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e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35"/>
  </p:notesMasterIdLst>
  <p:sldIdLst>
    <p:sldId id="497" r:id="rId3"/>
    <p:sldId id="528" r:id="rId4"/>
    <p:sldId id="532" r:id="rId5"/>
    <p:sldId id="500" r:id="rId6"/>
    <p:sldId id="498" r:id="rId7"/>
    <p:sldId id="502" r:id="rId8"/>
    <p:sldId id="527" r:id="rId9"/>
    <p:sldId id="505" r:id="rId10"/>
    <p:sldId id="512" r:id="rId11"/>
    <p:sldId id="506" r:id="rId12"/>
    <p:sldId id="508" r:id="rId13"/>
    <p:sldId id="523" r:id="rId14"/>
    <p:sldId id="509" r:id="rId15"/>
    <p:sldId id="514" r:id="rId16"/>
    <p:sldId id="535" r:id="rId17"/>
    <p:sldId id="534" r:id="rId18"/>
    <p:sldId id="515" r:id="rId19"/>
    <p:sldId id="522" r:id="rId20"/>
    <p:sldId id="520" r:id="rId21"/>
    <p:sldId id="637" r:id="rId22"/>
    <p:sldId id="638" r:id="rId23"/>
    <p:sldId id="633" r:id="rId24"/>
    <p:sldId id="634" r:id="rId25"/>
    <p:sldId id="635" r:id="rId26"/>
    <p:sldId id="636" r:id="rId27"/>
    <p:sldId id="519" r:id="rId28"/>
    <p:sldId id="507" r:id="rId29"/>
    <p:sldId id="511" r:id="rId30"/>
    <p:sldId id="516" r:id="rId31"/>
    <p:sldId id="518" r:id="rId32"/>
    <p:sldId id="526" r:id="rId33"/>
    <p:sldId id="52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11893"/>
    <a:srgbClr val="C0CA3E"/>
    <a:srgbClr val="EAB332"/>
    <a:srgbClr val="FFF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46"/>
    <p:restoredTop sz="84199"/>
  </p:normalViewPr>
  <p:slideViewPr>
    <p:cSldViewPr snapToGrid="0" snapToObjects="1">
      <p:cViewPr varScale="1">
        <p:scale>
          <a:sx n="86" d="100"/>
          <a:sy n="86" d="100"/>
        </p:scale>
        <p:origin x="248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B38468-E492-EF4A-901E-7842AA3241F7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9E941-4B7E-004B-90A2-EA3EE912B1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4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for the introduction. Today It’s I am great honor to be here at Yale (IN PERSON) to talk about the research. This is the first in-person seminar visit that I have in the past couple of years. Not only meeting you in 3D is great, but I can also finally use my hands and fingers, and my laundry balls;-). By the way, they are nuclear matter..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303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9E941-4B7E-004B-90A2-EA3EE912B1F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89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9E941-4B7E-004B-90A2-EA3EE912B1F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865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9E941-4B7E-004B-90A2-EA3EE912B1F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9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785A6-153D-1A44-BF3B-042685BDBE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714476-0B7E-CE48-9524-03BD489844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24BA4-C327-E341-AEF0-D012A59F9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8EFAC-489D-1F44-A222-3CE39BCC5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D1459-879E-9C4A-BE5A-949331745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3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93633-A63D-6E46-92C6-4B73E3EF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6AD16-CEE5-AE40-9728-53BCF00D56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6256F-6603-1345-B39D-B4CC196DD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74615-B368-9C4B-995F-1D599A835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221D3-B1CC-A140-AD94-9FEC58983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5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B1C6BE-3B1F-5F4D-95EE-1BFE1B511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3989AE-8F7A-D44C-91E0-31CD0E0886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6BE95-520C-6944-8C3D-DE18F085E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6BEC5-40E7-D349-A6A5-EFC6C89B7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75956E-1DB6-E448-BC91-5FF86F46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21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>
            <a:lumMod val="90000"/>
            <a:alpha val="21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 userDrawn="1"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72600" y="1713707"/>
            <a:ext cx="10250800" cy="2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972836" y="4230533"/>
            <a:ext cx="10250800" cy="7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9298B5-7073-C34E-BB5E-1A44D7076742}"/>
              </a:ext>
            </a:extLst>
          </p:cNvPr>
          <p:cNvSpPr txBox="1"/>
          <p:nvPr userDrawn="1"/>
        </p:nvSpPr>
        <p:spPr>
          <a:xfrm>
            <a:off x="3048000" y="13656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67" b="0" dirty="0">
                <a:solidFill>
                  <a:schemeClr val="bg1"/>
                </a:solidFill>
                <a:latin typeface="Raleway" pitchFamily="2" charset="77"/>
              </a:rPr>
              <a:t>Non-perturbative QCD using energy flow</a:t>
            </a:r>
          </a:p>
        </p:txBody>
      </p:sp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9690EAEC-E8E1-6D4F-B654-F12E4E562B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396" y="92611"/>
            <a:ext cx="1854200" cy="465177"/>
          </a:xfrm>
          <a:prstGeom prst="rect">
            <a:avLst/>
          </a:prstGeom>
        </p:spPr>
      </p:pic>
      <p:pic>
        <p:nvPicPr>
          <p:cNvPr id="4" name="Picture 3" descr="A yellow and black spheres with objects in the center&#10;&#10;Description automatically generated">
            <a:extLst>
              <a:ext uri="{FF2B5EF4-FFF2-40B4-BE49-F238E27FC236}">
                <a16:creationId xmlns:a16="http://schemas.microsoft.com/office/drawing/2014/main" id="{7DBDBFE7-A6E0-C67D-865E-E61CAA41FC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2544"/>
          <a:stretch/>
        </p:blipFill>
        <p:spPr>
          <a:xfrm>
            <a:off x="11553473" y="73599"/>
            <a:ext cx="623537" cy="4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1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bg2"/>
              </a:solidFill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title" hasCustomPrompt="1"/>
          </p:nvPr>
        </p:nvSpPr>
        <p:spPr>
          <a:xfrm>
            <a:off x="970200" y="747699"/>
            <a:ext cx="102516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r>
              <a:rPr lang="en-US" dirty="0"/>
              <a:t>Title</a:t>
            </a:r>
            <a:endParaRPr dirty="0"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 hasCustomPrompt="1"/>
          </p:nvPr>
        </p:nvSpPr>
        <p:spPr>
          <a:xfrm>
            <a:off x="972600" y="1828801"/>
            <a:ext cx="10251600" cy="3957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r>
              <a:rPr lang="en-US" dirty="0"/>
              <a:t>Text</a:t>
            </a:r>
            <a:endParaRPr dirty="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tx1"/>
                </a:solidFill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8CD83-E85C-9C48-B55F-F0FE89E81108}"/>
              </a:ext>
            </a:extLst>
          </p:cNvPr>
          <p:cNvSpPr txBox="1"/>
          <p:nvPr userDrawn="1"/>
        </p:nvSpPr>
        <p:spPr>
          <a:xfrm>
            <a:off x="3048000" y="136569"/>
            <a:ext cx="6096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 pitchFamily="2" charset="77"/>
                <a:ea typeface="+mn-ea"/>
                <a:cs typeface="+mn-cs"/>
              </a:rPr>
              <a:t>Non-perturbative QCD using energy flow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B0B4D-31E0-4343-B10C-AE00D359BD14}"/>
              </a:ext>
            </a:extLst>
          </p:cNvPr>
          <p:cNvSpPr txBox="1"/>
          <p:nvPr userDrawn="1"/>
        </p:nvSpPr>
        <p:spPr>
          <a:xfrm>
            <a:off x="1727200" y="62822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A54FCF-DF72-DA4C-825E-DF97B6E41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664" y="6412972"/>
            <a:ext cx="4114800" cy="365125"/>
          </a:xfrm>
        </p:spPr>
        <p:txBody>
          <a:bodyPr/>
          <a:lstStyle>
            <a:lvl1pPr algn="l">
              <a:defRPr sz="1200"/>
            </a:lvl1pPr>
          </a:lstStyle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2" name="Picture 1" descr="A yellow and black spheres with objects in the center&#10;&#10;Description automatically generated">
            <a:extLst>
              <a:ext uri="{FF2B5EF4-FFF2-40B4-BE49-F238E27FC236}">
                <a16:creationId xmlns:a16="http://schemas.microsoft.com/office/drawing/2014/main" id="{81F41853-9D05-76E1-D628-8EBEAC9C9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544"/>
          <a:stretch/>
        </p:blipFill>
        <p:spPr>
          <a:xfrm>
            <a:off x="11553473" y="73599"/>
            <a:ext cx="623537" cy="46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11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" name="Google Shape;33;p5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972433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91472" y="2771833"/>
            <a:ext cx="50324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97121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" name="Google Shape;42;p6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200" cy="71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1194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7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18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200" cy="21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150420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1107190" y="5558840"/>
            <a:ext cx="994351" cy="61101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600" cy="39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8643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3" name="Google Shape;63;p9"/>
          <p:cNvGrpSpPr/>
          <p:nvPr/>
        </p:nvGrpSpPr>
        <p:grpSpPr>
          <a:xfrm>
            <a:off x="1107190" y="1588342"/>
            <a:ext cx="994351" cy="61101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200" cy="22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3467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200" cy="10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200" cy="40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06561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200" cy="6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7758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E5BA6-A2D5-7542-A444-5CE5E21A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33E32-6557-F24E-A5B6-0134BE47D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39424-8836-3341-9DAC-9315021F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E8E58-EAD5-994C-B0DA-D2659AFF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1753E-CFC2-DE4A-8945-C7F50164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9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1107190" y="5558840"/>
            <a:ext cx="994351" cy="61101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200" cy="16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10666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200" cy="21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1485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1219170" lvl="1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828754" lvl="2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2438339" lvl="3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3047924" lvl="4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3657509" lvl="5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4267093" lvl="6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4876678" lvl="7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5486263" lvl="8" indent="-3979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1720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9462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EC212-51F5-B34B-98DF-8D6D821C6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75D79-C32C-084D-B9B7-3A05C03DE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A9AC2-AEAB-1A48-8FCC-FC4158E9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039-C162-E14A-9C85-6F04DF19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0DB37-03F1-3B42-9678-F9EFE44DC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55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472E2-DEF8-464B-B354-A4E056A6F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3FEA9-06D1-BE4C-9C73-7B67EA85A9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5F5A3-E87D-E548-A175-9F065F278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9756E-E665-3440-8437-F4680B3CB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640F3E-33D6-BA4C-B1E4-D184B9982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0D815E-6D1F-084C-922C-9458B8C10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1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03ED3-092B-C44B-9015-471B47AA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3B7591-4EB1-0B48-BB8B-2A7C961C2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DA7564-CCB1-1847-B3E3-1A5F875FEE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DBE3D4-6FA6-B049-BB3E-9223BE4467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7ED09-7E14-2A4B-B9D5-96F06DDFB7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3025C-C905-F741-9247-FDD587D5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5B90C2-75BC-8B42-9564-A93B846C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E8553F-ACB2-7141-BD5A-5140EFAA7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16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6924-1F13-6E4C-83E5-61089B918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F1EAB-C1DA-2B44-8712-D7A84B62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64B2B-3626-E84C-A2F0-64DD4BDA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3B9CA6-018C-1B4F-81EE-FB059E957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2FAE7B-5A6B-C84C-B756-5D73761B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732D5-E041-984B-997B-ACEC5E1CE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9E040F-CAF6-8E41-A364-14207B77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C7DB-3F36-B945-AA07-60D76B56A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3F022-3171-684A-9D31-6D53CA2A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EFECA-3016-A248-BB5C-10FAF3F1C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2E3B0-6DF5-FB43-81D1-78FFFB678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C8FBF3-FB7D-1847-9D60-BE16164FA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04317-A4DB-7744-947A-81463E2C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0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B108-C5A0-BC43-BBC4-2DEEE0215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D3FEA2-4722-8F4F-A137-D399975FE8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53B819-198A-054C-8E76-96ED598E1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0996D-6BAE-AF4B-81A3-FBBC51A1D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C8B40-29FC-C342-8717-6E6C3DCFA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6380B-907C-CE41-9EEB-650680290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0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2F11A4-81A6-7B4B-9A94-7EE637E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90614A-6D12-7D41-88AC-2D47F890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5CA6D-D8B3-9841-87C1-1D2B0A42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810E5-959D-0D49-A34B-A1666864D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Kong Tu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60701-3C0B-BA4B-8D04-B7B17C6229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2BDF1-1878-9E49-A5C3-36271B257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81736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33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49096-232B-4844-9B87-105600C23A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Kong Tu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303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3.12052" TargetMode="External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t.washington.edu/sites/default/files/schedule_session_files/Zhao_W.pdf" TargetMode="External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E9D162-FCCA-064E-8A7E-0E53F7553260}"/>
              </a:ext>
            </a:extLst>
          </p:cNvPr>
          <p:cNvSpPr txBox="1"/>
          <p:nvPr/>
        </p:nvSpPr>
        <p:spPr>
          <a:xfrm>
            <a:off x="969483" y="5516530"/>
            <a:ext cx="9961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sz="2400" b="0" i="1" strike="noStrike" spc="-1" dirty="0">
                <a:solidFill>
                  <a:schemeClr val="bg1"/>
                </a:solidFill>
                <a:latin typeface="Arial"/>
                <a:ea typeface="Arial"/>
              </a:rPr>
              <a:t>Kong Tu (BNL)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D9C66C-096A-7C45-93D6-36BA0E5EA391}"/>
              </a:ext>
            </a:extLst>
          </p:cNvPr>
          <p:cNvSpPr txBox="1"/>
          <p:nvPr/>
        </p:nvSpPr>
        <p:spPr>
          <a:xfrm>
            <a:off x="403761" y="1050489"/>
            <a:ext cx="11210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</a:rPr>
              <a:t>Probing nuclear </a:t>
            </a:r>
            <a:r>
              <a:rPr lang="en-US" sz="3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parton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density and fluctuation with ultra-peripheral collisions at RHIC</a:t>
            </a:r>
            <a:endParaRPr lang="en-US" sz="8000" b="1" dirty="0"/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F1D5A710-A78A-8644-ADDF-30E47E0D2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244" y="3010603"/>
            <a:ext cx="6967608" cy="296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1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11BA-2B5A-944E-A4F2-3C503C601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AuAu</a:t>
            </a:r>
            <a:r>
              <a:rPr lang="en-US" dirty="0"/>
              <a:t> UPCs: two-source ambiguity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6C6CE-B1E8-574A-9BAA-50FB978437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680101-5901-144B-83F6-464464EE8EEA}"/>
              </a:ext>
            </a:extLst>
          </p:cNvPr>
          <p:cNvSpPr txBox="1"/>
          <p:nvPr/>
        </p:nvSpPr>
        <p:spPr>
          <a:xfrm>
            <a:off x="7373134" y="2174899"/>
            <a:ext cx="43744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Which nucleus provides the photon?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A81A85D-9B76-5E40-AD65-8FDBE52D4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879" y="1461299"/>
            <a:ext cx="8211832" cy="491947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3D0D0B-460B-7247-8978-6054148F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2519139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1582-ABB1-3643-AEC2-EE12010A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flux and neutron emissions for coherent </a:t>
            </a:r>
            <a:r>
              <a:rPr lang="en-US" sz="3200" dirty="0"/>
              <a:t>J/𝛙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3B349-042A-C54A-9163-C4D4825502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0DF96-1B17-E449-A239-AED42268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9152" y="1336028"/>
            <a:ext cx="5055895" cy="525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805DCE-DE93-4042-86A2-3CD3F699A1DE}"/>
                  </a:ext>
                </a:extLst>
              </p:cNvPr>
              <p:cNvSpPr txBox="1"/>
              <p:nvPr/>
            </p:nvSpPr>
            <p:spPr>
              <a:xfrm>
                <a:off x="5752407" y="1883208"/>
                <a:ext cx="546939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If VM at rapidity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, there is a high energy photon (</a:t>
                </a:r>
                <a:r>
                  <a:rPr lang="en-US" sz="2000" i="1" dirty="0"/>
                  <a:t>k</a:t>
                </a:r>
                <a:r>
                  <a:rPr lang="en-US" sz="2000" i="1" baseline="-25000" dirty="0"/>
                  <a:t>1</a:t>
                </a:r>
                <a:r>
                  <a:rPr lang="en-US" sz="2000" dirty="0"/>
                  <a:t>) candidate and a low energy photon (</a:t>
                </a:r>
                <a:r>
                  <a:rPr lang="en-US" sz="2000" i="1" dirty="0"/>
                  <a:t>k</a:t>
                </a:r>
                <a:r>
                  <a:rPr lang="en-US" sz="2000" i="1" baseline="-25000" dirty="0"/>
                  <a:t>2</a:t>
                </a:r>
                <a:r>
                  <a:rPr lang="en-US" sz="2000" dirty="0"/>
                  <a:t>) one;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Different photon energies correspond to different flux factors (~number of photons)</a:t>
                </a:r>
              </a:p>
              <a:p>
                <a:endParaRPr lang="en-US" sz="2000" dirty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Different</a:t>
                </a:r>
                <a:r>
                  <a:rPr lang="en-US" sz="2000" b="1" dirty="0"/>
                  <a:t> </a:t>
                </a:r>
                <a:r>
                  <a:rPr lang="en-US" sz="2000" dirty="0"/>
                  <a:t>neutron emission classes associate with different flux factors</a:t>
                </a:r>
                <a:endParaRPr lang="en-US" sz="2000" i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805DCE-DE93-4042-86A2-3CD3F699A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407" y="1883208"/>
                <a:ext cx="5469394" cy="2862322"/>
              </a:xfrm>
              <a:prstGeom prst="rect">
                <a:avLst/>
              </a:prstGeom>
              <a:blipFill>
                <a:blip r:embed="rId3"/>
                <a:stretch>
                  <a:fillRect l="-1160" t="-1327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C977972-821C-D742-A4A8-613FC50199AF}"/>
              </a:ext>
            </a:extLst>
          </p:cNvPr>
          <p:cNvSpPr txBox="1"/>
          <p:nvPr/>
        </p:nvSpPr>
        <p:spPr>
          <a:xfrm>
            <a:off x="3265715" y="3947561"/>
            <a:ext cx="19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STARLight</a:t>
            </a:r>
            <a:r>
              <a:rPr lang="en-US" dirty="0">
                <a:solidFill>
                  <a:srgbClr val="0432FF"/>
                </a:solidFill>
              </a:rPr>
              <a:t>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70BF-F731-704F-A9A6-CCFE4332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D37D0-7B39-2249-94B5-44A0944A845B}"/>
              </a:ext>
            </a:extLst>
          </p:cNvPr>
          <p:cNvSpPr txBox="1"/>
          <p:nvPr/>
        </p:nvSpPr>
        <p:spPr>
          <a:xfrm>
            <a:off x="6689659" y="4851942"/>
            <a:ext cx="3594890" cy="1077218"/>
          </a:xfrm>
          <a:prstGeom prst="rect">
            <a:avLst/>
          </a:prstGeom>
          <a:solidFill>
            <a:schemeClr val="lt1"/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Neutron classes: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0n0n:</a:t>
            </a:r>
            <a:r>
              <a:rPr lang="en-US" sz="1600" dirty="0"/>
              <a:t> no neutron on either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0nXn:</a:t>
            </a:r>
            <a:r>
              <a:rPr lang="en-US" sz="1600" dirty="0"/>
              <a:t> &gt;=1 neutron on one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XnXn</a:t>
            </a:r>
            <a:r>
              <a:rPr lang="en-US" sz="1600" b="1" dirty="0"/>
              <a:t>:</a:t>
            </a:r>
            <a:r>
              <a:rPr lang="en-US" sz="1600" dirty="0"/>
              <a:t> &gt;=1 neutron on both sides</a:t>
            </a:r>
          </a:p>
        </p:txBody>
      </p:sp>
    </p:spTree>
    <p:extLst>
      <p:ext uri="{BB962C8B-B14F-4D97-AF65-F5344CB8AC3E}">
        <p14:creationId xmlns:p14="http://schemas.microsoft.com/office/powerpoint/2010/main" val="19612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01582-ABB1-3643-AEC2-EE12010A7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Photon flux and neutron emissions for coherent </a:t>
            </a:r>
            <a:r>
              <a:rPr lang="en-US" sz="3200" dirty="0"/>
              <a:t>J/𝛙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3B349-042A-C54A-9163-C4D4825502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40DF96-1B17-E449-A239-AED42268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39152" y="1336028"/>
            <a:ext cx="5055895" cy="5257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805DCE-DE93-4042-86A2-3CD3F699A1DE}"/>
                  </a:ext>
                </a:extLst>
              </p:cNvPr>
              <p:cNvSpPr txBox="1"/>
              <p:nvPr/>
            </p:nvSpPr>
            <p:spPr>
              <a:xfrm>
                <a:off x="5752407" y="1883208"/>
                <a:ext cx="546939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If VM at rapidity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000" dirty="0"/>
                  <a:t>, there is a high energy photon (</a:t>
                </a:r>
                <a:r>
                  <a:rPr lang="en-US" sz="2000" i="1" dirty="0"/>
                  <a:t>k</a:t>
                </a:r>
                <a:r>
                  <a:rPr lang="en-US" sz="2000" i="1" baseline="-25000" dirty="0"/>
                  <a:t>1</a:t>
                </a:r>
                <a:r>
                  <a:rPr lang="en-US" sz="2000" dirty="0"/>
                  <a:t>) candidate and a low energy photon (</a:t>
                </a:r>
                <a:r>
                  <a:rPr lang="en-US" sz="2000" i="1" dirty="0"/>
                  <a:t>k</a:t>
                </a:r>
                <a:r>
                  <a:rPr lang="en-US" sz="2000" i="1" baseline="-25000" dirty="0"/>
                  <a:t>2</a:t>
                </a:r>
                <a:r>
                  <a:rPr lang="en-US" sz="2000" dirty="0"/>
                  <a:t>) one;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dirty="0"/>
                  <a:t>Different flux factor (~number of photons) at different energy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000" b="1" dirty="0"/>
                  <a:t>Each process </a:t>
                </a:r>
                <a:r>
                  <a:rPr lang="en-US" sz="2000" dirty="0"/>
                  <a:t>associates with neutron emission </a:t>
                </a:r>
                <a:r>
                  <a:rPr lang="en-US" sz="2000" i="1" dirty="0"/>
                  <a:t>in an independent way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805DCE-DE93-4042-86A2-3CD3F699A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2407" y="1883208"/>
                <a:ext cx="5469394" cy="2862322"/>
              </a:xfrm>
              <a:prstGeom prst="rect">
                <a:avLst/>
              </a:prstGeom>
              <a:blipFill>
                <a:blip r:embed="rId3"/>
                <a:stretch>
                  <a:fillRect l="-1160" t="-1327" r="-1624" b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C977972-821C-D742-A4A8-613FC50199AF}"/>
              </a:ext>
            </a:extLst>
          </p:cNvPr>
          <p:cNvSpPr txBox="1"/>
          <p:nvPr/>
        </p:nvSpPr>
        <p:spPr>
          <a:xfrm>
            <a:off x="3265715" y="3947561"/>
            <a:ext cx="197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432FF"/>
                </a:solidFill>
              </a:rPr>
              <a:t>STARLight</a:t>
            </a:r>
            <a:r>
              <a:rPr lang="en-US" dirty="0">
                <a:solidFill>
                  <a:srgbClr val="0432FF"/>
                </a:solidFill>
              </a:rPr>
              <a:t> model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A70BF-F731-704F-A9A6-CCFE4332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BD37D0-7B39-2249-94B5-44A0944A845B}"/>
              </a:ext>
            </a:extLst>
          </p:cNvPr>
          <p:cNvSpPr txBox="1"/>
          <p:nvPr/>
        </p:nvSpPr>
        <p:spPr>
          <a:xfrm>
            <a:off x="6689659" y="4851942"/>
            <a:ext cx="3594890" cy="1077218"/>
          </a:xfrm>
          <a:prstGeom prst="rect">
            <a:avLst/>
          </a:prstGeom>
          <a:solidFill>
            <a:schemeClr val="lt1"/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b="1" dirty="0"/>
              <a:t>Neutron classes: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0n0n:</a:t>
            </a:r>
            <a:r>
              <a:rPr lang="en-US" sz="1600" dirty="0"/>
              <a:t> no neutron on either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0nXn:</a:t>
            </a:r>
            <a:r>
              <a:rPr lang="en-US" sz="1600" dirty="0"/>
              <a:t> &gt;=1 neutron on one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/>
              <a:t>XnXn</a:t>
            </a:r>
            <a:r>
              <a:rPr lang="en-US" sz="1600" b="1" dirty="0"/>
              <a:t>:</a:t>
            </a:r>
            <a:r>
              <a:rPr lang="en-US" sz="1600" dirty="0"/>
              <a:t> &gt;=1 neutron on both sides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8E1E6C-4FC4-9040-B4E4-ECFEEA040AF4}"/>
              </a:ext>
            </a:extLst>
          </p:cNvPr>
          <p:cNvGrpSpPr/>
          <p:nvPr/>
        </p:nvGrpSpPr>
        <p:grpSpPr>
          <a:xfrm>
            <a:off x="-458857" y="-150887"/>
            <a:ext cx="12999200" cy="7159774"/>
            <a:chOff x="-458857" y="-150887"/>
            <a:chExt cx="12999200" cy="715977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FC5E54F-12D4-BD4B-B399-ABB54C98968C}"/>
                </a:ext>
              </a:extLst>
            </p:cNvPr>
            <p:cNvSpPr/>
            <p:nvPr/>
          </p:nvSpPr>
          <p:spPr>
            <a:xfrm>
              <a:off x="-458857" y="-150887"/>
              <a:ext cx="12999200" cy="7159774"/>
            </a:xfrm>
            <a:prstGeom prst="rect">
              <a:avLst/>
            </a:prstGeom>
            <a:solidFill>
              <a:schemeClr val="bg2">
                <a:alpha val="8101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F4C7B4-1733-2C4F-AB98-10A9B2413E3E}"/>
                </a:ext>
              </a:extLst>
            </p:cNvPr>
            <p:cNvSpPr txBox="1"/>
            <p:nvPr/>
          </p:nvSpPr>
          <p:spPr>
            <a:xfrm>
              <a:off x="764474" y="3042456"/>
              <a:ext cx="430304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Font typeface="+mj-lt"/>
                <a:buAutoNum type="alphaLcParenR"/>
              </a:pPr>
              <a:r>
                <a:rPr lang="en-US" b="1" dirty="0">
                  <a:solidFill>
                    <a:schemeClr val="bg1"/>
                  </a:solidFill>
                </a:rPr>
                <a:t>Coherent </a:t>
              </a:r>
              <a:r>
                <a:rPr lang="en-US" dirty="0">
                  <a:solidFill>
                    <a:schemeClr val="bg1"/>
                  </a:solidFill>
                </a:rPr>
                <a:t>J/𝛙 production is independent of neutron emissions</a:t>
              </a:r>
            </a:p>
            <a:p>
              <a:pPr marL="228600" indent="-228600">
                <a:buFont typeface="+mj-lt"/>
                <a:buAutoNum type="alphaLcParenR"/>
              </a:pPr>
              <a:endParaRPr lang="en-US" dirty="0">
                <a:solidFill>
                  <a:schemeClr val="bg1"/>
                </a:solidFill>
              </a:endParaRPr>
            </a:p>
            <a:p>
              <a:pPr marL="228600" indent="-228600">
                <a:buFont typeface="+mj-lt"/>
                <a:buAutoNum type="alphaLcParenR"/>
              </a:pPr>
              <a:r>
                <a:rPr lang="en-US" b="1" dirty="0">
                  <a:solidFill>
                    <a:schemeClr val="bg1"/>
                  </a:solidFill>
                </a:rPr>
                <a:t>Incoherent </a:t>
              </a:r>
              <a:r>
                <a:rPr lang="en-US" dirty="0">
                  <a:solidFill>
                    <a:schemeClr val="bg1"/>
                  </a:solidFill>
                </a:rPr>
                <a:t>J/𝛙 production is highly correlated with neutron emissions (e.g., </a:t>
              </a:r>
              <a:r>
                <a:rPr lang="en-US" dirty="0" err="1">
                  <a:solidFill>
                    <a:schemeClr val="bg1"/>
                  </a:solidFill>
                </a:rPr>
                <a:t>BeAGLE</a:t>
              </a:r>
              <a:r>
                <a:rPr lang="en-US" dirty="0">
                  <a:solidFill>
                    <a:schemeClr val="bg1"/>
                  </a:solidFill>
                </a:rPr>
                <a:t>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CF1F6E8-B8D0-0942-AA69-3631F28D4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669861" y="670865"/>
              <a:ext cx="4887855" cy="5094510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93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CFA1DF-A96D-A148-BF96-BD39AD0E5359}"/>
                </a:ext>
              </a:extLst>
            </p:cNvPr>
            <p:cNvSpPr txBox="1"/>
            <p:nvPr/>
          </p:nvSpPr>
          <p:spPr>
            <a:xfrm>
              <a:off x="764474" y="1983316"/>
              <a:ext cx="5014520" cy="830997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92969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Raleway" pitchFamily="2" charset="77"/>
                </a:rPr>
                <a:t>New data tests nuclear breakup model and assumptions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42C324-D5AD-1646-8031-A15910C7CAB6}"/>
                </a:ext>
              </a:extLst>
            </p:cNvPr>
            <p:cNvSpPr txBox="1"/>
            <p:nvPr/>
          </p:nvSpPr>
          <p:spPr>
            <a:xfrm>
              <a:off x="6950522" y="5927932"/>
              <a:ext cx="45113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Reference to </a:t>
              </a:r>
              <a:r>
                <a:rPr lang="en-US" sz="1400" dirty="0" err="1">
                  <a:solidFill>
                    <a:schemeClr val="bg1"/>
                  </a:solidFill>
                </a:rPr>
                <a:t>BeAGLE</a:t>
              </a:r>
              <a:r>
                <a:rPr lang="en-US" sz="1400" dirty="0">
                  <a:solidFill>
                    <a:schemeClr val="bg1"/>
                  </a:solidFill>
                </a:rPr>
                <a:t>: </a:t>
              </a:r>
              <a:r>
                <a:rPr lang="en-US" sz="1400" b="0" i="1" dirty="0">
                  <a:solidFill>
                    <a:schemeClr val="bg1"/>
                  </a:solidFill>
                  <a:effectLst/>
                  <a:latin typeface="-apple-system"/>
                </a:rPr>
                <a:t>Phys. Rev. D</a:t>
              </a:r>
              <a:r>
                <a:rPr lang="en-US" sz="1400" b="0" i="0" dirty="0">
                  <a:solidFill>
                    <a:schemeClr val="bg1"/>
                  </a:solidFill>
                  <a:effectLst/>
                  <a:latin typeface="-apple-system"/>
                </a:rPr>
                <a:t> 106 (2022) 1, 012007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845ABC7-AEDA-494C-BD29-D6CB30EB2251}"/>
                </a:ext>
              </a:extLst>
            </p:cNvPr>
            <p:cNvSpPr txBox="1"/>
            <p:nvPr/>
          </p:nvSpPr>
          <p:spPr>
            <a:xfrm rot="19169883">
              <a:off x="5634174" y="915706"/>
              <a:ext cx="9236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New</a:t>
              </a:r>
              <a:endParaRPr lang="en-US" b="1" dirty="0">
                <a:solidFill>
                  <a:srgbClr val="C00000"/>
                </a:solidFill>
                <a:highlight>
                  <a:srgbClr val="FFFF00"/>
                </a:highligh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3169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54795-AF5F-084D-87BD-17FC2C5EF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84" y="765133"/>
            <a:ext cx="11031795" cy="713600"/>
          </a:xfrm>
        </p:spPr>
        <p:txBody>
          <a:bodyPr>
            <a:normAutofit fontScale="90000"/>
          </a:bodyPr>
          <a:lstStyle/>
          <a:p>
            <a:r>
              <a:rPr lang="en-US" dirty="0"/>
              <a:t>Neutron emission helps resolve the two-source ambiguity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D021F-6A1A-9E4C-BD4A-17F6BB209A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ED6149D-E768-1C48-8B47-256FA6453B9B}"/>
              </a:ext>
            </a:extLst>
          </p:cNvPr>
          <p:cNvSpPr/>
          <p:nvPr/>
        </p:nvSpPr>
        <p:spPr>
          <a:xfrm>
            <a:off x="1363287" y="1690686"/>
            <a:ext cx="9642764" cy="2665183"/>
          </a:xfrm>
          <a:prstGeom prst="round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152DE-FFBD-644E-94A3-1CC997280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431" y="1823731"/>
            <a:ext cx="8413037" cy="17341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F90277B-4BD1-D64D-994F-C3B9A0637C0B}"/>
              </a:ext>
            </a:extLst>
          </p:cNvPr>
          <p:cNvSpPr/>
          <p:nvPr/>
        </p:nvSpPr>
        <p:spPr>
          <a:xfrm>
            <a:off x="4252812" y="1947385"/>
            <a:ext cx="2438976" cy="1322322"/>
          </a:xfrm>
          <a:prstGeom prst="rect">
            <a:avLst/>
          </a:prstGeom>
          <a:solidFill>
            <a:srgbClr val="011893">
              <a:alpha val="25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429D2D-E31F-7948-B443-21C3F02B7C30}"/>
              </a:ext>
            </a:extLst>
          </p:cNvPr>
          <p:cNvSpPr/>
          <p:nvPr/>
        </p:nvSpPr>
        <p:spPr>
          <a:xfrm>
            <a:off x="2136953" y="1946295"/>
            <a:ext cx="2102535" cy="673855"/>
          </a:xfrm>
          <a:prstGeom prst="rect">
            <a:avLst/>
          </a:prstGeom>
          <a:solidFill>
            <a:srgbClr val="C00000">
              <a:alpha val="1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0916C7-526B-6A45-B202-E61CADA2EF7B}"/>
              </a:ext>
            </a:extLst>
          </p:cNvPr>
          <p:cNvSpPr txBox="1"/>
          <p:nvPr/>
        </p:nvSpPr>
        <p:spPr>
          <a:xfrm>
            <a:off x="1866743" y="3562335"/>
            <a:ext cx="2565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Measurements</a:t>
            </a:r>
          </a:p>
          <a:p>
            <a:r>
              <a:rPr lang="en-US" dirty="0">
                <a:solidFill>
                  <a:srgbClr val="C00000"/>
                </a:solidFill>
              </a:rPr>
              <a:t>(slide 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CAB76-11B2-1143-A2BE-34B0CC47003A}"/>
              </a:ext>
            </a:extLst>
          </p:cNvPr>
          <p:cNvSpPr txBox="1"/>
          <p:nvPr/>
        </p:nvSpPr>
        <p:spPr>
          <a:xfrm>
            <a:off x="4364640" y="3570541"/>
            <a:ext cx="268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11893"/>
                </a:solidFill>
              </a:rPr>
              <a:t>Photon fluxes</a:t>
            </a:r>
          </a:p>
          <a:p>
            <a:r>
              <a:rPr lang="en-US" dirty="0">
                <a:solidFill>
                  <a:srgbClr val="011893"/>
                </a:solidFill>
              </a:rPr>
              <a:t>(slide 11)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6E5664-B814-054E-826B-75E838B355F1}"/>
              </a:ext>
            </a:extLst>
          </p:cNvPr>
          <p:cNvSpPr/>
          <p:nvPr/>
        </p:nvSpPr>
        <p:spPr>
          <a:xfrm>
            <a:off x="6691788" y="1948315"/>
            <a:ext cx="3532864" cy="1322322"/>
          </a:xfrm>
          <a:prstGeom prst="rect">
            <a:avLst/>
          </a:prstGeom>
          <a:solidFill>
            <a:schemeClr val="tx1">
              <a:alpha val="2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3CE83A-3162-4844-A14E-2A2B2FE84A0B}"/>
              </a:ext>
            </a:extLst>
          </p:cNvPr>
          <p:cNvSpPr txBox="1"/>
          <p:nvPr/>
        </p:nvSpPr>
        <p:spPr>
          <a:xfrm>
            <a:off x="7170183" y="3586976"/>
            <a:ext cx="2149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Unknowns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ADD278-B783-4D4E-9FC8-02FF4F58741A}"/>
              </a:ext>
            </a:extLst>
          </p:cNvPr>
          <p:cNvSpPr txBox="1"/>
          <p:nvPr/>
        </p:nvSpPr>
        <p:spPr>
          <a:xfrm>
            <a:off x="838200" y="5142284"/>
            <a:ext cx="106333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Need to measure differential cross section in </a:t>
            </a:r>
            <a:r>
              <a:rPr lang="en-US" sz="2800" i="1" dirty="0"/>
              <a:t>y</a:t>
            </a:r>
            <a:r>
              <a:rPr lang="en-US" sz="2800" dirty="0"/>
              <a:t> and in neutron emission classes; </a:t>
            </a:r>
            <a:r>
              <a:rPr lang="en-US" sz="2800" b="1" dirty="0"/>
              <a:t>at least 2 equations to solve 2 unknowns.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EECB11-2B12-B545-822A-E7F0376E74E2}"/>
              </a:ext>
            </a:extLst>
          </p:cNvPr>
          <p:cNvSpPr txBox="1"/>
          <p:nvPr/>
        </p:nvSpPr>
        <p:spPr>
          <a:xfrm>
            <a:off x="1560065" y="4396343"/>
            <a:ext cx="327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Eur. Phys. J C (2014) 74:2942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84DEF5-3EFD-0E46-A58D-BB549956AC11}"/>
              </a:ext>
            </a:extLst>
          </p:cNvPr>
          <p:cNvSpPr txBox="1"/>
          <p:nvPr/>
        </p:nvSpPr>
        <p:spPr>
          <a:xfrm>
            <a:off x="7473063" y="4373274"/>
            <a:ext cx="3301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 CMS talk on by Z. Ye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FB592E-5F35-914C-92F1-C68F8D31A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274933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F683-2308-0C4E-A3C3-554DE0E4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00" y="747699"/>
            <a:ext cx="10251600" cy="1164228"/>
          </a:xfrm>
        </p:spPr>
        <p:txBody>
          <a:bodyPr>
            <a:normAutofit/>
          </a:bodyPr>
          <a:lstStyle/>
          <a:p>
            <a:r>
              <a:rPr lang="en-US" sz="3200" dirty="0"/>
              <a:t>Coherent J/𝛙 cross section vs energy 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34C1-5CD0-D54E-B4C6-D2CB82EE2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875D1B-A9D3-C54F-B07A-761EC6D2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6284" y="1359575"/>
            <a:ext cx="4870597" cy="5076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3FFC0A-6CAE-0844-BDE1-91AC498D83B7}"/>
              </a:ext>
            </a:extLst>
          </p:cNvPr>
          <p:cNvSpPr txBox="1"/>
          <p:nvPr/>
        </p:nvSpPr>
        <p:spPr>
          <a:xfrm>
            <a:off x="6252158" y="1895485"/>
            <a:ext cx="55519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STAR kinematics is unique to the low </a:t>
            </a:r>
            <a:r>
              <a:rPr lang="en-US" sz="2000" i="1" dirty="0"/>
              <a:t>W</a:t>
            </a:r>
            <a:r>
              <a:rPr lang="en-US" sz="2000" dirty="0"/>
              <a:t> region, while gluon saturation models generally focus on higher energy.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Shadowing model LTA describes the data very well. </a:t>
            </a:r>
            <a:r>
              <a:rPr lang="en-US" sz="2000" b="1" dirty="0"/>
              <a:t>The suppression factor (data/IA) is ~ 60%</a:t>
            </a:r>
          </a:p>
          <a:p>
            <a:r>
              <a:rPr lang="en-US" sz="2000" b="1" dirty="0"/>
              <a:t>    </a:t>
            </a: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Sensitive to the transition region between high-x and low-x</a:t>
            </a:r>
            <a:r>
              <a:rPr lang="en-US" sz="2000" b="1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A5AF8-25D8-1746-88B7-B34958468E8D}"/>
              </a:ext>
            </a:extLst>
          </p:cNvPr>
          <p:cNvSpPr txBox="1"/>
          <p:nvPr/>
        </p:nvSpPr>
        <p:spPr>
          <a:xfrm>
            <a:off x="1500808" y="6219165"/>
            <a:ext cx="4439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(center-of-mass energy between photon and nucleon)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E0A334-F43D-A041-B096-AC513CBE5B9E}"/>
              </a:ext>
            </a:extLst>
          </p:cNvPr>
          <p:cNvSpPr txBox="1"/>
          <p:nvPr/>
        </p:nvSpPr>
        <p:spPr>
          <a:xfrm>
            <a:off x="6305213" y="5215006"/>
            <a:ext cx="5076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Reference to CGC: </a:t>
            </a:r>
            <a:r>
              <a:rPr lang="en-US" sz="10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Phys. Rev. D</a:t>
            </a:r>
            <a:r>
              <a:rPr lang="en-US" sz="1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106 (2022) 7, 074019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Reference to LTA: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Guzey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Strikman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Zhalov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EPJC 74 (2014) 7, 2942 2.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Strikman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Tverskoy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Zhalov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PLB 626 (2005) 72-79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34116F-65B8-7F4C-B536-6ED7014C2418}"/>
              </a:ext>
            </a:extLst>
          </p:cNvPr>
          <p:cNvSpPr txBox="1"/>
          <p:nvPr/>
        </p:nvSpPr>
        <p:spPr>
          <a:xfrm rot="19169883">
            <a:off x="470927" y="1745892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ED862-004D-524D-BB99-075D2F441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345269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F683-2308-0C4E-A3C3-554DE0E4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00" y="747699"/>
            <a:ext cx="10251600" cy="1164228"/>
          </a:xfrm>
        </p:spPr>
        <p:txBody>
          <a:bodyPr>
            <a:normAutofit/>
          </a:bodyPr>
          <a:lstStyle/>
          <a:p>
            <a:r>
              <a:rPr lang="en-US" sz="3200" dirty="0"/>
              <a:t>Incoherent J/𝛙 cross section vs p</a:t>
            </a:r>
            <a:r>
              <a:rPr lang="en-US" sz="3200" baseline="-25000" dirty="0"/>
              <a:t>T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34C1-5CD0-D54E-B4C6-D2CB82EE2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FFC0A-6CAE-0844-BDE1-91AC498D83B7}"/>
              </a:ext>
            </a:extLst>
          </p:cNvPr>
          <p:cNvSpPr txBox="1"/>
          <p:nvPr/>
        </p:nvSpPr>
        <p:spPr>
          <a:xfrm>
            <a:off x="965026" y="1843950"/>
            <a:ext cx="54234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Compared to the H1 data with free proton. </a:t>
            </a:r>
            <a:r>
              <a:rPr lang="en-US" sz="2000" b="1" dirty="0"/>
              <a:t>The suppression factor ~ is 40%. </a:t>
            </a:r>
            <a:r>
              <a:rPr lang="en-US" sz="2000" dirty="0"/>
              <a:t>Stronger than that for coherent production.</a:t>
            </a:r>
          </a:p>
          <a:p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48384-8C27-E941-8CF5-9FD536C9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4101" y="1533721"/>
            <a:ext cx="4889105" cy="4706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0C3B3-1131-5D40-AFD4-7D0496649015}"/>
              </a:ext>
            </a:extLst>
          </p:cNvPr>
          <p:cNvSpPr txBox="1"/>
          <p:nvPr/>
        </p:nvSpPr>
        <p:spPr>
          <a:xfrm rot="19169883">
            <a:off x="11286222" y="98495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A0CD9-3EE2-1442-AE3E-9215CD4D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10538348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6400-44D2-E36E-2DEA-A8DFFA381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Shadowing in incoherent </a:t>
            </a:r>
            <a:r>
              <a:rPr lang="en-US" sz="3600" dirty="0"/>
              <a:t>J/𝛙 photoproduction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F33BE7-9BDA-4639-CF0F-39AEC46D64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6EF3-39B6-F690-E2A1-A02919835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814F9DC2-E4D8-3EE8-192C-A7E19C5C5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60" b="4229"/>
          <a:stretch/>
        </p:blipFill>
        <p:spPr>
          <a:xfrm>
            <a:off x="1155699" y="1806461"/>
            <a:ext cx="5177523" cy="3394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6ACA1-DE80-4E08-A372-8BD4F992EF99}"/>
                  </a:ext>
                </a:extLst>
              </p:cNvPr>
              <p:cNvSpPr txBox="1"/>
              <p:nvPr/>
            </p:nvSpPr>
            <p:spPr>
              <a:xfrm>
                <a:off x="967800" y="5359924"/>
                <a:ext cx="1042247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Intuitively, the incoherent J/𝛙 production is the convolution of: J/𝛙 production off a nucleon inside of a nucleus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US" sz="2000" dirty="0"/>
                  <a:t> probability of the J/𝛙 survives on its way out of the nucleus.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DA6ACA1-DE80-4E08-A372-8BD4F992E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800" y="5359924"/>
                <a:ext cx="10422475" cy="707886"/>
              </a:xfrm>
              <a:prstGeom prst="rect">
                <a:avLst/>
              </a:prstGeom>
              <a:blipFill>
                <a:blip r:embed="rId3"/>
                <a:stretch>
                  <a:fillRect l="-609" t="-3509" r="-487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9D859EA-E857-CC2C-16B7-24CA9E6C108E}"/>
              </a:ext>
            </a:extLst>
          </p:cNvPr>
          <p:cNvSpPr txBox="1"/>
          <p:nvPr/>
        </p:nvSpPr>
        <p:spPr>
          <a:xfrm>
            <a:off x="5912154" y="2753519"/>
            <a:ext cx="35244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1" dirty="0">
                <a:effectLst/>
              </a:rPr>
              <a:t>(Phys. Rev. C</a:t>
            </a:r>
            <a:r>
              <a:rPr lang="en-US" sz="1600" b="0" i="0" dirty="0">
                <a:effectLst/>
              </a:rPr>
              <a:t> 108 (2023) 2, 024904)</a:t>
            </a:r>
            <a:endParaRPr lang="en-US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1AA8D6-B739-47E4-1086-27070420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025" y="3949554"/>
            <a:ext cx="5372802" cy="5835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91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5A25FE-42A2-6CA4-D3A6-0B4DFFAED990}"/>
              </a:ext>
            </a:extLst>
          </p:cNvPr>
          <p:cNvSpPr txBox="1"/>
          <p:nvPr/>
        </p:nvSpPr>
        <p:spPr>
          <a:xfrm>
            <a:off x="5912154" y="1817678"/>
            <a:ext cx="4505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This ratio is driven by multi-nucleon interactions, nuclear thickness function, diffractive </a:t>
            </a:r>
            <a:r>
              <a:rPr lang="en-US" i="1" dirty="0" err="1"/>
              <a:t>parton</a:t>
            </a:r>
            <a:r>
              <a:rPr lang="en-US" i="1" dirty="0"/>
              <a:t> distributions, etc.</a:t>
            </a:r>
          </a:p>
        </p:txBody>
      </p:sp>
    </p:spTree>
    <p:extLst>
      <p:ext uri="{BB962C8B-B14F-4D97-AF65-F5344CB8AC3E}">
        <p14:creationId xmlns:p14="http://schemas.microsoft.com/office/powerpoint/2010/main" val="300198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F683-2308-0C4E-A3C3-554DE0E4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00" y="747699"/>
            <a:ext cx="10251600" cy="1164228"/>
          </a:xfrm>
        </p:spPr>
        <p:txBody>
          <a:bodyPr>
            <a:normAutofit/>
          </a:bodyPr>
          <a:lstStyle/>
          <a:p>
            <a:r>
              <a:rPr lang="en-US" sz="3200" dirty="0"/>
              <a:t>Incoherent J/𝛙 cross section vs p</a:t>
            </a:r>
            <a:r>
              <a:rPr lang="en-US" sz="3200" baseline="-25000" dirty="0"/>
              <a:t>T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34C1-5CD0-D54E-B4C6-D2CB82EE2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3FFC0A-6CAE-0844-BDE1-91AC498D83B7}"/>
              </a:ext>
            </a:extLst>
          </p:cNvPr>
          <p:cNvSpPr txBox="1"/>
          <p:nvPr/>
        </p:nvSpPr>
        <p:spPr>
          <a:xfrm>
            <a:off x="965026" y="1843950"/>
            <a:ext cx="54234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Compared to the H1 data with free proton. </a:t>
            </a:r>
            <a:r>
              <a:rPr lang="en-US" sz="2000" b="1" dirty="0"/>
              <a:t>The suppression factor ~ is 40%. </a:t>
            </a:r>
            <a:r>
              <a:rPr lang="en-US" sz="2000" dirty="0"/>
              <a:t>Stronger than that for coherent production.</a:t>
            </a:r>
          </a:p>
          <a:p>
            <a:endParaRPr lang="en-US" sz="2000" b="1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Models have found that the H1 data supports </a:t>
            </a:r>
            <a:r>
              <a:rPr lang="en-US" sz="2000" b="1" dirty="0"/>
              <a:t>sub-nucleonic fluctuation</a:t>
            </a:r>
            <a:r>
              <a:rPr lang="en-US" sz="2000" dirty="0"/>
              <a:t>. </a:t>
            </a:r>
          </a:p>
          <a:p>
            <a:r>
              <a:rPr lang="en-US" dirty="0"/>
              <a:t>     </a:t>
            </a:r>
            <a:r>
              <a:rPr lang="en-US" i="1" dirty="0"/>
              <a:t>[Phys. Rev. Lett. 117 (2016) 5, 052301]</a:t>
            </a:r>
          </a:p>
          <a:p>
            <a:endParaRPr lang="en-US" sz="2000" dirty="0"/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/>
              <a:t>STAR data shows the bound nucleon has a similar shape in</a:t>
            </a:r>
            <a:r>
              <a:rPr lang="en-US" sz="2000" b="1" dirty="0"/>
              <a:t> </a:t>
            </a:r>
            <a:r>
              <a:rPr lang="en-US" sz="2000" dirty="0"/>
              <a:t>p</a:t>
            </a:r>
            <a:r>
              <a:rPr lang="en-US" sz="2000" baseline="-25000" dirty="0"/>
              <a:t>T</a:t>
            </a:r>
            <a:r>
              <a:rPr lang="en-US" sz="2000" baseline="30000" dirty="0"/>
              <a:t>2 </a:t>
            </a:r>
            <a:r>
              <a:rPr lang="en-US" sz="2000" dirty="0"/>
              <a:t> as the free proton, indicating </a:t>
            </a:r>
            <a:r>
              <a:rPr lang="en-US" sz="2000" b="1" dirty="0"/>
              <a:t>similar sub-nucleonic fluctuation in heavy nuclei.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48384-8C27-E941-8CF5-9FD536C972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492351" y="1533721"/>
            <a:ext cx="4892606" cy="47062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C0C3B3-1131-5D40-AFD4-7D0496649015}"/>
              </a:ext>
            </a:extLst>
          </p:cNvPr>
          <p:cNvSpPr txBox="1"/>
          <p:nvPr/>
        </p:nvSpPr>
        <p:spPr>
          <a:xfrm rot="19169883">
            <a:off x="11286222" y="98495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A0CD9-3EE2-1442-AE3E-9215CD4D3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Kong Tu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6D0EB-BD18-0D4F-BB25-0297BC59FF15}"/>
              </a:ext>
            </a:extLst>
          </p:cNvPr>
          <p:cNvSpPr txBox="1"/>
          <p:nvPr/>
        </p:nvSpPr>
        <p:spPr>
          <a:xfrm>
            <a:off x="1313604" y="5466687"/>
            <a:ext cx="62394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[Phys. Rev. D 106 (2022) 7, 074019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]</a:t>
            </a:r>
            <a:endParaRPr lang="en-US" i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3D017-D70A-4572-2155-E39A0F60260A}"/>
              </a:ext>
            </a:extLst>
          </p:cNvPr>
          <p:cNvSpPr/>
          <p:nvPr/>
        </p:nvSpPr>
        <p:spPr>
          <a:xfrm>
            <a:off x="965026" y="1745436"/>
            <a:ext cx="5321474" cy="1312089"/>
          </a:xfrm>
          <a:prstGeom prst="rect">
            <a:avLst/>
          </a:prstGeom>
          <a:solidFill>
            <a:schemeClr val="bg1">
              <a:alpha val="792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05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4F683-2308-0C4E-A3C3-554DE0E4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00" y="747699"/>
            <a:ext cx="10251600" cy="1164228"/>
          </a:xfrm>
        </p:spPr>
        <p:txBody>
          <a:bodyPr>
            <a:normAutofit/>
          </a:bodyPr>
          <a:lstStyle/>
          <a:p>
            <a:r>
              <a:rPr lang="en-US" sz="3200" dirty="0"/>
              <a:t>Incoherent J/𝛙 cross section vs p</a:t>
            </a:r>
            <a:r>
              <a:rPr lang="en-US" sz="3200" baseline="-25000" dirty="0"/>
              <a:t>T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234C1-5CD0-D54E-B4C6-D2CB82EE2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C0C3B3-1131-5D40-AFD4-7D0496649015}"/>
              </a:ext>
            </a:extLst>
          </p:cNvPr>
          <p:cNvSpPr txBox="1"/>
          <p:nvPr/>
        </p:nvSpPr>
        <p:spPr>
          <a:xfrm rot="19169883">
            <a:off x="11286222" y="98495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DA80AB65-6D85-0543-90CA-114D3B675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90" y="1552325"/>
            <a:ext cx="4274671" cy="46690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054A0-85DD-D047-B537-0F14D93E37C1}"/>
              </a:ext>
            </a:extLst>
          </p:cNvPr>
          <p:cNvSpPr txBox="1"/>
          <p:nvPr/>
        </p:nvSpPr>
        <p:spPr>
          <a:xfrm>
            <a:off x="2002488" y="6290173"/>
            <a:ext cx="2621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[made by A. Kumar (IIT, Delhi)]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3E679-DB7E-6545-9641-0ABD30239CE7}"/>
              </a:ext>
            </a:extLst>
          </p:cNvPr>
          <p:cNvSpPr txBox="1"/>
          <p:nvPr/>
        </p:nvSpPr>
        <p:spPr>
          <a:xfrm>
            <a:off x="965027" y="1552325"/>
            <a:ext cx="1343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Sartre simulation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995091A-81A1-CD41-870C-26C420A4B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95DED-7B9D-BF42-187F-8C223F2559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92351" y="1533721"/>
            <a:ext cx="4892606" cy="47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2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0FC0D13-BC40-844D-929C-CB05609A6E30}"/>
              </a:ext>
            </a:extLst>
          </p:cNvPr>
          <p:cNvSpPr/>
          <p:nvPr/>
        </p:nvSpPr>
        <p:spPr>
          <a:xfrm>
            <a:off x="6266406" y="1923851"/>
            <a:ext cx="5225143" cy="4179350"/>
          </a:xfrm>
          <a:prstGeom prst="roundRect">
            <a:avLst/>
          </a:prstGeom>
          <a:solidFill>
            <a:srgbClr val="C00000">
              <a:alpha val="4000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987B6-4B8A-FA46-8192-951E6BE7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960" y="864209"/>
            <a:ext cx="10688320" cy="713600"/>
          </a:xfrm>
        </p:spPr>
        <p:txBody>
          <a:bodyPr>
            <a:noAutofit/>
          </a:bodyPr>
          <a:lstStyle/>
          <a:p>
            <a:r>
              <a:rPr lang="en-US" sz="2800" dirty="0"/>
              <a:t>Summary – coherent and incoherent J/𝛙 photoproduction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C9C1C-B434-ED42-BE77-1C898E2467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65E2C-D1BA-CC47-AEC9-9820C2D4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5004" y="1638943"/>
            <a:ext cx="2558346" cy="2666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8560F-9F9F-0C49-8CD9-E5A59005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5400000">
            <a:off x="3272684" y="1677616"/>
            <a:ext cx="2522837" cy="26246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AF43C0-90E3-6348-A536-96D3FBA2167E}"/>
              </a:ext>
            </a:extLst>
          </p:cNvPr>
          <p:cNvSpPr txBox="1"/>
          <p:nvPr/>
        </p:nvSpPr>
        <p:spPr>
          <a:xfrm>
            <a:off x="6497961" y="2078455"/>
            <a:ext cx="5024068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STAR</a:t>
            </a:r>
            <a:r>
              <a:rPr lang="en-US" dirty="0"/>
              <a:t> has made many </a:t>
            </a:r>
            <a:r>
              <a:rPr lang="en-US" b="1" dirty="0"/>
              <a:t>first-time</a:t>
            </a:r>
            <a:r>
              <a:rPr lang="en-US" dirty="0"/>
              <a:t> </a:t>
            </a:r>
            <a:r>
              <a:rPr lang="en-US" sz="1800" dirty="0"/>
              <a:t>J/𝛙 </a:t>
            </a:r>
            <a:r>
              <a:rPr lang="en-US" dirty="0"/>
              <a:t>measurements in UPCs </a:t>
            </a:r>
            <a:r>
              <a:rPr lang="en-US" sz="1800" dirty="0"/>
              <a:t>at RHIC:</a:t>
            </a:r>
          </a:p>
          <a:p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Strong </a:t>
            </a:r>
            <a:r>
              <a:rPr lang="en-US" b="1" dirty="0"/>
              <a:t>nuclear suppression </a:t>
            </a:r>
            <a:r>
              <a:rPr lang="en-US" dirty="0"/>
              <a:t>seen for both coherent (~ 40%) and incoherent (~60%) production.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b="1" dirty="0"/>
              <a:t>Bound</a:t>
            </a:r>
            <a:r>
              <a:rPr lang="en-US" dirty="0"/>
              <a:t> nucleon and </a:t>
            </a:r>
            <a:r>
              <a:rPr lang="en-US" b="1" dirty="0"/>
              <a:t>free</a:t>
            </a:r>
            <a:r>
              <a:rPr lang="en-US" dirty="0"/>
              <a:t> proton have similar shape in </a:t>
            </a:r>
            <a:r>
              <a:rPr lang="en-US" sz="1800" dirty="0"/>
              <a:t>p</a:t>
            </a:r>
            <a:r>
              <a:rPr lang="en-US" sz="1800" baseline="-25000" dirty="0"/>
              <a:t>T</a:t>
            </a:r>
            <a:r>
              <a:rPr lang="en-US" sz="1800" baseline="30000" dirty="0"/>
              <a:t>2 </a:t>
            </a:r>
            <a:r>
              <a:rPr lang="en-US" sz="1800" dirty="0"/>
              <a:t> up to ~ 2.2 (GeV/c)</a:t>
            </a:r>
            <a:r>
              <a:rPr lang="en-US" sz="1800" baseline="30000" dirty="0"/>
              <a:t>2</a:t>
            </a:r>
          </a:p>
          <a:p>
            <a:pPr marL="285750" indent="-285750">
              <a:buFont typeface="Wingdings" pitchFamily="2" charset="2"/>
              <a:buChar char="ü"/>
            </a:pPr>
            <a:endParaRPr lang="en-US" baseline="300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Coherent is sensitive </a:t>
            </a:r>
            <a:r>
              <a:rPr lang="en-US" b="1" dirty="0"/>
              <a:t>average</a:t>
            </a:r>
            <a:r>
              <a:rPr lang="en-US" dirty="0"/>
              <a:t> </a:t>
            </a:r>
            <a:r>
              <a:rPr lang="en-US" dirty="0" err="1"/>
              <a:t>parton</a:t>
            </a:r>
            <a:r>
              <a:rPr lang="en-US" dirty="0"/>
              <a:t> density (or imagining if measure momentum) and Incoherent is sensitive to the </a:t>
            </a:r>
            <a:r>
              <a:rPr lang="en-US" dirty="0" err="1"/>
              <a:t>parton</a:t>
            </a:r>
            <a:r>
              <a:rPr lang="en-US" dirty="0"/>
              <a:t> density </a:t>
            </a:r>
            <a:r>
              <a:rPr lang="en-US" b="1" dirty="0"/>
              <a:t>fluctuation</a:t>
            </a:r>
            <a:r>
              <a:rPr lang="en-US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D00EE7-C5BE-F044-AB5E-FAF5B066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C03CDE51-5B69-6D34-3F47-989C65948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815" y="4251372"/>
            <a:ext cx="1695425" cy="18518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5767BE4-E642-757A-4F8B-D6C681BA0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8151" y="4256467"/>
            <a:ext cx="1695426" cy="185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6285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29A1A-A605-2233-424D-E809907486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98D8-88BE-3B56-FB36-F226C26B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1026" name="Picture 2" descr="demographics — Cartifact">
            <a:extLst>
              <a:ext uri="{FF2B5EF4-FFF2-40B4-BE49-F238E27FC236}">
                <a16:creationId xmlns:a16="http://schemas.microsoft.com/office/drawing/2014/main" id="{99E00E6F-C041-F042-49BC-A342A882E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02" y="-119592"/>
            <a:ext cx="12695202" cy="738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3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A1271-747E-F10F-0ACF-1669E2D7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observable – single &amp; double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24C52-D3F3-E4F5-511B-95165A851B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B795E-7C01-104A-D1CC-D403EB13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id="{B43E228E-CF41-398D-16A0-C12C9AFE7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00" y="1810678"/>
            <a:ext cx="5802086" cy="2769509"/>
          </a:xfrm>
          <a:prstGeom prst="rect">
            <a:avLst/>
          </a:prstGeom>
        </p:spPr>
      </p:pic>
      <p:pic>
        <p:nvPicPr>
          <p:cNvPr id="218" name="Picture 217" descr="A close-up of a text&#10;&#10;Description automatically generated">
            <a:extLst>
              <a:ext uri="{FF2B5EF4-FFF2-40B4-BE49-F238E27FC236}">
                <a16:creationId xmlns:a16="http://schemas.microsoft.com/office/drawing/2014/main" id="{E28741B5-5EAF-5F4F-9EEE-71454526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36" y="4798079"/>
            <a:ext cx="38989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609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6660C5F-407D-A32A-945A-A20D0A96F34E}"/>
              </a:ext>
            </a:extLst>
          </p:cNvPr>
          <p:cNvSpPr/>
          <p:nvPr/>
        </p:nvSpPr>
        <p:spPr>
          <a:xfrm>
            <a:off x="6815948" y="1651363"/>
            <a:ext cx="5102936" cy="4400540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A1271-747E-F10F-0ACF-1669E2D71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observable – single &amp; double ratio in UPCs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24C52-D3F3-E4F5-511B-95165A851B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B795E-7C01-104A-D1CC-D403EB137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216" name="Picture 215">
            <a:extLst>
              <a:ext uri="{FF2B5EF4-FFF2-40B4-BE49-F238E27FC236}">
                <a16:creationId xmlns:a16="http://schemas.microsoft.com/office/drawing/2014/main" id="{B43E228E-CF41-398D-16A0-C12C9AFE7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00" y="1810678"/>
            <a:ext cx="5802086" cy="2769509"/>
          </a:xfrm>
          <a:prstGeom prst="rect">
            <a:avLst/>
          </a:prstGeom>
        </p:spPr>
      </p:pic>
      <p:pic>
        <p:nvPicPr>
          <p:cNvPr id="218" name="Picture 217" descr="A close-up of a text&#10;&#10;Description automatically generated">
            <a:extLst>
              <a:ext uri="{FF2B5EF4-FFF2-40B4-BE49-F238E27FC236}">
                <a16:creationId xmlns:a16="http://schemas.microsoft.com/office/drawing/2014/main" id="{E28741B5-5EAF-5F4F-9EEE-71454526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936" y="4798079"/>
            <a:ext cx="3898900" cy="1397000"/>
          </a:xfrm>
          <a:prstGeom prst="rect">
            <a:avLst/>
          </a:prstGeom>
        </p:spPr>
      </p:pic>
      <p:pic>
        <p:nvPicPr>
          <p:cNvPr id="6" name="Picture 5" descr="A graph with red lines and blue lines&#10;&#10;Description automatically generated">
            <a:extLst>
              <a:ext uri="{FF2B5EF4-FFF2-40B4-BE49-F238E27FC236}">
                <a16:creationId xmlns:a16="http://schemas.microsoft.com/office/drawing/2014/main" id="{6E4D9400-44E0-FB21-537B-E9B3A3C0C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097" y="2588624"/>
            <a:ext cx="3767702" cy="2375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662A11-4717-20F9-932C-49DD50F05ADB}"/>
              </a:ext>
            </a:extLst>
          </p:cNvPr>
          <p:cNvSpPr txBox="1"/>
          <p:nvPr/>
        </p:nvSpPr>
        <p:spPr>
          <a:xfrm>
            <a:off x="9819032" y="349335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Saturation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0EB8E-5F77-31B7-76A5-F61F74F0BFAC}"/>
              </a:ext>
            </a:extLst>
          </p:cNvPr>
          <p:cNvSpPr txBox="1"/>
          <p:nvPr/>
        </p:nvSpPr>
        <p:spPr>
          <a:xfrm>
            <a:off x="9588200" y="254538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Non-saturation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5FAC9E-56D8-E451-F651-75D29921BC16}"/>
              </a:ext>
            </a:extLst>
          </p:cNvPr>
          <p:cNvSpPr txBox="1"/>
          <p:nvPr/>
        </p:nvSpPr>
        <p:spPr>
          <a:xfrm>
            <a:off x="7339523" y="1889161"/>
            <a:ext cx="3249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Quantitative prediction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E87A0-AF3A-5AE9-0AD7-AF80DE1050E6}"/>
              </a:ext>
            </a:extLst>
          </p:cNvPr>
          <p:cNvSpPr txBox="1"/>
          <p:nvPr/>
        </p:nvSpPr>
        <p:spPr>
          <a:xfrm>
            <a:off x="7794664" y="5247450"/>
            <a:ext cx="3587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Yuri </a:t>
            </a:r>
            <a:r>
              <a:rPr lang="en-US" sz="1400" i="1" dirty="0" err="1"/>
              <a:t>Kovchegov</a:t>
            </a:r>
            <a:r>
              <a:rPr lang="en-US" sz="1400" i="1" dirty="0"/>
              <a:t>, </a:t>
            </a:r>
            <a:r>
              <a:rPr lang="en-US" sz="1400" i="1" dirty="0" err="1"/>
              <a:t>Huachen</a:t>
            </a:r>
            <a:r>
              <a:rPr lang="en-US" sz="1400" i="1" dirty="0"/>
              <a:t> Sun, ZT (2023) </a:t>
            </a:r>
          </a:p>
          <a:p>
            <a:r>
              <a:rPr lang="en-US" sz="1400" i="1" dirty="0"/>
              <a:t>(manuscript in preparation)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681B86-71EB-3A5C-CC3B-C3DD53FF49F2}"/>
              </a:ext>
            </a:extLst>
          </p:cNvPr>
          <p:cNvSpPr txBox="1"/>
          <p:nvPr/>
        </p:nvSpPr>
        <p:spPr>
          <a:xfrm>
            <a:off x="7394583" y="2262120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 ~ 0.001</a:t>
            </a:r>
          </a:p>
        </p:txBody>
      </p:sp>
    </p:spTree>
    <p:extLst>
      <p:ext uri="{BB962C8B-B14F-4D97-AF65-F5344CB8AC3E}">
        <p14:creationId xmlns:p14="http://schemas.microsoft.com/office/powerpoint/2010/main" val="1327382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8840-E472-1943-9242-271A99AD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62" y="749481"/>
            <a:ext cx="7855030" cy="713600"/>
          </a:xfrm>
        </p:spPr>
        <p:txBody>
          <a:bodyPr/>
          <a:lstStyle/>
          <a:p>
            <a:r>
              <a:rPr lang="en-US" dirty="0"/>
              <a:t>Future UPCs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657B8-FAFB-8143-8B8E-D1E12708C4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 dirty="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144D5E6-94B5-81AF-EF15-6FE67D415B69}"/>
              </a:ext>
            </a:extLst>
          </p:cNvPr>
          <p:cNvSpPr/>
          <p:nvPr/>
        </p:nvSpPr>
        <p:spPr>
          <a:xfrm>
            <a:off x="274312" y="5740814"/>
            <a:ext cx="3693839" cy="449279"/>
          </a:xfrm>
          <a:prstGeom prst="rightArrow">
            <a:avLst>
              <a:gd name="adj1" fmla="val 50000"/>
              <a:gd name="adj2" fmla="val 119394"/>
            </a:avLst>
          </a:prstGeom>
          <a:gradFill flip="none" rotWithShape="1">
            <a:gsLst>
              <a:gs pos="51000">
                <a:srgbClr val="0432FF">
                  <a:alpha val="62476"/>
                </a:srgb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0A5B0-DDA9-8B94-1055-26039B4862F6}"/>
              </a:ext>
            </a:extLst>
          </p:cNvPr>
          <p:cNvSpPr txBox="1"/>
          <p:nvPr/>
        </p:nvSpPr>
        <p:spPr>
          <a:xfrm>
            <a:off x="27257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80CB4-FC51-8BBA-8D62-BFCE113575D0}"/>
              </a:ext>
            </a:extLst>
          </p:cNvPr>
          <p:cNvSpPr txBox="1"/>
          <p:nvPr/>
        </p:nvSpPr>
        <p:spPr>
          <a:xfrm>
            <a:off x="277463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E990B-39C5-5313-FD9B-FD51613CB713}"/>
              </a:ext>
            </a:extLst>
          </p:cNvPr>
          <p:cNvSpPr txBox="1"/>
          <p:nvPr/>
        </p:nvSpPr>
        <p:spPr>
          <a:xfrm>
            <a:off x="6096000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0409A-7864-B95F-BD42-F8A900992726}"/>
              </a:ext>
            </a:extLst>
          </p:cNvPr>
          <p:cNvSpPr txBox="1"/>
          <p:nvPr/>
        </p:nvSpPr>
        <p:spPr>
          <a:xfrm>
            <a:off x="8463536" y="620603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2034+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C8479-5D03-8247-F0FE-0A1E210FA86D}"/>
              </a:ext>
            </a:extLst>
          </p:cNvPr>
          <p:cNvSpPr txBox="1"/>
          <p:nvPr/>
        </p:nvSpPr>
        <p:spPr>
          <a:xfrm>
            <a:off x="1265424" y="5787137"/>
            <a:ext cx="12666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RHIC 23-25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DE6CC-0566-0E84-03D4-A94F8A401E1B}"/>
              </a:ext>
            </a:extLst>
          </p:cNvPr>
          <p:cNvGrpSpPr/>
          <p:nvPr/>
        </p:nvGrpSpPr>
        <p:grpSpPr>
          <a:xfrm>
            <a:off x="272574" y="1558474"/>
            <a:ext cx="3199686" cy="4140473"/>
            <a:chOff x="272574" y="1558474"/>
            <a:chExt cx="3199686" cy="4140473"/>
          </a:xfrm>
        </p:grpSpPr>
        <p:pic>
          <p:nvPicPr>
            <p:cNvPr id="9" name="Picture 2" descr="Renders of the STAR Forward Upgrade — jdbburg.com">
              <a:extLst>
                <a:ext uri="{FF2B5EF4-FFF2-40B4-BE49-F238E27FC236}">
                  <a16:creationId xmlns:a16="http://schemas.microsoft.com/office/drawing/2014/main" id="{807D7C72-58DF-FEAA-A5C1-D44FF35FFB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425"/>
            <a:stretch/>
          </p:blipFill>
          <p:spPr bwMode="auto">
            <a:xfrm>
              <a:off x="401461" y="1558474"/>
              <a:ext cx="2828400" cy="1488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68C6E7-A63B-ACA7-0256-9147B3D905D5}"/>
                    </a:ext>
                  </a:extLst>
                </p:cNvPr>
                <p:cNvSpPr txBox="1"/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Since 2022, STAR has forward detectors (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2.5 &lt; </a:t>
                  </a:r>
                  <a:r>
                    <a:rPr lang="en-US" sz="16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η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&lt; 4.0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J/𝛙 coherent and incoherent production with </a:t>
                  </a:r>
                  <a:r>
                    <a:rPr lang="en-US" sz="1600" b="1" dirty="0"/>
                    <a:t>high precision</a:t>
                  </a:r>
                  <a:r>
                    <a:rPr lang="en-US" sz="1600" dirty="0"/>
                    <a:t>. Lower W towards a few GeV, and high t to better understand fluctuation.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𝝓</m:t>
                      </m:r>
                    </m:oMath>
                  </a14:m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photoproduction.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Photoproduction of jets.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New observables.</a:t>
                  </a: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68C6E7-A63B-ACA7-0256-9147B3D905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blipFill>
                  <a:blip r:embed="rId4"/>
                  <a:stretch>
                    <a:fillRect l="-1186" t="-495" b="-2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08920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8840-E472-1943-9242-271A99AD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62" y="749481"/>
            <a:ext cx="7855030" cy="713600"/>
          </a:xfrm>
        </p:spPr>
        <p:txBody>
          <a:bodyPr/>
          <a:lstStyle/>
          <a:p>
            <a:r>
              <a:rPr lang="en-US" dirty="0"/>
              <a:t>Future UPCs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657B8-FAFB-8143-8B8E-D1E12708C4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1DF226-1379-7E9F-445D-03831F41C6A6}"/>
              </a:ext>
            </a:extLst>
          </p:cNvPr>
          <p:cNvGrpSpPr/>
          <p:nvPr/>
        </p:nvGrpSpPr>
        <p:grpSpPr>
          <a:xfrm>
            <a:off x="272574" y="1558474"/>
            <a:ext cx="3199686" cy="4140473"/>
            <a:chOff x="272574" y="1558474"/>
            <a:chExt cx="3199686" cy="4140473"/>
          </a:xfrm>
        </p:grpSpPr>
        <p:pic>
          <p:nvPicPr>
            <p:cNvPr id="6" name="Picture 2" descr="Renders of the STAR Forward Upgrade — jdbburg.com">
              <a:extLst>
                <a:ext uri="{FF2B5EF4-FFF2-40B4-BE49-F238E27FC236}">
                  <a16:creationId xmlns:a16="http://schemas.microsoft.com/office/drawing/2014/main" id="{C832C5BE-88ED-D140-93CA-76B2D1D22D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425"/>
            <a:stretch/>
          </p:blipFill>
          <p:spPr bwMode="auto">
            <a:xfrm>
              <a:off x="401461" y="1558474"/>
              <a:ext cx="2828400" cy="1488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2AF898C-93A9-164F-8F33-17205B1D8A0E}"/>
                    </a:ext>
                  </a:extLst>
                </p:cNvPr>
                <p:cNvSpPr txBox="1"/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Since 2022, STAR has forward detectors (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2.5 &lt; </a:t>
                  </a:r>
                  <a:r>
                    <a:rPr lang="en-US" sz="16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η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&lt; 4.0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J/𝛙 coherent and incoherent production with </a:t>
                  </a:r>
                  <a:r>
                    <a:rPr lang="en-US" sz="1600" b="1" dirty="0"/>
                    <a:t>high precision</a:t>
                  </a:r>
                  <a:r>
                    <a:rPr lang="en-US" sz="1600" dirty="0"/>
                    <a:t>. Lower W towards a few GeV, and high t to better understand fluctuation.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𝝓</m:t>
                      </m:r>
                    </m:oMath>
                  </a14:m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photoproduction.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Photoproduction of jets.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New observables.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82AF898C-93A9-164F-8F33-17205B1D8A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blipFill>
                  <a:blip r:embed="rId4"/>
                  <a:stretch>
                    <a:fillRect l="-1186" t="-495" b="-2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144D5E6-94B5-81AF-EF15-6FE67D415B69}"/>
              </a:ext>
            </a:extLst>
          </p:cNvPr>
          <p:cNvSpPr/>
          <p:nvPr/>
        </p:nvSpPr>
        <p:spPr>
          <a:xfrm>
            <a:off x="274312" y="5740814"/>
            <a:ext cx="8334849" cy="449279"/>
          </a:xfrm>
          <a:prstGeom prst="rightArrow">
            <a:avLst>
              <a:gd name="adj1" fmla="val 50000"/>
              <a:gd name="adj2" fmla="val 119394"/>
            </a:avLst>
          </a:prstGeom>
          <a:gradFill flip="none" rotWithShape="1">
            <a:gsLst>
              <a:gs pos="51000">
                <a:srgbClr val="0432FF">
                  <a:alpha val="62476"/>
                </a:srgb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0A5B0-DDA9-8B94-1055-26039B4862F6}"/>
              </a:ext>
            </a:extLst>
          </p:cNvPr>
          <p:cNvSpPr txBox="1"/>
          <p:nvPr/>
        </p:nvSpPr>
        <p:spPr>
          <a:xfrm>
            <a:off x="27257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80CB4-FC51-8BBA-8D62-BFCE113575D0}"/>
              </a:ext>
            </a:extLst>
          </p:cNvPr>
          <p:cNvSpPr txBox="1"/>
          <p:nvPr/>
        </p:nvSpPr>
        <p:spPr>
          <a:xfrm>
            <a:off x="277463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E990B-39C5-5313-FD9B-FD51613CB713}"/>
              </a:ext>
            </a:extLst>
          </p:cNvPr>
          <p:cNvSpPr txBox="1"/>
          <p:nvPr/>
        </p:nvSpPr>
        <p:spPr>
          <a:xfrm>
            <a:off x="6096000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0409A-7864-B95F-BD42-F8A900992726}"/>
              </a:ext>
            </a:extLst>
          </p:cNvPr>
          <p:cNvSpPr txBox="1"/>
          <p:nvPr/>
        </p:nvSpPr>
        <p:spPr>
          <a:xfrm>
            <a:off x="8463536" y="620603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2034+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C8479-5D03-8247-F0FE-0A1E210FA86D}"/>
              </a:ext>
            </a:extLst>
          </p:cNvPr>
          <p:cNvSpPr txBox="1"/>
          <p:nvPr/>
        </p:nvSpPr>
        <p:spPr>
          <a:xfrm>
            <a:off x="696079" y="5787137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RHIC 23-25 &amp; LHC Run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AB47E5A-1338-B617-FCD9-FEE10893AD6C}"/>
              </a:ext>
            </a:extLst>
          </p:cNvPr>
          <p:cNvGrpSpPr/>
          <p:nvPr/>
        </p:nvGrpSpPr>
        <p:grpSpPr>
          <a:xfrm>
            <a:off x="3532573" y="1606837"/>
            <a:ext cx="4723918" cy="4059824"/>
            <a:chOff x="3532573" y="1606837"/>
            <a:chExt cx="4723918" cy="4059824"/>
          </a:xfrm>
        </p:grpSpPr>
        <p:pic>
          <p:nvPicPr>
            <p:cNvPr id="5" name="Picture 4" descr="ALICE,Event Displays,ALICE General">
              <a:extLst>
                <a:ext uri="{FF2B5EF4-FFF2-40B4-BE49-F238E27FC236}">
                  <a16:creationId xmlns:a16="http://schemas.microsoft.com/office/drawing/2014/main" id="{2CB1E00B-3B40-754B-5382-405145AF7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257" y="1625747"/>
              <a:ext cx="2333429" cy="160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echnology,ATLAS">
              <a:extLst>
                <a:ext uri="{FF2B5EF4-FFF2-40B4-BE49-F238E27FC236}">
                  <a16:creationId xmlns:a16="http://schemas.microsoft.com/office/drawing/2014/main" id="{8F46CD54-9680-A1A6-4247-720DF56E68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23" y="3295095"/>
              <a:ext cx="2145945" cy="160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A diagram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D07B190A-451E-95EA-707A-7BFAD29C6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0302" y="1606837"/>
              <a:ext cx="2336189" cy="160108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C171EA-8D1E-D1A7-85FE-3162AED50C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904" y="3260491"/>
              <a:ext cx="2192134" cy="1536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A7E243-81F8-8C41-255E-EA837A968BDB}"/>
                </a:ext>
              </a:extLst>
            </p:cNvPr>
            <p:cNvSpPr txBox="1"/>
            <p:nvPr/>
          </p:nvSpPr>
          <p:spPr>
            <a:xfrm>
              <a:off x="3532573" y="4835664"/>
              <a:ext cx="4457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All LHC experiments will have significant upgrades in Run 3 &amp; 4 (e.g., wide acceptances, ALICE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FoCal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, etc.).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Lower-x reach!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34B1930-8C59-AE98-EC9E-1C1B50157334}"/>
              </a:ext>
            </a:extLst>
          </p:cNvPr>
          <p:cNvSpPr txBox="1"/>
          <p:nvPr/>
        </p:nvSpPr>
        <p:spPr>
          <a:xfrm>
            <a:off x="7139254" y="5787137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LHC Run 4</a:t>
            </a:r>
          </a:p>
        </p:txBody>
      </p:sp>
    </p:spTree>
    <p:extLst>
      <p:ext uri="{BB962C8B-B14F-4D97-AF65-F5344CB8AC3E}">
        <p14:creationId xmlns:p14="http://schemas.microsoft.com/office/powerpoint/2010/main" val="575183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B8840-E472-1943-9242-271A99AD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462" y="749481"/>
            <a:ext cx="7855030" cy="713600"/>
          </a:xfrm>
        </p:spPr>
        <p:txBody>
          <a:bodyPr/>
          <a:lstStyle/>
          <a:p>
            <a:r>
              <a:rPr lang="en-US" dirty="0"/>
              <a:t>Future UPCs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657B8-FAFB-8143-8B8E-D1E12708C4C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24</a:t>
            </a:fld>
            <a:endParaRPr lang="en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C6E98E-58F9-0DA8-9F49-0428ED732D2F}"/>
              </a:ext>
            </a:extLst>
          </p:cNvPr>
          <p:cNvGrpSpPr/>
          <p:nvPr/>
        </p:nvGrpSpPr>
        <p:grpSpPr>
          <a:xfrm>
            <a:off x="3532573" y="1606837"/>
            <a:ext cx="4723918" cy="4059824"/>
            <a:chOff x="3532573" y="1606837"/>
            <a:chExt cx="4723918" cy="4059824"/>
          </a:xfrm>
        </p:grpSpPr>
        <p:pic>
          <p:nvPicPr>
            <p:cNvPr id="3" name="Picture 2" descr="ALICE,Event Displays,ALICE General">
              <a:extLst>
                <a:ext uri="{FF2B5EF4-FFF2-40B4-BE49-F238E27FC236}">
                  <a16:creationId xmlns:a16="http://schemas.microsoft.com/office/drawing/2014/main" id="{6CB7FD94-CCB0-3A65-E927-104585E6D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2257" y="1625747"/>
              <a:ext cx="2333429" cy="160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Technology,ATLAS">
              <a:extLst>
                <a:ext uri="{FF2B5EF4-FFF2-40B4-BE49-F238E27FC236}">
                  <a16:creationId xmlns:a16="http://schemas.microsoft.com/office/drawing/2014/main" id="{FF6A62AA-03FF-449D-9841-44A1720D87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423" y="3295095"/>
              <a:ext cx="2145945" cy="1604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A diagram of a machine&#10;&#10;Description automatically generated with low confidence">
              <a:extLst>
                <a:ext uri="{FF2B5EF4-FFF2-40B4-BE49-F238E27FC236}">
                  <a16:creationId xmlns:a16="http://schemas.microsoft.com/office/drawing/2014/main" id="{670EE98B-0285-721B-F9F7-2FC04C34B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0302" y="1606837"/>
              <a:ext cx="2336189" cy="1601082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E32D8CF3-E5D0-D138-2DBE-B8A0DD0E09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2904" y="3260491"/>
              <a:ext cx="2192134" cy="1536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51D551-3E50-47D1-7056-BA8136E2AEB8}"/>
                </a:ext>
              </a:extLst>
            </p:cNvPr>
            <p:cNvSpPr txBox="1"/>
            <p:nvPr/>
          </p:nvSpPr>
          <p:spPr>
            <a:xfrm>
              <a:off x="3532573" y="4835664"/>
              <a:ext cx="44577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All LHC experiments will have significant upgrades in Run 3 &amp; 4 (e.g., wide acceptances, ALICE </a:t>
              </a:r>
              <a:r>
                <a:rPr lang="en-US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FoCal</a:t>
              </a:r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, etc.). </a:t>
              </a:r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Lower-x reach!</a:t>
              </a:r>
            </a:p>
          </p:txBody>
        </p:sp>
      </p:grp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144D5E6-94B5-81AF-EF15-6FE67D415B69}"/>
              </a:ext>
            </a:extLst>
          </p:cNvPr>
          <p:cNvSpPr/>
          <p:nvPr/>
        </p:nvSpPr>
        <p:spPr>
          <a:xfrm>
            <a:off x="274312" y="5740814"/>
            <a:ext cx="11625587" cy="449279"/>
          </a:xfrm>
          <a:prstGeom prst="rightArrow">
            <a:avLst>
              <a:gd name="adj1" fmla="val 50000"/>
              <a:gd name="adj2" fmla="val 119394"/>
            </a:avLst>
          </a:prstGeom>
          <a:gradFill flip="none" rotWithShape="1">
            <a:gsLst>
              <a:gs pos="51000">
                <a:srgbClr val="0432FF">
                  <a:alpha val="62476"/>
                </a:srgb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108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40A5B0-DDA9-8B94-1055-26039B4862F6}"/>
              </a:ext>
            </a:extLst>
          </p:cNvPr>
          <p:cNvSpPr txBox="1"/>
          <p:nvPr/>
        </p:nvSpPr>
        <p:spPr>
          <a:xfrm>
            <a:off x="27257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80CB4-FC51-8BBA-8D62-BFCE113575D0}"/>
              </a:ext>
            </a:extLst>
          </p:cNvPr>
          <p:cNvSpPr txBox="1"/>
          <p:nvPr/>
        </p:nvSpPr>
        <p:spPr>
          <a:xfrm>
            <a:off x="2774633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E990B-39C5-5313-FD9B-FD51613CB713}"/>
              </a:ext>
            </a:extLst>
          </p:cNvPr>
          <p:cNvSpPr txBox="1"/>
          <p:nvPr/>
        </p:nvSpPr>
        <p:spPr>
          <a:xfrm>
            <a:off x="6096000" y="620603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50409A-7864-B95F-BD42-F8A900992726}"/>
              </a:ext>
            </a:extLst>
          </p:cNvPr>
          <p:cNvSpPr txBox="1"/>
          <p:nvPr/>
        </p:nvSpPr>
        <p:spPr>
          <a:xfrm>
            <a:off x="8463536" y="6206037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2034+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054F90-F3DF-D38E-CE6A-6C5DD83F0C0B}"/>
              </a:ext>
            </a:extLst>
          </p:cNvPr>
          <p:cNvSpPr txBox="1"/>
          <p:nvPr/>
        </p:nvSpPr>
        <p:spPr>
          <a:xfrm>
            <a:off x="7139254" y="5787137"/>
            <a:ext cx="123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LHC Run 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EC8479-5D03-8247-F0FE-0A1E210FA86D}"/>
              </a:ext>
            </a:extLst>
          </p:cNvPr>
          <p:cNvSpPr txBox="1"/>
          <p:nvPr/>
        </p:nvSpPr>
        <p:spPr>
          <a:xfrm>
            <a:off x="696079" y="5787137"/>
            <a:ext cx="2531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RHIC 23-25 &amp; LHC Run 3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A3AEA1-C112-D8A6-7F83-C860E3770FC2}"/>
              </a:ext>
            </a:extLst>
          </p:cNvPr>
          <p:cNvGrpSpPr/>
          <p:nvPr/>
        </p:nvGrpSpPr>
        <p:grpSpPr>
          <a:xfrm>
            <a:off x="8559800" y="747699"/>
            <a:ext cx="3441700" cy="4918962"/>
            <a:chOff x="8559800" y="747699"/>
            <a:chExt cx="3441700" cy="491896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EE0EA8-5568-2ACE-A6AB-F8AF162E3008}"/>
                </a:ext>
              </a:extLst>
            </p:cNvPr>
            <p:cNvSpPr/>
            <p:nvPr/>
          </p:nvSpPr>
          <p:spPr>
            <a:xfrm>
              <a:off x="8559800" y="747699"/>
              <a:ext cx="3441700" cy="4918962"/>
            </a:xfrm>
            <a:prstGeom prst="rect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9BE80-80A3-5373-2996-6911DA6C36DE}"/>
                </a:ext>
              </a:extLst>
            </p:cNvPr>
            <p:cNvSpPr txBox="1"/>
            <p:nvPr/>
          </p:nvSpPr>
          <p:spPr>
            <a:xfrm>
              <a:off x="8807824" y="1576381"/>
              <a:ext cx="309207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en-US" sz="1600" dirty="0" err="1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ePIC</a:t>
              </a:r>
              <a:r>
                <a:rPr lang="en-US" sz="16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detector and possible a 2</a:t>
              </a:r>
              <a:r>
                <a:rPr lang="en-US" sz="1600" baseline="300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sz="1600" dirty="0">
                  <a:solidFill>
                    <a:srgbClr val="0432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detector: the ultimate machine for understanding saturation quantitatively with a wide variety of observables.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1BAF95B-3A18-493A-3AFE-4C68AB3BA0B1}"/>
                </a:ext>
              </a:extLst>
            </p:cNvPr>
            <p:cNvSpPr txBox="1"/>
            <p:nvPr/>
          </p:nvSpPr>
          <p:spPr>
            <a:xfrm>
              <a:off x="8797438" y="798505"/>
              <a:ext cx="2966424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400" b="1" dirty="0">
                  <a:sym typeface="Wingdings" pitchFamily="2" charset="2"/>
                </a:rPr>
                <a:t>EIC era</a:t>
              </a:r>
              <a:endParaRPr lang="en-US" sz="3400" b="1" dirty="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727888-D096-3416-EB76-F73A139FBBF2}"/>
              </a:ext>
            </a:extLst>
          </p:cNvPr>
          <p:cNvGrpSpPr/>
          <p:nvPr/>
        </p:nvGrpSpPr>
        <p:grpSpPr>
          <a:xfrm>
            <a:off x="272574" y="1558474"/>
            <a:ext cx="3199686" cy="4140473"/>
            <a:chOff x="272574" y="1558474"/>
            <a:chExt cx="3199686" cy="4140473"/>
          </a:xfrm>
        </p:grpSpPr>
        <p:pic>
          <p:nvPicPr>
            <p:cNvPr id="35" name="Picture 2" descr="Renders of the STAR Forward Upgrade — jdbburg.com">
              <a:extLst>
                <a:ext uri="{FF2B5EF4-FFF2-40B4-BE49-F238E27FC236}">
                  <a16:creationId xmlns:a16="http://schemas.microsoft.com/office/drawing/2014/main" id="{97849B47-C1E2-F168-D529-A966CD9796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425"/>
            <a:stretch/>
          </p:blipFill>
          <p:spPr bwMode="auto">
            <a:xfrm>
              <a:off x="401461" y="1558474"/>
              <a:ext cx="2828400" cy="1488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4BB8A0D-75C6-FC64-F7B9-AC64A340B0CB}"/>
                    </a:ext>
                  </a:extLst>
                </p:cNvPr>
                <p:cNvSpPr txBox="1"/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Since 2022, STAR has forward detectors (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2.5 &lt; </a:t>
                  </a:r>
                  <a:r>
                    <a:rPr lang="en-US" sz="16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η</a:t>
                  </a: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&lt; 4.0</a:t>
                  </a:r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):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dirty="0"/>
                    <a:t>J/𝛙 coherent and incoherent production with </a:t>
                  </a:r>
                  <a:r>
                    <a:rPr lang="en-US" sz="1600" b="1" dirty="0"/>
                    <a:t>high precision</a:t>
                  </a:r>
                  <a:r>
                    <a:rPr lang="en-US" sz="1600" dirty="0"/>
                    <a:t>. Lower W towards a few GeV, and high t to better understand fluctuation.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𝝓</m:t>
                      </m:r>
                    </m:oMath>
                  </a14:m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photoproduction.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Photoproduction of jets.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New observables.</a:t>
                  </a: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4BB8A0D-75C6-FC64-F7B9-AC64A340B0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574" y="3144402"/>
                  <a:ext cx="3199686" cy="2554545"/>
                </a:xfrm>
                <a:prstGeom prst="rect">
                  <a:avLst/>
                </a:prstGeom>
                <a:blipFill>
                  <a:blip r:embed="rId9"/>
                  <a:stretch>
                    <a:fillRect l="-1186" t="-495" b="-2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 descr="A blueprint of a machine&#10;&#10;Description automatically generated">
            <a:extLst>
              <a:ext uri="{FF2B5EF4-FFF2-40B4-BE49-F238E27FC236}">
                <a16:creationId xmlns:a16="http://schemas.microsoft.com/office/drawing/2014/main" id="{15164538-8F53-2060-BD8C-9EFE0769B6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l="26734" b="11313"/>
          <a:stretch/>
        </p:blipFill>
        <p:spPr>
          <a:xfrm>
            <a:off x="8876213" y="3283707"/>
            <a:ext cx="2643569" cy="155195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520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13D8A2-CE01-FF13-08D9-027EC4927D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25</a:t>
            </a:fld>
            <a:endParaRPr lang="e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7847C-AE05-31D5-808A-4F84FADF0B76}"/>
              </a:ext>
            </a:extLst>
          </p:cNvPr>
          <p:cNvSpPr/>
          <p:nvPr/>
        </p:nvSpPr>
        <p:spPr>
          <a:xfrm>
            <a:off x="-458857" y="-150887"/>
            <a:ext cx="12999200" cy="7159774"/>
          </a:xfrm>
          <a:prstGeom prst="rect">
            <a:avLst/>
          </a:prstGeom>
          <a:solidFill>
            <a:schemeClr val="bg2">
              <a:alpha val="8101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043FA-2FDF-1C9F-DB92-F0534CF40997}"/>
              </a:ext>
            </a:extLst>
          </p:cNvPr>
          <p:cNvSpPr txBox="1"/>
          <p:nvPr/>
        </p:nvSpPr>
        <p:spPr>
          <a:xfrm>
            <a:off x="525123" y="684478"/>
            <a:ext cx="10600466" cy="341632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969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Special thanks to:</a:t>
            </a:r>
          </a:p>
          <a:p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CGC: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Heikki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Mäntysaari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, Farid Salazar, Björn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Schenke</a:t>
            </a:r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Sartre: Tobias Toll, Arjun Kumar</a:t>
            </a: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Nuclear shadowing: Vadim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Guzey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, Mark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Strikman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, Mikhail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Zhalov</a:t>
            </a:r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NLO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pQCD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: Topi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Löytäinen</a:t>
            </a:r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 et al. </a:t>
            </a: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Saturation observables: Brian Sun, Y. </a:t>
            </a:r>
            <a:r>
              <a:rPr lang="en-US" sz="2400" b="1" dirty="0" err="1">
                <a:solidFill>
                  <a:schemeClr val="bg1"/>
                </a:solidFill>
                <a:latin typeface="Raleway" pitchFamily="2" charset="77"/>
              </a:rPr>
              <a:t>Kovchegov</a:t>
            </a:r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For discussions and inputs.</a:t>
            </a:r>
          </a:p>
        </p:txBody>
      </p:sp>
    </p:spTree>
    <p:extLst>
      <p:ext uri="{BB962C8B-B14F-4D97-AF65-F5344CB8AC3E}">
        <p14:creationId xmlns:p14="http://schemas.microsoft.com/office/powerpoint/2010/main" val="37460247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E027F-D1BC-5B42-8194-EDB665FD9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50F57-44E0-1849-87BD-300D037D76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5F7E3C-D99C-BF43-A812-1F02DFEEF3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26</a:t>
            </a:fld>
            <a:endParaRPr lang="e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E2ECF-2F31-BC4F-BB16-A57A663E8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1797615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95FDED-D5EC-CC4C-B9C1-200708602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8790" y="1201362"/>
            <a:ext cx="5257606" cy="54798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4F788-AE0B-C940-B10F-31D42EB2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Two-source interference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076F0-BE7C-D041-952A-F31BA9A398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27</a:t>
            </a:fld>
            <a:endParaRPr lang="e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515550-0805-FE45-8A3A-1C79F99BB43B}"/>
              </a:ext>
            </a:extLst>
          </p:cNvPr>
          <p:cNvSpPr txBox="1"/>
          <p:nvPr/>
        </p:nvSpPr>
        <p:spPr>
          <a:xfrm>
            <a:off x="6577711" y="1734314"/>
            <a:ext cx="48040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Rapidity dependence is consistent with theory/model; interference effect is stronger if photon energies are similar.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1D36E47-66B4-AD49-A335-78022D624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301" y="2941528"/>
            <a:ext cx="3117931" cy="218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244D0-E3C3-C747-9205-20F333845E59}"/>
              </a:ext>
            </a:extLst>
          </p:cNvPr>
          <p:cNvSpPr txBox="1"/>
          <p:nvPr/>
        </p:nvSpPr>
        <p:spPr>
          <a:xfrm>
            <a:off x="6577711" y="5200213"/>
            <a:ext cx="3990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First observed w. 𝝆</a:t>
            </a:r>
            <a:r>
              <a:rPr lang="en-US" baseline="30000" dirty="0">
                <a:solidFill>
                  <a:schemeClr val="accent4"/>
                </a:solidFill>
              </a:rPr>
              <a:t>0 </a:t>
            </a:r>
            <a:r>
              <a:rPr lang="en-US" dirty="0">
                <a:solidFill>
                  <a:schemeClr val="accent4"/>
                </a:solidFill>
              </a:rPr>
              <a:t>in 2008 by STAR</a:t>
            </a:r>
          </a:p>
          <a:p>
            <a:r>
              <a:rPr lang="en-US" dirty="0">
                <a:solidFill>
                  <a:schemeClr val="accent4"/>
                </a:solidFill>
              </a:rPr>
              <a:t>(Phys.Rev.Lett.102:112301,2009)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AC8B2-4186-EB46-872A-8BD8B8F9F09E}"/>
              </a:ext>
            </a:extLst>
          </p:cNvPr>
          <p:cNvSpPr txBox="1"/>
          <p:nvPr/>
        </p:nvSpPr>
        <p:spPr>
          <a:xfrm>
            <a:off x="1778663" y="6506645"/>
            <a:ext cx="4968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Reference to CGC: </a:t>
            </a:r>
            <a:r>
              <a:rPr lang="en-US" sz="1400" b="0" i="1" dirty="0">
                <a:effectLst/>
                <a:latin typeface="-apple-system"/>
              </a:rPr>
              <a:t>Phys. Rev. D</a:t>
            </a:r>
            <a:r>
              <a:rPr lang="en-US" sz="1400" b="0" i="0" dirty="0">
                <a:effectLst/>
                <a:latin typeface="-apple-system"/>
              </a:rPr>
              <a:t> 106 (2022) 7, 074019</a:t>
            </a:r>
            <a:r>
              <a:rPr lang="en-US" sz="1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BF42AA-7FBE-7E4A-A0A3-C5C55F3F4B5C}"/>
              </a:ext>
            </a:extLst>
          </p:cNvPr>
          <p:cNvSpPr txBox="1"/>
          <p:nvPr/>
        </p:nvSpPr>
        <p:spPr>
          <a:xfrm rot="19169883">
            <a:off x="583311" y="1850799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F0E76A-968C-C44C-8F1A-F9CAB2AF1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931" y="2976381"/>
            <a:ext cx="1362656" cy="2362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A1444-72CE-8A4B-8D52-A1212C7C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1556752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A71C3-649F-C24B-AA1E-553B70A37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Neutron emissions in UPCs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96A4F8-8287-7B47-A808-3840A23E0E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28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966B86-FAB8-0B49-878C-87A0CAB69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6163" y="1369685"/>
            <a:ext cx="4333738" cy="45169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7BBB3F-7358-FA4D-A01F-EC69E1D13D30}"/>
              </a:ext>
            </a:extLst>
          </p:cNvPr>
          <p:cNvSpPr txBox="1"/>
          <p:nvPr/>
        </p:nvSpPr>
        <p:spPr>
          <a:xfrm>
            <a:off x="5709055" y="1786709"/>
            <a:ext cx="5387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Neutron classes: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0n0n:</a:t>
            </a:r>
            <a:r>
              <a:rPr lang="en-US" sz="2400" dirty="0"/>
              <a:t> no neutron on either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0nXn:</a:t>
            </a:r>
            <a:r>
              <a:rPr lang="en-US" sz="2400" dirty="0"/>
              <a:t> &gt;=1 neutron on one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XnXn</a:t>
            </a:r>
            <a:r>
              <a:rPr lang="en-US" sz="2400" b="1" dirty="0"/>
              <a:t>:</a:t>
            </a:r>
            <a:r>
              <a:rPr lang="en-US" sz="2400" dirty="0"/>
              <a:t> &gt;=1 neutron on both sides</a:t>
            </a:r>
          </a:p>
          <a:p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7114E-D634-874C-96D4-48C186261F97}"/>
              </a:ext>
            </a:extLst>
          </p:cNvPr>
          <p:cNvSpPr txBox="1"/>
          <p:nvPr/>
        </p:nvSpPr>
        <p:spPr>
          <a:xfrm>
            <a:off x="918326" y="5851198"/>
            <a:ext cx="10177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UPCs have large contributions from QED Coulomb excitations </a:t>
            </a:r>
          </a:p>
        </p:txBody>
      </p:sp>
      <p:pic>
        <p:nvPicPr>
          <p:cNvPr id="7170" name="Picture 2" descr="Schematic QED lowest-order diagram for e+e− production accompanied by... |  Download Scientific Diagram">
            <a:extLst>
              <a:ext uri="{FF2B5EF4-FFF2-40B4-BE49-F238E27FC236}">
                <a16:creationId xmlns:a16="http://schemas.microsoft.com/office/drawing/2014/main" id="{2CA43A34-0B93-3842-8963-9687C8B44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893" y="3464928"/>
            <a:ext cx="2460962" cy="173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8DF82-F0FF-FA48-8FAB-B61D68879FC9}"/>
              </a:ext>
            </a:extLst>
          </p:cNvPr>
          <p:cNvSpPr txBox="1"/>
          <p:nvPr/>
        </p:nvSpPr>
        <p:spPr>
          <a:xfrm>
            <a:off x="8911895" y="4043178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or J/𝛙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EF1DA3-5B33-4645-955A-E2F2A64FD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529" y="2039688"/>
            <a:ext cx="1097643" cy="19030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7835-8101-2D44-A278-A015AE584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675194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5E40-C9BA-894C-837D-A9217872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full picture: coherent + incoherent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BD11-3D50-574D-9D81-2028052FC8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6B747-A3F4-4C40-82D4-AE6AE4F4B2C9}"/>
              </a:ext>
            </a:extLst>
          </p:cNvPr>
          <p:cNvSpPr txBox="1"/>
          <p:nvPr/>
        </p:nvSpPr>
        <p:spPr>
          <a:xfrm>
            <a:off x="7232073" y="1606115"/>
            <a:ext cx="46851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STAR data compared with four theory/MC models.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Sartre with sub-nucleonic fluctuation (</a:t>
            </a:r>
            <a:r>
              <a:rPr lang="en-US" sz="2000" dirty="0" err="1"/>
              <a:t>s.n.f</a:t>
            </a:r>
            <a:r>
              <a:rPr lang="en-US" sz="2000" dirty="0"/>
              <a:t>) &amp; CGC are similar models but different by a normalization factor ~ 0.65.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b="1" dirty="0"/>
              <a:t>Question to theorists: Why?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A717B-DC88-E64E-8E8A-F2F9B8A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2FF82C-5D76-6043-AB80-07C1900F8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20577" y="722981"/>
            <a:ext cx="4561117" cy="62618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52BB4C-28A9-0647-8F55-D355DAB763F2}"/>
              </a:ext>
            </a:extLst>
          </p:cNvPr>
          <p:cNvSpPr txBox="1"/>
          <p:nvPr/>
        </p:nvSpPr>
        <p:spPr>
          <a:xfrm>
            <a:off x="7310736" y="5251885"/>
            <a:ext cx="4881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Reference to CGC: Phys. Rev. D 106 (2022) 7, 074019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Reference to LTA: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arXiv:2303.12052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37141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8114B-3E21-A540-A5B7-D53838A050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3EF28-DAE9-5F12-7797-B1A3E018C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6"/>
            <a:ext cx="6783539" cy="69678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DAE12F-6150-D7D2-CE1F-E9FABE5AF03A}"/>
              </a:ext>
            </a:extLst>
          </p:cNvPr>
          <p:cNvSpPr txBox="1"/>
          <p:nvPr/>
        </p:nvSpPr>
        <p:spPr>
          <a:xfrm>
            <a:off x="6943724" y="812065"/>
            <a:ext cx="51696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Average</a:t>
            </a:r>
            <a:r>
              <a:rPr lang="en-US" sz="2400" dirty="0"/>
              <a:t> </a:t>
            </a:r>
            <a:r>
              <a:rPr lang="en-US" sz="2400" b="1" dirty="0"/>
              <a:t>density</a:t>
            </a:r>
            <a:r>
              <a:rPr lang="en-US" sz="2400" dirty="0"/>
              <a:t> and its </a:t>
            </a:r>
            <a:r>
              <a:rPr lang="en-US" sz="2400" b="1" dirty="0"/>
              <a:t>day-by-day, hour-by-hour fluctuation</a:t>
            </a:r>
            <a:r>
              <a:rPr lang="en-US" sz="2400" dirty="0"/>
              <a:t> are two distinct aspects of describing the Manhattan’s populations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FED25C-DF1E-1FE0-F348-F7CAE3977483}"/>
              </a:ext>
            </a:extLst>
          </p:cNvPr>
          <p:cNvSpPr txBox="1"/>
          <p:nvPr/>
        </p:nvSpPr>
        <p:spPr>
          <a:xfrm>
            <a:off x="6943724" y="5214938"/>
            <a:ext cx="48434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Together, we have a </a:t>
            </a:r>
            <a:r>
              <a:rPr lang="en-US" sz="2400" b="1" dirty="0"/>
              <a:t>full picture of the structure</a:t>
            </a:r>
          </a:p>
        </p:txBody>
      </p:sp>
    </p:spTree>
    <p:extLst>
      <p:ext uri="{BB962C8B-B14F-4D97-AF65-F5344CB8AC3E}">
        <p14:creationId xmlns:p14="http://schemas.microsoft.com/office/powerpoint/2010/main" val="915879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21CBD3-85BA-EF45-8E7E-97BFB7058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553" y="808052"/>
            <a:ext cx="4456027" cy="5776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7B02D4-4D97-7C48-96C5-66A6FE9A4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NLO calculation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58BA7-6CA8-344D-B4FD-9B4C1D0EBF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30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646672-A569-574D-95B7-F3581439FC58}"/>
              </a:ext>
            </a:extLst>
          </p:cNvPr>
          <p:cNvSpPr txBox="1"/>
          <p:nvPr/>
        </p:nvSpPr>
        <p:spPr>
          <a:xfrm>
            <a:off x="970200" y="1556302"/>
            <a:ext cx="6116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Next-to-Leading Order (NLO) </a:t>
            </a:r>
            <a:r>
              <a:rPr lang="en-US" sz="2400" dirty="0" err="1"/>
              <a:t>pQCD</a:t>
            </a:r>
            <a:r>
              <a:rPr lang="en-US" sz="2400" dirty="0"/>
              <a:t> calculation, constrained </a:t>
            </a:r>
            <a:r>
              <a:rPr lang="en-US" sz="2400" b="1" dirty="0"/>
              <a:t>by the LHC data</a:t>
            </a:r>
          </a:p>
          <a:p>
            <a:endParaRPr lang="en-US" sz="2400" dirty="0"/>
          </a:p>
          <a:p>
            <a:r>
              <a:rPr lang="en-US" sz="2400" dirty="0"/>
              <a:t>EPPS21 + scale at 2.39 GeV.</a:t>
            </a:r>
          </a:p>
          <a:p>
            <a:r>
              <a:rPr lang="en-US" sz="2400" dirty="0"/>
              <a:t>Only scale uncertainty shown.</a:t>
            </a:r>
          </a:p>
          <a:p>
            <a:endParaRPr lang="en-US" sz="2400" dirty="0"/>
          </a:p>
          <a:p>
            <a:r>
              <a:rPr lang="en-US" sz="2400" dirty="0"/>
              <a:t>Could not describe the STAR data at y = 0.</a:t>
            </a:r>
          </a:p>
          <a:p>
            <a:endParaRPr lang="en-US" sz="2400" dirty="0"/>
          </a:p>
          <a:p>
            <a:endParaRPr lang="en-US" sz="3600" dirty="0"/>
          </a:p>
          <a:p>
            <a:r>
              <a:rPr lang="en-US" i="1" dirty="0"/>
              <a:t>Reference to NLO </a:t>
            </a:r>
            <a:r>
              <a:rPr lang="en-US" i="1" dirty="0" err="1"/>
              <a:t>pQCD</a:t>
            </a:r>
            <a:r>
              <a:rPr lang="en-US" i="1" dirty="0"/>
              <a:t> calculation: 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arXiv:2210.16048</a:t>
            </a:r>
          </a:p>
          <a:p>
            <a:pPr marL="457200" indent="-457200">
              <a:buFont typeface="+mj-lt"/>
              <a:buAutoNum type="alphaLcParenR"/>
            </a:pPr>
            <a:r>
              <a:rPr lang="en-US" dirty="0"/>
              <a:t>Phys. Rev. C 106 (2022) 3, 035202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58553-2865-0047-A609-CE65A1A8AE83}"/>
              </a:ext>
            </a:extLst>
          </p:cNvPr>
          <p:cNvSpPr txBox="1"/>
          <p:nvPr/>
        </p:nvSpPr>
        <p:spPr>
          <a:xfrm rot="19169883">
            <a:off x="11286222" y="98495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273EA2-F7FD-4C44-A58D-35975B9C4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72" y="1263380"/>
            <a:ext cx="1141577" cy="19792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56501-4AE2-7B48-9695-525DC879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130426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5E40-C9BA-894C-837D-A92178725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full picture: coherent + incoherent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6BD11-3D50-574D-9D81-2028052FC8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6B747-A3F4-4C40-82D4-AE6AE4F4B2C9}"/>
              </a:ext>
            </a:extLst>
          </p:cNvPr>
          <p:cNvSpPr txBox="1"/>
          <p:nvPr/>
        </p:nvSpPr>
        <p:spPr>
          <a:xfrm>
            <a:off x="7232073" y="1606115"/>
            <a:ext cx="46851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STAR data compared with four theory/MC models.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Sartre with sub-nucleonic fluctuation (</a:t>
            </a:r>
            <a:r>
              <a:rPr lang="en-US" sz="2000" dirty="0" err="1"/>
              <a:t>s.n.f</a:t>
            </a:r>
            <a:r>
              <a:rPr lang="en-US" sz="2000" dirty="0"/>
              <a:t>) &amp; CGC are similar models but different by a normalization factor ~ 0.65. 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b="1" dirty="0"/>
              <a:t>Question to theorists: Why?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DA717B-DC88-E64E-8E8A-F2F9B8A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2FF82C-5D76-6043-AB80-07C1900F8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20577" y="722981"/>
            <a:ext cx="4561117" cy="62618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61ADB9-0CBE-EC4B-A5CF-37DCAD4E5322}"/>
              </a:ext>
            </a:extLst>
          </p:cNvPr>
          <p:cNvSpPr/>
          <p:nvPr/>
        </p:nvSpPr>
        <p:spPr>
          <a:xfrm>
            <a:off x="-458857" y="-150887"/>
            <a:ext cx="12999200" cy="7159774"/>
          </a:xfrm>
          <a:prstGeom prst="rect">
            <a:avLst/>
          </a:prstGeom>
          <a:solidFill>
            <a:schemeClr val="bg2">
              <a:alpha val="81012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EFECF-A933-564F-9E12-531BB6BE46C2}"/>
              </a:ext>
            </a:extLst>
          </p:cNvPr>
          <p:cNvSpPr txBox="1"/>
          <p:nvPr/>
        </p:nvSpPr>
        <p:spPr>
          <a:xfrm>
            <a:off x="130629" y="2098558"/>
            <a:ext cx="3787126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2969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Full momentum region</a:t>
            </a:r>
          </a:p>
          <a:p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endParaRPr lang="en-US" sz="2400" b="1" dirty="0">
              <a:solidFill>
                <a:schemeClr val="bg1"/>
              </a:solidFill>
              <a:latin typeface="Raleway" pitchFamily="2" charset="77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Raleway" pitchFamily="2" charset="77"/>
              </a:rPr>
              <a:t>STAR data is important to understand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4AE0B6-0C86-9D43-A48C-2ED7615C0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78184" y="-613706"/>
            <a:ext cx="5687753" cy="780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29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7D58-969D-9D4B-B832-8FC8CECC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CGC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88934E-31B3-894B-B2B7-3762C70099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E84DB-903E-564C-91FF-49EE7260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3C6E0E-9829-F140-B0CF-A230DF1C0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31113" y="1267240"/>
            <a:ext cx="5123187" cy="533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44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00A59571-7746-DC4F-BB31-95EF30DAA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1"/>
          <a:stretch/>
        </p:blipFill>
        <p:spPr bwMode="auto">
          <a:xfrm>
            <a:off x="6160168" y="2108240"/>
            <a:ext cx="5038261" cy="391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BFFD2-0ADE-774F-B0D1-61E39490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200" y="832365"/>
            <a:ext cx="10251600" cy="713600"/>
          </a:xfrm>
        </p:spPr>
        <p:txBody>
          <a:bodyPr>
            <a:norm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D5742-38E1-4340-B2F4-672173EAE5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</a:rPr>
              <a:pPr defTabSz="1219170">
                <a:buClr>
                  <a:srgbClr val="000000"/>
                </a:buClr>
              </a:pPr>
              <a:t>4</a:t>
            </a:fld>
            <a:endParaRPr lang="en" kern="0">
              <a:solidFill>
                <a:srgbClr val="59595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E9E00-D621-B547-A7FE-1F4ADFC7FC81}"/>
              </a:ext>
            </a:extLst>
          </p:cNvPr>
          <p:cNvSpPr txBox="1"/>
          <p:nvPr/>
        </p:nvSpPr>
        <p:spPr>
          <a:xfrm>
            <a:off x="3075709" y="3217614"/>
            <a:ext cx="61514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Google Shape;146;p29">
            <a:extLst>
              <a:ext uri="{FF2B5EF4-FFF2-40B4-BE49-F238E27FC236}">
                <a16:creationId xmlns:a16="http://schemas.microsoft.com/office/drawing/2014/main" id="{CE6A9AA9-9956-E44D-BEEC-92352675F267}"/>
              </a:ext>
            </a:extLst>
          </p:cNvPr>
          <p:cNvSpPr txBox="1"/>
          <p:nvPr/>
        </p:nvSpPr>
        <p:spPr>
          <a:xfrm>
            <a:off x="7511807" y="1757390"/>
            <a:ext cx="325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LHC kinematics</a:t>
            </a:r>
            <a:endParaRPr sz="1600" dirty="0"/>
          </a:p>
        </p:txBody>
      </p:sp>
      <p:cxnSp>
        <p:nvCxnSpPr>
          <p:cNvPr id="9" name="Google Shape;147;p29">
            <a:extLst>
              <a:ext uri="{FF2B5EF4-FFF2-40B4-BE49-F238E27FC236}">
                <a16:creationId xmlns:a16="http://schemas.microsoft.com/office/drawing/2014/main" id="{C5056E68-4F39-CF41-851F-3C4166CE690C}"/>
              </a:ext>
            </a:extLst>
          </p:cNvPr>
          <p:cNvCxnSpPr>
            <a:stCxn id="8" idx="1"/>
          </p:cNvCxnSpPr>
          <p:nvPr/>
        </p:nvCxnSpPr>
        <p:spPr>
          <a:xfrm rot="10800000">
            <a:off x="7031807" y="1972640"/>
            <a:ext cx="480000" cy="3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" name="Google Shape;142;p29">
            <a:extLst>
              <a:ext uri="{FF2B5EF4-FFF2-40B4-BE49-F238E27FC236}">
                <a16:creationId xmlns:a16="http://schemas.microsoft.com/office/drawing/2014/main" id="{1D0E27C8-356B-8546-A1C3-4206383ECDFE}"/>
              </a:ext>
            </a:extLst>
          </p:cNvPr>
          <p:cNvCxnSpPr/>
          <p:nvPr/>
        </p:nvCxnSpPr>
        <p:spPr>
          <a:xfrm rot="10800000">
            <a:off x="8277012" y="4490290"/>
            <a:ext cx="0" cy="4245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" name="Google Shape;144;p29">
            <a:extLst>
              <a:ext uri="{FF2B5EF4-FFF2-40B4-BE49-F238E27FC236}">
                <a16:creationId xmlns:a16="http://schemas.microsoft.com/office/drawing/2014/main" id="{3A975AF7-2BF5-1042-B344-C0A8E629F84C}"/>
              </a:ext>
            </a:extLst>
          </p:cNvPr>
          <p:cNvSpPr txBox="1"/>
          <p:nvPr/>
        </p:nvSpPr>
        <p:spPr>
          <a:xfrm>
            <a:off x="8336187" y="4490290"/>
            <a:ext cx="12456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0000FF"/>
                </a:solidFill>
              </a:rPr>
              <a:t>RHIC kinematics</a:t>
            </a:r>
            <a:endParaRPr sz="13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F29DE-0079-F546-BAC7-006285E5E833}"/>
              </a:ext>
            </a:extLst>
          </p:cNvPr>
          <p:cNvSpPr txBox="1"/>
          <p:nvPr/>
        </p:nvSpPr>
        <p:spPr>
          <a:xfrm>
            <a:off x="866899" y="2138298"/>
            <a:ext cx="47857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Physics mechanism of 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modified parton densities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 in heavy nuclei - one of the most pressing questions in both 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hot and cold QCD community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Photoproduction of Vector Mesons, e.g., J/𝛙, is considered a </a:t>
            </a:r>
            <a:r>
              <a:rPr lang="en-US" sz="2000" b="1" i="0" u="none" strike="noStrike" dirty="0">
                <a:effectLst/>
                <a:latin typeface="Arial" panose="020B0604020202020204" pitchFamily="34" charset="0"/>
              </a:rPr>
              <a:t>clean probe </a:t>
            </a:r>
            <a:r>
              <a:rPr lang="en-US" sz="2000" b="0" i="0" u="none" strike="noStrike" dirty="0">
                <a:effectLst/>
                <a:latin typeface="Arial" panose="020B0604020202020204" pitchFamily="34" charset="0"/>
              </a:rPr>
              <a:t>to the nuclear parton structures.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endParaRPr lang="en-US" sz="2000" dirty="0"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54CA04-555A-774E-A15F-1492B90A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2164955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76C11-E1C4-F64F-9607-19CD021AF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J/𝛙 photoproduction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7A59E-F3A1-7C48-90A4-E18854212B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  <p:pic>
        <p:nvPicPr>
          <p:cNvPr id="13" name="Google Shape;156;p30">
            <a:extLst>
              <a:ext uri="{FF2B5EF4-FFF2-40B4-BE49-F238E27FC236}">
                <a16:creationId xmlns:a16="http://schemas.microsoft.com/office/drawing/2014/main" id="{637927DD-7869-7E4F-AC7F-4191BA50FB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7158" b="5788"/>
          <a:stretch/>
        </p:blipFill>
        <p:spPr>
          <a:xfrm>
            <a:off x="730778" y="2464231"/>
            <a:ext cx="4883616" cy="223246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57;p30">
            <a:extLst>
              <a:ext uri="{FF2B5EF4-FFF2-40B4-BE49-F238E27FC236}">
                <a16:creationId xmlns:a16="http://schemas.microsoft.com/office/drawing/2014/main" id="{A66262A7-06F3-0741-9357-B713E737261B}"/>
              </a:ext>
            </a:extLst>
          </p:cNvPr>
          <p:cNvSpPr txBox="1"/>
          <p:nvPr/>
        </p:nvSpPr>
        <p:spPr>
          <a:xfrm>
            <a:off x="736476" y="1854621"/>
            <a:ext cx="4991276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At Leading Order, 2-gluon exchange</a:t>
            </a:r>
            <a:endParaRPr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2E80C1-752C-CB49-B09C-144D6D62C780}"/>
              </a:ext>
            </a:extLst>
          </p:cNvPr>
          <p:cNvSpPr txBox="1"/>
          <p:nvPr/>
        </p:nvSpPr>
        <p:spPr>
          <a:xfrm>
            <a:off x="667859" y="5586252"/>
            <a:ext cx="1107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can the </a:t>
            </a:r>
            <a:r>
              <a:rPr lang="en-US" sz="2400" b="1" dirty="0"/>
              <a:t>coherent</a:t>
            </a:r>
            <a:r>
              <a:rPr lang="en-US" sz="2400" dirty="0"/>
              <a:t> and </a:t>
            </a:r>
            <a:r>
              <a:rPr lang="en-US" sz="2400" b="1" dirty="0"/>
              <a:t>incoherent</a:t>
            </a:r>
            <a:r>
              <a:rPr lang="en-US" sz="2400" dirty="0"/>
              <a:t> </a:t>
            </a:r>
            <a:r>
              <a:rPr lang="en-US" sz="24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J/𝛙 photoproduction at x ~ 0.01 tell us? </a:t>
            </a:r>
            <a:endParaRPr lang="en-US" sz="2400" dirty="0"/>
          </a:p>
        </p:txBody>
      </p:sp>
      <p:graphicFrame>
        <p:nvGraphicFramePr>
          <p:cNvPr id="19" name="Table 6">
            <a:extLst>
              <a:ext uri="{FF2B5EF4-FFF2-40B4-BE49-F238E27FC236}">
                <a16:creationId xmlns:a16="http://schemas.microsoft.com/office/drawing/2014/main" id="{E6057E84-4519-1A4D-B177-AA1F144D6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292425"/>
              </p:ext>
            </p:extLst>
          </p:nvPr>
        </p:nvGraphicFramePr>
        <p:xfrm>
          <a:off x="5809687" y="1990062"/>
          <a:ext cx="5651536" cy="272565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92000"/>
                    </a:srgbClr>
                  </a:outerShdw>
                </a:effectLst>
                <a:tableStyleId>{0660B408-B3CF-4A94-85FC-2B1E0A45F4A2}</a:tableStyleId>
              </a:tblPr>
              <a:tblGrid>
                <a:gridCol w="2825768">
                  <a:extLst>
                    <a:ext uri="{9D8B030D-6E8A-4147-A177-3AD203B41FA5}">
                      <a16:colId xmlns:a16="http://schemas.microsoft.com/office/drawing/2014/main" val="301837830"/>
                    </a:ext>
                  </a:extLst>
                </a:gridCol>
                <a:gridCol w="2825768">
                  <a:extLst>
                    <a:ext uri="{9D8B030D-6E8A-4147-A177-3AD203B41FA5}">
                      <a16:colId xmlns:a16="http://schemas.microsoft.com/office/drawing/2014/main" val="529617916"/>
                    </a:ext>
                  </a:extLst>
                </a:gridCol>
              </a:tblGrid>
              <a:tr h="9085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Coherent</a:t>
                      </a:r>
                    </a:p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(target stays intact)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Incoherent</a:t>
                      </a:r>
                    </a:p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(target breaks up)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5984706"/>
                  </a:ext>
                </a:extLst>
              </a:tr>
              <a:tr h="908553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Average nuclear parton density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Event-by-event parton density fluctuations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9314147"/>
                  </a:ext>
                </a:extLst>
              </a:tr>
              <a:tr h="908553"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Momentum transfer (</a:t>
                      </a:r>
                      <a:r>
                        <a:rPr lang="en-US" sz="1800" i="1" dirty="0">
                          <a:solidFill>
                            <a:schemeClr val="bg2"/>
                          </a:solidFill>
                        </a:rPr>
                        <a:t>t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) and transverse spatial position (</a:t>
                      </a:r>
                      <a:r>
                        <a:rPr lang="en-US" sz="1800" i="1" dirty="0">
                          <a:solidFill>
                            <a:schemeClr val="bg2"/>
                          </a:solidFill>
                        </a:rPr>
                        <a:t>b</a:t>
                      </a:r>
                      <a:r>
                        <a:rPr lang="en-US" sz="1800" dirty="0">
                          <a:solidFill>
                            <a:schemeClr val="bg2"/>
                          </a:solidFill>
                        </a:rPr>
                        <a:t>) are Fourier transforms of each other;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957754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E30CD-E201-8643-9A58-650AEB91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2559607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0EA2E-8304-9944-8702-52D9E59D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Ultra-Peripheral Collisions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CAC1-6BDD-1142-B7F4-CBC26CD52E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  <p:pic>
        <p:nvPicPr>
          <p:cNvPr id="47" name="Picture 6" descr="PDF] Highlights from BNL-RHIC | Semantic Scholar">
            <a:extLst>
              <a:ext uri="{FF2B5EF4-FFF2-40B4-BE49-F238E27FC236}">
                <a16:creationId xmlns:a16="http://schemas.microsoft.com/office/drawing/2014/main" id="{9BAABCF5-B3EE-AF4E-8776-3AE34D50E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028" y="1724892"/>
            <a:ext cx="5275735" cy="3461729"/>
          </a:xfrm>
          <a:prstGeom prst="rect">
            <a:avLst/>
          </a:prstGeom>
          <a:noFill/>
          <a:effectLst>
            <a:outerShdw blurRad="253751" dist="50800" dir="5400000" algn="ctr" rotWithShape="0">
              <a:srgbClr val="000000">
                <a:alpha val="8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00CD3F46-92CB-DA41-B692-6EEB181E52A7}"/>
              </a:ext>
            </a:extLst>
          </p:cNvPr>
          <p:cNvSpPr txBox="1"/>
          <p:nvPr/>
        </p:nvSpPr>
        <p:spPr>
          <a:xfrm>
            <a:off x="5226735" y="5260386"/>
            <a:ext cx="62588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U</a:t>
            </a:r>
            <a:r>
              <a:rPr lang="en-US" sz="1867" kern="0" baseline="3000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238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, Au</a:t>
            </a:r>
            <a:r>
              <a:rPr lang="en-US" sz="1867" kern="0" baseline="3000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197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, Zr</a:t>
            </a:r>
            <a:r>
              <a:rPr lang="en-US" sz="1867" kern="0" baseline="3000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96 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, Ru</a:t>
            </a:r>
            <a:r>
              <a:rPr lang="en-US" sz="1867" kern="0" baseline="3000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96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, d</a:t>
            </a:r>
            <a:r>
              <a:rPr lang="en-US" sz="1867" kern="0" baseline="3000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2 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at 200 GeV and </a:t>
            </a:r>
            <a:r>
              <a:rPr lang="en-US" sz="1867" i="1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pp </a:t>
            </a:r>
            <a:r>
              <a:rPr lang="en-US" sz="1867" kern="0" dirty="0">
                <a:solidFill>
                  <a:srgbClr val="0432FF"/>
                </a:solidFill>
                <a:latin typeface="Arial"/>
                <a:cs typeface="Arial"/>
                <a:sym typeface="Arial"/>
              </a:rPr>
              <a:t>at 510 GeV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06634BCA-1E5B-EA49-8404-6C062A0E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804" y="1652165"/>
            <a:ext cx="4100866" cy="397337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92D0688F-C768-1C48-95DB-E48A25585819}"/>
              </a:ext>
            </a:extLst>
          </p:cNvPr>
          <p:cNvSpPr txBox="1"/>
          <p:nvPr/>
        </p:nvSpPr>
        <p:spPr>
          <a:xfrm>
            <a:off x="1539646" y="5872409"/>
            <a:ext cx="9445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versatile program with different species, energy, and polarization.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5941DC-4184-3E47-879C-1C0FE5FBD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2449557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B993-C8E6-67F1-890D-EC1FEA442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RHIC data from PHENIX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0A746-1321-F2FE-074A-7CCB3DF03F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082FF-50FD-2D67-0CA7-864BA4991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Kong Tu </a:t>
            </a:r>
          </a:p>
        </p:txBody>
      </p:sp>
      <p:pic>
        <p:nvPicPr>
          <p:cNvPr id="7" name="Picture 6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250A3BA-A248-E830-9A62-4ADC73986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121" y="1779784"/>
            <a:ext cx="3797607" cy="3788754"/>
          </a:xfrm>
          <a:prstGeom prst="rect">
            <a:avLst/>
          </a:prstGeom>
        </p:spPr>
      </p:pic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30F0DE99-EF39-260F-301D-5C6157E44E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28"/>
          <a:stretch/>
        </p:blipFill>
        <p:spPr>
          <a:xfrm>
            <a:off x="1378146" y="1853117"/>
            <a:ext cx="5549900" cy="37309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01C8FF-9FB7-4690-484C-47D1B289AC6B}"/>
              </a:ext>
            </a:extLst>
          </p:cNvPr>
          <p:cNvSpPr txBox="1"/>
          <p:nvPr/>
        </p:nvSpPr>
        <p:spPr>
          <a:xfrm>
            <a:off x="7319145" y="91504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Phys. Lett. B 679 (</a:t>
            </a:r>
            <a:r>
              <a:rPr lang="en-US" b="1" i="1" dirty="0"/>
              <a:t>2009</a:t>
            </a:r>
            <a:r>
              <a:rPr lang="en-US" i="1" dirty="0"/>
              <a:t>) 321-329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F9FF5A-7997-E9A5-9831-5F55B5C0EFA3}"/>
              </a:ext>
            </a:extLst>
          </p:cNvPr>
          <p:cNvSpPr txBox="1"/>
          <p:nvPr/>
        </p:nvSpPr>
        <p:spPr>
          <a:xfrm>
            <a:off x="970200" y="5515128"/>
            <a:ext cx="10580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Statistics was limited, coherent and incoherent were not separated, and with neutron selections</a:t>
            </a:r>
          </a:p>
        </p:txBody>
      </p:sp>
    </p:spTree>
    <p:extLst>
      <p:ext uri="{BB962C8B-B14F-4D97-AF65-F5344CB8AC3E}">
        <p14:creationId xmlns:p14="http://schemas.microsoft.com/office/powerpoint/2010/main" val="2912844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CF011-29C8-D841-BD92-C5A9E1038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Separating coherent and incoherent J/𝛙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42398-30FB-A143-B358-7249760D50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785E6-82C3-A644-A492-A6F13D06A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44407" y="687178"/>
            <a:ext cx="4447529" cy="61959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635FA7-045F-5244-A089-33CBFE0781E3}"/>
              </a:ext>
            </a:extLst>
          </p:cNvPr>
          <p:cNvSpPr txBox="1"/>
          <p:nvPr/>
        </p:nvSpPr>
        <p:spPr>
          <a:xfrm>
            <a:off x="7286423" y="1753824"/>
            <a:ext cx="40953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Low 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momentum transfer (</a:t>
            </a:r>
            <a:r>
              <a:rPr lang="en-US" sz="2000" dirty="0"/>
              <a:t>p</a:t>
            </a:r>
            <a:r>
              <a:rPr lang="en-US" sz="2000" baseline="-25000" dirty="0"/>
              <a:t>T</a:t>
            </a:r>
            <a:r>
              <a:rPr lang="en-US" sz="2000" baseline="30000" dirty="0"/>
              <a:t>2</a:t>
            </a:r>
            <a:r>
              <a:rPr lang="en-US" sz="2000" dirty="0"/>
              <a:t>) is dominated by </a:t>
            </a:r>
            <a:r>
              <a:rPr lang="en-US" sz="2000" b="1" dirty="0"/>
              <a:t>coherent</a:t>
            </a:r>
            <a:r>
              <a:rPr lang="en-US" sz="2000" dirty="0"/>
              <a:t> photoproduction.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For incoherent production at low</a:t>
            </a:r>
            <a:r>
              <a:rPr lang="en-US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/>
              <a:t>p</a:t>
            </a:r>
            <a:r>
              <a:rPr lang="en-US" sz="2000" baseline="-25000" dirty="0"/>
              <a:t>T</a:t>
            </a:r>
            <a:r>
              <a:rPr lang="en-US" sz="2000" baseline="30000" dirty="0"/>
              <a:t>2</a:t>
            </a:r>
            <a:r>
              <a:rPr lang="en-US" sz="2000" dirty="0"/>
              <a:t>, it is extrapolated using different templates.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These differences, however, are small to the total incoherent production cross section.</a:t>
            </a:r>
          </a:p>
          <a:p>
            <a:endParaRPr lang="en-US" sz="20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074D27-6943-1942-91A6-AF078203C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4CC300-F31C-5914-352A-33F1F392A664}"/>
              </a:ext>
            </a:extLst>
          </p:cNvPr>
          <p:cNvSpPr txBox="1"/>
          <p:nvPr/>
        </p:nvSpPr>
        <p:spPr>
          <a:xfrm rot="19169883">
            <a:off x="137912" y="1698559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16533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C4BB-4A8D-194F-B336-2D8E4AC7A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5" y="890203"/>
            <a:ext cx="5815417" cy="1140478"/>
          </a:xfrm>
        </p:spPr>
        <p:txBody>
          <a:bodyPr>
            <a:noAutofit/>
          </a:bodyPr>
          <a:lstStyle/>
          <a:p>
            <a:r>
              <a:rPr lang="en-US" sz="2800" dirty="0"/>
              <a:t>First measurement of </a:t>
            </a:r>
            <a:br>
              <a:rPr lang="en-US" sz="2800" dirty="0"/>
            </a:br>
            <a:r>
              <a:rPr lang="en-US" sz="2800" dirty="0"/>
              <a:t>y-dependence of J/𝛙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575D2-831A-B345-8663-D3098AC8A48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BE794-B48A-1F43-980E-4143572B3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6467" y="776179"/>
            <a:ext cx="4495334" cy="58193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D1BBD2-62D5-4C4F-822B-9153AA9DCC7E}"/>
              </a:ext>
            </a:extLst>
          </p:cNvPr>
          <p:cNvSpPr txBox="1"/>
          <p:nvPr/>
        </p:nvSpPr>
        <p:spPr>
          <a:xfrm>
            <a:off x="751115" y="2398815"/>
            <a:ext cx="54596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Important measurements to constrain theoretical models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Ratio of incoherent to coherent cross section largely cancels uncertainties both experimentally and theoretically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sz="20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sz="2000" dirty="0"/>
              <a:t>New studies show this ratio is sensitive to nuclear structure and nuclear deformation </a:t>
            </a:r>
          </a:p>
          <a:p>
            <a:r>
              <a:rPr lang="en-US" sz="2000" dirty="0"/>
              <a:t>   (by </a:t>
            </a:r>
            <a:r>
              <a:rPr lang="en-US" sz="2000" dirty="0">
                <a:hlinkClick r:id="rId3"/>
              </a:rPr>
              <a:t>W. Zhao et al. </a:t>
            </a:r>
            <a:r>
              <a:rPr lang="en-US" sz="2000" dirty="0"/>
              <a:t>at a recent INT workshop)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C6AF7-6EEF-5045-A5B9-FA881322BDBC}"/>
              </a:ext>
            </a:extLst>
          </p:cNvPr>
          <p:cNvSpPr txBox="1"/>
          <p:nvPr/>
        </p:nvSpPr>
        <p:spPr>
          <a:xfrm rot="19169883">
            <a:off x="11286222" y="98495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highlight>
                  <a:srgbClr val="FFFF00"/>
                </a:highlight>
              </a:rPr>
              <a:t>New</a:t>
            </a:r>
            <a:endParaRPr lang="en-US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3F104A-EA1E-FB42-A08B-2F6B3091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8786" y="3304013"/>
            <a:ext cx="1097643" cy="19030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65AE0-9236-E040-8BB3-AD40E1F41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Kong Tu </a:t>
            </a:r>
          </a:p>
        </p:txBody>
      </p:sp>
    </p:spTree>
    <p:extLst>
      <p:ext uri="{BB962C8B-B14F-4D97-AF65-F5344CB8AC3E}">
        <p14:creationId xmlns:p14="http://schemas.microsoft.com/office/powerpoint/2010/main" val="384997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k-Yale-v5" id="{7011602C-1DC7-4242-850F-2B766D8168A5}" vid="{C5EBCC07-2666-7C4E-AAC4-78D30AB8015B}"/>
    </a:ext>
  </a:extLst>
</a:theme>
</file>

<file path=ppt/theme/theme2.xml><?xml version="1.0" encoding="utf-8"?>
<a:theme xmlns:a="http://schemas.openxmlformats.org/drawingml/2006/main" name="Streamlin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k-Yale-v5" id="{7011602C-1DC7-4242-850F-2B766D8168A5}" vid="{BEF29738-0DFD-C440-916B-8A698715A3A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808</TotalTime>
  <Words>1891</Words>
  <Application>Microsoft Macintosh PowerPoint</Application>
  <PresentationFormat>Widescreen</PresentationFormat>
  <Paragraphs>287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-apple-system</vt:lpstr>
      <vt:lpstr>Arial</vt:lpstr>
      <vt:lpstr>Calibri</vt:lpstr>
      <vt:lpstr>Calibri Light</vt:lpstr>
      <vt:lpstr>Cambria Math</vt:lpstr>
      <vt:lpstr>Lato</vt:lpstr>
      <vt:lpstr>Raleway</vt:lpstr>
      <vt:lpstr>Wingdings</vt:lpstr>
      <vt:lpstr>Office Theme</vt:lpstr>
      <vt:lpstr>Streamline</vt:lpstr>
      <vt:lpstr>PowerPoint Presentation</vt:lpstr>
      <vt:lpstr>PowerPoint Presentation</vt:lpstr>
      <vt:lpstr>PowerPoint Presentation</vt:lpstr>
      <vt:lpstr>Motivation</vt:lpstr>
      <vt:lpstr>J/𝛙 photoproduction</vt:lpstr>
      <vt:lpstr>Ultra-Peripheral Collisions at RHIC </vt:lpstr>
      <vt:lpstr>Early RHIC data from PHENIX</vt:lpstr>
      <vt:lpstr>Separating coherent and incoherent J/𝛙 </vt:lpstr>
      <vt:lpstr>First measurement of  y-dependence of J/𝛙 at RHIC </vt:lpstr>
      <vt:lpstr>AuAu UPCs: two-source ambiguity</vt:lpstr>
      <vt:lpstr>Photon flux and neutron emissions for coherent J/𝛙 </vt:lpstr>
      <vt:lpstr>Photon flux and neutron emissions for coherent J/𝛙 </vt:lpstr>
      <vt:lpstr>Neutron emission helps resolve the two-source ambiguity</vt:lpstr>
      <vt:lpstr>Coherent J/𝛙 cross section vs energy W</vt:lpstr>
      <vt:lpstr>Incoherent J/𝛙 cross section vs pT2</vt:lpstr>
      <vt:lpstr>Shadowing in incoherent J/𝛙 photoproduction</vt:lpstr>
      <vt:lpstr>Incoherent J/𝛙 cross section vs pT2</vt:lpstr>
      <vt:lpstr>Incoherent J/𝛙 cross section vs pT2</vt:lpstr>
      <vt:lpstr>Summary – coherent and incoherent J/𝛙 photoproduction</vt:lpstr>
      <vt:lpstr>New observable – single &amp; double ratio</vt:lpstr>
      <vt:lpstr>New observable – single &amp; double ratio in UPCs</vt:lpstr>
      <vt:lpstr>Future UPCs opportunities</vt:lpstr>
      <vt:lpstr>Future UPCs opportunities</vt:lpstr>
      <vt:lpstr>Future UPCs opportunities</vt:lpstr>
      <vt:lpstr>PowerPoint Presentation</vt:lpstr>
      <vt:lpstr>Backup</vt:lpstr>
      <vt:lpstr>Two-source interference</vt:lpstr>
      <vt:lpstr>Neutron emissions in UPCs</vt:lpstr>
      <vt:lpstr>A full picture: coherent + incoherent</vt:lpstr>
      <vt:lpstr>NLO calculation </vt:lpstr>
      <vt:lpstr>A full picture: coherent + incoherent</vt:lpstr>
      <vt:lpstr>Comparison to CGC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Tu, Zhoudunming</dc:creator>
  <cp:lastModifiedBy>Tu, Zhoudunming</cp:lastModifiedBy>
  <cp:revision>52</cp:revision>
  <cp:lastPrinted>2023-03-22T22:50:54Z</cp:lastPrinted>
  <dcterms:created xsi:type="dcterms:W3CDTF">2023-03-14T12:42:16Z</dcterms:created>
  <dcterms:modified xsi:type="dcterms:W3CDTF">2023-11-08T20:33:37Z</dcterms:modified>
</cp:coreProperties>
</file>