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30"/>
  </p:notesMasterIdLst>
  <p:handoutMasterIdLst>
    <p:handoutMasterId r:id="rId31"/>
  </p:handoutMasterIdLst>
  <p:sldIdLst>
    <p:sldId id="323" r:id="rId2"/>
    <p:sldId id="817" r:id="rId3"/>
    <p:sldId id="818" r:id="rId4"/>
    <p:sldId id="781" r:id="rId5"/>
    <p:sldId id="400" r:id="rId6"/>
    <p:sldId id="479" r:id="rId7"/>
    <p:sldId id="819" r:id="rId8"/>
    <p:sldId id="599" r:id="rId9"/>
    <p:sldId id="773" r:id="rId10"/>
    <p:sldId id="774" r:id="rId11"/>
    <p:sldId id="741" r:id="rId12"/>
    <p:sldId id="685" r:id="rId13"/>
    <p:sldId id="772" r:id="rId14"/>
    <p:sldId id="815" r:id="rId15"/>
    <p:sldId id="824" r:id="rId16"/>
    <p:sldId id="825" r:id="rId17"/>
    <p:sldId id="816" r:id="rId18"/>
    <p:sldId id="743" r:id="rId19"/>
    <p:sldId id="808" r:id="rId20"/>
    <p:sldId id="821" r:id="rId21"/>
    <p:sldId id="822" r:id="rId22"/>
    <p:sldId id="805" r:id="rId23"/>
    <p:sldId id="820" r:id="rId24"/>
    <p:sldId id="823" r:id="rId25"/>
    <p:sldId id="826" r:id="rId26"/>
    <p:sldId id="827" r:id="rId27"/>
    <p:sldId id="828" r:id="rId28"/>
    <p:sldId id="70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8040"/>
    <a:srgbClr val="FF0000"/>
    <a:srgbClr val="00FFFF"/>
    <a:srgbClr val="FFF8E3"/>
    <a:srgbClr val="666666"/>
    <a:srgbClr val="00FF00"/>
    <a:srgbClr val="800080"/>
    <a:srgbClr val="80004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887" autoAdjust="0"/>
    <p:restoredTop sz="92444" autoAdjust="0"/>
  </p:normalViewPr>
  <p:slideViewPr>
    <p:cSldViewPr snapToGrid="0" snapToObjects="1">
      <p:cViewPr varScale="1">
        <p:scale>
          <a:sx n="90" d="100"/>
          <a:sy n="90" d="100"/>
        </p:scale>
        <p:origin x="216" y="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139B1-9EA1-954D-82E7-D99778A4EC2A}" type="datetime1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815B9-0855-EE4B-BD4A-3B4DA05A3E8E}" type="datetime1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403448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Zhongbo</a:t>
            </a:r>
            <a:r>
              <a:rPr lang="en-US" dirty="0"/>
              <a:t>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286676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Zhongbo Kang</a:t>
            </a:r>
          </a:p>
          <a:p>
            <a:r>
              <a:rPr lang="en-US" sz="2800" dirty="0"/>
              <a:t>UCLA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580" y="1268393"/>
            <a:ext cx="8041331" cy="1311532"/>
          </a:xfrm>
        </p:spPr>
        <p:txBody>
          <a:bodyPr/>
          <a:lstStyle/>
          <a:p>
            <a:r>
              <a:rPr lang="en-US" altLang="zh-CN" sz="3200" dirty="0"/>
              <a:t>Nucleon/nucleus 3D structure: overview from theoretical perspective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097" y="5330283"/>
            <a:ext cx="8269805" cy="1047668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2</a:t>
            </a:r>
            <a:r>
              <a:rPr lang="en-US" altLang="zh-CN" sz="1800" baseline="30000" dirty="0"/>
              <a:t>nd</a:t>
            </a:r>
            <a:r>
              <a:rPr lang="en-US" altLang="zh-CN" sz="1800" dirty="0"/>
              <a:t> Workshop on advancing the understanding of </a:t>
            </a:r>
          </a:p>
          <a:p>
            <a:r>
              <a:rPr lang="en-US" altLang="zh-CN" sz="1800" dirty="0"/>
              <a:t>non-perturbative QCD using energy flow</a:t>
            </a:r>
            <a:endParaRPr lang="en-US" sz="1800" dirty="0"/>
          </a:p>
          <a:p>
            <a:r>
              <a:rPr lang="en-US" altLang="zh-CN" sz="1800" dirty="0"/>
              <a:t>November 6 – 9</a:t>
            </a:r>
            <a:r>
              <a:rPr lang="en-US" sz="1800" dirty="0"/>
              <a:t>, 2023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8D462-A984-994B-AF8E-D7F0CC3BEC3A}"/>
              </a:ext>
            </a:extLst>
          </p:cNvPr>
          <p:cNvGrpSpPr/>
          <p:nvPr/>
        </p:nvGrpSpPr>
        <p:grpSpPr>
          <a:xfrm>
            <a:off x="3929931" y="4393239"/>
            <a:ext cx="1300626" cy="276999"/>
            <a:chOff x="3960782" y="4419744"/>
            <a:chExt cx="1300626" cy="276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D2A44D-4F10-0F4B-B862-2B7228D9F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0782" y="4438547"/>
              <a:ext cx="279400" cy="2393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4E5FF0-624F-E34A-B5A1-6ECD2CD1F326}"/>
                </a:ext>
              </a:extLst>
            </p:cNvPr>
            <p:cNvSpPr txBox="1"/>
            <p:nvPr/>
          </p:nvSpPr>
          <p:spPr>
            <a:xfrm>
              <a:off x="4173921" y="4419744"/>
              <a:ext cx="1087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@ZhongboK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5646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63D7-5A48-AD4D-B324-439C9383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TMDs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CB90E-4D1D-3648-B02A-D26823AE4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Extracted unpolarized TMD PDFs and FFs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Useful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04EEC-FDAB-054A-A87E-196888C2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FF97F-BD9D-AB42-9624-63E09EB1E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43" y="4850032"/>
            <a:ext cx="5041900" cy="711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D2F41E-E9AB-1C44-AC14-AF61C9141F24}"/>
              </a:ext>
            </a:extLst>
          </p:cNvPr>
          <p:cNvSpPr/>
          <p:nvPr/>
        </p:nvSpPr>
        <p:spPr>
          <a:xfrm>
            <a:off x="2726113" y="4258718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2103.09741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0593F-0FE9-566C-8128-15860462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308180"/>
            <a:ext cx="6972300" cy="266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D4C5FD-3D01-6F31-EACA-FEB0AC0A07BF}"/>
              </a:ext>
            </a:extLst>
          </p:cNvPr>
          <p:cNvSpPr/>
          <p:nvPr/>
        </p:nvSpPr>
        <p:spPr>
          <a:xfrm>
            <a:off x="5782779" y="1562857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2206.07598</a:t>
            </a:r>
          </a:p>
        </p:txBody>
      </p:sp>
    </p:spTree>
    <p:extLst>
      <p:ext uri="{BB962C8B-B14F-4D97-AF65-F5344CB8AC3E}">
        <p14:creationId xmlns:p14="http://schemas.microsoft.com/office/powerpoint/2010/main" val="193876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B456-5A59-4B40-94F1-F47C9C70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from polarized TMDs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2F062-6B8D-1B41-B314-760CED1D5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Sivers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Data: </a:t>
            </a:r>
            <a:r>
              <a:rPr lang="en-US" dirty="0" err="1"/>
              <a:t>Jlab</a:t>
            </a:r>
            <a:r>
              <a:rPr lang="en-US" dirty="0"/>
              <a:t> 12, HERMES, COMPASS, RHIC W boson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7BCF-E968-B04B-B285-86BAB23F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64CBB-F74D-9742-BDE7-111BA0D56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68" y="3577291"/>
            <a:ext cx="2407739" cy="3041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B0084-9988-F947-965A-B9B6DAB7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044" y="2534241"/>
            <a:ext cx="5403160" cy="261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897ECD-A20B-5C40-8368-83BD3C356BB6}"/>
              </a:ext>
            </a:extLst>
          </p:cNvPr>
          <p:cNvSpPr/>
          <p:nvPr/>
        </p:nvSpPr>
        <p:spPr>
          <a:xfrm>
            <a:off x="5445604" y="2279345"/>
            <a:ext cx="3362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Echevarria, Kang, Terry, JHEP (2021)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D9109-09D0-8EB4-F2C3-A463AEACC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605" y="1544362"/>
            <a:ext cx="5430790" cy="448826"/>
          </a:xfrm>
          <a:prstGeom prst="rect">
            <a:avLst/>
          </a:prstGeom>
        </p:spPr>
      </p:pic>
      <p:pic>
        <p:nvPicPr>
          <p:cNvPr id="6" name="Picture 8" descr="angle.png">
            <a:extLst>
              <a:ext uri="{FF2B5EF4-FFF2-40B4-BE49-F238E27FC236}">
                <a16:creationId xmlns:a16="http://schemas.microsoft.com/office/drawing/2014/main" id="{D171A880-05FB-1EA2-F7D2-8C9692766F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62" y="2049621"/>
            <a:ext cx="2716686" cy="152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19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1773-C623-DE4C-964D-48DE2C60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Distorted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B7109-6CB8-3A46-805A-62AEA6CE5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correlation leads to a distortion in u/d quark distribution</a:t>
            </a:r>
          </a:p>
          <a:p>
            <a:pPr lvl="1"/>
            <a:r>
              <a:rPr lang="en-US" dirty="0"/>
              <a:t>Left or right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26BBE-D5ED-E741-AB59-F6B56B1B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85E23A-8956-0243-95DB-BF6897E67B6D}"/>
              </a:ext>
            </a:extLst>
          </p:cNvPr>
          <p:cNvGrpSpPr/>
          <p:nvPr/>
        </p:nvGrpSpPr>
        <p:grpSpPr>
          <a:xfrm>
            <a:off x="1088949" y="2280129"/>
            <a:ext cx="6966102" cy="3979672"/>
            <a:chOff x="472562" y="2328897"/>
            <a:chExt cx="6966102" cy="3979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00793C-C3C5-F547-950A-0F6A93277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562" y="2328897"/>
              <a:ext cx="3979672" cy="39796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D5673C-BEB7-804C-AFCD-47E40AA3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5658" y="2330930"/>
              <a:ext cx="3023006" cy="3977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904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BD0C-0E26-5A48-BF9A-87544C6D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data: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BCB60-E282-7B42-9EE0-AF3884CE9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00" dirty="0"/>
              <a:t>Previously, some tension in fitting (2016) RHIC W/Z data (very large asymmetry), but consistent with 2021 preliminary data</a:t>
            </a:r>
          </a:p>
          <a:p>
            <a:pPr lvl="1"/>
            <a:r>
              <a:rPr lang="en-US" sz="1500" dirty="0"/>
              <a:t>Emphasizing the importance of the precision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C1736-E97B-7742-B34B-B920EF24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5A115-F7A3-0F44-89FB-21A1F8126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21" y="2090235"/>
            <a:ext cx="5667953" cy="1675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34D55-B9D5-7341-94B9-91A2733D8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933" y="4255025"/>
            <a:ext cx="4115725" cy="184909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3EC68C-5083-3748-BAE8-D512A4D28407}"/>
              </a:ext>
            </a:extLst>
          </p:cNvPr>
          <p:cNvSpPr/>
          <p:nvPr/>
        </p:nvSpPr>
        <p:spPr>
          <a:xfrm>
            <a:off x="4441201" y="1730209"/>
            <a:ext cx="986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OLD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F663B0-B667-0E41-9C70-BDB2B494F485}"/>
              </a:ext>
            </a:extLst>
          </p:cNvPr>
          <p:cNvSpPr/>
          <p:nvPr/>
        </p:nvSpPr>
        <p:spPr>
          <a:xfrm>
            <a:off x="4441201" y="3780235"/>
            <a:ext cx="10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NEW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B215D-E883-4F3D-428E-FD51FEFCA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8" y="4255025"/>
            <a:ext cx="4768763" cy="185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299734-23F7-51BA-389C-A88CF341F100}"/>
              </a:ext>
            </a:extLst>
          </p:cNvPr>
          <p:cNvSpPr/>
          <p:nvPr/>
        </p:nvSpPr>
        <p:spPr>
          <a:xfrm>
            <a:off x="1840228" y="6226531"/>
            <a:ext cx="239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Bury, </a:t>
            </a:r>
            <a:r>
              <a:rPr lang="en-US" sz="1400" dirty="0" err="1">
                <a:solidFill>
                  <a:srgbClr val="0432FF"/>
                </a:solidFill>
              </a:rPr>
              <a:t>Vladimirov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Prokudin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350E2-FD9B-9A5E-3B8C-9238D969A8F5}"/>
              </a:ext>
            </a:extLst>
          </p:cNvPr>
          <p:cNvSpPr txBox="1"/>
          <p:nvPr/>
        </p:nvSpPr>
        <p:spPr>
          <a:xfrm>
            <a:off x="6254876" y="6219281"/>
            <a:ext cx="2325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Echevarria, Kang, Terry</a:t>
            </a:r>
          </a:p>
        </p:txBody>
      </p:sp>
    </p:spTree>
    <p:extLst>
      <p:ext uri="{BB962C8B-B14F-4D97-AF65-F5344CB8AC3E}">
        <p14:creationId xmlns:p14="http://schemas.microsoft.com/office/powerpoint/2010/main" val="2400593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BD0C-0E26-5A48-BF9A-87544C6D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data: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BCB60-E282-7B42-9EE0-AF3884CE9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00" dirty="0"/>
              <a:t>Major difference: sea quark in relatively large x region</a:t>
            </a:r>
          </a:p>
          <a:p>
            <a:r>
              <a:rPr lang="en-US" sz="1900" dirty="0"/>
              <a:t>This is </a:t>
            </a:r>
            <a:r>
              <a:rPr lang="en-US" sz="1900" dirty="0">
                <a:solidFill>
                  <a:srgbClr val="FF0000"/>
                </a:solidFill>
              </a:rPr>
              <a:t>precisely the main goal</a:t>
            </a:r>
            <a:r>
              <a:rPr lang="en-US" sz="1900" dirty="0"/>
              <a:t> of </a:t>
            </a:r>
            <a:r>
              <a:rPr lang="en-US" sz="1900" dirty="0" err="1"/>
              <a:t>SpinQuest</a:t>
            </a:r>
            <a:r>
              <a:rPr lang="en-US" sz="1900" dirty="0"/>
              <a:t>/E1039 </a:t>
            </a:r>
            <a:r>
              <a:rPr lang="en-US" sz="1900" dirty="0" err="1"/>
              <a:t>Drell</a:t>
            </a:r>
            <a:r>
              <a:rPr lang="en-US" sz="1900" dirty="0"/>
              <a:t>-Yan experiment at Fermilab is to determine sea quark </a:t>
            </a:r>
            <a:r>
              <a:rPr lang="en-US" sz="1900" dirty="0" err="1"/>
              <a:t>Sivers</a:t>
            </a:r>
            <a:r>
              <a:rPr lang="en-US" sz="1900" dirty="0"/>
              <a:t> functions </a:t>
            </a: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C1736-E97B-7742-B34B-B920EF24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F3D010-1BFF-0844-B30B-E2E2D4521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24" y="2183106"/>
            <a:ext cx="3891529" cy="4159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80999B1-9878-7ABE-1231-9BD40771F264}"/>
              </a:ext>
            </a:extLst>
          </p:cNvPr>
          <p:cNvGrpSpPr/>
          <p:nvPr/>
        </p:nvGrpSpPr>
        <p:grpSpPr>
          <a:xfrm>
            <a:off x="4812348" y="2176062"/>
            <a:ext cx="3727367" cy="4136533"/>
            <a:chOff x="4812348" y="2176062"/>
            <a:chExt cx="3727367" cy="41365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66FA1C-9E86-C416-0037-A14C2142F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2348" y="2183106"/>
              <a:ext cx="3727367" cy="4129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C6C2C8-3A31-1DA1-FC5A-0A30E8A80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2348" y="2176062"/>
              <a:ext cx="1644710" cy="468654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17A79E7-9873-E457-81D0-9ED8A9CDD7D2}"/>
              </a:ext>
            </a:extLst>
          </p:cNvPr>
          <p:cNvSpPr/>
          <p:nvPr/>
        </p:nvSpPr>
        <p:spPr>
          <a:xfrm>
            <a:off x="3592286" y="4454434"/>
            <a:ext cx="826695" cy="1045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85037B-59D9-A33D-6B07-7EBE19003DED}"/>
              </a:ext>
            </a:extLst>
          </p:cNvPr>
          <p:cNvSpPr/>
          <p:nvPr/>
        </p:nvSpPr>
        <p:spPr>
          <a:xfrm>
            <a:off x="2174331" y="6411079"/>
            <a:ext cx="2157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A. </a:t>
            </a:r>
            <a:r>
              <a:rPr lang="en-US" sz="1400" dirty="0" err="1">
                <a:solidFill>
                  <a:srgbClr val="0432FF"/>
                </a:solidFill>
              </a:rPr>
              <a:t>Prokudin</a:t>
            </a:r>
            <a:endParaRPr lang="en-US" sz="1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65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45641-1352-404C-BF7C-FB900A679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TMDs at threshold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0F6C0-499E-CF43-9314-C7D04D8EB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lattice computation shows: at large x, the lattice results are significantly different from existing TMD fits	</a:t>
            </a:r>
          </a:p>
          <a:p>
            <a:pPr lvl="1"/>
            <a:r>
              <a:rPr lang="en-US" dirty="0"/>
              <a:t>There might be effects that the existing fit/theory has not taken into account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A1299-9304-0545-B640-90E6A99F3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7E791-F4FD-EE47-9173-00521298F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12" y="2072468"/>
            <a:ext cx="7822746" cy="3102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E601A5-2B0F-7D47-96EF-072DEC80AAFF}"/>
              </a:ext>
            </a:extLst>
          </p:cNvPr>
          <p:cNvSpPr/>
          <p:nvPr/>
        </p:nvSpPr>
        <p:spPr>
          <a:xfrm>
            <a:off x="5868507" y="5629081"/>
            <a:ext cx="2806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LPC collaboration, 2211.02340</a:t>
            </a:r>
          </a:p>
        </p:txBody>
      </p:sp>
    </p:spTree>
    <p:extLst>
      <p:ext uri="{BB962C8B-B14F-4D97-AF65-F5344CB8AC3E}">
        <p14:creationId xmlns:p14="http://schemas.microsoft.com/office/powerpoint/2010/main" val="2371183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6565F-6C3F-384C-9F8A-FE074B16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Threshold logs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97510-581C-7F4F-8868-BF0161EA0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Threshold logs ln(1-x) arises</a:t>
            </a:r>
          </a:p>
          <a:p>
            <a:pPr lvl="1"/>
            <a:r>
              <a:rPr lang="en-US" dirty="0"/>
              <a:t>Handle it in </a:t>
            </a:r>
            <a:r>
              <a:rPr lang="en-US" dirty="0" err="1"/>
              <a:t>Mellin</a:t>
            </a:r>
            <a:r>
              <a:rPr lang="en-US" dirty="0"/>
              <a:t> space [becomes ln(N)]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Find out the usual rapidity log      , would become             </a:t>
            </a:r>
          </a:p>
          <a:p>
            <a:pPr lvl="2"/>
            <a:r>
              <a:rPr lang="en-US" dirty="0"/>
              <a:t>Check up to three loops</a:t>
            </a:r>
          </a:p>
          <a:p>
            <a:pPr lvl="1"/>
            <a:r>
              <a:rPr lang="en-US" dirty="0"/>
              <a:t>Suggests us to replace the usual zeta by zeta/N</a:t>
            </a:r>
            <a:r>
              <a:rPr lang="en-US" baseline="30000" dirty="0"/>
              <a:t>2</a:t>
            </a:r>
            <a:r>
              <a:rPr lang="en-US" dirty="0"/>
              <a:t> in the TMD evolution functions</a:t>
            </a:r>
          </a:p>
          <a:p>
            <a:pPr lvl="2"/>
            <a:r>
              <a:rPr lang="en-US" dirty="0"/>
              <a:t>This new evolution equation (the replacement) would lead to the joint </a:t>
            </a:r>
            <a:r>
              <a:rPr lang="en-US" dirty="0" err="1"/>
              <a:t>resummation</a:t>
            </a:r>
            <a:r>
              <a:rPr lang="en-US" dirty="0"/>
              <a:t> of both TMD logs and threshold logs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BA762-486A-494E-882C-B49AE5EF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E1660-A2F2-A740-B891-A6AB27524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961" y="2248545"/>
            <a:ext cx="36322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65A72-15C2-A940-8F56-EF5F23F6C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572" y="1638945"/>
            <a:ext cx="42418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DD46F-B3FE-0E40-B3E7-1DE4843BF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936" y="2903095"/>
            <a:ext cx="299258" cy="182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53679-26DA-C34F-8200-11B48A5C3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838" y="2890903"/>
            <a:ext cx="622300" cy="19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946EF-7BA0-6747-A735-E1F698202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1" y="4620896"/>
            <a:ext cx="2601824" cy="21072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538035-26F3-DB43-9D5C-39ACA9FD6DE3}"/>
              </a:ext>
            </a:extLst>
          </p:cNvPr>
          <p:cNvSpPr/>
          <p:nvPr/>
        </p:nvSpPr>
        <p:spPr>
          <a:xfrm>
            <a:off x="4577513" y="4282152"/>
            <a:ext cx="40254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</a:t>
            </a:r>
            <a:r>
              <a:rPr lang="en-US" sz="1200" dirty="0" err="1">
                <a:solidFill>
                  <a:srgbClr val="0432FF"/>
                </a:solidFill>
              </a:rPr>
              <a:t>Samanta</a:t>
            </a:r>
            <a:r>
              <a:rPr lang="en-US" sz="1200" dirty="0">
                <a:solidFill>
                  <a:srgbClr val="0432FF"/>
                </a:solidFill>
              </a:rPr>
              <a:t>, Shao, Zeng, 2211.08341, JHEP 2023</a:t>
            </a:r>
          </a:p>
        </p:txBody>
      </p:sp>
    </p:spTree>
    <p:extLst>
      <p:ext uri="{BB962C8B-B14F-4D97-AF65-F5344CB8AC3E}">
        <p14:creationId xmlns:p14="http://schemas.microsoft.com/office/powerpoint/2010/main" val="1637319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C2EE-8361-89A1-27A4-9068CCF9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Many more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20997-41FB-219E-1B48-FB13F7D14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Standard processes: SIDIS, </a:t>
            </a:r>
            <a:r>
              <a:rPr lang="en-US" sz="1800" dirty="0" err="1"/>
              <a:t>Drell</a:t>
            </a:r>
            <a:r>
              <a:rPr lang="en-US" sz="1800" dirty="0"/>
              <a:t>-Yan, </a:t>
            </a:r>
            <a:r>
              <a:rPr lang="en-US" sz="1800" dirty="0" err="1"/>
              <a:t>e+e</a:t>
            </a:r>
            <a:r>
              <a:rPr lang="en-US" sz="1800" dirty="0"/>
              <a:t>-</a:t>
            </a:r>
          </a:p>
          <a:p>
            <a:pPr lvl="1"/>
            <a:r>
              <a:rPr lang="en-US" sz="1400" dirty="0"/>
              <a:t>One could combine unpolarized + polarized scattering data</a:t>
            </a:r>
          </a:p>
          <a:p>
            <a:pPr lvl="1"/>
            <a:r>
              <a:rPr lang="en-US" sz="1400" dirty="0"/>
              <a:t>Unpolarized cross section + spin asymmetry data to determine the Collins-Soper evolution kernel, further compare with the lattice data</a:t>
            </a:r>
          </a:p>
          <a:p>
            <a:r>
              <a:rPr lang="en-US" sz="1800" dirty="0"/>
              <a:t>In principle, one could further include jet production and hadron-in-jet</a:t>
            </a:r>
          </a:p>
          <a:p>
            <a:pPr lvl="1"/>
            <a:r>
              <a:rPr lang="en-US" sz="1400" dirty="0"/>
              <a:t>e.g. back-to-back </a:t>
            </a:r>
            <a:r>
              <a:rPr lang="en-US" sz="1400" dirty="0" err="1"/>
              <a:t>dijet</a:t>
            </a:r>
            <a:r>
              <a:rPr lang="en-US" sz="1400" dirty="0"/>
              <a:t> production for TMDPDFs </a:t>
            </a:r>
          </a:p>
          <a:p>
            <a:pPr lvl="1"/>
            <a:r>
              <a:rPr lang="en-US" sz="1400" dirty="0"/>
              <a:t> both unpolarized and polarized hadron distribution inside the jet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8100F-B5FB-2EBC-A520-6AE53AC2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28631F-97FB-3211-C7D2-29B616958381}"/>
              </a:ext>
            </a:extLst>
          </p:cNvPr>
          <p:cNvGrpSpPr/>
          <p:nvPr/>
        </p:nvGrpSpPr>
        <p:grpSpPr>
          <a:xfrm>
            <a:off x="786052" y="2848220"/>
            <a:ext cx="7377395" cy="2243652"/>
            <a:chOff x="723746" y="1079604"/>
            <a:chExt cx="7377395" cy="22436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6EA3D-2BFE-52A9-00EC-A96E9E1BF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5080" y="1079604"/>
              <a:ext cx="439728" cy="4133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8D2BF3-4DC9-6B24-3E50-64C8D0DBC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9462" y="2633863"/>
              <a:ext cx="439728" cy="41334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9109A1-EE65-DABC-14A2-9048AF3DC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8262" y="2909912"/>
              <a:ext cx="439728" cy="41334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284242-B7BE-D02F-12E7-C9BA4B1FE8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3746" y="1099940"/>
              <a:ext cx="7377395" cy="2097376"/>
              <a:chOff x="782478" y="1262922"/>
              <a:chExt cx="7871053" cy="223772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49CCFE2-EFD5-7E9E-1DC7-A8BBD0DBB6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2478" y="1498157"/>
                <a:ext cx="2560003" cy="1711977"/>
                <a:chOff x="37735" y="1266414"/>
                <a:chExt cx="3614211" cy="2416971"/>
              </a:xfrm>
            </p:grpSpPr>
            <p:pic>
              <p:nvPicPr>
                <p:cNvPr id="35" name="Picture 34" descr="ball_1.png">
                  <a:extLst>
                    <a:ext uri="{FF2B5EF4-FFF2-40B4-BE49-F238E27FC236}">
                      <a16:creationId xmlns:a16="http://schemas.microsoft.com/office/drawing/2014/main" id="{C9B93155-A4D8-5436-6175-8CB86B7628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778" y="2268989"/>
                  <a:ext cx="292255" cy="303801"/>
                </a:xfrm>
                <a:prstGeom prst="rect">
                  <a:avLst/>
                </a:prstGeom>
              </p:spPr>
            </p:pic>
            <p:pic>
              <p:nvPicPr>
                <p:cNvPr id="36" name="Picture 35" descr="ball_2.png">
                  <a:extLst>
                    <a:ext uri="{FF2B5EF4-FFF2-40B4-BE49-F238E27FC236}">
                      <a16:creationId xmlns:a16="http://schemas.microsoft.com/office/drawing/2014/main" id="{D3529E0C-FFE0-9B0A-85B6-278E18DE1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8041" y="1963937"/>
                  <a:ext cx="913905" cy="913905"/>
                </a:xfrm>
                <a:prstGeom prst="rect">
                  <a:avLst/>
                </a:prstGeom>
              </p:spPr>
            </p:pic>
            <p:sp>
              <p:nvSpPr>
                <p:cNvPr id="37" name="Explosion 1 36">
                  <a:extLst>
                    <a:ext uri="{FF2B5EF4-FFF2-40B4-BE49-F238E27FC236}">
                      <a16:creationId xmlns:a16="http://schemas.microsoft.com/office/drawing/2014/main" id="{1F3B1DDC-1372-677E-785E-C58B31FBDF43}"/>
                    </a:ext>
                  </a:extLst>
                </p:cNvPr>
                <p:cNvSpPr/>
                <p:nvPr/>
              </p:nvSpPr>
              <p:spPr>
                <a:xfrm>
                  <a:off x="1561657" y="2073751"/>
                  <a:ext cx="603796" cy="822960"/>
                </a:xfrm>
                <a:prstGeom prst="irregularSeal1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DAC02AA-5890-6660-F73E-DBB171235C83}"/>
                    </a:ext>
                  </a:extLst>
                </p:cNvPr>
                <p:cNvCxnSpPr/>
                <p:nvPr/>
              </p:nvCxnSpPr>
              <p:spPr>
                <a:xfrm flipH="1">
                  <a:off x="2187985" y="2420890"/>
                  <a:ext cx="629585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D3D916E0-83FA-9006-FB4F-2DB8C612B066}"/>
                    </a:ext>
                  </a:extLst>
                </p:cNvPr>
                <p:cNvCxnSpPr/>
                <p:nvPr/>
              </p:nvCxnSpPr>
              <p:spPr>
                <a:xfrm>
                  <a:off x="885965" y="2420890"/>
                  <a:ext cx="528447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headEnd w="med" len="lg"/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0" name="Picture 39" descr="ball_1.png">
                  <a:extLst>
                    <a:ext uri="{FF2B5EF4-FFF2-40B4-BE49-F238E27FC236}">
                      <a16:creationId xmlns:a16="http://schemas.microsoft.com/office/drawing/2014/main" id="{FCF7F3C8-CE13-AAC8-47AD-E1A73829D3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1577" y="1266414"/>
                  <a:ext cx="292255" cy="303801"/>
                </a:xfrm>
                <a:prstGeom prst="rect">
                  <a:avLst/>
                </a:prstGeom>
              </p:spPr>
            </p:pic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C4DCCB1E-213C-6CCF-5FA8-1A2C8796621C}"/>
                    </a:ext>
                  </a:extLst>
                </p:cNvPr>
                <p:cNvCxnSpPr/>
                <p:nvPr/>
              </p:nvCxnSpPr>
              <p:spPr>
                <a:xfrm flipV="1">
                  <a:off x="2020392" y="1570215"/>
                  <a:ext cx="290121" cy="600932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1A23F913-CFDC-9CE3-4892-B869819A7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03170" y="2967133"/>
                  <a:ext cx="0" cy="716252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22C759AD-31E6-41C6-2B9A-D90B6E1A1595}"/>
                    </a:ext>
                  </a:extLst>
                </p:cNvPr>
                <p:cNvCxnSpPr/>
                <p:nvPr/>
              </p:nvCxnSpPr>
              <p:spPr>
                <a:xfrm flipH="1">
                  <a:off x="1569274" y="2974996"/>
                  <a:ext cx="120406" cy="364808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3014625A-BC38-74FE-EAA6-D1B3217339A3}"/>
                    </a:ext>
                  </a:extLst>
                </p:cNvPr>
                <p:cNvCxnSpPr/>
                <p:nvPr/>
              </p:nvCxnSpPr>
              <p:spPr>
                <a:xfrm flipH="1">
                  <a:off x="1325678" y="2899091"/>
                  <a:ext cx="304800" cy="304206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0BE50E9-CFDE-2402-A84B-CBDC43A5FE74}"/>
                    </a:ext>
                  </a:extLst>
                </p:cNvPr>
                <p:cNvSpPr txBox="1"/>
                <p:nvPr/>
              </p:nvSpPr>
              <p:spPr>
                <a:xfrm>
                  <a:off x="37735" y="1766474"/>
                  <a:ext cx="1486494" cy="3968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electron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48F6565-4B7A-FB47-1ECF-FC8E7A1B0768}"/>
                    </a:ext>
                  </a:extLst>
                </p:cNvPr>
                <p:cNvSpPr txBox="1"/>
                <p:nvPr/>
              </p:nvSpPr>
              <p:spPr>
                <a:xfrm>
                  <a:off x="3003038" y="2089361"/>
                  <a:ext cx="311667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p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9038135-8D1A-FC58-1427-84FF3D1376A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53749" y="1498157"/>
                <a:ext cx="2593080" cy="1191133"/>
                <a:chOff x="5361275" y="1523816"/>
                <a:chExt cx="3084724" cy="1416969"/>
              </a:xfrm>
            </p:grpSpPr>
            <p:pic>
              <p:nvPicPr>
                <p:cNvPr id="26" name="Picture 25" descr="ball_2.png">
                  <a:extLst>
                    <a:ext uri="{FF2B5EF4-FFF2-40B4-BE49-F238E27FC236}">
                      <a16:creationId xmlns:a16="http://schemas.microsoft.com/office/drawing/2014/main" id="{C6651582-CD85-F8D1-64BC-772EA9E4A4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1275" y="2135881"/>
                  <a:ext cx="779701" cy="779701"/>
                </a:xfrm>
                <a:prstGeom prst="rect">
                  <a:avLst/>
                </a:prstGeom>
              </p:spPr>
            </p:pic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80131E-0960-41E4-2DE0-4AA63CE3D338}"/>
                    </a:ext>
                  </a:extLst>
                </p:cNvPr>
                <p:cNvGrpSpPr/>
                <p:nvPr/>
              </p:nvGrpSpPr>
              <p:grpSpPr>
                <a:xfrm>
                  <a:off x="5618174" y="1523816"/>
                  <a:ext cx="2827825" cy="1416969"/>
                  <a:chOff x="5618174" y="1523816"/>
                  <a:chExt cx="2827825" cy="1416969"/>
                </a:xfrm>
              </p:grpSpPr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36BDD728-CC7F-BDF2-C3EF-6428857341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7582" y="1523816"/>
                    <a:ext cx="1076734" cy="930298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 descr="ball_2.png">
                    <a:extLst>
                      <a:ext uri="{FF2B5EF4-FFF2-40B4-BE49-F238E27FC236}">
                        <a16:creationId xmlns:a16="http://schemas.microsoft.com/office/drawing/2014/main" id="{EE9D2647-18D8-DFD2-1624-EF76C9F53C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66298" y="2131209"/>
                    <a:ext cx="779701" cy="779701"/>
                  </a:xfrm>
                  <a:prstGeom prst="rect">
                    <a:avLst/>
                  </a:prstGeom>
                </p:spPr>
              </p:pic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11B49F58-0A89-8E6B-2E6E-EE4D99A9AF34}"/>
                      </a:ext>
                    </a:extLst>
                  </p:cNvPr>
                  <p:cNvSpPr txBox="1"/>
                  <p:nvPr/>
                </p:nvSpPr>
                <p:spPr>
                  <a:xfrm>
                    <a:off x="5618174" y="2290707"/>
                    <a:ext cx="265901" cy="3150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9AA3B44-0A8C-F908-C00E-800E3D1736C3}"/>
                      </a:ext>
                    </a:extLst>
                  </p:cNvPr>
                  <p:cNvSpPr txBox="1"/>
                  <p:nvPr/>
                </p:nvSpPr>
                <p:spPr>
                  <a:xfrm>
                    <a:off x="7908909" y="2292389"/>
                    <a:ext cx="265901" cy="3150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</a:t>
                    </a:r>
                  </a:p>
                </p:txBody>
              </p: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E9C28C89-A9A7-33DE-70B9-24D64B4088F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199955" y="2521059"/>
                    <a:ext cx="537133" cy="0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824196D1-586C-4758-052D-33B1B691DB5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069536" y="2520236"/>
                    <a:ext cx="537133" cy="0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headEnd type="triangle" w="med" len="lg"/>
                    <a:tailEnd type="non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Explosion 1 33">
                    <a:extLst>
                      <a:ext uri="{FF2B5EF4-FFF2-40B4-BE49-F238E27FC236}">
                        <a16:creationId xmlns:a16="http://schemas.microsoft.com/office/drawing/2014/main" id="{986EE5B1-E6DC-42F3-6F9E-E67C90DBD3F9}"/>
                      </a:ext>
                    </a:extLst>
                  </p:cNvPr>
                  <p:cNvSpPr/>
                  <p:nvPr/>
                </p:nvSpPr>
                <p:spPr>
                  <a:xfrm>
                    <a:off x="6694929" y="2238674"/>
                    <a:ext cx="515131" cy="702111"/>
                  </a:xfrm>
                  <a:prstGeom prst="irregularSeal1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45D849F-B43A-4D58-4B1C-38150878C249}"/>
                  </a:ext>
                </a:extLst>
              </p:cNvPr>
              <p:cNvGrpSpPr/>
              <p:nvPr/>
            </p:nvGrpSpPr>
            <p:grpSpPr>
              <a:xfrm>
                <a:off x="6556494" y="1564794"/>
                <a:ext cx="2097037" cy="1657109"/>
                <a:chOff x="5600261" y="4276056"/>
                <a:chExt cx="2097037" cy="1657109"/>
              </a:xfrm>
            </p:grpSpPr>
            <p:pic>
              <p:nvPicPr>
                <p:cNvPr id="18" name="Picture 17" descr="ball_1.png">
                  <a:extLst>
                    <a:ext uri="{FF2B5EF4-FFF2-40B4-BE49-F238E27FC236}">
                      <a16:creationId xmlns:a16="http://schemas.microsoft.com/office/drawing/2014/main" id="{3D011E86-97FF-B724-4632-81D6DC01D3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0261" y="4872217"/>
                  <a:ext cx="249338" cy="259189"/>
                </a:xfrm>
                <a:prstGeom prst="rect">
                  <a:avLst/>
                </a:prstGeom>
              </p:spPr>
            </p:pic>
            <p:sp>
              <p:nvSpPr>
                <p:cNvPr id="19" name="Explosion 1 18">
                  <a:extLst>
                    <a:ext uri="{FF2B5EF4-FFF2-40B4-BE49-F238E27FC236}">
                      <a16:creationId xmlns:a16="http://schemas.microsoft.com/office/drawing/2014/main" id="{DF8296CF-AAA2-97D2-98DD-FB0333BF7A7C}"/>
                    </a:ext>
                  </a:extLst>
                </p:cNvPr>
                <p:cNvSpPr/>
                <p:nvPr/>
              </p:nvSpPr>
              <p:spPr>
                <a:xfrm>
                  <a:off x="6398709" y="4705648"/>
                  <a:ext cx="515131" cy="702110"/>
                </a:xfrm>
                <a:prstGeom prst="irregularSeal1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E73798E-6B1A-7A8F-40A2-3080B20ECB55}"/>
                    </a:ext>
                  </a:extLst>
                </p:cNvPr>
                <p:cNvCxnSpPr/>
                <p:nvPr/>
              </p:nvCxnSpPr>
              <p:spPr>
                <a:xfrm flipH="1">
                  <a:off x="6933063" y="5001812"/>
                  <a:ext cx="537133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37582FCC-AB4A-C7DA-D7A4-E0FDC0821388}"/>
                    </a:ext>
                  </a:extLst>
                </p:cNvPr>
                <p:cNvCxnSpPr/>
                <p:nvPr/>
              </p:nvCxnSpPr>
              <p:spPr>
                <a:xfrm>
                  <a:off x="5822240" y="5001812"/>
                  <a:ext cx="450846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2" name="Picture 21" descr="ball_1.png">
                  <a:extLst>
                    <a:ext uri="{FF2B5EF4-FFF2-40B4-BE49-F238E27FC236}">
                      <a16:creationId xmlns:a16="http://schemas.microsoft.com/office/drawing/2014/main" id="{DC2E84E8-6564-D778-74E5-54C82216F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47960" y="4872217"/>
                  <a:ext cx="249338" cy="259189"/>
                </a:xfrm>
                <a:prstGeom prst="rect">
                  <a:avLst/>
                </a:prstGeom>
              </p:spPr>
            </p:pic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5FBC950D-4751-EDE0-A0CF-96CFD4BE8F16}"/>
                    </a:ext>
                  </a:extLst>
                </p:cNvPr>
                <p:cNvCxnSpPr/>
                <p:nvPr/>
              </p:nvCxnSpPr>
              <p:spPr>
                <a:xfrm flipV="1">
                  <a:off x="6790080" y="4276056"/>
                  <a:ext cx="247518" cy="512687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D4C43F03-5C5E-0E40-943E-3C4432F8FE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19084" y="5367917"/>
                  <a:ext cx="445698" cy="35200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954BAA95-3CC5-4FDF-4510-910A8C3909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81997" y="5329157"/>
                  <a:ext cx="316707" cy="604008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prstDash val="sysDash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3F19FB4-EA69-93C1-7282-B6A2E9D083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9295" y="1262922"/>
                <a:ext cx="5371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D8688B-760B-E41C-D767-8F2C72A28C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6944" y="2891026"/>
                <a:ext cx="4203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39EE478-EDA4-D500-7026-F9CD54400F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17719" y="3194009"/>
                <a:ext cx="269106" cy="306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62E31E-554C-5FDE-DFCA-FE586CC54047}"/>
              </a:ext>
            </a:extLst>
          </p:cNvPr>
          <p:cNvGrpSpPr>
            <a:grpSpLocks noChangeAspect="1"/>
          </p:cNvGrpSpPr>
          <p:nvPr/>
        </p:nvGrpSpPr>
        <p:grpSpPr>
          <a:xfrm>
            <a:off x="4470359" y="4440317"/>
            <a:ext cx="1469318" cy="2137807"/>
            <a:chOff x="1255366" y="2203154"/>
            <a:chExt cx="2026141" cy="294796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E85D7D4-F391-086A-A548-5187794C097C}"/>
                </a:ext>
              </a:extLst>
            </p:cNvPr>
            <p:cNvSpPr/>
            <p:nvPr/>
          </p:nvSpPr>
          <p:spPr>
            <a:xfrm>
              <a:off x="1255366" y="2203154"/>
              <a:ext cx="2026141" cy="2947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16A7C5E-BB01-892C-2D5B-44F3B0E52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8923527-F2BF-ADD3-B814-95E71E7FCC84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80919A5-37DB-71C0-33AB-B9DBB798888A}"/>
                </a:ext>
              </a:extLst>
            </p:cNvPr>
            <p:cNvSpPr txBox="1"/>
            <p:nvPr/>
          </p:nvSpPr>
          <p:spPr>
            <a:xfrm>
              <a:off x="2281986" y="4735724"/>
              <a:ext cx="817538" cy="38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5DBFACF-6F23-7EB6-EC0A-3FBD7490B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7067" y="4445335"/>
            <a:ext cx="1900220" cy="2132785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321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are useful tools for TMD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7EC0FF-3D12-FE45-B0DA-660A76FC13BA}"/>
              </a:ext>
            </a:extLst>
          </p:cNvPr>
          <p:cNvSpPr txBox="1">
            <a:spLocks/>
          </p:cNvSpPr>
          <p:nvPr/>
        </p:nvSpPr>
        <p:spPr>
          <a:xfrm>
            <a:off x="347278" y="914537"/>
            <a:ext cx="8449434" cy="737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Active study at the RHIC, LHC, and the future EIC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497159-F500-8BCD-A703-D64A71A7801B}"/>
              </a:ext>
            </a:extLst>
          </p:cNvPr>
          <p:cNvGrpSpPr/>
          <p:nvPr/>
        </p:nvGrpSpPr>
        <p:grpSpPr>
          <a:xfrm>
            <a:off x="402342" y="1991074"/>
            <a:ext cx="3519390" cy="2580886"/>
            <a:chOff x="5340778" y="2766673"/>
            <a:chExt cx="3519390" cy="258088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0184E3-6104-B54E-C7A6-86A399913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0778" y="2766673"/>
              <a:ext cx="3519390" cy="2580886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ABC0B9-21A7-6338-4FB3-D150FE487C5F}"/>
                </a:ext>
              </a:extLst>
            </p:cNvPr>
            <p:cNvSpPr/>
            <p:nvPr/>
          </p:nvSpPr>
          <p:spPr>
            <a:xfrm>
              <a:off x="8295590" y="4922246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899FF7-758E-AFB7-8B87-677C3C23D189}"/>
              </a:ext>
            </a:extLst>
          </p:cNvPr>
          <p:cNvGrpSpPr/>
          <p:nvPr/>
        </p:nvGrpSpPr>
        <p:grpSpPr>
          <a:xfrm>
            <a:off x="4571995" y="2361517"/>
            <a:ext cx="4169663" cy="1989390"/>
            <a:chOff x="4571995" y="2252371"/>
            <a:chExt cx="4169663" cy="19893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91EA0F-B481-5B4F-5541-F34FFE55C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995" y="2252371"/>
              <a:ext cx="4169663" cy="1989390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6AAE04-11C6-F71A-B305-71E5084D6942}"/>
                </a:ext>
              </a:extLst>
            </p:cNvPr>
            <p:cNvSpPr/>
            <p:nvPr/>
          </p:nvSpPr>
          <p:spPr>
            <a:xfrm>
              <a:off x="8085058" y="3842816"/>
              <a:ext cx="647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LHC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529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9D90-24F0-6B94-261D-FB9258F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Dijet production: cross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9F2F-0692-1C62-959E-54BC7BF44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into account soft gluon radiation, and thus include TMD evolution</a:t>
            </a:r>
          </a:p>
          <a:p>
            <a:r>
              <a:rPr lang="en-US" dirty="0"/>
              <a:t>It seems to be working well with experimental data</a:t>
            </a:r>
          </a:p>
          <a:p>
            <a:pPr lvl="1"/>
            <a:r>
              <a:rPr lang="en-US" dirty="0"/>
              <a:t>TMD factorization breaking is small?!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C053-E805-9CCE-D88E-4DA06FE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B4314-E822-C728-58C1-02178D0927CF}"/>
              </a:ext>
            </a:extLst>
          </p:cNvPr>
          <p:cNvSpPr txBox="1"/>
          <p:nvPr/>
        </p:nvSpPr>
        <p:spPr>
          <a:xfrm>
            <a:off x="2636454" y="2455146"/>
            <a:ext cx="5943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Lee, Shao, Terry, JHEP 2021, Gao, Kang, Shao, Terry, Zhang, JHEP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DB6C80-78CF-31E5-D8EF-C5F2DB00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99" y="2846766"/>
            <a:ext cx="2444075" cy="2743201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A72E0-FAA4-DB78-91E6-B5FBA7ED9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791052"/>
            <a:ext cx="7772400" cy="656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05547-987C-4640-BF10-07C4A17CD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961" y="2855634"/>
            <a:ext cx="3513253" cy="2666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1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3EC6C-C2F2-8AB2-0283-DD58848F5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83" y="283528"/>
            <a:ext cx="8449434" cy="580429"/>
          </a:xfrm>
        </p:spPr>
        <p:txBody>
          <a:bodyPr/>
          <a:lstStyle/>
          <a:p>
            <a:r>
              <a:rPr lang="en-US" sz="2400" dirty="0"/>
              <a:t>3D Structure of nucleon and nucleus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4C209-ABA5-B0A3-B076-9B0C13BEB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885489-5AA2-7446-9591-C85BDF2ED630}"/>
              </a:ext>
            </a:extLst>
          </p:cNvPr>
          <p:cNvGrpSpPr/>
          <p:nvPr/>
        </p:nvGrpSpPr>
        <p:grpSpPr>
          <a:xfrm>
            <a:off x="1516622" y="1505689"/>
            <a:ext cx="6110755" cy="940116"/>
            <a:chOff x="1521437" y="1103353"/>
            <a:chExt cx="6110755" cy="9401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D43E67-6F03-8641-8B33-E87FA3280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1437" y="1103353"/>
              <a:ext cx="6110755" cy="9401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8C22C8-1F0F-5647-9CDE-020DE0A21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4916" y="1755648"/>
              <a:ext cx="932892" cy="25124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46C8EC-28F7-DB44-9926-277C14C99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074" y="3160689"/>
            <a:ext cx="1837943" cy="1837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5F9DFE-1B7B-6647-8141-447928326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034" y="3087537"/>
            <a:ext cx="4529444" cy="19842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3EC811-D45C-4E4D-8E4C-A6DB33AB5026}"/>
              </a:ext>
            </a:extLst>
          </p:cNvPr>
          <p:cNvSpPr txBox="1"/>
          <p:nvPr/>
        </p:nvSpPr>
        <p:spPr>
          <a:xfrm>
            <a:off x="347283" y="1067510"/>
            <a:ext cx="2907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NSAC Long Range Plan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C9107-55F2-B24F-8E3B-FEF86180E0FA}"/>
              </a:ext>
            </a:extLst>
          </p:cNvPr>
          <p:cNvSpPr txBox="1"/>
          <p:nvPr/>
        </p:nvSpPr>
        <p:spPr>
          <a:xfrm>
            <a:off x="1828509" y="5071698"/>
            <a:ext cx="319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An artistic rendering of the nucleon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28F7F1-F574-F541-9761-FDD69BD3C7EA}"/>
              </a:ext>
            </a:extLst>
          </p:cNvPr>
          <p:cNvSpPr txBox="1"/>
          <p:nvPr/>
        </p:nvSpPr>
        <p:spPr>
          <a:xfrm>
            <a:off x="6465920" y="5071698"/>
            <a:ext cx="158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A.I.’s imagination </a:t>
            </a:r>
          </a:p>
        </p:txBody>
      </p:sp>
    </p:spTree>
    <p:extLst>
      <p:ext uri="{BB962C8B-B14F-4D97-AF65-F5344CB8AC3E}">
        <p14:creationId xmlns:p14="http://schemas.microsoft.com/office/powerpoint/2010/main" val="725648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4690-689F-FC4D-A1EA-B2745EA9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</a:t>
            </a:r>
            <a:r>
              <a:rPr lang="en-US" dirty="0" err="1"/>
              <a:t>p+A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380F-986B-3C4F-AC69-AE4C61AA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6D1EB1-9E94-7F4B-957E-291B54BC964C}"/>
              </a:ext>
            </a:extLst>
          </p:cNvPr>
          <p:cNvSpPr txBox="1">
            <a:spLocks/>
          </p:cNvSpPr>
          <p:nvPr/>
        </p:nvSpPr>
        <p:spPr>
          <a:xfrm>
            <a:off x="268323" y="857752"/>
            <a:ext cx="8607354" cy="380568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TMD PDFs get modified in nuclear matter</a:t>
            </a:r>
          </a:p>
          <a:p>
            <a:pPr lvl="1"/>
            <a:r>
              <a:rPr lang="en-US" dirty="0"/>
              <a:t>Modified the non-perturbative collinear PDFs [</a:t>
            </a:r>
            <a:r>
              <a:rPr lang="en-US" dirty="0">
                <a:solidFill>
                  <a:srgbClr val="FF0000"/>
                </a:solidFill>
              </a:rPr>
              <a:t>nuclear PDFs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Modified the non-perturbative </a:t>
            </a:r>
            <a:r>
              <a:rPr lang="en-US" dirty="0" err="1"/>
              <a:t>Sudakov</a:t>
            </a:r>
            <a:r>
              <a:rPr lang="en-US" dirty="0"/>
              <a:t> </a:t>
            </a:r>
            <a:r>
              <a:rPr lang="en-US" dirty="0" err="1"/>
              <a:t>facor</a:t>
            </a:r>
            <a:r>
              <a:rPr lang="en-US" dirty="0"/>
              <a:t> [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baseline="-25000" dirty="0">
                <a:solidFill>
                  <a:srgbClr val="FF0000"/>
                </a:solidFill>
              </a:rPr>
              <a:t>NP</a:t>
            </a:r>
            <a:r>
              <a:rPr lang="en-US" dirty="0"/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488DC-7DFB-AC4D-BE4F-BC46590E5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880" y="2013204"/>
            <a:ext cx="6383980" cy="8884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33109A-A0CF-D34B-B4E7-9AF9D530222F}"/>
              </a:ext>
            </a:extLst>
          </p:cNvPr>
          <p:cNvSpPr txBox="1"/>
          <p:nvPr/>
        </p:nvSpPr>
        <p:spPr>
          <a:xfrm>
            <a:off x="4138514" y="5835920"/>
            <a:ext cx="34299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0432FF"/>
                </a:solidFill>
              </a:rPr>
              <a:t>Alrashed</a:t>
            </a:r>
            <a:r>
              <a:rPr lang="en-US" sz="1100" dirty="0">
                <a:solidFill>
                  <a:srgbClr val="0432FF"/>
                </a:solidFill>
              </a:rPr>
              <a:t>, </a:t>
            </a:r>
            <a:r>
              <a:rPr lang="en-US" sz="1100" dirty="0" err="1">
                <a:solidFill>
                  <a:srgbClr val="0432FF"/>
                </a:solidFill>
              </a:rPr>
              <a:t>Anderle</a:t>
            </a:r>
            <a:r>
              <a:rPr lang="en-US" sz="1100" dirty="0">
                <a:solidFill>
                  <a:srgbClr val="0432FF"/>
                </a:solidFill>
              </a:rPr>
              <a:t>, Kang, Terry, Xing, PRL 2022</a:t>
            </a:r>
          </a:p>
          <a:p>
            <a:r>
              <a:rPr lang="en-US" sz="1100" dirty="0" err="1">
                <a:solidFill>
                  <a:srgbClr val="0432FF"/>
                </a:solidFill>
              </a:rPr>
              <a:t>Alrashed</a:t>
            </a:r>
            <a:r>
              <a:rPr lang="en-US" sz="1100" dirty="0">
                <a:solidFill>
                  <a:srgbClr val="0432FF"/>
                </a:solidFill>
              </a:rPr>
              <a:t>, Kang, Terry, Xing, Zhang, in preparation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DFEB6-042A-2945-818B-8A768D009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80" y="2936126"/>
            <a:ext cx="2812448" cy="36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08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4690-689F-FC4D-A1EA-B2745EA9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Dijet production in </a:t>
            </a:r>
            <a:r>
              <a:rPr lang="en-US" dirty="0" err="1"/>
              <a:t>p+A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380F-986B-3C4F-AC69-AE4C61AA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6D1EB1-9E94-7F4B-957E-291B54BC964C}"/>
              </a:ext>
            </a:extLst>
          </p:cNvPr>
          <p:cNvSpPr txBox="1">
            <a:spLocks/>
          </p:cNvSpPr>
          <p:nvPr/>
        </p:nvSpPr>
        <p:spPr>
          <a:xfrm>
            <a:off x="268323" y="857752"/>
            <a:ext cx="8607354" cy="380568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modification describes the LHC data well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888D81-CFFA-9D4F-B2BA-0EAB801B32CF}"/>
              </a:ext>
            </a:extLst>
          </p:cNvPr>
          <p:cNvSpPr/>
          <p:nvPr/>
        </p:nvSpPr>
        <p:spPr>
          <a:xfrm>
            <a:off x="4503658" y="562311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Gao, Kang, Shao, Terry, Zhang, JHEP 2023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A7077C-D351-3848-9CB6-E589869E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77" y="1412764"/>
            <a:ext cx="6336046" cy="3932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0973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1A4A-49FB-D495-A8C6-48996ED8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fragmentation function at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192F-15C6-6BAB-2D56-9755D6836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measurement Z-tagged jet production in pp collisions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248AC-2779-A165-5DEE-DEDEE60F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E6FD0-25AF-7CF1-B344-949E915AD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46406"/>
            <a:ext cx="7772400" cy="2637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5214B-FB72-9777-E055-CCB91EB08E78}"/>
              </a:ext>
            </a:extLst>
          </p:cNvPr>
          <p:cNvSpPr txBox="1"/>
          <p:nvPr/>
        </p:nvSpPr>
        <p:spPr>
          <a:xfrm>
            <a:off x="5161685" y="4328002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LHCb</a:t>
            </a:r>
            <a:r>
              <a:rPr lang="en-US" sz="1200" dirty="0">
                <a:solidFill>
                  <a:srgbClr val="0432FF"/>
                </a:solidFill>
              </a:rPr>
              <a:t>, 2208.11691</a:t>
            </a:r>
          </a:p>
        </p:txBody>
      </p:sp>
    </p:spTree>
    <p:extLst>
      <p:ext uri="{BB962C8B-B14F-4D97-AF65-F5344CB8AC3E}">
        <p14:creationId xmlns:p14="http://schemas.microsoft.com/office/powerpoint/2010/main" val="3751914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4690-689F-FC4D-A1EA-B2745EA9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Z-tagged jets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380F-986B-3C4F-AC69-AE4C61AA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6D1EB1-9E94-7F4B-957E-291B54BC964C}"/>
              </a:ext>
            </a:extLst>
          </p:cNvPr>
          <p:cNvSpPr txBox="1">
            <a:spLocks/>
          </p:cNvSpPr>
          <p:nvPr/>
        </p:nvSpPr>
        <p:spPr>
          <a:xfrm>
            <a:off x="268323" y="857752"/>
            <a:ext cx="8607354" cy="380568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Charged hadrons inside the jets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CA1EB-0004-5347-97D5-1CDD691E3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710182"/>
            <a:ext cx="5867400" cy="3949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D986F3-B9CB-4248-9A6D-7094609B0CA4}"/>
              </a:ext>
            </a:extLst>
          </p:cNvPr>
          <p:cNvSpPr txBox="1"/>
          <p:nvPr/>
        </p:nvSpPr>
        <p:spPr>
          <a:xfrm>
            <a:off x="4486656" y="5803234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Xing, Zhao, Zhou, arXiv:2311.xxxxx</a:t>
            </a:r>
          </a:p>
        </p:txBody>
      </p:sp>
    </p:spTree>
    <p:extLst>
      <p:ext uri="{BB962C8B-B14F-4D97-AF65-F5344CB8AC3E}">
        <p14:creationId xmlns:p14="http://schemas.microsoft.com/office/powerpoint/2010/main" val="534561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E41D7-8FEB-F046-94FA-07183E76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modification of jet fragmentation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8B05F-14E4-8B48-A57D-BC31F7450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 of hadron in jets: back-to-back </a:t>
            </a:r>
            <a:r>
              <a:rPr lang="en-US" dirty="0" err="1"/>
              <a:t>Z+jet</a:t>
            </a:r>
            <a:r>
              <a:rPr lang="en-US" dirty="0"/>
              <a:t> production in </a:t>
            </a:r>
            <a:r>
              <a:rPr lang="en-US" dirty="0" err="1"/>
              <a:t>p+A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D92B0-4E70-A848-96C8-13D72D4D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9AD20-0B9A-A14D-806A-30DCA761F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13" y="1887220"/>
            <a:ext cx="59182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47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CEAF-98F3-5E40-A367-EE31BE05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Energy Correlator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4D229-6082-5C44-B643-DCEA9EC2D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</a:t>
            </a:r>
          </a:p>
          <a:p>
            <a:pPr lvl="1"/>
            <a:r>
              <a:rPr lang="en-US" dirty="0"/>
              <a:t>Global EEC </a:t>
            </a:r>
          </a:p>
          <a:p>
            <a:pPr lvl="2"/>
            <a:r>
              <a:rPr lang="en-US" dirty="0"/>
              <a:t>One of the earliest infrared safe event shape observables</a:t>
            </a:r>
          </a:p>
          <a:p>
            <a:pPr lvl="2"/>
            <a:r>
              <a:rPr lang="en-US" dirty="0"/>
              <a:t>Measure energy correlation as a function of the opening angle between pairs of particles</a:t>
            </a:r>
          </a:p>
          <a:p>
            <a:pPr lvl="1"/>
            <a:r>
              <a:rPr lang="en-US" dirty="0"/>
              <a:t>Local EEC</a:t>
            </a:r>
          </a:p>
          <a:p>
            <a:pPr lvl="2"/>
            <a:r>
              <a:rPr lang="en-US" dirty="0"/>
              <a:t>In-jet EEC: measure energy correlations for particles inside the jet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42366-BD94-2F4E-9EC2-811702D83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FB827-1558-114A-974E-0F44EE231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98" y="3816107"/>
            <a:ext cx="2279911" cy="21092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B22EF0-0852-A346-9C72-B97767872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13" y="3884791"/>
            <a:ext cx="3137013" cy="1971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29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40BCC-4C3F-9341-BEFC-078B5733C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Azimuthal angle dependence of the EEC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DC394-3CDF-6C46-A468-324C3707D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Azimuthal angle dependence of EEC would allow us to probe TMD structure</a:t>
            </a:r>
          </a:p>
          <a:p>
            <a:pPr lvl="1"/>
            <a:r>
              <a:rPr lang="en-US" dirty="0"/>
              <a:t>Azimuthal dependence is in the original paper, but forgotten afterwards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B868A-177F-914E-BC68-98339FC60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27951-87C8-7A4A-A362-9B64C868D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" y="1984489"/>
            <a:ext cx="4230615" cy="27919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276427-F976-5449-815D-5B5726093F5F}"/>
              </a:ext>
            </a:extLst>
          </p:cNvPr>
          <p:cNvGrpSpPr>
            <a:grpSpLocks noChangeAspect="1"/>
          </p:cNvGrpSpPr>
          <p:nvPr/>
        </p:nvGrpSpPr>
        <p:grpSpPr>
          <a:xfrm>
            <a:off x="4239935" y="2099923"/>
            <a:ext cx="4595312" cy="2146241"/>
            <a:chOff x="4800599" y="1289494"/>
            <a:chExt cx="4105857" cy="1917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70B4C7-4037-B54F-9586-1C9DA9115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600" y="1289494"/>
              <a:ext cx="4105856" cy="27772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3B80FD-8022-9841-B531-2D964C9C9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599" y="2188616"/>
              <a:ext cx="4105656" cy="10185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96B827-15F6-3143-A055-F3E86BA8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800" y="1577355"/>
              <a:ext cx="4105656" cy="50554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F91D1B9-1EC0-A041-AF92-0BB773D2F770}"/>
              </a:ext>
            </a:extLst>
          </p:cNvPr>
          <p:cNvSpPr txBox="1"/>
          <p:nvPr/>
        </p:nvSpPr>
        <p:spPr>
          <a:xfrm>
            <a:off x="739347" y="5862176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Lee, Shao, Zhao, 2310.15159</a:t>
            </a:r>
          </a:p>
        </p:txBody>
      </p:sp>
    </p:spTree>
    <p:extLst>
      <p:ext uri="{BB962C8B-B14F-4D97-AF65-F5344CB8AC3E}">
        <p14:creationId xmlns:p14="http://schemas.microsoft.com/office/powerpoint/2010/main" val="1674866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40BCC-4C3F-9341-BEFC-078B5733C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Azimuthal angle dependence of the EEC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DC394-3CDF-6C46-A468-324C3707D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EEC in DIS now can probe all unpolarized and polarized TMDs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B868A-177F-914E-BC68-98339FC60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1D1B9-1EC0-A041-AF92-0BB773D2F770}"/>
              </a:ext>
            </a:extLst>
          </p:cNvPr>
          <p:cNvSpPr txBox="1"/>
          <p:nvPr/>
        </p:nvSpPr>
        <p:spPr>
          <a:xfrm>
            <a:off x="5992030" y="5981849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Lee, Shao, Zhao, 2310.15159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27C15-0016-C24D-A8CF-CECCBB4A1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00162"/>
            <a:ext cx="5172075" cy="2168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1B3B5E-8D37-B444-9BC3-B103EE6DE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468" y="3554949"/>
            <a:ext cx="2712737" cy="2565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51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4382-8A7F-E94C-82AE-9D4365C0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68EE-4D3D-0645-88F9-7268DD178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 progress has been made for TMD structure of the proton</a:t>
            </a:r>
          </a:p>
          <a:p>
            <a:r>
              <a:rPr lang="en-US" dirty="0"/>
              <a:t>Current: HERMES, COMPASS, </a:t>
            </a:r>
            <a:r>
              <a:rPr lang="en-US" dirty="0" err="1"/>
              <a:t>Jlab</a:t>
            </a:r>
            <a:r>
              <a:rPr lang="en-US" dirty="0"/>
              <a:t> 12, HERA, RHIC spin, and LHC provide great experimental measurements for TMD physics</a:t>
            </a:r>
          </a:p>
          <a:p>
            <a:r>
              <a:rPr lang="en-US" dirty="0"/>
              <a:t>A lot of avenues for studying TMDs</a:t>
            </a:r>
          </a:p>
          <a:p>
            <a:pPr lvl="1"/>
            <a:r>
              <a:rPr lang="en-US" dirty="0"/>
              <a:t>In-jet TMDs</a:t>
            </a:r>
          </a:p>
          <a:p>
            <a:pPr lvl="1"/>
            <a:r>
              <a:rPr lang="en-US" dirty="0"/>
              <a:t>Azimuthal dependent EEC</a:t>
            </a:r>
          </a:p>
          <a:p>
            <a:pPr lvl="1"/>
            <a:r>
              <a:rPr lang="en-US" dirty="0"/>
              <a:t>Threshold TMDs, Nuclear TMDs,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69B11-8E73-A44F-8842-5F872685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8B9F2E-E65D-714E-8BE5-118F089585DF}"/>
              </a:ext>
            </a:extLst>
          </p:cNvPr>
          <p:cNvGrpSpPr/>
          <p:nvPr/>
        </p:nvGrpSpPr>
        <p:grpSpPr>
          <a:xfrm>
            <a:off x="271842" y="3880780"/>
            <a:ext cx="5165238" cy="1959497"/>
            <a:chOff x="395151" y="3825212"/>
            <a:chExt cx="7143402" cy="279343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661BE6-DD53-F64E-B0D0-0E8602BD5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151" y="3838497"/>
              <a:ext cx="4591377" cy="2780149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984902C-06F7-6E40-A8AC-C09B7122F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090" y="3825212"/>
              <a:ext cx="2409463" cy="2780149"/>
            </a:xfrm>
            <a:prstGeom prst="rect">
              <a:avLst/>
            </a:prstGeom>
            <a:solidFill>
              <a:schemeClr val="tx1"/>
            </a:solidFill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86F20-59E1-254A-8DAC-191BBB84918E}"/>
              </a:ext>
            </a:extLst>
          </p:cNvPr>
          <p:cNvSpPr/>
          <p:nvPr/>
        </p:nvSpPr>
        <p:spPr>
          <a:xfrm>
            <a:off x="5612883" y="5887668"/>
            <a:ext cx="3166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you!</a:t>
            </a:r>
          </a:p>
        </p:txBody>
      </p:sp>
      <p:pic>
        <p:nvPicPr>
          <p:cNvPr id="5" name="Picture 4" descr="The future is bright - Blue Seat Blogs">
            <a:extLst>
              <a:ext uri="{FF2B5EF4-FFF2-40B4-BE49-F238E27FC236}">
                <a16:creationId xmlns:a16="http://schemas.microsoft.com/office/drawing/2014/main" id="{05A03AE4-7E40-5132-6566-506E374D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73" y="3904453"/>
            <a:ext cx="2564070" cy="1935824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6D27-848A-1E4F-ACDE-700FDE92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E88DA-5B49-A94B-B56C-3ECABDB6C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TMD review</a:t>
            </a:r>
          </a:p>
          <a:p>
            <a:r>
              <a:rPr lang="en-US" dirty="0"/>
              <a:t>Threshold TMDs</a:t>
            </a:r>
          </a:p>
          <a:p>
            <a:r>
              <a:rPr lang="en-US" dirty="0"/>
              <a:t>Jet TMDs</a:t>
            </a:r>
          </a:p>
          <a:p>
            <a:r>
              <a:rPr lang="en-US" dirty="0"/>
              <a:t>Nuclear TMDs</a:t>
            </a:r>
          </a:p>
          <a:p>
            <a:r>
              <a:rPr lang="en-US" dirty="0"/>
              <a:t>Connection to EEC</a:t>
            </a:r>
          </a:p>
          <a:p>
            <a:pPr lvl="1"/>
            <a:r>
              <a:rPr lang="en-US" dirty="0"/>
              <a:t>global (event shape) and local (in-jet)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63E7D-63EF-F949-9230-C1BC4AF7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6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61768-E97E-86BF-6801-AED98DF4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Handbook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54B96-F936-9682-6B4F-4F1BAA9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99346C-DEA2-3F71-D2CB-4F33C8A6ED13}"/>
              </a:ext>
            </a:extLst>
          </p:cNvPr>
          <p:cNvGrpSpPr/>
          <p:nvPr/>
        </p:nvGrpSpPr>
        <p:grpSpPr>
          <a:xfrm>
            <a:off x="793193" y="858033"/>
            <a:ext cx="3926140" cy="5408023"/>
            <a:chOff x="2608930" y="858033"/>
            <a:chExt cx="3926140" cy="54080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663EB3-B0BF-D46A-7A1B-7B138D0A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8930" y="858033"/>
              <a:ext cx="3926140" cy="5408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B56D87-5338-71D8-9C36-BF34979C4BBB}"/>
                </a:ext>
              </a:extLst>
            </p:cNvPr>
            <p:cNvSpPr txBox="1"/>
            <p:nvPr/>
          </p:nvSpPr>
          <p:spPr>
            <a:xfrm>
              <a:off x="2899954" y="2756263"/>
              <a:ext cx="20247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arXiv:2304.03302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1ADFD1F-6BC7-1138-5D9C-5CD16CDF1826}"/>
              </a:ext>
            </a:extLst>
          </p:cNvPr>
          <p:cNvGrpSpPr/>
          <p:nvPr/>
        </p:nvGrpSpPr>
        <p:grpSpPr>
          <a:xfrm>
            <a:off x="5521155" y="3754182"/>
            <a:ext cx="2829652" cy="2864464"/>
            <a:chOff x="1010322" y="2893202"/>
            <a:chExt cx="2829652" cy="28644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875D691-7485-0202-6A07-39CD9647B103}"/>
                </a:ext>
              </a:extLst>
            </p:cNvPr>
            <p:cNvGrpSpPr/>
            <p:nvPr/>
          </p:nvGrpSpPr>
          <p:grpSpPr>
            <a:xfrm>
              <a:off x="1010322" y="2893202"/>
              <a:ext cx="2829652" cy="2523744"/>
              <a:chOff x="3157174" y="2985967"/>
              <a:chExt cx="2829652" cy="252374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3F9BE30-6F6F-98BB-12C2-45FF88CBE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7174" y="2985967"/>
                <a:ext cx="2829652" cy="252374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9166C4A-B3F7-D52F-A461-DFAA71FB4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8239" y="4754880"/>
                <a:ext cx="182880" cy="21945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7350AAF-F772-7954-B84C-38E0EB66CDAD}"/>
                </a:ext>
              </a:extLst>
            </p:cNvPr>
            <p:cNvGrpSpPr/>
            <p:nvPr/>
          </p:nvGrpSpPr>
          <p:grpSpPr>
            <a:xfrm>
              <a:off x="1381963" y="4698691"/>
              <a:ext cx="1353312" cy="1058975"/>
              <a:chOff x="2993136" y="3828288"/>
              <a:chExt cx="1353312" cy="1058975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CCE1AC4-2B9E-CCE0-2A7B-50CBFF2CFD6C}"/>
                  </a:ext>
                </a:extLst>
              </p:cNvPr>
              <p:cNvCxnSpPr/>
              <p:nvPr/>
            </p:nvCxnSpPr>
            <p:spPr>
              <a:xfrm flipH="1">
                <a:off x="3669792" y="3828288"/>
                <a:ext cx="292608" cy="707136"/>
              </a:xfrm>
              <a:prstGeom prst="straightConnector1">
                <a:avLst/>
              </a:prstGeom>
              <a:ln w="31750" cmpd="sng">
                <a:solidFill>
                  <a:srgbClr val="FF0000"/>
                </a:solidFill>
                <a:headEnd w="med" len="lg"/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CED4F5-588B-738D-2D99-51AA39FE2403}"/>
                  </a:ext>
                </a:extLst>
              </p:cNvPr>
              <p:cNvSpPr txBox="1"/>
              <p:nvPr/>
            </p:nvSpPr>
            <p:spPr>
              <a:xfrm>
                <a:off x="2993136" y="4548709"/>
                <a:ext cx="13533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</a:rPr>
                  <a:t>Proton spin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5214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93040" y="834570"/>
            <a:ext cx="6405250" cy="4147461"/>
            <a:chOff x="2393040" y="834570"/>
            <a:chExt cx="6405250" cy="4147461"/>
          </a:xfrm>
          <a:effectLst/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3040" y="834570"/>
              <a:ext cx="6405250" cy="41474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210023" y="4163737"/>
              <a:ext cx="201168" cy="217794"/>
            </a:xfrm>
            <a:prstGeom prst="rect">
              <a:avLst/>
            </a:prstGeom>
            <a:solidFill>
              <a:srgbClr val="FFF8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TMDs with polarization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421081" y="5018317"/>
            <a:ext cx="6326720" cy="1621969"/>
            <a:chOff x="2844197" y="4945745"/>
            <a:chExt cx="5892190" cy="1621969"/>
          </a:xfrm>
        </p:grpSpPr>
        <p:sp>
          <p:nvSpPr>
            <p:cNvPr id="17" name="Rectangle 16"/>
            <p:cNvSpPr/>
            <p:nvPr/>
          </p:nvSpPr>
          <p:spPr>
            <a:xfrm>
              <a:off x="2857582" y="5667376"/>
              <a:ext cx="5878805" cy="90033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rgbClr val="0000FF"/>
                  </a:solidFill>
                </a:rPr>
                <a:t>Pion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844197" y="4945745"/>
              <a:ext cx="5878805" cy="703488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Quark Polarization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</a:rPr>
                <a:t>U                          L                          T</a:t>
              </a: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2548" y="5998887"/>
              <a:ext cx="355600" cy="2667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8221" y="5885494"/>
              <a:ext cx="444500" cy="3683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26226" y="6221184"/>
              <a:ext cx="101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Collins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2883" y="2908300"/>
            <a:ext cx="21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TMD PDFs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2883" y="5772884"/>
            <a:ext cx="225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TMD FFs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4899" y="4477034"/>
            <a:ext cx="1676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</a:rPr>
              <a:t>Transversal </a:t>
            </a:r>
            <a:r>
              <a:rPr lang="en-US" sz="1200" b="1" dirty="0" err="1">
                <a:solidFill>
                  <a:schemeClr val="accent5"/>
                </a:solidFill>
              </a:rPr>
              <a:t>Helicity</a:t>
            </a:r>
            <a:endParaRPr lang="en-US" sz="1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88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factorization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577418" y="1325448"/>
            <a:ext cx="3405786" cy="2565543"/>
            <a:chOff x="5248974" y="1146673"/>
            <a:chExt cx="3405786" cy="2565543"/>
          </a:xfrm>
        </p:grpSpPr>
        <p:pic>
          <p:nvPicPr>
            <p:cNvPr id="5" name="Picture 4" descr="DY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974" y="1146673"/>
              <a:ext cx="3405786" cy="2565543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059" y="1570054"/>
              <a:ext cx="981075" cy="238125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3502" y="3049597"/>
              <a:ext cx="981075" cy="238125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783" y="2522718"/>
              <a:ext cx="542925" cy="238125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65" y="2681468"/>
              <a:ext cx="590550" cy="238125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588" y="2235511"/>
              <a:ext cx="262890" cy="262890"/>
            </a:xfrm>
            <a:prstGeom prst="rect">
              <a:avLst/>
            </a:prstGeom>
          </p:spPr>
        </p:pic>
      </p:grp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4130711"/>
            <a:ext cx="9022080" cy="51689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00" y="5318824"/>
            <a:ext cx="3060700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4720113"/>
            <a:ext cx="4716061" cy="659589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5823666"/>
            <a:ext cx="4242435" cy="647700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</p:pic>
      <p:cxnSp>
        <p:nvCxnSpPr>
          <p:cNvPr id="28" name="Straight Arrow Connector 27"/>
          <p:cNvCxnSpPr/>
          <p:nvPr/>
        </p:nvCxnSpPr>
        <p:spPr>
          <a:xfrm>
            <a:off x="3404470" y="5273856"/>
            <a:ext cx="0" cy="496887"/>
          </a:xfrm>
          <a:prstGeom prst="straightConnector1">
            <a:avLst/>
          </a:prstGeom>
          <a:ln w="28575" cmpd="sng"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05624" y="5972098"/>
            <a:ext cx="278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mimic “</a:t>
            </a:r>
            <a:r>
              <a:rPr lang="en-US" dirty="0" err="1">
                <a:solidFill>
                  <a:srgbClr val="FF0000"/>
                </a:solidFill>
              </a:rPr>
              <a:t>parton</a:t>
            </a:r>
            <a:r>
              <a:rPr lang="en-US" dirty="0">
                <a:solidFill>
                  <a:srgbClr val="FF0000"/>
                </a:solidFill>
              </a:rPr>
              <a:t> model”</a:t>
            </a: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98" y="903827"/>
            <a:ext cx="2166784" cy="21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6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523D-C457-0D46-96B8-6795A7355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70196-1D1F-2A4E-BCF8-9A3726C73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modern version of TMD always contain soft function</a:t>
            </a:r>
          </a:p>
          <a:p>
            <a:pPr lvl="1"/>
            <a:r>
              <a:rPr lang="en-US" dirty="0"/>
              <a:t>Two scales: standard renormalization scale    and Collins-Soper scale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TMD evolution: two equations of these scales</a:t>
            </a:r>
          </a:p>
          <a:p>
            <a:pPr lvl="1"/>
            <a:r>
              <a:rPr lang="en-US" dirty="0"/>
              <a:t>Collins-Soper kernel:            </a:t>
            </a:r>
          </a:p>
          <a:p>
            <a:pPr lvl="2"/>
            <a:r>
              <a:rPr lang="en-US" dirty="0"/>
              <a:t>Perturbative in small b (to 4 loops) </a:t>
            </a:r>
          </a:p>
          <a:p>
            <a:pPr lvl="2"/>
            <a:r>
              <a:rPr lang="en-US" dirty="0"/>
              <a:t>Non-perturbative in large b: active lattice computations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r>
              <a:rPr lang="en-US" dirty="0"/>
              <a:t>Solution: need non-perturbative input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2E5C2-C606-2A47-89AD-FE80BCEE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5961B-B63B-254E-B8E6-EAF2267DE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84" y="1728216"/>
            <a:ext cx="40386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FEE321-FF6F-BD4A-B957-B821ABB94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212" y="1311275"/>
            <a:ext cx="127000" cy="15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1B8243-150C-1940-BEFE-D03099FAD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696" y="1284859"/>
            <a:ext cx="101600" cy="20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A6121F-EF22-504E-AFF2-6182DFCDA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046" y="2780919"/>
            <a:ext cx="698500" cy="228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3FEF6-4E67-0B41-B093-BD54A9BAC97C}"/>
              </a:ext>
            </a:extLst>
          </p:cNvPr>
          <p:cNvSpPr txBox="1"/>
          <p:nvPr/>
        </p:nvSpPr>
        <p:spPr>
          <a:xfrm>
            <a:off x="4637718" y="2835402"/>
            <a:ext cx="2867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Moult</a:t>
            </a:r>
            <a:r>
              <a:rPr lang="en-US" sz="1200" dirty="0">
                <a:solidFill>
                  <a:srgbClr val="0432FF"/>
                </a:solidFill>
              </a:rPr>
              <a:t>, Zhu, Zhu, 2205.02249, </a:t>
            </a:r>
          </a:p>
          <a:p>
            <a:r>
              <a:rPr lang="en-US" sz="1200" dirty="0" err="1">
                <a:solidFill>
                  <a:srgbClr val="0432FF"/>
                </a:solidFill>
              </a:rPr>
              <a:t>Duhr</a:t>
            </a:r>
            <a:r>
              <a:rPr lang="en-US" sz="1200" dirty="0">
                <a:solidFill>
                  <a:srgbClr val="0432FF"/>
                </a:solidFill>
              </a:rPr>
              <a:t>, </a:t>
            </a:r>
            <a:r>
              <a:rPr lang="en-US" sz="1200" dirty="0" err="1">
                <a:solidFill>
                  <a:srgbClr val="0432FF"/>
                </a:solidFill>
              </a:rPr>
              <a:t>Mistlberger</a:t>
            </a:r>
            <a:r>
              <a:rPr lang="en-US" sz="1200" dirty="0">
                <a:solidFill>
                  <a:srgbClr val="0432FF"/>
                </a:solidFill>
              </a:rPr>
              <a:t>, Vita, 2205.02242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7EF270-27F1-A64A-8C80-C95BAFAA5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2663" y="3732367"/>
            <a:ext cx="3949700" cy="1130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1DFC45-7F69-0C46-9610-66B87AF7A3DD}"/>
              </a:ext>
            </a:extLst>
          </p:cNvPr>
          <p:cNvSpPr txBox="1"/>
          <p:nvPr/>
        </p:nvSpPr>
        <p:spPr>
          <a:xfrm>
            <a:off x="6071460" y="3331699"/>
            <a:ext cx="2867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e.g. </a:t>
            </a:r>
            <a:r>
              <a:rPr lang="en-US" sz="1200" dirty="0" err="1">
                <a:solidFill>
                  <a:srgbClr val="0432FF"/>
                </a:solidFill>
              </a:rPr>
              <a:t>Avkhadiev</a:t>
            </a:r>
            <a:r>
              <a:rPr lang="en-US" sz="1200" dirty="0">
                <a:solidFill>
                  <a:srgbClr val="0432FF"/>
                </a:solidFill>
              </a:rPr>
              <a:t>, Shanahan, </a:t>
            </a:r>
            <a:r>
              <a:rPr lang="en-US" sz="1200" dirty="0" err="1">
                <a:solidFill>
                  <a:srgbClr val="0432FF"/>
                </a:solidFill>
              </a:rPr>
              <a:t>Wagman</a:t>
            </a:r>
            <a:r>
              <a:rPr lang="en-US" sz="1200" dirty="0">
                <a:solidFill>
                  <a:srgbClr val="0432FF"/>
                </a:solidFill>
              </a:rPr>
              <a:t>, Zhao, 2307.12359, 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4C5DB2-777E-B540-B013-F6E2039DF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5696" y="5399447"/>
            <a:ext cx="5943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global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760695"/>
            <a:ext cx="8449434" cy="5624590"/>
          </a:xfrm>
        </p:spPr>
        <p:txBody>
          <a:bodyPr/>
          <a:lstStyle/>
          <a:p>
            <a:r>
              <a:rPr lang="en-US" dirty="0"/>
              <a:t>Outline of a TMD global analysis [</a:t>
            </a:r>
            <a:r>
              <a:rPr lang="en-US" sz="1800" i="1" dirty="0">
                <a:solidFill>
                  <a:srgbClr val="0432FF"/>
                </a:solidFill>
              </a:rPr>
              <a:t>lattice input on initial TMD and CS kernel</a:t>
            </a:r>
            <a:r>
              <a:rPr lang="en-US" dirty="0"/>
              <a:t>]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3E0A09-546F-E92F-0A9C-FB609D683341}"/>
              </a:ext>
            </a:extLst>
          </p:cNvPr>
          <p:cNvSpPr txBox="1"/>
          <p:nvPr/>
        </p:nvSpPr>
        <p:spPr>
          <a:xfrm>
            <a:off x="125657" y="5717391"/>
            <a:ext cx="359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Fourier transform numerical heavy</a:t>
            </a:r>
          </a:p>
          <a:p>
            <a:r>
              <a:rPr lang="en-US" sz="1400" dirty="0">
                <a:solidFill>
                  <a:srgbClr val="0432FF"/>
                </a:solidFill>
              </a:rPr>
              <a:t>Kang, </a:t>
            </a:r>
            <a:r>
              <a:rPr lang="en-US" sz="1400" dirty="0" err="1">
                <a:solidFill>
                  <a:srgbClr val="0432FF"/>
                </a:solidFill>
              </a:rPr>
              <a:t>Prokudin</a:t>
            </a:r>
            <a:r>
              <a:rPr lang="en-US" sz="1400" dirty="0">
                <a:solidFill>
                  <a:srgbClr val="0432FF"/>
                </a:solidFill>
              </a:rPr>
              <a:t>, Sato, Terry, 1906.05949</a:t>
            </a:r>
          </a:p>
          <a:p>
            <a:r>
              <a:rPr lang="en-US" sz="1400" dirty="0">
                <a:solidFill>
                  <a:srgbClr val="0432FF"/>
                </a:solidFill>
              </a:rPr>
              <a:t>Implemented by </a:t>
            </a:r>
            <a:r>
              <a:rPr lang="en-US" sz="1400" dirty="0" err="1">
                <a:solidFill>
                  <a:srgbClr val="0432FF"/>
                </a:solidFill>
              </a:rPr>
              <a:t>ResBos</a:t>
            </a:r>
            <a:r>
              <a:rPr lang="en-US" sz="1400" dirty="0">
                <a:solidFill>
                  <a:srgbClr val="0432FF"/>
                </a:solidFill>
              </a:rPr>
              <a:t>? </a:t>
            </a:r>
          </a:p>
          <a:p>
            <a:r>
              <a:rPr lang="en-US" sz="1400" dirty="0">
                <a:solidFill>
                  <a:srgbClr val="0432FF"/>
                </a:solidFill>
              </a:rPr>
              <a:t>[Joshua Isaacson, 2022]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47B2F-181C-9D5C-5FA8-06A61348ECBC}"/>
              </a:ext>
            </a:extLst>
          </p:cNvPr>
          <p:cNvGrpSpPr/>
          <p:nvPr/>
        </p:nvGrpSpPr>
        <p:grpSpPr>
          <a:xfrm>
            <a:off x="912913" y="1313054"/>
            <a:ext cx="7833136" cy="5438399"/>
            <a:chOff x="912913" y="1182424"/>
            <a:chExt cx="7833136" cy="5438399"/>
          </a:xfrm>
        </p:grpSpPr>
        <p:grpSp>
          <p:nvGrpSpPr>
            <p:cNvPr id="13" name="Group 12"/>
            <p:cNvGrpSpPr/>
            <p:nvPr/>
          </p:nvGrpSpPr>
          <p:grpSpPr>
            <a:xfrm>
              <a:off x="912913" y="1182424"/>
              <a:ext cx="7833136" cy="5438399"/>
              <a:chOff x="912913" y="1182424"/>
              <a:chExt cx="7833136" cy="5438399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5392771" y="6282269"/>
                <a:ext cx="12698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8040"/>
                    </a:solidFill>
                  </a:rPr>
                  <a:t>yes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912913" y="1182424"/>
                <a:ext cx="7833136" cy="5183774"/>
                <a:chOff x="912913" y="1538017"/>
                <a:chExt cx="7833136" cy="5183774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4256767" y="1538017"/>
                  <a:ext cx="2866616" cy="841155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1400" dirty="0"/>
                    <a:t>Ansatz for TMDs at initial scale</a:t>
                  </a:r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4256767" y="3068220"/>
                  <a:ext cx="2866616" cy="751317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/>
                    <a:t>Evolve TMDs to relevant scale with TMD evolution</a:t>
                  </a:r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912913" y="3032444"/>
                  <a:ext cx="2395919" cy="751317"/>
                </a:xfrm>
                <a:prstGeom prst="rect">
                  <a:avLst/>
                </a:prstGeom>
                <a:solidFill>
                  <a:srgbClr val="3366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/>
                    <a:t>Model ansatz for </a:t>
                  </a:r>
                </a:p>
                <a:p>
                  <a:pPr algn="ctr"/>
                  <a:r>
                    <a:rPr lang="en-US" sz="1400" dirty="0"/>
                    <a:t>non-perturbative </a:t>
                  </a:r>
                </a:p>
                <a:p>
                  <a:pPr algn="ctr"/>
                  <a:r>
                    <a:rPr lang="en-US" sz="1400" dirty="0"/>
                    <a:t>Collins-Soper kernel</a:t>
                  </a:r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4276137" y="5336633"/>
                  <a:ext cx="2847246" cy="670322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/>
                    <a:t>calculate the cross section/asymmetry as well as χ</a:t>
                  </a:r>
                  <a:r>
                    <a:rPr lang="en-US" sz="1400" baseline="30000" dirty="0"/>
                    <a:t>2</a:t>
                  </a:r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5615125" y="2379172"/>
                  <a:ext cx="0" cy="689048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5607502" y="3837425"/>
                  <a:ext cx="0" cy="402336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5607502" y="6008559"/>
                  <a:ext cx="0" cy="713232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5608923" y="6349801"/>
                  <a:ext cx="2028892" cy="0"/>
                </a:xfrm>
                <a:prstGeom prst="line">
                  <a:avLst/>
                </a:prstGeom>
                <a:ln w="28575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7619255" y="2683273"/>
                  <a:ext cx="0" cy="3675888"/>
                </a:xfrm>
                <a:prstGeom prst="line">
                  <a:avLst/>
                </a:prstGeom>
                <a:ln w="28575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H="1">
                  <a:off x="5626135" y="2665385"/>
                  <a:ext cx="2011680" cy="0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>
                  <a:endCxn id="6" idx="1"/>
                </p:cNvCxnSpPr>
                <p:nvPr/>
              </p:nvCxnSpPr>
              <p:spPr>
                <a:xfrm flipV="1">
                  <a:off x="3309579" y="3443879"/>
                  <a:ext cx="947188" cy="9988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3738089" y="3435977"/>
                  <a:ext cx="0" cy="2231136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 flipV="1">
                  <a:off x="3757459" y="5652849"/>
                  <a:ext cx="518678" cy="696"/>
                </a:xfrm>
                <a:prstGeom prst="line">
                  <a:avLst/>
                </a:prstGeom>
                <a:ln w="28575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6134756" y="4111916"/>
                  <a:ext cx="2611293" cy="338554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adjust parameters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459447" y="6288261"/>
                  <a:ext cx="12698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FF0000"/>
                      </a:solidFill>
                    </a:rPr>
                    <a:t>no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4014866" y="6147964"/>
                  <a:ext cx="17349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i="1" dirty="0"/>
                    <a:t>χ</a:t>
                  </a:r>
                  <a:r>
                    <a:rPr lang="en-US" sz="1600" baseline="30000" dirty="0"/>
                    <a:t>2</a:t>
                  </a:r>
                  <a:r>
                    <a:rPr lang="en-US" sz="1600" dirty="0"/>
                    <a:t> minimum?</a:t>
                  </a:r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949528" y="2665385"/>
                  <a:ext cx="3658721" cy="0"/>
                </a:xfrm>
                <a:prstGeom prst="line">
                  <a:avLst/>
                </a:prstGeom>
                <a:ln w="28575" cmpd="sng">
                  <a:solidFill>
                    <a:srgbClr val="0432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949528" y="2656788"/>
                  <a:ext cx="0" cy="365760"/>
                </a:xfrm>
                <a:prstGeom prst="straightConnector1">
                  <a:avLst/>
                </a:prstGeom>
                <a:ln w="28575" cmpd="sng">
                  <a:solidFill>
                    <a:srgbClr val="0432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2731219" y="4472809"/>
                  <a:ext cx="1578778" cy="338554"/>
                </a:xfrm>
                <a:prstGeom prst="rect">
                  <a:avLst/>
                </a:prstGeom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/>
                    <a:t>all data points</a:t>
                  </a: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262857" y="4240464"/>
                  <a:ext cx="2860526" cy="659851"/>
                </a:xfrm>
                <a:prstGeom prst="rect">
                  <a:avLst/>
                </a:prstGeom>
                <a:solidFill>
                  <a:srgbClr val="3366FF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Fourier transform </a:t>
                  </a:r>
                  <a:r>
                    <a:rPr lang="en-US" sz="1400" dirty="0"/>
                    <a:t>back to momentum space</a:t>
                  </a:r>
                  <a:endParaRPr lang="en-US" sz="1400" baseline="30000" dirty="0"/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5608249" y="4932875"/>
                  <a:ext cx="0" cy="402336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7093DB2-538D-C25D-10DC-BB73AFB72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8819" y="1601082"/>
              <a:ext cx="1314631" cy="23989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A2894F3-72EF-F64D-B5BB-65485C7A5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077" y="3648281"/>
            <a:ext cx="735905" cy="2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80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580C-5A94-0746-921B-6F6E8A43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cross sections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47BAA-6A78-1248-AE35-2FF7EC0D8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fit achieved in the “TMD region” (N</a:t>
            </a:r>
            <a:r>
              <a:rPr lang="en-US" baseline="30000" dirty="0"/>
              <a:t>3</a:t>
            </a:r>
            <a:r>
              <a:rPr lang="en-US" dirty="0"/>
              <a:t>LL)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1AEAF-285C-C84B-90EB-8CDC1043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88EE40-EE0B-8449-9E78-17061A13B47E}"/>
              </a:ext>
            </a:extLst>
          </p:cNvPr>
          <p:cNvGrpSpPr/>
          <p:nvPr/>
        </p:nvGrpSpPr>
        <p:grpSpPr>
          <a:xfrm>
            <a:off x="799464" y="1718663"/>
            <a:ext cx="3482567" cy="1087779"/>
            <a:chOff x="799464" y="1230750"/>
            <a:chExt cx="3482567" cy="10877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74BB25-6D17-F045-8C55-EDADCEE05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464" y="1230750"/>
              <a:ext cx="3465441" cy="108777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DB0F59-60B8-144D-AA16-A2A48220296D}"/>
                </a:ext>
              </a:extLst>
            </p:cNvPr>
            <p:cNvSpPr/>
            <p:nvPr/>
          </p:nvSpPr>
          <p:spPr>
            <a:xfrm>
              <a:off x="3026559" y="2010752"/>
              <a:ext cx="12554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JHEP (2020)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0B150E3-FCEF-5340-AFF9-925761C7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538" y="1336080"/>
            <a:ext cx="1344923" cy="256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757151-3BE6-AE41-B933-90A21A755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51" y="3141143"/>
            <a:ext cx="2950114" cy="3516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3E51C7-7415-0B4E-8654-6647783D51D2}"/>
              </a:ext>
            </a:extLst>
          </p:cNvPr>
          <p:cNvSpPr/>
          <p:nvPr/>
        </p:nvSpPr>
        <p:spPr>
          <a:xfrm>
            <a:off x="2072071" y="2835116"/>
            <a:ext cx="638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SIDIS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19E4C4-66A5-CA4A-9B1E-BBD1B2E51D19}"/>
              </a:ext>
            </a:extLst>
          </p:cNvPr>
          <p:cNvSpPr/>
          <p:nvPr/>
        </p:nvSpPr>
        <p:spPr>
          <a:xfrm>
            <a:off x="6060680" y="3042816"/>
            <a:ext cx="935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Drell</a:t>
            </a:r>
            <a:r>
              <a:rPr lang="en-US" sz="1400" dirty="0"/>
              <a:t>-Yan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EFF155-E7CF-A634-44F5-1AA2AC100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8" y="1716075"/>
            <a:ext cx="3879028" cy="8933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627D27-7857-B3E0-9E97-95D86246D190}"/>
              </a:ext>
            </a:extLst>
          </p:cNvPr>
          <p:cNvSpPr/>
          <p:nvPr/>
        </p:nvSpPr>
        <p:spPr>
          <a:xfrm>
            <a:off x="7089064" y="2610220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2206.07598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9E815E-B818-6317-A097-09D2B6E33AB3}"/>
              </a:ext>
            </a:extLst>
          </p:cNvPr>
          <p:cNvGrpSpPr/>
          <p:nvPr/>
        </p:nvGrpSpPr>
        <p:grpSpPr>
          <a:xfrm>
            <a:off x="4220277" y="3436542"/>
            <a:ext cx="4581953" cy="2989625"/>
            <a:chOff x="4837674" y="3446459"/>
            <a:chExt cx="4581953" cy="29896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57258E-8991-047A-4A16-850211BA1C1A}"/>
                </a:ext>
              </a:extLst>
            </p:cNvPr>
            <p:cNvSpPr/>
            <p:nvPr/>
          </p:nvSpPr>
          <p:spPr>
            <a:xfrm>
              <a:off x="4837674" y="3446459"/>
              <a:ext cx="4581953" cy="2989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0A4977-4D69-7139-AC4A-C7FE2094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9580" y="3517640"/>
              <a:ext cx="4169598" cy="13834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9DF57B-C709-4414-204D-4C8172A0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9580" y="4978791"/>
              <a:ext cx="4169598" cy="143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8573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18194</TotalTime>
  <Words>1044</Words>
  <Application>Microsoft Macintosh PowerPoint</Application>
  <PresentationFormat>On-screen Show (4:3)</PresentationFormat>
  <Paragraphs>220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Times</vt:lpstr>
      <vt:lpstr>Arial</vt:lpstr>
      <vt:lpstr>Calibri</vt:lpstr>
      <vt:lpstr>News Gothic MT</vt:lpstr>
      <vt:lpstr>Wingdings</vt:lpstr>
      <vt:lpstr>Wingdings 2</vt:lpstr>
      <vt:lpstr>Breeze</vt:lpstr>
      <vt:lpstr>Nucleon/nucleus 3D structure: overview from theoretical perspective</vt:lpstr>
      <vt:lpstr>3D Structure of nucleon and nucleus</vt:lpstr>
      <vt:lpstr>Plan</vt:lpstr>
      <vt:lpstr>TMD Handbook</vt:lpstr>
      <vt:lpstr>TMDs with polarization</vt:lpstr>
      <vt:lpstr>TMD factorization</vt:lpstr>
      <vt:lpstr>TMD Evolution</vt:lpstr>
      <vt:lpstr>TMD global analysis</vt:lpstr>
      <vt:lpstr>Unpolarized cross sections</vt:lpstr>
      <vt:lpstr>Unpolarized TMDs</vt:lpstr>
      <vt:lpstr>Progress from polarized TMDs</vt:lpstr>
      <vt:lpstr>Distorted distribution</vt:lpstr>
      <vt:lpstr>RHIC data: update</vt:lpstr>
      <vt:lpstr>RHIC data: update</vt:lpstr>
      <vt:lpstr>TMDs at threshold limit</vt:lpstr>
      <vt:lpstr>Threshold logs</vt:lpstr>
      <vt:lpstr>Many more processes</vt:lpstr>
      <vt:lpstr>Jets are useful tools for TMD physics</vt:lpstr>
      <vt:lpstr>Dijet production: cross section</vt:lpstr>
      <vt:lpstr>What about p+A collisions</vt:lpstr>
      <vt:lpstr>Dijet production in p+A collisions</vt:lpstr>
      <vt:lpstr>Jet fragmentation function at LHC</vt:lpstr>
      <vt:lpstr>Comparison with Z-tagged jets</vt:lpstr>
      <vt:lpstr>Nuclear modification of jet fragmentation</vt:lpstr>
      <vt:lpstr>Energy Energy Correlator</vt:lpstr>
      <vt:lpstr>Azimuthal angle dependence of the EEC</vt:lpstr>
      <vt:lpstr>Azimuthal angle dependence of the EEC</vt:lpstr>
      <vt:lpstr>Summary</vt:lpstr>
    </vt:vector>
  </TitlesOfParts>
  <Company>Temple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Microsoft Office User</cp:lastModifiedBy>
  <cp:revision>2187</cp:revision>
  <cp:lastPrinted>2014-02-24T15:55:07Z</cp:lastPrinted>
  <dcterms:created xsi:type="dcterms:W3CDTF">2014-06-24T12:03:33Z</dcterms:created>
  <dcterms:modified xsi:type="dcterms:W3CDTF">2023-11-07T19:21:31Z</dcterms:modified>
</cp:coreProperties>
</file>