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autoCompressPictures="0">
  <p:sldMasterIdLst>
    <p:sldMasterId id="2147483648" r:id="rId1"/>
  </p:sldMasterIdLst>
  <p:notesMasterIdLst>
    <p:notesMasterId r:id="rId19"/>
  </p:notesMasterIdLst>
  <p:handoutMasterIdLst>
    <p:handoutMasterId r:id="rId20"/>
  </p:handoutMasterIdLst>
  <p:sldIdLst>
    <p:sldId id="256" r:id="rId2"/>
    <p:sldId id="394" r:id="rId3"/>
    <p:sldId id="396" r:id="rId4"/>
    <p:sldId id="395" r:id="rId5"/>
    <p:sldId id="401" r:id="rId6"/>
    <p:sldId id="400" r:id="rId7"/>
    <p:sldId id="404" r:id="rId8"/>
    <p:sldId id="399" r:id="rId9"/>
    <p:sldId id="402" r:id="rId10"/>
    <p:sldId id="403" r:id="rId11"/>
    <p:sldId id="386" r:id="rId12"/>
    <p:sldId id="406" r:id="rId13"/>
    <p:sldId id="393" r:id="rId14"/>
    <p:sldId id="407" r:id="rId15"/>
    <p:sldId id="408" r:id="rId16"/>
    <p:sldId id="410" r:id="rId17"/>
    <p:sldId id="409"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62626"/>
    <a:srgbClr val="B1DBE2"/>
    <a:srgbClr val="7A017F"/>
    <a:srgbClr val="C55D35"/>
    <a:srgbClr val="B27FCC"/>
    <a:srgbClr val="00CBFF"/>
    <a:srgbClr val="33E034"/>
    <a:srgbClr val="0431FC"/>
    <a:srgbClr val="4F88EF"/>
    <a:srgbClr val="CC3B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755"/>
    <p:restoredTop sz="94622"/>
  </p:normalViewPr>
  <p:slideViewPr>
    <p:cSldViewPr snapToGrid="0">
      <p:cViewPr varScale="1">
        <p:scale>
          <a:sx n="92" d="100"/>
          <a:sy n="92" d="100"/>
        </p:scale>
        <p:origin x="184" y="2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7C94748-0258-8EB7-1820-FA3C3456F4B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4353B7ED-43A8-039B-1620-62BD111857A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A47D0A7-8A9C-A84C-B15C-1EF59AB9E876}" type="datetime1">
              <a:rPr lang="en-US" smtClean="0"/>
              <a:t>11/8/23</a:t>
            </a:fld>
            <a:endParaRPr lang="en-US"/>
          </a:p>
        </p:txBody>
      </p:sp>
      <p:sp>
        <p:nvSpPr>
          <p:cNvPr id="4" name="Footer Placeholder 3">
            <a:extLst>
              <a:ext uri="{FF2B5EF4-FFF2-40B4-BE49-F238E27FC236}">
                <a16:creationId xmlns:a16="http://schemas.microsoft.com/office/drawing/2014/main" id="{F2067C0B-1D86-2A1A-85F8-CF01B8F1122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BA82927F-BF18-EBAE-DCF4-D7B76FED70A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8F1B7D4-864E-B741-878D-A6C0E190F517}" type="slidenum">
              <a:rPr lang="en-US" smtClean="0"/>
              <a:t>‹#›</a:t>
            </a:fld>
            <a:endParaRPr lang="en-US"/>
          </a:p>
        </p:txBody>
      </p:sp>
    </p:spTree>
    <p:extLst>
      <p:ext uri="{BB962C8B-B14F-4D97-AF65-F5344CB8AC3E}">
        <p14:creationId xmlns:p14="http://schemas.microsoft.com/office/powerpoint/2010/main" val="3994714604"/>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1F118D4-CC14-D941-9E86-C2C5971A1A34}" type="datetime1">
              <a:rPr lang="en-US" smtClean="0"/>
              <a:t>11/8/23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5681036-72AA-CB49-AD55-8B9CBE8C0764}" type="slidenum">
              <a:rPr lang="en-US" smtClean="0"/>
              <a:t>‹#›</a:t>
            </a:fld>
            <a:endParaRPr lang="en-US"/>
          </a:p>
        </p:txBody>
      </p:sp>
    </p:spTree>
    <p:extLst>
      <p:ext uri="{BB962C8B-B14F-4D97-AF65-F5344CB8AC3E}">
        <p14:creationId xmlns:p14="http://schemas.microsoft.com/office/powerpoint/2010/main" val="2600612278"/>
      </p:ext>
    </p:extLst>
  </p:cSld>
  <p:clrMap bg1="lt1" tx1="dk1" bg2="lt2" tx2="dk2" accent1="accent1" accent2="accent2" accent3="accent3" accent4="accent4" accent5="accent5" accent6="accent6" hlink="hlink" folHlink="folHlink"/>
  <p:hf hdr="0"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en-US" sz="1200" baseline="0" err="1">
                    <a:latin typeface="Arial" panose="020B0604020202020204" pitchFamily="34" charset="0"/>
                    <a:cs typeface="Arial" panose="020B0604020202020204" pitchFamily="34" charset="0"/>
                  </a:rPr>
                  <a:t>bbar</a:t>
                </a:r>
                <a:r>
                  <a:rPr lang="en-US" sz="1200" baseline="0">
                    <a:latin typeface="Arial" panose="020B0604020202020204" pitchFamily="34" charset="0"/>
                    <a:cs typeface="Arial" panose="020B0604020202020204" pitchFamily="34" charset="0"/>
                  </a:rPr>
                  <a:t> pairs have been studied extensively and we know quite a bit about them. We know there is no </a:t>
                </a:r>
              </a:p>
              <a:p>
                <a:endParaRPr lang="en-US" sz="1200" baseline="0">
                  <a:latin typeface="Arial" panose="020B0604020202020204" pitchFamily="34" charset="0"/>
                  <a:cs typeface="Arial" panose="020B0604020202020204" pitchFamily="34" charset="0"/>
                </a:endParaRPr>
              </a:p>
              <a:p>
                <a:r>
                  <a:rPr lang="en-US" sz="1200">
                    <a:latin typeface="Arial" panose="020B0604020202020204" pitchFamily="34" charset="0"/>
                    <a:cs typeface="Arial" panose="020B0604020202020204" pitchFamily="34" charset="0"/>
                  </a:rPr>
                  <a:t>Production of </a:t>
                </a:r>
                <a14:m>
                  <m:oMath xmlns:m="http://schemas.openxmlformats.org/officeDocument/2006/math">
                    <m:r>
                      <a:rPr lang="en-US" sz="1200" i="1" smtClean="0">
                        <a:latin typeface="Cambria Math" panose="02040503050406030204" pitchFamily="18" charset="0"/>
                      </a:rPr>
                      <m:t>𝑏</m:t>
                    </m:r>
                    <m:acc>
                      <m:accPr>
                        <m:chr m:val="̅"/>
                        <m:ctrlPr>
                          <a:rPr lang="en-US" sz="1200" i="1" smtClean="0">
                            <a:latin typeface="Cambria Math" panose="02040503050406030204" pitchFamily="18" charset="0"/>
                          </a:rPr>
                        </m:ctrlPr>
                      </m:accPr>
                      <m:e>
                        <m:r>
                          <a:rPr lang="en-US" sz="1200" i="1" smtClean="0">
                            <a:latin typeface="Cambria Math" panose="02040503050406030204" pitchFamily="18" charset="0"/>
                          </a:rPr>
                          <m:t>𝑏</m:t>
                        </m:r>
                      </m:e>
                    </m:acc>
                  </m:oMath>
                </a14:m>
                <a:r>
                  <a:rPr lang="en-US" sz="1200">
                    <a:latin typeface="Arial" panose="020B0604020202020204" pitchFamily="34" charset="0"/>
                    <a:cs typeface="Arial" panose="020B0604020202020204" pitchFamily="34" charset="0"/>
                  </a:rPr>
                  <a:t> pairs at large hadron colliders </a:t>
                </a:r>
                <a:endParaRPr lang="en-US"/>
              </a:p>
            </p:txBody>
          </p:sp>
        </mc:Choice>
        <mc:Fallback xmlns="">
          <p:sp>
            <p:nvSpPr>
              <p:cNvPr id="3" name="Notes Placeholder 2"/>
              <p:cNvSpPr>
                <a:spLocks noGrp="1"/>
              </p:cNvSpPr>
              <p:nvPr>
                <p:ph type="body" idx="1"/>
              </p:nvPr>
            </p:nvSpPr>
            <p:spPr/>
            <p:txBody>
              <a:bodyPr/>
              <a:lstStyle/>
              <a:p>
                <a:r>
                  <a:rPr lang="en-US" sz="1200" dirty="0">
                    <a:latin typeface="Arial" panose="020B0604020202020204" pitchFamily="34" charset="0"/>
                    <a:cs typeface="Arial" panose="020B0604020202020204" pitchFamily="34" charset="0"/>
                  </a:rPr>
                  <a:t>Production of </a:t>
                </a:r>
                <a:r>
                  <a:rPr lang="en-US" sz="1200" i="0">
                    <a:latin typeface="Cambria Math" panose="02040503050406030204" pitchFamily="18" charset="0"/>
                  </a:rPr>
                  <a:t>𝑏𝑏 ̅</a:t>
                </a:r>
                <a:r>
                  <a:rPr lang="en-US" sz="1200" dirty="0">
                    <a:latin typeface="Arial" panose="020B0604020202020204" pitchFamily="34" charset="0"/>
                    <a:cs typeface="Arial" panose="020B0604020202020204" pitchFamily="34" charset="0"/>
                  </a:rPr>
                  <a:t> pairs at large hadron colliders </a:t>
                </a:r>
                <a:endParaRPr lang="en-US" dirty="0"/>
              </a:p>
            </p:txBody>
          </p:sp>
        </mc:Fallback>
      </mc:AlternateContent>
      <p:sp>
        <p:nvSpPr>
          <p:cNvPr id="4" name="Date Placeholder 3"/>
          <p:cNvSpPr>
            <a:spLocks noGrp="1"/>
          </p:cNvSpPr>
          <p:nvPr>
            <p:ph type="dt" idx="1"/>
          </p:nvPr>
        </p:nvSpPr>
        <p:spPr/>
        <p:txBody>
          <a:bodyPr/>
          <a:lstStyle/>
          <a:p>
            <a:fld id="{87FD76C8-D63B-214F-9425-4F873313F378}" type="datetime1">
              <a:rPr lang="en-US" smtClean="0"/>
              <a:t>11/8/23</a:t>
            </a:fld>
            <a:endParaRPr lang="en-US"/>
          </a:p>
        </p:txBody>
      </p:sp>
      <p:sp>
        <p:nvSpPr>
          <p:cNvPr id="5" name="Slide Number Placeholder 4"/>
          <p:cNvSpPr>
            <a:spLocks noGrp="1"/>
          </p:cNvSpPr>
          <p:nvPr>
            <p:ph type="sldNum" sz="quarter" idx="5"/>
          </p:nvPr>
        </p:nvSpPr>
        <p:spPr/>
        <p:txBody>
          <a:bodyPr/>
          <a:lstStyle/>
          <a:p>
            <a:fld id="{35681036-72AA-CB49-AD55-8B9CBE8C0764}" type="slidenum">
              <a:rPr lang="en-US" smtClean="0"/>
              <a:t>1</a:t>
            </a:fld>
            <a:endParaRPr lang="en-US"/>
          </a:p>
        </p:txBody>
      </p:sp>
    </p:spTree>
    <p:extLst>
      <p:ext uri="{BB962C8B-B14F-4D97-AF65-F5344CB8AC3E}">
        <p14:creationId xmlns:p14="http://schemas.microsoft.com/office/powerpoint/2010/main" val="4074981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Tie to EIC –LHC pp collisions we have shown that the density of the hadron medium affects hadronization</a:t>
            </a:r>
          </a:p>
          <a:p>
            <a:endParaRPr lang="en-US" dirty="0"/>
          </a:p>
          <a:p>
            <a:r>
              <a:rPr lang="en-US" dirty="0"/>
              <a:t>It will be interesting to see how the nucleus affects the hadronization process</a:t>
            </a:r>
          </a:p>
        </p:txBody>
      </p:sp>
      <p:sp>
        <p:nvSpPr>
          <p:cNvPr id="4" name="Date Placeholder 3"/>
          <p:cNvSpPr>
            <a:spLocks noGrp="1"/>
          </p:cNvSpPr>
          <p:nvPr>
            <p:ph type="dt" idx="1"/>
          </p:nvPr>
        </p:nvSpPr>
        <p:spPr/>
        <p:txBody>
          <a:bodyPr/>
          <a:lstStyle/>
          <a:p>
            <a:fld id="{16666090-A14F-5246-B110-B4214B85A193}" type="datetime1">
              <a:rPr lang="en-US" smtClean="0"/>
              <a:t>11/8/23</a:t>
            </a:fld>
            <a:endParaRPr lang="en-US" dirty="0"/>
          </a:p>
        </p:txBody>
      </p:sp>
      <p:sp>
        <p:nvSpPr>
          <p:cNvPr id="5" name="Slide Number Placeholder 4"/>
          <p:cNvSpPr>
            <a:spLocks noGrp="1"/>
          </p:cNvSpPr>
          <p:nvPr>
            <p:ph type="sldNum" sz="quarter" idx="5"/>
          </p:nvPr>
        </p:nvSpPr>
        <p:spPr/>
        <p:txBody>
          <a:bodyPr/>
          <a:lstStyle/>
          <a:p>
            <a:fld id="{35681036-72AA-CB49-AD55-8B9CBE8C0764}" type="slidenum">
              <a:rPr lang="en-US" smtClean="0"/>
              <a:t>10</a:t>
            </a:fld>
            <a:endParaRPr lang="en-US" dirty="0"/>
          </a:p>
        </p:txBody>
      </p:sp>
    </p:spTree>
    <p:extLst>
      <p:ext uri="{BB962C8B-B14F-4D97-AF65-F5344CB8AC3E}">
        <p14:creationId xmlns:p14="http://schemas.microsoft.com/office/powerpoint/2010/main" val="13711290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we are using the tracks reconstructed in the VELO detector, not the fully corrected physics quantity, </a:t>
            </a:r>
            <a:r>
              <a:rPr lang="en-US" dirty="0" err="1"/>
              <a:t>dN</a:t>
            </a:r>
            <a:r>
              <a:rPr lang="en-US" dirty="0"/>
              <a:t>/dy. Therefore, we prefer to keep the qualifier "measured"</a:t>
            </a:r>
          </a:p>
        </p:txBody>
      </p:sp>
      <p:sp>
        <p:nvSpPr>
          <p:cNvPr id="4" name="Date Placeholder 3"/>
          <p:cNvSpPr>
            <a:spLocks noGrp="1"/>
          </p:cNvSpPr>
          <p:nvPr>
            <p:ph type="dt" idx="1"/>
          </p:nvPr>
        </p:nvSpPr>
        <p:spPr/>
        <p:txBody>
          <a:bodyPr/>
          <a:lstStyle/>
          <a:p>
            <a:fld id="{C1F118D4-CC14-D941-9E86-C2C5971A1A34}" type="datetime1">
              <a:rPr lang="en-US" smtClean="0"/>
              <a:t>11/8/23</a:t>
            </a:fld>
            <a:endParaRPr lang="en-US"/>
          </a:p>
        </p:txBody>
      </p:sp>
      <p:sp>
        <p:nvSpPr>
          <p:cNvPr id="5" name="Slide Number Placeholder 4"/>
          <p:cNvSpPr>
            <a:spLocks noGrp="1"/>
          </p:cNvSpPr>
          <p:nvPr>
            <p:ph type="sldNum" sz="quarter" idx="5"/>
          </p:nvPr>
        </p:nvSpPr>
        <p:spPr/>
        <p:txBody>
          <a:bodyPr/>
          <a:lstStyle/>
          <a:p>
            <a:fld id="{35681036-72AA-CB49-AD55-8B9CBE8C0764}" type="slidenum">
              <a:rPr lang="en-US" smtClean="0"/>
              <a:t>13</a:t>
            </a:fld>
            <a:endParaRPr lang="en-US"/>
          </a:p>
        </p:txBody>
      </p:sp>
    </p:spTree>
    <p:extLst>
      <p:ext uri="{BB962C8B-B14F-4D97-AF65-F5344CB8AC3E}">
        <p14:creationId xmlns:p14="http://schemas.microsoft.com/office/powerpoint/2010/main" val="18171640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fld id="{C1F118D4-CC14-D941-9E86-C2C5971A1A34}" type="datetime1">
              <a:rPr lang="en-US" smtClean="0"/>
              <a:t>11/8/23</a:t>
            </a:fld>
            <a:endParaRPr lang="en-US"/>
          </a:p>
        </p:txBody>
      </p:sp>
      <p:sp>
        <p:nvSpPr>
          <p:cNvPr id="5" name="Slide Number Placeholder 4"/>
          <p:cNvSpPr>
            <a:spLocks noGrp="1"/>
          </p:cNvSpPr>
          <p:nvPr>
            <p:ph type="sldNum" sz="quarter" idx="5"/>
          </p:nvPr>
        </p:nvSpPr>
        <p:spPr/>
        <p:txBody>
          <a:bodyPr/>
          <a:lstStyle/>
          <a:p>
            <a:fld id="{35681036-72AA-CB49-AD55-8B9CBE8C0764}" type="slidenum">
              <a:rPr lang="en-US" smtClean="0"/>
              <a:t>16</a:t>
            </a:fld>
            <a:endParaRPr lang="en-US"/>
          </a:p>
        </p:txBody>
      </p:sp>
    </p:spTree>
    <p:extLst>
      <p:ext uri="{BB962C8B-B14F-4D97-AF65-F5344CB8AC3E}">
        <p14:creationId xmlns:p14="http://schemas.microsoft.com/office/powerpoint/2010/main" val="22939596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defining feature of QCD is that quarks and gluons cannot be observed freely due to color confinement.</a:t>
            </a:r>
          </a:p>
          <a:p>
            <a:r>
              <a:rPr lang="en-US" dirty="0"/>
              <a:t>In fragmentation, highly energetic quark pairs move away from until it becomes more energetically favorable to produce a quark out of vacuum to maintain color charge.</a:t>
            </a:r>
          </a:p>
          <a:p>
            <a:endParaRPr lang="en-US" dirty="0"/>
          </a:p>
          <a:p>
            <a:r>
              <a:rPr lang="en-US" dirty="0"/>
              <a:t>Which begs the question, is there an alternative hadronization mechanism at play in these cases? If you direct your attention to the plot on the bottom right, you will see that as we go from pp to heavy-ion collisions, the showers of particles produced becomes more dense, which is where we expect to see coalescence.  </a:t>
            </a:r>
          </a:p>
        </p:txBody>
      </p:sp>
      <p:sp>
        <p:nvSpPr>
          <p:cNvPr id="4" name="Date Placeholder 3"/>
          <p:cNvSpPr>
            <a:spLocks noGrp="1"/>
          </p:cNvSpPr>
          <p:nvPr>
            <p:ph type="dt" idx="1"/>
          </p:nvPr>
        </p:nvSpPr>
        <p:spPr/>
        <p:txBody>
          <a:bodyPr/>
          <a:lstStyle/>
          <a:p>
            <a:fld id="{C1F118D4-CC14-D941-9E86-C2C5971A1A34}" type="datetime1">
              <a:rPr lang="en-US" smtClean="0"/>
              <a:t>11/8/23</a:t>
            </a:fld>
            <a:endParaRPr lang="en-US"/>
          </a:p>
        </p:txBody>
      </p:sp>
      <p:sp>
        <p:nvSpPr>
          <p:cNvPr id="5" name="Slide Number Placeholder 4"/>
          <p:cNvSpPr>
            <a:spLocks noGrp="1"/>
          </p:cNvSpPr>
          <p:nvPr>
            <p:ph type="sldNum" sz="quarter" idx="5"/>
          </p:nvPr>
        </p:nvSpPr>
        <p:spPr/>
        <p:txBody>
          <a:bodyPr/>
          <a:lstStyle/>
          <a:p>
            <a:fld id="{35681036-72AA-CB49-AD55-8B9CBE8C0764}" type="slidenum">
              <a:rPr lang="en-US" smtClean="0"/>
              <a:t>2</a:t>
            </a:fld>
            <a:endParaRPr lang="en-US"/>
          </a:p>
        </p:txBody>
      </p:sp>
    </p:spTree>
    <p:extLst>
      <p:ext uri="{BB962C8B-B14F-4D97-AF65-F5344CB8AC3E}">
        <p14:creationId xmlns:p14="http://schemas.microsoft.com/office/powerpoint/2010/main" val="12853775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The </a:t>
            </a:r>
            <a:r>
              <a:rPr lang="en-US" sz="1200" dirty="0" err="1">
                <a:latin typeface="Arial" panose="020B0604020202020204" pitchFamily="34" charset="0"/>
                <a:cs typeface="Arial" panose="020B0604020202020204" pitchFamily="34" charset="0"/>
              </a:rPr>
              <a:t>LHCb</a:t>
            </a:r>
            <a:r>
              <a:rPr lang="en-US" sz="1200" dirty="0">
                <a:latin typeface="Arial" panose="020B0604020202020204" pitchFamily="34" charset="0"/>
                <a:cs typeface="Arial" panose="020B0604020202020204" pitchFamily="34" charset="0"/>
              </a:rPr>
              <a:t> </a:t>
            </a:r>
            <a:r>
              <a:rPr lang="en-US" sz="1200" dirty="0">
                <a:effectLst/>
                <a:latin typeface="Arial" panose="020B0604020202020204" pitchFamily="34" charset="0"/>
                <a:cs typeface="Arial" panose="020B0604020202020204" pitchFamily="34" charset="0"/>
              </a:rPr>
              <a:t>detector is uniquely well suited to study the hadronization of heavy quarks. With full particle ID, precision vertexing, and a high rate DAQ, the </a:t>
            </a:r>
            <a:r>
              <a:rPr lang="en-US" sz="1200" dirty="0" err="1">
                <a:effectLst/>
                <a:latin typeface="Arial" panose="020B0604020202020204" pitchFamily="34" charset="0"/>
                <a:cs typeface="Arial" panose="020B0604020202020204" pitchFamily="34" charset="0"/>
              </a:rPr>
              <a:t>LHCb</a:t>
            </a:r>
            <a:r>
              <a:rPr lang="en-US" sz="1200" dirty="0">
                <a:effectLst/>
                <a:latin typeface="Arial" panose="020B0604020202020204" pitchFamily="34" charset="0"/>
                <a:cs typeface="Arial" panose="020B0604020202020204" pitchFamily="34" charset="0"/>
              </a:rPr>
              <a:t> allows large samples of heavy quark decays to be recorded</a:t>
            </a:r>
            <a:r>
              <a:rPr lang="en-US" sz="1200" b="1" dirty="0">
                <a:effectLst/>
                <a:latin typeface="Arial" panose="020B0604020202020204" pitchFamily="34" charset="0"/>
                <a:cs typeface="Arial" panose="020B0604020202020204" pitchFamily="34" charset="0"/>
              </a:rPr>
              <a:t>.</a:t>
            </a:r>
            <a:r>
              <a:rPr lang="en-US" sz="1200" dirty="0">
                <a:effectLst/>
                <a:latin typeface="Arial" panose="020B0604020202020204" pitchFamily="34" charset="0"/>
                <a:cs typeface="Arial" panose="020B0604020202020204" pitchFamily="34" charset="0"/>
              </a:rPr>
              <a:t> </a:t>
            </a:r>
          </a:p>
          <a:p>
            <a:endParaRPr lang="en-US" dirty="0"/>
          </a:p>
        </p:txBody>
      </p:sp>
      <p:sp>
        <p:nvSpPr>
          <p:cNvPr id="4" name="Date Placeholder 3"/>
          <p:cNvSpPr>
            <a:spLocks noGrp="1"/>
          </p:cNvSpPr>
          <p:nvPr>
            <p:ph type="dt" idx="1"/>
          </p:nvPr>
        </p:nvSpPr>
        <p:spPr/>
        <p:txBody>
          <a:bodyPr/>
          <a:lstStyle/>
          <a:p>
            <a:fld id="{C1F118D4-CC14-D941-9E86-C2C5971A1A34}" type="datetime1">
              <a:rPr lang="en-US" smtClean="0"/>
              <a:t>11/8/23</a:t>
            </a:fld>
            <a:endParaRPr lang="en-US"/>
          </a:p>
        </p:txBody>
      </p:sp>
      <p:sp>
        <p:nvSpPr>
          <p:cNvPr id="5" name="Slide Number Placeholder 4"/>
          <p:cNvSpPr>
            <a:spLocks noGrp="1"/>
          </p:cNvSpPr>
          <p:nvPr>
            <p:ph type="sldNum" sz="quarter" idx="5"/>
          </p:nvPr>
        </p:nvSpPr>
        <p:spPr/>
        <p:txBody>
          <a:bodyPr/>
          <a:lstStyle/>
          <a:p>
            <a:fld id="{35681036-72AA-CB49-AD55-8B9CBE8C0764}" type="slidenum">
              <a:rPr lang="en-US" smtClean="0"/>
              <a:t>3</a:t>
            </a:fld>
            <a:endParaRPr lang="en-US"/>
          </a:p>
        </p:txBody>
      </p:sp>
    </p:spTree>
    <p:extLst>
      <p:ext uri="{BB962C8B-B14F-4D97-AF65-F5344CB8AC3E}">
        <p14:creationId xmlns:p14="http://schemas.microsoft.com/office/powerpoint/2010/main" val="30855346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Small collision systems</a:t>
            </a:r>
          </a:p>
        </p:txBody>
      </p:sp>
      <p:sp>
        <p:nvSpPr>
          <p:cNvPr id="4" name="Date Placeholder 3"/>
          <p:cNvSpPr>
            <a:spLocks noGrp="1"/>
          </p:cNvSpPr>
          <p:nvPr>
            <p:ph type="dt" idx="1"/>
          </p:nvPr>
        </p:nvSpPr>
        <p:spPr/>
        <p:txBody>
          <a:bodyPr/>
          <a:lstStyle/>
          <a:p>
            <a:fld id="{C1F118D4-CC14-D941-9E86-C2C5971A1A34}" type="datetime1">
              <a:rPr lang="en-US" smtClean="0"/>
              <a:t>11/8/23</a:t>
            </a:fld>
            <a:endParaRPr lang="en-US"/>
          </a:p>
        </p:txBody>
      </p:sp>
      <p:sp>
        <p:nvSpPr>
          <p:cNvPr id="5" name="Slide Number Placeholder 4"/>
          <p:cNvSpPr>
            <a:spLocks noGrp="1"/>
          </p:cNvSpPr>
          <p:nvPr>
            <p:ph type="sldNum" sz="quarter" idx="5"/>
          </p:nvPr>
        </p:nvSpPr>
        <p:spPr/>
        <p:txBody>
          <a:bodyPr/>
          <a:lstStyle/>
          <a:p>
            <a:fld id="{35681036-72AA-CB49-AD55-8B9CBE8C0764}" type="slidenum">
              <a:rPr lang="en-US" smtClean="0"/>
              <a:t>4</a:t>
            </a:fld>
            <a:endParaRPr lang="en-US"/>
          </a:p>
        </p:txBody>
      </p:sp>
    </p:spTree>
    <p:extLst>
      <p:ext uri="{BB962C8B-B14F-4D97-AF65-F5344CB8AC3E}">
        <p14:creationId xmlns:p14="http://schemas.microsoft.com/office/powerpoint/2010/main" val="15443947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Final states mumupik and pk. Chosen specifically due to their similar decay </a:t>
            </a:r>
          </a:p>
        </p:txBody>
      </p:sp>
      <p:sp>
        <p:nvSpPr>
          <p:cNvPr id="4" name="Date Placeholder 3"/>
          <p:cNvSpPr>
            <a:spLocks noGrp="1"/>
          </p:cNvSpPr>
          <p:nvPr>
            <p:ph type="dt" idx="1"/>
          </p:nvPr>
        </p:nvSpPr>
        <p:spPr/>
        <p:txBody>
          <a:bodyPr/>
          <a:lstStyle/>
          <a:p>
            <a:fld id="{5254C248-3C84-F642-9F64-768421F5DEDD}" type="datetime1">
              <a:rPr lang="en-US" smtClean="0"/>
              <a:t>11/8/23</a:t>
            </a:fld>
            <a:endParaRPr lang="en-US"/>
          </a:p>
        </p:txBody>
      </p:sp>
      <p:sp>
        <p:nvSpPr>
          <p:cNvPr id="5" name="Slide Number Placeholder 4"/>
          <p:cNvSpPr>
            <a:spLocks noGrp="1"/>
          </p:cNvSpPr>
          <p:nvPr>
            <p:ph type="sldNum" sz="quarter" idx="5"/>
          </p:nvPr>
        </p:nvSpPr>
        <p:spPr/>
        <p:txBody>
          <a:bodyPr/>
          <a:lstStyle/>
          <a:p>
            <a:fld id="{35681036-72AA-CB49-AD55-8B9CBE8C0764}" type="slidenum">
              <a:rPr lang="en-US" smtClean="0"/>
              <a:t>5</a:t>
            </a:fld>
            <a:endParaRPr lang="en-US"/>
          </a:p>
        </p:txBody>
      </p:sp>
    </p:spTree>
    <p:extLst>
      <p:ext uri="{BB962C8B-B14F-4D97-AF65-F5344CB8AC3E}">
        <p14:creationId xmlns:p14="http://schemas.microsoft.com/office/powerpoint/2010/main" val="21962678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fld id="{C1F118D4-CC14-D941-9E86-C2C5971A1A34}" type="datetime1">
              <a:rPr lang="en-US" smtClean="0"/>
              <a:t>11/8/23</a:t>
            </a:fld>
            <a:endParaRPr lang="en-US"/>
          </a:p>
        </p:txBody>
      </p:sp>
      <p:sp>
        <p:nvSpPr>
          <p:cNvPr id="5" name="Slide Number Placeholder 4"/>
          <p:cNvSpPr>
            <a:spLocks noGrp="1"/>
          </p:cNvSpPr>
          <p:nvPr>
            <p:ph type="sldNum" sz="quarter" idx="5"/>
          </p:nvPr>
        </p:nvSpPr>
        <p:spPr/>
        <p:txBody>
          <a:bodyPr/>
          <a:lstStyle/>
          <a:p>
            <a:fld id="{35681036-72AA-CB49-AD55-8B9CBE8C0764}" type="slidenum">
              <a:rPr lang="en-US" smtClean="0"/>
              <a:t>6</a:t>
            </a:fld>
            <a:endParaRPr lang="en-US"/>
          </a:p>
        </p:txBody>
      </p:sp>
    </p:spTree>
    <p:extLst>
      <p:ext uri="{BB962C8B-B14F-4D97-AF65-F5344CB8AC3E}">
        <p14:creationId xmlns:p14="http://schemas.microsoft.com/office/powerpoint/2010/main" val="21663053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Characterize our events using the VELO which is a silicon detector that measures charged particle multiplicity</a:t>
            </a:r>
          </a:p>
          <a:p>
            <a:r>
              <a:rPr lang="en-US" dirty="0"/>
              <a:t>Recover these </a:t>
            </a:r>
            <a:r>
              <a:rPr lang="en-US" dirty="0" err="1"/>
              <a:t>fra</a:t>
            </a:r>
            <a:endParaRPr lang="en-US" dirty="0"/>
          </a:p>
          <a:p>
            <a:endParaRPr lang="en-US" dirty="0"/>
          </a:p>
          <a:p>
            <a:r>
              <a:rPr lang="en-US" dirty="0"/>
              <a:t>Here we are using the tracks reconstructed in the VELO detector, not the fully corrected physics quantity, </a:t>
            </a:r>
            <a:r>
              <a:rPr lang="en-US" dirty="0" err="1"/>
              <a:t>dN</a:t>
            </a:r>
            <a:r>
              <a:rPr lang="en-US" dirty="0"/>
              <a:t>/</a:t>
            </a:r>
            <a:r>
              <a:rPr lang="en-US" dirty="0" err="1"/>
              <a:t>dy</a:t>
            </a:r>
            <a:endParaRPr lang="en-US" dirty="0"/>
          </a:p>
        </p:txBody>
      </p:sp>
      <p:sp>
        <p:nvSpPr>
          <p:cNvPr id="4" name="Date Placeholder 3"/>
          <p:cNvSpPr>
            <a:spLocks noGrp="1"/>
          </p:cNvSpPr>
          <p:nvPr>
            <p:ph type="dt" idx="1"/>
          </p:nvPr>
        </p:nvSpPr>
        <p:spPr/>
        <p:txBody>
          <a:bodyPr/>
          <a:lstStyle/>
          <a:p>
            <a:fld id="{C1F118D4-CC14-D941-9E86-C2C5971A1A34}" type="datetime1">
              <a:rPr lang="en-US" smtClean="0"/>
              <a:t>11/8/23</a:t>
            </a:fld>
            <a:endParaRPr lang="en-US"/>
          </a:p>
        </p:txBody>
      </p:sp>
      <p:sp>
        <p:nvSpPr>
          <p:cNvPr id="5" name="Slide Number Placeholder 4"/>
          <p:cNvSpPr>
            <a:spLocks noGrp="1"/>
          </p:cNvSpPr>
          <p:nvPr>
            <p:ph type="sldNum" sz="quarter" idx="5"/>
          </p:nvPr>
        </p:nvSpPr>
        <p:spPr/>
        <p:txBody>
          <a:bodyPr/>
          <a:lstStyle/>
          <a:p>
            <a:fld id="{35681036-72AA-CB49-AD55-8B9CBE8C0764}" type="slidenum">
              <a:rPr lang="en-US" smtClean="0"/>
              <a:t>7</a:t>
            </a:fld>
            <a:endParaRPr lang="en-US"/>
          </a:p>
        </p:txBody>
      </p:sp>
    </p:spTree>
    <p:extLst>
      <p:ext uri="{BB962C8B-B14F-4D97-AF65-F5344CB8AC3E}">
        <p14:creationId xmlns:p14="http://schemas.microsoft.com/office/powerpoint/2010/main" val="38492050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If hadronization via coalescence emerges as a mechanism for forming final state </a:t>
                </a:r>
                <a14:m>
                  <m:oMath xmlns:m="http://schemas.openxmlformats.org/officeDocument/2006/math">
                    <m:r>
                      <a:rPr lang="en-US" sz="1200" i="1">
                        <a:latin typeface="Cambria Math" panose="02040503050406030204" pitchFamily="18" charset="0"/>
                      </a:rPr>
                      <m:t>𝐵</m:t>
                    </m:r>
                  </m:oMath>
                </a14:m>
                <a:r>
                  <a:rPr lang="en-US" sz="1200" dirty="0">
                    <a:latin typeface="Arial" panose="020B0604020202020204" pitchFamily="34" charset="0"/>
                    <a:cs typeface="Arial" panose="020B0604020202020204" pitchFamily="34" charset="0"/>
                  </a:rPr>
                  <a:t> hadrons, then the production rate of </a:t>
                </a:r>
                <a14:m>
                  <m:oMath xmlns:m="http://schemas.openxmlformats.org/officeDocument/2006/math">
                    <m:sSubSup>
                      <m:sSubSupPr>
                        <m:ctrlPr>
                          <a:rPr lang="en-US" sz="1200" i="1">
                            <a:latin typeface="Cambria Math" panose="02040503050406030204" pitchFamily="18" charset="0"/>
                          </a:rPr>
                        </m:ctrlPr>
                      </m:sSubSupPr>
                      <m:e>
                        <m:r>
                          <a:rPr lang="en-US" sz="1200" i="1">
                            <a:latin typeface="Cambria Math" panose="02040503050406030204" pitchFamily="18" charset="0"/>
                          </a:rPr>
                          <m:t>𝐵</m:t>
                        </m:r>
                      </m:e>
                      <m:sub>
                        <m:r>
                          <a:rPr lang="en-US" sz="1200" i="1">
                            <a:latin typeface="Cambria Math" panose="02040503050406030204" pitchFamily="18" charset="0"/>
                          </a:rPr>
                          <m:t>𝑠</m:t>
                        </m:r>
                      </m:sub>
                      <m:sup>
                        <m:r>
                          <a:rPr lang="en-US" sz="1200" i="1">
                            <a:latin typeface="Cambria Math" panose="02040503050406030204" pitchFamily="18" charset="0"/>
                          </a:rPr>
                          <m:t>0</m:t>
                        </m:r>
                      </m:sup>
                    </m:sSubSup>
                    <m:r>
                      <a:rPr lang="en-US" sz="1200">
                        <a:latin typeface="Cambria Math" panose="02040503050406030204" pitchFamily="18" charset="0"/>
                      </a:rPr>
                      <m:t> </m:t>
                    </m:r>
                  </m:oMath>
                </a14:m>
                <a:r>
                  <a:rPr lang="en-US" sz="1200" dirty="0">
                    <a:latin typeface="Arial" panose="020B0604020202020204" pitchFamily="34" charset="0"/>
                    <a:cs typeface="Arial" panose="020B0604020202020204" pitchFamily="34" charset="0"/>
                  </a:rPr>
                  <a:t> hadrons could increase relative to the production of </a:t>
                </a:r>
                <a14:m>
                  <m:oMath xmlns:m="http://schemas.openxmlformats.org/officeDocument/2006/math">
                    <m:sSup>
                      <m:sSupPr>
                        <m:ctrlPr>
                          <a:rPr lang="en-US" sz="1200" i="1">
                            <a:latin typeface="Cambria Math" panose="02040503050406030204" pitchFamily="18" charset="0"/>
                          </a:rPr>
                        </m:ctrlPr>
                      </m:sSupPr>
                      <m:e>
                        <m:r>
                          <a:rPr lang="en-US" sz="1200" i="1">
                            <a:latin typeface="Cambria Math" panose="02040503050406030204" pitchFamily="18" charset="0"/>
                          </a:rPr>
                          <m:t>𝐵</m:t>
                        </m:r>
                      </m:e>
                      <m:sup>
                        <m:r>
                          <a:rPr lang="en-US" sz="1200" i="1">
                            <a:latin typeface="Cambria Math" panose="02040503050406030204" pitchFamily="18" charset="0"/>
                          </a:rPr>
                          <m:t>0</m:t>
                        </m:r>
                      </m:sup>
                    </m:sSup>
                  </m:oMath>
                </a14:m>
                <a:r>
                  <a:rPr lang="en-US" sz="1200" dirty="0">
                    <a:latin typeface="Arial" panose="020B0604020202020204" pitchFamily="34" charset="0"/>
                    <a:cs typeface="Arial" panose="020B0604020202020204" pitchFamily="34" charset="0"/>
                  </a:rPr>
                  <a:t> hadrons as particle multiplicity increases at low </a:t>
                </a:r>
                <a14:m>
                  <m:oMath xmlns:m="http://schemas.openxmlformats.org/officeDocument/2006/math">
                    <m:sSub>
                      <m:sSubPr>
                        <m:ctrlPr>
                          <a:rPr lang="en-US" sz="1200" i="1">
                            <a:latin typeface="Cambria Math" panose="02040503050406030204" pitchFamily="18" charset="0"/>
                          </a:rPr>
                        </m:ctrlPr>
                      </m:sSubPr>
                      <m:e>
                        <m:r>
                          <a:rPr lang="en-US" sz="1200" i="1">
                            <a:latin typeface="Cambria Math" panose="02040503050406030204" pitchFamily="18" charset="0"/>
                          </a:rPr>
                          <m:t>𝑝</m:t>
                        </m:r>
                      </m:e>
                      <m:sub>
                        <m:r>
                          <a:rPr lang="en-US" sz="1200" i="1">
                            <a:latin typeface="Cambria Math" panose="02040503050406030204" pitchFamily="18" charset="0"/>
                          </a:rPr>
                          <m:t>𝑇</m:t>
                        </m:r>
                      </m:sub>
                    </m:sSub>
                  </m:oMath>
                </a14:m>
                <a:r>
                  <a:rPr lang="en-US" sz="1200" dirty="0">
                    <a:latin typeface="Arial" panose="020B0604020202020204" pitchFamily="34" charset="0"/>
                    <a:cs typeface="Arial" panose="020B0604020202020204" pitchFamily="34" charset="0"/>
                  </a:rPr>
                  <a:t>. Figure 1 shows the measured ratio of </a:t>
                </a:r>
                <a14:m>
                  <m:oMath xmlns:m="http://schemas.openxmlformats.org/officeDocument/2006/math">
                    <m:sSubSup>
                      <m:sSubSupPr>
                        <m:ctrlPr>
                          <a:rPr lang="en-US" sz="1200" i="1" smtClean="0">
                            <a:latin typeface="Cambria Math" panose="02040503050406030204" pitchFamily="18" charset="0"/>
                          </a:rPr>
                        </m:ctrlPr>
                      </m:sSubSupPr>
                      <m:e>
                        <m:r>
                          <a:rPr lang="en-US" sz="1200" i="1">
                            <a:latin typeface="Cambria Math" panose="02040503050406030204" pitchFamily="18" charset="0"/>
                          </a:rPr>
                          <m:t>𝐵</m:t>
                        </m:r>
                      </m:e>
                      <m:sub>
                        <m:r>
                          <a:rPr lang="en-US" sz="1200" b="0" i="1" smtClean="0">
                            <a:latin typeface="Cambria Math" panose="02040503050406030204" pitchFamily="18" charset="0"/>
                          </a:rPr>
                          <m:t>𝑠</m:t>
                        </m:r>
                      </m:sub>
                      <m:sup>
                        <m:r>
                          <a:rPr lang="en-US" sz="1200" b="0" i="1" smtClean="0">
                            <a:latin typeface="Cambria Math" panose="02040503050406030204" pitchFamily="18" charset="0"/>
                          </a:rPr>
                          <m:t>0</m:t>
                        </m:r>
                      </m:sup>
                    </m:sSubSup>
                    <m:r>
                      <a:rPr lang="en-US" sz="1200" b="0" i="0" smtClean="0">
                        <a:latin typeface="Cambria Math" panose="02040503050406030204" pitchFamily="18" charset="0"/>
                      </a:rPr>
                      <m:t> </m:t>
                    </m:r>
                    <m:sSup>
                      <m:sSupPr>
                        <m:ctrlPr>
                          <a:rPr lang="en-US" sz="1200" i="1">
                            <a:latin typeface="Cambria Math" panose="02040503050406030204" pitchFamily="18" charset="0"/>
                          </a:rPr>
                        </m:ctrlPr>
                      </m:sSupPr>
                      <m:e>
                        <m:r>
                          <m:rPr>
                            <m:nor/>
                          </m:rPr>
                          <a:rPr lang="en-US" sz="1200">
                            <a:latin typeface="Arial" panose="020B0604020202020204" pitchFamily="34" charset="0"/>
                            <a:cs typeface="Arial" panose="020B0604020202020204" pitchFamily="34" charset="0"/>
                          </a:rPr>
                          <m:t>to</m:t>
                        </m:r>
                        <m:r>
                          <a:rPr lang="en-US" sz="1200" b="0" i="1" smtClean="0">
                            <a:latin typeface="Cambria Math" panose="02040503050406030204" pitchFamily="18" charset="0"/>
                          </a:rPr>
                          <m:t> </m:t>
                        </m:r>
                        <m:r>
                          <a:rPr lang="en-US" sz="1200" i="1">
                            <a:latin typeface="Cambria Math" panose="02040503050406030204" pitchFamily="18" charset="0"/>
                          </a:rPr>
                          <m:t>𝐵</m:t>
                        </m:r>
                      </m:e>
                      <m:sup>
                        <m:r>
                          <a:rPr lang="en-US" sz="1200" i="1">
                            <a:latin typeface="Cambria Math" panose="02040503050406030204" pitchFamily="18" charset="0"/>
                          </a:rPr>
                          <m:t>0</m:t>
                        </m:r>
                      </m:sup>
                    </m:sSup>
                  </m:oMath>
                </a14:m>
                <a:r>
                  <a:rPr lang="en-US" sz="1200" dirty="0">
                    <a:latin typeface="Arial" panose="020B0604020202020204" pitchFamily="34" charset="0"/>
                    <a:cs typeface="Arial" panose="020B0604020202020204" pitchFamily="34" charset="0"/>
                  </a:rPr>
                  <a:t> cross sections, </a:t>
                </a:r>
                <a14:m>
                  <m:oMath xmlns:m="http://schemas.openxmlformats.org/officeDocument/2006/math">
                    <m:sSub>
                      <m:sSubPr>
                        <m:ctrlPr>
                          <a:rPr lang="en-US" sz="1200" i="1" smtClean="0">
                            <a:latin typeface="Cambria Math" panose="02040503050406030204" pitchFamily="18" charset="0"/>
                          </a:rPr>
                        </m:ctrlPr>
                      </m:sSubPr>
                      <m:e>
                        <m:r>
                          <a:rPr lang="en-US" sz="1200" i="1" smtClean="0">
                            <a:latin typeface="Cambria Math" panose="02040503050406030204" pitchFamily="18" charset="0"/>
                            <a:ea typeface="Cambria Math" panose="02040503050406030204" pitchFamily="18" charset="0"/>
                          </a:rPr>
                          <m:t>𝜎</m:t>
                        </m:r>
                      </m:e>
                      <m:sub>
                        <m:sSubSup>
                          <m:sSubSupPr>
                            <m:ctrlPr>
                              <a:rPr lang="en-US" sz="1200" i="1">
                                <a:latin typeface="Cambria Math" panose="02040503050406030204" pitchFamily="18" charset="0"/>
                              </a:rPr>
                            </m:ctrlPr>
                          </m:sSubSupPr>
                          <m:e>
                            <m:r>
                              <a:rPr lang="en-US" sz="1200" i="1">
                                <a:latin typeface="Cambria Math" panose="02040503050406030204" pitchFamily="18" charset="0"/>
                              </a:rPr>
                              <m:t>𝐵</m:t>
                            </m:r>
                          </m:e>
                          <m:sub>
                            <m:r>
                              <a:rPr lang="en-US" sz="1200" i="1">
                                <a:latin typeface="Cambria Math" panose="02040503050406030204" pitchFamily="18" charset="0"/>
                              </a:rPr>
                              <m:t>𝑠</m:t>
                            </m:r>
                          </m:sub>
                          <m:sup>
                            <m:r>
                              <a:rPr lang="en-US" sz="1200" i="1">
                                <a:latin typeface="Cambria Math" panose="02040503050406030204" pitchFamily="18" charset="0"/>
                              </a:rPr>
                              <m:t>0</m:t>
                            </m:r>
                          </m:sup>
                        </m:sSubSup>
                      </m:sub>
                    </m:sSub>
                  </m:oMath>
                </a14:m>
                <a:r>
                  <a:rPr lang="en-US" sz="1200" dirty="0">
                    <a:latin typeface="Arial" panose="020B0604020202020204" pitchFamily="34" charset="0"/>
                    <a:cs typeface="Arial" panose="020B0604020202020204" pitchFamily="34" charset="0"/>
                  </a:rPr>
                  <a:t>/ </a:t>
                </a:r>
                <a14:m>
                  <m:oMath xmlns:m="http://schemas.openxmlformats.org/officeDocument/2006/math">
                    <m:sSub>
                      <m:sSubPr>
                        <m:ctrlPr>
                          <a:rPr lang="en-US" sz="1200" i="1">
                            <a:latin typeface="Cambria Math" panose="02040503050406030204" pitchFamily="18" charset="0"/>
                          </a:rPr>
                        </m:ctrlPr>
                      </m:sSubPr>
                      <m:e>
                        <m:r>
                          <a:rPr lang="en-US" sz="1200" i="1">
                            <a:latin typeface="Cambria Math" panose="02040503050406030204" pitchFamily="18" charset="0"/>
                            <a:ea typeface="Cambria Math" panose="02040503050406030204" pitchFamily="18" charset="0"/>
                          </a:rPr>
                          <m:t>𝜎</m:t>
                        </m:r>
                      </m:e>
                      <m:sub>
                        <m:sSubSup>
                          <m:sSubSupPr>
                            <m:ctrlPr>
                              <a:rPr lang="en-US" sz="1200" i="1">
                                <a:latin typeface="Cambria Math" panose="02040503050406030204" pitchFamily="18" charset="0"/>
                              </a:rPr>
                            </m:ctrlPr>
                          </m:sSubSupPr>
                          <m:e>
                            <m:r>
                              <a:rPr lang="en-US" sz="1200" i="1">
                                <a:latin typeface="Cambria Math" panose="02040503050406030204" pitchFamily="18" charset="0"/>
                              </a:rPr>
                              <m:t>𝐵</m:t>
                            </m:r>
                          </m:e>
                          <m:sub/>
                          <m:sup>
                            <m:r>
                              <a:rPr lang="en-US" sz="1200" i="1">
                                <a:latin typeface="Cambria Math" panose="02040503050406030204" pitchFamily="18" charset="0"/>
                              </a:rPr>
                              <m:t>0</m:t>
                            </m:r>
                          </m:sup>
                        </m:sSubSup>
                      </m:sub>
                    </m:sSub>
                    <m:r>
                      <a:rPr lang="en-US" sz="1200" b="0" i="1" smtClean="0">
                        <a:latin typeface="Cambria Math" panose="02040503050406030204" pitchFamily="18" charset="0"/>
                      </a:rPr>
                      <m:t>,</m:t>
                    </m:r>
                  </m:oMath>
                </a14:m>
                <a:r>
                  <a:rPr lang="en-US" sz="1200" dirty="0">
                    <a:latin typeface="Arial" panose="020B0604020202020204" pitchFamily="34" charset="0"/>
                    <a:cs typeface="Arial" panose="020B0604020202020204" pitchFamily="34" charset="0"/>
                  </a:rPr>
                  <a:t> as a function of charged particle multiplicity and </a:t>
                </a:r>
                <a14:m>
                  <m:oMath xmlns:m="http://schemas.openxmlformats.org/officeDocument/2006/math">
                    <m:sSub>
                      <m:sSubPr>
                        <m:ctrlPr>
                          <a:rPr lang="en-US" sz="1200" i="1" smtClean="0">
                            <a:latin typeface="Cambria Math" panose="02040503050406030204" pitchFamily="18" charset="0"/>
                          </a:rPr>
                        </m:ctrlPr>
                      </m:sSubPr>
                      <m:e>
                        <m:r>
                          <a:rPr lang="en-US" sz="1200" b="0" i="1" smtClean="0">
                            <a:latin typeface="Cambria Math" panose="02040503050406030204" pitchFamily="18" charset="0"/>
                          </a:rPr>
                          <m:t>𝑝</m:t>
                        </m:r>
                      </m:e>
                      <m:sub>
                        <m:r>
                          <a:rPr lang="en-US" sz="1200" b="0" i="1" smtClean="0">
                            <a:latin typeface="Cambria Math" panose="02040503050406030204" pitchFamily="18" charset="0"/>
                          </a:rPr>
                          <m:t>𝑇</m:t>
                        </m:r>
                      </m:sub>
                    </m:sSub>
                  </m:oMath>
                </a14:m>
                <a:r>
                  <a:rPr lang="en-US" sz="1200" dirty="0">
                    <a:latin typeface="Arial" panose="020B0604020202020204" pitchFamily="34" charset="0"/>
                    <a:cs typeface="Arial" panose="020B0604020202020204" pitchFamily="34" charset="0"/>
                  </a:rPr>
                  <a:t> along with the values from </a:t>
                </a:r>
                <a14:m>
                  <m:oMath xmlns:m="http://schemas.openxmlformats.org/officeDocument/2006/math">
                    <m:sSup>
                      <m:sSupPr>
                        <m:ctrlPr>
                          <a:rPr lang="en-US" sz="1200" i="1" smtClean="0">
                            <a:latin typeface="Cambria Math" panose="02040503050406030204" pitchFamily="18" charset="0"/>
                            <a:cs typeface="Arial" panose="020B0604020202020204" pitchFamily="34" charset="0"/>
                          </a:rPr>
                        </m:ctrlPr>
                      </m:sSupPr>
                      <m:e>
                        <m:r>
                          <a:rPr lang="en-US" sz="1200" b="0" i="1" smtClean="0">
                            <a:latin typeface="Cambria Math" panose="02040503050406030204" pitchFamily="18" charset="0"/>
                            <a:cs typeface="Arial" panose="020B0604020202020204" pitchFamily="34" charset="0"/>
                          </a:rPr>
                          <m:t>𝑒</m:t>
                        </m:r>
                      </m:e>
                      <m:sup>
                        <m:r>
                          <a:rPr lang="en-US" sz="1200" b="0" i="1" smtClean="0">
                            <a:latin typeface="Cambria Math" panose="02040503050406030204" pitchFamily="18" charset="0"/>
                            <a:cs typeface="Arial" panose="020B0604020202020204" pitchFamily="34" charset="0"/>
                          </a:rPr>
                          <m:t>+</m:t>
                        </m:r>
                      </m:sup>
                    </m:sSup>
                    <m:sSup>
                      <m:sSupPr>
                        <m:ctrlPr>
                          <a:rPr lang="en-US" sz="1200" i="1" smtClean="0">
                            <a:latin typeface="Cambria Math" panose="02040503050406030204" pitchFamily="18" charset="0"/>
                            <a:cs typeface="Arial" panose="020B0604020202020204" pitchFamily="34" charset="0"/>
                          </a:rPr>
                        </m:ctrlPr>
                      </m:sSupPr>
                      <m:e>
                        <m:r>
                          <a:rPr lang="en-US" sz="1200" b="0" i="1" smtClean="0">
                            <a:latin typeface="Cambria Math" panose="02040503050406030204" pitchFamily="18" charset="0"/>
                            <a:cs typeface="Arial" panose="020B0604020202020204" pitchFamily="34" charset="0"/>
                          </a:rPr>
                          <m:t>𝑒</m:t>
                        </m:r>
                      </m:e>
                      <m:sup>
                        <m:r>
                          <a:rPr lang="en-US" sz="1200" b="0" i="1" smtClean="0">
                            <a:latin typeface="Cambria Math" panose="02040503050406030204" pitchFamily="18" charset="0"/>
                            <a:cs typeface="Arial" panose="020B0604020202020204" pitchFamily="34" charset="0"/>
                          </a:rPr>
                          <m:t>−</m:t>
                        </m:r>
                      </m:sup>
                    </m:sSup>
                  </m:oMath>
                </a14:m>
                <a:r>
                  <a:rPr lang="en-US" sz="1200" dirty="0">
                    <a:latin typeface="Arial" panose="020B0604020202020204" pitchFamily="34" charset="0"/>
                    <a:cs typeface="Arial" panose="020B0604020202020204" pitchFamily="34" charset="0"/>
                  </a:rPr>
                  <a:t> collisions and PYTHIA8 calculations.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fragmentation fractions measured at different </a:t>
                </a:r>
                <a:r>
                  <a:rPr lang="en-US" dirty="0" err="1"/>
                  <a:t>e+e</a:t>
                </a:r>
                <a:r>
                  <a:rPr lang="en-US" dirty="0"/>
                  <a:t>- colliders are all the same, </a:t>
                </a:r>
                <a:endParaRPr lang="en-US" sz="1200" dirty="0">
                  <a:latin typeface="Arial" panose="020B0604020202020204" pitchFamily="34" charset="0"/>
                  <a:cs typeface="Arial" panose="020B0604020202020204" pitchFamily="34" charset="0"/>
                </a:endParaRPr>
              </a:p>
              <a:p>
                <a:endParaRPr lang="en-US" dirty="0"/>
              </a:p>
            </p:txBody>
          </p:sp>
        </mc:Choice>
        <mc:Fallback xmlns="">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Below the mass  of the bs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If hadronization via coalescence emerges as a mechanism for forming final state </a:t>
                </a:r>
                <a:r>
                  <a:rPr lang="en-US" sz="1200" i="0">
                    <a:latin typeface="Cambria Math" panose="02040503050406030204" pitchFamily="18" charset="0"/>
                  </a:rPr>
                  <a:t>𝐵</a:t>
                </a:r>
                <a:r>
                  <a:rPr lang="en-US" sz="1200" dirty="0">
                    <a:latin typeface="Arial" panose="020B0604020202020204" pitchFamily="34" charset="0"/>
                    <a:cs typeface="Arial" panose="020B0604020202020204" pitchFamily="34" charset="0"/>
                  </a:rPr>
                  <a:t> hadrons, then the production rate of </a:t>
                </a:r>
                <a:r>
                  <a:rPr lang="en-US" sz="1200" i="0">
                    <a:latin typeface="Cambria Math" panose="02040503050406030204" pitchFamily="18" charset="0"/>
                  </a:rPr>
                  <a:t>𝐵_𝑠^0  </a:t>
                </a:r>
                <a:r>
                  <a:rPr lang="en-US" sz="1200" dirty="0">
                    <a:latin typeface="Arial" panose="020B0604020202020204" pitchFamily="34" charset="0"/>
                    <a:cs typeface="Arial" panose="020B0604020202020204" pitchFamily="34" charset="0"/>
                  </a:rPr>
                  <a:t> hadrons could increase relative to the production of </a:t>
                </a:r>
                <a:r>
                  <a:rPr lang="en-US" sz="1200" i="0">
                    <a:latin typeface="Cambria Math" panose="02040503050406030204" pitchFamily="18" charset="0"/>
                  </a:rPr>
                  <a:t>𝐵^0</a:t>
                </a:r>
                <a:r>
                  <a:rPr lang="en-US" sz="1200" dirty="0">
                    <a:latin typeface="Arial" panose="020B0604020202020204" pitchFamily="34" charset="0"/>
                    <a:cs typeface="Arial" panose="020B0604020202020204" pitchFamily="34" charset="0"/>
                  </a:rPr>
                  <a:t> hadrons as particle multiplicity increases at low </a:t>
                </a:r>
                <a:r>
                  <a:rPr lang="en-US" sz="1200" i="0">
                    <a:latin typeface="Cambria Math" panose="02040503050406030204" pitchFamily="18" charset="0"/>
                  </a:rPr>
                  <a:t>𝑝_𝑇</a:t>
                </a:r>
                <a:r>
                  <a:rPr lang="en-US" sz="1200" dirty="0">
                    <a:latin typeface="Arial" panose="020B0604020202020204" pitchFamily="34" charset="0"/>
                    <a:cs typeface="Arial" panose="020B0604020202020204" pitchFamily="34" charset="0"/>
                  </a:rPr>
                  <a:t>. Figure 1 shows the measured ratio of </a:t>
                </a:r>
                <a:r>
                  <a:rPr lang="en-US" sz="1200" i="0">
                    <a:latin typeface="Cambria Math" panose="02040503050406030204" pitchFamily="18" charset="0"/>
                  </a:rPr>
                  <a:t>𝐵_</a:t>
                </a:r>
                <a:r>
                  <a:rPr lang="en-US" sz="1200" b="0" i="0">
                    <a:latin typeface="Cambria Math" panose="02040503050406030204" pitchFamily="18" charset="0"/>
                  </a:rPr>
                  <a:t>𝑠^0  </a:t>
                </a:r>
                <a:r>
                  <a:rPr lang="en-US" sz="1200" i="0">
                    <a:latin typeface="Cambria Math" panose="02040503050406030204" pitchFamily="18" charset="0"/>
                  </a:rPr>
                  <a:t>〖</a:t>
                </a:r>
                <a:r>
                  <a:rPr lang="en-US" sz="1200" i="0" dirty="0">
                    <a:latin typeface="Cambria Math" panose="02040503050406030204" pitchFamily="18" charset="0"/>
                  </a:rPr>
                  <a:t>"</a:t>
                </a:r>
                <a:r>
                  <a:rPr lang="en-US" sz="1200" i="0" dirty="0">
                    <a:latin typeface="Arial" panose="020B0604020202020204" pitchFamily="34" charset="0"/>
                    <a:cs typeface="Arial" panose="020B0604020202020204" pitchFamily="34" charset="0"/>
                  </a:rPr>
                  <a:t>to</a:t>
                </a:r>
                <a:r>
                  <a:rPr lang="en-US" sz="1200" b="0" i="0" dirty="0">
                    <a:latin typeface="Cambria Math" panose="02040503050406030204" pitchFamily="18" charset="0"/>
                    <a:cs typeface="Arial" panose="020B0604020202020204" pitchFamily="34" charset="0"/>
                  </a:rPr>
                  <a:t>" </a:t>
                </a:r>
                <a:r>
                  <a:rPr lang="en-US" sz="1200" b="0" i="0" dirty="0">
                    <a:latin typeface="Cambria Math" panose="02040503050406030204" pitchFamily="18" charset="0"/>
                  </a:rPr>
                  <a:t> </a:t>
                </a:r>
                <a:r>
                  <a:rPr lang="en-US" sz="1200" i="0">
                    <a:latin typeface="Cambria Math" panose="02040503050406030204" pitchFamily="18" charset="0"/>
                  </a:rPr>
                  <a:t>𝐵〗^0</a:t>
                </a:r>
                <a:r>
                  <a:rPr lang="en-US" sz="1200" dirty="0">
                    <a:latin typeface="Arial" panose="020B0604020202020204" pitchFamily="34" charset="0"/>
                    <a:cs typeface="Arial" panose="020B0604020202020204" pitchFamily="34" charset="0"/>
                  </a:rPr>
                  <a:t> cross sections, </a:t>
                </a:r>
                <a:r>
                  <a:rPr lang="en-US" sz="1200" i="0">
                    <a:latin typeface="Cambria Math" panose="02040503050406030204" pitchFamily="18" charset="0"/>
                    <a:ea typeface="Cambria Math" panose="02040503050406030204" pitchFamily="18" charset="0"/>
                  </a:rPr>
                  <a:t>𝜎_(</a:t>
                </a:r>
                <a:r>
                  <a:rPr lang="en-US" sz="1200" i="0">
                    <a:latin typeface="Cambria Math" panose="02040503050406030204" pitchFamily="18" charset="0"/>
                  </a:rPr>
                  <a:t>𝐵_𝑠^0 )</a:t>
                </a:r>
                <a:r>
                  <a:rPr lang="en-US" sz="1200" dirty="0">
                    <a:latin typeface="Arial" panose="020B0604020202020204" pitchFamily="34" charset="0"/>
                    <a:cs typeface="Arial" panose="020B0604020202020204" pitchFamily="34" charset="0"/>
                  </a:rPr>
                  <a:t>/ </a:t>
                </a:r>
                <a:r>
                  <a:rPr lang="en-US" sz="1200" i="0">
                    <a:latin typeface="Cambria Math" panose="02040503050406030204" pitchFamily="18" charset="0"/>
                    <a:ea typeface="Cambria Math" panose="02040503050406030204" pitchFamily="18" charset="0"/>
                  </a:rPr>
                  <a:t>𝜎_(</a:t>
                </a:r>
                <a:r>
                  <a:rPr lang="en-US" sz="1200" i="0">
                    <a:latin typeface="Cambria Math" panose="02040503050406030204" pitchFamily="18" charset="0"/>
                  </a:rPr>
                  <a:t>𝐵_^0 )</a:t>
                </a:r>
                <a:r>
                  <a:rPr lang="en-US" sz="1200" b="0" i="0">
                    <a:latin typeface="Cambria Math" panose="02040503050406030204" pitchFamily="18" charset="0"/>
                  </a:rPr>
                  <a:t>,</a:t>
                </a:r>
                <a:r>
                  <a:rPr lang="en-US" sz="1200" dirty="0">
                    <a:latin typeface="Arial" panose="020B0604020202020204" pitchFamily="34" charset="0"/>
                    <a:cs typeface="Arial" panose="020B0604020202020204" pitchFamily="34" charset="0"/>
                  </a:rPr>
                  <a:t> as a function of charged particle multiplicity and </a:t>
                </a:r>
                <a:r>
                  <a:rPr lang="en-US" sz="1200" b="0" i="0">
                    <a:latin typeface="Cambria Math" panose="02040503050406030204" pitchFamily="18" charset="0"/>
                  </a:rPr>
                  <a:t>𝑝_𝑇</a:t>
                </a:r>
                <a:r>
                  <a:rPr lang="en-US" sz="1200" dirty="0">
                    <a:latin typeface="Arial" panose="020B0604020202020204" pitchFamily="34" charset="0"/>
                    <a:cs typeface="Arial" panose="020B0604020202020204" pitchFamily="34" charset="0"/>
                  </a:rPr>
                  <a:t> along with the values from </a:t>
                </a:r>
                <a:r>
                  <a:rPr lang="en-US" sz="1200" b="0" i="0">
                    <a:latin typeface="Cambria Math" panose="02040503050406030204" pitchFamily="18" charset="0"/>
                    <a:cs typeface="Arial" panose="020B0604020202020204" pitchFamily="34" charset="0"/>
                  </a:rPr>
                  <a:t>𝑒^+ 𝑒^−</a:t>
                </a:r>
                <a:r>
                  <a:rPr lang="en-US" sz="1200" dirty="0">
                    <a:latin typeface="Arial" panose="020B0604020202020204" pitchFamily="34" charset="0"/>
                    <a:cs typeface="Arial" panose="020B0604020202020204" pitchFamily="34" charset="0"/>
                  </a:rPr>
                  <a:t> collisions and PYTHIA8 calculations. </a:t>
                </a:r>
              </a:p>
              <a:p>
                <a:endParaRPr lang="en-US" dirty="0"/>
              </a:p>
              <a:p>
                <a:r>
                  <a:rPr lang="en-US" dirty="0"/>
                  <a:t>enof As we go to higher pt, the data is consistent with e+e- results which shows that fragmentation is universal</a:t>
                </a:r>
              </a:p>
            </p:txBody>
          </p:sp>
        </mc:Fallback>
      </mc:AlternateContent>
      <p:sp>
        <p:nvSpPr>
          <p:cNvPr id="4" name="Date Placeholder 3"/>
          <p:cNvSpPr>
            <a:spLocks noGrp="1"/>
          </p:cNvSpPr>
          <p:nvPr>
            <p:ph type="dt" idx="1"/>
          </p:nvPr>
        </p:nvSpPr>
        <p:spPr/>
        <p:txBody>
          <a:bodyPr/>
          <a:lstStyle/>
          <a:p>
            <a:fld id="{C041D394-EFBF-DC45-8FE7-591225B2B317}" type="datetime1">
              <a:rPr lang="en-US" smtClean="0"/>
              <a:t>11/8/23</a:t>
            </a:fld>
            <a:endParaRPr lang="en-US"/>
          </a:p>
        </p:txBody>
      </p:sp>
      <p:sp>
        <p:nvSpPr>
          <p:cNvPr id="5" name="Slide Number Placeholder 4"/>
          <p:cNvSpPr>
            <a:spLocks noGrp="1"/>
          </p:cNvSpPr>
          <p:nvPr>
            <p:ph type="sldNum" sz="quarter" idx="5"/>
          </p:nvPr>
        </p:nvSpPr>
        <p:spPr/>
        <p:txBody>
          <a:bodyPr/>
          <a:lstStyle/>
          <a:p>
            <a:fld id="{35681036-72AA-CB49-AD55-8B9CBE8C0764}" type="slidenum">
              <a:rPr lang="en-US" smtClean="0"/>
              <a:t>8</a:t>
            </a:fld>
            <a:endParaRPr lang="en-US"/>
          </a:p>
        </p:txBody>
      </p:sp>
    </p:spTree>
    <p:extLst>
      <p:ext uri="{BB962C8B-B14F-4D97-AF65-F5344CB8AC3E}">
        <p14:creationId xmlns:p14="http://schemas.microsoft.com/office/powerpoint/2010/main" val="42561358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Enhancement of charm is more pronounced at negative rapidity</a:t>
            </a:r>
          </a:p>
        </p:txBody>
      </p:sp>
      <p:sp>
        <p:nvSpPr>
          <p:cNvPr id="4" name="Date Placeholder 3"/>
          <p:cNvSpPr>
            <a:spLocks noGrp="1"/>
          </p:cNvSpPr>
          <p:nvPr>
            <p:ph type="dt" idx="1"/>
          </p:nvPr>
        </p:nvSpPr>
        <p:spPr/>
        <p:txBody>
          <a:bodyPr/>
          <a:lstStyle/>
          <a:p>
            <a:fld id="{0C48DED9-007C-524B-A5CD-D1EA80037F27}" type="datetime1">
              <a:rPr lang="en-US" smtClean="0"/>
              <a:t>11/8/23</a:t>
            </a:fld>
            <a:endParaRPr lang="en-US" dirty="0"/>
          </a:p>
        </p:txBody>
      </p:sp>
      <p:sp>
        <p:nvSpPr>
          <p:cNvPr id="5" name="Slide Number Placeholder 4"/>
          <p:cNvSpPr>
            <a:spLocks noGrp="1"/>
          </p:cNvSpPr>
          <p:nvPr>
            <p:ph type="sldNum" sz="quarter" idx="5"/>
          </p:nvPr>
        </p:nvSpPr>
        <p:spPr/>
        <p:txBody>
          <a:bodyPr/>
          <a:lstStyle/>
          <a:p>
            <a:fld id="{35681036-72AA-CB49-AD55-8B9CBE8C0764}" type="slidenum">
              <a:rPr lang="en-US" smtClean="0"/>
              <a:t>9</a:t>
            </a:fld>
            <a:endParaRPr lang="en-US" dirty="0"/>
          </a:p>
        </p:txBody>
      </p:sp>
    </p:spTree>
    <p:extLst>
      <p:ext uri="{BB962C8B-B14F-4D97-AF65-F5344CB8AC3E}">
        <p14:creationId xmlns:p14="http://schemas.microsoft.com/office/powerpoint/2010/main" val="36579238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44C5CD-0897-BA6F-A93F-2E8B94CF84C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582EE42-96FC-D78E-A3A9-4B78204FBDE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FC3BFD3-9CD9-4527-0564-C69630161DA4}"/>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8C0A1F7D-2612-BE90-5CE5-279EFFD7919F}"/>
              </a:ext>
            </a:extLst>
          </p:cNvPr>
          <p:cNvSpPr>
            <a:spLocks noGrp="1"/>
          </p:cNvSpPr>
          <p:nvPr>
            <p:ph type="ftr" sz="quarter" idx="11"/>
          </p:nvPr>
        </p:nvSpPr>
        <p:spPr/>
        <p:txBody>
          <a:bodyPr/>
          <a:lstStyle/>
          <a:p>
            <a:r>
              <a:rPr lang="en-US"/>
              <a:t>Julie Berkey (Napora) - Los Alamos National Laboratory</a:t>
            </a:r>
          </a:p>
        </p:txBody>
      </p:sp>
      <p:sp>
        <p:nvSpPr>
          <p:cNvPr id="6" name="Slide Number Placeholder 5">
            <a:extLst>
              <a:ext uri="{FF2B5EF4-FFF2-40B4-BE49-F238E27FC236}">
                <a16:creationId xmlns:a16="http://schemas.microsoft.com/office/drawing/2014/main" id="{2E7F9342-1933-1F8F-D1C5-19D010FB1F1B}"/>
              </a:ext>
            </a:extLst>
          </p:cNvPr>
          <p:cNvSpPr>
            <a:spLocks noGrp="1"/>
          </p:cNvSpPr>
          <p:nvPr>
            <p:ph type="sldNum" sz="quarter" idx="12"/>
          </p:nvPr>
        </p:nvSpPr>
        <p:spPr/>
        <p:txBody>
          <a:bodyPr/>
          <a:lstStyle/>
          <a:p>
            <a:fld id="{DFBB0607-2241-C44A-BD8D-EF27D7EBCBE4}" type="slidenum">
              <a:rPr lang="en-US" smtClean="0"/>
              <a:t>‹#›</a:t>
            </a:fld>
            <a:endParaRPr lang="en-US"/>
          </a:p>
        </p:txBody>
      </p:sp>
    </p:spTree>
    <p:extLst>
      <p:ext uri="{BB962C8B-B14F-4D97-AF65-F5344CB8AC3E}">
        <p14:creationId xmlns:p14="http://schemas.microsoft.com/office/powerpoint/2010/main" val="23320138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B35D3E-49EA-4615-289B-1D55043D2CE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70535B6-4362-E3B1-7FB4-46852C14F69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537F8B5-5FB5-5CF1-4E94-C640865ED652}"/>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D6A1C091-9D51-0437-6BC8-6FE0A26316C4}"/>
              </a:ext>
            </a:extLst>
          </p:cNvPr>
          <p:cNvSpPr>
            <a:spLocks noGrp="1"/>
          </p:cNvSpPr>
          <p:nvPr>
            <p:ph type="ftr" sz="quarter" idx="11"/>
          </p:nvPr>
        </p:nvSpPr>
        <p:spPr/>
        <p:txBody>
          <a:bodyPr/>
          <a:lstStyle/>
          <a:p>
            <a:r>
              <a:rPr lang="en-US"/>
              <a:t>Julie Berkey (Napora) - Los Alamos National Laboratory</a:t>
            </a:r>
          </a:p>
        </p:txBody>
      </p:sp>
      <p:sp>
        <p:nvSpPr>
          <p:cNvPr id="6" name="Slide Number Placeholder 5">
            <a:extLst>
              <a:ext uri="{FF2B5EF4-FFF2-40B4-BE49-F238E27FC236}">
                <a16:creationId xmlns:a16="http://schemas.microsoft.com/office/drawing/2014/main" id="{2B4877BB-CBD0-E571-4FD0-E269BBF67E71}"/>
              </a:ext>
            </a:extLst>
          </p:cNvPr>
          <p:cNvSpPr>
            <a:spLocks noGrp="1"/>
          </p:cNvSpPr>
          <p:nvPr>
            <p:ph type="sldNum" sz="quarter" idx="12"/>
          </p:nvPr>
        </p:nvSpPr>
        <p:spPr/>
        <p:txBody>
          <a:bodyPr/>
          <a:lstStyle/>
          <a:p>
            <a:fld id="{DFBB0607-2241-C44A-BD8D-EF27D7EBCBE4}" type="slidenum">
              <a:rPr lang="en-US" smtClean="0"/>
              <a:t>‹#›</a:t>
            </a:fld>
            <a:endParaRPr lang="en-US"/>
          </a:p>
        </p:txBody>
      </p:sp>
    </p:spTree>
    <p:extLst>
      <p:ext uri="{BB962C8B-B14F-4D97-AF65-F5344CB8AC3E}">
        <p14:creationId xmlns:p14="http://schemas.microsoft.com/office/powerpoint/2010/main" val="20891447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37E80C3-7BBC-921B-9682-002EABB753E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B3DF2D3-43BA-1EEE-C2F8-1D8873B8FDD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94EBC4-9B11-EE62-42EC-F138513CEA60}"/>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75D68A90-EE35-3835-0D6B-516B76A79543}"/>
              </a:ext>
            </a:extLst>
          </p:cNvPr>
          <p:cNvSpPr>
            <a:spLocks noGrp="1"/>
          </p:cNvSpPr>
          <p:nvPr>
            <p:ph type="ftr" sz="quarter" idx="11"/>
          </p:nvPr>
        </p:nvSpPr>
        <p:spPr/>
        <p:txBody>
          <a:bodyPr/>
          <a:lstStyle/>
          <a:p>
            <a:r>
              <a:rPr lang="en-US"/>
              <a:t>Julie Berkey (Napora) - Los Alamos National Laboratory</a:t>
            </a:r>
          </a:p>
        </p:txBody>
      </p:sp>
      <p:sp>
        <p:nvSpPr>
          <p:cNvPr id="6" name="Slide Number Placeholder 5">
            <a:extLst>
              <a:ext uri="{FF2B5EF4-FFF2-40B4-BE49-F238E27FC236}">
                <a16:creationId xmlns:a16="http://schemas.microsoft.com/office/drawing/2014/main" id="{021440B3-C1C0-7D04-5700-880D4DFA2612}"/>
              </a:ext>
            </a:extLst>
          </p:cNvPr>
          <p:cNvSpPr>
            <a:spLocks noGrp="1"/>
          </p:cNvSpPr>
          <p:nvPr>
            <p:ph type="sldNum" sz="quarter" idx="12"/>
          </p:nvPr>
        </p:nvSpPr>
        <p:spPr/>
        <p:txBody>
          <a:bodyPr/>
          <a:lstStyle/>
          <a:p>
            <a:fld id="{DFBB0607-2241-C44A-BD8D-EF27D7EBCBE4}" type="slidenum">
              <a:rPr lang="en-US" smtClean="0"/>
              <a:t>‹#›</a:t>
            </a:fld>
            <a:endParaRPr lang="en-US"/>
          </a:p>
        </p:txBody>
      </p:sp>
    </p:spTree>
    <p:extLst>
      <p:ext uri="{BB962C8B-B14F-4D97-AF65-F5344CB8AC3E}">
        <p14:creationId xmlns:p14="http://schemas.microsoft.com/office/powerpoint/2010/main" val="1619537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ext and Photo Statement_White Backgroun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0E3296A8-807F-5647-9E27-81056A80893E}"/>
              </a:ext>
            </a:extLst>
          </p:cNvPr>
          <p:cNvSpPr>
            <a:spLocks noGrp="1"/>
          </p:cNvSpPr>
          <p:nvPr>
            <p:ph type="body" sz="quarter" idx="14" hasCustomPrompt="1"/>
          </p:nvPr>
        </p:nvSpPr>
        <p:spPr>
          <a:xfrm>
            <a:off x="1" y="160430"/>
            <a:ext cx="7683063" cy="841828"/>
          </a:xfrm>
        </p:spPr>
        <p:txBody>
          <a:bodyPr lIns="0" tIns="0" rIns="0" bIns="0">
            <a:noAutofit/>
          </a:bodyPr>
          <a:lstStyle>
            <a:lvl1pPr marL="0" indent="0" algn="ctr">
              <a:lnSpc>
                <a:spcPct val="100000"/>
              </a:lnSpc>
              <a:spcBef>
                <a:spcPts val="0"/>
              </a:spcBef>
              <a:buNone/>
              <a:defRPr sz="3733" b="1" i="0">
                <a:solidFill>
                  <a:srgbClr val="000F7E"/>
                </a:solidFill>
                <a:latin typeface="Arial" panose="020B0604020202020204" pitchFamily="34" charset="0"/>
                <a:cs typeface="Arial" panose="020B0604020202020204" pitchFamily="34" charset="0"/>
              </a:defRPr>
            </a:lvl1pPr>
            <a:lvl2pPr>
              <a:buNone/>
              <a:defRPr b="1" i="0">
                <a:latin typeface="Acumin Pro" panose="020B0504020202020204" pitchFamily="34" charset="77"/>
              </a:defRPr>
            </a:lvl2pPr>
            <a:lvl3pPr>
              <a:buNone/>
              <a:defRPr b="1" i="0">
                <a:latin typeface="Acumin Pro" panose="020B0504020202020204" pitchFamily="34" charset="77"/>
              </a:defRPr>
            </a:lvl3pPr>
            <a:lvl4pPr>
              <a:buNone/>
              <a:defRPr b="1" i="0">
                <a:latin typeface="Acumin Pro" panose="020B0504020202020204" pitchFamily="34" charset="77"/>
              </a:defRPr>
            </a:lvl4pPr>
            <a:lvl5pPr>
              <a:buNone/>
              <a:defRPr b="1" i="0">
                <a:latin typeface="Acumin Pro" panose="020B0504020202020204" pitchFamily="34" charset="77"/>
              </a:defRPr>
            </a:lvl5pPr>
          </a:lstStyle>
          <a:p>
            <a:pPr lvl="0"/>
            <a:r>
              <a:rPr lang="en-US" dirty="0"/>
              <a:t>Click to add a brief slide title</a:t>
            </a:r>
          </a:p>
        </p:txBody>
      </p:sp>
      <p:pic>
        <p:nvPicPr>
          <p:cNvPr id="11" name="Picture 10">
            <a:extLst>
              <a:ext uri="{FF2B5EF4-FFF2-40B4-BE49-F238E27FC236}">
                <a16:creationId xmlns:a16="http://schemas.microsoft.com/office/drawing/2014/main" id="{E5416383-F938-0C4F-8A6E-698428B70903}"/>
              </a:ext>
            </a:extLst>
          </p:cNvPr>
          <p:cNvPicPr>
            <a:picLocks noChangeAspect="1"/>
          </p:cNvPicPr>
          <p:nvPr userDrawn="1"/>
        </p:nvPicPr>
        <p:blipFill>
          <a:blip r:embed="rId2"/>
          <a:stretch>
            <a:fillRect/>
          </a:stretch>
        </p:blipFill>
        <p:spPr>
          <a:xfrm>
            <a:off x="436519" y="6302865"/>
            <a:ext cx="363175" cy="363175"/>
          </a:xfrm>
          <a:prstGeom prst="rect">
            <a:avLst/>
          </a:prstGeom>
        </p:spPr>
      </p:pic>
      <p:sp>
        <p:nvSpPr>
          <p:cNvPr id="3" name="Text Placeholder 2">
            <a:extLst>
              <a:ext uri="{FF2B5EF4-FFF2-40B4-BE49-F238E27FC236}">
                <a16:creationId xmlns:a16="http://schemas.microsoft.com/office/drawing/2014/main" id="{CBC950A1-C470-5C48-B92A-282D2269A941}"/>
              </a:ext>
            </a:extLst>
          </p:cNvPr>
          <p:cNvSpPr>
            <a:spLocks noGrp="1"/>
          </p:cNvSpPr>
          <p:nvPr>
            <p:ph type="body" sz="quarter" idx="19" hasCustomPrompt="1"/>
          </p:nvPr>
        </p:nvSpPr>
        <p:spPr>
          <a:xfrm>
            <a:off x="246426" y="1298575"/>
            <a:ext cx="11146788" cy="4260851"/>
          </a:xfrm>
        </p:spPr>
        <p:txBody>
          <a:bodyPr lIns="0" tIns="0" rIns="0" bIns="0">
            <a:noAutofit/>
          </a:bodyPr>
          <a:lstStyle>
            <a:lvl1pPr marL="306910" indent="-306910">
              <a:lnSpc>
                <a:spcPct val="100000"/>
              </a:lnSpc>
              <a:spcBef>
                <a:spcPts val="800"/>
              </a:spcBef>
              <a:tabLst/>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stStyle>
          <a:p>
            <a:pPr lvl="0"/>
            <a:r>
              <a:rPr lang="en-US" dirty="0"/>
              <a:t>Click to add first bullet</a:t>
            </a:r>
          </a:p>
          <a:p>
            <a:pPr lvl="1"/>
            <a:r>
              <a:rPr lang="en-US" dirty="0"/>
              <a:t>Second level</a:t>
            </a:r>
          </a:p>
          <a:p>
            <a:pPr lvl="2"/>
            <a:r>
              <a:rPr lang="en-US" dirty="0"/>
              <a:t>Third level</a:t>
            </a:r>
          </a:p>
          <a:p>
            <a:pPr lvl="3"/>
            <a:r>
              <a:rPr lang="en-US" dirty="0"/>
              <a:t>Fourth level</a:t>
            </a:r>
          </a:p>
        </p:txBody>
      </p:sp>
      <p:sp>
        <p:nvSpPr>
          <p:cNvPr id="2" name="TextBox 1">
            <a:extLst>
              <a:ext uri="{FF2B5EF4-FFF2-40B4-BE49-F238E27FC236}">
                <a16:creationId xmlns:a16="http://schemas.microsoft.com/office/drawing/2014/main" id="{0B10F4F5-DB04-D746-8BFE-F3BD2A74C40F}"/>
              </a:ext>
            </a:extLst>
          </p:cNvPr>
          <p:cNvSpPr txBox="1"/>
          <p:nvPr userDrawn="1"/>
        </p:nvSpPr>
        <p:spPr>
          <a:xfrm>
            <a:off x="3928534" y="6337744"/>
            <a:ext cx="3928533" cy="297454"/>
          </a:xfrm>
          <a:prstGeom prst="rect">
            <a:avLst/>
          </a:prstGeom>
          <a:noFill/>
        </p:spPr>
        <p:txBody>
          <a:bodyPr wrap="square" rtlCol="0">
            <a:spAutoFit/>
          </a:bodyPr>
          <a:lstStyle/>
          <a:p>
            <a:pPr algn="ctr"/>
            <a:r>
              <a:rPr lang="en-US" sz="1333">
                <a:solidFill>
                  <a:srgbClr val="030D7E"/>
                </a:solidFill>
              </a:rPr>
              <a:t>Julie Napora- LANL</a:t>
            </a:r>
          </a:p>
        </p:txBody>
      </p:sp>
      <p:pic>
        <p:nvPicPr>
          <p:cNvPr id="4" name="Picture 3">
            <a:extLst>
              <a:ext uri="{FF2B5EF4-FFF2-40B4-BE49-F238E27FC236}">
                <a16:creationId xmlns:a16="http://schemas.microsoft.com/office/drawing/2014/main" id="{D6E163B1-ACB3-1390-26FA-C386468F4A36}"/>
              </a:ext>
            </a:extLst>
          </p:cNvPr>
          <p:cNvPicPr>
            <a:picLocks noChangeAspect="1"/>
          </p:cNvPicPr>
          <p:nvPr userDrawn="1"/>
        </p:nvPicPr>
        <p:blipFill>
          <a:blip r:embed="rId3"/>
          <a:stretch>
            <a:fillRect/>
          </a:stretch>
        </p:blipFill>
        <p:spPr>
          <a:xfrm>
            <a:off x="10625958" y="-298"/>
            <a:ext cx="1566041" cy="780111"/>
          </a:xfrm>
          <a:prstGeom prst="rect">
            <a:avLst/>
          </a:prstGeom>
        </p:spPr>
      </p:pic>
    </p:spTree>
    <p:extLst>
      <p:ext uri="{BB962C8B-B14F-4D97-AF65-F5344CB8AC3E}">
        <p14:creationId xmlns:p14="http://schemas.microsoft.com/office/powerpoint/2010/main" val="768918048"/>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AEAC66-B348-A2C7-F6D5-03A0EFFA1B6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D0CC1B1-10BD-2930-C645-CBD9BA53AB4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77243D2-1A9F-68FD-2550-675EBCA9ACBF}"/>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8285B58A-79FD-EBE5-BED8-3626BF6D93CD}"/>
              </a:ext>
            </a:extLst>
          </p:cNvPr>
          <p:cNvSpPr>
            <a:spLocks noGrp="1"/>
          </p:cNvSpPr>
          <p:nvPr>
            <p:ph type="ftr" sz="quarter" idx="11"/>
          </p:nvPr>
        </p:nvSpPr>
        <p:spPr/>
        <p:txBody>
          <a:bodyPr/>
          <a:lstStyle/>
          <a:p>
            <a:r>
              <a:rPr lang="en-US"/>
              <a:t>Julie Berkey (Napora) - Los Alamos National Laboratory</a:t>
            </a:r>
          </a:p>
        </p:txBody>
      </p:sp>
      <p:sp>
        <p:nvSpPr>
          <p:cNvPr id="6" name="Slide Number Placeholder 5">
            <a:extLst>
              <a:ext uri="{FF2B5EF4-FFF2-40B4-BE49-F238E27FC236}">
                <a16:creationId xmlns:a16="http://schemas.microsoft.com/office/drawing/2014/main" id="{64E53F6C-3242-9241-4C4D-C05BCF480792}"/>
              </a:ext>
            </a:extLst>
          </p:cNvPr>
          <p:cNvSpPr>
            <a:spLocks noGrp="1"/>
          </p:cNvSpPr>
          <p:nvPr>
            <p:ph type="sldNum" sz="quarter" idx="12"/>
          </p:nvPr>
        </p:nvSpPr>
        <p:spPr/>
        <p:txBody>
          <a:bodyPr/>
          <a:lstStyle/>
          <a:p>
            <a:fld id="{DFBB0607-2241-C44A-BD8D-EF27D7EBCBE4}" type="slidenum">
              <a:rPr lang="en-US" smtClean="0"/>
              <a:t>‹#›</a:t>
            </a:fld>
            <a:endParaRPr lang="en-US"/>
          </a:p>
        </p:txBody>
      </p:sp>
    </p:spTree>
    <p:extLst>
      <p:ext uri="{BB962C8B-B14F-4D97-AF65-F5344CB8AC3E}">
        <p14:creationId xmlns:p14="http://schemas.microsoft.com/office/powerpoint/2010/main" val="25294101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8AB741-423B-332A-B04E-8BE54510595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9311F3D-9DF8-C85A-2599-9FC7E6D8491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A6E23B0-372E-680E-D449-F98883ACAF3E}"/>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9F5C5138-D254-9EEA-46E1-B5E5BD9C5756}"/>
              </a:ext>
            </a:extLst>
          </p:cNvPr>
          <p:cNvSpPr>
            <a:spLocks noGrp="1"/>
          </p:cNvSpPr>
          <p:nvPr>
            <p:ph type="ftr" sz="quarter" idx="11"/>
          </p:nvPr>
        </p:nvSpPr>
        <p:spPr/>
        <p:txBody>
          <a:bodyPr/>
          <a:lstStyle/>
          <a:p>
            <a:r>
              <a:rPr lang="en-US"/>
              <a:t>Julie Berkey (Napora) - Los Alamos National Laboratory</a:t>
            </a:r>
          </a:p>
        </p:txBody>
      </p:sp>
      <p:sp>
        <p:nvSpPr>
          <p:cNvPr id="6" name="Slide Number Placeholder 5">
            <a:extLst>
              <a:ext uri="{FF2B5EF4-FFF2-40B4-BE49-F238E27FC236}">
                <a16:creationId xmlns:a16="http://schemas.microsoft.com/office/drawing/2014/main" id="{609B0742-96ED-70CA-369E-E1433EB7B4CA}"/>
              </a:ext>
            </a:extLst>
          </p:cNvPr>
          <p:cNvSpPr>
            <a:spLocks noGrp="1"/>
          </p:cNvSpPr>
          <p:nvPr>
            <p:ph type="sldNum" sz="quarter" idx="12"/>
          </p:nvPr>
        </p:nvSpPr>
        <p:spPr/>
        <p:txBody>
          <a:bodyPr/>
          <a:lstStyle/>
          <a:p>
            <a:fld id="{DFBB0607-2241-C44A-BD8D-EF27D7EBCBE4}" type="slidenum">
              <a:rPr lang="en-US" smtClean="0"/>
              <a:t>‹#›</a:t>
            </a:fld>
            <a:endParaRPr lang="en-US"/>
          </a:p>
        </p:txBody>
      </p:sp>
    </p:spTree>
    <p:extLst>
      <p:ext uri="{BB962C8B-B14F-4D97-AF65-F5344CB8AC3E}">
        <p14:creationId xmlns:p14="http://schemas.microsoft.com/office/powerpoint/2010/main" val="19057773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B90FB5-F969-52E8-F04F-D1589C35C5E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F02A09D-C657-A979-4D57-C0FFC4DA3F3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00EAD37-308D-4351-EABB-78867C102AB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36CE8D1-8B49-BF40-7B06-9139A343A9AC}"/>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9102B370-37E5-5570-EA52-E482403D9C44}"/>
              </a:ext>
            </a:extLst>
          </p:cNvPr>
          <p:cNvSpPr>
            <a:spLocks noGrp="1"/>
          </p:cNvSpPr>
          <p:nvPr>
            <p:ph type="ftr" sz="quarter" idx="11"/>
          </p:nvPr>
        </p:nvSpPr>
        <p:spPr/>
        <p:txBody>
          <a:bodyPr/>
          <a:lstStyle/>
          <a:p>
            <a:r>
              <a:rPr lang="en-US"/>
              <a:t>Julie Berkey (Napora) - Los Alamos National Laboratory</a:t>
            </a:r>
          </a:p>
        </p:txBody>
      </p:sp>
      <p:sp>
        <p:nvSpPr>
          <p:cNvPr id="7" name="Slide Number Placeholder 6">
            <a:extLst>
              <a:ext uri="{FF2B5EF4-FFF2-40B4-BE49-F238E27FC236}">
                <a16:creationId xmlns:a16="http://schemas.microsoft.com/office/drawing/2014/main" id="{2B755555-5A2D-0E88-262F-A03002BFF5F3}"/>
              </a:ext>
            </a:extLst>
          </p:cNvPr>
          <p:cNvSpPr>
            <a:spLocks noGrp="1"/>
          </p:cNvSpPr>
          <p:nvPr>
            <p:ph type="sldNum" sz="quarter" idx="12"/>
          </p:nvPr>
        </p:nvSpPr>
        <p:spPr/>
        <p:txBody>
          <a:bodyPr/>
          <a:lstStyle/>
          <a:p>
            <a:fld id="{DFBB0607-2241-C44A-BD8D-EF27D7EBCBE4}" type="slidenum">
              <a:rPr lang="en-US" smtClean="0"/>
              <a:t>‹#›</a:t>
            </a:fld>
            <a:endParaRPr lang="en-US"/>
          </a:p>
        </p:txBody>
      </p:sp>
    </p:spTree>
    <p:extLst>
      <p:ext uri="{BB962C8B-B14F-4D97-AF65-F5344CB8AC3E}">
        <p14:creationId xmlns:p14="http://schemas.microsoft.com/office/powerpoint/2010/main" val="5798371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ECB839-D5B8-C0BA-6F3C-3A0419E775B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EC2864A-F3DD-785C-3187-FD95826A000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E2FF6D5-5743-952E-A575-16197F24FE3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1C9F8CE-D633-0F2F-82A6-0D5FFE422D6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E7ED1CA-9835-C840-F06D-69A1C7258B4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3F42DD2-E33C-26F1-39A3-ABAF044AB4B4}"/>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6297B1CC-AADD-00F9-02CC-EA06424B67D0}"/>
              </a:ext>
            </a:extLst>
          </p:cNvPr>
          <p:cNvSpPr>
            <a:spLocks noGrp="1"/>
          </p:cNvSpPr>
          <p:nvPr>
            <p:ph type="ftr" sz="quarter" idx="11"/>
          </p:nvPr>
        </p:nvSpPr>
        <p:spPr/>
        <p:txBody>
          <a:bodyPr/>
          <a:lstStyle/>
          <a:p>
            <a:r>
              <a:rPr lang="en-US"/>
              <a:t>Julie Berkey (Napora) - Los Alamos National Laboratory</a:t>
            </a:r>
          </a:p>
        </p:txBody>
      </p:sp>
      <p:sp>
        <p:nvSpPr>
          <p:cNvPr id="9" name="Slide Number Placeholder 8">
            <a:extLst>
              <a:ext uri="{FF2B5EF4-FFF2-40B4-BE49-F238E27FC236}">
                <a16:creationId xmlns:a16="http://schemas.microsoft.com/office/drawing/2014/main" id="{48A6BD87-80BC-B279-EFC2-D831B62E7755}"/>
              </a:ext>
            </a:extLst>
          </p:cNvPr>
          <p:cNvSpPr>
            <a:spLocks noGrp="1"/>
          </p:cNvSpPr>
          <p:nvPr>
            <p:ph type="sldNum" sz="quarter" idx="12"/>
          </p:nvPr>
        </p:nvSpPr>
        <p:spPr/>
        <p:txBody>
          <a:bodyPr/>
          <a:lstStyle/>
          <a:p>
            <a:fld id="{DFBB0607-2241-C44A-BD8D-EF27D7EBCBE4}" type="slidenum">
              <a:rPr lang="en-US" smtClean="0"/>
              <a:t>‹#›</a:t>
            </a:fld>
            <a:endParaRPr lang="en-US"/>
          </a:p>
        </p:txBody>
      </p:sp>
    </p:spTree>
    <p:extLst>
      <p:ext uri="{BB962C8B-B14F-4D97-AF65-F5344CB8AC3E}">
        <p14:creationId xmlns:p14="http://schemas.microsoft.com/office/powerpoint/2010/main" val="16362296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CBBDDE-1839-CA28-CDF8-5A391507544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82455D4-03FB-3BFF-4131-A542236D45AE}"/>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AA5A9B25-84E7-7C15-7FF5-EC3FEBCFB501}"/>
              </a:ext>
            </a:extLst>
          </p:cNvPr>
          <p:cNvSpPr>
            <a:spLocks noGrp="1"/>
          </p:cNvSpPr>
          <p:nvPr>
            <p:ph type="ftr" sz="quarter" idx="11"/>
          </p:nvPr>
        </p:nvSpPr>
        <p:spPr/>
        <p:txBody>
          <a:bodyPr/>
          <a:lstStyle/>
          <a:p>
            <a:r>
              <a:rPr lang="en-US"/>
              <a:t>Julie Berkey (Napora) - Los Alamos National Laboratory</a:t>
            </a:r>
          </a:p>
        </p:txBody>
      </p:sp>
      <p:sp>
        <p:nvSpPr>
          <p:cNvPr id="5" name="Slide Number Placeholder 4">
            <a:extLst>
              <a:ext uri="{FF2B5EF4-FFF2-40B4-BE49-F238E27FC236}">
                <a16:creationId xmlns:a16="http://schemas.microsoft.com/office/drawing/2014/main" id="{D661E017-0D8F-D442-3EEF-BA4125C15498}"/>
              </a:ext>
            </a:extLst>
          </p:cNvPr>
          <p:cNvSpPr>
            <a:spLocks noGrp="1"/>
          </p:cNvSpPr>
          <p:nvPr>
            <p:ph type="sldNum" sz="quarter" idx="12"/>
          </p:nvPr>
        </p:nvSpPr>
        <p:spPr/>
        <p:txBody>
          <a:bodyPr/>
          <a:lstStyle/>
          <a:p>
            <a:fld id="{DFBB0607-2241-C44A-BD8D-EF27D7EBCBE4}" type="slidenum">
              <a:rPr lang="en-US" smtClean="0"/>
              <a:t>‹#›</a:t>
            </a:fld>
            <a:endParaRPr lang="en-US"/>
          </a:p>
        </p:txBody>
      </p:sp>
    </p:spTree>
    <p:extLst>
      <p:ext uri="{BB962C8B-B14F-4D97-AF65-F5344CB8AC3E}">
        <p14:creationId xmlns:p14="http://schemas.microsoft.com/office/powerpoint/2010/main" val="39362235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90E2DD7-0EF2-3612-0E5A-CCC48C745B7C}"/>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AE63389A-28DC-8DF7-DE36-CBDE68757FF5}"/>
              </a:ext>
            </a:extLst>
          </p:cNvPr>
          <p:cNvSpPr>
            <a:spLocks noGrp="1"/>
          </p:cNvSpPr>
          <p:nvPr>
            <p:ph type="ftr" sz="quarter" idx="11"/>
          </p:nvPr>
        </p:nvSpPr>
        <p:spPr/>
        <p:txBody>
          <a:bodyPr/>
          <a:lstStyle/>
          <a:p>
            <a:r>
              <a:rPr lang="en-US"/>
              <a:t>Julie Berkey (Napora) - Los Alamos National Laboratory</a:t>
            </a:r>
          </a:p>
        </p:txBody>
      </p:sp>
      <p:sp>
        <p:nvSpPr>
          <p:cNvPr id="4" name="Slide Number Placeholder 3">
            <a:extLst>
              <a:ext uri="{FF2B5EF4-FFF2-40B4-BE49-F238E27FC236}">
                <a16:creationId xmlns:a16="http://schemas.microsoft.com/office/drawing/2014/main" id="{8FFC5D4A-3779-A563-E98A-B7062F4779F0}"/>
              </a:ext>
            </a:extLst>
          </p:cNvPr>
          <p:cNvSpPr>
            <a:spLocks noGrp="1"/>
          </p:cNvSpPr>
          <p:nvPr>
            <p:ph type="sldNum" sz="quarter" idx="12"/>
          </p:nvPr>
        </p:nvSpPr>
        <p:spPr/>
        <p:txBody>
          <a:bodyPr/>
          <a:lstStyle/>
          <a:p>
            <a:fld id="{DFBB0607-2241-C44A-BD8D-EF27D7EBCBE4}" type="slidenum">
              <a:rPr lang="en-US" smtClean="0"/>
              <a:t>‹#›</a:t>
            </a:fld>
            <a:endParaRPr lang="en-US"/>
          </a:p>
        </p:txBody>
      </p:sp>
    </p:spTree>
    <p:extLst>
      <p:ext uri="{BB962C8B-B14F-4D97-AF65-F5344CB8AC3E}">
        <p14:creationId xmlns:p14="http://schemas.microsoft.com/office/powerpoint/2010/main" val="23937698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E34F82-9CC4-F28E-14F1-27BFAF3B0F5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505CD2E-E4F6-1782-DA56-3557C431498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1614ACE-AF15-C52E-4A0C-60312721A0A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9D39120-ABE2-2FBB-C16D-7B1C0B4C6350}"/>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6CBD17DC-3D96-00D2-B306-0668A5D592AA}"/>
              </a:ext>
            </a:extLst>
          </p:cNvPr>
          <p:cNvSpPr>
            <a:spLocks noGrp="1"/>
          </p:cNvSpPr>
          <p:nvPr>
            <p:ph type="ftr" sz="quarter" idx="11"/>
          </p:nvPr>
        </p:nvSpPr>
        <p:spPr/>
        <p:txBody>
          <a:bodyPr/>
          <a:lstStyle/>
          <a:p>
            <a:r>
              <a:rPr lang="en-US"/>
              <a:t>Julie Berkey (Napora) - Los Alamos National Laboratory</a:t>
            </a:r>
          </a:p>
        </p:txBody>
      </p:sp>
      <p:sp>
        <p:nvSpPr>
          <p:cNvPr id="7" name="Slide Number Placeholder 6">
            <a:extLst>
              <a:ext uri="{FF2B5EF4-FFF2-40B4-BE49-F238E27FC236}">
                <a16:creationId xmlns:a16="http://schemas.microsoft.com/office/drawing/2014/main" id="{D73621CA-5B24-007F-6594-B4E3B7BB1D98}"/>
              </a:ext>
            </a:extLst>
          </p:cNvPr>
          <p:cNvSpPr>
            <a:spLocks noGrp="1"/>
          </p:cNvSpPr>
          <p:nvPr>
            <p:ph type="sldNum" sz="quarter" idx="12"/>
          </p:nvPr>
        </p:nvSpPr>
        <p:spPr/>
        <p:txBody>
          <a:bodyPr/>
          <a:lstStyle/>
          <a:p>
            <a:fld id="{DFBB0607-2241-C44A-BD8D-EF27D7EBCBE4}" type="slidenum">
              <a:rPr lang="en-US" smtClean="0"/>
              <a:t>‹#›</a:t>
            </a:fld>
            <a:endParaRPr lang="en-US"/>
          </a:p>
        </p:txBody>
      </p:sp>
    </p:spTree>
    <p:extLst>
      <p:ext uri="{BB962C8B-B14F-4D97-AF65-F5344CB8AC3E}">
        <p14:creationId xmlns:p14="http://schemas.microsoft.com/office/powerpoint/2010/main" val="36822124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B5F0CE-7390-7A2F-B41C-9EE12E25968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C4CB939-2E3A-81B8-71E8-C5CC0D898E5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CD2D45C-9935-BBF4-689E-9937FE4B782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BAEC51D-8389-8619-03F9-72533166CAA5}"/>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CB3808E3-C485-F3BC-5A5D-BFBF906C6E57}"/>
              </a:ext>
            </a:extLst>
          </p:cNvPr>
          <p:cNvSpPr>
            <a:spLocks noGrp="1"/>
          </p:cNvSpPr>
          <p:nvPr>
            <p:ph type="ftr" sz="quarter" idx="11"/>
          </p:nvPr>
        </p:nvSpPr>
        <p:spPr/>
        <p:txBody>
          <a:bodyPr/>
          <a:lstStyle/>
          <a:p>
            <a:r>
              <a:rPr lang="en-US"/>
              <a:t>Julie Berkey (Napora) - Los Alamos National Laboratory</a:t>
            </a:r>
          </a:p>
        </p:txBody>
      </p:sp>
      <p:sp>
        <p:nvSpPr>
          <p:cNvPr id="7" name="Slide Number Placeholder 6">
            <a:extLst>
              <a:ext uri="{FF2B5EF4-FFF2-40B4-BE49-F238E27FC236}">
                <a16:creationId xmlns:a16="http://schemas.microsoft.com/office/drawing/2014/main" id="{DC5BBC98-A24E-3B5A-A848-E2647DACA0CA}"/>
              </a:ext>
            </a:extLst>
          </p:cNvPr>
          <p:cNvSpPr>
            <a:spLocks noGrp="1"/>
          </p:cNvSpPr>
          <p:nvPr>
            <p:ph type="sldNum" sz="quarter" idx="12"/>
          </p:nvPr>
        </p:nvSpPr>
        <p:spPr/>
        <p:txBody>
          <a:bodyPr/>
          <a:lstStyle/>
          <a:p>
            <a:fld id="{DFBB0607-2241-C44A-BD8D-EF27D7EBCBE4}" type="slidenum">
              <a:rPr lang="en-US" smtClean="0"/>
              <a:t>‹#›</a:t>
            </a:fld>
            <a:endParaRPr lang="en-US"/>
          </a:p>
        </p:txBody>
      </p:sp>
    </p:spTree>
    <p:extLst>
      <p:ext uri="{BB962C8B-B14F-4D97-AF65-F5344CB8AC3E}">
        <p14:creationId xmlns:p14="http://schemas.microsoft.com/office/powerpoint/2010/main" val="14714679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36F946B-2655-59AA-225F-40C56F6818D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4A42CB4-73CF-E68C-FE86-F059EF4DAF3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6934F0F-F0A5-1D20-D1C2-7DE23C78E9D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42C86D93-78AA-1595-2753-01EEAB2C7B4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Julie Berkey (Napora) - Los Alamos National Laboratory</a:t>
            </a:r>
          </a:p>
        </p:txBody>
      </p:sp>
      <p:sp>
        <p:nvSpPr>
          <p:cNvPr id="6" name="Slide Number Placeholder 5">
            <a:extLst>
              <a:ext uri="{FF2B5EF4-FFF2-40B4-BE49-F238E27FC236}">
                <a16:creationId xmlns:a16="http://schemas.microsoft.com/office/drawing/2014/main" id="{58830108-B342-BE09-3461-7B24B33B102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BB0607-2241-C44A-BD8D-EF27D7EBCBE4}" type="slidenum">
              <a:rPr lang="en-US" smtClean="0"/>
              <a:t>‹#›</a:t>
            </a:fld>
            <a:endParaRPr lang="en-US"/>
          </a:p>
        </p:txBody>
      </p:sp>
    </p:spTree>
    <p:extLst>
      <p:ext uri="{BB962C8B-B14F-4D97-AF65-F5344CB8AC3E}">
        <p14:creationId xmlns:p14="http://schemas.microsoft.com/office/powerpoint/2010/main" val="655927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3.gif"/><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5.png"/><Relationship Id="rId7"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7.png"/><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6.png"/><Relationship Id="rId5" Type="http://schemas.openxmlformats.org/officeDocument/2006/relationships/image" Target="../media/image32.png"/><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15.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90.pn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6.png"/><Relationship Id="rId5" Type="http://schemas.openxmlformats.org/officeDocument/2006/relationships/image" Target="../media/image9.pn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12"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13.png"/><Relationship Id="rId5" Type="http://schemas.openxmlformats.org/officeDocument/2006/relationships/image" Target="../media/image11.png"/><Relationship Id="rId10" Type="http://schemas.openxmlformats.org/officeDocument/2006/relationships/image" Target="../media/image100.png"/><Relationship Id="rId4" Type="http://schemas.openxmlformats.org/officeDocument/2006/relationships/image" Target="../media/image11.tiff"/><Relationship Id="rId9" Type="http://schemas.openxmlformats.org/officeDocument/2006/relationships/image" Target="../media/image90.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20.png"/><Relationship Id="rId4" Type="http://schemas.openxmlformats.org/officeDocument/2006/relationships/image" Target="../media/image19.emf"/></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6.png"/><Relationship Id="rId5" Type="http://schemas.openxmlformats.org/officeDocument/2006/relationships/image" Target="../media/image23.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131010"/>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6FB6988-F3B2-BD58-A821-C9366924E88A}"/>
              </a:ext>
            </a:extLst>
          </p:cNvPr>
          <p:cNvPicPr>
            <a:picLocks noChangeAspect="1"/>
          </p:cNvPicPr>
          <p:nvPr/>
        </p:nvPicPr>
        <p:blipFill rotWithShape="1">
          <a:blip r:embed="rId2"/>
          <a:srcRect b="17555"/>
          <a:stretch/>
        </p:blipFill>
        <p:spPr>
          <a:xfrm>
            <a:off x="1559050" y="859536"/>
            <a:ext cx="9959541" cy="5555251"/>
          </a:xfrm>
          <a:prstGeom prst="rect">
            <a:avLst/>
          </a:prstGeom>
        </p:spPr>
      </p:pic>
      <p:sp>
        <p:nvSpPr>
          <p:cNvPr id="2" name="Title 1">
            <a:extLst>
              <a:ext uri="{FF2B5EF4-FFF2-40B4-BE49-F238E27FC236}">
                <a16:creationId xmlns:a16="http://schemas.microsoft.com/office/drawing/2014/main" id="{ECD84C1F-6ACF-0842-3C1B-F412F674284A}"/>
              </a:ext>
            </a:extLst>
          </p:cNvPr>
          <p:cNvSpPr>
            <a:spLocks noGrp="1"/>
          </p:cNvSpPr>
          <p:nvPr>
            <p:ph type="ctrTitle"/>
          </p:nvPr>
        </p:nvSpPr>
        <p:spPr>
          <a:xfrm>
            <a:off x="467865" y="391648"/>
            <a:ext cx="9421368" cy="1239113"/>
          </a:xfrm>
        </p:spPr>
        <p:txBody>
          <a:bodyPr>
            <a:normAutofit fontScale="90000"/>
          </a:bodyPr>
          <a:lstStyle/>
          <a:p>
            <a:pPr algn="l"/>
            <a:r>
              <a:rPr lang="en-US" dirty="0">
                <a:solidFill>
                  <a:schemeClr val="bg1"/>
                </a:solidFill>
              </a:rPr>
              <a:t>Open Heavy Flavor Highlights from </a:t>
            </a:r>
            <a:r>
              <a:rPr lang="en-US" dirty="0" err="1">
                <a:solidFill>
                  <a:schemeClr val="bg1"/>
                </a:solidFill>
              </a:rPr>
              <a:t>LHCb</a:t>
            </a:r>
            <a:endParaRPr lang="en-US" dirty="0">
              <a:solidFill>
                <a:schemeClr val="bg1"/>
              </a:solidFill>
            </a:endParaRPr>
          </a:p>
        </p:txBody>
      </p:sp>
      <p:sp>
        <p:nvSpPr>
          <p:cNvPr id="3" name="Subtitle 2">
            <a:extLst>
              <a:ext uri="{FF2B5EF4-FFF2-40B4-BE49-F238E27FC236}">
                <a16:creationId xmlns:a16="http://schemas.microsoft.com/office/drawing/2014/main" id="{AD773DC5-F465-02E7-5DA9-D777AEB7721E}"/>
              </a:ext>
            </a:extLst>
          </p:cNvPr>
          <p:cNvSpPr>
            <a:spLocks noGrp="1"/>
          </p:cNvSpPr>
          <p:nvPr>
            <p:ph type="subTitle" idx="1"/>
          </p:nvPr>
        </p:nvSpPr>
        <p:spPr>
          <a:xfrm>
            <a:off x="467865" y="1773238"/>
            <a:ext cx="5507739" cy="1655762"/>
          </a:xfrm>
        </p:spPr>
        <p:txBody>
          <a:bodyPr/>
          <a:lstStyle/>
          <a:p>
            <a:pPr algn="l"/>
            <a:r>
              <a:rPr lang="en-US">
                <a:solidFill>
                  <a:srgbClr val="B2DCE3"/>
                </a:solidFill>
              </a:rPr>
              <a:t>Julie </a:t>
            </a:r>
            <a:r>
              <a:rPr lang="en-US" err="1">
                <a:solidFill>
                  <a:srgbClr val="B2DCE3"/>
                </a:solidFill>
              </a:rPr>
              <a:t>Napora</a:t>
            </a:r>
            <a:endParaRPr lang="en-US">
              <a:solidFill>
                <a:srgbClr val="B2DCE3"/>
              </a:solidFill>
            </a:endParaRPr>
          </a:p>
          <a:p>
            <a:pPr algn="l"/>
            <a:r>
              <a:rPr lang="en-US">
                <a:solidFill>
                  <a:srgbClr val="B2DCE3"/>
                </a:solidFill>
              </a:rPr>
              <a:t>On behalf of the LHCb Collaboration</a:t>
            </a:r>
          </a:p>
          <a:p>
            <a:pPr algn="l"/>
            <a:r>
              <a:rPr lang="en-US">
                <a:solidFill>
                  <a:srgbClr val="B2DCE3"/>
                </a:solidFill>
              </a:rPr>
              <a:t>jlnelson@lanl.gov</a:t>
            </a:r>
          </a:p>
        </p:txBody>
      </p:sp>
      <p:pic>
        <p:nvPicPr>
          <p:cNvPr id="11" name="Picture 10">
            <a:extLst>
              <a:ext uri="{FF2B5EF4-FFF2-40B4-BE49-F238E27FC236}">
                <a16:creationId xmlns:a16="http://schemas.microsoft.com/office/drawing/2014/main" id="{619A4888-EF8D-3DEE-EF52-F989CE4567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80418" y="87048"/>
            <a:ext cx="1130300" cy="772488"/>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descr="A black and white logo&#10;&#10;Description automatically generated">
            <a:extLst>
              <a:ext uri="{FF2B5EF4-FFF2-40B4-BE49-F238E27FC236}">
                <a16:creationId xmlns:a16="http://schemas.microsoft.com/office/drawing/2014/main" id="{5D335B46-E3D8-1FDE-572A-F4F72B0295B8}"/>
              </a:ext>
            </a:extLst>
          </p:cNvPr>
          <p:cNvPicPr>
            <a:picLocks noChangeAspect="1"/>
          </p:cNvPicPr>
          <p:nvPr/>
        </p:nvPicPr>
        <p:blipFill>
          <a:blip r:embed="rId4"/>
          <a:stretch>
            <a:fillRect/>
          </a:stretch>
        </p:blipFill>
        <p:spPr>
          <a:xfrm>
            <a:off x="130299" y="6027668"/>
            <a:ext cx="2857500" cy="558800"/>
          </a:xfrm>
          <a:prstGeom prst="rect">
            <a:avLst/>
          </a:prstGeom>
        </p:spPr>
      </p:pic>
      <p:pic>
        <p:nvPicPr>
          <p:cNvPr id="8" name="Picture 7" descr="A logo for a nuclear science center&#10;&#10;Description automatically generated">
            <a:extLst>
              <a:ext uri="{FF2B5EF4-FFF2-40B4-BE49-F238E27FC236}">
                <a16:creationId xmlns:a16="http://schemas.microsoft.com/office/drawing/2014/main" id="{AADFD2D5-C579-B205-E5B7-D198843EB212}"/>
              </a:ext>
            </a:extLst>
          </p:cNvPr>
          <p:cNvPicPr>
            <a:picLocks noChangeAspect="1"/>
          </p:cNvPicPr>
          <p:nvPr/>
        </p:nvPicPr>
        <p:blipFill>
          <a:blip r:embed="rId5"/>
          <a:stretch>
            <a:fillRect/>
          </a:stretch>
        </p:blipFill>
        <p:spPr>
          <a:xfrm>
            <a:off x="698280" y="5249954"/>
            <a:ext cx="1721539" cy="724533"/>
          </a:xfrm>
          <a:prstGeom prst="ellipse">
            <a:avLst/>
          </a:prstGeom>
        </p:spPr>
      </p:pic>
      <p:sp>
        <p:nvSpPr>
          <p:cNvPr id="5" name="TextBox 4">
            <a:extLst>
              <a:ext uri="{FF2B5EF4-FFF2-40B4-BE49-F238E27FC236}">
                <a16:creationId xmlns:a16="http://schemas.microsoft.com/office/drawing/2014/main" id="{7AB7C19B-6585-7915-A37C-2FB4F6D40639}"/>
              </a:ext>
            </a:extLst>
          </p:cNvPr>
          <p:cNvSpPr txBox="1"/>
          <p:nvPr/>
        </p:nvSpPr>
        <p:spPr>
          <a:xfrm>
            <a:off x="2803958" y="6463975"/>
            <a:ext cx="9388042" cy="353943"/>
          </a:xfrm>
          <a:prstGeom prst="rect">
            <a:avLst/>
          </a:prstGeom>
          <a:noFill/>
        </p:spPr>
        <p:txBody>
          <a:bodyPr wrap="square">
            <a:spAutoFit/>
          </a:bodyPr>
          <a:lstStyle/>
          <a:p>
            <a:pPr algn="ctr"/>
            <a:r>
              <a:rPr lang="en-US" sz="1700" i="1" dirty="0">
                <a:solidFill>
                  <a:srgbClr val="B1DBE2"/>
                </a:solidFill>
                <a:latin typeface="Arial" panose="020B0604020202020204" pitchFamily="34" charset="0"/>
                <a:cs typeface="Arial" panose="020B0604020202020204" pitchFamily="34" charset="0"/>
              </a:rPr>
              <a:t>2nd Workshop on Advancing the Understanding of Non-Perturbative QCD Using Energy Flow</a:t>
            </a:r>
          </a:p>
        </p:txBody>
      </p:sp>
    </p:spTree>
    <p:extLst>
      <p:ext uri="{BB962C8B-B14F-4D97-AF65-F5344CB8AC3E}">
        <p14:creationId xmlns:p14="http://schemas.microsoft.com/office/powerpoint/2010/main" val="31500694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 descr="page17image20511984">
            <a:extLst>
              <a:ext uri="{FF2B5EF4-FFF2-40B4-BE49-F238E27FC236}">
                <a16:creationId xmlns:a16="http://schemas.microsoft.com/office/drawing/2014/main" id="{7D45CAB3-8928-1413-CFFE-6D9ABBBA5F0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6403" r="57903" b="-43"/>
          <a:stretch/>
        </p:blipFill>
        <p:spPr bwMode="auto">
          <a:xfrm>
            <a:off x="11795455" y="783518"/>
            <a:ext cx="348265" cy="119461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diagram of a graph&#10;&#10;Description automatically generated with medium confidence">
            <a:extLst>
              <a:ext uri="{FF2B5EF4-FFF2-40B4-BE49-F238E27FC236}">
                <a16:creationId xmlns:a16="http://schemas.microsoft.com/office/drawing/2014/main" id="{837456E5-D9F0-38B8-21B0-9FF01C4DD350}"/>
              </a:ext>
            </a:extLst>
          </p:cNvPr>
          <p:cNvPicPr>
            <a:picLocks noChangeAspect="1"/>
          </p:cNvPicPr>
          <p:nvPr/>
        </p:nvPicPr>
        <p:blipFill rotWithShape="1">
          <a:blip r:embed="rId4"/>
          <a:srcRect b="5914"/>
          <a:stretch/>
        </p:blipFill>
        <p:spPr>
          <a:xfrm>
            <a:off x="1177327" y="863330"/>
            <a:ext cx="9852879" cy="4293822"/>
          </a:xfrm>
          <a:prstGeom prst="rect">
            <a:avLst/>
          </a:prstGeom>
        </p:spPr>
      </p:pic>
      <p:pic>
        <p:nvPicPr>
          <p:cNvPr id="1025" name="Picture 1" descr="page17image20511984">
            <a:extLst>
              <a:ext uri="{FF2B5EF4-FFF2-40B4-BE49-F238E27FC236}">
                <a16:creationId xmlns:a16="http://schemas.microsoft.com/office/drawing/2014/main" id="{0973F590-B02C-2EEE-181F-4CE854361B0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6403" r="57903" b="-43"/>
          <a:stretch/>
        </p:blipFill>
        <p:spPr bwMode="auto">
          <a:xfrm>
            <a:off x="10905437" y="3096886"/>
            <a:ext cx="348265" cy="1194618"/>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51A7E272-AA17-A475-7A5B-9DFBEB20AE13}"/>
              </a:ext>
            </a:extLst>
          </p:cNvPr>
          <p:cNvSpPr>
            <a:spLocks noGrp="1"/>
          </p:cNvSpPr>
          <p:nvPr>
            <p:ph type="sldNum" sz="quarter" idx="12"/>
          </p:nvPr>
        </p:nvSpPr>
        <p:spPr>
          <a:xfrm>
            <a:off x="8610600" y="6412622"/>
            <a:ext cx="2743200" cy="365125"/>
          </a:xfrm>
        </p:spPr>
        <p:txBody>
          <a:bodyPr/>
          <a:lstStyle/>
          <a:p>
            <a:fld id="{DFBB0607-2241-C44A-BD8D-EF27D7EBCBE4}" type="slidenum">
              <a:rPr lang="en-US" smtClean="0">
                <a:solidFill>
                  <a:srgbClr val="0070C0"/>
                </a:solidFill>
              </a:rPr>
              <a:t>9</a:t>
            </a:fld>
            <a:endParaRPr lang="en-US">
              <a:solidFill>
                <a:srgbClr val="0070C0"/>
              </a:solidFill>
            </a:endParaRPr>
          </a:p>
        </p:txBody>
      </p:sp>
      <p:pic>
        <p:nvPicPr>
          <p:cNvPr id="31" name="Picture 30" descr="A diagram of a machine&#10;&#10;Description automatically generated">
            <a:extLst>
              <a:ext uri="{FF2B5EF4-FFF2-40B4-BE49-F238E27FC236}">
                <a16:creationId xmlns:a16="http://schemas.microsoft.com/office/drawing/2014/main" id="{F236F0CF-A559-EAA2-2534-1516CFDBBCF6}"/>
              </a:ext>
            </a:extLst>
          </p:cNvPr>
          <p:cNvPicPr>
            <a:picLocks noChangeAspect="1"/>
          </p:cNvPicPr>
          <p:nvPr/>
        </p:nvPicPr>
        <p:blipFill>
          <a:blip r:embed="rId5"/>
          <a:stretch>
            <a:fillRect/>
          </a:stretch>
        </p:blipFill>
        <p:spPr>
          <a:xfrm flipH="1">
            <a:off x="10896599" y="4206933"/>
            <a:ext cx="1236483" cy="543782"/>
          </a:xfrm>
          <a:prstGeom prst="rect">
            <a:avLst/>
          </a:prstGeom>
        </p:spPr>
      </p:pic>
      <p:grpSp>
        <p:nvGrpSpPr>
          <p:cNvPr id="29" name="Group 28">
            <a:extLst>
              <a:ext uri="{FF2B5EF4-FFF2-40B4-BE49-F238E27FC236}">
                <a16:creationId xmlns:a16="http://schemas.microsoft.com/office/drawing/2014/main" id="{5628F9D8-287B-6386-B23F-166338597BDA}"/>
              </a:ext>
            </a:extLst>
          </p:cNvPr>
          <p:cNvGrpSpPr/>
          <p:nvPr/>
        </p:nvGrpSpPr>
        <p:grpSpPr>
          <a:xfrm>
            <a:off x="10922057" y="3321850"/>
            <a:ext cx="1164553" cy="850672"/>
            <a:chOff x="746225" y="3642507"/>
            <a:chExt cx="1285245" cy="850676"/>
          </a:xfrm>
        </p:grpSpPr>
        <p:sp>
          <p:nvSpPr>
            <p:cNvPr id="7" name="Oval 6">
              <a:extLst>
                <a:ext uri="{FF2B5EF4-FFF2-40B4-BE49-F238E27FC236}">
                  <a16:creationId xmlns:a16="http://schemas.microsoft.com/office/drawing/2014/main" id="{F2DA5EFD-8E80-E048-98A4-A2BC421BB7C6}"/>
                </a:ext>
              </a:extLst>
            </p:cNvPr>
            <p:cNvSpPr/>
            <p:nvPr/>
          </p:nvSpPr>
          <p:spPr>
            <a:xfrm>
              <a:off x="746225" y="3642507"/>
              <a:ext cx="323050" cy="850676"/>
            </a:xfrm>
            <a:prstGeom prst="ellipse">
              <a:avLst/>
            </a:prstGeom>
            <a:solidFill>
              <a:srgbClr val="C55D35">
                <a:alpha val="36078"/>
              </a:srgbClr>
            </a:solidFill>
            <a:ln>
              <a:solidFill>
                <a:srgbClr val="C55D35"/>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71286B18-600B-3A78-62C8-01116C4A4E33}"/>
                </a:ext>
              </a:extLst>
            </p:cNvPr>
            <p:cNvSpPr/>
            <p:nvPr/>
          </p:nvSpPr>
          <p:spPr>
            <a:xfrm>
              <a:off x="1690811" y="3906358"/>
              <a:ext cx="340659" cy="340659"/>
            </a:xfrm>
            <a:prstGeom prst="ellipse">
              <a:avLst/>
            </a:prstGeom>
            <a:solidFill>
              <a:srgbClr val="61A09A"/>
            </a:solidFill>
            <a:ln>
              <a:solidFill>
                <a:srgbClr val="61A09A"/>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Arrow Connector 11">
              <a:extLst>
                <a:ext uri="{FF2B5EF4-FFF2-40B4-BE49-F238E27FC236}">
                  <a16:creationId xmlns:a16="http://schemas.microsoft.com/office/drawing/2014/main" id="{779C7684-E3F9-FC08-77CE-4BE63E69A843}"/>
                </a:ext>
              </a:extLst>
            </p:cNvPr>
            <p:cNvCxnSpPr>
              <a:cxnSpLocks/>
            </p:cNvCxnSpPr>
            <p:nvPr/>
          </p:nvCxnSpPr>
          <p:spPr>
            <a:xfrm flipV="1">
              <a:off x="1085970" y="4069961"/>
              <a:ext cx="238639" cy="1"/>
            </a:xfrm>
            <a:prstGeom prst="straightConnector1">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DD09C249-6706-468F-3AB2-3BB31D7EAA76}"/>
                </a:ext>
              </a:extLst>
            </p:cNvPr>
            <p:cNvCxnSpPr>
              <a:cxnSpLocks/>
            </p:cNvCxnSpPr>
            <p:nvPr/>
          </p:nvCxnSpPr>
          <p:spPr>
            <a:xfrm flipH="1">
              <a:off x="1410942" y="4069778"/>
              <a:ext cx="280783" cy="0"/>
            </a:xfrm>
            <a:prstGeom prst="straightConnector1">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cxnSp>
        <p:nvCxnSpPr>
          <p:cNvPr id="26" name="Straight Connector 25">
            <a:extLst>
              <a:ext uri="{FF2B5EF4-FFF2-40B4-BE49-F238E27FC236}">
                <a16:creationId xmlns:a16="http://schemas.microsoft.com/office/drawing/2014/main" id="{7C6549D9-3164-B5F0-DBFC-A9BD3E4A3290}"/>
              </a:ext>
            </a:extLst>
          </p:cNvPr>
          <p:cNvCxnSpPr>
            <a:cxnSpLocks/>
          </p:cNvCxnSpPr>
          <p:nvPr/>
        </p:nvCxnSpPr>
        <p:spPr>
          <a:xfrm>
            <a:off x="-715" y="6400594"/>
            <a:ext cx="1220724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Title 1">
            <a:extLst>
              <a:ext uri="{FF2B5EF4-FFF2-40B4-BE49-F238E27FC236}">
                <a16:creationId xmlns:a16="http://schemas.microsoft.com/office/drawing/2014/main" id="{FC192E29-878A-5D62-B89B-76EBC248B52D}"/>
              </a:ext>
            </a:extLst>
          </p:cNvPr>
          <p:cNvSpPr txBox="1">
            <a:spLocks/>
          </p:cNvSpPr>
          <p:nvPr/>
        </p:nvSpPr>
        <p:spPr>
          <a:xfrm>
            <a:off x="268737" y="105387"/>
            <a:ext cx="10515600" cy="1042077"/>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a:latin typeface="Arial" panose="020B0604020202020204" pitchFamily="34" charset="0"/>
                <a:cs typeface="Arial" panose="020B0604020202020204" pitchFamily="34" charset="0"/>
              </a:rPr>
              <a:t>Strangeness enhancement in charm </a:t>
            </a:r>
          </a:p>
        </p:txBody>
      </p:sp>
      <p:grpSp>
        <p:nvGrpSpPr>
          <p:cNvPr id="32" name="Group 31">
            <a:extLst>
              <a:ext uri="{FF2B5EF4-FFF2-40B4-BE49-F238E27FC236}">
                <a16:creationId xmlns:a16="http://schemas.microsoft.com/office/drawing/2014/main" id="{A3F53A48-2D7C-F4ED-E959-7D3CBE885ADB}"/>
              </a:ext>
            </a:extLst>
          </p:cNvPr>
          <p:cNvGrpSpPr/>
          <p:nvPr/>
        </p:nvGrpSpPr>
        <p:grpSpPr>
          <a:xfrm>
            <a:off x="38203" y="1882179"/>
            <a:ext cx="1201155" cy="2073784"/>
            <a:chOff x="2522862" y="1487277"/>
            <a:chExt cx="1336163" cy="2251260"/>
          </a:xfrm>
        </p:grpSpPr>
        <p:sp>
          <p:nvSpPr>
            <p:cNvPr id="33" name="Oval 32">
              <a:extLst>
                <a:ext uri="{FF2B5EF4-FFF2-40B4-BE49-F238E27FC236}">
                  <a16:creationId xmlns:a16="http://schemas.microsoft.com/office/drawing/2014/main" id="{E7390AE3-0143-B975-DD6A-07873B52F5CB}"/>
                </a:ext>
              </a:extLst>
            </p:cNvPr>
            <p:cNvSpPr/>
            <p:nvPr/>
          </p:nvSpPr>
          <p:spPr>
            <a:xfrm>
              <a:off x="2522863" y="1487277"/>
              <a:ext cx="925417" cy="881350"/>
            </a:xfrm>
            <a:prstGeom prst="ellipse">
              <a:avLst/>
            </a:prstGeom>
            <a:solidFill>
              <a:srgbClr val="5BA953"/>
            </a:solidFill>
            <a:ln>
              <a:solidFill>
                <a:srgbClr val="5BA953"/>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i="1">
                  <a:latin typeface="Arial" panose="020B0604020202020204" pitchFamily="34" charset="0"/>
                  <a:cs typeface="Arial" panose="020B0604020202020204" pitchFamily="34" charset="0"/>
                </a:rPr>
                <a:t>c</a:t>
              </a:r>
            </a:p>
          </p:txBody>
        </p:sp>
        <p:sp>
          <p:nvSpPr>
            <p:cNvPr id="34" name="Oval 33">
              <a:extLst>
                <a:ext uri="{FF2B5EF4-FFF2-40B4-BE49-F238E27FC236}">
                  <a16:creationId xmlns:a16="http://schemas.microsoft.com/office/drawing/2014/main" id="{FE40F319-7AB9-8B89-97ED-BEE14FFCB033}"/>
                </a:ext>
              </a:extLst>
            </p:cNvPr>
            <p:cNvSpPr/>
            <p:nvPr/>
          </p:nvSpPr>
          <p:spPr>
            <a:xfrm>
              <a:off x="2522862" y="2857187"/>
              <a:ext cx="925417" cy="881350"/>
            </a:xfrm>
            <a:prstGeom prst="ellipse">
              <a:avLst/>
            </a:prstGeom>
            <a:solidFill>
              <a:srgbClr val="5BA953"/>
            </a:solidFill>
            <a:ln>
              <a:solidFill>
                <a:srgbClr val="5BA953"/>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i="1">
                  <a:latin typeface="Arial" panose="020B0604020202020204" pitchFamily="34" charset="0"/>
                  <a:cs typeface="Arial" panose="020B0604020202020204" pitchFamily="34" charset="0"/>
                </a:rPr>
                <a:t>c</a:t>
              </a:r>
            </a:p>
          </p:txBody>
        </p:sp>
        <mc:AlternateContent xmlns:mc="http://schemas.openxmlformats.org/markup-compatibility/2006" xmlns:a14="http://schemas.microsoft.com/office/drawing/2010/main">
          <mc:Choice Requires="a14">
            <p:sp>
              <p:nvSpPr>
                <p:cNvPr id="36" name="Oval 35">
                  <a:extLst>
                    <a:ext uri="{FF2B5EF4-FFF2-40B4-BE49-F238E27FC236}">
                      <a16:creationId xmlns:a16="http://schemas.microsoft.com/office/drawing/2014/main" id="{70409997-174F-16F9-1EBD-B7EDEFF4A182}"/>
                    </a:ext>
                  </a:extLst>
                </p:cNvPr>
                <p:cNvSpPr/>
                <p:nvPr/>
              </p:nvSpPr>
              <p:spPr>
                <a:xfrm>
                  <a:off x="3194891" y="1719725"/>
                  <a:ext cx="664134" cy="593945"/>
                </a:xfrm>
                <a:prstGeom prst="ellipse">
                  <a:avLst/>
                </a:prstGeom>
                <a:solidFill>
                  <a:srgbClr val="4F88EF"/>
                </a:solidFill>
                <a:ln>
                  <a:solidFill>
                    <a:srgbClr val="4F88EF"/>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cs typeface="Arial" panose="020B0604020202020204" pitchFamily="34" charset="0"/>
                          </a:rPr>
                          <m:t> </m:t>
                        </m:r>
                        <m:acc>
                          <m:accPr>
                            <m:chr m:val="̅"/>
                            <m:ctrlPr>
                              <a:rPr lang="en-US" sz="2800" i="1" smtClean="0">
                                <a:latin typeface="Cambria Math" panose="02040503050406030204" pitchFamily="18" charset="0"/>
                                <a:cs typeface="Arial" panose="020B0604020202020204" pitchFamily="34" charset="0"/>
                              </a:rPr>
                            </m:ctrlPr>
                          </m:accPr>
                          <m:e>
                            <m:r>
                              <a:rPr lang="en-US" sz="2800" b="0" i="1" smtClean="0">
                                <a:latin typeface="Cambria Math" panose="02040503050406030204" pitchFamily="18" charset="0"/>
                                <a:cs typeface="Arial" panose="020B0604020202020204" pitchFamily="34" charset="0"/>
                              </a:rPr>
                              <m:t>𝑠</m:t>
                            </m:r>
                          </m:e>
                        </m:acc>
                      </m:oMath>
                    </m:oMathPara>
                  </a14:m>
                  <a:endParaRPr lang="en-US" sz="2800" i="1">
                    <a:latin typeface="Arial" panose="020B0604020202020204" pitchFamily="34" charset="0"/>
                    <a:cs typeface="Arial" panose="020B0604020202020204" pitchFamily="34" charset="0"/>
                  </a:endParaRPr>
                </a:p>
              </p:txBody>
            </p:sp>
          </mc:Choice>
          <mc:Fallback xmlns="">
            <p:sp>
              <p:nvSpPr>
                <p:cNvPr id="36" name="Oval 35">
                  <a:extLst>
                    <a:ext uri="{FF2B5EF4-FFF2-40B4-BE49-F238E27FC236}">
                      <a16:creationId xmlns:a16="http://schemas.microsoft.com/office/drawing/2014/main" id="{70409997-174F-16F9-1EBD-B7EDEFF4A182}"/>
                    </a:ext>
                  </a:extLst>
                </p:cNvPr>
                <p:cNvSpPr>
                  <a:spLocks noRot="1" noChangeAspect="1" noMove="1" noResize="1" noEditPoints="1" noAdjustHandles="1" noChangeArrowheads="1" noChangeShapeType="1" noTextEdit="1"/>
                </p:cNvSpPr>
                <p:nvPr/>
              </p:nvSpPr>
              <p:spPr>
                <a:xfrm>
                  <a:off x="3194891" y="1719725"/>
                  <a:ext cx="664134" cy="593945"/>
                </a:xfrm>
                <a:prstGeom prst="ellipse">
                  <a:avLst/>
                </a:prstGeom>
                <a:blipFill>
                  <a:blip r:embed="rId6"/>
                  <a:stretch>
                    <a:fillRect/>
                  </a:stretch>
                </a:blipFill>
                <a:ln>
                  <a:solidFill>
                    <a:srgbClr val="4F88EF"/>
                  </a:solidFill>
                </a:ln>
                <a:effectLst>
                  <a:outerShdw blurRad="50800" dist="38100" dir="5400000" algn="t" rotWithShape="0">
                    <a:prstClr val="black">
                      <a:alpha val="40000"/>
                    </a:prstClr>
                  </a:outerShdw>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7" name="Oval 36">
                  <a:extLst>
                    <a:ext uri="{FF2B5EF4-FFF2-40B4-BE49-F238E27FC236}">
                      <a16:creationId xmlns:a16="http://schemas.microsoft.com/office/drawing/2014/main" id="{9322D362-6D4E-C737-8B84-46772DF83865}"/>
                    </a:ext>
                  </a:extLst>
                </p:cNvPr>
                <p:cNvSpPr/>
                <p:nvPr/>
              </p:nvSpPr>
              <p:spPr>
                <a:xfrm>
                  <a:off x="3225774" y="2960920"/>
                  <a:ext cx="376134" cy="397671"/>
                </a:xfrm>
                <a:prstGeom prst="ellipse">
                  <a:avLst/>
                </a:prstGeom>
                <a:solidFill>
                  <a:srgbClr val="FF0000"/>
                </a:solidFill>
                <a:ln>
                  <a:solidFill>
                    <a:srgbClr val="C31713"/>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cs typeface="Arial" panose="020B0604020202020204" pitchFamily="34" charset="0"/>
                          </a:rPr>
                          <m:t> </m:t>
                        </m:r>
                        <m:acc>
                          <m:accPr>
                            <m:chr m:val="̅"/>
                            <m:ctrlPr>
                              <a:rPr lang="en-US" sz="2800" i="1" smtClean="0">
                                <a:latin typeface="Cambria Math" panose="02040503050406030204" pitchFamily="18" charset="0"/>
                                <a:cs typeface="Arial" panose="020B0604020202020204" pitchFamily="34" charset="0"/>
                              </a:rPr>
                            </m:ctrlPr>
                          </m:accPr>
                          <m:e>
                            <m:r>
                              <a:rPr lang="en-US" sz="2800" b="0" i="1" smtClean="0">
                                <a:latin typeface="Cambria Math" panose="02040503050406030204" pitchFamily="18" charset="0"/>
                                <a:cs typeface="Arial" panose="020B0604020202020204" pitchFamily="34" charset="0"/>
                              </a:rPr>
                              <m:t>𝑢</m:t>
                            </m:r>
                          </m:e>
                        </m:acc>
                      </m:oMath>
                    </m:oMathPara>
                  </a14:m>
                  <a:endParaRPr lang="en-US" sz="2800" i="1">
                    <a:latin typeface="Arial" panose="020B0604020202020204" pitchFamily="34" charset="0"/>
                    <a:cs typeface="Arial" panose="020B0604020202020204" pitchFamily="34" charset="0"/>
                  </a:endParaRPr>
                </a:p>
              </p:txBody>
            </p:sp>
          </mc:Choice>
          <mc:Fallback xmlns="">
            <p:sp>
              <p:nvSpPr>
                <p:cNvPr id="37" name="Oval 36">
                  <a:extLst>
                    <a:ext uri="{FF2B5EF4-FFF2-40B4-BE49-F238E27FC236}">
                      <a16:creationId xmlns:a16="http://schemas.microsoft.com/office/drawing/2014/main" id="{9322D362-6D4E-C737-8B84-46772DF83865}"/>
                    </a:ext>
                  </a:extLst>
                </p:cNvPr>
                <p:cNvSpPr>
                  <a:spLocks noRot="1" noChangeAspect="1" noMove="1" noResize="1" noEditPoints="1" noAdjustHandles="1" noChangeArrowheads="1" noChangeShapeType="1" noTextEdit="1"/>
                </p:cNvSpPr>
                <p:nvPr/>
              </p:nvSpPr>
              <p:spPr>
                <a:xfrm>
                  <a:off x="3225774" y="2960920"/>
                  <a:ext cx="376134" cy="397671"/>
                </a:xfrm>
                <a:prstGeom prst="ellipse">
                  <a:avLst/>
                </a:prstGeom>
                <a:blipFill>
                  <a:blip r:embed="rId7"/>
                  <a:stretch>
                    <a:fillRect/>
                  </a:stretch>
                </a:blipFill>
                <a:ln>
                  <a:solidFill>
                    <a:srgbClr val="C31713"/>
                  </a:solidFill>
                </a:ln>
                <a:effectLst>
                  <a:outerShdw blurRad="50800" dist="38100" dir="5400000" algn="t" rotWithShape="0">
                    <a:prstClr val="black">
                      <a:alpha val="40000"/>
                    </a:prstClr>
                  </a:outerShdw>
                </a:effectLst>
              </p:spPr>
              <p:txBody>
                <a:bodyPr/>
                <a:lstStyle/>
                <a:p>
                  <a:r>
                    <a:rPr lang="en-US">
                      <a:noFill/>
                    </a:rPr>
                    <a:t> </a:t>
                  </a:r>
                </a:p>
              </p:txBody>
            </p:sp>
          </mc:Fallback>
        </mc:AlternateContent>
        <p:cxnSp>
          <p:nvCxnSpPr>
            <p:cNvPr id="38" name="Straight Connector 37">
              <a:extLst>
                <a:ext uri="{FF2B5EF4-FFF2-40B4-BE49-F238E27FC236}">
                  <a16:creationId xmlns:a16="http://schemas.microsoft.com/office/drawing/2014/main" id="{36170665-1A04-EDBA-A92D-55EE961CEF58}"/>
                </a:ext>
              </a:extLst>
            </p:cNvPr>
            <p:cNvCxnSpPr>
              <a:cxnSpLocks/>
            </p:cNvCxnSpPr>
            <p:nvPr/>
          </p:nvCxnSpPr>
          <p:spPr>
            <a:xfrm flipH="1">
              <a:off x="2538932" y="2396399"/>
              <a:ext cx="1107367" cy="430595"/>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9" name="Group 38">
            <a:extLst>
              <a:ext uri="{FF2B5EF4-FFF2-40B4-BE49-F238E27FC236}">
                <a16:creationId xmlns:a16="http://schemas.microsoft.com/office/drawing/2014/main" id="{A59365D9-1889-03FB-8514-71A6C103C59E}"/>
              </a:ext>
            </a:extLst>
          </p:cNvPr>
          <p:cNvGrpSpPr/>
          <p:nvPr/>
        </p:nvGrpSpPr>
        <p:grpSpPr>
          <a:xfrm rot="10800000">
            <a:off x="10911984" y="1230187"/>
            <a:ext cx="867522" cy="340658"/>
            <a:chOff x="699676" y="3906358"/>
            <a:chExt cx="957430" cy="340659"/>
          </a:xfrm>
        </p:grpSpPr>
        <p:sp>
          <p:nvSpPr>
            <p:cNvPr id="41" name="Oval 40">
              <a:extLst>
                <a:ext uri="{FF2B5EF4-FFF2-40B4-BE49-F238E27FC236}">
                  <a16:creationId xmlns:a16="http://schemas.microsoft.com/office/drawing/2014/main" id="{FCB6CD7F-74B9-7498-9247-BE5BD8F6277C}"/>
                </a:ext>
              </a:extLst>
            </p:cNvPr>
            <p:cNvSpPr/>
            <p:nvPr/>
          </p:nvSpPr>
          <p:spPr>
            <a:xfrm>
              <a:off x="1316447" y="3906358"/>
              <a:ext cx="340659" cy="340659"/>
            </a:xfrm>
            <a:prstGeom prst="ellipse">
              <a:avLst/>
            </a:prstGeom>
            <a:solidFill>
              <a:srgbClr val="61A09A"/>
            </a:solidFill>
            <a:ln>
              <a:solidFill>
                <a:srgbClr val="61A09A"/>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2" name="Straight Arrow Connector 41">
              <a:extLst>
                <a:ext uri="{FF2B5EF4-FFF2-40B4-BE49-F238E27FC236}">
                  <a16:creationId xmlns:a16="http://schemas.microsoft.com/office/drawing/2014/main" id="{588A5138-8C9F-E25C-B2D2-ABE00D0C7D91}"/>
                </a:ext>
              </a:extLst>
            </p:cNvPr>
            <p:cNvCxnSpPr>
              <a:cxnSpLocks/>
            </p:cNvCxnSpPr>
            <p:nvPr/>
          </p:nvCxnSpPr>
          <p:spPr>
            <a:xfrm flipV="1">
              <a:off x="699676" y="4069961"/>
              <a:ext cx="262503" cy="1"/>
            </a:xfrm>
            <a:prstGeom prst="straightConnector1">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F5936690-4CE8-2F7D-0174-5C40963ABFA5}"/>
                </a:ext>
              </a:extLst>
            </p:cNvPr>
            <p:cNvCxnSpPr>
              <a:cxnSpLocks/>
            </p:cNvCxnSpPr>
            <p:nvPr/>
          </p:nvCxnSpPr>
          <p:spPr>
            <a:xfrm flipH="1">
              <a:off x="1049340" y="4069778"/>
              <a:ext cx="255257" cy="0"/>
            </a:xfrm>
            <a:prstGeom prst="straightConnector1">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pic>
        <p:nvPicPr>
          <p:cNvPr id="44" name="Picture 43" descr="A diagram of a machine&#10;&#10;Description automatically generated">
            <a:extLst>
              <a:ext uri="{FF2B5EF4-FFF2-40B4-BE49-F238E27FC236}">
                <a16:creationId xmlns:a16="http://schemas.microsoft.com/office/drawing/2014/main" id="{CD533FB6-967E-F584-8407-8848BFCA2705}"/>
              </a:ext>
            </a:extLst>
          </p:cNvPr>
          <p:cNvPicPr>
            <a:picLocks noChangeAspect="1"/>
          </p:cNvPicPr>
          <p:nvPr/>
        </p:nvPicPr>
        <p:blipFill>
          <a:blip r:embed="rId5"/>
          <a:stretch>
            <a:fillRect/>
          </a:stretch>
        </p:blipFill>
        <p:spPr>
          <a:xfrm flipH="1">
            <a:off x="10896598" y="1960759"/>
            <a:ext cx="1236483" cy="543782"/>
          </a:xfrm>
          <a:prstGeom prst="rect">
            <a:avLst/>
          </a:prstGeom>
        </p:spPr>
      </p:pic>
      <p:sp>
        <p:nvSpPr>
          <p:cNvPr id="45" name="TextBox 44">
            <a:extLst>
              <a:ext uri="{FF2B5EF4-FFF2-40B4-BE49-F238E27FC236}">
                <a16:creationId xmlns:a16="http://schemas.microsoft.com/office/drawing/2014/main" id="{8E6F5DD3-8CF4-B66F-1CA9-3FCC63C0707E}"/>
              </a:ext>
            </a:extLst>
          </p:cNvPr>
          <p:cNvSpPr txBox="1"/>
          <p:nvPr/>
        </p:nvSpPr>
        <p:spPr>
          <a:xfrm>
            <a:off x="10939344" y="977078"/>
            <a:ext cx="279244" cy="276999"/>
          </a:xfrm>
          <a:prstGeom prst="rect">
            <a:avLst/>
          </a:prstGeom>
          <a:noFill/>
        </p:spPr>
        <p:txBody>
          <a:bodyPr wrap="none" rtlCol="0">
            <a:spAutoFit/>
          </a:bodyPr>
          <a:lstStyle/>
          <a:p>
            <a:r>
              <a:rPr lang="en-US" sz="1200" b="1" i="1">
                <a:latin typeface="Arial" panose="020B0604020202020204" pitchFamily="34" charset="0"/>
                <a:cs typeface="Arial" panose="020B0604020202020204" pitchFamily="34" charset="0"/>
              </a:rPr>
              <a:t>p</a:t>
            </a:r>
          </a:p>
        </p:txBody>
      </p:sp>
      <p:sp>
        <p:nvSpPr>
          <p:cNvPr id="46" name="TextBox 45">
            <a:extLst>
              <a:ext uri="{FF2B5EF4-FFF2-40B4-BE49-F238E27FC236}">
                <a16:creationId xmlns:a16="http://schemas.microsoft.com/office/drawing/2014/main" id="{8B4DB309-262B-BB43-B220-75D7C479BD60}"/>
              </a:ext>
            </a:extLst>
          </p:cNvPr>
          <p:cNvSpPr txBox="1"/>
          <p:nvPr/>
        </p:nvSpPr>
        <p:spPr>
          <a:xfrm>
            <a:off x="11808195" y="3308884"/>
            <a:ext cx="279244" cy="276999"/>
          </a:xfrm>
          <a:prstGeom prst="rect">
            <a:avLst/>
          </a:prstGeom>
          <a:noFill/>
        </p:spPr>
        <p:txBody>
          <a:bodyPr wrap="none" rtlCol="0">
            <a:spAutoFit/>
          </a:bodyPr>
          <a:lstStyle/>
          <a:p>
            <a:r>
              <a:rPr lang="en-US" sz="1200" b="1" i="1">
                <a:latin typeface="Arial" panose="020B0604020202020204" pitchFamily="34" charset="0"/>
                <a:cs typeface="Arial" panose="020B0604020202020204" pitchFamily="34" charset="0"/>
              </a:rPr>
              <a:t>p</a:t>
            </a:r>
          </a:p>
        </p:txBody>
      </p:sp>
      <p:sp>
        <p:nvSpPr>
          <p:cNvPr id="47" name="TextBox 46">
            <a:extLst>
              <a:ext uri="{FF2B5EF4-FFF2-40B4-BE49-F238E27FC236}">
                <a16:creationId xmlns:a16="http://schemas.microsoft.com/office/drawing/2014/main" id="{431E2D4E-80D0-0963-A021-29B5ECFAC0E5}"/>
              </a:ext>
            </a:extLst>
          </p:cNvPr>
          <p:cNvSpPr txBox="1"/>
          <p:nvPr/>
        </p:nvSpPr>
        <p:spPr>
          <a:xfrm>
            <a:off x="10896598" y="3026751"/>
            <a:ext cx="381836" cy="276999"/>
          </a:xfrm>
          <a:prstGeom prst="rect">
            <a:avLst/>
          </a:prstGeom>
          <a:noFill/>
        </p:spPr>
        <p:txBody>
          <a:bodyPr wrap="none" rtlCol="0">
            <a:spAutoFit/>
          </a:bodyPr>
          <a:lstStyle/>
          <a:p>
            <a:r>
              <a:rPr lang="en-US" sz="1200" b="1">
                <a:latin typeface="Arial" panose="020B0604020202020204" pitchFamily="34" charset="0"/>
                <a:cs typeface="Arial" panose="020B0604020202020204" pitchFamily="34" charset="0"/>
              </a:rPr>
              <a:t>Pb</a:t>
            </a:r>
          </a:p>
        </p:txBody>
      </p:sp>
      <p:sp>
        <p:nvSpPr>
          <p:cNvPr id="48" name="TextBox 47">
            <a:extLst>
              <a:ext uri="{FF2B5EF4-FFF2-40B4-BE49-F238E27FC236}">
                <a16:creationId xmlns:a16="http://schemas.microsoft.com/office/drawing/2014/main" id="{EEB95A82-C94A-5E3B-E6E7-D1208745481E}"/>
              </a:ext>
            </a:extLst>
          </p:cNvPr>
          <p:cNvSpPr txBox="1"/>
          <p:nvPr/>
        </p:nvSpPr>
        <p:spPr>
          <a:xfrm>
            <a:off x="11739952" y="720367"/>
            <a:ext cx="381836" cy="276999"/>
          </a:xfrm>
          <a:prstGeom prst="rect">
            <a:avLst/>
          </a:prstGeom>
          <a:noFill/>
        </p:spPr>
        <p:txBody>
          <a:bodyPr wrap="none" rtlCol="0">
            <a:spAutoFit/>
          </a:bodyPr>
          <a:lstStyle/>
          <a:p>
            <a:r>
              <a:rPr lang="en-US" sz="1200" b="1">
                <a:latin typeface="Arial" panose="020B0604020202020204" pitchFamily="34" charset="0"/>
                <a:cs typeface="Arial" panose="020B0604020202020204" pitchFamily="34" charset="0"/>
              </a:rPr>
              <a:t>Pb</a:t>
            </a:r>
          </a:p>
        </p:txBody>
      </p:sp>
      <p:sp>
        <p:nvSpPr>
          <p:cNvPr id="4" name="TextBox 3">
            <a:extLst>
              <a:ext uri="{FF2B5EF4-FFF2-40B4-BE49-F238E27FC236}">
                <a16:creationId xmlns:a16="http://schemas.microsoft.com/office/drawing/2014/main" id="{19A7B477-DC30-936F-D80B-5AC9C80541B2}"/>
              </a:ext>
            </a:extLst>
          </p:cNvPr>
          <p:cNvSpPr txBox="1"/>
          <p:nvPr/>
        </p:nvSpPr>
        <p:spPr>
          <a:xfrm>
            <a:off x="-369272" y="5100669"/>
            <a:ext cx="8492742" cy="1353897"/>
          </a:xfrm>
          <a:prstGeom prst="rect">
            <a:avLst/>
          </a:prstGeom>
          <a:noFill/>
        </p:spPr>
        <p:txBody>
          <a:bodyPr wrap="square">
            <a:spAutoFit/>
          </a:bodyPr>
          <a:lstStyle/>
          <a:p>
            <a:pPr marL="800100" lvl="1" indent="-342900">
              <a:lnSpc>
                <a:spcPct val="150000"/>
              </a:lnSpc>
              <a:buFont typeface="Arial" panose="020B0604020202020204" pitchFamily="34" charset="0"/>
              <a:buChar char="•"/>
            </a:pPr>
            <a:r>
              <a:rPr lang="en-US" sz="1900" dirty="0">
                <a:latin typeface="Arial" panose="020B0604020202020204" pitchFamily="34" charset="0"/>
                <a:cs typeface="Arial" panose="020B0604020202020204" pitchFamily="34" charset="0"/>
              </a:rPr>
              <a:t>Low </a:t>
            </a:r>
            <a:r>
              <a:rPr lang="en-US" sz="1900" i="1" dirty="0" err="1">
                <a:latin typeface="Arial" panose="020B0604020202020204" pitchFamily="34" charset="0"/>
                <a:cs typeface="Arial" panose="020B0604020202020204" pitchFamily="34" charset="0"/>
              </a:rPr>
              <a:t>p</a:t>
            </a:r>
            <a:r>
              <a:rPr lang="en-US" sz="1900" i="1" baseline="-25000" dirty="0" err="1">
                <a:latin typeface="Arial" panose="020B0604020202020204" pitchFamily="34" charset="0"/>
                <a:cs typeface="Arial" panose="020B0604020202020204" pitchFamily="34" charset="0"/>
              </a:rPr>
              <a:t>T</a:t>
            </a:r>
            <a:r>
              <a:rPr lang="en-US" sz="1900" dirty="0">
                <a:latin typeface="Arial" panose="020B0604020202020204" pitchFamily="34" charset="0"/>
                <a:cs typeface="Arial" panose="020B0604020202020204" pitchFamily="34" charset="0"/>
              </a:rPr>
              <a:t> regime shows greater enhancement of strangeness</a:t>
            </a:r>
          </a:p>
          <a:p>
            <a:pPr marL="800100" lvl="1" indent="-342900">
              <a:lnSpc>
                <a:spcPct val="150000"/>
              </a:lnSpc>
              <a:buFont typeface="Arial" panose="020B0604020202020204" pitchFamily="34" charset="0"/>
              <a:buChar char="•"/>
            </a:pPr>
            <a:r>
              <a:rPr lang="en-US" sz="1900" dirty="0">
                <a:latin typeface="Arial" panose="020B0604020202020204" pitchFamily="34" charset="0"/>
                <a:cs typeface="Arial" panose="020B0604020202020204" pitchFamily="34" charset="0"/>
              </a:rPr>
              <a:t>Enhancement with increasing particle density in heavy-ion collisions</a:t>
            </a:r>
          </a:p>
          <a:p>
            <a:pPr marL="800100" lvl="1" indent="-342900">
              <a:lnSpc>
                <a:spcPct val="150000"/>
              </a:lnSpc>
              <a:buFont typeface="Arial" panose="020B0604020202020204" pitchFamily="34" charset="0"/>
              <a:buChar char="•"/>
            </a:pPr>
            <a:r>
              <a:rPr lang="en-US" sz="1900" dirty="0">
                <a:latin typeface="Arial" panose="020B0604020202020204" pitchFamily="34" charset="0"/>
                <a:cs typeface="Arial" panose="020B0604020202020204" pitchFamily="34" charset="0"/>
              </a:rPr>
              <a:t>Greater enhancement in the denser hadronic environment (Pb</a:t>
            </a:r>
            <a:r>
              <a:rPr lang="en-US" sz="1900" i="1" dirty="0">
                <a:latin typeface="Arial" panose="020B0604020202020204" pitchFamily="34" charset="0"/>
                <a:cs typeface="Arial" panose="020B0604020202020204" pitchFamily="34" charset="0"/>
              </a:rPr>
              <a:t>p</a:t>
            </a:r>
            <a:r>
              <a:rPr lang="en-US" sz="1900" dirty="0">
                <a:latin typeface="Arial" panose="020B0604020202020204" pitchFamily="34" charset="0"/>
                <a:cs typeface="Arial" panose="020B0604020202020204" pitchFamily="34" charset="0"/>
              </a:rPr>
              <a:t>)</a:t>
            </a:r>
          </a:p>
        </p:txBody>
      </p:sp>
      <p:sp>
        <p:nvSpPr>
          <p:cNvPr id="6" name="Oval 5">
            <a:extLst>
              <a:ext uri="{FF2B5EF4-FFF2-40B4-BE49-F238E27FC236}">
                <a16:creationId xmlns:a16="http://schemas.microsoft.com/office/drawing/2014/main" id="{5635C010-A06B-A0B4-20A0-1505273ACE84}"/>
              </a:ext>
            </a:extLst>
          </p:cNvPr>
          <p:cNvSpPr/>
          <p:nvPr/>
        </p:nvSpPr>
        <p:spPr>
          <a:xfrm>
            <a:off x="11808195" y="999777"/>
            <a:ext cx="307062" cy="850672"/>
          </a:xfrm>
          <a:prstGeom prst="ellipse">
            <a:avLst/>
          </a:prstGeom>
          <a:solidFill>
            <a:srgbClr val="C55D35">
              <a:alpha val="36078"/>
            </a:srgbClr>
          </a:solidFill>
          <a:ln>
            <a:solidFill>
              <a:srgbClr val="C55D35"/>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EA2D8F17-EF0C-3F7C-F7D9-6005BCE4C734}"/>
              </a:ext>
            </a:extLst>
          </p:cNvPr>
          <p:cNvSpPr txBox="1"/>
          <p:nvPr/>
        </p:nvSpPr>
        <p:spPr>
          <a:xfrm>
            <a:off x="1990319" y="1841380"/>
            <a:ext cx="1429789" cy="307777"/>
          </a:xfrm>
          <a:prstGeom prst="rect">
            <a:avLst/>
          </a:prstGeom>
          <a:noFill/>
        </p:spPr>
        <p:txBody>
          <a:bodyPr wrap="square" rtlCol="0">
            <a:spAutoFit/>
          </a:bodyPr>
          <a:lstStyle/>
          <a:p>
            <a:r>
              <a:rPr lang="en-US" sz="1400" b="1" dirty="0">
                <a:solidFill>
                  <a:srgbClr val="C00000"/>
                </a:solidFill>
                <a:latin typeface="Arial" panose="020B0604020202020204" pitchFamily="34" charset="0"/>
                <a:cs typeface="Arial" panose="020B0604020202020204" pitchFamily="34" charset="0"/>
              </a:rPr>
              <a:t>preliminary</a:t>
            </a:r>
          </a:p>
        </p:txBody>
      </p:sp>
      <p:sp>
        <p:nvSpPr>
          <p:cNvPr id="11" name="Footer Placeholder 2">
            <a:extLst>
              <a:ext uri="{FF2B5EF4-FFF2-40B4-BE49-F238E27FC236}">
                <a16:creationId xmlns:a16="http://schemas.microsoft.com/office/drawing/2014/main" id="{060DE4B2-4BCD-1CE1-CBBA-DE84F60FE374}"/>
              </a:ext>
            </a:extLst>
          </p:cNvPr>
          <p:cNvSpPr>
            <a:spLocks noGrp="1"/>
          </p:cNvSpPr>
          <p:nvPr>
            <p:ph type="ftr" sz="quarter" idx="11"/>
          </p:nvPr>
        </p:nvSpPr>
        <p:spPr>
          <a:xfrm>
            <a:off x="4038599" y="6440758"/>
            <a:ext cx="4438135" cy="365125"/>
          </a:xfrm>
        </p:spPr>
        <p:txBody>
          <a:bodyPr/>
          <a:lstStyle/>
          <a:p>
            <a:r>
              <a:rPr lang="en-US" b="1" dirty="0">
                <a:solidFill>
                  <a:srgbClr val="0070C0"/>
                </a:solidFill>
                <a:latin typeface="Arial" panose="020B0604020202020204" pitchFamily="34" charset="0"/>
                <a:cs typeface="Arial" panose="020B0604020202020204" pitchFamily="34" charset="0"/>
              </a:rPr>
              <a:t>Julie Napora (Berkey) - Los Alamos National Laboratory</a:t>
            </a:r>
          </a:p>
        </p:txBody>
      </p:sp>
      <p:pic>
        <p:nvPicPr>
          <p:cNvPr id="2" name="Picture 1" descr="A logo for a nuclear science center&#10;&#10;Description automatically generated">
            <a:extLst>
              <a:ext uri="{FF2B5EF4-FFF2-40B4-BE49-F238E27FC236}">
                <a16:creationId xmlns:a16="http://schemas.microsoft.com/office/drawing/2014/main" id="{982D0B3E-0291-21EA-B362-01C941BB41A3}"/>
              </a:ext>
            </a:extLst>
          </p:cNvPr>
          <p:cNvPicPr>
            <a:picLocks noChangeAspect="1"/>
          </p:cNvPicPr>
          <p:nvPr/>
        </p:nvPicPr>
        <p:blipFill>
          <a:blip r:embed="rId8"/>
          <a:stretch>
            <a:fillRect/>
          </a:stretch>
        </p:blipFill>
        <p:spPr>
          <a:xfrm>
            <a:off x="-57152" y="6431871"/>
            <a:ext cx="1200152" cy="522447"/>
          </a:xfrm>
          <a:prstGeom prst="ellipse">
            <a:avLst/>
          </a:prstGeom>
        </p:spPr>
      </p:pic>
      <p:sp>
        <p:nvSpPr>
          <p:cNvPr id="15" name="TextBox 14">
            <a:extLst>
              <a:ext uri="{FF2B5EF4-FFF2-40B4-BE49-F238E27FC236}">
                <a16:creationId xmlns:a16="http://schemas.microsoft.com/office/drawing/2014/main" id="{489093B9-29F3-99B3-A3E9-381F05B6EBCD}"/>
              </a:ext>
            </a:extLst>
          </p:cNvPr>
          <p:cNvSpPr txBox="1"/>
          <p:nvPr/>
        </p:nvSpPr>
        <p:spPr>
          <a:xfrm>
            <a:off x="5526537" y="724830"/>
            <a:ext cx="2366433" cy="276999"/>
          </a:xfrm>
          <a:prstGeom prst="rect">
            <a:avLst/>
          </a:prstGeom>
          <a:noFill/>
        </p:spPr>
        <p:txBody>
          <a:bodyPr wrap="square">
            <a:spAutoFit/>
          </a:bodyPr>
          <a:lstStyle/>
          <a:p>
            <a:r>
              <a:rPr lang="en-US" sz="1200" dirty="0">
                <a:solidFill>
                  <a:schemeClr val="bg2">
                    <a:lumMod val="50000"/>
                  </a:schemeClr>
                </a:solidFill>
              </a:rPr>
              <a:t>LHCb-PAPER-2023-021-002</a:t>
            </a:r>
          </a:p>
        </p:txBody>
      </p:sp>
      <p:sp>
        <p:nvSpPr>
          <p:cNvPr id="16" name="TextBox 15">
            <a:extLst>
              <a:ext uri="{FF2B5EF4-FFF2-40B4-BE49-F238E27FC236}">
                <a16:creationId xmlns:a16="http://schemas.microsoft.com/office/drawing/2014/main" id="{CE9479AF-42FA-C139-2086-44566B08487F}"/>
              </a:ext>
            </a:extLst>
          </p:cNvPr>
          <p:cNvSpPr txBox="1"/>
          <p:nvPr/>
        </p:nvSpPr>
        <p:spPr>
          <a:xfrm>
            <a:off x="542924" y="6406471"/>
            <a:ext cx="3495675" cy="430887"/>
          </a:xfrm>
          <a:prstGeom prst="rect">
            <a:avLst/>
          </a:prstGeom>
          <a:noFill/>
        </p:spPr>
        <p:txBody>
          <a:bodyPr wrap="square">
            <a:spAutoFit/>
          </a:bodyPr>
          <a:lstStyle/>
          <a:p>
            <a:pPr algn="ctr"/>
            <a:r>
              <a:rPr lang="en-US" sz="1100" dirty="0">
                <a:latin typeface="Arial" panose="020B0604020202020204" pitchFamily="34" charset="0"/>
                <a:cs typeface="Arial" panose="020B0604020202020204" pitchFamily="34" charset="0"/>
              </a:rPr>
              <a:t>2nd Workshop on Advancing the Understanding of Non-Perturbative QCD Using Energy Flow</a:t>
            </a:r>
          </a:p>
        </p:txBody>
      </p:sp>
    </p:spTree>
    <p:extLst>
      <p:ext uri="{BB962C8B-B14F-4D97-AF65-F5344CB8AC3E}">
        <p14:creationId xmlns:p14="http://schemas.microsoft.com/office/powerpoint/2010/main" val="32196383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document with text and images&#10;&#10;Description automatically generated">
            <a:extLst>
              <a:ext uri="{FF2B5EF4-FFF2-40B4-BE49-F238E27FC236}">
                <a16:creationId xmlns:a16="http://schemas.microsoft.com/office/drawing/2014/main" id="{DA35DF8E-A676-E2FB-16BF-DEAA621782B1}"/>
              </a:ext>
            </a:extLst>
          </p:cNvPr>
          <p:cNvPicPr>
            <a:picLocks noChangeAspect="1"/>
          </p:cNvPicPr>
          <p:nvPr/>
        </p:nvPicPr>
        <p:blipFill rotWithShape="1">
          <a:blip r:embed="rId3"/>
          <a:srcRect l="8319"/>
          <a:stretch/>
        </p:blipFill>
        <p:spPr>
          <a:xfrm>
            <a:off x="8070966" y="1"/>
            <a:ext cx="4384261" cy="5517158"/>
          </a:xfrm>
          <a:prstGeom prst="rect">
            <a:avLst/>
          </a:prstGeom>
        </p:spPr>
      </p:pic>
      <p:sp>
        <p:nvSpPr>
          <p:cNvPr id="2" name="Text Placeholder 1">
            <a:extLst>
              <a:ext uri="{FF2B5EF4-FFF2-40B4-BE49-F238E27FC236}">
                <a16:creationId xmlns:a16="http://schemas.microsoft.com/office/drawing/2014/main" id="{677B7CC7-8F52-D2E7-3A3A-526221388B57}"/>
              </a:ext>
            </a:extLst>
          </p:cNvPr>
          <p:cNvSpPr>
            <a:spLocks noGrp="1"/>
          </p:cNvSpPr>
          <p:nvPr>
            <p:ph type="body" sz="quarter" idx="14"/>
          </p:nvPr>
        </p:nvSpPr>
        <p:spPr>
          <a:xfrm>
            <a:off x="0" y="160430"/>
            <a:ext cx="10415752" cy="841828"/>
          </a:xfrm>
        </p:spPr>
        <p:txBody>
          <a:bodyPr/>
          <a:lstStyle/>
          <a:p>
            <a:pPr algn="l"/>
            <a:r>
              <a:rPr lang="en-US" dirty="0"/>
              <a:t>	</a:t>
            </a:r>
            <a:r>
              <a:rPr lang="en-US" sz="3600" dirty="0">
                <a:solidFill>
                  <a:schemeClr val="tx1"/>
                </a:solidFill>
              </a:rPr>
              <a:t>Summary</a:t>
            </a:r>
          </a:p>
        </p:txBody>
      </p:sp>
      <p:sp>
        <p:nvSpPr>
          <p:cNvPr id="8" name="TextBox 7">
            <a:extLst>
              <a:ext uri="{FF2B5EF4-FFF2-40B4-BE49-F238E27FC236}">
                <a16:creationId xmlns:a16="http://schemas.microsoft.com/office/drawing/2014/main" id="{E263BA9E-95C9-E261-EB40-72A68A9960F1}"/>
              </a:ext>
            </a:extLst>
          </p:cNvPr>
          <p:cNvSpPr txBox="1"/>
          <p:nvPr/>
        </p:nvSpPr>
        <p:spPr>
          <a:xfrm>
            <a:off x="5130799" y="6278880"/>
            <a:ext cx="1531257" cy="418690"/>
          </a:xfrm>
          <a:prstGeom prst="rect">
            <a:avLst/>
          </a:prstGeom>
          <a:solidFill>
            <a:schemeClr val="bg1"/>
          </a:solidFill>
        </p:spPr>
        <p:txBody>
          <a:bodyPr wrap="square" rtlCol="0">
            <a:spAutoFit/>
          </a:bodyPr>
          <a:lstStyle/>
          <a:p>
            <a:endParaRPr lang="en-US" dirty="0"/>
          </a:p>
        </p:txBody>
      </p:sp>
      <p:sp>
        <p:nvSpPr>
          <p:cNvPr id="3" name="Oval 2">
            <a:extLst>
              <a:ext uri="{FF2B5EF4-FFF2-40B4-BE49-F238E27FC236}">
                <a16:creationId xmlns:a16="http://schemas.microsoft.com/office/drawing/2014/main" id="{F69BD1E5-A4EE-005C-8BC9-619D4010002C}"/>
              </a:ext>
            </a:extLst>
          </p:cNvPr>
          <p:cNvSpPr/>
          <p:nvPr/>
        </p:nvSpPr>
        <p:spPr>
          <a:xfrm>
            <a:off x="367380" y="6231397"/>
            <a:ext cx="477572" cy="466173"/>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mc:AlternateContent xmlns:mc="http://schemas.openxmlformats.org/markup-compatibility/2006" xmlns:a14="http://schemas.microsoft.com/office/drawing/2010/main">
        <mc:Choice Requires="a14">
          <p:sp>
            <p:nvSpPr>
              <p:cNvPr id="12" name="Text Placeholder 2">
                <a:extLst>
                  <a:ext uri="{FF2B5EF4-FFF2-40B4-BE49-F238E27FC236}">
                    <a16:creationId xmlns:a16="http://schemas.microsoft.com/office/drawing/2014/main" id="{09BAA3B2-C91E-F293-E803-A18735B5007D}"/>
                  </a:ext>
                </a:extLst>
              </p:cNvPr>
              <p:cNvSpPr>
                <a:spLocks noGrp="1"/>
              </p:cNvSpPr>
              <p:nvPr>
                <p:ph type="body" sz="quarter" idx="19"/>
              </p:nvPr>
            </p:nvSpPr>
            <p:spPr>
              <a:xfrm>
                <a:off x="69269" y="936134"/>
                <a:ext cx="8200672" cy="4238171"/>
              </a:xfrm>
            </p:spPr>
            <p:txBody>
              <a:bodyPr/>
              <a:lstStyle/>
              <a:p>
                <a:pPr>
                  <a:lnSpc>
                    <a:spcPct val="150000"/>
                  </a:lnSpc>
                </a:pPr>
                <a:r>
                  <a:rPr lang="en-US" sz="1900" dirty="0">
                    <a:latin typeface="Arial" panose="020B0604020202020204" pitchFamily="34" charset="0"/>
                    <a:cs typeface="Arial" panose="020B0604020202020204" pitchFamily="34" charset="0"/>
                  </a:rPr>
                  <a:t>The density of the underlying event has a clear effect on heavy quark hadronization.</a:t>
                </a:r>
              </a:p>
              <a:p>
                <a:pPr>
                  <a:lnSpc>
                    <a:spcPct val="150000"/>
                  </a:lnSpc>
                </a:pPr>
                <a:r>
                  <a:rPr lang="en-US" sz="1900" dirty="0">
                    <a:latin typeface="Arial" panose="020B0604020202020204" pitchFamily="34" charset="0"/>
                    <a:cs typeface="Arial" panose="020B0604020202020204" pitchFamily="34" charset="0"/>
                  </a:rPr>
                  <a:t>At increasing multiplicity and decreasing </a:t>
                </a:r>
                <a:r>
                  <a:rPr lang="en-US" sz="1900" i="1" dirty="0">
                    <a:latin typeface="Arial" panose="020B0604020202020204" pitchFamily="34" charset="0"/>
                    <a:cs typeface="Arial" panose="020B0604020202020204" pitchFamily="34" charset="0"/>
                  </a:rPr>
                  <a:t>p</a:t>
                </a:r>
                <a:r>
                  <a:rPr lang="en-US" sz="1900" i="1" baseline="-25000" dirty="0">
                    <a:latin typeface="Arial" panose="020B0604020202020204" pitchFamily="34" charset="0"/>
                    <a:cs typeface="Arial" panose="020B0604020202020204" pitchFamily="34" charset="0"/>
                  </a:rPr>
                  <a:t>T</a:t>
                </a:r>
                <a:r>
                  <a:rPr lang="en-US" sz="1900" dirty="0">
                    <a:latin typeface="Arial" panose="020B0604020202020204" pitchFamily="34" charset="0"/>
                    <a:cs typeface="Arial" panose="020B0604020202020204" pitchFamily="34" charset="0"/>
                  </a:rPr>
                  <a:t>, b-baryon production is enhanced.</a:t>
                </a:r>
              </a:p>
              <a:p>
                <a:pPr>
                  <a:lnSpc>
                    <a:spcPct val="150000"/>
                  </a:lnSpc>
                </a:pPr>
                <a:r>
                  <a:rPr lang="en-US" sz="1900" dirty="0">
                    <a:latin typeface="Arial" panose="020B0604020202020204" pitchFamily="34" charset="0"/>
                    <a:cs typeface="Arial" panose="020B0604020202020204" pitchFamily="34" charset="0"/>
                  </a:rPr>
                  <a:t>The limit of pure fragmentation (as measured in </a:t>
                </a:r>
                <a14:m>
                  <m:oMath xmlns:m="http://schemas.openxmlformats.org/officeDocument/2006/math">
                    <m:sSup>
                      <m:sSupPr>
                        <m:ctrlPr>
                          <a:rPr lang="en-US" sz="1900" i="1" smtClean="0">
                            <a:latin typeface="Cambria Math" panose="02040503050406030204" pitchFamily="18" charset="0"/>
                          </a:rPr>
                        </m:ctrlPr>
                      </m:sSupPr>
                      <m:e>
                        <m:r>
                          <a:rPr lang="en-US" sz="1900" b="0" i="1" smtClean="0">
                            <a:latin typeface="Cambria Math" panose="02040503050406030204" pitchFamily="18" charset="0"/>
                          </a:rPr>
                          <m:t>𝑒</m:t>
                        </m:r>
                      </m:e>
                      <m:sup>
                        <m:r>
                          <a:rPr lang="en-US" sz="1900" b="0" i="1" smtClean="0">
                            <a:latin typeface="Cambria Math" panose="02040503050406030204" pitchFamily="18" charset="0"/>
                          </a:rPr>
                          <m:t>+</m:t>
                        </m:r>
                      </m:sup>
                    </m:sSup>
                    <m:sSup>
                      <m:sSupPr>
                        <m:ctrlPr>
                          <a:rPr lang="en-US" sz="1900" i="1" smtClean="0">
                            <a:latin typeface="Cambria Math" panose="02040503050406030204" pitchFamily="18" charset="0"/>
                          </a:rPr>
                        </m:ctrlPr>
                      </m:sSupPr>
                      <m:e>
                        <m:r>
                          <a:rPr lang="en-US" sz="1900" b="0" i="1" smtClean="0">
                            <a:latin typeface="Cambria Math" panose="02040503050406030204" pitchFamily="18" charset="0"/>
                          </a:rPr>
                          <m:t>𝑒</m:t>
                        </m:r>
                      </m:e>
                      <m:sup>
                        <m:r>
                          <a:rPr lang="en-US" sz="1900" b="0" i="1" smtClean="0">
                            <a:latin typeface="Cambria Math" panose="02040503050406030204" pitchFamily="18" charset="0"/>
                          </a:rPr>
                          <m:t>−</m:t>
                        </m:r>
                      </m:sup>
                    </m:sSup>
                    <m:r>
                      <a:rPr lang="en-US" sz="1900" b="0" i="1" smtClean="0">
                        <a:latin typeface="Cambria Math" panose="02040503050406030204" pitchFamily="18" charset="0"/>
                        <a:ea typeface="Cambria Math" panose="02040503050406030204" pitchFamily="18" charset="0"/>
                      </a:rPr>
                      <m:t>→</m:t>
                    </m:r>
                    <m:sSup>
                      <m:sSupPr>
                        <m:ctrlPr>
                          <a:rPr lang="en-US" sz="1900" b="0" i="1" smtClean="0">
                            <a:latin typeface="Cambria Math" panose="02040503050406030204" pitchFamily="18" charset="0"/>
                          </a:rPr>
                        </m:ctrlPr>
                      </m:sSupPr>
                      <m:e>
                        <m:r>
                          <a:rPr lang="en-US" sz="1900" b="0" i="1" smtClean="0">
                            <a:latin typeface="Cambria Math" panose="02040503050406030204" pitchFamily="18" charset="0"/>
                          </a:rPr>
                          <m:t>𝑍</m:t>
                        </m:r>
                      </m:e>
                      <m:sup>
                        <m:r>
                          <a:rPr lang="en-US" sz="1900" b="0" i="1" smtClean="0">
                            <a:latin typeface="Cambria Math" panose="02040503050406030204" pitchFamily="18" charset="0"/>
                          </a:rPr>
                          <m:t>0</m:t>
                        </m:r>
                      </m:sup>
                    </m:sSup>
                    <m:r>
                      <a:rPr lang="en-US" sz="1900" b="0" i="1" smtClean="0">
                        <a:latin typeface="Cambria Math" panose="02040503050406030204" pitchFamily="18" charset="0"/>
                        <a:ea typeface="Cambria Math" panose="02040503050406030204" pitchFamily="18" charset="0"/>
                      </a:rPr>
                      <m:t>→</m:t>
                    </m:r>
                    <m:r>
                      <a:rPr lang="en-US" sz="1900" b="0" i="1" smtClean="0">
                        <a:latin typeface="Cambria Math" panose="02040503050406030204" pitchFamily="18" charset="0"/>
                        <a:ea typeface="Cambria Math" panose="02040503050406030204" pitchFamily="18" charset="0"/>
                      </a:rPr>
                      <m:t>𝑏</m:t>
                    </m:r>
                    <m:acc>
                      <m:accPr>
                        <m:chr m:val="̅"/>
                        <m:ctrlPr>
                          <a:rPr lang="en-US" sz="1900" b="0" i="1" smtClean="0">
                            <a:latin typeface="Cambria Math" panose="02040503050406030204" pitchFamily="18" charset="0"/>
                            <a:ea typeface="Cambria Math" panose="02040503050406030204" pitchFamily="18" charset="0"/>
                          </a:rPr>
                        </m:ctrlPr>
                      </m:accPr>
                      <m:e>
                        <m:r>
                          <a:rPr lang="en-US" sz="1900" b="0" i="1" smtClean="0">
                            <a:latin typeface="Cambria Math" panose="02040503050406030204" pitchFamily="18" charset="0"/>
                            <a:ea typeface="Cambria Math" panose="02040503050406030204" pitchFamily="18" charset="0"/>
                          </a:rPr>
                          <m:t>𝑏</m:t>
                        </m:r>
                      </m:e>
                    </m:acc>
                  </m:oMath>
                </a14:m>
                <a:r>
                  <a:rPr lang="en-US" sz="1900" dirty="0">
                    <a:latin typeface="Arial" panose="020B0604020202020204" pitchFamily="34" charset="0"/>
                    <a:cs typeface="Arial" panose="020B0604020202020204" pitchFamily="34" charset="0"/>
                  </a:rPr>
                  <a:t> at LEP) can be recovered at low multiplicity and high </a:t>
                </a:r>
                <a:r>
                  <a:rPr lang="en-US" sz="1900" i="1" dirty="0">
                    <a:latin typeface="Arial" panose="020B0604020202020204" pitchFamily="34" charset="0"/>
                    <a:cs typeface="Arial" panose="020B0604020202020204" pitchFamily="34" charset="0"/>
                  </a:rPr>
                  <a:t>p</a:t>
                </a:r>
                <a:r>
                  <a:rPr lang="en-US" sz="1900" i="1" baseline="-25000" dirty="0">
                    <a:latin typeface="Arial" panose="020B0604020202020204" pitchFamily="34" charset="0"/>
                    <a:cs typeface="Arial" panose="020B0604020202020204" pitchFamily="34" charset="0"/>
                  </a:rPr>
                  <a:t>T</a:t>
                </a:r>
                <a:r>
                  <a:rPr lang="en-US" sz="1900" dirty="0">
                    <a:latin typeface="Arial" panose="020B0604020202020204" pitchFamily="34" charset="0"/>
                    <a:cs typeface="Arial" panose="020B0604020202020204" pitchFamily="34" charset="0"/>
                  </a:rPr>
                  <a:t>.</a:t>
                </a:r>
                <a:endParaRPr lang="en-US" sz="1900" dirty="0"/>
              </a:p>
              <a:p>
                <a:pPr>
                  <a:lnSpc>
                    <a:spcPct val="150000"/>
                  </a:lnSpc>
                </a:pPr>
                <a:r>
                  <a:rPr lang="en-US" sz="1900" dirty="0">
                    <a:latin typeface="Arial" panose="020B0604020202020204" pitchFamily="34" charset="0"/>
                    <a:cs typeface="Arial" panose="020B0604020202020204" pitchFamily="34" charset="0"/>
                  </a:rPr>
                  <a:t>These observations are consistent with expectations from </a:t>
                </a:r>
                <a:r>
                  <a:rPr lang="en-US" sz="1900" b="1" dirty="0">
                    <a:latin typeface="Arial" panose="020B0604020202020204" pitchFamily="34" charset="0"/>
                    <a:cs typeface="Arial" panose="020B0604020202020204" pitchFamily="34" charset="0"/>
                  </a:rPr>
                  <a:t>coalescence</a:t>
                </a:r>
                <a:r>
                  <a:rPr lang="en-US" sz="1900" dirty="0">
                    <a:latin typeface="Arial" panose="020B0604020202020204" pitchFamily="34" charset="0"/>
                    <a:cs typeface="Arial" panose="020B0604020202020204" pitchFamily="34" charset="0"/>
                  </a:rPr>
                  <a:t> emerging as a new hadronization mechanism in hadron+hadron collisions.</a:t>
                </a:r>
              </a:p>
            </p:txBody>
          </p:sp>
        </mc:Choice>
        <mc:Fallback xmlns="">
          <p:sp>
            <p:nvSpPr>
              <p:cNvPr id="12" name="Text Placeholder 2">
                <a:extLst>
                  <a:ext uri="{FF2B5EF4-FFF2-40B4-BE49-F238E27FC236}">
                    <a16:creationId xmlns:a16="http://schemas.microsoft.com/office/drawing/2014/main" id="{09BAA3B2-C91E-F293-E803-A18735B5007D}"/>
                  </a:ext>
                </a:extLst>
              </p:cNvPr>
              <p:cNvSpPr>
                <a:spLocks noGrp="1" noRot="1" noChangeAspect="1" noMove="1" noResize="1" noEditPoints="1" noAdjustHandles="1" noChangeArrowheads="1" noChangeShapeType="1" noTextEdit="1"/>
              </p:cNvSpPr>
              <p:nvPr>
                <p:ph type="body" sz="quarter" idx="19"/>
              </p:nvPr>
            </p:nvSpPr>
            <p:spPr>
              <a:xfrm>
                <a:off x="69269" y="936134"/>
                <a:ext cx="8200672" cy="4238171"/>
              </a:xfrm>
              <a:blipFill>
                <a:blip r:embed="rId4"/>
                <a:stretch>
                  <a:fillRect l="-1700" r="-1082" b="-1791"/>
                </a:stretch>
              </a:blipFill>
            </p:spPr>
            <p:txBody>
              <a:bodyPr/>
              <a:lstStyle/>
              <a:p>
                <a:r>
                  <a:rPr lang="en-US">
                    <a:noFill/>
                  </a:rPr>
                  <a:t> </a:t>
                </a:r>
              </a:p>
            </p:txBody>
          </p:sp>
        </mc:Fallback>
      </mc:AlternateContent>
      <p:sp>
        <p:nvSpPr>
          <p:cNvPr id="13" name="TextBox 12">
            <a:extLst>
              <a:ext uri="{FF2B5EF4-FFF2-40B4-BE49-F238E27FC236}">
                <a16:creationId xmlns:a16="http://schemas.microsoft.com/office/drawing/2014/main" id="{8CEF474C-AD65-70C3-C41E-34C8DD5B1DAA}"/>
              </a:ext>
            </a:extLst>
          </p:cNvPr>
          <p:cNvSpPr txBox="1"/>
          <p:nvPr/>
        </p:nvSpPr>
        <p:spPr>
          <a:xfrm rot="18882826">
            <a:off x="7881176" y="2644289"/>
            <a:ext cx="5019336" cy="954107"/>
          </a:xfrm>
          <a:prstGeom prst="rect">
            <a:avLst/>
          </a:prstGeom>
          <a:noFill/>
        </p:spPr>
        <p:txBody>
          <a:bodyPr wrap="square" rtlCol="0">
            <a:spAutoFit/>
          </a:bodyPr>
          <a:lstStyle/>
          <a:p>
            <a:pPr algn="ctr"/>
            <a:r>
              <a:rPr lang="en-US" sz="2800" dirty="0">
                <a:solidFill>
                  <a:srgbClr val="FF0000"/>
                </a:solidFill>
                <a:latin typeface="Arial Black" panose="020B0A04020102020204" pitchFamily="34" charset="0"/>
              </a:rPr>
              <a:t>Submitted to Physical Review Letters!</a:t>
            </a:r>
          </a:p>
        </p:txBody>
      </p:sp>
      <p:pic>
        <p:nvPicPr>
          <p:cNvPr id="7" name="Picture 6" descr="A green text on a black background&#10;&#10;Description automatically generated">
            <a:extLst>
              <a:ext uri="{FF2B5EF4-FFF2-40B4-BE49-F238E27FC236}">
                <a16:creationId xmlns:a16="http://schemas.microsoft.com/office/drawing/2014/main" id="{CC0507FF-6598-3F8B-76AF-9AE1C6288D6C}"/>
              </a:ext>
            </a:extLst>
          </p:cNvPr>
          <p:cNvPicPr>
            <a:picLocks noChangeAspect="1"/>
          </p:cNvPicPr>
          <p:nvPr/>
        </p:nvPicPr>
        <p:blipFill>
          <a:blip r:embed="rId5"/>
          <a:stretch>
            <a:fillRect/>
          </a:stretch>
        </p:blipFill>
        <p:spPr>
          <a:xfrm>
            <a:off x="69269" y="6309292"/>
            <a:ext cx="3031485" cy="510831"/>
          </a:xfrm>
          <a:prstGeom prst="rect">
            <a:avLst/>
          </a:prstGeom>
        </p:spPr>
      </p:pic>
      <p:sp>
        <p:nvSpPr>
          <p:cNvPr id="5" name="TextBox 4">
            <a:extLst>
              <a:ext uri="{FF2B5EF4-FFF2-40B4-BE49-F238E27FC236}">
                <a16:creationId xmlns:a16="http://schemas.microsoft.com/office/drawing/2014/main" id="{70F17C59-1105-C3B3-2F35-CC4362A3D650}"/>
              </a:ext>
            </a:extLst>
          </p:cNvPr>
          <p:cNvSpPr txBox="1"/>
          <p:nvPr/>
        </p:nvSpPr>
        <p:spPr>
          <a:xfrm>
            <a:off x="71187" y="5228507"/>
            <a:ext cx="11325562" cy="958596"/>
          </a:xfrm>
          <a:prstGeom prst="rect">
            <a:avLst/>
          </a:prstGeom>
          <a:noFill/>
        </p:spPr>
        <p:txBody>
          <a:bodyPr wrap="square">
            <a:spAutoFit/>
          </a:bodyPr>
          <a:lstStyle/>
          <a:p>
            <a:pPr marL="0" indent="0" algn="ctr">
              <a:lnSpc>
                <a:spcPct val="150000"/>
              </a:lnSpc>
              <a:buNone/>
            </a:pPr>
            <a:r>
              <a:rPr lang="en-US" sz="2000" dirty="0">
                <a:solidFill>
                  <a:srgbClr val="0431FC"/>
                </a:solidFill>
                <a:latin typeface="Arial" panose="020B0604020202020204" pitchFamily="34" charset="0"/>
                <a:cs typeface="Arial" panose="020B0604020202020204" pitchFamily="34" charset="0"/>
              </a:rPr>
              <a:t>At the LHC, we have shown that the density of the hadronic medium affects hadronization in pp and it will be interesting to see how the nucleus affects the hadronization process at EIC!!</a:t>
            </a:r>
          </a:p>
        </p:txBody>
      </p:sp>
      <p:pic>
        <p:nvPicPr>
          <p:cNvPr id="4" name="Picture 3" descr="A logo for a nuclear science center&#10;&#10;Description automatically generated">
            <a:extLst>
              <a:ext uri="{FF2B5EF4-FFF2-40B4-BE49-F238E27FC236}">
                <a16:creationId xmlns:a16="http://schemas.microsoft.com/office/drawing/2014/main" id="{21F26068-E940-A82D-5DC6-AEF5E25413FE}"/>
              </a:ext>
            </a:extLst>
          </p:cNvPr>
          <p:cNvPicPr>
            <a:picLocks noChangeAspect="1"/>
          </p:cNvPicPr>
          <p:nvPr/>
        </p:nvPicPr>
        <p:blipFill>
          <a:blip r:embed="rId6"/>
          <a:stretch>
            <a:fillRect/>
          </a:stretch>
        </p:blipFill>
        <p:spPr>
          <a:xfrm>
            <a:off x="10415752" y="6072187"/>
            <a:ext cx="1961995" cy="854091"/>
          </a:xfrm>
          <a:prstGeom prst="ellipse">
            <a:avLst/>
          </a:prstGeom>
        </p:spPr>
      </p:pic>
      <p:sp>
        <p:nvSpPr>
          <p:cNvPr id="9" name="TextBox 8">
            <a:extLst>
              <a:ext uri="{FF2B5EF4-FFF2-40B4-BE49-F238E27FC236}">
                <a16:creationId xmlns:a16="http://schemas.microsoft.com/office/drawing/2014/main" id="{751BF426-25AB-92FC-540F-D26BA8C7A4F3}"/>
              </a:ext>
            </a:extLst>
          </p:cNvPr>
          <p:cNvSpPr txBox="1"/>
          <p:nvPr/>
        </p:nvSpPr>
        <p:spPr>
          <a:xfrm>
            <a:off x="3100754" y="6395430"/>
            <a:ext cx="7831705" cy="338554"/>
          </a:xfrm>
          <a:prstGeom prst="rect">
            <a:avLst/>
          </a:prstGeom>
          <a:noFill/>
        </p:spPr>
        <p:txBody>
          <a:bodyPr wrap="square" rtlCol="0">
            <a:spAutoFit/>
          </a:bodyPr>
          <a:lstStyle/>
          <a:p>
            <a:r>
              <a:rPr lang="en-US" sz="1600" dirty="0"/>
              <a:t>Los Alamos National Laboratory is supported by the DOE/Office of Science/Nuclear Physics</a:t>
            </a:r>
          </a:p>
        </p:txBody>
      </p:sp>
    </p:spTree>
    <p:extLst>
      <p:ext uri="{BB962C8B-B14F-4D97-AF65-F5344CB8AC3E}">
        <p14:creationId xmlns:p14="http://schemas.microsoft.com/office/powerpoint/2010/main" val="1875722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2000" fill="hold"/>
                                        <p:tgtEl>
                                          <p:spTgt spid="13"/>
                                        </p:tgtEl>
                                        <p:attrNameLst>
                                          <p:attrName>ppt_w</p:attrName>
                                        </p:attrNameLst>
                                      </p:cBhvr>
                                      <p:tavLst>
                                        <p:tav tm="0">
                                          <p:val>
                                            <p:fltVal val="0"/>
                                          </p:val>
                                        </p:tav>
                                        <p:tav tm="100000">
                                          <p:val>
                                            <p:strVal val="#ppt_w"/>
                                          </p:val>
                                        </p:tav>
                                      </p:tavLst>
                                    </p:anim>
                                    <p:anim calcmode="lin" valueType="num">
                                      <p:cBhvr>
                                        <p:cTn id="8" dur="2000" fill="hold"/>
                                        <p:tgtEl>
                                          <p:spTgt spid="13"/>
                                        </p:tgtEl>
                                        <p:attrNameLst>
                                          <p:attrName>ppt_h</p:attrName>
                                        </p:attrNameLst>
                                      </p:cBhvr>
                                      <p:tavLst>
                                        <p:tav tm="0">
                                          <p:val>
                                            <p:fltVal val="0"/>
                                          </p:val>
                                        </p:tav>
                                        <p:tav tm="100000">
                                          <p:val>
                                            <p:strVal val="#ppt_h"/>
                                          </p:val>
                                        </p:tav>
                                      </p:tavLst>
                                    </p:anim>
                                    <p:animEffect transition="in" filter="fade">
                                      <p:cBhvr>
                                        <p:cTn id="9"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ud in space with stars&#10;&#10;Description automatically generated">
            <a:extLst>
              <a:ext uri="{FF2B5EF4-FFF2-40B4-BE49-F238E27FC236}">
                <a16:creationId xmlns:a16="http://schemas.microsoft.com/office/drawing/2014/main" id="{D2BC3635-8C63-A778-2A39-94E372F73269}"/>
              </a:ext>
            </a:extLst>
          </p:cNvPr>
          <p:cNvPicPr>
            <a:picLocks noChangeAspect="1"/>
          </p:cNvPicPr>
          <p:nvPr/>
        </p:nvPicPr>
        <p:blipFill>
          <a:blip r:embed="rId2"/>
          <a:stretch>
            <a:fillRect/>
          </a:stretch>
        </p:blipFill>
        <p:spPr>
          <a:xfrm>
            <a:off x="-21771" y="-870864"/>
            <a:ext cx="12540341" cy="8077200"/>
          </a:xfrm>
          <a:prstGeom prst="rect">
            <a:avLst/>
          </a:prstGeom>
        </p:spPr>
      </p:pic>
      <p:sp>
        <p:nvSpPr>
          <p:cNvPr id="6" name="TextBox 5">
            <a:extLst>
              <a:ext uri="{FF2B5EF4-FFF2-40B4-BE49-F238E27FC236}">
                <a16:creationId xmlns:a16="http://schemas.microsoft.com/office/drawing/2014/main" id="{F3B1ECF2-5553-4204-E747-E28672B72C42}"/>
              </a:ext>
            </a:extLst>
          </p:cNvPr>
          <p:cNvSpPr txBox="1"/>
          <p:nvPr/>
        </p:nvSpPr>
        <p:spPr>
          <a:xfrm>
            <a:off x="0" y="0"/>
            <a:ext cx="12518570" cy="1323439"/>
          </a:xfrm>
          <a:prstGeom prst="rect">
            <a:avLst/>
          </a:prstGeom>
          <a:noFill/>
        </p:spPr>
        <p:txBody>
          <a:bodyPr wrap="square" rtlCol="0">
            <a:spAutoFit/>
          </a:bodyPr>
          <a:lstStyle/>
          <a:p>
            <a:pPr algn="ctr"/>
            <a:r>
              <a:rPr lang="en-US" sz="8000" dirty="0">
                <a:solidFill>
                  <a:schemeClr val="bg1"/>
                </a:solidFill>
              </a:rPr>
              <a:t>Back up</a:t>
            </a:r>
          </a:p>
        </p:txBody>
      </p:sp>
    </p:spTree>
    <p:extLst>
      <p:ext uri="{BB962C8B-B14F-4D97-AF65-F5344CB8AC3E}">
        <p14:creationId xmlns:p14="http://schemas.microsoft.com/office/powerpoint/2010/main" val="1791655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99C17D47-AA24-0E35-5111-034FCE3221E1}"/>
              </a:ext>
            </a:extLst>
          </p:cNvPr>
          <p:cNvGrpSpPr/>
          <p:nvPr/>
        </p:nvGrpSpPr>
        <p:grpSpPr>
          <a:xfrm>
            <a:off x="3776500" y="1827231"/>
            <a:ext cx="7692605" cy="4762011"/>
            <a:chOff x="1793058" y="1402899"/>
            <a:chExt cx="4660161" cy="3098156"/>
          </a:xfrm>
        </p:grpSpPr>
        <p:pic>
          <p:nvPicPr>
            <p:cNvPr id="5" name="Picture 4">
              <a:extLst>
                <a:ext uri="{FF2B5EF4-FFF2-40B4-BE49-F238E27FC236}">
                  <a16:creationId xmlns:a16="http://schemas.microsoft.com/office/drawing/2014/main" id="{B6C3DCA8-6D1C-A37E-7F6D-F071C2590CFA}"/>
                </a:ext>
              </a:extLst>
            </p:cNvPr>
            <p:cNvPicPr>
              <a:picLocks noChangeAspect="1"/>
            </p:cNvPicPr>
            <p:nvPr/>
          </p:nvPicPr>
          <p:blipFill>
            <a:blip r:embed="rId2"/>
            <a:stretch>
              <a:fillRect/>
            </a:stretch>
          </p:blipFill>
          <p:spPr>
            <a:xfrm>
              <a:off x="1793058" y="1442731"/>
              <a:ext cx="4660161" cy="3058324"/>
            </a:xfrm>
            <a:prstGeom prst="rect">
              <a:avLst/>
            </a:prstGeom>
          </p:spPr>
        </p:pic>
        <p:sp>
          <p:nvSpPr>
            <p:cNvPr id="6" name="TextBox 5">
              <a:extLst>
                <a:ext uri="{FF2B5EF4-FFF2-40B4-BE49-F238E27FC236}">
                  <a16:creationId xmlns:a16="http://schemas.microsoft.com/office/drawing/2014/main" id="{A7B51302-F0D4-C9AB-2306-CE01746A1114}"/>
                </a:ext>
              </a:extLst>
            </p:cNvPr>
            <p:cNvSpPr txBox="1"/>
            <p:nvPr/>
          </p:nvSpPr>
          <p:spPr>
            <a:xfrm>
              <a:off x="3467308" y="1402899"/>
              <a:ext cx="2349062" cy="276999"/>
            </a:xfrm>
            <a:prstGeom prst="rect">
              <a:avLst/>
            </a:prstGeom>
            <a:noFill/>
          </p:spPr>
          <p:txBody>
            <a:bodyPr wrap="square" rtlCol="0">
              <a:spAutoFit/>
            </a:bodyPr>
            <a:lstStyle/>
            <a:p>
              <a:r>
                <a:rPr lang="en-US" sz="1200" dirty="0"/>
                <a:t>PHENIX PRL 91 172301 (2003)</a:t>
              </a:r>
            </a:p>
          </p:txBody>
        </p:sp>
      </p:grpSp>
      <p:pic>
        <p:nvPicPr>
          <p:cNvPr id="7" name="Picture 6">
            <a:extLst>
              <a:ext uri="{FF2B5EF4-FFF2-40B4-BE49-F238E27FC236}">
                <a16:creationId xmlns:a16="http://schemas.microsoft.com/office/drawing/2014/main" id="{1D6A483D-DEC5-8888-10BD-71A8BCA8D3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09363" y="45461"/>
            <a:ext cx="1130300" cy="772488"/>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Group 15">
            <a:extLst>
              <a:ext uri="{FF2B5EF4-FFF2-40B4-BE49-F238E27FC236}">
                <a16:creationId xmlns:a16="http://schemas.microsoft.com/office/drawing/2014/main" id="{36F4D72C-BAB1-8286-69D5-18D95A7012B3}"/>
              </a:ext>
            </a:extLst>
          </p:cNvPr>
          <p:cNvGrpSpPr/>
          <p:nvPr/>
        </p:nvGrpSpPr>
        <p:grpSpPr>
          <a:xfrm>
            <a:off x="2566220" y="984794"/>
            <a:ext cx="537477" cy="706193"/>
            <a:chOff x="3155773" y="5427219"/>
            <a:chExt cx="650348" cy="544010"/>
          </a:xfrm>
        </p:grpSpPr>
        <p:sp>
          <p:nvSpPr>
            <p:cNvPr id="8" name="Oval 7">
              <a:extLst>
                <a:ext uri="{FF2B5EF4-FFF2-40B4-BE49-F238E27FC236}">
                  <a16:creationId xmlns:a16="http://schemas.microsoft.com/office/drawing/2014/main" id="{FA07414C-7B23-3A5F-A462-3482BE486796}"/>
                </a:ext>
              </a:extLst>
            </p:cNvPr>
            <p:cNvSpPr/>
            <p:nvPr/>
          </p:nvSpPr>
          <p:spPr>
            <a:xfrm>
              <a:off x="3155773" y="5427219"/>
              <a:ext cx="544010" cy="544010"/>
            </a:xfrm>
            <a:prstGeom prst="ellipse">
              <a:avLst/>
            </a:prstGeom>
            <a:solidFill>
              <a:srgbClr val="000000">
                <a:alpha val="76471"/>
              </a:srgb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a:extLst>
                <a:ext uri="{FF2B5EF4-FFF2-40B4-BE49-F238E27FC236}">
                  <a16:creationId xmlns:a16="http://schemas.microsoft.com/office/drawing/2014/main" id="{60CE30F9-D7D7-15CC-573E-828E5ACE60C1}"/>
                </a:ext>
              </a:extLst>
            </p:cNvPr>
            <p:cNvSpPr/>
            <p:nvPr/>
          </p:nvSpPr>
          <p:spPr>
            <a:xfrm>
              <a:off x="3262111" y="5427219"/>
              <a:ext cx="544010" cy="544010"/>
            </a:xfrm>
            <a:prstGeom prst="ellipse">
              <a:avLst/>
            </a:prstGeom>
            <a:solidFill>
              <a:srgbClr val="000000">
                <a:alpha val="76471"/>
              </a:srgb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7" name="Group 16">
            <a:extLst>
              <a:ext uri="{FF2B5EF4-FFF2-40B4-BE49-F238E27FC236}">
                <a16:creationId xmlns:a16="http://schemas.microsoft.com/office/drawing/2014/main" id="{AC25DBB3-CD1B-BF6E-68A5-A7896FE257A3}"/>
              </a:ext>
            </a:extLst>
          </p:cNvPr>
          <p:cNvGrpSpPr/>
          <p:nvPr/>
        </p:nvGrpSpPr>
        <p:grpSpPr>
          <a:xfrm>
            <a:off x="8917337" y="980787"/>
            <a:ext cx="761689" cy="706193"/>
            <a:chOff x="9132815" y="5553081"/>
            <a:chExt cx="921644" cy="552564"/>
          </a:xfrm>
        </p:grpSpPr>
        <p:sp>
          <p:nvSpPr>
            <p:cNvPr id="11" name="Oval 10">
              <a:extLst>
                <a:ext uri="{FF2B5EF4-FFF2-40B4-BE49-F238E27FC236}">
                  <a16:creationId xmlns:a16="http://schemas.microsoft.com/office/drawing/2014/main" id="{83F0F8EA-BCAC-22D1-932C-923A1175BEF0}"/>
                </a:ext>
              </a:extLst>
            </p:cNvPr>
            <p:cNvSpPr/>
            <p:nvPr/>
          </p:nvSpPr>
          <p:spPr>
            <a:xfrm>
              <a:off x="9132815" y="5553081"/>
              <a:ext cx="544010" cy="544010"/>
            </a:xfrm>
            <a:prstGeom prst="ellipse">
              <a:avLst/>
            </a:prstGeom>
            <a:solidFill>
              <a:srgbClr val="E12B30">
                <a:alpha val="79608"/>
              </a:srgbClr>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a:extLst>
                <a:ext uri="{FF2B5EF4-FFF2-40B4-BE49-F238E27FC236}">
                  <a16:creationId xmlns:a16="http://schemas.microsoft.com/office/drawing/2014/main" id="{49E4657F-2EC6-39FD-864A-0B43DB231AD0}"/>
                </a:ext>
              </a:extLst>
            </p:cNvPr>
            <p:cNvSpPr/>
            <p:nvPr/>
          </p:nvSpPr>
          <p:spPr>
            <a:xfrm>
              <a:off x="9510449" y="5561635"/>
              <a:ext cx="544010" cy="544010"/>
            </a:xfrm>
            <a:prstGeom prst="ellipse">
              <a:avLst/>
            </a:prstGeom>
            <a:solidFill>
              <a:srgbClr val="E12B30">
                <a:alpha val="79608"/>
              </a:srgbClr>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5" name="Group 14">
            <a:extLst>
              <a:ext uri="{FF2B5EF4-FFF2-40B4-BE49-F238E27FC236}">
                <a16:creationId xmlns:a16="http://schemas.microsoft.com/office/drawing/2014/main" id="{F03C182C-63B0-DC64-FA40-A9F042007AFE}"/>
              </a:ext>
            </a:extLst>
          </p:cNvPr>
          <p:cNvGrpSpPr/>
          <p:nvPr/>
        </p:nvGrpSpPr>
        <p:grpSpPr>
          <a:xfrm>
            <a:off x="5442022" y="986707"/>
            <a:ext cx="624964" cy="706193"/>
            <a:chOff x="9416005" y="5787342"/>
            <a:chExt cx="756206" cy="544010"/>
          </a:xfrm>
        </p:grpSpPr>
        <p:sp>
          <p:nvSpPr>
            <p:cNvPr id="13" name="Oval 12">
              <a:extLst>
                <a:ext uri="{FF2B5EF4-FFF2-40B4-BE49-F238E27FC236}">
                  <a16:creationId xmlns:a16="http://schemas.microsoft.com/office/drawing/2014/main" id="{00C0E4D5-13BA-4EBD-3E44-02A9EC484B09}"/>
                </a:ext>
              </a:extLst>
            </p:cNvPr>
            <p:cNvSpPr/>
            <p:nvPr/>
          </p:nvSpPr>
          <p:spPr>
            <a:xfrm>
              <a:off x="9416005" y="5787342"/>
              <a:ext cx="544010" cy="544010"/>
            </a:xfrm>
            <a:prstGeom prst="ellipse">
              <a:avLst/>
            </a:prstGeom>
            <a:solidFill>
              <a:srgbClr val="452D85">
                <a:alpha val="74902"/>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Oval 13">
              <a:extLst>
                <a:ext uri="{FF2B5EF4-FFF2-40B4-BE49-F238E27FC236}">
                  <a16:creationId xmlns:a16="http://schemas.microsoft.com/office/drawing/2014/main" id="{771EB73F-78E4-EFDA-DB15-773ED2825789}"/>
                </a:ext>
              </a:extLst>
            </p:cNvPr>
            <p:cNvSpPr/>
            <p:nvPr/>
          </p:nvSpPr>
          <p:spPr>
            <a:xfrm>
              <a:off x="9628201" y="5787342"/>
              <a:ext cx="544010" cy="544010"/>
            </a:xfrm>
            <a:prstGeom prst="ellipse">
              <a:avLst/>
            </a:prstGeom>
            <a:solidFill>
              <a:srgbClr val="452D85">
                <a:alpha val="74902"/>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8" name="TextBox 17">
            <a:extLst>
              <a:ext uri="{FF2B5EF4-FFF2-40B4-BE49-F238E27FC236}">
                <a16:creationId xmlns:a16="http://schemas.microsoft.com/office/drawing/2014/main" id="{E61C9500-1E57-3009-616C-F82A7EDC87BB}"/>
              </a:ext>
            </a:extLst>
          </p:cNvPr>
          <p:cNvSpPr txBox="1"/>
          <p:nvPr/>
        </p:nvSpPr>
        <p:spPr>
          <a:xfrm>
            <a:off x="3142430" y="1051609"/>
            <a:ext cx="1988602" cy="646331"/>
          </a:xfrm>
          <a:prstGeom prst="rect">
            <a:avLst/>
          </a:prstGeom>
          <a:noFill/>
        </p:spPr>
        <p:txBody>
          <a:bodyPr wrap="square" rtlCol="0">
            <a:spAutoFit/>
          </a:bodyPr>
          <a:lstStyle/>
          <a:p>
            <a:pPr algn="ctr"/>
            <a:r>
              <a:rPr lang="en-US" b="1" dirty="0">
                <a:latin typeface="Arial" panose="020B0604020202020204" pitchFamily="34" charset="0"/>
                <a:cs typeface="Arial" panose="020B0604020202020204" pitchFamily="34" charset="0"/>
              </a:rPr>
              <a:t>Central collisions 0-10%</a:t>
            </a:r>
          </a:p>
        </p:txBody>
      </p:sp>
      <p:sp>
        <p:nvSpPr>
          <p:cNvPr id="19" name="TextBox 18">
            <a:extLst>
              <a:ext uri="{FF2B5EF4-FFF2-40B4-BE49-F238E27FC236}">
                <a16:creationId xmlns:a16="http://schemas.microsoft.com/office/drawing/2014/main" id="{4BE16C28-F9E1-78A0-56CB-35DA6061B770}"/>
              </a:ext>
            </a:extLst>
          </p:cNvPr>
          <p:cNvSpPr txBox="1"/>
          <p:nvPr/>
        </p:nvSpPr>
        <p:spPr>
          <a:xfrm>
            <a:off x="6093066" y="1034082"/>
            <a:ext cx="2362805" cy="587574"/>
          </a:xfrm>
          <a:prstGeom prst="rect">
            <a:avLst/>
          </a:prstGeom>
          <a:noFill/>
        </p:spPr>
        <p:txBody>
          <a:bodyPr wrap="square" rtlCol="0">
            <a:spAutoFit/>
          </a:bodyPr>
          <a:lstStyle/>
          <a:p>
            <a:pPr algn="ctr"/>
            <a:r>
              <a:rPr lang="en-US" b="1" dirty="0">
                <a:solidFill>
                  <a:srgbClr val="452D85"/>
                </a:solidFill>
                <a:latin typeface="Arial" panose="020B0604020202020204" pitchFamily="34" charset="0"/>
                <a:cs typeface="Arial" panose="020B0604020202020204" pitchFamily="34" charset="0"/>
              </a:rPr>
              <a:t>Semi-central collisions 20-30%</a:t>
            </a:r>
          </a:p>
        </p:txBody>
      </p:sp>
      <p:sp>
        <p:nvSpPr>
          <p:cNvPr id="20" name="TextBox 19">
            <a:extLst>
              <a:ext uri="{FF2B5EF4-FFF2-40B4-BE49-F238E27FC236}">
                <a16:creationId xmlns:a16="http://schemas.microsoft.com/office/drawing/2014/main" id="{731CE1CD-83BB-A9FD-2400-020A1EE4ACDD}"/>
              </a:ext>
            </a:extLst>
          </p:cNvPr>
          <p:cNvSpPr txBox="1"/>
          <p:nvPr/>
        </p:nvSpPr>
        <p:spPr>
          <a:xfrm>
            <a:off x="9781218" y="1044102"/>
            <a:ext cx="2222466" cy="587574"/>
          </a:xfrm>
          <a:prstGeom prst="rect">
            <a:avLst/>
          </a:prstGeom>
          <a:noFill/>
        </p:spPr>
        <p:txBody>
          <a:bodyPr wrap="square" rtlCol="0">
            <a:spAutoFit/>
          </a:bodyPr>
          <a:lstStyle/>
          <a:p>
            <a:pPr algn="ctr"/>
            <a:r>
              <a:rPr lang="en-US" b="1" dirty="0">
                <a:solidFill>
                  <a:srgbClr val="FF0000"/>
                </a:solidFill>
                <a:latin typeface="Arial" panose="020B0604020202020204" pitchFamily="34" charset="0"/>
                <a:cs typeface="Arial" panose="020B0604020202020204" pitchFamily="34" charset="0"/>
              </a:rPr>
              <a:t>Peripheral collisions 60-92%</a:t>
            </a:r>
          </a:p>
        </p:txBody>
      </p:sp>
      <p:sp>
        <p:nvSpPr>
          <p:cNvPr id="24" name="TextBox 23">
            <a:extLst>
              <a:ext uri="{FF2B5EF4-FFF2-40B4-BE49-F238E27FC236}">
                <a16:creationId xmlns:a16="http://schemas.microsoft.com/office/drawing/2014/main" id="{A4143B42-DE02-F030-DDA7-DBDBCE82AFC4}"/>
              </a:ext>
            </a:extLst>
          </p:cNvPr>
          <p:cNvSpPr txBox="1"/>
          <p:nvPr/>
        </p:nvSpPr>
        <p:spPr>
          <a:xfrm>
            <a:off x="118455" y="1014723"/>
            <a:ext cx="2403488" cy="707886"/>
          </a:xfrm>
          <a:prstGeom prst="rect">
            <a:avLst/>
          </a:prstGeom>
          <a:noFill/>
        </p:spPr>
        <p:txBody>
          <a:bodyPr wrap="square" rtlCol="0">
            <a:spAutoFit/>
          </a:bodyPr>
          <a:lstStyle/>
          <a:p>
            <a:r>
              <a:rPr lang="en-US" sz="2000" b="1" dirty="0">
                <a:solidFill>
                  <a:srgbClr val="093B78"/>
                </a:solidFill>
                <a:latin typeface="Arial" panose="020B0604020202020204" pitchFamily="34" charset="0"/>
                <a:cs typeface="Arial" panose="020B0604020202020204" pitchFamily="34" charset="0"/>
              </a:rPr>
              <a:t>Nuclear overlap in A+A collisions</a:t>
            </a:r>
          </a:p>
        </p:txBody>
      </p:sp>
      <p:sp>
        <p:nvSpPr>
          <p:cNvPr id="2" name="TextBox 1">
            <a:extLst>
              <a:ext uri="{FF2B5EF4-FFF2-40B4-BE49-F238E27FC236}">
                <a16:creationId xmlns:a16="http://schemas.microsoft.com/office/drawing/2014/main" id="{CA55AAF7-3030-656E-AA27-D4B594D88D29}"/>
              </a:ext>
            </a:extLst>
          </p:cNvPr>
          <p:cNvSpPr txBox="1"/>
          <p:nvPr/>
        </p:nvSpPr>
        <p:spPr>
          <a:xfrm>
            <a:off x="98806" y="2792371"/>
            <a:ext cx="3932685" cy="2246769"/>
          </a:xfrm>
          <a:prstGeom prst="rect">
            <a:avLst/>
          </a:prstGeom>
          <a:noFill/>
        </p:spPr>
        <p:txBody>
          <a:bodyPr wrap="square" rtlCol="0">
            <a:spAutoFit/>
          </a:bodyPr>
          <a:lstStyle/>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Light flavor baryon production increases in more central collisions at RHIC</a:t>
            </a:r>
          </a:p>
          <a:p>
            <a:endParaRPr lang="en-US" sz="20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 Models require quark coalescence in order to match baryon production rates</a:t>
            </a:r>
          </a:p>
        </p:txBody>
      </p:sp>
      <p:sp>
        <p:nvSpPr>
          <p:cNvPr id="3" name="Text Placeholder 1">
            <a:extLst>
              <a:ext uri="{FF2B5EF4-FFF2-40B4-BE49-F238E27FC236}">
                <a16:creationId xmlns:a16="http://schemas.microsoft.com/office/drawing/2014/main" id="{04E5DD37-1BF1-73E9-EA7B-E1D3A1999BD3}"/>
              </a:ext>
            </a:extLst>
          </p:cNvPr>
          <p:cNvSpPr txBox="1">
            <a:spLocks/>
          </p:cNvSpPr>
          <p:nvPr/>
        </p:nvSpPr>
        <p:spPr>
          <a:xfrm>
            <a:off x="142629" y="69202"/>
            <a:ext cx="10066245" cy="84182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b="1" dirty="0">
                <a:latin typeface="Arial" panose="020B0604020202020204" pitchFamily="34" charset="0"/>
                <a:cs typeface="Arial" panose="020B0604020202020204" pitchFamily="34" charset="0"/>
              </a:rPr>
              <a:t>Baryon enhancement in heavy-ion collisions</a:t>
            </a:r>
          </a:p>
        </p:txBody>
      </p:sp>
      <p:sp>
        <p:nvSpPr>
          <p:cNvPr id="21" name="Slide Number Placeholder 20">
            <a:extLst>
              <a:ext uri="{FF2B5EF4-FFF2-40B4-BE49-F238E27FC236}">
                <a16:creationId xmlns:a16="http://schemas.microsoft.com/office/drawing/2014/main" id="{4FE864B9-0E9E-1413-B3F7-F23EDA0BC4DE}"/>
              </a:ext>
            </a:extLst>
          </p:cNvPr>
          <p:cNvSpPr>
            <a:spLocks noGrp="1"/>
          </p:cNvSpPr>
          <p:nvPr>
            <p:ph type="sldNum" sz="quarter" idx="12"/>
          </p:nvPr>
        </p:nvSpPr>
        <p:spPr/>
        <p:txBody>
          <a:bodyPr/>
          <a:lstStyle/>
          <a:p>
            <a:fld id="{DFBB0607-2241-C44A-BD8D-EF27D7EBCBE4}" type="slidenum">
              <a:rPr lang="en-US" smtClean="0"/>
              <a:t>12</a:t>
            </a:fld>
            <a:endParaRPr lang="en-US" dirty="0"/>
          </a:p>
        </p:txBody>
      </p:sp>
    </p:spTree>
    <p:extLst>
      <p:ext uri="{BB962C8B-B14F-4D97-AF65-F5344CB8AC3E}">
        <p14:creationId xmlns:p14="http://schemas.microsoft.com/office/powerpoint/2010/main" val="30769747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aph on a white background&#10;&#10;Description automatically generated">
            <a:extLst>
              <a:ext uri="{FF2B5EF4-FFF2-40B4-BE49-F238E27FC236}">
                <a16:creationId xmlns:a16="http://schemas.microsoft.com/office/drawing/2014/main" id="{A1617E46-63CD-AC75-C4D2-6404BEE5563F}"/>
              </a:ext>
            </a:extLst>
          </p:cNvPr>
          <p:cNvPicPr>
            <a:picLocks noChangeAspect="1"/>
          </p:cNvPicPr>
          <p:nvPr/>
        </p:nvPicPr>
        <p:blipFill rotWithShape="1">
          <a:blip r:embed="rId3"/>
          <a:srcRect l="7074" r="3675"/>
          <a:stretch/>
        </p:blipFill>
        <p:spPr>
          <a:xfrm>
            <a:off x="1468747" y="1350379"/>
            <a:ext cx="9254504" cy="2078621"/>
          </a:xfrm>
          <a:prstGeom prst="rect">
            <a:avLst/>
          </a:prstGeom>
        </p:spPr>
      </p:pic>
      <p:sp>
        <p:nvSpPr>
          <p:cNvPr id="6" name="Text Placeholder 1">
            <a:extLst>
              <a:ext uri="{FF2B5EF4-FFF2-40B4-BE49-F238E27FC236}">
                <a16:creationId xmlns:a16="http://schemas.microsoft.com/office/drawing/2014/main" id="{69FCA174-573D-1583-E1D1-ADEAB891C960}"/>
              </a:ext>
            </a:extLst>
          </p:cNvPr>
          <p:cNvSpPr txBox="1">
            <a:spLocks/>
          </p:cNvSpPr>
          <p:nvPr/>
        </p:nvSpPr>
        <p:spPr>
          <a:xfrm>
            <a:off x="221651" y="182090"/>
            <a:ext cx="10066245" cy="84182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b="1" dirty="0">
                <a:latin typeface="Arial" panose="020B0604020202020204" pitchFamily="34" charset="0"/>
                <a:cs typeface="Arial" panose="020B0604020202020204" pitchFamily="34" charset="0"/>
              </a:rPr>
              <a:t>VELO tracks</a:t>
            </a:r>
          </a:p>
        </p:txBody>
      </p:sp>
      <p:sp>
        <p:nvSpPr>
          <p:cNvPr id="4" name="TextBox 3">
            <a:extLst>
              <a:ext uri="{FF2B5EF4-FFF2-40B4-BE49-F238E27FC236}">
                <a16:creationId xmlns:a16="http://schemas.microsoft.com/office/drawing/2014/main" id="{677DCF3F-2131-4AE7-7CD9-4828A5DC2BEB}"/>
              </a:ext>
            </a:extLst>
          </p:cNvPr>
          <p:cNvSpPr txBox="1"/>
          <p:nvPr/>
        </p:nvSpPr>
        <p:spPr>
          <a:xfrm>
            <a:off x="0" y="5103674"/>
            <a:ext cx="11573435" cy="1754326"/>
          </a:xfrm>
          <a:prstGeom prst="rect">
            <a:avLst/>
          </a:prstGeom>
          <a:noFill/>
        </p:spPr>
        <p:txBody>
          <a:bodyPr wrap="square" rtlCol="0">
            <a:spAutoFit/>
          </a:bodyPr>
          <a:lstStyle/>
          <a:p>
            <a:pPr marL="285750" indent="-285750">
              <a:buFont typeface="Arial" panose="020B0604020202020204" pitchFamily="34" charset="0"/>
              <a:buChar char="•"/>
            </a:pPr>
            <a:r>
              <a:rPr lang="en-US" dirty="0"/>
              <a:t>VErtex LOcator</a:t>
            </a:r>
          </a:p>
          <a:p>
            <a:pPr marL="285750" indent="-285750">
              <a:buFont typeface="Arial" panose="020B0604020202020204" pitchFamily="34" charset="0"/>
              <a:buChar char="•"/>
            </a:pPr>
            <a:r>
              <a:rPr lang="en-US" dirty="0"/>
              <a:t>Surrounds interaction region</a:t>
            </a:r>
          </a:p>
          <a:p>
            <a:pPr marL="285750" indent="-285750">
              <a:buFont typeface="Arial" panose="020B0604020202020204" pitchFamily="34" charset="0"/>
              <a:buChar char="•"/>
            </a:pPr>
            <a:r>
              <a:rPr lang="en-US" dirty="0"/>
              <a:t>Precision tracking</a:t>
            </a:r>
          </a:p>
          <a:p>
            <a:pPr marL="285750" indent="-285750">
              <a:buFont typeface="Arial" panose="020B0604020202020204" pitchFamily="34" charset="0"/>
              <a:buChar char="•"/>
            </a:pPr>
            <a:r>
              <a:rPr lang="en-US" dirty="0"/>
              <a:t>Fast DAQ</a:t>
            </a:r>
          </a:p>
          <a:p>
            <a:pPr marL="285750" indent="-285750">
              <a:buFont typeface="Arial" panose="020B0604020202020204" pitchFamily="34" charset="0"/>
              <a:buChar char="•"/>
            </a:pPr>
            <a:r>
              <a:rPr lang="en-US" dirty="0"/>
              <a:t> Provides measurements of track coordinates to determine primary interaction vertices and secondary vertices</a:t>
            </a:r>
          </a:p>
          <a:p>
            <a:pPr marL="285750" indent="-285750">
              <a:buFont typeface="Arial" panose="020B0604020202020204" pitchFamily="34" charset="0"/>
              <a:buChar char="•"/>
            </a:pPr>
            <a:r>
              <a:rPr lang="en-US" dirty="0"/>
              <a:t>Selects bottom (beauty) and charm decays</a:t>
            </a:r>
          </a:p>
        </p:txBody>
      </p:sp>
      <p:pic>
        <p:nvPicPr>
          <p:cNvPr id="8" name="Picture 7" descr="A diagram of a scientific experiment&#10;&#10;Description automatically generated with medium confidence">
            <a:extLst>
              <a:ext uri="{FF2B5EF4-FFF2-40B4-BE49-F238E27FC236}">
                <a16:creationId xmlns:a16="http://schemas.microsoft.com/office/drawing/2014/main" id="{CA1380F7-4023-314C-F926-CB91F02DCA20}"/>
              </a:ext>
            </a:extLst>
          </p:cNvPr>
          <p:cNvPicPr>
            <a:picLocks noChangeAspect="1"/>
          </p:cNvPicPr>
          <p:nvPr/>
        </p:nvPicPr>
        <p:blipFill>
          <a:blip r:embed="rId4"/>
          <a:stretch>
            <a:fillRect/>
          </a:stretch>
        </p:blipFill>
        <p:spPr>
          <a:xfrm>
            <a:off x="4836210" y="3218329"/>
            <a:ext cx="2519578" cy="2949388"/>
          </a:xfrm>
          <a:prstGeom prst="rect">
            <a:avLst/>
          </a:prstGeom>
        </p:spPr>
      </p:pic>
    </p:spTree>
    <p:extLst>
      <p:ext uri="{BB962C8B-B14F-4D97-AF65-F5344CB8AC3E}">
        <p14:creationId xmlns:p14="http://schemas.microsoft.com/office/powerpoint/2010/main" val="33115841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A4AA37E9-50D3-8B4F-6215-E1350D1FE5A0}"/>
              </a:ext>
            </a:extLst>
          </p:cNvPr>
          <p:cNvSpPr>
            <a:spLocks noGrp="1"/>
          </p:cNvSpPr>
          <p:nvPr>
            <p:ph type="ftr" sz="quarter" idx="11"/>
          </p:nvPr>
        </p:nvSpPr>
        <p:spPr/>
        <p:txBody>
          <a:bodyPr/>
          <a:lstStyle/>
          <a:p>
            <a:r>
              <a:rPr lang="en-US" dirty="0"/>
              <a:t>Julie Berkey (Napora) - Los Alamos National Laboratory</a:t>
            </a:r>
          </a:p>
        </p:txBody>
      </p:sp>
      <p:sp>
        <p:nvSpPr>
          <p:cNvPr id="3" name="Slide Number Placeholder 2">
            <a:extLst>
              <a:ext uri="{FF2B5EF4-FFF2-40B4-BE49-F238E27FC236}">
                <a16:creationId xmlns:a16="http://schemas.microsoft.com/office/drawing/2014/main" id="{2F6AE56F-31F1-FA08-A6AA-5405C16DCA21}"/>
              </a:ext>
            </a:extLst>
          </p:cNvPr>
          <p:cNvSpPr>
            <a:spLocks noGrp="1"/>
          </p:cNvSpPr>
          <p:nvPr>
            <p:ph type="sldNum" sz="quarter" idx="12"/>
          </p:nvPr>
        </p:nvSpPr>
        <p:spPr/>
        <p:txBody>
          <a:bodyPr/>
          <a:lstStyle/>
          <a:p>
            <a:fld id="{DFBB0607-2241-C44A-BD8D-EF27D7EBCBE4}" type="slidenum">
              <a:rPr lang="en-US" smtClean="0"/>
              <a:t>14</a:t>
            </a:fld>
            <a:endParaRPr lang="en-US" dirty="0"/>
          </a:p>
        </p:txBody>
      </p:sp>
      <p:pic>
        <p:nvPicPr>
          <p:cNvPr id="4" name="Picture 3" descr="Chart, scatter chart&#10;&#10;Description automatically generated">
            <a:extLst>
              <a:ext uri="{FF2B5EF4-FFF2-40B4-BE49-F238E27FC236}">
                <a16:creationId xmlns:a16="http://schemas.microsoft.com/office/drawing/2014/main" id="{7CA4A14F-C5E1-A22F-BECB-B7417DD95DF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1651" y="1584325"/>
            <a:ext cx="4365625" cy="3689350"/>
          </a:xfrm>
          <a:prstGeom prst="rect">
            <a:avLst/>
          </a:prstGeom>
        </p:spPr>
      </p:pic>
      <p:sp>
        <p:nvSpPr>
          <p:cNvPr id="5" name="Text Placeholder 1">
            <a:extLst>
              <a:ext uri="{FF2B5EF4-FFF2-40B4-BE49-F238E27FC236}">
                <a16:creationId xmlns:a16="http://schemas.microsoft.com/office/drawing/2014/main" id="{6982463C-4EBF-E3E3-72C3-71B462460601}"/>
              </a:ext>
            </a:extLst>
          </p:cNvPr>
          <p:cNvSpPr txBox="1">
            <a:spLocks/>
          </p:cNvSpPr>
          <p:nvPr/>
        </p:nvSpPr>
        <p:spPr>
          <a:xfrm>
            <a:off x="221651" y="182090"/>
            <a:ext cx="10066245" cy="84182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b="1" dirty="0">
                <a:latin typeface="Arial" panose="020B0604020202020204" pitchFamily="34" charset="0"/>
                <a:cs typeface="Arial" panose="020B0604020202020204" pitchFamily="34" charset="0"/>
              </a:rPr>
              <a:t>Multiplicity Metrics</a:t>
            </a:r>
          </a:p>
        </p:txBody>
      </p:sp>
      <p:pic>
        <p:nvPicPr>
          <p:cNvPr id="7" name="Picture 6">
            <a:extLst>
              <a:ext uri="{FF2B5EF4-FFF2-40B4-BE49-F238E27FC236}">
                <a16:creationId xmlns:a16="http://schemas.microsoft.com/office/drawing/2014/main" id="{62F703AB-8C97-1641-6177-1F5E4CA929B4}"/>
              </a:ext>
            </a:extLst>
          </p:cNvPr>
          <p:cNvPicPr>
            <a:picLocks noChangeAspect="1"/>
          </p:cNvPicPr>
          <p:nvPr/>
        </p:nvPicPr>
        <p:blipFill>
          <a:blip r:embed="rId3"/>
          <a:stretch>
            <a:fillRect/>
          </a:stretch>
        </p:blipFill>
        <p:spPr>
          <a:xfrm rot="5400000">
            <a:off x="6666587" y="261134"/>
            <a:ext cx="3749524" cy="6858000"/>
          </a:xfrm>
          <a:prstGeom prst="rect">
            <a:avLst/>
          </a:prstGeom>
        </p:spPr>
      </p:pic>
      <p:sp>
        <p:nvSpPr>
          <p:cNvPr id="8" name="TextBox 7">
            <a:extLst>
              <a:ext uri="{FF2B5EF4-FFF2-40B4-BE49-F238E27FC236}">
                <a16:creationId xmlns:a16="http://schemas.microsoft.com/office/drawing/2014/main" id="{E02E7AC8-8D29-0EA6-8D5A-6860E4F92C37}"/>
              </a:ext>
            </a:extLst>
          </p:cNvPr>
          <p:cNvSpPr txBox="1"/>
          <p:nvPr/>
        </p:nvSpPr>
        <p:spPr>
          <a:xfrm>
            <a:off x="591670" y="5459506"/>
            <a:ext cx="5504329" cy="646331"/>
          </a:xfrm>
          <a:prstGeom prst="rect">
            <a:avLst/>
          </a:prstGeom>
          <a:noFill/>
        </p:spPr>
        <p:txBody>
          <a:bodyPr wrap="square" rtlCol="0">
            <a:spAutoFit/>
          </a:bodyPr>
          <a:lstStyle/>
          <a:p>
            <a:pPr marL="285750" indent="-285750">
              <a:buFont typeface="Arial" panose="020B0604020202020204" pitchFamily="34" charset="0"/>
              <a:buChar char="•"/>
            </a:pPr>
            <a:r>
              <a:rPr lang="en-US" dirty="0"/>
              <a:t>Strong correlation between nBack and nVelo</a:t>
            </a:r>
          </a:p>
          <a:p>
            <a:pPr marL="285750" indent="-285750">
              <a:buFont typeface="Arial" panose="020B0604020202020204" pitchFamily="34" charset="0"/>
              <a:buChar char="•"/>
            </a:pPr>
            <a:r>
              <a:rPr lang="en-US" dirty="0"/>
              <a:t>Similar behavior is seen using both metrics</a:t>
            </a:r>
          </a:p>
        </p:txBody>
      </p:sp>
      <p:sp>
        <p:nvSpPr>
          <p:cNvPr id="10" name="TextBox 9">
            <a:extLst>
              <a:ext uri="{FF2B5EF4-FFF2-40B4-BE49-F238E27FC236}">
                <a16:creationId xmlns:a16="http://schemas.microsoft.com/office/drawing/2014/main" id="{5CA7CE34-0F83-959A-9463-459FE51CD918}"/>
              </a:ext>
            </a:extLst>
          </p:cNvPr>
          <p:cNvSpPr txBox="1"/>
          <p:nvPr/>
        </p:nvSpPr>
        <p:spPr>
          <a:xfrm>
            <a:off x="9753600" y="1630706"/>
            <a:ext cx="1722783" cy="369332"/>
          </a:xfrm>
          <a:prstGeom prst="rect">
            <a:avLst/>
          </a:prstGeom>
          <a:noFill/>
        </p:spPr>
        <p:txBody>
          <a:bodyPr wrap="square">
            <a:spAutoFit/>
          </a:bodyPr>
          <a:lstStyle/>
          <a:p>
            <a:r>
              <a:rPr lang="en-US" dirty="0"/>
              <a:t>−3.5 &lt; η &lt; −1.5</a:t>
            </a:r>
          </a:p>
        </p:txBody>
      </p:sp>
    </p:spTree>
    <p:extLst>
      <p:ext uri="{BB962C8B-B14F-4D97-AF65-F5344CB8AC3E}">
        <p14:creationId xmlns:p14="http://schemas.microsoft.com/office/powerpoint/2010/main" val="40428713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144F7908-A09D-9310-F988-C2AB8C3AA3EF}"/>
              </a:ext>
            </a:extLst>
          </p:cNvPr>
          <p:cNvSpPr>
            <a:spLocks noGrp="1"/>
          </p:cNvSpPr>
          <p:nvPr>
            <p:ph type="ftr" sz="quarter" idx="11"/>
          </p:nvPr>
        </p:nvSpPr>
        <p:spPr/>
        <p:txBody>
          <a:bodyPr/>
          <a:lstStyle/>
          <a:p>
            <a:r>
              <a:rPr lang="en-US" dirty="0"/>
              <a:t>Julie Berkey (Napora) - Los Alamos National Laboratory</a:t>
            </a:r>
          </a:p>
        </p:txBody>
      </p:sp>
      <p:sp>
        <p:nvSpPr>
          <p:cNvPr id="3" name="Slide Number Placeholder 2">
            <a:extLst>
              <a:ext uri="{FF2B5EF4-FFF2-40B4-BE49-F238E27FC236}">
                <a16:creationId xmlns:a16="http://schemas.microsoft.com/office/drawing/2014/main" id="{6EC0A202-28ED-7A14-774D-F873EFAA78A2}"/>
              </a:ext>
            </a:extLst>
          </p:cNvPr>
          <p:cNvSpPr>
            <a:spLocks noGrp="1"/>
          </p:cNvSpPr>
          <p:nvPr>
            <p:ph type="sldNum" sz="quarter" idx="12"/>
          </p:nvPr>
        </p:nvSpPr>
        <p:spPr/>
        <p:txBody>
          <a:bodyPr/>
          <a:lstStyle/>
          <a:p>
            <a:fld id="{DFBB0607-2241-C44A-BD8D-EF27D7EBCBE4}" type="slidenum">
              <a:rPr lang="en-US" smtClean="0"/>
              <a:t>15</a:t>
            </a:fld>
            <a:endParaRPr lang="en-US" dirty="0"/>
          </a:p>
        </p:txBody>
      </p:sp>
      <p:pic>
        <p:nvPicPr>
          <p:cNvPr id="4" name="Picture 3" descr="A graph of different types of data&#10;&#10;Description automatically generated with medium confidence">
            <a:extLst>
              <a:ext uri="{FF2B5EF4-FFF2-40B4-BE49-F238E27FC236}">
                <a16:creationId xmlns:a16="http://schemas.microsoft.com/office/drawing/2014/main" id="{950B734C-7C24-EF53-9990-5BC2519791DB}"/>
              </a:ext>
            </a:extLst>
          </p:cNvPr>
          <p:cNvPicPr>
            <a:picLocks noChangeAspect="1"/>
          </p:cNvPicPr>
          <p:nvPr/>
        </p:nvPicPr>
        <p:blipFill rotWithShape="1">
          <a:blip r:embed="rId2"/>
          <a:srcRect l="9736" t="4724" r="12139" b="50557"/>
          <a:stretch/>
        </p:blipFill>
        <p:spPr>
          <a:xfrm>
            <a:off x="2548349" y="1155285"/>
            <a:ext cx="7095301" cy="2273715"/>
          </a:xfrm>
          <a:prstGeom prst="rect">
            <a:avLst/>
          </a:prstGeom>
        </p:spPr>
      </p:pic>
      <p:pic>
        <p:nvPicPr>
          <p:cNvPr id="5" name="Picture 4" descr="A graph of different types of data&#10;&#10;Description automatically generated with medium confidence">
            <a:extLst>
              <a:ext uri="{FF2B5EF4-FFF2-40B4-BE49-F238E27FC236}">
                <a16:creationId xmlns:a16="http://schemas.microsoft.com/office/drawing/2014/main" id="{DAE8C1CF-BCF8-6188-1288-9D1C2988D8F2}"/>
              </a:ext>
            </a:extLst>
          </p:cNvPr>
          <p:cNvPicPr>
            <a:picLocks noChangeAspect="1"/>
          </p:cNvPicPr>
          <p:nvPr/>
        </p:nvPicPr>
        <p:blipFill rotWithShape="1">
          <a:blip r:embed="rId2"/>
          <a:srcRect l="29299" t="51979" r="32448" b="766"/>
          <a:stretch/>
        </p:blipFill>
        <p:spPr>
          <a:xfrm>
            <a:off x="4244482" y="3612793"/>
            <a:ext cx="3967006" cy="2743557"/>
          </a:xfrm>
          <a:prstGeom prst="rect">
            <a:avLst/>
          </a:prstGeom>
        </p:spPr>
      </p:pic>
      <mc:AlternateContent xmlns:mc="http://schemas.openxmlformats.org/markup-compatibility/2006" xmlns:a14="http://schemas.microsoft.com/office/drawing/2010/main">
        <mc:Choice Requires="a14">
          <p:sp>
            <p:nvSpPr>
              <p:cNvPr id="6" name="Text Placeholder 1">
                <a:extLst>
                  <a:ext uri="{FF2B5EF4-FFF2-40B4-BE49-F238E27FC236}">
                    <a16:creationId xmlns:a16="http://schemas.microsoft.com/office/drawing/2014/main" id="{8AA575E3-D840-2B76-A3B4-015A4A103FC2}"/>
                  </a:ext>
                </a:extLst>
              </p:cNvPr>
              <p:cNvSpPr txBox="1">
                <a:spLocks/>
              </p:cNvSpPr>
              <p:nvPr/>
            </p:nvSpPr>
            <p:spPr>
              <a:xfrm>
                <a:off x="221651" y="182090"/>
                <a:ext cx="10066245" cy="84182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14:m>
                  <m:oMath xmlns:m="http://schemas.openxmlformats.org/officeDocument/2006/math">
                    <m:r>
                      <a:rPr lang="en-US" sz="3600" b="1" i="1" smtClean="0">
                        <a:solidFill>
                          <a:schemeClr val="tx1"/>
                        </a:solidFill>
                        <a:latin typeface="Cambria Math" panose="02040503050406030204" pitchFamily="18" charset="0"/>
                      </a:rPr>
                      <m:t>𝒃</m:t>
                    </m:r>
                    <m:acc>
                      <m:accPr>
                        <m:chr m:val="̅"/>
                        <m:ctrlPr>
                          <a:rPr lang="en-US" sz="3600" b="1" i="1" smtClean="0">
                            <a:solidFill>
                              <a:schemeClr val="tx1"/>
                            </a:solidFill>
                            <a:latin typeface="Cambria Math" panose="02040503050406030204" pitchFamily="18" charset="0"/>
                          </a:rPr>
                        </m:ctrlPr>
                      </m:accPr>
                      <m:e>
                        <m:r>
                          <a:rPr lang="en-US" sz="3600" b="1" i="1" smtClean="0">
                            <a:solidFill>
                              <a:schemeClr val="tx1"/>
                            </a:solidFill>
                            <a:latin typeface="Cambria Math" panose="02040503050406030204" pitchFamily="18" charset="0"/>
                          </a:rPr>
                          <m:t>𝒃</m:t>
                        </m:r>
                        <m:r>
                          <a:rPr lang="en-US" sz="3600" b="1" i="1" smtClean="0">
                            <a:solidFill>
                              <a:schemeClr val="tx1"/>
                            </a:solidFill>
                            <a:latin typeface="Cambria Math" panose="02040503050406030204" pitchFamily="18" charset="0"/>
                          </a:rPr>
                          <m:t> </m:t>
                        </m:r>
                      </m:e>
                    </m:acc>
                  </m:oMath>
                </a14:m>
                <a:r>
                  <a:rPr lang="en-US" sz="3600" b="1" dirty="0">
                    <a:solidFill>
                      <a:schemeClr val="tx1"/>
                    </a:solidFill>
                    <a:latin typeface="Arial" panose="020B0604020202020204" pitchFamily="34" charset="0"/>
                    <a:cs typeface="Arial" panose="020B0604020202020204" pitchFamily="34" charset="0"/>
                  </a:rPr>
                  <a:t>Cross-section measurements at LHCb</a:t>
                </a:r>
              </a:p>
            </p:txBody>
          </p:sp>
        </mc:Choice>
        <mc:Fallback xmlns="">
          <p:sp>
            <p:nvSpPr>
              <p:cNvPr id="6" name="Text Placeholder 1">
                <a:extLst>
                  <a:ext uri="{FF2B5EF4-FFF2-40B4-BE49-F238E27FC236}">
                    <a16:creationId xmlns:a16="http://schemas.microsoft.com/office/drawing/2014/main" id="{8AA575E3-D840-2B76-A3B4-015A4A103FC2}"/>
                  </a:ext>
                </a:extLst>
              </p:cNvPr>
              <p:cNvSpPr txBox="1">
                <a:spLocks noRot="1" noChangeAspect="1" noMove="1" noResize="1" noEditPoints="1" noAdjustHandles="1" noChangeArrowheads="1" noChangeShapeType="1" noTextEdit="1"/>
              </p:cNvSpPr>
              <p:nvPr/>
            </p:nvSpPr>
            <p:spPr>
              <a:xfrm>
                <a:off x="221651" y="182090"/>
                <a:ext cx="10066245" cy="841828"/>
              </a:xfrm>
              <a:prstGeom prst="rect">
                <a:avLst/>
              </a:prstGeom>
              <a:blipFill>
                <a:blip r:embed="rId3"/>
                <a:stretch>
                  <a:fillRect l="-630" t="-16418"/>
                </a:stretch>
              </a:blipFill>
            </p:spPr>
            <p:txBody>
              <a:bodyPr/>
              <a:lstStyle/>
              <a:p>
                <a:r>
                  <a:rPr lang="en-US">
                    <a:noFill/>
                  </a:rPr>
                  <a:t> </a:t>
                </a:r>
              </a:p>
            </p:txBody>
          </p:sp>
        </mc:Fallback>
      </mc:AlternateContent>
    </p:spTree>
    <p:extLst>
      <p:ext uri="{BB962C8B-B14F-4D97-AF65-F5344CB8AC3E}">
        <p14:creationId xmlns:p14="http://schemas.microsoft.com/office/powerpoint/2010/main" val="13944767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C77D15D7-B201-C273-435B-E90AEEFFFD11}"/>
              </a:ext>
            </a:extLst>
          </p:cNvPr>
          <p:cNvSpPr>
            <a:spLocks noGrp="1"/>
          </p:cNvSpPr>
          <p:nvPr>
            <p:ph type="ftr" sz="quarter" idx="11"/>
          </p:nvPr>
        </p:nvSpPr>
        <p:spPr/>
        <p:txBody>
          <a:bodyPr/>
          <a:lstStyle/>
          <a:p>
            <a:r>
              <a:rPr lang="en-US" dirty="0"/>
              <a:t>Julie Berkey (Napora) - Los Alamos National Laboratory</a:t>
            </a:r>
          </a:p>
        </p:txBody>
      </p:sp>
      <p:sp>
        <p:nvSpPr>
          <p:cNvPr id="3" name="Slide Number Placeholder 2">
            <a:extLst>
              <a:ext uri="{FF2B5EF4-FFF2-40B4-BE49-F238E27FC236}">
                <a16:creationId xmlns:a16="http://schemas.microsoft.com/office/drawing/2014/main" id="{D1B52C26-B550-D643-7155-65E36CD4783C}"/>
              </a:ext>
            </a:extLst>
          </p:cNvPr>
          <p:cNvSpPr>
            <a:spLocks noGrp="1"/>
          </p:cNvSpPr>
          <p:nvPr>
            <p:ph type="sldNum" sz="quarter" idx="12"/>
          </p:nvPr>
        </p:nvSpPr>
        <p:spPr/>
        <p:txBody>
          <a:bodyPr/>
          <a:lstStyle/>
          <a:p>
            <a:fld id="{DFBB0607-2241-C44A-BD8D-EF27D7EBCBE4}" type="slidenum">
              <a:rPr lang="en-US" smtClean="0"/>
              <a:t>16</a:t>
            </a:fld>
            <a:endParaRPr lang="en-US" dirty="0"/>
          </a:p>
        </p:txBody>
      </p:sp>
      <p:pic>
        <p:nvPicPr>
          <p:cNvPr id="4" name="Picture 3">
            <a:extLst>
              <a:ext uri="{FF2B5EF4-FFF2-40B4-BE49-F238E27FC236}">
                <a16:creationId xmlns:a16="http://schemas.microsoft.com/office/drawing/2014/main" id="{4A280D67-4B7B-94CD-3293-484B2E826E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1233778" y="61518"/>
            <a:ext cx="4585204" cy="6734964"/>
          </a:xfrm>
          <a:prstGeom prst="rect">
            <a:avLst/>
          </a:prstGeom>
        </p:spPr>
      </p:pic>
      <p:sp>
        <p:nvSpPr>
          <p:cNvPr id="5" name="Text Placeholder 1">
            <a:extLst>
              <a:ext uri="{FF2B5EF4-FFF2-40B4-BE49-F238E27FC236}">
                <a16:creationId xmlns:a16="http://schemas.microsoft.com/office/drawing/2014/main" id="{2E09B09A-E5B2-E2BF-5B79-5B9DD1272DC7}"/>
              </a:ext>
            </a:extLst>
          </p:cNvPr>
          <p:cNvSpPr txBox="1">
            <a:spLocks/>
          </p:cNvSpPr>
          <p:nvPr/>
        </p:nvSpPr>
        <p:spPr>
          <a:xfrm>
            <a:off x="221651" y="182090"/>
            <a:ext cx="10066245" cy="84182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b="1" dirty="0">
                <a:latin typeface="Arial" panose="020B0604020202020204" pitchFamily="34" charset="0"/>
                <a:cs typeface="Arial" panose="020B0604020202020204" pitchFamily="34" charset="0"/>
              </a:rPr>
              <a:t>Event characterization</a:t>
            </a:r>
          </a:p>
        </p:txBody>
      </p:sp>
      <p:sp>
        <p:nvSpPr>
          <p:cNvPr id="8" name="TextBox 7">
            <a:extLst>
              <a:ext uri="{FF2B5EF4-FFF2-40B4-BE49-F238E27FC236}">
                <a16:creationId xmlns:a16="http://schemas.microsoft.com/office/drawing/2014/main" id="{AD0F7B68-8F5C-5D03-FFA2-E48789E21D8C}"/>
              </a:ext>
            </a:extLst>
          </p:cNvPr>
          <p:cNvSpPr txBox="1"/>
          <p:nvPr/>
        </p:nvSpPr>
        <p:spPr>
          <a:xfrm>
            <a:off x="6682408" y="2088731"/>
            <a:ext cx="5509591" cy="923330"/>
          </a:xfrm>
          <a:prstGeom prst="rect">
            <a:avLst/>
          </a:prstGeom>
          <a:noFill/>
        </p:spPr>
        <p:txBody>
          <a:bodyPr wrap="square">
            <a:spAutoFit/>
          </a:bodyPr>
          <a:lstStyle/>
          <a:p>
            <a:pPr marL="285750" indent="-285750">
              <a:buFont typeface="Arial" panose="020B0604020202020204" pitchFamily="34" charset="0"/>
              <a:buChar char="•"/>
            </a:pPr>
            <a:r>
              <a:rPr lang="en-US" dirty="0"/>
              <a:t>Event distributions of        </a:t>
            </a:r>
            <a:r>
              <a:rPr lang="en-US" dirty="0" err="1"/>
              <a:t>nVELO</a:t>
            </a:r>
            <a:r>
              <a:rPr lang="en-US" dirty="0"/>
              <a:t> and </a:t>
            </a:r>
            <a:r>
              <a:rPr lang="en-US" dirty="0" err="1"/>
              <a:t>nBack</a:t>
            </a:r>
            <a:endParaRPr lang="en-US" dirty="0"/>
          </a:p>
          <a:p>
            <a:pPr marL="285750" indent="-285750">
              <a:buFont typeface="Arial" panose="020B0604020202020204" pitchFamily="34" charset="0"/>
              <a:buChar char="•"/>
            </a:pPr>
            <a:r>
              <a:rPr lang="en-US" dirty="0"/>
              <a:t>signal events with one reconstructed primary vertex</a:t>
            </a: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1294219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BD178DC-F501-E29F-0D50-AB21C2494E60}"/>
              </a:ext>
            </a:extLst>
          </p:cNvPr>
          <p:cNvSpPr>
            <a:spLocks noGrp="1"/>
          </p:cNvSpPr>
          <p:nvPr>
            <p:ph type="ftr" sz="quarter" idx="11"/>
          </p:nvPr>
        </p:nvSpPr>
        <p:spPr>
          <a:xfrm>
            <a:off x="4038599" y="6440758"/>
            <a:ext cx="4438135" cy="365125"/>
          </a:xfrm>
        </p:spPr>
        <p:txBody>
          <a:bodyPr/>
          <a:lstStyle/>
          <a:p>
            <a:r>
              <a:rPr lang="en-US" b="1" dirty="0">
                <a:solidFill>
                  <a:srgbClr val="0070C0"/>
                </a:solidFill>
                <a:latin typeface="Arial" panose="020B0604020202020204" pitchFamily="34" charset="0"/>
                <a:cs typeface="Arial" panose="020B0604020202020204" pitchFamily="34" charset="0"/>
              </a:rPr>
              <a:t>Julie </a:t>
            </a:r>
            <a:r>
              <a:rPr lang="en-US" b="1" dirty="0" err="1">
                <a:solidFill>
                  <a:srgbClr val="0070C0"/>
                </a:solidFill>
                <a:latin typeface="Arial" panose="020B0604020202020204" pitchFamily="34" charset="0"/>
                <a:cs typeface="Arial" panose="020B0604020202020204" pitchFamily="34" charset="0"/>
              </a:rPr>
              <a:t>Napora</a:t>
            </a:r>
            <a:r>
              <a:rPr lang="en-US" b="1" dirty="0">
                <a:solidFill>
                  <a:srgbClr val="0070C0"/>
                </a:solidFill>
                <a:latin typeface="Arial" panose="020B0604020202020204" pitchFamily="34" charset="0"/>
                <a:cs typeface="Arial" panose="020B0604020202020204" pitchFamily="34" charset="0"/>
              </a:rPr>
              <a:t> (Berkey) - Los Alamos National Laboratory</a:t>
            </a:r>
          </a:p>
        </p:txBody>
      </p:sp>
      <p:sp>
        <p:nvSpPr>
          <p:cNvPr id="4" name="Slide Number Placeholder 3">
            <a:extLst>
              <a:ext uri="{FF2B5EF4-FFF2-40B4-BE49-F238E27FC236}">
                <a16:creationId xmlns:a16="http://schemas.microsoft.com/office/drawing/2014/main" id="{19FBAF0E-C276-6C44-7A0A-D27557572876}"/>
              </a:ext>
            </a:extLst>
          </p:cNvPr>
          <p:cNvSpPr>
            <a:spLocks noGrp="1"/>
          </p:cNvSpPr>
          <p:nvPr>
            <p:ph type="sldNum" sz="quarter" idx="12"/>
          </p:nvPr>
        </p:nvSpPr>
        <p:spPr>
          <a:xfrm>
            <a:off x="8610600" y="6440758"/>
            <a:ext cx="2743200" cy="365125"/>
          </a:xfrm>
        </p:spPr>
        <p:txBody>
          <a:bodyPr/>
          <a:lstStyle/>
          <a:p>
            <a:fld id="{DFBB0607-2241-C44A-BD8D-EF27D7EBCBE4}" type="slidenum">
              <a:rPr lang="en-US" smtClean="0">
                <a:solidFill>
                  <a:srgbClr val="0070C0"/>
                </a:solidFill>
              </a:rPr>
              <a:t>1</a:t>
            </a:fld>
            <a:endParaRPr lang="en-US">
              <a:solidFill>
                <a:srgbClr val="0070C0"/>
              </a:solidFill>
            </a:endParaRPr>
          </a:p>
        </p:txBody>
      </p:sp>
      <p:pic>
        <p:nvPicPr>
          <p:cNvPr id="5" name="Content Placeholder 5" descr="Diagram&#10;&#10;Description automatically generated">
            <a:extLst>
              <a:ext uri="{FF2B5EF4-FFF2-40B4-BE49-F238E27FC236}">
                <a16:creationId xmlns:a16="http://schemas.microsoft.com/office/drawing/2014/main" id="{A8CB5F90-9DF0-6006-4FCD-FE01FF835F52}"/>
              </a:ext>
            </a:extLst>
          </p:cNvPr>
          <p:cNvPicPr>
            <a:picLocks noChangeAspect="1"/>
          </p:cNvPicPr>
          <p:nvPr/>
        </p:nvPicPr>
        <p:blipFill rotWithShape="1">
          <a:blip r:embed="rId3">
            <a:extLst>
              <a:ext uri="{28A0092B-C50C-407E-A947-70E740481C1C}">
                <a14:useLocalDpi xmlns:a14="http://schemas.microsoft.com/office/drawing/2010/main" val="0"/>
              </a:ext>
            </a:extLst>
          </a:blip>
          <a:srcRect l="733" r="4406" b="1747"/>
          <a:stretch/>
        </p:blipFill>
        <p:spPr>
          <a:xfrm>
            <a:off x="5455507" y="457405"/>
            <a:ext cx="6690193" cy="5103410"/>
          </a:xfrm>
          <a:prstGeom prst="rect">
            <a:avLst/>
          </a:prstGeom>
        </p:spPr>
      </p:pic>
      <p:sp>
        <p:nvSpPr>
          <p:cNvPr id="8" name="Text Placeholder 1">
            <a:extLst>
              <a:ext uri="{FF2B5EF4-FFF2-40B4-BE49-F238E27FC236}">
                <a16:creationId xmlns:a16="http://schemas.microsoft.com/office/drawing/2014/main" id="{68E106F7-333A-9E06-AC2D-45F9EB010FD3}"/>
              </a:ext>
            </a:extLst>
          </p:cNvPr>
          <p:cNvSpPr txBox="1">
            <a:spLocks/>
          </p:cNvSpPr>
          <p:nvPr/>
        </p:nvSpPr>
        <p:spPr>
          <a:xfrm>
            <a:off x="189175" y="113866"/>
            <a:ext cx="9097416" cy="84182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a:t> </a:t>
            </a:r>
            <a:r>
              <a:rPr lang="en-US" sz="3600" b="1">
                <a:latin typeface="Arial" panose="020B0604020202020204" pitchFamily="34" charset="0"/>
                <a:cs typeface="Arial" panose="020B0604020202020204" pitchFamily="34" charset="0"/>
              </a:rPr>
              <a:t>What we know</a:t>
            </a: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C793FB82-0C44-9E67-20AD-0A65EB8E308F}"/>
                  </a:ext>
                </a:extLst>
              </p:cNvPr>
              <p:cNvSpPr txBox="1"/>
              <p:nvPr/>
            </p:nvSpPr>
            <p:spPr>
              <a:xfrm>
                <a:off x="-715" y="2036183"/>
                <a:ext cx="5456222" cy="2591863"/>
              </a:xfrm>
              <a:prstGeom prst="rect">
                <a:avLst/>
              </a:prstGeom>
              <a:noFill/>
            </p:spPr>
            <p:txBody>
              <a:bodyPr wrap="square">
                <a:spAutoFit/>
              </a:bodyPr>
              <a:lstStyle/>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No </a:t>
                </a:r>
                <a:r>
                  <a:rPr lang="en-US" sz="2000" i="1" dirty="0">
                    <a:latin typeface="Arial" panose="020B0604020202020204" pitchFamily="34" charset="0"/>
                    <a:cs typeface="Arial" panose="020B0604020202020204" pitchFamily="34" charset="0"/>
                  </a:rPr>
                  <a:t>b</a:t>
                </a:r>
                <a:r>
                  <a:rPr lang="en-US" sz="2000" dirty="0">
                    <a:latin typeface="Arial" panose="020B0604020202020204" pitchFamily="34" charset="0"/>
                    <a:cs typeface="Arial" panose="020B0604020202020204" pitchFamily="34" charset="0"/>
                  </a:rPr>
                  <a:t> content in the incoming beam particles at colliders</a:t>
                </a:r>
              </a:p>
              <a:p>
                <a:pPr marL="285750" indent="-285750">
                  <a:buFont typeface="Arial" panose="020B0604020202020204" pitchFamily="34" charset="0"/>
                  <a:buChar char="•"/>
                </a:pPr>
                <a:endParaRPr lang="en-US" sz="20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Production of </a:t>
                </a:r>
                <a14:m>
                  <m:oMath xmlns:m="http://schemas.openxmlformats.org/officeDocument/2006/math">
                    <m:r>
                      <a:rPr lang="en-US" sz="2000" i="1" smtClean="0">
                        <a:latin typeface="Cambria Math" panose="02040503050406030204" pitchFamily="18" charset="0"/>
                      </a:rPr>
                      <m:t>𝑏</m:t>
                    </m:r>
                    <m:acc>
                      <m:accPr>
                        <m:chr m:val="̅"/>
                        <m:ctrlPr>
                          <a:rPr lang="en-US" sz="2000" i="1" smtClean="0">
                            <a:latin typeface="Cambria Math" panose="02040503050406030204" pitchFamily="18" charset="0"/>
                          </a:rPr>
                        </m:ctrlPr>
                      </m:accPr>
                      <m:e>
                        <m:r>
                          <a:rPr lang="en-US" sz="2000" i="1" smtClean="0">
                            <a:latin typeface="Cambria Math" panose="02040503050406030204" pitchFamily="18" charset="0"/>
                          </a:rPr>
                          <m:t>𝑏</m:t>
                        </m:r>
                      </m:e>
                    </m:acc>
                  </m:oMath>
                </a14:m>
                <a:r>
                  <a:rPr lang="en-US" sz="2000" dirty="0">
                    <a:latin typeface="Arial" panose="020B0604020202020204" pitchFamily="34" charset="0"/>
                    <a:cs typeface="Arial" panose="020B0604020202020204" pitchFamily="34" charset="0"/>
                  </a:rPr>
                  <a:t> pairs: </a:t>
                </a:r>
              </a:p>
              <a:p>
                <a:pPr marL="800100" lvl="1" indent="-342900">
                  <a:lnSpc>
                    <a:spcPct val="150000"/>
                  </a:lnSpc>
                  <a:buFont typeface="Courier New" panose="02070309020205020404" pitchFamily="49" charset="0"/>
                  <a:buChar char="o"/>
                </a:pPr>
                <a:r>
                  <a:rPr lang="en-US" sz="1900" dirty="0">
                    <a:latin typeface="Arial" panose="020B0604020202020204" pitchFamily="34" charset="0"/>
                    <a:cs typeface="Arial" panose="020B0604020202020204" pitchFamily="34" charset="0"/>
                  </a:rPr>
                  <a:t>Dominated by hard </a:t>
                </a:r>
                <a:r>
                  <a:rPr lang="en-US" sz="1900" dirty="0" err="1">
                    <a:latin typeface="Arial" panose="020B0604020202020204" pitchFamily="34" charset="0"/>
                    <a:cs typeface="Arial" panose="020B0604020202020204" pitchFamily="34" charset="0"/>
                  </a:rPr>
                  <a:t>parton-parton</a:t>
                </a:r>
                <a:r>
                  <a:rPr lang="en-US" sz="1900" dirty="0">
                    <a:latin typeface="Arial" panose="020B0604020202020204" pitchFamily="34" charset="0"/>
                    <a:cs typeface="Arial" panose="020B0604020202020204" pitchFamily="34" charset="0"/>
                  </a:rPr>
                  <a:t> interactions </a:t>
                </a:r>
              </a:p>
              <a:p>
                <a:pPr marL="800100" lvl="1" indent="-342900">
                  <a:lnSpc>
                    <a:spcPct val="150000"/>
                  </a:lnSpc>
                  <a:buFont typeface="Courier New" panose="02070309020205020404" pitchFamily="49" charset="0"/>
                  <a:buChar char="o"/>
                </a:pPr>
                <a:r>
                  <a:rPr lang="en-US" sz="1900" dirty="0">
                    <a:latin typeface="Arial" panose="020B0604020202020204" pitchFamily="34" charset="0"/>
                    <a:cs typeface="Arial" panose="020B0604020202020204" pitchFamily="34" charset="0"/>
                  </a:rPr>
                  <a:t>Initial stages of a collision</a:t>
                </a:r>
              </a:p>
            </p:txBody>
          </p:sp>
        </mc:Choice>
        <mc:Fallback xmlns="">
          <p:sp>
            <p:nvSpPr>
              <p:cNvPr id="10" name="TextBox 9">
                <a:extLst>
                  <a:ext uri="{FF2B5EF4-FFF2-40B4-BE49-F238E27FC236}">
                    <a16:creationId xmlns:a16="http://schemas.microsoft.com/office/drawing/2014/main" id="{C793FB82-0C44-9E67-20AD-0A65EB8E308F}"/>
                  </a:ext>
                </a:extLst>
              </p:cNvPr>
              <p:cNvSpPr txBox="1">
                <a:spLocks noRot="1" noChangeAspect="1" noMove="1" noResize="1" noEditPoints="1" noAdjustHandles="1" noChangeArrowheads="1" noChangeShapeType="1" noTextEdit="1"/>
              </p:cNvSpPr>
              <p:nvPr/>
            </p:nvSpPr>
            <p:spPr>
              <a:xfrm>
                <a:off x="-715" y="2036183"/>
                <a:ext cx="5456222" cy="2591863"/>
              </a:xfrm>
              <a:prstGeom prst="rect">
                <a:avLst/>
              </a:prstGeom>
              <a:blipFill>
                <a:blip r:embed="rId4"/>
                <a:stretch>
                  <a:fillRect l="-1163" t="-1463" r="-1628" b="-3415"/>
                </a:stretch>
              </a:blipFill>
            </p:spPr>
            <p:txBody>
              <a:bodyPr/>
              <a:lstStyle/>
              <a:p>
                <a:r>
                  <a:rPr lang="en-US">
                    <a:noFill/>
                  </a:rPr>
                  <a:t> </a:t>
                </a:r>
              </a:p>
            </p:txBody>
          </p:sp>
        </mc:Fallback>
      </mc:AlternateContent>
      <p:cxnSp>
        <p:nvCxnSpPr>
          <p:cNvPr id="6" name="Straight Connector 5">
            <a:extLst>
              <a:ext uri="{FF2B5EF4-FFF2-40B4-BE49-F238E27FC236}">
                <a16:creationId xmlns:a16="http://schemas.microsoft.com/office/drawing/2014/main" id="{9EFD1FDD-1D1D-DF27-3AB1-23822BE4EE6C}"/>
              </a:ext>
            </a:extLst>
          </p:cNvPr>
          <p:cNvCxnSpPr>
            <a:cxnSpLocks/>
          </p:cNvCxnSpPr>
          <p:nvPr/>
        </p:nvCxnSpPr>
        <p:spPr>
          <a:xfrm>
            <a:off x="-715" y="6400594"/>
            <a:ext cx="1220724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074D446C-431C-596D-1C69-4C11BC0E81B8}"/>
              </a:ext>
            </a:extLst>
          </p:cNvPr>
          <p:cNvSpPr txBox="1"/>
          <p:nvPr/>
        </p:nvSpPr>
        <p:spPr>
          <a:xfrm>
            <a:off x="611966" y="5960321"/>
            <a:ext cx="11291400" cy="400110"/>
          </a:xfrm>
          <a:prstGeom prst="rect">
            <a:avLst/>
          </a:prstGeom>
          <a:noFill/>
        </p:spPr>
        <p:txBody>
          <a:bodyPr wrap="square">
            <a:spAutoFit/>
          </a:bodyPr>
          <a:lstStyle/>
          <a:p>
            <a:r>
              <a:rPr lang="en-US" sz="2000">
                <a:solidFill>
                  <a:srgbClr val="4F88EF"/>
                </a:solidFill>
                <a:latin typeface="Arial" panose="020B0604020202020204" pitchFamily="34" charset="0"/>
                <a:cs typeface="Arial" panose="020B0604020202020204" pitchFamily="34" charset="0"/>
              </a:rPr>
              <a:t>We can use </a:t>
            </a:r>
            <a:r>
              <a:rPr lang="en-US" sz="2000" i="1">
                <a:solidFill>
                  <a:srgbClr val="4F88EF"/>
                </a:solidFill>
                <a:latin typeface="Arial" panose="020B0604020202020204" pitchFamily="34" charset="0"/>
                <a:cs typeface="Arial" panose="020B0604020202020204" pitchFamily="34" charset="0"/>
              </a:rPr>
              <a:t>b</a:t>
            </a:r>
            <a:r>
              <a:rPr lang="en-US" sz="2000">
                <a:solidFill>
                  <a:srgbClr val="4F88EF"/>
                </a:solidFill>
                <a:latin typeface="Arial" panose="020B0604020202020204" pitchFamily="34" charset="0"/>
                <a:cs typeface="Arial" panose="020B0604020202020204" pitchFamily="34" charset="0"/>
              </a:rPr>
              <a:t> quarks produced perturbatively to probe the non-perturbative hadronization process</a:t>
            </a:r>
          </a:p>
        </p:txBody>
      </p:sp>
      <p:sp>
        <p:nvSpPr>
          <p:cNvPr id="7" name="TextBox 6">
            <a:extLst>
              <a:ext uri="{FF2B5EF4-FFF2-40B4-BE49-F238E27FC236}">
                <a16:creationId xmlns:a16="http://schemas.microsoft.com/office/drawing/2014/main" id="{7897B858-CADC-CEDA-1E1B-65FA09B74FF1}"/>
              </a:ext>
            </a:extLst>
          </p:cNvPr>
          <p:cNvSpPr txBox="1"/>
          <p:nvPr/>
        </p:nvSpPr>
        <p:spPr>
          <a:xfrm>
            <a:off x="2969159" y="5588627"/>
            <a:ext cx="6577013" cy="400110"/>
          </a:xfrm>
          <a:prstGeom prst="rect">
            <a:avLst/>
          </a:prstGeom>
          <a:noFill/>
        </p:spPr>
        <p:txBody>
          <a:bodyPr wrap="square">
            <a:spAutoFit/>
          </a:bodyPr>
          <a:lstStyle/>
          <a:p>
            <a:r>
              <a:rPr lang="en-US" sz="2000" dirty="0">
                <a:solidFill>
                  <a:srgbClr val="4F88EF"/>
                </a:solidFill>
                <a:latin typeface="Arial" panose="020B0604020202020204" pitchFamily="34" charset="0"/>
                <a:cs typeface="Arial" panose="020B0604020202020204" pitchFamily="34" charset="0"/>
              </a:rPr>
              <a:t>Cross-sections are well described by theory calculations</a:t>
            </a: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8DD368EC-53A3-F2C7-5D3C-1C753A76CC31}"/>
                  </a:ext>
                </a:extLst>
              </p:cNvPr>
              <p:cNvSpPr txBox="1"/>
              <p:nvPr/>
            </p:nvSpPr>
            <p:spPr>
              <a:xfrm>
                <a:off x="913187" y="1255554"/>
                <a:ext cx="2814638" cy="72148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4000" b="0" i="1" smtClean="0">
                          <a:solidFill>
                            <a:srgbClr val="4F88EF"/>
                          </a:solidFill>
                          <a:latin typeface="Cambria Math" panose="02040503050406030204" pitchFamily="18" charset="0"/>
                        </a:rPr>
                        <m:t>𝑏</m:t>
                      </m:r>
                      <m:acc>
                        <m:accPr>
                          <m:chr m:val="̅"/>
                          <m:ctrlPr>
                            <a:rPr lang="en-US" sz="4000" b="0" i="1" smtClean="0">
                              <a:solidFill>
                                <a:srgbClr val="4F88EF"/>
                              </a:solidFill>
                              <a:latin typeface="Cambria Math" panose="02040503050406030204" pitchFamily="18" charset="0"/>
                            </a:rPr>
                          </m:ctrlPr>
                        </m:accPr>
                        <m:e>
                          <m:r>
                            <a:rPr lang="en-US" sz="4000" b="0" i="1" smtClean="0">
                              <a:solidFill>
                                <a:srgbClr val="4F88EF"/>
                              </a:solidFill>
                              <a:latin typeface="Cambria Math" panose="02040503050406030204" pitchFamily="18" charset="0"/>
                            </a:rPr>
                            <m:t>𝑏</m:t>
                          </m:r>
                        </m:e>
                      </m:acc>
                    </m:oMath>
                  </m:oMathPara>
                </a14:m>
                <a:endParaRPr lang="en-US" sz="4000" dirty="0">
                  <a:solidFill>
                    <a:srgbClr val="4F88EF"/>
                  </a:solidFill>
                </a:endParaRPr>
              </a:p>
            </p:txBody>
          </p:sp>
        </mc:Choice>
        <mc:Fallback xmlns="">
          <p:sp>
            <p:nvSpPr>
              <p:cNvPr id="9" name="TextBox 8">
                <a:extLst>
                  <a:ext uri="{FF2B5EF4-FFF2-40B4-BE49-F238E27FC236}">
                    <a16:creationId xmlns:a16="http://schemas.microsoft.com/office/drawing/2014/main" id="{8DD368EC-53A3-F2C7-5D3C-1C753A76CC31}"/>
                  </a:ext>
                </a:extLst>
              </p:cNvPr>
              <p:cNvSpPr txBox="1">
                <a:spLocks noRot="1" noChangeAspect="1" noMove="1" noResize="1" noEditPoints="1" noAdjustHandles="1" noChangeArrowheads="1" noChangeShapeType="1" noTextEdit="1"/>
              </p:cNvSpPr>
              <p:nvPr/>
            </p:nvSpPr>
            <p:spPr>
              <a:xfrm>
                <a:off x="913187" y="1255554"/>
                <a:ext cx="2814638" cy="721480"/>
              </a:xfrm>
              <a:prstGeom prst="rect">
                <a:avLst/>
              </a:prstGeom>
              <a:blipFill>
                <a:blip r:embed="rId5"/>
                <a:stretch>
                  <a:fillRect/>
                </a:stretch>
              </a:blipFill>
            </p:spPr>
            <p:txBody>
              <a:bodyPr/>
              <a:lstStyle/>
              <a:p>
                <a:r>
                  <a:rPr lang="en-US">
                    <a:noFill/>
                  </a:rPr>
                  <a:t> </a:t>
                </a:r>
              </a:p>
            </p:txBody>
          </p:sp>
        </mc:Fallback>
      </mc:AlternateContent>
      <p:pic>
        <p:nvPicPr>
          <p:cNvPr id="16" name="Picture 15" descr="A logo for a nuclear science center&#10;&#10;Description automatically generated">
            <a:extLst>
              <a:ext uri="{FF2B5EF4-FFF2-40B4-BE49-F238E27FC236}">
                <a16:creationId xmlns:a16="http://schemas.microsoft.com/office/drawing/2014/main" id="{98D228EC-DF9A-3721-085D-BA297C7653B9}"/>
              </a:ext>
            </a:extLst>
          </p:cNvPr>
          <p:cNvPicPr>
            <a:picLocks noChangeAspect="1"/>
          </p:cNvPicPr>
          <p:nvPr/>
        </p:nvPicPr>
        <p:blipFill>
          <a:blip r:embed="rId6"/>
          <a:stretch>
            <a:fillRect/>
          </a:stretch>
        </p:blipFill>
        <p:spPr>
          <a:xfrm>
            <a:off x="-57152" y="6431871"/>
            <a:ext cx="1200152" cy="522447"/>
          </a:xfrm>
          <a:prstGeom prst="ellipse">
            <a:avLst/>
          </a:prstGeom>
        </p:spPr>
      </p:pic>
      <p:sp>
        <p:nvSpPr>
          <p:cNvPr id="11" name="TextBox 10">
            <a:extLst>
              <a:ext uri="{FF2B5EF4-FFF2-40B4-BE49-F238E27FC236}">
                <a16:creationId xmlns:a16="http://schemas.microsoft.com/office/drawing/2014/main" id="{41EC7CE0-2D75-1B7A-6B65-10CD7E088447}"/>
              </a:ext>
            </a:extLst>
          </p:cNvPr>
          <p:cNvSpPr txBox="1"/>
          <p:nvPr/>
        </p:nvSpPr>
        <p:spPr>
          <a:xfrm>
            <a:off x="542924" y="6406471"/>
            <a:ext cx="3495675" cy="430887"/>
          </a:xfrm>
          <a:prstGeom prst="rect">
            <a:avLst/>
          </a:prstGeom>
          <a:noFill/>
        </p:spPr>
        <p:txBody>
          <a:bodyPr wrap="square">
            <a:spAutoFit/>
          </a:bodyPr>
          <a:lstStyle/>
          <a:p>
            <a:pPr algn="ctr"/>
            <a:r>
              <a:rPr lang="en-US" sz="1100" dirty="0">
                <a:latin typeface="Arial" panose="020B0604020202020204" pitchFamily="34" charset="0"/>
                <a:cs typeface="Arial" panose="020B0604020202020204" pitchFamily="34" charset="0"/>
              </a:rPr>
              <a:t>2nd Workshop on Advancing the Understanding of Non-Perturbative QCD Using Energy Flow</a:t>
            </a:r>
          </a:p>
        </p:txBody>
      </p:sp>
    </p:spTree>
    <p:extLst>
      <p:ext uri="{BB962C8B-B14F-4D97-AF65-F5344CB8AC3E}">
        <p14:creationId xmlns:p14="http://schemas.microsoft.com/office/powerpoint/2010/main" val="1588410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par>
                                <p:cTn id="8" presetID="9"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dissolv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ppt_x"/>
                                          </p:val>
                                        </p:tav>
                                        <p:tav tm="100000">
                                          <p:val>
                                            <p:strVal val="#ppt_x"/>
                                          </p:val>
                                        </p:tav>
                                      </p:tavLst>
                                    </p:anim>
                                    <p:anim calcmode="lin" valueType="num">
                                      <p:cBhvr additive="base">
                                        <p:cTn id="1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B22C1B1-ECA2-49BD-9296-782CD3D719A5}"/>
              </a:ext>
            </a:extLst>
          </p:cNvPr>
          <p:cNvSpPr>
            <a:spLocks noGrp="1"/>
          </p:cNvSpPr>
          <p:nvPr>
            <p:ph type="sldNum" sz="quarter" idx="12"/>
          </p:nvPr>
        </p:nvSpPr>
        <p:spPr>
          <a:xfrm>
            <a:off x="8610600" y="6454826"/>
            <a:ext cx="2743200" cy="365125"/>
          </a:xfrm>
        </p:spPr>
        <p:txBody>
          <a:bodyPr/>
          <a:lstStyle/>
          <a:p>
            <a:fld id="{DFBB0607-2241-C44A-BD8D-EF27D7EBCBE4}" type="slidenum">
              <a:rPr lang="en-US" smtClean="0"/>
              <a:t>2</a:t>
            </a:fld>
            <a:endParaRPr lang="en-US"/>
          </a:p>
        </p:txBody>
      </p:sp>
      <p:sp>
        <p:nvSpPr>
          <p:cNvPr id="4" name="Text Placeholder 1">
            <a:extLst>
              <a:ext uri="{FF2B5EF4-FFF2-40B4-BE49-F238E27FC236}">
                <a16:creationId xmlns:a16="http://schemas.microsoft.com/office/drawing/2014/main" id="{94A8E32E-6073-645A-6460-6648CA8ECAAB}"/>
              </a:ext>
            </a:extLst>
          </p:cNvPr>
          <p:cNvSpPr txBox="1">
            <a:spLocks/>
          </p:cNvSpPr>
          <p:nvPr/>
        </p:nvSpPr>
        <p:spPr>
          <a:xfrm>
            <a:off x="206857" y="104974"/>
            <a:ext cx="4841823" cy="84182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b="1">
                <a:latin typeface="Arial" panose="020B0604020202020204" pitchFamily="34" charset="0"/>
                <a:cs typeface="Arial" panose="020B0604020202020204" pitchFamily="34" charset="0"/>
              </a:rPr>
              <a:t>Quark confinement</a:t>
            </a:r>
          </a:p>
        </p:txBody>
      </p:sp>
      <p:grpSp>
        <p:nvGrpSpPr>
          <p:cNvPr id="25" name="Group 24">
            <a:extLst>
              <a:ext uri="{FF2B5EF4-FFF2-40B4-BE49-F238E27FC236}">
                <a16:creationId xmlns:a16="http://schemas.microsoft.com/office/drawing/2014/main" id="{877820ED-25F0-01F9-EF88-AE32EACEBD74}"/>
              </a:ext>
            </a:extLst>
          </p:cNvPr>
          <p:cNvGrpSpPr/>
          <p:nvPr/>
        </p:nvGrpSpPr>
        <p:grpSpPr>
          <a:xfrm>
            <a:off x="8857150" y="525888"/>
            <a:ext cx="3203869" cy="2948864"/>
            <a:chOff x="150963" y="1884965"/>
            <a:chExt cx="2947087" cy="3194901"/>
          </a:xfrm>
        </p:grpSpPr>
        <p:pic>
          <p:nvPicPr>
            <p:cNvPr id="26" name="Picture 25">
              <a:extLst>
                <a:ext uri="{FF2B5EF4-FFF2-40B4-BE49-F238E27FC236}">
                  <a16:creationId xmlns:a16="http://schemas.microsoft.com/office/drawing/2014/main" id="{7C53ADE6-ED84-38B3-AA21-546CAC89D5EF}"/>
                </a:ext>
              </a:extLst>
            </p:cNvPr>
            <p:cNvPicPr>
              <a:picLocks noChangeAspect="1"/>
            </p:cNvPicPr>
            <p:nvPr/>
          </p:nvPicPr>
          <p:blipFill>
            <a:blip r:embed="rId3"/>
            <a:stretch>
              <a:fillRect/>
            </a:stretch>
          </p:blipFill>
          <p:spPr>
            <a:xfrm>
              <a:off x="165750" y="1884965"/>
              <a:ext cx="2860931" cy="2860930"/>
            </a:xfrm>
            <a:prstGeom prst="rect">
              <a:avLst/>
            </a:prstGeom>
          </p:spPr>
        </p:pic>
        <p:sp>
          <p:nvSpPr>
            <p:cNvPr id="27" name="TextBox 26">
              <a:extLst>
                <a:ext uri="{FF2B5EF4-FFF2-40B4-BE49-F238E27FC236}">
                  <a16:creationId xmlns:a16="http://schemas.microsoft.com/office/drawing/2014/main" id="{AC8CAFAB-5888-F253-FAAF-C0C61013A6B3}"/>
                </a:ext>
              </a:extLst>
            </p:cNvPr>
            <p:cNvSpPr txBox="1"/>
            <p:nvPr/>
          </p:nvSpPr>
          <p:spPr>
            <a:xfrm>
              <a:off x="150963" y="4702397"/>
              <a:ext cx="2947087" cy="377469"/>
            </a:xfrm>
            <a:prstGeom prst="rect">
              <a:avLst/>
            </a:prstGeom>
            <a:noFill/>
          </p:spPr>
          <p:txBody>
            <a:bodyPr wrap="square" rtlCol="0">
              <a:spAutoFit/>
            </a:bodyPr>
            <a:lstStyle/>
            <a:p>
              <a:r>
                <a:rPr lang="en-US" sz="2000" b="1">
                  <a:solidFill>
                    <a:srgbClr val="00B0F0"/>
                  </a:solidFill>
                  <a:latin typeface="Arial" panose="020B0604020202020204" pitchFamily="34" charset="0"/>
                  <a:cs typeface="Arial" panose="020B0604020202020204" pitchFamily="34" charset="0"/>
                </a:rPr>
                <a:t>Fragmentation</a:t>
              </a:r>
              <a:r>
                <a:rPr lang="en-US" sz="2000" b="1">
                  <a:latin typeface="Arial" panose="020B0604020202020204" pitchFamily="34" charset="0"/>
                  <a:cs typeface="Arial" panose="020B0604020202020204" pitchFamily="34" charset="0"/>
                </a:rPr>
                <a:t> </a:t>
              </a:r>
              <a:r>
                <a:rPr lang="en-US" sz="2000">
                  <a:latin typeface="Arial" panose="020B0604020202020204" pitchFamily="34" charset="0"/>
                  <a:cs typeface="Arial" panose="020B0604020202020204" pitchFamily="34" charset="0"/>
                </a:rPr>
                <a:t>in vacuum </a:t>
              </a:r>
            </a:p>
          </p:txBody>
        </p:sp>
      </p:grpSp>
      <p:cxnSp>
        <p:nvCxnSpPr>
          <p:cNvPr id="29" name="Straight Arrow Connector 28">
            <a:extLst>
              <a:ext uri="{FF2B5EF4-FFF2-40B4-BE49-F238E27FC236}">
                <a16:creationId xmlns:a16="http://schemas.microsoft.com/office/drawing/2014/main" id="{ED67D4D1-B58C-2C61-F296-956E2867E101}"/>
              </a:ext>
            </a:extLst>
          </p:cNvPr>
          <p:cNvCxnSpPr>
            <a:cxnSpLocks/>
          </p:cNvCxnSpPr>
          <p:nvPr/>
        </p:nvCxnSpPr>
        <p:spPr>
          <a:xfrm flipV="1">
            <a:off x="3334567" y="4214496"/>
            <a:ext cx="682865" cy="927340"/>
          </a:xfrm>
          <a:prstGeom prst="straightConnector1">
            <a:avLst/>
          </a:prstGeom>
          <a:ln w="50800">
            <a:solidFill>
              <a:srgbClr val="FF0000"/>
            </a:solidFill>
            <a:tailEnd type="triangle"/>
          </a:ln>
        </p:spPr>
        <p:style>
          <a:lnRef idx="1">
            <a:schemeClr val="dk1"/>
          </a:lnRef>
          <a:fillRef idx="0">
            <a:schemeClr val="dk1"/>
          </a:fillRef>
          <a:effectRef idx="0">
            <a:schemeClr val="dk1"/>
          </a:effectRef>
          <a:fontRef idx="minor">
            <a:schemeClr val="tx1"/>
          </a:fontRef>
        </p:style>
      </p:cxnSp>
      <p:grpSp>
        <p:nvGrpSpPr>
          <p:cNvPr id="30" name="Group 29">
            <a:extLst>
              <a:ext uri="{FF2B5EF4-FFF2-40B4-BE49-F238E27FC236}">
                <a16:creationId xmlns:a16="http://schemas.microsoft.com/office/drawing/2014/main" id="{87A618A6-E22B-1522-CD23-95FE87910484}"/>
              </a:ext>
            </a:extLst>
          </p:cNvPr>
          <p:cNvGrpSpPr/>
          <p:nvPr/>
        </p:nvGrpSpPr>
        <p:grpSpPr>
          <a:xfrm>
            <a:off x="1956447" y="4313605"/>
            <a:ext cx="2693453" cy="1875005"/>
            <a:chOff x="3558611" y="1657665"/>
            <a:chExt cx="3018831" cy="1911932"/>
          </a:xfrm>
        </p:grpSpPr>
        <p:sp>
          <p:nvSpPr>
            <p:cNvPr id="31" name="Oval 30">
              <a:extLst>
                <a:ext uri="{FF2B5EF4-FFF2-40B4-BE49-F238E27FC236}">
                  <a16:creationId xmlns:a16="http://schemas.microsoft.com/office/drawing/2014/main" id="{F0291AD9-4A5F-86BB-C329-489F5713BFD7}"/>
                </a:ext>
              </a:extLst>
            </p:cNvPr>
            <p:cNvSpPr/>
            <p:nvPr/>
          </p:nvSpPr>
          <p:spPr>
            <a:xfrm>
              <a:off x="3558611" y="2070887"/>
              <a:ext cx="797494" cy="72864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p</a:t>
              </a:r>
            </a:p>
          </p:txBody>
        </p:sp>
        <p:cxnSp>
          <p:nvCxnSpPr>
            <p:cNvPr id="32" name="Straight Arrow Connector 31">
              <a:extLst>
                <a:ext uri="{FF2B5EF4-FFF2-40B4-BE49-F238E27FC236}">
                  <a16:creationId xmlns:a16="http://schemas.microsoft.com/office/drawing/2014/main" id="{7316E6EE-6FC5-C07E-D895-04AE3D66331A}"/>
                </a:ext>
              </a:extLst>
            </p:cNvPr>
            <p:cNvCxnSpPr/>
            <p:nvPr/>
          </p:nvCxnSpPr>
          <p:spPr>
            <a:xfrm>
              <a:off x="4294743" y="2524541"/>
              <a:ext cx="759375" cy="0"/>
            </a:xfrm>
            <a:prstGeom prst="straightConnector1">
              <a:avLst/>
            </a:prstGeom>
            <a:ln w="50800">
              <a:tailEnd type="triangle"/>
            </a:ln>
          </p:spPr>
          <p:style>
            <a:lnRef idx="1">
              <a:schemeClr val="dk1"/>
            </a:lnRef>
            <a:fillRef idx="0">
              <a:schemeClr val="dk1"/>
            </a:fillRef>
            <a:effectRef idx="0">
              <a:schemeClr val="dk1"/>
            </a:effectRef>
            <a:fontRef idx="minor">
              <a:schemeClr val="tx1"/>
            </a:fontRef>
          </p:style>
        </p:cxnSp>
        <p:cxnSp>
          <p:nvCxnSpPr>
            <p:cNvPr id="33" name="Straight Arrow Connector 32">
              <a:extLst>
                <a:ext uri="{FF2B5EF4-FFF2-40B4-BE49-F238E27FC236}">
                  <a16:creationId xmlns:a16="http://schemas.microsoft.com/office/drawing/2014/main" id="{5FC9FC73-763F-F579-B5BE-68E66EDE0BFD}"/>
                </a:ext>
              </a:extLst>
            </p:cNvPr>
            <p:cNvCxnSpPr>
              <a:cxnSpLocks/>
            </p:cNvCxnSpPr>
            <p:nvPr/>
          </p:nvCxnSpPr>
          <p:spPr>
            <a:xfrm flipH="1">
              <a:off x="5114326" y="2532067"/>
              <a:ext cx="678828" cy="0"/>
            </a:xfrm>
            <a:prstGeom prst="straightConnector1">
              <a:avLst/>
            </a:prstGeom>
            <a:ln w="50800">
              <a:tailEnd type="triangle"/>
            </a:ln>
          </p:spPr>
          <p:style>
            <a:lnRef idx="1">
              <a:schemeClr val="dk1"/>
            </a:lnRef>
            <a:fillRef idx="0">
              <a:schemeClr val="dk1"/>
            </a:fillRef>
            <a:effectRef idx="0">
              <a:schemeClr val="dk1"/>
            </a:effectRef>
            <a:fontRef idx="minor">
              <a:schemeClr val="tx1"/>
            </a:fontRef>
          </p:style>
        </p:cxnSp>
        <p:cxnSp>
          <p:nvCxnSpPr>
            <p:cNvPr id="34" name="Straight Arrow Connector 33">
              <a:extLst>
                <a:ext uri="{FF2B5EF4-FFF2-40B4-BE49-F238E27FC236}">
                  <a16:creationId xmlns:a16="http://schemas.microsoft.com/office/drawing/2014/main" id="{5A47A1F5-0F6D-3723-C18E-370C73FF962C}"/>
                </a:ext>
              </a:extLst>
            </p:cNvPr>
            <p:cNvCxnSpPr>
              <a:cxnSpLocks/>
            </p:cNvCxnSpPr>
            <p:nvPr/>
          </p:nvCxnSpPr>
          <p:spPr>
            <a:xfrm flipH="1">
              <a:off x="3908754" y="2571809"/>
              <a:ext cx="1138957" cy="728647"/>
            </a:xfrm>
            <a:prstGeom prst="straightConnector1">
              <a:avLst/>
            </a:prstGeom>
            <a:ln w="50800">
              <a:solidFill>
                <a:srgbClr val="FF0000"/>
              </a:solidFill>
              <a:tailEnd type="triangle"/>
            </a:ln>
          </p:spPr>
          <p:style>
            <a:lnRef idx="1">
              <a:schemeClr val="dk1"/>
            </a:lnRef>
            <a:fillRef idx="0">
              <a:schemeClr val="dk1"/>
            </a:fillRef>
            <a:effectRef idx="0">
              <a:schemeClr val="dk1"/>
            </a:effectRef>
            <a:fontRef idx="minor">
              <a:schemeClr val="tx1"/>
            </a:fontRef>
          </p:style>
        </p:cxnSp>
        <p:sp>
          <p:nvSpPr>
            <p:cNvPr id="35" name="Oval 34">
              <a:extLst>
                <a:ext uri="{FF2B5EF4-FFF2-40B4-BE49-F238E27FC236}">
                  <a16:creationId xmlns:a16="http://schemas.microsoft.com/office/drawing/2014/main" id="{B8FC3EC3-C4FB-036C-F487-ACF83B22AB7D}"/>
                </a:ext>
              </a:extLst>
            </p:cNvPr>
            <p:cNvSpPr/>
            <p:nvPr/>
          </p:nvSpPr>
          <p:spPr>
            <a:xfrm>
              <a:off x="5779947" y="2149332"/>
              <a:ext cx="797495" cy="72864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p</a:t>
              </a:r>
            </a:p>
          </p:txBody>
        </p:sp>
        <p:cxnSp>
          <p:nvCxnSpPr>
            <p:cNvPr id="36" name="Straight Arrow Connector 35">
              <a:extLst>
                <a:ext uri="{FF2B5EF4-FFF2-40B4-BE49-F238E27FC236}">
                  <a16:creationId xmlns:a16="http://schemas.microsoft.com/office/drawing/2014/main" id="{A9E60D50-B96F-45FF-9A5D-6545ED4BE550}"/>
                </a:ext>
              </a:extLst>
            </p:cNvPr>
            <p:cNvCxnSpPr>
              <a:cxnSpLocks/>
            </p:cNvCxnSpPr>
            <p:nvPr/>
          </p:nvCxnSpPr>
          <p:spPr>
            <a:xfrm flipH="1" flipV="1">
              <a:off x="4770368" y="1851847"/>
              <a:ext cx="217937" cy="531051"/>
            </a:xfrm>
            <a:prstGeom prst="straightConnector1">
              <a:avLst/>
            </a:prstGeom>
            <a:ln w="50800">
              <a:solidFill>
                <a:srgbClr val="1600FF"/>
              </a:solidFill>
              <a:tailEnd type="triangle"/>
            </a:ln>
          </p:spPr>
          <p:style>
            <a:lnRef idx="1">
              <a:schemeClr val="dk1"/>
            </a:lnRef>
            <a:fillRef idx="0">
              <a:schemeClr val="dk1"/>
            </a:fillRef>
            <a:effectRef idx="0">
              <a:schemeClr val="dk1"/>
            </a:effectRef>
            <a:fontRef idx="minor">
              <a:schemeClr val="tx1"/>
            </a:fontRef>
          </p:style>
        </p:cxnSp>
        <p:cxnSp>
          <p:nvCxnSpPr>
            <p:cNvPr id="37" name="Straight Arrow Connector 36">
              <a:extLst>
                <a:ext uri="{FF2B5EF4-FFF2-40B4-BE49-F238E27FC236}">
                  <a16:creationId xmlns:a16="http://schemas.microsoft.com/office/drawing/2014/main" id="{28C63381-C0F3-8EE8-1071-C19A9CED5330}"/>
                </a:ext>
              </a:extLst>
            </p:cNvPr>
            <p:cNvCxnSpPr>
              <a:cxnSpLocks/>
            </p:cNvCxnSpPr>
            <p:nvPr/>
          </p:nvCxnSpPr>
          <p:spPr>
            <a:xfrm>
              <a:off x="5133183" y="2613191"/>
              <a:ext cx="441052" cy="297820"/>
            </a:xfrm>
            <a:prstGeom prst="straightConnector1">
              <a:avLst/>
            </a:prstGeom>
            <a:ln w="50800">
              <a:solidFill>
                <a:srgbClr val="1600FF"/>
              </a:solidFill>
              <a:tailEnd type="triangle"/>
            </a:ln>
          </p:spPr>
          <p:style>
            <a:lnRef idx="1">
              <a:schemeClr val="dk1"/>
            </a:lnRef>
            <a:fillRef idx="0">
              <a:schemeClr val="dk1"/>
            </a:fillRef>
            <a:effectRef idx="0">
              <a:schemeClr val="dk1"/>
            </a:effectRef>
            <a:fontRef idx="minor">
              <a:schemeClr val="tx1"/>
            </a:fontRef>
          </p:style>
        </p:cxnSp>
        <p:cxnSp>
          <p:nvCxnSpPr>
            <p:cNvPr id="38" name="Straight Arrow Connector 37">
              <a:extLst>
                <a:ext uri="{FF2B5EF4-FFF2-40B4-BE49-F238E27FC236}">
                  <a16:creationId xmlns:a16="http://schemas.microsoft.com/office/drawing/2014/main" id="{090EF854-E816-F382-2655-F3B9622FA61A}"/>
                </a:ext>
              </a:extLst>
            </p:cNvPr>
            <p:cNvCxnSpPr>
              <a:cxnSpLocks/>
            </p:cNvCxnSpPr>
            <p:nvPr/>
          </p:nvCxnSpPr>
          <p:spPr>
            <a:xfrm>
              <a:off x="5082295" y="2663977"/>
              <a:ext cx="32031" cy="601297"/>
            </a:xfrm>
            <a:prstGeom prst="straightConnector1">
              <a:avLst/>
            </a:prstGeom>
            <a:ln w="50800">
              <a:solidFill>
                <a:srgbClr val="00AA64"/>
              </a:solidFill>
              <a:tailEnd type="triangle"/>
            </a:ln>
          </p:spPr>
          <p:style>
            <a:lnRef idx="1">
              <a:schemeClr val="dk1"/>
            </a:lnRef>
            <a:fillRef idx="0">
              <a:schemeClr val="dk1"/>
            </a:fillRef>
            <a:effectRef idx="0">
              <a:schemeClr val="dk1"/>
            </a:effectRef>
            <a:fontRef idx="minor">
              <a:schemeClr val="tx1"/>
            </a:fontRef>
          </p:style>
        </p:cxnSp>
        <p:cxnSp>
          <p:nvCxnSpPr>
            <p:cNvPr id="39" name="Straight Arrow Connector 38">
              <a:extLst>
                <a:ext uri="{FF2B5EF4-FFF2-40B4-BE49-F238E27FC236}">
                  <a16:creationId xmlns:a16="http://schemas.microsoft.com/office/drawing/2014/main" id="{4BC6A243-7886-3AAD-4FAC-5E47A75D3F76}"/>
                </a:ext>
              </a:extLst>
            </p:cNvPr>
            <p:cNvCxnSpPr>
              <a:cxnSpLocks/>
            </p:cNvCxnSpPr>
            <p:nvPr/>
          </p:nvCxnSpPr>
          <p:spPr>
            <a:xfrm flipV="1">
              <a:off x="5058407" y="1891392"/>
              <a:ext cx="166839" cy="495531"/>
            </a:xfrm>
            <a:prstGeom prst="straightConnector1">
              <a:avLst/>
            </a:prstGeom>
            <a:ln w="50800">
              <a:solidFill>
                <a:srgbClr val="00AA64"/>
              </a:solidFill>
              <a:tailEnd type="triangle"/>
            </a:ln>
          </p:spPr>
          <p:style>
            <a:lnRef idx="1">
              <a:schemeClr val="dk1"/>
            </a:lnRef>
            <a:fillRef idx="0">
              <a:schemeClr val="dk1"/>
            </a:fillRef>
            <a:effectRef idx="0">
              <a:schemeClr val="dk1"/>
            </a:effectRef>
            <a:fontRef idx="minor">
              <a:schemeClr val="tx1"/>
            </a:fontRef>
          </p:style>
        </p:cxnSp>
        <p:cxnSp>
          <p:nvCxnSpPr>
            <p:cNvPr id="40" name="Straight Arrow Connector 39">
              <a:extLst>
                <a:ext uri="{FF2B5EF4-FFF2-40B4-BE49-F238E27FC236}">
                  <a16:creationId xmlns:a16="http://schemas.microsoft.com/office/drawing/2014/main" id="{846808D8-821F-449D-BD8F-9E13F09753E5}"/>
                </a:ext>
              </a:extLst>
            </p:cNvPr>
            <p:cNvCxnSpPr>
              <a:cxnSpLocks/>
            </p:cNvCxnSpPr>
            <p:nvPr/>
          </p:nvCxnSpPr>
          <p:spPr>
            <a:xfrm flipV="1">
              <a:off x="5225246" y="1657665"/>
              <a:ext cx="886257" cy="838440"/>
            </a:xfrm>
            <a:prstGeom prst="straightConnector1">
              <a:avLst/>
            </a:prstGeom>
            <a:ln w="50800">
              <a:solidFill>
                <a:srgbClr val="1600FF"/>
              </a:solidFill>
              <a:tailEnd type="triangle"/>
            </a:ln>
          </p:spPr>
          <p:style>
            <a:lnRef idx="1">
              <a:schemeClr val="dk1"/>
            </a:lnRef>
            <a:fillRef idx="0">
              <a:schemeClr val="dk1"/>
            </a:fillRef>
            <a:effectRef idx="0">
              <a:schemeClr val="dk1"/>
            </a:effectRef>
            <a:fontRef idx="minor">
              <a:schemeClr val="tx1"/>
            </a:fontRef>
          </p:style>
        </p:cxnSp>
        <p:cxnSp>
          <p:nvCxnSpPr>
            <p:cNvPr id="41" name="Straight Arrow Connector 40">
              <a:extLst>
                <a:ext uri="{FF2B5EF4-FFF2-40B4-BE49-F238E27FC236}">
                  <a16:creationId xmlns:a16="http://schemas.microsoft.com/office/drawing/2014/main" id="{88322C20-CFA3-8F60-591D-E7BC2F7CFE1F}"/>
                </a:ext>
              </a:extLst>
            </p:cNvPr>
            <p:cNvCxnSpPr>
              <a:cxnSpLocks/>
            </p:cNvCxnSpPr>
            <p:nvPr/>
          </p:nvCxnSpPr>
          <p:spPr>
            <a:xfrm flipH="1">
              <a:off x="3825460" y="2571809"/>
              <a:ext cx="1196266" cy="550529"/>
            </a:xfrm>
            <a:prstGeom prst="straightConnector1">
              <a:avLst/>
            </a:prstGeom>
            <a:ln w="50800">
              <a:solidFill>
                <a:srgbClr val="00AA64"/>
              </a:solidFill>
              <a:tailEnd type="triangle"/>
            </a:ln>
          </p:spPr>
          <p:style>
            <a:lnRef idx="1">
              <a:schemeClr val="dk1"/>
            </a:lnRef>
            <a:fillRef idx="0">
              <a:schemeClr val="dk1"/>
            </a:fillRef>
            <a:effectRef idx="0">
              <a:schemeClr val="dk1"/>
            </a:effectRef>
            <a:fontRef idx="minor">
              <a:schemeClr val="tx1"/>
            </a:fontRef>
          </p:style>
        </p:cxnSp>
        <p:cxnSp>
          <p:nvCxnSpPr>
            <p:cNvPr id="42" name="Straight Arrow Connector 41">
              <a:extLst>
                <a:ext uri="{FF2B5EF4-FFF2-40B4-BE49-F238E27FC236}">
                  <a16:creationId xmlns:a16="http://schemas.microsoft.com/office/drawing/2014/main" id="{0EB15ED2-AA93-FDF4-8206-958797F8E5A3}"/>
                </a:ext>
              </a:extLst>
            </p:cNvPr>
            <p:cNvCxnSpPr>
              <a:cxnSpLocks/>
            </p:cNvCxnSpPr>
            <p:nvPr/>
          </p:nvCxnSpPr>
          <p:spPr>
            <a:xfrm flipH="1">
              <a:off x="3954209" y="2596598"/>
              <a:ext cx="1118657" cy="972999"/>
            </a:xfrm>
            <a:prstGeom prst="straightConnector1">
              <a:avLst/>
            </a:prstGeom>
            <a:ln w="50800">
              <a:solidFill>
                <a:srgbClr val="1600FF"/>
              </a:solidFill>
              <a:tailEnd type="triangle"/>
            </a:ln>
          </p:spPr>
          <p:style>
            <a:lnRef idx="1">
              <a:schemeClr val="dk1"/>
            </a:lnRef>
            <a:fillRef idx="0">
              <a:schemeClr val="dk1"/>
            </a:fillRef>
            <a:effectRef idx="0">
              <a:schemeClr val="dk1"/>
            </a:effectRef>
            <a:fontRef idx="minor">
              <a:schemeClr val="tx1"/>
            </a:fontRef>
          </p:style>
        </p:cxnSp>
      </p:grpSp>
      <p:pic>
        <p:nvPicPr>
          <p:cNvPr id="45" name="Picture 44">
            <a:extLst>
              <a:ext uri="{FF2B5EF4-FFF2-40B4-BE49-F238E27FC236}">
                <a16:creationId xmlns:a16="http://schemas.microsoft.com/office/drawing/2014/main" id="{13213AB9-39EB-339F-C5DE-88F57420ADCE}"/>
              </a:ext>
            </a:extLst>
          </p:cNvPr>
          <p:cNvPicPr>
            <a:picLocks noChangeAspect="1"/>
          </p:cNvPicPr>
          <p:nvPr/>
        </p:nvPicPr>
        <p:blipFill>
          <a:blip r:embed="rId4"/>
          <a:stretch>
            <a:fillRect/>
          </a:stretch>
        </p:blipFill>
        <p:spPr>
          <a:xfrm>
            <a:off x="5235616" y="3636713"/>
            <a:ext cx="6780171" cy="2388179"/>
          </a:xfrm>
          <a:prstGeom prst="rect">
            <a:avLst/>
          </a:prstGeom>
        </p:spPr>
      </p:pic>
      <p:sp>
        <p:nvSpPr>
          <p:cNvPr id="47" name="TextBox 46">
            <a:extLst>
              <a:ext uri="{FF2B5EF4-FFF2-40B4-BE49-F238E27FC236}">
                <a16:creationId xmlns:a16="http://schemas.microsoft.com/office/drawing/2014/main" id="{1B800556-98D0-0366-DF98-2734000C73FE}"/>
              </a:ext>
            </a:extLst>
          </p:cNvPr>
          <p:cNvSpPr txBox="1"/>
          <p:nvPr/>
        </p:nvSpPr>
        <p:spPr>
          <a:xfrm>
            <a:off x="10731" y="2845926"/>
            <a:ext cx="5666632" cy="677108"/>
          </a:xfrm>
          <a:prstGeom prst="rect">
            <a:avLst/>
          </a:prstGeom>
          <a:noFill/>
        </p:spPr>
        <p:txBody>
          <a:bodyPr wrap="square">
            <a:spAutoFit/>
          </a:bodyPr>
          <a:lstStyle/>
          <a:p>
            <a:pPr marL="285750" indent="-285750">
              <a:buFont typeface="Arial" panose="020B0604020202020204" pitchFamily="34" charset="0"/>
              <a:buChar char="•"/>
            </a:pPr>
            <a:r>
              <a:rPr lang="en-US" sz="1900" dirty="0">
                <a:latin typeface="Arial" panose="020B0604020202020204" pitchFamily="34" charset="0"/>
                <a:cs typeface="Arial" panose="020B0604020202020204" pitchFamily="34" charset="0"/>
              </a:rPr>
              <a:t>Quarks that overlap in position/velocity space to form color neutral hadrons</a:t>
            </a:r>
          </a:p>
        </p:txBody>
      </p:sp>
      <p:sp>
        <p:nvSpPr>
          <p:cNvPr id="48" name="TextBox 47">
            <a:extLst>
              <a:ext uri="{FF2B5EF4-FFF2-40B4-BE49-F238E27FC236}">
                <a16:creationId xmlns:a16="http://schemas.microsoft.com/office/drawing/2014/main" id="{1123D184-1623-AF66-C176-76EDE2B1E9CB}"/>
              </a:ext>
            </a:extLst>
          </p:cNvPr>
          <p:cNvSpPr txBox="1"/>
          <p:nvPr/>
        </p:nvSpPr>
        <p:spPr>
          <a:xfrm>
            <a:off x="5714709" y="5976574"/>
            <a:ext cx="7156304" cy="400110"/>
          </a:xfrm>
          <a:prstGeom prst="rect">
            <a:avLst/>
          </a:prstGeom>
          <a:noFill/>
        </p:spPr>
        <p:txBody>
          <a:bodyPr wrap="square">
            <a:spAutoFit/>
          </a:bodyPr>
          <a:lstStyle/>
          <a:p>
            <a:r>
              <a:rPr lang="en-US" sz="2000">
                <a:latin typeface="Arial" panose="020B0604020202020204" pitchFamily="34" charset="0"/>
                <a:cs typeface="Arial" panose="020B0604020202020204" pitchFamily="34" charset="0"/>
              </a:rPr>
              <a:t>Alternative hadronization mechanism: </a:t>
            </a:r>
            <a:r>
              <a:rPr lang="en-US" sz="2000" b="1">
                <a:solidFill>
                  <a:srgbClr val="00B0F0"/>
                </a:solidFill>
                <a:latin typeface="Arial" panose="020B0604020202020204" pitchFamily="34" charset="0"/>
                <a:cs typeface="Arial" panose="020B0604020202020204" pitchFamily="34" charset="0"/>
              </a:rPr>
              <a:t>coalescence</a:t>
            </a:r>
          </a:p>
        </p:txBody>
      </p:sp>
      <p:sp>
        <p:nvSpPr>
          <p:cNvPr id="49" name="TextBox 48">
            <a:extLst>
              <a:ext uri="{FF2B5EF4-FFF2-40B4-BE49-F238E27FC236}">
                <a16:creationId xmlns:a16="http://schemas.microsoft.com/office/drawing/2014/main" id="{3BE39AE3-7B2D-1CA0-D556-31880CD8668D}"/>
              </a:ext>
            </a:extLst>
          </p:cNvPr>
          <p:cNvSpPr txBox="1"/>
          <p:nvPr/>
        </p:nvSpPr>
        <p:spPr>
          <a:xfrm>
            <a:off x="24799" y="3571004"/>
            <a:ext cx="5772566" cy="677108"/>
          </a:xfrm>
          <a:prstGeom prst="rect">
            <a:avLst/>
          </a:prstGeom>
          <a:noFill/>
        </p:spPr>
        <p:txBody>
          <a:bodyPr wrap="square">
            <a:spAutoFit/>
          </a:bodyPr>
          <a:lstStyle/>
          <a:p>
            <a:pPr marL="285750" indent="-285750">
              <a:buFont typeface="Arial" panose="020B0604020202020204" pitchFamily="34" charset="0"/>
              <a:buChar char="•"/>
            </a:pPr>
            <a:r>
              <a:rPr lang="en-US" sz="1900" dirty="0">
                <a:latin typeface="Arial" panose="020B0604020202020204" pitchFamily="34" charset="0"/>
                <a:cs typeface="Arial" panose="020B0604020202020204" pitchFamily="34" charset="0"/>
              </a:rPr>
              <a:t>Signature is enhanced baryon production (3 quark hadrons)</a:t>
            </a:r>
          </a:p>
        </p:txBody>
      </p:sp>
      <p:grpSp>
        <p:nvGrpSpPr>
          <p:cNvPr id="50" name="Group 49">
            <a:extLst>
              <a:ext uri="{FF2B5EF4-FFF2-40B4-BE49-F238E27FC236}">
                <a16:creationId xmlns:a16="http://schemas.microsoft.com/office/drawing/2014/main" id="{37727D8A-F025-75A3-5B26-76AC36B74319}"/>
              </a:ext>
            </a:extLst>
          </p:cNvPr>
          <p:cNvGrpSpPr/>
          <p:nvPr/>
        </p:nvGrpSpPr>
        <p:grpSpPr>
          <a:xfrm>
            <a:off x="2674410" y="604529"/>
            <a:ext cx="7005439" cy="2508240"/>
            <a:chOff x="-2416867" y="549611"/>
            <a:chExt cx="6868886" cy="2193613"/>
          </a:xfrm>
        </p:grpSpPr>
        <p:grpSp>
          <p:nvGrpSpPr>
            <p:cNvPr id="51" name="Group 50">
              <a:extLst>
                <a:ext uri="{FF2B5EF4-FFF2-40B4-BE49-F238E27FC236}">
                  <a16:creationId xmlns:a16="http://schemas.microsoft.com/office/drawing/2014/main" id="{DF450FBD-E444-E3EC-AED9-2F2CA869662A}"/>
                </a:ext>
              </a:extLst>
            </p:cNvPr>
            <p:cNvGrpSpPr/>
            <p:nvPr/>
          </p:nvGrpSpPr>
          <p:grpSpPr>
            <a:xfrm>
              <a:off x="903248" y="880616"/>
              <a:ext cx="2169425" cy="1569120"/>
              <a:chOff x="533894" y="1548329"/>
              <a:chExt cx="2169425" cy="1569120"/>
            </a:xfrm>
          </p:grpSpPr>
          <p:cxnSp>
            <p:nvCxnSpPr>
              <p:cNvPr id="54" name="Straight Arrow Connector 53">
                <a:extLst>
                  <a:ext uri="{FF2B5EF4-FFF2-40B4-BE49-F238E27FC236}">
                    <a16:creationId xmlns:a16="http://schemas.microsoft.com/office/drawing/2014/main" id="{768BDBB4-8F1A-F91D-D2A3-C632A2F1C152}"/>
                  </a:ext>
                </a:extLst>
              </p:cNvPr>
              <p:cNvCxnSpPr>
                <a:cxnSpLocks/>
              </p:cNvCxnSpPr>
              <p:nvPr/>
            </p:nvCxnSpPr>
            <p:spPr>
              <a:xfrm flipH="1">
                <a:off x="806312" y="2339728"/>
                <a:ext cx="752968" cy="777721"/>
              </a:xfrm>
              <a:prstGeom prst="straightConnector1">
                <a:avLst/>
              </a:prstGeom>
              <a:ln w="50800">
                <a:solidFill>
                  <a:srgbClr val="FF0000"/>
                </a:solidFill>
                <a:tailEnd type="triangle"/>
              </a:ln>
            </p:spPr>
            <p:style>
              <a:lnRef idx="1">
                <a:schemeClr val="dk1"/>
              </a:lnRef>
              <a:fillRef idx="0">
                <a:schemeClr val="dk1"/>
              </a:fillRef>
              <a:effectRef idx="0">
                <a:schemeClr val="dk1"/>
              </a:effectRef>
              <a:fontRef idx="minor">
                <a:schemeClr val="tx1"/>
              </a:fontRef>
            </p:style>
          </p:cxnSp>
          <p:grpSp>
            <p:nvGrpSpPr>
              <p:cNvPr id="55" name="Group 54">
                <a:extLst>
                  <a:ext uri="{FF2B5EF4-FFF2-40B4-BE49-F238E27FC236}">
                    <a16:creationId xmlns:a16="http://schemas.microsoft.com/office/drawing/2014/main" id="{5AC967B3-C87D-ECF7-E90B-F0986419E994}"/>
                  </a:ext>
                </a:extLst>
              </p:cNvPr>
              <p:cNvGrpSpPr/>
              <p:nvPr/>
            </p:nvGrpSpPr>
            <p:grpSpPr>
              <a:xfrm>
                <a:off x="533894" y="1548329"/>
                <a:ext cx="2169425" cy="897861"/>
                <a:chOff x="533894" y="1548329"/>
                <a:chExt cx="2169425" cy="897861"/>
              </a:xfrm>
            </p:grpSpPr>
            <mc:AlternateContent xmlns:mc="http://schemas.openxmlformats.org/markup-compatibility/2006" xmlns:a14="http://schemas.microsoft.com/office/drawing/2010/main">
              <mc:Choice Requires="a14">
                <p:sp>
                  <p:nvSpPr>
                    <p:cNvPr id="56" name="Oval 55">
                      <a:extLst>
                        <a:ext uri="{FF2B5EF4-FFF2-40B4-BE49-F238E27FC236}">
                          <a16:creationId xmlns:a16="http://schemas.microsoft.com/office/drawing/2014/main" id="{9CA40FFA-9EB8-9F6B-6130-754DD958B517}"/>
                        </a:ext>
                      </a:extLst>
                    </p:cNvPr>
                    <p:cNvSpPr/>
                    <p:nvPr/>
                  </p:nvSpPr>
                  <p:spPr>
                    <a:xfrm>
                      <a:off x="533894" y="2077129"/>
                      <a:ext cx="450070" cy="36059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p>
                              <m:sSupPr>
                                <m:ctrlPr>
                                  <a:rPr lang="en-US" sz="2400" i="1">
                                    <a:latin typeface="Cambria Math" panose="02040503050406030204" pitchFamily="18" charset="0"/>
                                  </a:rPr>
                                </m:ctrlPr>
                              </m:sSupPr>
                              <m:e>
                                <m:r>
                                  <a:rPr lang="en-US" sz="2400" i="1">
                                    <a:latin typeface="Cambria Math" panose="02040503050406030204" pitchFamily="18" charset="0"/>
                                  </a:rPr>
                                  <m:t>  </m:t>
                                </m:r>
                                <m:r>
                                  <a:rPr lang="en-US" sz="2400" i="1">
                                    <a:latin typeface="Cambria Math" panose="02040503050406030204" pitchFamily="18" charset="0"/>
                                  </a:rPr>
                                  <m:t>𝑒</m:t>
                                </m:r>
                              </m:e>
                              <m:sup>
                                <m:r>
                                  <a:rPr lang="en-US" sz="2400" i="1">
                                    <a:latin typeface="Cambria Math" panose="02040503050406030204" pitchFamily="18" charset="0"/>
                                  </a:rPr>
                                  <m:t>+</m:t>
                                </m:r>
                              </m:sup>
                            </m:sSup>
                          </m:oMath>
                        </m:oMathPara>
                      </a14:m>
                      <a:endParaRPr lang="en-US" sz="2400"/>
                    </a:p>
                  </p:txBody>
                </p:sp>
              </mc:Choice>
              <mc:Fallback xmlns="">
                <p:sp>
                  <p:nvSpPr>
                    <p:cNvPr id="56" name="Oval 55">
                      <a:extLst>
                        <a:ext uri="{FF2B5EF4-FFF2-40B4-BE49-F238E27FC236}">
                          <a16:creationId xmlns:a16="http://schemas.microsoft.com/office/drawing/2014/main" id="{9CA40FFA-9EB8-9F6B-6130-754DD958B517}"/>
                        </a:ext>
                      </a:extLst>
                    </p:cNvPr>
                    <p:cNvSpPr>
                      <a:spLocks noRot="1" noChangeAspect="1" noMove="1" noResize="1" noEditPoints="1" noAdjustHandles="1" noChangeArrowheads="1" noChangeShapeType="1" noTextEdit="1"/>
                    </p:cNvSpPr>
                    <p:nvPr/>
                  </p:nvSpPr>
                  <p:spPr>
                    <a:xfrm>
                      <a:off x="533894" y="2077129"/>
                      <a:ext cx="450070" cy="360598"/>
                    </a:xfrm>
                    <a:prstGeom prst="ellipse">
                      <a:avLst/>
                    </a:prstGeom>
                    <a:blipFill>
                      <a:blip r:embed="rId5"/>
                      <a:stretch>
                        <a:fillRect l="-43243" r="-5405" b="-29412"/>
                      </a:stretch>
                    </a:blipFill>
                    <a:ln>
                      <a:noFill/>
                    </a:ln>
                  </p:spPr>
                  <p:txBody>
                    <a:bodyPr/>
                    <a:lstStyle/>
                    <a:p>
                      <a:r>
                        <a:rPr lang="en-US">
                          <a:noFill/>
                        </a:rPr>
                        <a:t> </a:t>
                      </a:r>
                    </a:p>
                  </p:txBody>
                </p:sp>
              </mc:Fallback>
            </mc:AlternateContent>
            <p:cxnSp>
              <p:nvCxnSpPr>
                <p:cNvPr id="57" name="Straight Arrow Connector 56">
                  <a:extLst>
                    <a:ext uri="{FF2B5EF4-FFF2-40B4-BE49-F238E27FC236}">
                      <a16:creationId xmlns:a16="http://schemas.microsoft.com/office/drawing/2014/main" id="{36160076-09FC-8B5C-5591-70659F0455CA}"/>
                    </a:ext>
                  </a:extLst>
                </p:cNvPr>
                <p:cNvCxnSpPr/>
                <p:nvPr/>
              </p:nvCxnSpPr>
              <p:spPr>
                <a:xfrm>
                  <a:off x="806313" y="2292460"/>
                  <a:ext cx="759375" cy="0"/>
                </a:xfrm>
                <a:prstGeom prst="straightConnector1">
                  <a:avLst/>
                </a:prstGeom>
                <a:ln w="50800">
                  <a:tailEnd type="triangle"/>
                </a:ln>
              </p:spPr>
              <p:style>
                <a:lnRef idx="1">
                  <a:schemeClr val="dk1"/>
                </a:lnRef>
                <a:fillRef idx="0">
                  <a:schemeClr val="dk1"/>
                </a:fillRef>
                <a:effectRef idx="0">
                  <a:schemeClr val="dk1"/>
                </a:effectRef>
                <a:fontRef idx="minor">
                  <a:schemeClr val="tx1"/>
                </a:fontRef>
              </p:style>
            </p:cxnSp>
            <p:cxnSp>
              <p:nvCxnSpPr>
                <p:cNvPr id="58" name="Straight Arrow Connector 57">
                  <a:extLst>
                    <a:ext uri="{FF2B5EF4-FFF2-40B4-BE49-F238E27FC236}">
                      <a16:creationId xmlns:a16="http://schemas.microsoft.com/office/drawing/2014/main" id="{FB64005A-EA88-F5A3-9B6A-DB1C3AC35F95}"/>
                    </a:ext>
                  </a:extLst>
                </p:cNvPr>
                <p:cNvCxnSpPr>
                  <a:cxnSpLocks/>
                </p:cNvCxnSpPr>
                <p:nvPr/>
              </p:nvCxnSpPr>
              <p:spPr>
                <a:xfrm flipH="1">
                  <a:off x="1625895" y="2299985"/>
                  <a:ext cx="678828" cy="0"/>
                </a:xfrm>
                <a:prstGeom prst="straightConnector1">
                  <a:avLst/>
                </a:prstGeom>
                <a:ln w="50800">
                  <a:tailEnd type="triangle"/>
                </a:ln>
              </p:spPr>
              <p:style>
                <a:lnRef idx="1">
                  <a:schemeClr val="dk1"/>
                </a:lnRef>
                <a:fillRef idx="0">
                  <a:schemeClr val="dk1"/>
                </a:fillRef>
                <a:effectRef idx="0">
                  <a:schemeClr val="dk1"/>
                </a:effectRef>
                <a:fontRef idx="minor">
                  <a:schemeClr val="tx1"/>
                </a:fontRef>
              </p:style>
            </p:cxnSp>
            <p:cxnSp>
              <p:nvCxnSpPr>
                <p:cNvPr id="59" name="Straight Arrow Connector 58">
                  <a:extLst>
                    <a:ext uri="{FF2B5EF4-FFF2-40B4-BE49-F238E27FC236}">
                      <a16:creationId xmlns:a16="http://schemas.microsoft.com/office/drawing/2014/main" id="{3F420AD3-AA49-EB6A-B6BC-F064E202BFF0}"/>
                    </a:ext>
                  </a:extLst>
                </p:cNvPr>
                <p:cNvCxnSpPr>
                  <a:cxnSpLocks/>
                </p:cNvCxnSpPr>
                <p:nvPr/>
              </p:nvCxnSpPr>
              <p:spPr>
                <a:xfrm flipV="1">
                  <a:off x="1613078" y="1548329"/>
                  <a:ext cx="653964" cy="721799"/>
                </a:xfrm>
                <a:prstGeom prst="straightConnector1">
                  <a:avLst/>
                </a:prstGeom>
                <a:ln w="50800">
                  <a:solidFill>
                    <a:srgbClr val="FF0000"/>
                  </a:solidFill>
                  <a:tailEnd type="triangle"/>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60" name="Oval 59">
                      <a:extLst>
                        <a:ext uri="{FF2B5EF4-FFF2-40B4-BE49-F238E27FC236}">
                          <a16:creationId xmlns:a16="http://schemas.microsoft.com/office/drawing/2014/main" id="{65DAEAEB-956B-F4AA-C82B-74E0B92B3512}"/>
                        </a:ext>
                      </a:extLst>
                    </p:cNvPr>
                    <p:cNvSpPr/>
                    <p:nvPr/>
                  </p:nvSpPr>
                  <p:spPr>
                    <a:xfrm>
                      <a:off x="2253248" y="2085592"/>
                      <a:ext cx="450071" cy="36059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p>
                              <m:sSupPr>
                                <m:ctrlPr>
                                  <a:rPr lang="en-US" sz="2400" i="1">
                                    <a:latin typeface="Cambria Math" panose="02040503050406030204" pitchFamily="18" charset="0"/>
                                  </a:rPr>
                                </m:ctrlPr>
                              </m:sSupPr>
                              <m:e>
                                <m:r>
                                  <a:rPr lang="en-US" sz="2400" i="1">
                                    <a:latin typeface="Cambria Math" panose="02040503050406030204" pitchFamily="18" charset="0"/>
                                  </a:rPr>
                                  <m:t>  </m:t>
                                </m:r>
                                <m:r>
                                  <a:rPr lang="en-US" sz="2400" i="1">
                                    <a:latin typeface="Cambria Math" panose="02040503050406030204" pitchFamily="18" charset="0"/>
                                  </a:rPr>
                                  <m:t>𝑒</m:t>
                                </m:r>
                              </m:e>
                              <m:sup>
                                <m:r>
                                  <a:rPr lang="en-US" sz="2400" i="1">
                                    <a:latin typeface="Cambria Math" panose="02040503050406030204" pitchFamily="18" charset="0"/>
                                  </a:rPr>
                                  <m:t>−</m:t>
                                </m:r>
                              </m:sup>
                            </m:sSup>
                          </m:oMath>
                        </m:oMathPara>
                      </a14:m>
                      <a:endParaRPr lang="en-US" sz="2400"/>
                    </a:p>
                  </p:txBody>
                </p:sp>
              </mc:Choice>
              <mc:Fallback xmlns="">
                <p:sp>
                  <p:nvSpPr>
                    <p:cNvPr id="60" name="Oval 59">
                      <a:extLst>
                        <a:ext uri="{FF2B5EF4-FFF2-40B4-BE49-F238E27FC236}">
                          <a16:creationId xmlns:a16="http://schemas.microsoft.com/office/drawing/2014/main" id="{65DAEAEB-956B-F4AA-C82B-74E0B92B3512}"/>
                        </a:ext>
                      </a:extLst>
                    </p:cNvPr>
                    <p:cNvSpPr>
                      <a:spLocks noRot="1" noChangeAspect="1" noMove="1" noResize="1" noEditPoints="1" noAdjustHandles="1" noChangeArrowheads="1" noChangeShapeType="1" noTextEdit="1"/>
                    </p:cNvSpPr>
                    <p:nvPr/>
                  </p:nvSpPr>
                  <p:spPr>
                    <a:xfrm>
                      <a:off x="2253248" y="2085592"/>
                      <a:ext cx="450071" cy="360598"/>
                    </a:xfrm>
                    <a:prstGeom prst="ellipse">
                      <a:avLst/>
                    </a:prstGeom>
                    <a:blipFill>
                      <a:blip r:embed="rId6"/>
                      <a:stretch>
                        <a:fillRect l="-43243" b="-26471"/>
                      </a:stretch>
                    </a:blipFill>
                    <a:ln>
                      <a:noFill/>
                    </a:ln>
                  </p:spPr>
                  <p:txBody>
                    <a:bodyPr/>
                    <a:lstStyle/>
                    <a:p>
                      <a:r>
                        <a:rPr lang="en-US">
                          <a:noFill/>
                        </a:rPr>
                        <a:t> </a:t>
                      </a:r>
                    </a:p>
                  </p:txBody>
                </p:sp>
              </mc:Fallback>
            </mc:AlternateContent>
          </p:grpSp>
        </p:grpSp>
        <mc:AlternateContent xmlns:mc="http://schemas.openxmlformats.org/markup-compatibility/2006" xmlns:a14="http://schemas.microsoft.com/office/drawing/2010/main">
          <mc:Choice Requires="a14">
            <p:sp>
              <p:nvSpPr>
                <p:cNvPr id="52" name="TextBox 51">
                  <a:extLst>
                    <a:ext uri="{FF2B5EF4-FFF2-40B4-BE49-F238E27FC236}">
                      <a16:creationId xmlns:a16="http://schemas.microsoft.com/office/drawing/2014/main" id="{93D14897-AE92-79CF-2D95-3433D42235CF}"/>
                    </a:ext>
                  </a:extLst>
                </p:cNvPr>
                <p:cNvSpPr txBox="1"/>
                <p:nvPr/>
              </p:nvSpPr>
              <p:spPr>
                <a:xfrm>
                  <a:off x="2636720" y="549611"/>
                  <a:ext cx="224933" cy="33855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200" b="0" i="1" smtClean="0">
                            <a:solidFill>
                              <a:srgbClr val="FF0000"/>
                            </a:solidFill>
                            <a:latin typeface="Cambria Math" panose="02040503050406030204" pitchFamily="18" charset="0"/>
                          </a:rPr>
                          <m:t>𝑞</m:t>
                        </m:r>
                      </m:oMath>
                    </m:oMathPara>
                  </a14:m>
                  <a:endParaRPr lang="en-US" sz="2200">
                    <a:solidFill>
                      <a:srgbClr val="FF0000"/>
                    </a:solidFill>
                  </a:endParaRPr>
                </a:p>
              </p:txBody>
            </p:sp>
          </mc:Choice>
          <mc:Fallback xmlns="">
            <p:sp>
              <p:nvSpPr>
                <p:cNvPr id="33" name="TextBox 32">
                  <a:extLst>
                    <a:ext uri="{FF2B5EF4-FFF2-40B4-BE49-F238E27FC236}">
                      <a16:creationId xmlns:a16="http://schemas.microsoft.com/office/drawing/2014/main" id="{C116A702-A638-826C-11E9-F6190314A0A5}"/>
                    </a:ext>
                  </a:extLst>
                </p:cNvPr>
                <p:cNvSpPr txBox="1">
                  <a:spLocks noRot="1" noChangeAspect="1" noMove="1" noResize="1" noEditPoints="1" noAdjustHandles="1" noChangeArrowheads="1" noChangeShapeType="1" noTextEdit="1"/>
                </p:cNvSpPr>
                <p:nvPr/>
              </p:nvSpPr>
              <p:spPr>
                <a:xfrm>
                  <a:off x="2636720" y="549611"/>
                  <a:ext cx="224933" cy="338554"/>
                </a:xfrm>
                <a:prstGeom prst="rect">
                  <a:avLst/>
                </a:prstGeom>
                <a:blipFill>
                  <a:blip r:embed="rId9"/>
                  <a:stretch>
                    <a:fillRect l="-27778" r="-27778" b="-2592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3" name="TextBox 52">
                  <a:extLst>
                    <a:ext uri="{FF2B5EF4-FFF2-40B4-BE49-F238E27FC236}">
                      <a16:creationId xmlns:a16="http://schemas.microsoft.com/office/drawing/2014/main" id="{4322B468-35D2-A600-AA8B-3412DB1F6745}"/>
                    </a:ext>
                  </a:extLst>
                </p:cNvPr>
                <p:cNvSpPr txBox="1"/>
                <p:nvPr/>
              </p:nvSpPr>
              <p:spPr>
                <a:xfrm>
                  <a:off x="-2416867" y="2312337"/>
                  <a:ext cx="6868886" cy="43088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en-US" sz="2200" b="0" i="1" smtClean="0">
                                <a:solidFill>
                                  <a:srgbClr val="FF0000"/>
                                </a:solidFill>
                                <a:latin typeface="Cambria Math" panose="02040503050406030204" pitchFamily="18" charset="0"/>
                              </a:rPr>
                            </m:ctrlPr>
                          </m:accPr>
                          <m:e>
                            <m:r>
                              <a:rPr lang="en-US" sz="2200" b="0" i="1" smtClean="0">
                                <a:solidFill>
                                  <a:srgbClr val="FF0000"/>
                                </a:solidFill>
                                <a:latin typeface="Cambria Math" panose="02040503050406030204" pitchFamily="18" charset="0"/>
                              </a:rPr>
                              <m:t>𝑞</m:t>
                            </m:r>
                          </m:e>
                        </m:acc>
                      </m:oMath>
                    </m:oMathPara>
                  </a14:m>
                  <a:endParaRPr lang="en-US" sz="2200"/>
                </a:p>
              </p:txBody>
            </p:sp>
          </mc:Choice>
          <mc:Fallback xmlns="">
            <p:sp>
              <p:nvSpPr>
                <p:cNvPr id="39" name="TextBox 38">
                  <a:extLst>
                    <a:ext uri="{FF2B5EF4-FFF2-40B4-BE49-F238E27FC236}">
                      <a16:creationId xmlns:a16="http://schemas.microsoft.com/office/drawing/2014/main" id="{4E888B53-06E1-7085-1105-7FFBE1D4C067}"/>
                    </a:ext>
                  </a:extLst>
                </p:cNvPr>
                <p:cNvSpPr txBox="1">
                  <a:spLocks noRot="1" noChangeAspect="1" noMove="1" noResize="1" noEditPoints="1" noAdjustHandles="1" noChangeArrowheads="1" noChangeShapeType="1" noTextEdit="1"/>
                </p:cNvSpPr>
                <p:nvPr/>
              </p:nvSpPr>
              <p:spPr>
                <a:xfrm>
                  <a:off x="-2416867" y="2312337"/>
                  <a:ext cx="6868886" cy="430887"/>
                </a:xfrm>
                <a:prstGeom prst="rect">
                  <a:avLst/>
                </a:prstGeom>
                <a:blipFill>
                  <a:blip r:embed="rId10"/>
                  <a:stretch>
                    <a:fillRect b="-8571"/>
                  </a:stretch>
                </a:blipFill>
              </p:spPr>
              <p:txBody>
                <a:bodyPr/>
                <a:lstStyle/>
                <a:p>
                  <a:r>
                    <a:rPr lang="en-US">
                      <a:noFill/>
                    </a:rPr>
                    <a:t> </a:t>
                  </a:r>
                </a:p>
              </p:txBody>
            </p:sp>
          </mc:Fallback>
        </mc:AlternateContent>
      </p:grpSp>
      <p:sp>
        <p:nvSpPr>
          <p:cNvPr id="61" name="TextBox 60">
            <a:extLst>
              <a:ext uri="{FF2B5EF4-FFF2-40B4-BE49-F238E27FC236}">
                <a16:creationId xmlns:a16="http://schemas.microsoft.com/office/drawing/2014/main" id="{0FF9CD0A-7964-956A-FDEA-0A2D21FBEC22}"/>
              </a:ext>
            </a:extLst>
          </p:cNvPr>
          <p:cNvSpPr txBox="1"/>
          <p:nvPr/>
        </p:nvSpPr>
        <p:spPr>
          <a:xfrm>
            <a:off x="4879" y="1794490"/>
            <a:ext cx="5636674" cy="969496"/>
          </a:xfrm>
          <a:prstGeom prst="rect">
            <a:avLst/>
          </a:prstGeom>
          <a:noFill/>
        </p:spPr>
        <p:txBody>
          <a:bodyPr wrap="square">
            <a:spAutoFit/>
          </a:bodyPr>
          <a:lstStyle/>
          <a:p>
            <a:pPr marL="285750" indent="-285750">
              <a:buFont typeface="Arial" panose="020B0604020202020204" pitchFamily="34" charset="0"/>
              <a:buChar char="•"/>
            </a:pPr>
            <a:r>
              <a:rPr lang="en-US" sz="1900" dirty="0">
                <a:latin typeface="Arial" panose="020B0604020202020204" pitchFamily="34" charset="0"/>
                <a:cs typeface="Arial" panose="020B0604020202020204" pitchFamily="34" charset="0"/>
              </a:rPr>
              <a:t>These models </a:t>
            </a:r>
            <a:r>
              <a:rPr lang="en-US" sz="1900" b="1" dirty="0">
                <a:latin typeface="Arial" panose="020B0604020202020204" pitchFamily="34" charset="0"/>
                <a:cs typeface="Arial" panose="020B0604020202020204" pitchFamily="34" charset="0"/>
              </a:rPr>
              <a:t>FAIL</a:t>
            </a:r>
            <a:r>
              <a:rPr lang="en-US" sz="1900" dirty="0">
                <a:latin typeface="Arial" panose="020B0604020202020204" pitchFamily="34" charset="0"/>
                <a:cs typeface="Arial" panose="020B0604020202020204" pitchFamily="34" charset="0"/>
              </a:rPr>
              <a:t> to describe particle production in </a:t>
            </a:r>
            <a:r>
              <a:rPr lang="en-US" sz="1900" dirty="0" err="1">
                <a:latin typeface="Arial" panose="020B0604020202020204" pitchFamily="34" charset="0"/>
                <a:cs typeface="Arial" panose="020B0604020202020204" pitchFamily="34" charset="0"/>
              </a:rPr>
              <a:t>proton+proton</a:t>
            </a:r>
            <a:r>
              <a:rPr lang="en-US" sz="1900" dirty="0">
                <a:latin typeface="Arial" panose="020B0604020202020204" pitchFamily="34" charset="0"/>
                <a:cs typeface="Arial" panose="020B0604020202020204" pitchFamily="34" charset="0"/>
              </a:rPr>
              <a:t>, </a:t>
            </a:r>
            <a:r>
              <a:rPr lang="en-US" sz="1900" dirty="0" err="1">
                <a:latin typeface="Arial" panose="020B0604020202020204" pitchFamily="34" charset="0"/>
                <a:cs typeface="Arial" panose="020B0604020202020204" pitchFamily="34" charset="0"/>
              </a:rPr>
              <a:t>proton+nucleus</a:t>
            </a:r>
            <a:r>
              <a:rPr lang="en-US" sz="1900" dirty="0">
                <a:latin typeface="Arial" panose="020B0604020202020204" pitchFamily="34" charset="0"/>
                <a:cs typeface="Arial" panose="020B0604020202020204" pitchFamily="34" charset="0"/>
              </a:rPr>
              <a:t>, and </a:t>
            </a:r>
            <a:r>
              <a:rPr lang="en-US" sz="1900" dirty="0" err="1">
                <a:latin typeface="Arial" panose="020B0604020202020204" pitchFamily="34" charset="0"/>
                <a:cs typeface="Arial" panose="020B0604020202020204" pitchFamily="34" charset="0"/>
              </a:rPr>
              <a:t>nucleus+nucleus</a:t>
            </a:r>
            <a:r>
              <a:rPr lang="en-US" sz="1900" dirty="0">
                <a:latin typeface="Arial" panose="020B0604020202020204" pitchFamily="34" charset="0"/>
                <a:cs typeface="Arial" panose="020B0604020202020204" pitchFamily="34" charset="0"/>
              </a:rPr>
              <a:t> collisions</a:t>
            </a:r>
          </a:p>
        </p:txBody>
      </p:sp>
      <mc:AlternateContent xmlns:mc="http://schemas.openxmlformats.org/markup-compatibility/2006" xmlns:a14="http://schemas.microsoft.com/office/drawing/2010/main">
        <mc:Choice Requires="a14">
          <p:sp>
            <p:nvSpPr>
              <p:cNvPr id="62" name="TextBox 3">
                <a:extLst>
                  <a:ext uri="{FF2B5EF4-FFF2-40B4-BE49-F238E27FC236}">
                    <a16:creationId xmlns:a16="http://schemas.microsoft.com/office/drawing/2014/main" id="{70DFD54A-4F53-484B-570A-6CD7A3C9CBAE}"/>
                  </a:ext>
                </a:extLst>
              </p:cNvPr>
              <p:cNvSpPr txBox="1"/>
              <p:nvPr/>
            </p:nvSpPr>
            <p:spPr>
              <a:xfrm>
                <a:off x="30543" y="973941"/>
                <a:ext cx="5510459" cy="677108"/>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en-US" sz="1900">
                    <a:latin typeface="Arial" panose="020B0604020202020204" pitchFamily="34" charset="0"/>
                    <a:cs typeface="Arial" panose="020B0604020202020204" pitchFamily="34" charset="0"/>
                  </a:rPr>
                  <a:t>Models of fragmentation are tuned precisely to data from </a:t>
                </a:r>
                <a14:m>
                  <m:oMath xmlns:m="http://schemas.openxmlformats.org/officeDocument/2006/math">
                    <m:sSup>
                      <m:sSupPr>
                        <m:ctrlPr>
                          <a:rPr lang="en-US" sz="1900" i="1" smtClean="0">
                            <a:latin typeface="Cambria Math" panose="02040503050406030204" pitchFamily="18" charset="0"/>
                          </a:rPr>
                        </m:ctrlPr>
                      </m:sSupPr>
                      <m:e>
                        <m:r>
                          <a:rPr lang="en-US" sz="1900" b="0" i="1" smtClean="0">
                            <a:latin typeface="Cambria Math" panose="02040503050406030204" pitchFamily="18" charset="0"/>
                          </a:rPr>
                          <m:t>𝑒</m:t>
                        </m:r>
                      </m:e>
                      <m:sup>
                        <m:r>
                          <a:rPr lang="en-US" sz="1900" b="0" i="1" smtClean="0">
                            <a:latin typeface="Cambria Math" panose="02040503050406030204" pitchFamily="18" charset="0"/>
                          </a:rPr>
                          <m:t>+</m:t>
                        </m:r>
                      </m:sup>
                    </m:sSup>
                    <m:sSup>
                      <m:sSupPr>
                        <m:ctrlPr>
                          <a:rPr lang="en-US" sz="1900" i="1" smtClean="0">
                            <a:latin typeface="Cambria Math" panose="02040503050406030204" pitchFamily="18" charset="0"/>
                          </a:rPr>
                        </m:ctrlPr>
                      </m:sSupPr>
                      <m:e>
                        <m:r>
                          <a:rPr lang="en-US" sz="1900" b="0" i="1" smtClean="0">
                            <a:latin typeface="Cambria Math" panose="02040503050406030204" pitchFamily="18" charset="0"/>
                          </a:rPr>
                          <m:t>𝑒</m:t>
                        </m:r>
                      </m:e>
                      <m:sup>
                        <m:r>
                          <a:rPr lang="en-US" sz="1900" b="0" i="1" smtClean="0">
                            <a:latin typeface="Cambria Math" panose="02040503050406030204" pitchFamily="18" charset="0"/>
                          </a:rPr>
                          <m:t>−</m:t>
                        </m:r>
                      </m:sup>
                    </m:sSup>
                  </m:oMath>
                </a14:m>
                <a:r>
                  <a:rPr lang="en-US" sz="1900">
                    <a:latin typeface="Arial" panose="020B0604020202020204" pitchFamily="34" charset="0"/>
                    <a:cs typeface="Arial" panose="020B0604020202020204" pitchFamily="34" charset="0"/>
                  </a:rPr>
                  <a:t> collisions  </a:t>
                </a:r>
              </a:p>
            </p:txBody>
          </p:sp>
        </mc:Choice>
        <mc:Fallback xmlns="">
          <p:sp>
            <p:nvSpPr>
              <p:cNvPr id="62" name="TextBox 3">
                <a:extLst>
                  <a:ext uri="{FF2B5EF4-FFF2-40B4-BE49-F238E27FC236}">
                    <a16:creationId xmlns:a16="http://schemas.microsoft.com/office/drawing/2014/main" id="{70DFD54A-4F53-484B-570A-6CD7A3C9CBAE}"/>
                  </a:ext>
                </a:extLst>
              </p:cNvPr>
              <p:cNvSpPr txBox="1">
                <a:spLocks noRot="1" noChangeAspect="1" noMove="1" noResize="1" noEditPoints="1" noAdjustHandles="1" noChangeArrowheads="1" noChangeShapeType="1" noTextEdit="1"/>
              </p:cNvSpPr>
              <p:nvPr/>
            </p:nvSpPr>
            <p:spPr>
              <a:xfrm>
                <a:off x="30543" y="973941"/>
                <a:ext cx="5510459" cy="677108"/>
              </a:xfrm>
              <a:prstGeom prst="rect">
                <a:avLst/>
              </a:prstGeom>
              <a:blipFill>
                <a:blip r:embed="rId11"/>
                <a:stretch>
                  <a:fillRect l="-690" t="-3636" r="-1149" b="-10909"/>
                </a:stretch>
              </a:blipFill>
            </p:spPr>
            <p:txBody>
              <a:bodyPr/>
              <a:lstStyle/>
              <a:p>
                <a:r>
                  <a:rPr lang="en-US">
                    <a:noFill/>
                  </a:rPr>
                  <a:t> </a:t>
                </a:r>
              </a:p>
            </p:txBody>
          </p:sp>
        </mc:Fallback>
      </mc:AlternateContent>
      <p:cxnSp>
        <p:nvCxnSpPr>
          <p:cNvPr id="5" name="Straight Connector 4">
            <a:extLst>
              <a:ext uri="{FF2B5EF4-FFF2-40B4-BE49-F238E27FC236}">
                <a16:creationId xmlns:a16="http://schemas.microsoft.com/office/drawing/2014/main" id="{7EBE66AF-AED5-D5F3-87C4-7736F4A83E38}"/>
              </a:ext>
            </a:extLst>
          </p:cNvPr>
          <p:cNvCxnSpPr>
            <a:cxnSpLocks/>
          </p:cNvCxnSpPr>
          <p:nvPr/>
        </p:nvCxnSpPr>
        <p:spPr>
          <a:xfrm>
            <a:off x="-715" y="6400594"/>
            <a:ext cx="1220724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Oval 7">
            <a:extLst>
              <a:ext uri="{FF2B5EF4-FFF2-40B4-BE49-F238E27FC236}">
                <a16:creationId xmlns:a16="http://schemas.microsoft.com/office/drawing/2014/main" id="{3F3A2C02-97F4-898E-A882-7D8910A5BF0D}"/>
              </a:ext>
            </a:extLst>
          </p:cNvPr>
          <p:cNvSpPr/>
          <p:nvPr/>
        </p:nvSpPr>
        <p:spPr>
          <a:xfrm rot="20794565">
            <a:off x="2194534" y="5498500"/>
            <a:ext cx="312692" cy="833940"/>
          </a:xfrm>
          <a:prstGeom prst="ellipse">
            <a:avLst/>
          </a:prstGeom>
          <a:solidFill>
            <a:srgbClr val="8FAADC">
              <a:alpha val="27843"/>
            </a:srgbClr>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ooter Placeholder 2">
            <a:extLst>
              <a:ext uri="{FF2B5EF4-FFF2-40B4-BE49-F238E27FC236}">
                <a16:creationId xmlns:a16="http://schemas.microsoft.com/office/drawing/2014/main" id="{B91DFAB8-6B72-3BCE-4FFE-3D31D1A9D45A}"/>
              </a:ext>
            </a:extLst>
          </p:cNvPr>
          <p:cNvSpPr>
            <a:spLocks noGrp="1"/>
          </p:cNvSpPr>
          <p:nvPr>
            <p:ph type="ftr" sz="quarter" idx="11"/>
          </p:nvPr>
        </p:nvSpPr>
        <p:spPr>
          <a:xfrm>
            <a:off x="4038599" y="6440758"/>
            <a:ext cx="4438135" cy="365125"/>
          </a:xfrm>
        </p:spPr>
        <p:txBody>
          <a:bodyPr/>
          <a:lstStyle/>
          <a:p>
            <a:r>
              <a:rPr lang="en-US" b="1">
                <a:solidFill>
                  <a:srgbClr val="0070C0"/>
                </a:solidFill>
                <a:latin typeface="Arial" panose="020B0604020202020204" pitchFamily="34" charset="0"/>
                <a:cs typeface="Arial" panose="020B0604020202020204" pitchFamily="34" charset="0"/>
              </a:rPr>
              <a:t>Julie </a:t>
            </a:r>
            <a:r>
              <a:rPr lang="en-US" b="1" err="1">
                <a:solidFill>
                  <a:srgbClr val="0070C0"/>
                </a:solidFill>
                <a:latin typeface="Arial" panose="020B0604020202020204" pitchFamily="34" charset="0"/>
                <a:cs typeface="Arial" panose="020B0604020202020204" pitchFamily="34" charset="0"/>
              </a:rPr>
              <a:t>Napora</a:t>
            </a:r>
            <a:r>
              <a:rPr lang="en-US" b="1">
                <a:solidFill>
                  <a:srgbClr val="0070C0"/>
                </a:solidFill>
                <a:latin typeface="Arial" panose="020B0604020202020204" pitchFamily="34" charset="0"/>
                <a:cs typeface="Arial" panose="020B0604020202020204" pitchFamily="34" charset="0"/>
              </a:rPr>
              <a:t> (Berkey) - Los Alamos National Laboratory</a:t>
            </a:r>
          </a:p>
        </p:txBody>
      </p:sp>
      <p:sp>
        <p:nvSpPr>
          <p:cNvPr id="2" name="TextBox 1">
            <a:extLst>
              <a:ext uri="{FF2B5EF4-FFF2-40B4-BE49-F238E27FC236}">
                <a16:creationId xmlns:a16="http://schemas.microsoft.com/office/drawing/2014/main" id="{5455FDC6-2583-2582-3C3E-885A5E335C3C}"/>
              </a:ext>
            </a:extLst>
          </p:cNvPr>
          <p:cNvSpPr txBox="1"/>
          <p:nvPr/>
        </p:nvSpPr>
        <p:spPr>
          <a:xfrm>
            <a:off x="9707425" y="291019"/>
            <a:ext cx="1441805" cy="307777"/>
          </a:xfrm>
          <a:prstGeom prst="rect">
            <a:avLst/>
          </a:prstGeom>
          <a:noFill/>
        </p:spPr>
        <p:txBody>
          <a:bodyPr wrap="none" rtlCol="0">
            <a:spAutoFit/>
          </a:bodyPr>
          <a:lstStyle/>
          <a:p>
            <a:r>
              <a:rPr lang="en-US" sz="1400"/>
              <a:t>LEP event display</a:t>
            </a:r>
          </a:p>
        </p:txBody>
      </p:sp>
      <p:sp>
        <p:nvSpPr>
          <p:cNvPr id="6" name="TextBox 5">
            <a:extLst>
              <a:ext uri="{FF2B5EF4-FFF2-40B4-BE49-F238E27FC236}">
                <a16:creationId xmlns:a16="http://schemas.microsoft.com/office/drawing/2014/main" id="{6C52090B-514A-0BD0-3254-BA9A04AB426F}"/>
              </a:ext>
            </a:extLst>
          </p:cNvPr>
          <p:cNvSpPr txBox="1"/>
          <p:nvPr/>
        </p:nvSpPr>
        <p:spPr>
          <a:xfrm>
            <a:off x="7030011" y="3387617"/>
            <a:ext cx="1594091" cy="307777"/>
          </a:xfrm>
          <a:prstGeom prst="rect">
            <a:avLst/>
          </a:prstGeom>
          <a:noFill/>
        </p:spPr>
        <p:txBody>
          <a:bodyPr wrap="none" rtlCol="0">
            <a:spAutoFit/>
          </a:bodyPr>
          <a:lstStyle/>
          <a:p>
            <a:r>
              <a:rPr lang="en-US" sz="1400" dirty="0"/>
              <a:t>ALICE event display</a:t>
            </a:r>
          </a:p>
        </p:txBody>
      </p:sp>
      <p:pic>
        <p:nvPicPr>
          <p:cNvPr id="7" name="Picture 6" descr="A logo for a nuclear science center&#10;&#10;Description automatically generated">
            <a:extLst>
              <a:ext uri="{FF2B5EF4-FFF2-40B4-BE49-F238E27FC236}">
                <a16:creationId xmlns:a16="http://schemas.microsoft.com/office/drawing/2014/main" id="{12CB0A58-71C2-A2C0-E48B-E3A9BBC46BD9}"/>
              </a:ext>
            </a:extLst>
          </p:cNvPr>
          <p:cNvPicPr>
            <a:picLocks noChangeAspect="1"/>
          </p:cNvPicPr>
          <p:nvPr/>
        </p:nvPicPr>
        <p:blipFill>
          <a:blip r:embed="rId12"/>
          <a:stretch>
            <a:fillRect/>
          </a:stretch>
        </p:blipFill>
        <p:spPr>
          <a:xfrm>
            <a:off x="-57152" y="6431871"/>
            <a:ext cx="1200152" cy="522447"/>
          </a:xfrm>
          <a:prstGeom prst="ellipse">
            <a:avLst/>
          </a:prstGeom>
        </p:spPr>
      </p:pic>
      <p:sp>
        <p:nvSpPr>
          <p:cNvPr id="10" name="TextBox 9">
            <a:extLst>
              <a:ext uri="{FF2B5EF4-FFF2-40B4-BE49-F238E27FC236}">
                <a16:creationId xmlns:a16="http://schemas.microsoft.com/office/drawing/2014/main" id="{424B868F-CE8C-3817-44FF-1679782909A1}"/>
              </a:ext>
            </a:extLst>
          </p:cNvPr>
          <p:cNvSpPr txBox="1"/>
          <p:nvPr/>
        </p:nvSpPr>
        <p:spPr>
          <a:xfrm>
            <a:off x="542924" y="6406471"/>
            <a:ext cx="3495675" cy="430887"/>
          </a:xfrm>
          <a:prstGeom prst="rect">
            <a:avLst/>
          </a:prstGeom>
          <a:noFill/>
        </p:spPr>
        <p:txBody>
          <a:bodyPr wrap="square">
            <a:spAutoFit/>
          </a:bodyPr>
          <a:lstStyle/>
          <a:p>
            <a:pPr algn="ctr"/>
            <a:r>
              <a:rPr lang="en-US" sz="1100" dirty="0">
                <a:latin typeface="Arial" panose="020B0604020202020204" pitchFamily="34" charset="0"/>
                <a:cs typeface="Arial" panose="020B0604020202020204" pitchFamily="34" charset="0"/>
              </a:rPr>
              <a:t>2nd Workshop on Advancing the Understanding of Non-Perturbative QCD Using Energy Flow</a:t>
            </a:r>
          </a:p>
        </p:txBody>
      </p:sp>
    </p:spTree>
    <p:extLst>
      <p:ext uri="{BB962C8B-B14F-4D97-AF65-F5344CB8AC3E}">
        <p14:creationId xmlns:p14="http://schemas.microsoft.com/office/powerpoint/2010/main" val="3714416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62"/>
                                        </p:tgtEl>
                                        <p:attrNameLst>
                                          <p:attrName>style.visibility</p:attrName>
                                        </p:attrNameLst>
                                      </p:cBhvr>
                                      <p:to>
                                        <p:strVal val="visible"/>
                                      </p:to>
                                    </p:set>
                                    <p:anim calcmode="lin" valueType="num">
                                      <p:cBhvr>
                                        <p:cTn id="7" dur="1000" fill="hold"/>
                                        <p:tgtEl>
                                          <p:spTgt spid="62"/>
                                        </p:tgtEl>
                                        <p:attrNameLst>
                                          <p:attrName>ppt_w</p:attrName>
                                        </p:attrNameLst>
                                      </p:cBhvr>
                                      <p:tavLst>
                                        <p:tav tm="0">
                                          <p:val>
                                            <p:strVal val="#ppt_w*0.70"/>
                                          </p:val>
                                        </p:tav>
                                        <p:tav tm="100000">
                                          <p:val>
                                            <p:strVal val="#ppt_w"/>
                                          </p:val>
                                        </p:tav>
                                      </p:tavLst>
                                    </p:anim>
                                    <p:anim calcmode="lin" valueType="num">
                                      <p:cBhvr>
                                        <p:cTn id="8" dur="1000" fill="hold"/>
                                        <p:tgtEl>
                                          <p:spTgt spid="62"/>
                                        </p:tgtEl>
                                        <p:attrNameLst>
                                          <p:attrName>ppt_h</p:attrName>
                                        </p:attrNameLst>
                                      </p:cBhvr>
                                      <p:tavLst>
                                        <p:tav tm="0">
                                          <p:val>
                                            <p:strVal val="#ppt_h"/>
                                          </p:val>
                                        </p:tav>
                                        <p:tav tm="100000">
                                          <p:val>
                                            <p:strVal val="#ppt_h"/>
                                          </p:val>
                                        </p:tav>
                                      </p:tavLst>
                                    </p:anim>
                                    <p:animEffect transition="in" filter="fade">
                                      <p:cBhvr>
                                        <p:cTn id="9" dur="1000"/>
                                        <p:tgtEl>
                                          <p:spTgt spid="62"/>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61"/>
                                        </p:tgtEl>
                                        <p:attrNameLst>
                                          <p:attrName>style.visibility</p:attrName>
                                        </p:attrNameLst>
                                      </p:cBhvr>
                                      <p:to>
                                        <p:strVal val="visible"/>
                                      </p:to>
                                    </p:set>
                                    <p:anim calcmode="lin" valueType="num">
                                      <p:cBhvr>
                                        <p:cTn id="14" dur="1000" fill="hold"/>
                                        <p:tgtEl>
                                          <p:spTgt spid="61"/>
                                        </p:tgtEl>
                                        <p:attrNameLst>
                                          <p:attrName>ppt_w</p:attrName>
                                        </p:attrNameLst>
                                      </p:cBhvr>
                                      <p:tavLst>
                                        <p:tav tm="0">
                                          <p:val>
                                            <p:strVal val="#ppt_w*0.70"/>
                                          </p:val>
                                        </p:tav>
                                        <p:tav tm="100000">
                                          <p:val>
                                            <p:strVal val="#ppt_w"/>
                                          </p:val>
                                        </p:tav>
                                      </p:tavLst>
                                    </p:anim>
                                    <p:anim calcmode="lin" valueType="num">
                                      <p:cBhvr>
                                        <p:cTn id="15" dur="1000" fill="hold"/>
                                        <p:tgtEl>
                                          <p:spTgt spid="61"/>
                                        </p:tgtEl>
                                        <p:attrNameLst>
                                          <p:attrName>ppt_h</p:attrName>
                                        </p:attrNameLst>
                                      </p:cBhvr>
                                      <p:tavLst>
                                        <p:tav tm="0">
                                          <p:val>
                                            <p:strVal val="#ppt_h"/>
                                          </p:val>
                                        </p:tav>
                                        <p:tav tm="100000">
                                          <p:val>
                                            <p:strVal val="#ppt_h"/>
                                          </p:val>
                                        </p:tav>
                                      </p:tavLst>
                                    </p:anim>
                                    <p:animEffect transition="in" filter="fade">
                                      <p:cBhvr>
                                        <p:cTn id="16" dur="1000"/>
                                        <p:tgtEl>
                                          <p:spTgt spid="61"/>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1000" fill="hold"/>
                                        <p:tgtEl>
                                          <p:spTgt spid="6"/>
                                        </p:tgtEl>
                                        <p:attrNameLst>
                                          <p:attrName>ppt_w</p:attrName>
                                        </p:attrNameLst>
                                      </p:cBhvr>
                                      <p:tavLst>
                                        <p:tav tm="0">
                                          <p:val>
                                            <p:strVal val="#ppt_w*0.70"/>
                                          </p:val>
                                        </p:tav>
                                        <p:tav tm="100000">
                                          <p:val>
                                            <p:strVal val="#ppt_w"/>
                                          </p:val>
                                        </p:tav>
                                      </p:tavLst>
                                    </p:anim>
                                    <p:anim calcmode="lin" valueType="num">
                                      <p:cBhvr>
                                        <p:cTn id="22" dur="1000" fill="hold"/>
                                        <p:tgtEl>
                                          <p:spTgt spid="6"/>
                                        </p:tgtEl>
                                        <p:attrNameLst>
                                          <p:attrName>ppt_h</p:attrName>
                                        </p:attrNameLst>
                                      </p:cBhvr>
                                      <p:tavLst>
                                        <p:tav tm="0">
                                          <p:val>
                                            <p:strVal val="#ppt_h"/>
                                          </p:val>
                                        </p:tav>
                                        <p:tav tm="100000">
                                          <p:val>
                                            <p:strVal val="#ppt_h"/>
                                          </p:val>
                                        </p:tav>
                                      </p:tavLst>
                                    </p:anim>
                                    <p:animEffect transition="in" filter="fade">
                                      <p:cBhvr>
                                        <p:cTn id="23" dur="1000"/>
                                        <p:tgtEl>
                                          <p:spTgt spid="6"/>
                                        </p:tgtEl>
                                      </p:cBhvr>
                                    </p:animEffect>
                                  </p:childTnLst>
                                </p:cTn>
                              </p:par>
                              <p:par>
                                <p:cTn id="24" presetID="55" presetClass="entr" presetSubtype="0" fill="hold" nodeType="withEffect">
                                  <p:stCondLst>
                                    <p:cond delay="0"/>
                                  </p:stCondLst>
                                  <p:childTnLst>
                                    <p:set>
                                      <p:cBhvr>
                                        <p:cTn id="25" dur="1" fill="hold">
                                          <p:stCondLst>
                                            <p:cond delay="0"/>
                                          </p:stCondLst>
                                        </p:cTn>
                                        <p:tgtEl>
                                          <p:spTgt spid="29"/>
                                        </p:tgtEl>
                                        <p:attrNameLst>
                                          <p:attrName>style.visibility</p:attrName>
                                        </p:attrNameLst>
                                      </p:cBhvr>
                                      <p:to>
                                        <p:strVal val="visible"/>
                                      </p:to>
                                    </p:set>
                                    <p:anim calcmode="lin" valueType="num">
                                      <p:cBhvr>
                                        <p:cTn id="26" dur="1000" fill="hold"/>
                                        <p:tgtEl>
                                          <p:spTgt spid="29"/>
                                        </p:tgtEl>
                                        <p:attrNameLst>
                                          <p:attrName>ppt_w</p:attrName>
                                        </p:attrNameLst>
                                      </p:cBhvr>
                                      <p:tavLst>
                                        <p:tav tm="0">
                                          <p:val>
                                            <p:strVal val="#ppt_w*0.70"/>
                                          </p:val>
                                        </p:tav>
                                        <p:tav tm="100000">
                                          <p:val>
                                            <p:strVal val="#ppt_w"/>
                                          </p:val>
                                        </p:tav>
                                      </p:tavLst>
                                    </p:anim>
                                    <p:anim calcmode="lin" valueType="num">
                                      <p:cBhvr>
                                        <p:cTn id="27" dur="1000" fill="hold"/>
                                        <p:tgtEl>
                                          <p:spTgt spid="29"/>
                                        </p:tgtEl>
                                        <p:attrNameLst>
                                          <p:attrName>ppt_h</p:attrName>
                                        </p:attrNameLst>
                                      </p:cBhvr>
                                      <p:tavLst>
                                        <p:tav tm="0">
                                          <p:val>
                                            <p:strVal val="#ppt_h"/>
                                          </p:val>
                                        </p:tav>
                                        <p:tav tm="100000">
                                          <p:val>
                                            <p:strVal val="#ppt_h"/>
                                          </p:val>
                                        </p:tav>
                                      </p:tavLst>
                                    </p:anim>
                                    <p:animEffect transition="in" filter="fade">
                                      <p:cBhvr>
                                        <p:cTn id="28" dur="1000"/>
                                        <p:tgtEl>
                                          <p:spTgt spid="29"/>
                                        </p:tgtEl>
                                      </p:cBhvr>
                                    </p:animEffect>
                                  </p:childTnLst>
                                </p:cTn>
                              </p:par>
                              <p:par>
                                <p:cTn id="29" presetID="55" presetClass="entr" presetSubtype="0" fill="hold" nodeType="withEffect">
                                  <p:stCondLst>
                                    <p:cond delay="0"/>
                                  </p:stCondLst>
                                  <p:childTnLst>
                                    <p:set>
                                      <p:cBhvr>
                                        <p:cTn id="30" dur="1" fill="hold">
                                          <p:stCondLst>
                                            <p:cond delay="0"/>
                                          </p:stCondLst>
                                        </p:cTn>
                                        <p:tgtEl>
                                          <p:spTgt spid="30"/>
                                        </p:tgtEl>
                                        <p:attrNameLst>
                                          <p:attrName>style.visibility</p:attrName>
                                        </p:attrNameLst>
                                      </p:cBhvr>
                                      <p:to>
                                        <p:strVal val="visible"/>
                                      </p:to>
                                    </p:set>
                                    <p:anim calcmode="lin" valueType="num">
                                      <p:cBhvr>
                                        <p:cTn id="31" dur="1000" fill="hold"/>
                                        <p:tgtEl>
                                          <p:spTgt spid="30"/>
                                        </p:tgtEl>
                                        <p:attrNameLst>
                                          <p:attrName>ppt_w</p:attrName>
                                        </p:attrNameLst>
                                      </p:cBhvr>
                                      <p:tavLst>
                                        <p:tav tm="0">
                                          <p:val>
                                            <p:strVal val="#ppt_w*0.70"/>
                                          </p:val>
                                        </p:tav>
                                        <p:tav tm="100000">
                                          <p:val>
                                            <p:strVal val="#ppt_w"/>
                                          </p:val>
                                        </p:tav>
                                      </p:tavLst>
                                    </p:anim>
                                    <p:anim calcmode="lin" valueType="num">
                                      <p:cBhvr>
                                        <p:cTn id="32" dur="1000" fill="hold"/>
                                        <p:tgtEl>
                                          <p:spTgt spid="30"/>
                                        </p:tgtEl>
                                        <p:attrNameLst>
                                          <p:attrName>ppt_h</p:attrName>
                                        </p:attrNameLst>
                                      </p:cBhvr>
                                      <p:tavLst>
                                        <p:tav tm="0">
                                          <p:val>
                                            <p:strVal val="#ppt_h"/>
                                          </p:val>
                                        </p:tav>
                                        <p:tav tm="100000">
                                          <p:val>
                                            <p:strVal val="#ppt_h"/>
                                          </p:val>
                                        </p:tav>
                                      </p:tavLst>
                                    </p:anim>
                                    <p:animEffect transition="in" filter="fade">
                                      <p:cBhvr>
                                        <p:cTn id="33" dur="1000"/>
                                        <p:tgtEl>
                                          <p:spTgt spid="30"/>
                                        </p:tgtEl>
                                      </p:cBhvr>
                                    </p:animEffect>
                                  </p:childTnLst>
                                </p:cTn>
                              </p:par>
                              <p:par>
                                <p:cTn id="34" presetID="55" presetClass="entr" presetSubtype="0" fill="hold" nodeType="withEffect">
                                  <p:stCondLst>
                                    <p:cond delay="0"/>
                                  </p:stCondLst>
                                  <p:childTnLst>
                                    <p:set>
                                      <p:cBhvr>
                                        <p:cTn id="35" dur="1" fill="hold">
                                          <p:stCondLst>
                                            <p:cond delay="0"/>
                                          </p:stCondLst>
                                        </p:cTn>
                                        <p:tgtEl>
                                          <p:spTgt spid="45"/>
                                        </p:tgtEl>
                                        <p:attrNameLst>
                                          <p:attrName>style.visibility</p:attrName>
                                        </p:attrNameLst>
                                      </p:cBhvr>
                                      <p:to>
                                        <p:strVal val="visible"/>
                                      </p:to>
                                    </p:set>
                                    <p:anim calcmode="lin" valueType="num">
                                      <p:cBhvr>
                                        <p:cTn id="36" dur="1000" fill="hold"/>
                                        <p:tgtEl>
                                          <p:spTgt spid="45"/>
                                        </p:tgtEl>
                                        <p:attrNameLst>
                                          <p:attrName>ppt_w</p:attrName>
                                        </p:attrNameLst>
                                      </p:cBhvr>
                                      <p:tavLst>
                                        <p:tav tm="0">
                                          <p:val>
                                            <p:strVal val="#ppt_w*0.70"/>
                                          </p:val>
                                        </p:tav>
                                        <p:tav tm="100000">
                                          <p:val>
                                            <p:strVal val="#ppt_w"/>
                                          </p:val>
                                        </p:tav>
                                      </p:tavLst>
                                    </p:anim>
                                    <p:anim calcmode="lin" valueType="num">
                                      <p:cBhvr>
                                        <p:cTn id="37" dur="1000" fill="hold"/>
                                        <p:tgtEl>
                                          <p:spTgt spid="45"/>
                                        </p:tgtEl>
                                        <p:attrNameLst>
                                          <p:attrName>ppt_h</p:attrName>
                                        </p:attrNameLst>
                                      </p:cBhvr>
                                      <p:tavLst>
                                        <p:tav tm="0">
                                          <p:val>
                                            <p:strVal val="#ppt_h"/>
                                          </p:val>
                                        </p:tav>
                                        <p:tav tm="100000">
                                          <p:val>
                                            <p:strVal val="#ppt_h"/>
                                          </p:val>
                                        </p:tav>
                                      </p:tavLst>
                                    </p:anim>
                                    <p:animEffect transition="in" filter="fade">
                                      <p:cBhvr>
                                        <p:cTn id="38" dur="1000"/>
                                        <p:tgtEl>
                                          <p:spTgt spid="45"/>
                                        </p:tgtEl>
                                      </p:cBhvr>
                                    </p:animEffect>
                                  </p:childTnLst>
                                </p:cTn>
                              </p:par>
                              <p:par>
                                <p:cTn id="39" presetID="55" presetClass="entr" presetSubtype="0" fill="hold" grpId="0" nodeType="withEffect">
                                  <p:stCondLst>
                                    <p:cond delay="0"/>
                                  </p:stCondLst>
                                  <p:childTnLst>
                                    <p:set>
                                      <p:cBhvr>
                                        <p:cTn id="40" dur="1" fill="hold">
                                          <p:stCondLst>
                                            <p:cond delay="0"/>
                                          </p:stCondLst>
                                        </p:cTn>
                                        <p:tgtEl>
                                          <p:spTgt spid="48"/>
                                        </p:tgtEl>
                                        <p:attrNameLst>
                                          <p:attrName>style.visibility</p:attrName>
                                        </p:attrNameLst>
                                      </p:cBhvr>
                                      <p:to>
                                        <p:strVal val="visible"/>
                                      </p:to>
                                    </p:set>
                                    <p:anim calcmode="lin" valueType="num">
                                      <p:cBhvr>
                                        <p:cTn id="41" dur="1000" fill="hold"/>
                                        <p:tgtEl>
                                          <p:spTgt spid="48"/>
                                        </p:tgtEl>
                                        <p:attrNameLst>
                                          <p:attrName>ppt_w</p:attrName>
                                        </p:attrNameLst>
                                      </p:cBhvr>
                                      <p:tavLst>
                                        <p:tav tm="0">
                                          <p:val>
                                            <p:strVal val="#ppt_w*0.70"/>
                                          </p:val>
                                        </p:tav>
                                        <p:tav tm="100000">
                                          <p:val>
                                            <p:strVal val="#ppt_w"/>
                                          </p:val>
                                        </p:tav>
                                      </p:tavLst>
                                    </p:anim>
                                    <p:anim calcmode="lin" valueType="num">
                                      <p:cBhvr>
                                        <p:cTn id="42" dur="1000" fill="hold"/>
                                        <p:tgtEl>
                                          <p:spTgt spid="48"/>
                                        </p:tgtEl>
                                        <p:attrNameLst>
                                          <p:attrName>ppt_h</p:attrName>
                                        </p:attrNameLst>
                                      </p:cBhvr>
                                      <p:tavLst>
                                        <p:tav tm="0">
                                          <p:val>
                                            <p:strVal val="#ppt_h"/>
                                          </p:val>
                                        </p:tav>
                                        <p:tav tm="100000">
                                          <p:val>
                                            <p:strVal val="#ppt_h"/>
                                          </p:val>
                                        </p:tav>
                                      </p:tavLst>
                                    </p:anim>
                                    <p:animEffect transition="in" filter="fade">
                                      <p:cBhvr>
                                        <p:cTn id="43" dur="1000"/>
                                        <p:tgtEl>
                                          <p:spTgt spid="48"/>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47"/>
                                        </p:tgtEl>
                                        <p:attrNameLst>
                                          <p:attrName>style.visibility</p:attrName>
                                        </p:attrNameLst>
                                      </p:cBhvr>
                                      <p:to>
                                        <p:strVal val="visible"/>
                                      </p:to>
                                    </p:set>
                                    <p:animEffect transition="in" filter="wipe(down)">
                                      <p:cBhvr>
                                        <p:cTn id="48" dur="500"/>
                                        <p:tgtEl>
                                          <p:spTgt spid="47"/>
                                        </p:tgtEl>
                                      </p:cBhvr>
                                    </p:animEffect>
                                  </p:childTnLst>
                                </p:cTn>
                              </p:par>
                            </p:childTnLst>
                          </p:cTn>
                        </p:par>
                      </p:childTnLst>
                    </p:cTn>
                  </p:par>
                  <p:par>
                    <p:cTn id="49" fill="hold">
                      <p:stCondLst>
                        <p:cond delay="indefinite"/>
                      </p:stCondLst>
                      <p:childTnLst>
                        <p:par>
                          <p:cTn id="50" fill="hold">
                            <p:stCondLst>
                              <p:cond delay="0"/>
                            </p:stCondLst>
                            <p:childTnLst>
                              <p:par>
                                <p:cTn id="51" presetID="2" presetClass="entr" presetSubtype="8" fill="hold" grpId="0" nodeType="clickEffect">
                                  <p:stCondLst>
                                    <p:cond delay="0"/>
                                  </p:stCondLst>
                                  <p:childTnLst>
                                    <p:set>
                                      <p:cBhvr>
                                        <p:cTn id="52" dur="1" fill="hold">
                                          <p:stCondLst>
                                            <p:cond delay="0"/>
                                          </p:stCondLst>
                                        </p:cTn>
                                        <p:tgtEl>
                                          <p:spTgt spid="49"/>
                                        </p:tgtEl>
                                        <p:attrNameLst>
                                          <p:attrName>style.visibility</p:attrName>
                                        </p:attrNameLst>
                                      </p:cBhvr>
                                      <p:to>
                                        <p:strVal val="visible"/>
                                      </p:to>
                                    </p:set>
                                    <p:anim calcmode="lin" valueType="num">
                                      <p:cBhvr additive="base">
                                        <p:cTn id="53" dur="500" fill="hold"/>
                                        <p:tgtEl>
                                          <p:spTgt spid="49"/>
                                        </p:tgtEl>
                                        <p:attrNameLst>
                                          <p:attrName>ppt_x</p:attrName>
                                        </p:attrNameLst>
                                      </p:cBhvr>
                                      <p:tavLst>
                                        <p:tav tm="0">
                                          <p:val>
                                            <p:strVal val="0-#ppt_w/2"/>
                                          </p:val>
                                        </p:tav>
                                        <p:tav tm="100000">
                                          <p:val>
                                            <p:strVal val="#ppt_x"/>
                                          </p:val>
                                        </p:tav>
                                      </p:tavLst>
                                    </p:anim>
                                    <p:anim calcmode="lin" valueType="num">
                                      <p:cBhvr additive="base">
                                        <p:cTn id="54" dur="500" fill="hold"/>
                                        <p:tgtEl>
                                          <p:spTgt spid="49"/>
                                        </p:tgtEl>
                                        <p:attrNameLst>
                                          <p:attrName>ppt_y</p:attrName>
                                        </p:attrNameLst>
                                      </p:cBhvr>
                                      <p:tavLst>
                                        <p:tav tm="0">
                                          <p:val>
                                            <p:strVal val="#ppt_y"/>
                                          </p:val>
                                        </p:tav>
                                        <p:tav tm="100000">
                                          <p:val>
                                            <p:strVal val="#ppt_y"/>
                                          </p:val>
                                        </p:tav>
                                      </p:tavLst>
                                    </p:anim>
                                  </p:childTnLst>
                                </p:cTn>
                              </p:par>
                              <p:par>
                                <p:cTn id="55" presetID="10" presetClass="entr" presetSubtype="0" fill="hold" grpId="0" nodeType="withEffect">
                                  <p:stCondLst>
                                    <p:cond delay="0"/>
                                  </p:stCondLst>
                                  <p:childTnLst>
                                    <p:set>
                                      <p:cBhvr>
                                        <p:cTn id="56" dur="1" fill="hold">
                                          <p:stCondLst>
                                            <p:cond delay="0"/>
                                          </p:stCondLst>
                                        </p:cTn>
                                        <p:tgtEl>
                                          <p:spTgt spid="8"/>
                                        </p:tgtEl>
                                        <p:attrNameLst>
                                          <p:attrName>style.visibility</p:attrName>
                                        </p:attrNameLst>
                                      </p:cBhvr>
                                      <p:to>
                                        <p:strVal val="visible"/>
                                      </p:to>
                                    </p:set>
                                    <p:animEffect transition="in" filter="fade">
                                      <p:cBhvr>
                                        <p:cTn id="5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P spid="48" grpId="0"/>
      <p:bldP spid="49" grpId="0"/>
      <p:bldP spid="61" grpId="0"/>
      <p:bldP spid="62" grpId="0"/>
      <p:bldP spid="8" grpId="0" animBg="1"/>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550DEA8-7634-82F5-D580-9BF95D4B0165}"/>
              </a:ext>
            </a:extLst>
          </p:cNvPr>
          <p:cNvSpPr>
            <a:spLocks noGrp="1"/>
          </p:cNvSpPr>
          <p:nvPr>
            <p:ph type="sldNum" sz="quarter" idx="12"/>
          </p:nvPr>
        </p:nvSpPr>
        <p:spPr>
          <a:xfrm>
            <a:off x="8610600" y="6412622"/>
            <a:ext cx="2743200" cy="365125"/>
          </a:xfrm>
        </p:spPr>
        <p:txBody>
          <a:bodyPr/>
          <a:lstStyle/>
          <a:p>
            <a:fld id="{DFBB0607-2241-C44A-BD8D-EF27D7EBCBE4}" type="slidenum">
              <a:rPr lang="en-US" smtClean="0">
                <a:solidFill>
                  <a:srgbClr val="0070C0"/>
                </a:solidFill>
              </a:rPr>
              <a:t>3</a:t>
            </a:fld>
            <a:endParaRPr lang="en-US">
              <a:solidFill>
                <a:srgbClr val="0070C0"/>
              </a:solidFill>
            </a:endParaRPr>
          </a:p>
        </p:txBody>
      </p:sp>
      <p:sp>
        <p:nvSpPr>
          <p:cNvPr id="4" name="Text Placeholder 1">
            <a:extLst>
              <a:ext uri="{FF2B5EF4-FFF2-40B4-BE49-F238E27FC236}">
                <a16:creationId xmlns:a16="http://schemas.microsoft.com/office/drawing/2014/main" id="{6C6B3465-3A89-4C4C-186B-5976A3CEF35C}"/>
              </a:ext>
            </a:extLst>
          </p:cNvPr>
          <p:cNvSpPr txBox="1">
            <a:spLocks/>
          </p:cNvSpPr>
          <p:nvPr/>
        </p:nvSpPr>
        <p:spPr>
          <a:xfrm>
            <a:off x="184294" y="116736"/>
            <a:ext cx="9583837" cy="84182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b="1">
                <a:latin typeface="Arial" panose="020B0604020202020204" pitchFamily="34" charset="0"/>
                <a:cs typeface="Arial" panose="020B0604020202020204" pitchFamily="34" charset="0"/>
              </a:rPr>
              <a:t>The Large Hadron Collider bottom (LHCb)</a:t>
            </a:r>
          </a:p>
        </p:txBody>
      </p:sp>
      <p:grpSp>
        <p:nvGrpSpPr>
          <p:cNvPr id="16" name="Group 15">
            <a:extLst>
              <a:ext uri="{FF2B5EF4-FFF2-40B4-BE49-F238E27FC236}">
                <a16:creationId xmlns:a16="http://schemas.microsoft.com/office/drawing/2014/main" id="{3A38B461-B301-A343-C93A-FA38A7E5DB2F}"/>
              </a:ext>
            </a:extLst>
          </p:cNvPr>
          <p:cNvGrpSpPr/>
          <p:nvPr/>
        </p:nvGrpSpPr>
        <p:grpSpPr>
          <a:xfrm>
            <a:off x="3052688" y="1505243"/>
            <a:ext cx="9122283" cy="4580210"/>
            <a:chOff x="1875565" y="1498281"/>
            <a:chExt cx="9036262" cy="4759702"/>
          </a:xfrm>
        </p:grpSpPr>
        <p:pic>
          <p:nvPicPr>
            <p:cNvPr id="17" name="Picture 16" descr="A diagram of a machine&#10;&#10;Description automatically generated">
              <a:extLst>
                <a:ext uri="{FF2B5EF4-FFF2-40B4-BE49-F238E27FC236}">
                  <a16:creationId xmlns:a16="http://schemas.microsoft.com/office/drawing/2014/main" id="{C47CC65F-8D56-9937-A474-AF7F2A022453}"/>
                </a:ext>
              </a:extLst>
            </p:cNvPr>
            <p:cNvPicPr>
              <a:picLocks noChangeAspect="1"/>
            </p:cNvPicPr>
            <p:nvPr/>
          </p:nvPicPr>
          <p:blipFill rotWithShape="1">
            <a:blip r:embed="rId3"/>
            <a:srcRect t="4232" r="3078"/>
            <a:stretch/>
          </p:blipFill>
          <p:spPr>
            <a:xfrm>
              <a:off x="1875565" y="1498281"/>
              <a:ext cx="9036262" cy="4759702"/>
            </a:xfrm>
            <a:prstGeom prst="rect">
              <a:avLst/>
            </a:prstGeom>
          </p:spPr>
        </p:pic>
        <p:sp>
          <p:nvSpPr>
            <p:cNvPr id="7" name="Rectangle 6">
              <a:extLst>
                <a:ext uri="{FF2B5EF4-FFF2-40B4-BE49-F238E27FC236}">
                  <a16:creationId xmlns:a16="http://schemas.microsoft.com/office/drawing/2014/main" id="{97BDE74C-6ED9-7C6A-F206-8BBD3CA8EDCD}"/>
                </a:ext>
              </a:extLst>
            </p:cNvPr>
            <p:cNvSpPr/>
            <p:nvPr/>
          </p:nvSpPr>
          <p:spPr>
            <a:xfrm>
              <a:off x="3361936" y="1644350"/>
              <a:ext cx="393006" cy="4190035"/>
            </a:xfrm>
            <a:prstGeom prst="rect">
              <a:avLst/>
            </a:prstGeom>
            <a:solidFill>
              <a:srgbClr val="F36F12">
                <a:alpha val="58039"/>
              </a:srgbClr>
            </a:solidFill>
            <a:ln>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60000"/>
                    <a:lumOff val="40000"/>
                  </a:schemeClr>
                </a:solidFill>
              </a:endParaRPr>
            </a:p>
          </p:txBody>
        </p:sp>
        <p:sp>
          <p:nvSpPr>
            <p:cNvPr id="8" name="Rectangle 7">
              <a:extLst>
                <a:ext uri="{FF2B5EF4-FFF2-40B4-BE49-F238E27FC236}">
                  <a16:creationId xmlns:a16="http://schemas.microsoft.com/office/drawing/2014/main" id="{BD11BCB5-16F6-A615-8FDB-80F128F60CEB}"/>
                </a:ext>
              </a:extLst>
            </p:cNvPr>
            <p:cNvSpPr/>
            <p:nvPr/>
          </p:nvSpPr>
          <p:spPr>
            <a:xfrm>
              <a:off x="6118033" y="1644349"/>
              <a:ext cx="789444" cy="4190035"/>
            </a:xfrm>
            <a:prstGeom prst="rect">
              <a:avLst/>
            </a:prstGeom>
            <a:solidFill>
              <a:srgbClr val="F36F12">
                <a:alpha val="58039"/>
              </a:srgbClr>
            </a:solidFill>
            <a:ln>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60000"/>
                    <a:lumOff val="40000"/>
                  </a:schemeClr>
                </a:solidFill>
              </a:endParaRPr>
            </a:p>
          </p:txBody>
        </p:sp>
        <p:sp>
          <p:nvSpPr>
            <p:cNvPr id="9" name="Rectangle 8">
              <a:extLst>
                <a:ext uri="{FF2B5EF4-FFF2-40B4-BE49-F238E27FC236}">
                  <a16:creationId xmlns:a16="http://schemas.microsoft.com/office/drawing/2014/main" id="{ABA07604-F5B2-5A25-838C-5EA9F999E5F3}"/>
                </a:ext>
              </a:extLst>
            </p:cNvPr>
            <p:cNvSpPr/>
            <p:nvPr/>
          </p:nvSpPr>
          <p:spPr>
            <a:xfrm>
              <a:off x="2773405" y="1650331"/>
              <a:ext cx="582175" cy="4191862"/>
            </a:xfrm>
            <a:prstGeom prst="rect">
              <a:avLst/>
            </a:prstGeom>
            <a:solidFill>
              <a:srgbClr val="B2DBE2">
                <a:alpha val="63137"/>
              </a:srgbClr>
            </a:solidFill>
            <a:ln>
              <a:solidFill>
                <a:srgbClr val="B2DBE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E4B213D-2E02-982E-004E-6B3DEDF253C3}"/>
                </a:ext>
              </a:extLst>
            </p:cNvPr>
            <p:cNvSpPr/>
            <p:nvPr/>
          </p:nvSpPr>
          <p:spPr>
            <a:xfrm>
              <a:off x="3754944" y="1644350"/>
              <a:ext cx="2363088" cy="4190035"/>
            </a:xfrm>
            <a:prstGeom prst="rect">
              <a:avLst/>
            </a:prstGeom>
            <a:solidFill>
              <a:srgbClr val="B2DBE2">
                <a:alpha val="69020"/>
              </a:srgbClr>
            </a:solidFill>
            <a:ln>
              <a:solidFill>
                <a:srgbClr val="B2DBE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899D9A8-A6B3-949D-A7EE-ED9FDEFD95A9}"/>
                </a:ext>
              </a:extLst>
            </p:cNvPr>
            <p:cNvSpPr/>
            <p:nvPr/>
          </p:nvSpPr>
          <p:spPr>
            <a:xfrm>
              <a:off x="6918801" y="1644348"/>
              <a:ext cx="173474" cy="4190036"/>
            </a:xfrm>
            <a:prstGeom prst="rect">
              <a:avLst/>
            </a:prstGeom>
            <a:solidFill>
              <a:srgbClr val="00A828">
                <a:alpha val="80000"/>
              </a:srgbClr>
            </a:solidFill>
            <a:ln>
              <a:solidFill>
                <a:srgbClr val="00A828">
                  <a:alpha val="69804"/>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CC44DF7-015E-20AC-799A-43E3C992C9A3}"/>
                </a:ext>
              </a:extLst>
            </p:cNvPr>
            <p:cNvSpPr/>
            <p:nvPr/>
          </p:nvSpPr>
          <p:spPr>
            <a:xfrm>
              <a:off x="7924970" y="1644349"/>
              <a:ext cx="1514444" cy="4190035"/>
            </a:xfrm>
            <a:prstGeom prst="rect">
              <a:avLst/>
            </a:prstGeom>
            <a:solidFill>
              <a:srgbClr val="00A828">
                <a:alpha val="80000"/>
              </a:srgbClr>
            </a:solidFill>
            <a:ln>
              <a:solidFill>
                <a:srgbClr val="00A828">
                  <a:alpha val="69804"/>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70856A6-4627-42F6-4DED-05A997D844B0}"/>
                </a:ext>
              </a:extLst>
            </p:cNvPr>
            <p:cNvSpPr/>
            <p:nvPr/>
          </p:nvSpPr>
          <p:spPr>
            <a:xfrm>
              <a:off x="7103599" y="1644349"/>
              <a:ext cx="821372" cy="4190035"/>
            </a:xfrm>
            <a:prstGeom prst="rect">
              <a:avLst/>
            </a:prstGeom>
            <a:solidFill>
              <a:srgbClr val="C43D70">
                <a:alpha val="69804"/>
              </a:srgbClr>
            </a:solidFill>
            <a:ln>
              <a:solidFill>
                <a:srgbClr val="C43D7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TextBox 13">
            <a:extLst>
              <a:ext uri="{FF2B5EF4-FFF2-40B4-BE49-F238E27FC236}">
                <a16:creationId xmlns:a16="http://schemas.microsoft.com/office/drawing/2014/main" id="{15B2EC84-A9AB-DE29-388D-CB57F8ABBFF5}"/>
              </a:ext>
            </a:extLst>
          </p:cNvPr>
          <p:cNvSpPr txBox="1"/>
          <p:nvPr/>
        </p:nvSpPr>
        <p:spPr>
          <a:xfrm>
            <a:off x="1902786" y="788235"/>
            <a:ext cx="8269843" cy="984885"/>
          </a:xfrm>
          <a:prstGeom prst="rect">
            <a:avLst/>
          </a:prstGeom>
          <a:noFill/>
        </p:spPr>
        <p:txBody>
          <a:bodyPr wrap="square" rtlCol="0">
            <a:spAutoFit/>
          </a:bodyPr>
          <a:lstStyle/>
          <a:p>
            <a:pPr algn="ctr"/>
            <a:r>
              <a:rPr lang="en-US" sz="2000" b="1">
                <a:effectLst/>
                <a:latin typeface="Arial" panose="020B0604020202020204" pitchFamily="34" charset="0"/>
                <a:cs typeface="Arial" panose="020B0604020202020204" pitchFamily="34" charset="0"/>
              </a:rPr>
              <a:t>The LHCb Detector: </a:t>
            </a:r>
            <a:r>
              <a:rPr lang="en-US" sz="2000">
                <a:effectLst/>
                <a:latin typeface="Arial" panose="020B0604020202020204" pitchFamily="34" charset="0"/>
                <a:cs typeface="Arial" panose="020B0604020202020204" pitchFamily="34" charset="0"/>
              </a:rPr>
              <a:t>Full </a:t>
            </a:r>
            <a:r>
              <a:rPr lang="en-US" sz="2000" b="1">
                <a:solidFill>
                  <a:srgbClr val="B2DBE2"/>
                </a:solidFill>
                <a:effectLst/>
                <a:latin typeface="Arial" panose="020B0604020202020204" pitchFamily="34" charset="0"/>
                <a:cs typeface="Arial" panose="020B0604020202020204" pitchFamily="34" charset="0"/>
              </a:rPr>
              <a:t>tracking</a:t>
            </a:r>
            <a:r>
              <a:rPr lang="en-US" sz="2000" b="1">
                <a:effectLst/>
                <a:latin typeface="Arial" panose="020B0604020202020204" pitchFamily="34" charset="0"/>
                <a:cs typeface="Arial" panose="020B0604020202020204" pitchFamily="34" charset="0"/>
              </a:rPr>
              <a:t>, </a:t>
            </a:r>
            <a:r>
              <a:rPr lang="en-US" sz="2000" b="1">
                <a:solidFill>
                  <a:srgbClr val="F36F12"/>
                </a:solidFill>
                <a:effectLst/>
                <a:latin typeface="Arial" panose="020B0604020202020204" pitchFamily="34" charset="0"/>
                <a:cs typeface="Arial" panose="020B0604020202020204" pitchFamily="34" charset="0"/>
              </a:rPr>
              <a:t>particle identification</a:t>
            </a:r>
            <a:r>
              <a:rPr lang="en-US" sz="2000">
                <a:effectLst/>
                <a:latin typeface="Arial" panose="020B0604020202020204" pitchFamily="34" charset="0"/>
                <a:cs typeface="Arial" panose="020B0604020202020204" pitchFamily="34" charset="0"/>
              </a:rPr>
              <a:t>, </a:t>
            </a:r>
            <a:r>
              <a:rPr lang="en-US" sz="2000" b="1">
                <a:solidFill>
                  <a:srgbClr val="C43D70"/>
                </a:solidFill>
                <a:effectLst/>
                <a:latin typeface="Arial" panose="020B0604020202020204" pitchFamily="34" charset="0"/>
                <a:cs typeface="Arial" panose="020B0604020202020204" pitchFamily="34" charset="0"/>
              </a:rPr>
              <a:t>hadronic and electromagnetic calorimetry </a:t>
            </a:r>
            <a:r>
              <a:rPr lang="en-US" sz="2000">
                <a:effectLst/>
                <a:latin typeface="Arial" panose="020B0604020202020204" pitchFamily="34" charset="0"/>
                <a:cs typeface="Arial" panose="020B0604020202020204" pitchFamily="34" charset="0"/>
              </a:rPr>
              <a:t>and </a:t>
            </a:r>
            <a:r>
              <a:rPr lang="en-US" sz="2000" b="1">
                <a:solidFill>
                  <a:srgbClr val="00B050"/>
                </a:solidFill>
                <a:effectLst/>
                <a:latin typeface="Arial" panose="020B0604020202020204" pitchFamily="34" charset="0"/>
                <a:cs typeface="Arial" panose="020B0604020202020204" pitchFamily="34" charset="0"/>
              </a:rPr>
              <a:t>muon ID </a:t>
            </a:r>
            <a:r>
              <a:rPr lang="en-US" sz="2000">
                <a:effectLst/>
                <a:latin typeface="Arial" panose="020B0604020202020204" pitchFamily="34" charset="0"/>
                <a:cs typeface="Arial" panose="020B0604020202020204" pitchFamily="34" charset="0"/>
              </a:rPr>
              <a:t>in 2 &lt; </a:t>
            </a:r>
            <a:r>
              <a:rPr lang="el-GR" sz="2000">
                <a:effectLst/>
                <a:latin typeface="Arial" panose="020B0604020202020204" pitchFamily="34" charset="0"/>
                <a:cs typeface="Arial" panose="020B0604020202020204" pitchFamily="34" charset="0"/>
              </a:rPr>
              <a:t>η &lt; 5 </a:t>
            </a:r>
          </a:p>
          <a:p>
            <a:endParaRPr lang="en-US"/>
          </a:p>
        </p:txBody>
      </p:sp>
      <p:cxnSp>
        <p:nvCxnSpPr>
          <p:cNvPr id="15" name="Straight Connector 14">
            <a:extLst>
              <a:ext uri="{FF2B5EF4-FFF2-40B4-BE49-F238E27FC236}">
                <a16:creationId xmlns:a16="http://schemas.microsoft.com/office/drawing/2014/main" id="{20CC7BD8-DFFF-C4BA-9247-2573B40BDBC5}"/>
              </a:ext>
            </a:extLst>
          </p:cNvPr>
          <p:cNvCxnSpPr>
            <a:cxnSpLocks/>
          </p:cNvCxnSpPr>
          <p:nvPr/>
        </p:nvCxnSpPr>
        <p:spPr>
          <a:xfrm>
            <a:off x="-715" y="6400594"/>
            <a:ext cx="1220724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5CC7F4A8-CA5F-8145-8BD3-590EEBC48581}"/>
              </a:ext>
            </a:extLst>
          </p:cNvPr>
          <p:cNvSpPr txBox="1"/>
          <p:nvPr/>
        </p:nvSpPr>
        <p:spPr>
          <a:xfrm>
            <a:off x="22311" y="2046700"/>
            <a:ext cx="4039315" cy="2092881"/>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sz="2000" dirty="0">
                <a:latin typeface="Arial" panose="020B0604020202020204" pitchFamily="34" charset="0"/>
                <a:cs typeface="Arial" panose="020B0604020202020204" pitchFamily="34" charset="0"/>
              </a:rPr>
              <a:t>Precision vertexing</a:t>
            </a:r>
          </a:p>
          <a:p>
            <a:pPr marL="285750" indent="-285750">
              <a:lnSpc>
                <a:spcPct val="150000"/>
              </a:lnSpc>
              <a:buFont typeface="Arial" panose="020B0604020202020204" pitchFamily="34" charset="0"/>
              <a:buChar char="•"/>
            </a:pPr>
            <a:r>
              <a:rPr lang="en-US" sz="2000" dirty="0">
                <a:latin typeface="Arial" panose="020B0604020202020204" pitchFamily="34" charset="0"/>
                <a:cs typeface="Arial" panose="020B0604020202020204" pitchFamily="34" charset="0"/>
              </a:rPr>
              <a:t>Fast DAQ at forward rapidity</a:t>
            </a:r>
          </a:p>
          <a:p>
            <a:pPr marL="285750" indent="-285750">
              <a:lnSpc>
                <a:spcPct val="150000"/>
              </a:lnSpc>
              <a:buFont typeface="Arial" panose="020B0604020202020204" pitchFamily="34" charset="0"/>
              <a:buChar char="•"/>
            </a:pPr>
            <a:r>
              <a:rPr lang="en-US" sz="2000" dirty="0">
                <a:latin typeface="Arial" panose="020B0604020202020204" pitchFamily="34" charset="0"/>
                <a:cs typeface="Arial" panose="020B0604020202020204" pitchFamily="34" charset="0"/>
              </a:rPr>
              <a:t>Fixed target </a:t>
            </a:r>
          </a:p>
          <a:p>
            <a:pPr marL="742950" lvl="1"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p beams</a:t>
            </a:r>
          </a:p>
          <a:p>
            <a:pPr marL="742950" lvl="1"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Pb beams</a:t>
            </a:r>
          </a:p>
        </p:txBody>
      </p:sp>
      <p:sp>
        <p:nvSpPr>
          <p:cNvPr id="18" name="TextBox 17">
            <a:extLst>
              <a:ext uri="{FF2B5EF4-FFF2-40B4-BE49-F238E27FC236}">
                <a16:creationId xmlns:a16="http://schemas.microsoft.com/office/drawing/2014/main" id="{48448C8B-CE76-4471-1C11-EB4807EADA78}"/>
              </a:ext>
            </a:extLst>
          </p:cNvPr>
          <p:cNvSpPr txBox="1"/>
          <p:nvPr/>
        </p:nvSpPr>
        <p:spPr>
          <a:xfrm>
            <a:off x="2019808" y="5869710"/>
            <a:ext cx="8543004" cy="400110"/>
          </a:xfrm>
          <a:prstGeom prst="rect">
            <a:avLst/>
          </a:prstGeom>
          <a:noFill/>
        </p:spPr>
        <p:txBody>
          <a:bodyPr wrap="square">
            <a:spAutoFit/>
          </a:bodyPr>
          <a:lstStyle/>
          <a:p>
            <a:r>
              <a:rPr lang="en-US" sz="2000" dirty="0" err="1">
                <a:solidFill>
                  <a:srgbClr val="B27FCC"/>
                </a:solidFill>
                <a:effectLst/>
                <a:latin typeface="Arial" panose="020B0604020202020204" pitchFamily="34" charset="0"/>
                <a:cs typeface="Arial" panose="020B0604020202020204" pitchFamily="34" charset="0"/>
              </a:rPr>
              <a:t>LHCb</a:t>
            </a:r>
            <a:r>
              <a:rPr lang="en-US" sz="2000" dirty="0">
                <a:solidFill>
                  <a:srgbClr val="B27FCC"/>
                </a:solidFill>
                <a:effectLst/>
                <a:latin typeface="Arial" panose="020B0604020202020204" pitchFamily="34" charset="0"/>
                <a:cs typeface="Arial" panose="020B0604020202020204" pitchFamily="34" charset="0"/>
              </a:rPr>
              <a:t> has unique access to large sets of </a:t>
            </a:r>
            <a:r>
              <a:rPr lang="en-US" sz="2000" i="1" dirty="0">
                <a:solidFill>
                  <a:srgbClr val="B27FCC"/>
                </a:solidFill>
                <a:effectLst/>
                <a:latin typeface="Arial" panose="020B0604020202020204" pitchFamily="34" charset="0"/>
                <a:cs typeface="Arial" panose="020B0604020202020204" pitchFamily="34" charset="0"/>
              </a:rPr>
              <a:t>b </a:t>
            </a:r>
            <a:r>
              <a:rPr lang="en-US" sz="2000" dirty="0">
                <a:solidFill>
                  <a:srgbClr val="B27FCC"/>
                </a:solidFill>
                <a:effectLst/>
                <a:latin typeface="Arial" panose="020B0604020202020204" pitchFamily="34" charset="0"/>
                <a:cs typeface="Arial" panose="020B0604020202020204" pitchFamily="34" charset="0"/>
              </a:rPr>
              <a:t>baryons and mesons at low </a:t>
            </a:r>
            <a:r>
              <a:rPr lang="en-US" sz="2000" i="1" dirty="0" err="1">
                <a:solidFill>
                  <a:srgbClr val="B27FCC"/>
                </a:solidFill>
                <a:effectLst/>
                <a:latin typeface="Arial" panose="020B0604020202020204" pitchFamily="34" charset="0"/>
                <a:cs typeface="Arial" panose="020B0604020202020204" pitchFamily="34" charset="0"/>
              </a:rPr>
              <a:t>p</a:t>
            </a:r>
            <a:r>
              <a:rPr lang="en-US" sz="2000" i="1" baseline="-25000" dirty="0" err="1">
                <a:solidFill>
                  <a:srgbClr val="B27FCC"/>
                </a:solidFill>
                <a:effectLst/>
                <a:latin typeface="Arial" panose="020B0604020202020204" pitchFamily="34" charset="0"/>
                <a:cs typeface="Arial" panose="020B0604020202020204" pitchFamily="34" charset="0"/>
              </a:rPr>
              <a:t>T</a:t>
            </a:r>
            <a:r>
              <a:rPr lang="en-US" sz="2000" i="1" dirty="0">
                <a:solidFill>
                  <a:srgbClr val="B27FCC"/>
                </a:solidFill>
                <a:effectLst/>
                <a:latin typeface="Arial" panose="020B0604020202020204" pitchFamily="34" charset="0"/>
                <a:cs typeface="Arial" panose="020B0604020202020204" pitchFamily="34" charset="0"/>
              </a:rPr>
              <a:t> </a:t>
            </a:r>
          </a:p>
        </p:txBody>
      </p:sp>
      <p:sp>
        <p:nvSpPr>
          <p:cNvPr id="19" name="Footer Placeholder 2">
            <a:extLst>
              <a:ext uri="{FF2B5EF4-FFF2-40B4-BE49-F238E27FC236}">
                <a16:creationId xmlns:a16="http://schemas.microsoft.com/office/drawing/2014/main" id="{5CD39EBA-906D-4E9A-1C64-35FD7A691A7E}"/>
              </a:ext>
            </a:extLst>
          </p:cNvPr>
          <p:cNvSpPr>
            <a:spLocks noGrp="1"/>
          </p:cNvSpPr>
          <p:nvPr>
            <p:ph type="ftr" sz="quarter" idx="11"/>
          </p:nvPr>
        </p:nvSpPr>
        <p:spPr>
          <a:xfrm>
            <a:off x="4038599" y="6440758"/>
            <a:ext cx="4438135" cy="365125"/>
          </a:xfrm>
        </p:spPr>
        <p:txBody>
          <a:bodyPr/>
          <a:lstStyle/>
          <a:p>
            <a:r>
              <a:rPr lang="en-US" b="1">
                <a:solidFill>
                  <a:srgbClr val="0070C0"/>
                </a:solidFill>
                <a:latin typeface="Arial" panose="020B0604020202020204" pitchFamily="34" charset="0"/>
                <a:cs typeface="Arial" panose="020B0604020202020204" pitchFamily="34" charset="0"/>
              </a:rPr>
              <a:t>Julie </a:t>
            </a:r>
            <a:r>
              <a:rPr lang="en-US" b="1" err="1">
                <a:solidFill>
                  <a:srgbClr val="0070C0"/>
                </a:solidFill>
                <a:latin typeface="Arial" panose="020B0604020202020204" pitchFamily="34" charset="0"/>
                <a:cs typeface="Arial" panose="020B0604020202020204" pitchFamily="34" charset="0"/>
              </a:rPr>
              <a:t>Napora</a:t>
            </a:r>
            <a:r>
              <a:rPr lang="en-US" b="1">
                <a:solidFill>
                  <a:srgbClr val="0070C0"/>
                </a:solidFill>
                <a:latin typeface="Arial" panose="020B0604020202020204" pitchFamily="34" charset="0"/>
                <a:cs typeface="Arial" panose="020B0604020202020204" pitchFamily="34" charset="0"/>
              </a:rPr>
              <a:t> (Berkey) - Los Alamos National Laboratory</a:t>
            </a:r>
          </a:p>
        </p:txBody>
      </p:sp>
      <p:sp>
        <p:nvSpPr>
          <p:cNvPr id="2" name="TextBox 1">
            <a:extLst>
              <a:ext uri="{FF2B5EF4-FFF2-40B4-BE49-F238E27FC236}">
                <a16:creationId xmlns:a16="http://schemas.microsoft.com/office/drawing/2014/main" id="{70E365FC-3D05-792D-168D-ADD2764AC614}"/>
              </a:ext>
            </a:extLst>
          </p:cNvPr>
          <p:cNvSpPr txBox="1"/>
          <p:nvPr/>
        </p:nvSpPr>
        <p:spPr>
          <a:xfrm>
            <a:off x="-12454" y="6163343"/>
            <a:ext cx="2630346" cy="276999"/>
          </a:xfrm>
          <a:prstGeom prst="rect">
            <a:avLst/>
          </a:prstGeom>
          <a:noFill/>
        </p:spPr>
        <p:txBody>
          <a:bodyPr wrap="square" rtlCol="0">
            <a:spAutoFit/>
          </a:bodyPr>
          <a:lstStyle/>
          <a:p>
            <a:r>
              <a:rPr lang="en-US" sz="1200" dirty="0">
                <a:solidFill>
                  <a:schemeClr val="bg2">
                    <a:lumMod val="50000"/>
                  </a:schemeClr>
                </a:solidFill>
              </a:rPr>
              <a:t>JINST 3 (2008) S08005</a:t>
            </a:r>
          </a:p>
        </p:txBody>
      </p:sp>
      <p:pic>
        <p:nvPicPr>
          <p:cNvPr id="5" name="Picture 4" descr="A logo for a nuclear science center&#10;&#10;Description automatically generated">
            <a:extLst>
              <a:ext uri="{FF2B5EF4-FFF2-40B4-BE49-F238E27FC236}">
                <a16:creationId xmlns:a16="http://schemas.microsoft.com/office/drawing/2014/main" id="{E210E072-CF46-CB9B-3328-838A4638681B}"/>
              </a:ext>
            </a:extLst>
          </p:cNvPr>
          <p:cNvPicPr>
            <a:picLocks noChangeAspect="1"/>
          </p:cNvPicPr>
          <p:nvPr/>
        </p:nvPicPr>
        <p:blipFill>
          <a:blip r:embed="rId4"/>
          <a:stretch>
            <a:fillRect/>
          </a:stretch>
        </p:blipFill>
        <p:spPr>
          <a:xfrm>
            <a:off x="-57152" y="6431871"/>
            <a:ext cx="1200152" cy="522447"/>
          </a:xfrm>
          <a:prstGeom prst="ellipse">
            <a:avLst/>
          </a:prstGeom>
        </p:spPr>
      </p:pic>
      <p:sp>
        <p:nvSpPr>
          <p:cNvPr id="21" name="TextBox 20">
            <a:extLst>
              <a:ext uri="{FF2B5EF4-FFF2-40B4-BE49-F238E27FC236}">
                <a16:creationId xmlns:a16="http://schemas.microsoft.com/office/drawing/2014/main" id="{2904817A-899D-CD71-4138-88C1C5C48C44}"/>
              </a:ext>
            </a:extLst>
          </p:cNvPr>
          <p:cNvSpPr txBox="1"/>
          <p:nvPr/>
        </p:nvSpPr>
        <p:spPr>
          <a:xfrm>
            <a:off x="24992" y="4021857"/>
            <a:ext cx="1877794" cy="496996"/>
          </a:xfrm>
          <a:prstGeom prst="rect">
            <a:avLst/>
          </a:prstGeom>
          <a:noFill/>
        </p:spPr>
        <p:txBody>
          <a:bodyPr wrap="square">
            <a:spAutoFit/>
          </a:bodyPr>
          <a:lstStyle/>
          <a:p>
            <a:pPr marL="285750" indent="-285750">
              <a:lnSpc>
                <a:spcPct val="150000"/>
              </a:lnSpc>
              <a:buFont typeface="Arial" panose="020B0604020202020204" pitchFamily="34" charset="0"/>
              <a:buChar char="•"/>
            </a:pPr>
            <a:r>
              <a:rPr lang="en-US" sz="2000" i="1" dirty="0" err="1">
                <a:latin typeface="Arial" panose="020B0604020202020204" pitchFamily="34" charset="0"/>
                <a:cs typeface="Arial" panose="020B0604020202020204" pitchFamily="34" charset="0"/>
              </a:rPr>
              <a:t>p</a:t>
            </a:r>
            <a:r>
              <a:rPr lang="en-US" sz="2000" i="1" baseline="-25000" dirty="0" err="1">
                <a:latin typeface="Arial" panose="020B0604020202020204" pitchFamily="34" charset="0"/>
                <a:cs typeface="Arial" panose="020B0604020202020204" pitchFamily="34" charset="0"/>
              </a:rPr>
              <a:t>T</a:t>
            </a:r>
            <a:r>
              <a:rPr lang="en-US" sz="2000" dirty="0">
                <a:latin typeface="Arial" panose="020B0604020202020204" pitchFamily="34" charset="0"/>
                <a:cs typeface="Arial" panose="020B0604020202020204" pitchFamily="34" charset="0"/>
              </a:rPr>
              <a:t> &gt; 0</a:t>
            </a:r>
          </a:p>
        </p:txBody>
      </p:sp>
      <p:sp>
        <p:nvSpPr>
          <p:cNvPr id="20" name="TextBox 19">
            <a:extLst>
              <a:ext uri="{FF2B5EF4-FFF2-40B4-BE49-F238E27FC236}">
                <a16:creationId xmlns:a16="http://schemas.microsoft.com/office/drawing/2014/main" id="{FA350F1A-3201-D952-0ECC-853245F4B5A6}"/>
              </a:ext>
            </a:extLst>
          </p:cNvPr>
          <p:cNvSpPr txBox="1"/>
          <p:nvPr/>
        </p:nvSpPr>
        <p:spPr>
          <a:xfrm>
            <a:off x="542924" y="6406471"/>
            <a:ext cx="3495675" cy="430887"/>
          </a:xfrm>
          <a:prstGeom prst="rect">
            <a:avLst/>
          </a:prstGeom>
          <a:noFill/>
        </p:spPr>
        <p:txBody>
          <a:bodyPr wrap="square">
            <a:spAutoFit/>
          </a:bodyPr>
          <a:lstStyle/>
          <a:p>
            <a:pPr algn="ctr"/>
            <a:r>
              <a:rPr lang="en-US" sz="1100" dirty="0">
                <a:latin typeface="Arial" panose="020B0604020202020204" pitchFamily="34" charset="0"/>
                <a:cs typeface="Arial" panose="020B0604020202020204" pitchFamily="34" charset="0"/>
              </a:rPr>
              <a:t>2nd Workshop on Advancing the Understanding of Non-Perturbative QCD Using Energy Flow</a:t>
            </a:r>
          </a:p>
        </p:txBody>
      </p:sp>
    </p:spTree>
    <p:extLst>
      <p:ext uri="{BB962C8B-B14F-4D97-AF65-F5344CB8AC3E}">
        <p14:creationId xmlns:p14="http://schemas.microsoft.com/office/powerpoint/2010/main" val="1903721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1000" fill="hold"/>
                                        <p:tgtEl>
                                          <p:spTgt spid="18"/>
                                        </p:tgtEl>
                                        <p:attrNameLst>
                                          <p:attrName>ppt_w</p:attrName>
                                        </p:attrNameLst>
                                      </p:cBhvr>
                                      <p:tavLst>
                                        <p:tav tm="0">
                                          <p:val>
                                            <p:strVal val="#ppt_w*0.70"/>
                                          </p:val>
                                        </p:tav>
                                        <p:tav tm="100000">
                                          <p:val>
                                            <p:strVal val="#ppt_w"/>
                                          </p:val>
                                        </p:tav>
                                      </p:tavLst>
                                    </p:anim>
                                    <p:anim calcmode="lin" valueType="num">
                                      <p:cBhvr>
                                        <p:cTn id="8" dur="1000" fill="hold"/>
                                        <p:tgtEl>
                                          <p:spTgt spid="18"/>
                                        </p:tgtEl>
                                        <p:attrNameLst>
                                          <p:attrName>ppt_h</p:attrName>
                                        </p:attrNameLst>
                                      </p:cBhvr>
                                      <p:tavLst>
                                        <p:tav tm="0">
                                          <p:val>
                                            <p:strVal val="#ppt_h"/>
                                          </p:val>
                                        </p:tav>
                                        <p:tav tm="100000">
                                          <p:val>
                                            <p:strVal val="#ppt_h"/>
                                          </p:val>
                                        </p:tav>
                                      </p:tavLst>
                                    </p:anim>
                                    <p:animEffect transition="in" filter="fade">
                                      <p:cBhvr>
                                        <p:cTn id="9"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555A256-ADBE-E1C7-102B-8B90891869A8}"/>
              </a:ext>
            </a:extLst>
          </p:cNvPr>
          <p:cNvSpPr>
            <a:spLocks noGrp="1"/>
          </p:cNvSpPr>
          <p:nvPr>
            <p:ph type="sldNum" sz="quarter" idx="12"/>
          </p:nvPr>
        </p:nvSpPr>
        <p:spPr>
          <a:xfrm>
            <a:off x="8610600" y="6412622"/>
            <a:ext cx="2743200" cy="365125"/>
          </a:xfrm>
        </p:spPr>
        <p:txBody>
          <a:bodyPr/>
          <a:lstStyle/>
          <a:p>
            <a:fld id="{DFBB0607-2241-C44A-BD8D-EF27D7EBCBE4}" type="slidenum">
              <a:rPr lang="en-US" smtClean="0">
                <a:solidFill>
                  <a:srgbClr val="0070C0"/>
                </a:solidFill>
              </a:rPr>
              <a:t>4</a:t>
            </a:fld>
            <a:endParaRPr lang="en-US">
              <a:solidFill>
                <a:srgbClr val="0070C0"/>
              </a:solidFill>
            </a:endParaRPr>
          </a:p>
        </p:txBody>
      </p:sp>
      <p:pic>
        <p:nvPicPr>
          <p:cNvPr id="4" name="Picture 3">
            <a:extLst>
              <a:ext uri="{FF2B5EF4-FFF2-40B4-BE49-F238E27FC236}">
                <a16:creationId xmlns:a16="http://schemas.microsoft.com/office/drawing/2014/main" id="{7246FE53-26C6-4BF7-DF23-CDACB9D4A36F}"/>
              </a:ext>
            </a:extLst>
          </p:cNvPr>
          <p:cNvPicPr>
            <a:picLocks noChangeAspect="1"/>
          </p:cNvPicPr>
          <p:nvPr/>
        </p:nvPicPr>
        <p:blipFill rotWithShape="1">
          <a:blip r:embed="rId3"/>
          <a:srcRect r="1027"/>
          <a:stretch/>
        </p:blipFill>
        <p:spPr>
          <a:xfrm>
            <a:off x="5064376" y="837028"/>
            <a:ext cx="7127624" cy="4764762"/>
          </a:xfrm>
          <a:prstGeom prst="rect">
            <a:avLst/>
          </a:prstGeom>
        </p:spPr>
      </p:pic>
      <p:sp>
        <p:nvSpPr>
          <p:cNvPr id="5" name="Text Placeholder 1">
            <a:extLst>
              <a:ext uri="{FF2B5EF4-FFF2-40B4-BE49-F238E27FC236}">
                <a16:creationId xmlns:a16="http://schemas.microsoft.com/office/drawing/2014/main" id="{08771096-121D-0F7E-B957-5A29669AEDE5}"/>
              </a:ext>
            </a:extLst>
          </p:cNvPr>
          <p:cNvSpPr txBox="1">
            <a:spLocks/>
          </p:cNvSpPr>
          <p:nvPr/>
        </p:nvSpPr>
        <p:spPr>
          <a:xfrm>
            <a:off x="244929" y="85269"/>
            <a:ext cx="8934130" cy="84182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b="1">
                <a:latin typeface="Arial" panose="020B0604020202020204" pitchFamily="34" charset="0"/>
                <a:cs typeface="Arial" panose="020B0604020202020204" pitchFamily="34" charset="0"/>
              </a:rPr>
              <a:t>Bottom baryons at LHCb</a:t>
            </a:r>
          </a:p>
        </p:txBody>
      </p:sp>
      <p:cxnSp>
        <p:nvCxnSpPr>
          <p:cNvPr id="6" name="Straight Connector 5">
            <a:extLst>
              <a:ext uri="{FF2B5EF4-FFF2-40B4-BE49-F238E27FC236}">
                <a16:creationId xmlns:a16="http://schemas.microsoft.com/office/drawing/2014/main" id="{4DAC998C-AB68-4F7A-6BEC-4E28734288AC}"/>
              </a:ext>
            </a:extLst>
          </p:cNvPr>
          <p:cNvCxnSpPr>
            <a:cxnSpLocks/>
          </p:cNvCxnSpPr>
          <p:nvPr/>
        </p:nvCxnSpPr>
        <p:spPr>
          <a:xfrm>
            <a:off x="-715" y="6400594"/>
            <a:ext cx="1220724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F7766D7A-B772-D698-F13B-82DA16A87DE1}"/>
              </a:ext>
            </a:extLst>
          </p:cNvPr>
          <p:cNvSpPr txBox="1"/>
          <p:nvPr/>
        </p:nvSpPr>
        <p:spPr>
          <a:xfrm>
            <a:off x="7678948" y="806444"/>
            <a:ext cx="4606504" cy="276999"/>
          </a:xfrm>
          <a:prstGeom prst="rect">
            <a:avLst/>
          </a:prstGeom>
          <a:noFill/>
        </p:spPr>
        <p:txBody>
          <a:bodyPr wrap="square">
            <a:spAutoFit/>
          </a:bodyPr>
          <a:lstStyle/>
          <a:p>
            <a:r>
              <a:rPr lang="en-US" sz="1200" dirty="0">
                <a:solidFill>
                  <a:schemeClr val="bg2">
                    <a:lumMod val="50000"/>
                  </a:schemeClr>
                </a:solidFill>
              </a:rPr>
              <a:t>LHCb-PAPER-2018-050, PRD 100 031102 (2019)</a:t>
            </a:r>
          </a:p>
        </p:txBody>
      </p:sp>
      <p:sp>
        <p:nvSpPr>
          <p:cNvPr id="10" name="Text Placeholder 2">
            <a:extLst>
              <a:ext uri="{FF2B5EF4-FFF2-40B4-BE49-F238E27FC236}">
                <a16:creationId xmlns:a16="http://schemas.microsoft.com/office/drawing/2014/main" id="{6220FF34-AC3A-A1E5-135B-7833F8BEFDA8}"/>
              </a:ext>
            </a:extLst>
          </p:cNvPr>
          <p:cNvSpPr txBox="1">
            <a:spLocks/>
          </p:cNvSpPr>
          <p:nvPr/>
        </p:nvSpPr>
        <p:spPr>
          <a:xfrm>
            <a:off x="0" y="1318194"/>
            <a:ext cx="5590231" cy="31956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en-US" sz="2000" dirty="0">
                <a:latin typeface="Arial" panose="020B0604020202020204" pitchFamily="34" charset="0"/>
                <a:cs typeface="Arial" panose="020B0604020202020204" pitchFamily="34" charset="0"/>
              </a:rPr>
              <a:t>The very heavy </a:t>
            </a:r>
            <a:r>
              <a:rPr lang="en-US" sz="2000" i="1" dirty="0">
                <a:latin typeface="Arial" panose="020B0604020202020204" pitchFamily="34" charset="0"/>
                <a:cs typeface="Arial" panose="020B0604020202020204" pitchFamily="34" charset="0"/>
              </a:rPr>
              <a:t>b</a:t>
            </a:r>
            <a:r>
              <a:rPr lang="en-US" sz="2000" dirty="0">
                <a:latin typeface="Arial" panose="020B0604020202020204" pitchFamily="34" charset="0"/>
                <a:cs typeface="Arial" panose="020B0604020202020204" pitchFamily="34" charset="0"/>
              </a:rPr>
              <a:t> quarks move slowly at </a:t>
            </a:r>
          </a:p>
          <a:p>
            <a:pPr marL="0" indent="0">
              <a:lnSpc>
                <a:spcPct val="150000"/>
              </a:lnSpc>
              <a:buNone/>
            </a:pPr>
            <a:r>
              <a:rPr lang="en-US" sz="2000" dirty="0">
                <a:latin typeface="Arial" panose="020B0604020202020204" pitchFamily="34" charset="0"/>
                <a:cs typeface="Arial" panose="020B0604020202020204" pitchFamily="34" charset="0"/>
              </a:rPr>
              <a:t>   low </a:t>
            </a:r>
            <a:r>
              <a:rPr lang="en-US" sz="2000" i="1" dirty="0" err="1">
                <a:latin typeface="Arial" panose="020B0604020202020204" pitchFamily="34" charset="0"/>
                <a:cs typeface="Arial" panose="020B0604020202020204" pitchFamily="34" charset="0"/>
              </a:rPr>
              <a:t>p</a:t>
            </a:r>
            <a:r>
              <a:rPr lang="en-US" sz="2000" i="1" baseline="-25000" dirty="0" err="1">
                <a:latin typeface="Arial" panose="020B0604020202020204" pitchFamily="34" charset="0"/>
                <a:cs typeface="Arial" panose="020B0604020202020204" pitchFamily="34" charset="0"/>
              </a:rPr>
              <a:t>T</a:t>
            </a:r>
            <a:r>
              <a:rPr lang="en-US" sz="2000" dirty="0">
                <a:latin typeface="Arial" panose="020B0604020202020204" pitchFamily="34" charset="0"/>
                <a:cs typeface="Arial" panose="020B0604020202020204" pitchFamily="34" charset="0"/>
              </a:rPr>
              <a:t> </a:t>
            </a:r>
          </a:p>
          <a:p>
            <a:pPr lvl="1">
              <a:lnSpc>
                <a:spcPct val="150000"/>
              </a:lnSpc>
              <a:buFont typeface="Courier New" panose="02070309020205020404" pitchFamily="49" charset="0"/>
              <a:buChar char="o"/>
            </a:pPr>
            <a:r>
              <a:rPr lang="en-US" sz="1900" dirty="0">
                <a:latin typeface="Arial" panose="020B0604020202020204" pitchFamily="34" charset="0"/>
                <a:cs typeface="Arial" panose="020B0604020202020204" pitchFamily="34" charset="0"/>
              </a:rPr>
              <a:t>Slower velocity</a:t>
            </a:r>
          </a:p>
          <a:p>
            <a:pPr lvl="1">
              <a:lnSpc>
                <a:spcPct val="150000"/>
              </a:lnSpc>
              <a:buFont typeface="Courier New" panose="02070309020205020404" pitchFamily="49" charset="0"/>
              <a:buChar char="o"/>
            </a:pPr>
            <a:r>
              <a:rPr lang="en-US" sz="1900" dirty="0">
                <a:latin typeface="Arial" panose="020B0604020202020204" pitchFamily="34" charset="0"/>
                <a:cs typeface="Arial" panose="020B0604020202020204" pitchFamily="34" charset="0"/>
              </a:rPr>
              <a:t>Larger wavelength</a:t>
            </a:r>
          </a:p>
          <a:p>
            <a:pPr lvl="1">
              <a:lnSpc>
                <a:spcPct val="150000"/>
              </a:lnSpc>
              <a:buFont typeface="Courier New" panose="02070309020205020404" pitchFamily="49" charset="0"/>
              <a:buChar char="o"/>
            </a:pPr>
            <a:r>
              <a:rPr lang="en-US" sz="1900" dirty="0">
                <a:latin typeface="Arial" panose="020B0604020202020204" pitchFamily="34" charset="0"/>
                <a:cs typeface="Arial" panose="020B0604020202020204" pitchFamily="34" charset="0"/>
              </a:rPr>
              <a:t>Greater</a:t>
            </a:r>
            <a:r>
              <a:rPr lang="en-US" sz="1900" dirty="0">
                <a:effectLst/>
                <a:latin typeface="Arial" panose="020B0604020202020204" pitchFamily="34" charset="0"/>
                <a:cs typeface="Arial" panose="020B0604020202020204" pitchFamily="34" charset="0"/>
              </a:rPr>
              <a:t> overlap with bulk particles</a:t>
            </a:r>
            <a:endParaRPr lang="en-US" sz="1900" dirty="0">
              <a:latin typeface="Arial" panose="020B0604020202020204" pitchFamily="34" charset="0"/>
              <a:cs typeface="Arial" panose="020B0604020202020204" pitchFamily="34" charset="0"/>
            </a:endParaRPr>
          </a:p>
          <a:p>
            <a:pPr>
              <a:lnSpc>
                <a:spcPct val="150000"/>
              </a:lnSpc>
            </a:pPr>
            <a:r>
              <a:rPr lang="en-US" sz="2000" dirty="0">
                <a:latin typeface="Arial" panose="020B0604020202020204" pitchFamily="34" charset="0"/>
                <a:cs typeface="Arial" panose="020B0604020202020204" pitchFamily="34" charset="0"/>
              </a:rPr>
              <a:t>Should be especially sensitive to coalescence</a:t>
            </a:r>
          </a:p>
          <a:p>
            <a:pPr lvl="1">
              <a:lnSpc>
                <a:spcPct val="150000"/>
              </a:lnSpc>
            </a:pPr>
            <a:r>
              <a:rPr lang="en-US" sz="1600" dirty="0">
                <a:latin typeface="Arial" panose="020B0604020202020204" pitchFamily="34" charset="0"/>
                <a:cs typeface="Arial" panose="020B0604020202020204" pitchFamily="34" charset="0"/>
              </a:rPr>
              <a:t>Fragmentation in </a:t>
            </a:r>
            <a:r>
              <a:rPr lang="en-US" sz="1600">
                <a:latin typeface="Arial" panose="020B0604020202020204" pitchFamily="34" charset="0"/>
                <a:cs typeface="Arial" panose="020B0604020202020204" pitchFamily="34" charset="0"/>
              </a:rPr>
              <a:t>supressed</a:t>
            </a:r>
            <a:endParaRPr lang="en-US" sz="1600" dirty="0">
              <a:latin typeface="Arial" panose="020B0604020202020204" pitchFamily="34" charset="0"/>
              <a:cs typeface="Arial" panose="020B0604020202020204" pitchFamily="34" charset="0"/>
            </a:endParaRPr>
          </a:p>
        </p:txBody>
      </p:sp>
      <p:grpSp>
        <p:nvGrpSpPr>
          <p:cNvPr id="17" name="Group 16">
            <a:extLst>
              <a:ext uri="{FF2B5EF4-FFF2-40B4-BE49-F238E27FC236}">
                <a16:creationId xmlns:a16="http://schemas.microsoft.com/office/drawing/2014/main" id="{3AB4AD74-90F4-CBEF-8934-2B6C92201254}"/>
              </a:ext>
            </a:extLst>
          </p:cNvPr>
          <p:cNvGrpSpPr/>
          <p:nvPr/>
        </p:nvGrpSpPr>
        <p:grpSpPr>
          <a:xfrm>
            <a:off x="10221056" y="-66683"/>
            <a:ext cx="1372450" cy="728512"/>
            <a:chOff x="10221056" y="-66683"/>
            <a:chExt cx="1372450" cy="728512"/>
          </a:xfrm>
        </p:grpSpPr>
        <p:sp>
          <p:nvSpPr>
            <p:cNvPr id="18" name="Oval 17">
              <a:extLst>
                <a:ext uri="{FF2B5EF4-FFF2-40B4-BE49-F238E27FC236}">
                  <a16:creationId xmlns:a16="http://schemas.microsoft.com/office/drawing/2014/main" id="{8020580C-B358-9290-30D8-2CF70EEB587F}"/>
                </a:ext>
              </a:extLst>
            </p:cNvPr>
            <p:cNvSpPr/>
            <p:nvPr/>
          </p:nvSpPr>
          <p:spPr>
            <a:xfrm>
              <a:off x="10221056" y="311606"/>
              <a:ext cx="340659" cy="340659"/>
            </a:xfrm>
            <a:prstGeom prst="ellipse">
              <a:avLst/>
            </a:prstGeom>
            <a:solidFill>
              <a:srgbClr val="61A09A"/>
            </a:solidFill>
            <a:ln>
              <a:solidFill>
                <a:srgbClr val="61A09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4ACBEB4A-696A-A900-1DFA-BE30D5F010AD}"/>
                </a:ext>
              </a:extLst>
            </p:cNvPr>
            <p:cNvSpPr/>
            <p:nvPr/>
          </p:nvSpPr>
          <p:spPr>
            <a:xfrm>
              <a:off x="11251447" y="321170"/>
              <a:ext cx="340659" cy="340659"/>
            </a:xfrm>
            <a:prstGeom prst="ellipse">
              <a:avLst/>
            </a:prstGeom>
            <a:solidFill>
              <a:srgbClr val="61A09A"/>
            </a:solidFill>
            <a:ln>
              <a:solidFill>
                <a:srgbClr val="61A09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Arrow Connector 19">
              <a:extLst>
                <a:ext uri="{FF2B5EF4-FFF2-40B4-BE49-F238E27FC236}">
                  <a16:creationId xmlns:a16="http://schemas.microsoft.com/office/drawing/2014/main" id="{0A9202E0-73CF-62B0-EDB1-7427E3184FA5}"/>
                </a:ext>
              </a:extLst>
            </p:cNvPr>
            <p:cNvCxnSpPr>
              <a:cxnSpLocks/>
            </p:cNvCxnSpPr>
            <p:nvPr/>
          </p:nvCxnSpPr>
          <p:spPr>
            <a:xfrm flipV="1">
              <a:off x="10551807" y="481935"/>
              <a:ext cx="288754" cy="1"/>
            </a:xfrm>
            <a:prstGeom prst="straightConnector1">
              <a:avLst/>
            </a:prstGeom>
            <a:ln w="412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9CD64D4A-CC25-63EF-5D77-EF01A3EEAB69}"/>
                </a:ext>
              </a:extLst>
            </p:cNvPr>
            <p:cNvCxnSpPr>
              <a:cxnSpLocks/>
            </p:cNvCxnSpPr>
            <p:nvPr/>
          </p:nvCxnSpPr>
          <p:spPr>
            <a:xfrm flipH="1" flipV="1">
              <a:off x="10949002" y="481935"/>
              <a:ext cx="318775" cy="9565"/>
            </a:xfrm>
            <a:prstGeom prst="straightConnector1">
              <a:avLst/>
            </a:prstGeom>
            <a:ln w="412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006C4E65-B19F-4CDE-192A-753358C544D2}"/>
                </a:ext>
              </a:extLst>
            </p:cNvPr>
            <p:cNvSpPr txBox="1"/>
            <p:nvPr/>
          </p:nvSpPr>
          <p:spPr>
            <a:xfrm>
              <a:off x="10264252" y="-66683"/>
              <a:ext cx="325730" cy="369332"/>
            </a:xfrm>
            <a:prstGeom prst="rect">
              <a:avLst/>
            </a:prstGeom>
            <a:noFill/>
          </p:spPr>
          <p:txBody>
            <a:bodyPr wrap="none" rtlCol="0">
              <a:spAutoFit/>
            </a:bodyPr>
            <a:lstStyle/>
            <a:p>
              <a:r>
                <a:rPr lang="en-US" b="1" i="1">
                  <a:latin typeface="Arial" panose="020B0604020202020204" pitchFamily="34" charset="0"/>
                  <a:cs typeface="Arial" panose="020B0604020202020204" pitchFamily="34" charset="0"/>
                </a:rPr>
                <a:t>p</a:t>
              </a:r>
            </a:p>
          </p:txBody>
        </p:sp>
        <p:sp>
          <p:nvSpPr>
            <p:cNvPr id="23" name="TextBox 22">
              <a:extLst>
                <a:ext uri="{FF2B5EF4-FFF2-40B4-BE49-F238E27FC236}">
                  <a16:creationId xmlns:a16="http://schemas.microsoft.com/office/drawing/2014/main" id="{D28620A9-0074-33F1-8960-95BCE8A31F86}"/>
                </a:ext>
              </a:extLst>
            </p:cNvPr>
            <p:cNvSpPr txBox="1"/>
            <p:nvPr/>
          </p:nvSpPr>
          <p:spPr>
            <a:xfrm>
              <a:off x="11267776" y="-55260"/>
              <a:ext cx="325730" cy="369332"/>
            </a:xfrm>
            <a:prstGeom prst="rect">
              <a:avLst/>
            </a:prstGeom>
            <a:noFill/>
          </p:spPr>
          <p:txBody>
            <a:bodyPr wrap="none" rtlCol="0">
              <a:spAutoFit/>
            </a:bodyPr>
            <a:lstStyle/>
            <a:p>
              <a:r>
                <a:rPr lang="en-US" b="1" i="1">
                  <a:latin typeface="Arial" panose="020B0604020202020204" pitchFamily="34" charset="0"/>
                  <a:cs typeface="Arial" panose="020B0604020202020204" pitchFamily="34" charset="0"/>
                </a:rPr>
                <a:t>p</a:t>
              </a:r>
            </a:p>
          </p:txBody>
        </p:sp>
      </p:grpSp>
      <p:sp>
        <p:nvSpPr>
          <p:cNvPr id="11" name="TextBox 10">
            <a:extLst>
              <a:ext uri="{FF2B5EF4-FFF2-40B4-BE49-F238E27FC236}">
                <a16:creationId xmlns:a16="http://schemas.microsoft.com/office/drawing/2014/main" id="{745B8DFC-A5D0-3D2C-AE0D-F2F6D7D295D7}"/>
              </a:ext>
            </a:extLst>
          </p:cNvPr>
          <p:cNvSpPr txBox="1"/>
          <p:nvPr/>
        </p:nvSpPr>
        <p:spPr>
          <a:xfrm>
            <a:off x="2995129" y="5909034"/>
            <a:ext cx="6215552" cy="496931"/>
          </a:xfrm>
          <a:prstGeom prst="rect">
            <a:avLst/>
          </a:prstGeom>
          <a:noFill/>
        </p:spPr>
        <p:txBody>
          <a:bodyPr wrap="square">
            <a:spAutoFit/>
          </a:bodyPr>
          <a:lstStyle/>
          <a:p>
            <a:pPr marL="0" indent="0">
              <a:lnSpc>
                <a:spcPct val="150000"/>
              </a:lnSpc>
              <a:buNone/>
            </a:pPr>
            <a:r>
              <a:rPr lang="en-US" sz="2000" dirty="0">
                <a:solidFill>
                  <a:srgbClr val="33E034"/>
                </a:solidFill>
                <a:latin typeface="Arial" panose="020B0604020202020204" pitchFamily="34" charset="0"/>
                <a:cs typeface="Arial" panose="020B0604020202020204" pitchFamily="34" charset="0"/>
              </a:rPr>
              <a:t>Behavior is not explained by fragmentation alone!</a:t>
            </a:r>
          </a:p>
        </p:txBody>
      </p:sp>
      <p:sp>
        <p:nvSpPr>
          <p:cNvPr id="8" name="Footer Placeholder 2">
            <a:extLst>
              <a:ext uri="{FF2B5EF4-FFF2-40B4-BE49-F238E27FC236}">
                <a16:creationId xmlns:a16="http://schemas.microsoft.com/office/drawing/2014/main" id="{A4272F89-49DF-A559-A083-A33637899B19}"/>
              </a:ext>
            </a:extLst>
          </p:cNvPr>
          <p:cNvSpPr>
            <a:spLocks noGrp="1"/>
          </p:cNvSpPr>
          <p:nvPr>
            <p:ph type="ftr" sz="quarter" idx="11"/>
          </p:nvPr>
        </p:nvSpPr>
        <p:spPr>
          <a:xfrm>
            <a:off x="4038599" y="6440758"/>
            <a:ext cx="4438135" cy="365125"/>
          </a:xfrm>
        </p:spPr>
        <p:txBody>
          <a:bodyPr/>
          <a:lstStyle/>
          <a:p>
            <a:r>
              <a:rPr lang="en-US" b="1">
                <a:solidFill>
                  <a:srgbClr val="0070C0"/>
                </a:solidFill>
                <a:latin typeface="Arial" panose="020B0604020202020204" pitchFamily="34" charset="0"/>
                <a:cs typeface="Arial" panose="020B0604020202020204" pitchFamily="34" charset="0"/>
              </a:rPr>
              <a:t>Julie </a:t>
            </a:r>
            <a:r>
              <a:rPr lang="en-US" b="1" err="1">
                <a:solidFill>
                  <a:srgbClr val="0070C0"/>
                </a:solidFill>
                <a:latin typeface="Arial" panose="020B0604020202020204" pitchFamily="34" charset="0"/>
                <a:cs typeface="Arial" panose="020B0604020202020204" pitchFamily="34" charset="0"/>
              </a:rPr>
              <a:t>Napora</a:t>
            </a:r>
            <a:r>
              <a:rPr lang="en-US" b="1">
                <a:solidFill>
                  <a:srgbClr val="0070C0"/>
                </a:solidFill>
                <a:latin typeface="Arial" panose="020B0604020202020204" pitchFamily="34" charset="0"/>
                <a:cs typeface="Arial" panose="020B0604020202020204" pitchFamily="34" charset="0"/>
              </a:rPr>
              <a:t> (Berkey) - Los Alamos National Laboratory</a:t>
            </a:r>
          </a:p>
        </p:txBody>
      </p:sp>
      <p:sp>
        <p:nvSpPr>
          <p:cNvPr id="12" name="TextBox 11">
            <a:extLst>
              <a:ext uri="{FF2B5EF4-FFF2-40B4-BE49-F238E27FC236}">
                <a16:creationId xmlns:a16="http://schemas.microsoft.com/office/drawing/2014/main" id="{82E95CF3-1DF7-5E64-7F6D-35A63F0D5F2B}"/>
              </a:ext>
            </a:extLst>
          </p:cNvPr>
          <p:cNvSpPr txBox="1"/>
          <p:nvPr/>
        </p:nvSpPr>
        <p:spPr>
          <a:xfrm>
            <a:off x="844433" y="5509370"/>
            <a:ext cx="10826466" cy="496996"/>
          </a:xfrm>
          <a:prstGeom prst="rect">
            <a:avLst/>
          </a:prstGeom>
          <a:noFill/>
        </p:spPr>
        <p:txBody>
          <a:bodyPr wrap="square">
            <a:spAutoFit/>
          </a:bodyPr>
          <a:lstStyle/>
          <a:p>
            <a:pPr>
              <a:lnSpc>
                <a:spcPct val="150000"/>
              </a:lnSpc>
            </a:pPr>
            <a:r>
              <a:rPr lang="en-US" sz="2000" dirty="0">
                <a:solidFill>
                  <a:srgbClr val="33E034"/>
                </a:solidFill>
                <a:latin typeface="Arial" panose="020B0604020202020204" pitchFamily="34" charset="0"/>
                <a:cs typeface="Arial" panose="020B0604020202020204" pitchFamily="34" charset="0"/>
              </a:rPr>
              <a:t>Previous </a:t>
            </a:r>
            <a:r>
              <a:rPr lang="en-US" sz="2000" dirty="0" err="1">
                <a:solidFill>
                  <a:srgbClr val="33E034"/>
                </a:solidFill>
                <a:latin typeface="Arial" panose="020B0604020202020204" pitchFamily="34" charset="0"/>
                <a:cs typeface="Arial" panose="020B0604020202020204" pitchFamily="34" charset="0"/>
              </a:rPr>
              <a:t>LHCb</a:t>
            </a:r>
            <a:r>
              <a:rPr lang="en-US" sz="2000" dirty="0">
                <a:solidFill>
                  <a:srgbClr val="33E034"/>
                </a:solidFill>
                <a:latin typeface="Arial" panose="020B0604020202020204" pitchFamily="34" charset="0"/>
                <a:cs typeface="Arial" panose="020B0604020202020204" pitchFamily="34" charset="0"/>
              </a:rPr>
              <a:t> measurements show dramatic variation of bottom baryon/meson ratio with </a:t>
            </a:r>
            <a:r>
              <a:rPr lang="en-US" sz="2000" i="1" dirty="0" err="1">
                <a:solidFill>
                  <a:srgbClr val="33E034"/>
                </a:solidFill>
                <a:latin typeface="Arial" panose="020B0604020202020204" pitchFamily="34" charset="0"/>
                <a:cs typeface="Arial" panose="020B0604020202020204" pitchFamily="34" charset="0"/>
              </a:rPr>
              <a:t>p</a:t>
            </a:r>
            <a:r>
              <a:rPr lang="en-US" sz="2000" i="1" baseline="-25000" dirty="0" err="1">
                <a:solidFill>
                  <a:srgbClr val="33E034"/>
                </a:solidFill>
                <a:latin typeface="Arial" panose="020B0604020202020204" pitchFamily="34" charset="0"/>
                <a:cs typeface="Arial" panose="020B0604020202020204" pitchFamily="34" charset="0"/>
              </a:rPr>
              <a:t>T</a:t>
            </a:r>
            <a:endParaRPr lang="en-US" sz="2000" i="1" baseline="-25000" dirty="0">
              <a:solidFill>
                <a:srgbClr val="33E034"/>
              </a:solidFill>
              <a:latin typeface="Arial" panose="020B0604020202020204" pitchFamily="34" charset="0"/>
              <a:cs typeface="Arial" panose="020B0604020202020204" pitchFamily="34" charset="0"/>
            </a:endParaRPr>
          </a:p>
        </p:txBody>
      </p:sp>
      <p:pic>
        <p:nvPicPr>
          <p:cNvPr id="2" name="Picture 1" descr="A logo for a nuclear science center&#10;&#10;Description automatically generated">
            <a:extLst>
              <a:ext uri="{FF2B5EF4-FFF2-40B4-BE49-F238E27FC236}">
                <a16:creationId xmlns:a16="http://schemas.microsoft.com/office/drawing/2014/main" id="{BF7EABF1-865C-696E-AE96-F516AC7B8A85}"/>
              </a:ext>
            </a:extLst>
          </p:cNvPr>
          <p:cNvPicPr>
            <a:picLocks noChangeAspect="1"/>
          </p:cNvPicPr>
          <p:nvPr/>
        </p:nvPicPr>
        <p:blipFill>
          <a:blip r:embed="rId4"/>
          <a:stretch>
            <a:fillRect/>
          </a:stretch>
        </p:blipFill>
        <p:spPr>
          <a:xfrm>
            <a:off x="-57152" y="6431871"/>
            <a:ext cx="1200152" cy="522447"/>
          </a:xfrm>
          <a:prstGeom prst="ellipse">
            <a:avLst/>
          </a:prstGeom>
        </p:spPr>
      </p:pic>
      <p:sp>
        <p:nvSpPr>
          <p:cNvPr id="9" name="TextBox 8">
            <a:extLst>
              <a:ext uri="{FF2B5EF4-FFF2-40B4-BE49-F238E27FC236}">
                <a16:creationId xmlns:a16="http://schemas.microsoft.com/office/drawing/2014/main" id="{C9BF90B0-18BB-F3FD-AEAD-86D520373C85}"/>
              </a:ext>
            </a:extLst>
          </p:cNvPr>
          <p:cNvSpPr txBox="1"/>
          <p:nvPr/>
        </p:nvSpPr>
        <p:spPr>
          <a:xfrm>
            <a:off x="542924" y="6406471"/>
            <a:ext cx="3495675" cy="430887"/>
          </a:xfrm>
          <a:prstGeom prst="rect">
            <a:avLst/>
          </a:prstGeom>
          <a:noFill/>
        </p:spPr>
        <p:txBody>
          <a:bodyPr wrap="square">
            <a:spAutoFit/>
          </a:bodyPr>
          <a:lstStyle/>
          <a:p>
            <a:pPr algn="ctr"/>
            <a:r>
              <a:rPr lang="en-US" sz="1100" dirty="0">
                <a:latin typeface="Arial" panose="020B0604020202020204" pitchFamily="34" charset="0"/>
                <a:cs typeface="Arial" panose="020B0604020202020204" pitchFamily="34" charset="0"/>
              </a:rPr>
              <a:t>2nd Workshop on Advancing the Understanding of Non-Perturbative QCD Using Energy Flow</a:t>
            </a:r>
          </a:p>
        </p:txBody>
      </p:sp>
    </p:spTree>
    <p:extLst>
      <p:ext uri="{BB962C8B-B14F-4D97-AF65-F5344CB8AC3E}">
        <p14:creationId xmlns:p14="http://schemas.microsoft.com/office/powerpoint/2010/main" val="728056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strVal val="#ppt_w*0.70"/>
                                          </p:val>
                                        </p:tav>
                                        <p:tav tm="100000">
                                          <p:val>
                                            <p:strVal val="#ppt_w"/>
                                          </p:val>
                                        </p:tav>
                                      </p:tavLst>
                                    </p:anim>
                                    <p:anim calcmode="lin" valueType="num">
                                      <p:cBhvr>
                                        <p:cTn id="8" dur="1000" fill="hold"/>
                                        <p:tgtEl>
                                          <p:spTgt spid="12"/>
                                        </p:tgtEl>
                                        <p:attrNameLst>
                                          <p:attrName>ppt_h</p:attrName>
                                        </p:attrNameLst>
                                      </p:cBhvr>
                                      <p:tavLst>
                                        <p:tav tm="0">
                                          <p:val>
                                            <p:strVal val="#ppt_h"/>
                                          </p:val>
                                        </p:tav>
                                        <p:tav tm="100000">
                                          <p:val>
                                            <p:strVal val="#ppt_h"/>
                                          </p:val>
                                        </p:tav>
                                      </p:tavLst>
                                    </p:anim>
                                    <p:animEffect transition="in" filter="fade">
                                      <p:cBhvr>
                                        <p:cTn id="9" dur="1000"/>
                                        <p:tgtEl>
                                          <p:spTgt spid="12"/>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1000" fill="hold"/>
                                        <p:tgtEl>
                                          <p:spTgt spid="7"/>
                                        </p:tgtEl>
                                        <p:attrNameLst>
                                          <p:attrName>ppt_w</p:attrName>
                                        </p:attrNameLst>
                                      </p:cBhvr>
                                      <p:tavLst>
                                        <p:tav tm="0">
                                          <p:val>
                                            <p:strVal val="#ppt_w*0.70"/>
                                          </p:val>
                                        </p:tav>
                                        <p:tav tm="100000">
                                          <p:val>
                                            <p:strVal val="#ppt_w"/>
                                          </p:val>
                                        </p:tav>
                                      </p:tavLst>
                                    </p:anim>
                                    <p:anim calcmode="lin" valueType="num">
                                      <p:cBhvr>
                                        <p:cTn id="13" dur="1000" fill="hold"/>
                                        <p:tgtEl>
                                          <p:spTgt spid="7"/>
                                        </p:tgtEl>
                                        <p:attrNameLst>
                                          <p:attrName>ppt_h</p:attrName>
                                        </p:attrNameLst>
                                      </p:cBhvr>
                                      <p:tavLst>
                                        <p:tav tm="0">
                                          <p:val>
                                            <p:strVal val="#ppt_h"/>
                                          </p:val>
                                        </p:tav>
                                        <p:tav tm="100000">
                                          <p:val>
                                            <p:strVal val="#ppt_h"/>
                                          </p:val>
                                        </p:tav>
                                      </p:tavLst>
                                    </p:anim>
                                    <p:animEffect transition="in" filter="fade">
                                      <p:cBhvr>
                                        <p:cTn id="14" dur="1000"/>
                                        <p:tgtEl>
                                          <p:spTgt spid="7"/>
                                        </p:tgtEl>
                                      </p:cBhvr>
                                    </p:animEffect>
                                  </p:childTnLst>
                                </p:cTn>
                              </p:par>
                              <p:par>
                                <p:cTn id="15" presetID="55"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1000" fill="hold"/>
                                        <p:tgtEl>
                                          <p:spTgt spid="4"/>
                                        </p:tgtEl>
                                        <p:attrNameLst>
                                          <p:attrName>ppt_w</p:attrName>
                                        </p:attrNameLst>
                                      </p:cBhvr>
                                      <p:tavLst>
                                        <p:tav tm="0">
                                          <p:val>
                                            <p:strVal val="#ppt_w*0.70"/>
                                          </p:val>
                                        </p:tav>
                                        <p:tav tm="100000">
                                          <p:val>
                                            <p:strVal val="#ppt_w"/>
                                          </p:val>
                                        </p:tav>
                                      </p:tavLst>
                                    </p:anim>
                                    <p:anim calcmode="lin" valueType="num">
                                      <p:cBhvr>
                                        <p:cTn id="18" dur="1000" fill="hold"/>
                                        <p:tgtEl>
                                          <p:spTgt spid="4"/>
                                        </p:tgtEl>
                                        <p:attrNameLst>
                                          <p:attrName>ppt_h</p:attrName>
                                        </p:attrNameLst>
                                      </p:cBhvr>
                                      <p:tavLst>
                                        <p:tav tm="0">
                                          <p:val>
                                            <p:strVal val="#ppt_h"/>
                                          </p:val>
                                        </p:tav>
                                        <p:tav tm="100000">
                                          <p:val>
                                            <p:strVal val="#ppt_h"/>
                                          </p:val>
                                        </p:tav>
                                      </p:tavLst>
                                    </p:anim>
                                    <p:animEffect transition="in" filter="fade">
                                      <p:cBhvr>
                                        <p:cTn id="19" dur="10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p:cTn id="24" dur="500" fill="hold"/>
                                        <p:tgtEl>
                                          <p:spTgt spid="11"/>
                                        </p:tgtEl>
                                        <p:attrNameLst>
                                          <p:attrName>ppt_w</p:attrName>
                                        </p:attrNameLst>
                                      </p:cBhvr>
                                      <p:tavLst>
                                        <p:tav tm="0">
                                          <p:val>
                                            <p:fltVal val="0"/>
                                          </p:val>
                                        </p:tav>
                                        <p:tav tm="100000">
                                          <p:val>
                                            <p:strVal val="#ppt_w"/>
                                          </p:val>
                                        </p:tav>
                                      </p:tavLst>
                                    </p:anim>
                                    <p:anim calcmode="lin" valueType="num">
                                      <p:cBhvr>
                                        <p:cTn id="25" dur="500" fill="hold"/>
                                        <p:tgtEl>
                                          <p:spTgt spid="11"/>
                                        </p:tgtEl>
                                        <p:attrNameLst>
                                          <p:attrName>ppt_h</p:attrName>
                                        </p:attrNameLst>
                                      </p:cBhvr>
                                      <p:tavLst>
                                        <p:tav tm="0">
                                          <p:val>
                                            <p:fltVal val="0"/>
                                          </p:val>
                                        </p:tav>
                                        <p:tav tm="100000">
                                          <p:val>
                                            <p:strVal val="#ppt_h"/>
                                          </p:val>
                                        </p:tav>
                                      </p:tavLst>
                                    </p:anim>
                                    <p:animEffect transition="in" filter="fade">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C63C78C-7E19-16B3-E62F-1D8EEB4341B5}"/>
              </a:ext>
            </a:extLst>
          </p:cNvPr>
          <p:cNvSpPr>
            <a:spLocks noGrp="1"/>
          </p:cNvSpPr>
          <p:nvPr>
            <p:ph type="sldNum" sz="quarter" idx="12"/>
          </p:nvPr>
        </p:nvSpPr>
        <p:spPr>
          <a:xfrm>
            <a:off x="8610600" y="6412622"/>
            <a:ext cx="2743200" cy="365125"/>
          </a:xfrm>
        </p:spPr>
        <p:txBody>
          <a:bodyPr/>
          <a:lstStyle/>
          <a:p>
            <a:fld id="{DFBB0607-2241-C44A-BD8D-EF27D7EBCBE4}" type="slidenum">
              <a:rPr lang="en-US" smtClean="0">
                <a:solidFill>
                  <a:srgbClr val="0070C0"/>
                </a:solidFill>
              </a:rPr>
              <a:t>5</a:t>
            </a:fld>
            <a:endParaRPr lang="en-US">
              <a:solidFill>
                <a:srgbClr val="0070C0"/>
              </a:solidFill>
            </a:endParaRPr>
          </a:p>
        </p:txBody>
      </p:sp>
      <p:pic>
        <p:nvPicPr>
          <p:cNvPr id="7" name="Picture 6">
            <a:extLst>
              <a:ext uri="{FF2B5EF4-FFF2-40B4-BE49-F238E27FC236}">
                <a16:creationId xmlns:a16="http://schemas.microsoft.com/office/drawing/2014/main" id="{DADD981E-D549-D586-B5E8-14A34D066FB2}"/>
              </a:ext>
            </a:extLst>
          </p:cNvPr>
          <p:cNvPicPr>
            <a:picLocks noChangeAspect="1"/>
          </p:cNvPicPr>
          <p:nvPr/>
        </p:nvPicPr>
        <p:blipFill rotWithShape="1">
          <a:blip r:embed="rId3"/>
          <a:srcRect r="6328"/>
          <a:stretch/>
        </p:blipFill>
        <p:spPr>
          <a:xfrm rot="5400000">
            <a:off x="5754760" y="-53195"/>
            <a:ext cx="4503924" cy="8286420"/>
          </a:xfrm>
          <a:prstGeom prst="rect">
            <a:avLst/>
          </a:prstGeom>
        </p:spPr>
      </p:pic>
      <p:cxnSp>
        <p:nvCxnSpPr>
          <p:cNvPr id="8" name="Straight Connector 7">
            <a:extLst>
              <a:ext uri="{FF2B5EF4-FFF2-40B4-BE49-F238E27FC236}">
                <a16:creationId xmlns:a16="http://schemas.microsoft.com/office/drawing/2014/main" id="{040775DE-3429-2BBF-930C-FACF7D8F9CE1}"/>
              </a:ext>
            </a:extLst>
          </p:cNvPr>
          <p:cNvCxnSpPr>
            <a:cxnSpLocks/>
          </p:cNvCxnSpPr>
          <p:nvPr/>
        </p:nvCxnSpPr>
        <p:spPr>
          <a:xfrm>
            <a:off x="-715" y="6400594"/>
            <a:ext cx="1220724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B04FE4C7-11C6-8920-7527-96A1B8D531EA}"/>
                  </a:ext>
                </a:extLst>
              </p:cNvPr>
              <p:cNvSpPr txBox="1"/>
              <p:nvPr/>
            </p:nvSpPr>
            <p:spPr>
              <a:xfrm>
                <a:off x="1114735" y="778649"/>
                <a:ext cx="9493677" cy="1240596"/>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2667" i="1" smtClean="0">
                              <a:latin typeface="Cambria Math" panose="02040503050406030204" pitchFamily="18" charset="0"/>
                              <a:ea typeface="Cambria Math" panose="02040503050406030204" pitchFamily="18" charset="0"/>
                            </a:rPr>
                          </m:ctrlPr>
                        </m:fPr>
                        <m:num>
                          <m:sSub>
                            <m:sSubPr>
                              <m:ctrlPr>
                                <a:rPr lang="en-US" sz="2667" i="1">
                                  <a:latin typeface="Cambria Math" panose="02040503050406030204" pitchFamily="18" charset="0"/>
                                  <a:ea typeface="Cambria Math" panose="02040503050406030204" pitchFamily="18" charset="0"/>
                                </a:rPr>
                              </m:ctrlPr>
                            </m:sSubPr>
                            <m:e>
                              <m:r>
                                <a:rPr lang="en-US" sz="2667" i="1">
                                  <a:latin typeface="Cambria Math" panose="02040503050406030204" pitchFamily="18" charset="0"/>
                                  <a:ea typeface="Cambria Math" panose="02040503050406030204" pitchFamily="18" charset="0"/>
                                </a:rPr>
                                <m:t>𝜎</m:t>
                              </m:r>
                            </m:e>
                            <m:sub>
                              <m:sSubSup>
                                <m:sSubSupPr>
                                  <m:ctrlPr>
                                    <a:rPr lang="en-US" sz="2667" i="1">
                                      <a:latin typeface="Cambria Math" panose="02040503050406030204" pitchFamily="18" charset="0"/>
                                    </a:rPr>
                                  </m:ctrlPr>
                                </m:sSubSupPr>
                                <m:e>
                                  <m:r>
                                    <m:rPr>
                                      <m:sty m:val="p"/>
                                    </m:rPr>
                                    <a:rPr lang="el-GR" sz="2667" i="1" smtClean="0">
                                      <a:latin typeface="Cambria Math" panose="02040503050406030204" pitchFamily="18" charset="0"/>
                                      <a:ea typeface="Cambria Math" panose="02040503050406030204" pitchFamily="18" charset="0"/>
                                    </a:rPr>
                                    <m:t>Λ</m:t>
                                  </m:r>
                                </m:e>
                                <m:sub>
                                  <m:r>
                                    <a:rPr lang="en-US" sz="2667" b="0" i="1" smtClean="0">
                                      <a:latin typeface="Cambria Math" panose="02040503050406030204" pitchFamily="18" charset="0"/>
                                    </a:rPr>
                                    <m:t>𝑏</m:t>
                                  </m:r>
                                </m:sub>
                                <m:sup>
                                  <m:r>
                                    <a:rPr lang="en-US" sz="2667" i="1">
                                      <a:latin typeface="Cambria Math" panose="02040503050406030204" pitchFamily="18" charset="0"/>
                                    </a:rPr>
                                    <m:t>0</m:t>
                                  </m:r>
                                </m:sup>
                              </m:sSubSup>
                            </m:sub>
                          </m:sSub>
                        </m:num>
                        <m:den>
                          <m:sSub>
                            <m:sSubPr>
                              <m:ctrlPr>
                                <a:rPr lang="en-US" sz="2667" i="1">
                                  <a:latin typeface="Cambria Math" panose="02040503050406030204" pitchFamily="18" charset="0"/>
                                  <a:ea typeface="Cambria Math" panose="02040503050406030204" pitchFamily="18" charset="0"/>
                                </a:rPr>
                              </m:ctrlPr>
                            </m:sSubPr>
                            <m:e>
                              <m:r>
                                <a:rPr lang="en-US" sz="2667" i="1">
                                  <a:latin typeface="Cambria Math" panose="02040503050406030204" pitchFamily="18" charset="0"/>
                                  <a:ea typeface="Cambria Math" panose="02040503050406030204" pitchFamily="18" charset="0"/>
                                </a:rPr>
                                <m:t>𝜎</m:t>
                              </m:r>
                            </m:e>
                            <m:sub>
                              <m:sSup>
                                <m:sSupPr>
                                  <m:ctrlPr>
                                    <a:rPr lang="en-US" sz="2667" i="1">
                                      <a:latin typeface="Cambria Math" panose="02040503050406030204" pitchFamily="18" charset="0"/>
                                    </a:rPr>
                                  </m:ctrlPr>
                                </m:sSupPr>
                                <m:e>
                                  <m:r>
                                    <a:rPr lang="en-US" sz="2667" i="1">
                                      <a:latin typeface="Cambria Math" panose="02040503050406030204" pitchFamily="18" charset="0"/>
                                    </a:rPr>
                                    <m:t>𝐵</m:t>
                                  </m:r>
                                </m:e>
                                <m:sup>
                                  <m:r>
                                    <a:rPr lang="en-US" sz="2667" i="1">
                                      <a:latin typeface="Cambria Math" panose="02040503050406030204" pitchFamily="18" charset="0"/>
                                    </a:rPr>
                                    <m:t>0</m:t>
                                  </m:r>
                                </m:sup>
                              </m:sSup>
                            </m:sub>
                          </m:sSub>
                        </m:den>
                      </m:f>
                      <m:r>
                        <m:rPr>
                          <m:nor/>
                        </m:rPr>
                        <a:rPr lang="en-US" sz="2667"/>
                        <m:t>  =  </m:t>
                      </m:r>
                      <m:r>
                        <a:rPr lang="en-US" sz="2667">
                          <a:latin typeface="Cambria Math" panose="02040503050406030204" pitchFamily="18" charset="0"/>
                          <a:ea typeface="Cambria Math" panose="02040503050406030204" pitchFamily="18" charset="0"/>
                        </a:rPr>
                        <m:t> </m:t>
                      </m:r>
                      <m:f>
                        <m:fPr>
                          <m:ctrlPr>
                            <a:rPr lang="en-US" sz="2667" i="1">
                              <a:latin typeface="Cambria Math" panose="02040503050406030204" pitchFamily="18" charset="0"/>
                              <a:ea typeface="Cambria Math" panose="02040503050406030204" pitchFamily="18" charset="0"/>
                            </a:rPr>
                          </m:ctrlPr>
                        </m:fPr>
                        <m:num>
                          <m:sSub>
                            <m:sSubPr>
                              <m:ctrlPr>
                                <a:rPr lang="en-US" sz="2667" i="1">
                                  <a:latin typeface="Cambria Math" panose="02040503050406030204" pitchFamily="18" charset="0"/>
                                  <a:ea typeface="Cambria Math" panose="02040503050406030204" pitchFamily="18" charset="0"/>
                                </a:rPr>
                              </m:ctrlPr>
                            </m:sSubPr>
                            <m:e>
                              <m:r>
                                <a:rPr lang="en-US" sz="2667" i="1">
                                  <a:latin typeface="Cambria Math" panose="02040503050406030204" pitchFamily="18" charset="0"/>
                                  <a:ea typeface="Cambria Math" panose="02040503050406030204" pitchFamily="18" charset="0"/>
                                </a:rPr>
                                <m:t>𝑁</m:t>
                              </m:r>
                            </m:e>
                            <m:sub>
                              <m:sSubSup>
                                <m:sSubSupPr>
                                  <m:ctrlPr>
                                    <a:rPr lang="en-US" sz="2667" i="1">
                                      <a:latin typeface="Cambria Math" panose="02040503050406030204" pitchFamily="18" charset="0"/>
                                    </a:rPr>
                                  </m:ctrlPr>
                                </m:sSubSupPr>
                                <m:e>
                                  <m:r>
                                    <m:rPr>
                                      <m:sty m:val="p"/>
                                    </m:rPr>
                                    <a:rPr lang="el-GR" sz="2667" i="1" smtClean="0">
                                      <a:latin typeface="Cambria Math" panose="02040503050406030204" pitchFamily="18" charset="0"/>
                                      <a:ea typeface="Cambria Math" panose="02040503050406030204" pitchFamily="18" charset="0"/>
                                    </a:rPr>
                                    <m:t>Λ</m:t>
                                  </m:r>
                                </m:e>
                                <m:sub>
                                  <m:r>
                                    <a:rPr lang="en-US" sz="2667" i="1">
                                      <a:latin typeface="Cambria Math" panose="02040503050406030204" pitchFamily="18" charset="0"/>
                                    </a:rPr>
                                    <m:t>𝑠</m:t>
                                  </m:r>
                                </m:sub>
                                <m:sup>
                                  <m:r>
                                    <a:rPr lang="en-US" sz="2667" i="1">
                                      <a:latin typeface="Cambria Math" panose="02040503050406030204" pitchFamily="18" charset="0"/>
                                    </a:rPr>
                                    <m:t>0</m:t>
                                  </m:r>
                                </m:sup>
                              </m:sSubSup>
                            </m:sub>
                          </m:sSub>
                        </m:num>
                        <m:den>
                          <m:sSub>
                            <m:sSubPr>
                              <m:ctrlPr>
                                <a:rPr lang="en-US" sz="2667" i="1">
                                  <a:latin typeface="Cambria Math" panose="02040503050406030204" pitchFamily="18" charset="0"/>
                                  <a:ea typeface="Cambria Math" panose="02040503050406030204" pitchFamily="18" charset="0"/>
                                </a:rPr>
                              </m:ctrlPr>
                            </m:sSubPr>
                            <m:e>
                              <m:r>
                                <a:rPr lang="en-US" sz="2667" i="1">
                                  <a:latin typeface="Cambria Math" panose="02040503050406030204" pitchFamily="18" charset="0"/>
                                  <a:ea typeface="Cambria Math" panose="02040503050406030204" pitchFamily="18" charset="0"/>
                                </a:rPr>
                                <m:t>𝑁</m:t>
                              </m:r>
                            </m:e>
                            <m:sub>
                              <m:sSup>
                                <m:sSupPr>
                                  <m:ctrlPr>
                                    <a:rPr lang="en-US" sz="2667" i="1">
                                      <a:latin typeface="Cambria Math" panose="02040503050406030204" pitchFamily="18" charset="0"/>
                                    </a:rPr>
                                  </m:ctrlPr>
                                </m:sSupPr>
                                <m:e>
                                  <m:r>
                                    <a:rPr lang="en-US" sz="2667" i="1">
                                      <a:latin typeface="Cambria Math" panose="02040503050406030204" pitchFamily="18" charset="0"/>
                                    </a:rPr>
                                    <m:t>𝐵</m:t>
                                  </m:r>
                                </m:e>
                                <m:sup>
                                  <m:r>
                                    <a:rPr lang="en-US" sz="2667" i="1">
                                      <a:latin typeface="Cambria Math" panose="02040503050406030204" pitchFamily="18" charset="0"/>
                                    </a:rPr>
                                    <m:t>0</m:t>
                                  </m:r>
                                </m:sup>
                              </m:sSup>
                            </m:sub>
                          </m:sSub>
                        </m:den>
                      </m:f>
                      <m:r>
                        <a:rPr lang="en-US" sz="2667" i="1" smtClean="0">
                          <a:latin typeface="Cambria Math" panose="02040503050406030204" pitchFamily="18" charset="0"/>
                          <a:ea typeface="Cambria Math" panose="02040503050406030204" pitchFamily="18" charset="0"/>
                        </a:rPr>
                        <m:t>×</m:t>
                      </m:r>
                      <m:f>
                        <m:fPr>
                          <m:ctrlPr>
                            <a:rPr lang="en-US" sz="2667" i="1" smtClean="0">
                              <a:latin typeface="Cambria Math" panose="02040503050406030204" pitchFamily="18" charset="0"/>
                            </a:rPr>
                          </m:ctrlPr>
                        </m:fPr>
                        <m:num>
                          <m:r>
                            <a:rPr lang="en-US" sz="2667" i="1">
                              <a:latin typeface="Cambria Math" panose="02040503050406030204" pitchFamily="18" charset="0"/>
                            </a:rPr>
                            <m:t>𝐵𝑅</m:t>
                          </m:r>
                          <m:r>
                            <a:rPr lang="en-US" sz="2667" i="1">
                              <a:latin typeface="Cambria Math" panose="02040503050406030204" pitchFamily="18" charset="0"/>
                            </a:rPr>
                            <m:t>(</m:t>
                          </m:r>
                          <m:sSup>
                            <m:sSupPr>
                              <m:ctrlPr>
                                <a:rPr lang="en-US" sz="2667" i="1" smtClean="0">
                                  <a:latin typeface="Cambria Math" panose="02040503050406030204" pitchFamily="18" charset="0"/>
                                </a:rPr>
                              </m:ctrlPr>
                            </m:sSupPr>
                            <m:e>
                              <m:r>
                                <a:rPr lang="en-US" sz="2667" b="0" i="1" smtClean="0">
                                  <a:latin typeface="Cambria Math" panose="02040503050406030204" pitchFamily="18" charset="0"/>
                                </a:rPr>
                                <m:t>𝐵</m:t>
                              </m:r>
                            </m:e>
                            <m:sup>
                              <m:r>
                                <a:rPr lang="en-US" sz="2667" b="0" i="1" smtClean="0">
                                  <a:latin typeface="Cambria Math" panose="02040503050406030204" pitchFamily="18" charset="0"/>
                                </a:rPr>
                                <m:t>0</m:t>
                              </m:r>
                            </m:sup>
                          </m:sSup>
                          <m:r>
                            <a:rPr lang="en-US" sz="2667" i="1">
                              <a:latin typeface="Cambria Math" panose="02040503050406030204" pitchFamily="18" charset="0"/>
                            </a:rPr>
                            <m:t>→</m:t>
                          </m:r>
                          <m:r>
                            <a:rPr lang="en-US" sz="2667" i="1">
                              <a:latin typeface="Cambria Math" panose="02040503050406030204" pitchFamily="18" charset="0"/>
                            </a:rPr>
                            <m:t>𝐽</m:t>
                          </m:r>
                          <m:r>
                            <a:rPr lang="en-US" sz="2667" i="1">
                              <a:latin typeface="Cambria Math" panose="02040503050406030204" pitchFamily="18" charset="0"/>
                            </a:rPr>
                            <m:t>/</m:t>
                          </m:r>
                          <m:r>
                            <a:rPr lang="en-US" sz="2667" i="1">
                              <a:latin typeface="Cambria Math" panose="02040503050406030204" pitchFamily="18" charset="0"/>
                              <a:ea typeface="Cambria Math" panose="02040503050406030204" pitchFamily="18" charset="0"/>
                            </a:rPr>
                            <m:t>𝜓</m:t>
                          </m:r>
                          <m:r>
                            <a:rPr lang="en-US" sz="2667" b="0" i="1" smtClean="0">
                              <a:latin typeface="Cambria Math" panose="02040503050406030204" pitchFamily="18" charset="0"/>
                              <a:ea typeface="Cambria Math" panose="02040503050406030204" pitchFamily="18" charset="0"/>
                            </a:rPr>
                            <m:t>𝐾</m:t>
                          </m:r>
                          <m:r>
                            <a:rPr lang="en-US" sz="2667" b="0" i="1" smtClean="0">
                              <a:latin typeface="Cambria Math" panose="02040503050406030204" pitchFamily="18" charset="0"/>
                              <a:ea typeface="Cambria Math" panose="02040503050406030204" pitchFamily="18" charset="0"/>
                            </a:rPr>
                            <m:t>𝜋</m:t>
                          </m:r>
                          <m:r>
                            <a:rPr lang="en-US" sz="2667" i="1">
                              <a:latin typeface="Cambria Math" panose="02040503050406030204" pitchFamily="18" charset="0"/>
                            </a:rPr>
                            <m:t>)</m:t>
                          </m:r>
                          <m:r>
                            <a:rPr lang="en-US" sz="2667" i="1">
                              <a:latin typeface="Cambria Math" panose="02040503050406030204" pitchFamily="18" charset="0"/>
                              <a:ea typeface="Cambria Math" panose="02040503050406030204" pitchFamily="18" charset="0"/>
                            </a:rPr>
                            <m:t> </m:t>
                          </m:r>
                        </m:num>
                        <m:den>
                          <m:r>
                            <a:rPr lang="en-US" sz="2667" i="1">
                              <a:latin typeface="Cambria Math" panose="02040503050406030204" pitchFamily="18" charset="0"/>
                            </a:rPr>
                            <m:t>𝐵𝑅</m:t>
                          </m:r>
                          <m:r>
                            <a:rPr lang="en-US" sz="2667" i="1">
                              <a:latin typeface="Cambria Math" panose="02040503050406030204" pitchFamily="18" charset="0"/>
                            </a:rPr>
                            <m:t>(</m:t>
                          </m:r>
                          <m:sSubSup>
                            <m:sSubSupPr>
                              <m:ctrlPr>
                                <a:rPr lang="en-US" sz="2667" i="1" smtClean="0">
                                  <a:latin typeface="Cambria Math" panose="02040503050406030204" pitchFamily="18" charset="0"/>
                                </a:rPr>
                              </m:ctrlPr>
                            </m:sSubSupPr>
                            <m:e>
                              <m:r>
                                <m:rPr>
                                  <m:sty m:val="p"/>
                                </m:rPr>
                                <a:rPr lang="el-GR" sz="2667" i="1" smtClean="0">
                                  <a:latin typeface="Cambria Math" panose="02040503050406030204" pitchFamily="18" charset="0"/>
                                  <a:ea typeface="Cambria Math" panose="02040503050406030204" pitchFamily="18" charset="0"/>
                                </a:rPr>
                                <m:t>Λ</m:t>
                              </m:r>
                            </m:e>
                            <m:sub>
                              <m:r>
                                <a:rPr lang="en-US" sz="2667" b="0" i="1" smtClean="0">
                                  <a:latin typeface="Cambria Math" panose="02040503050406030204" pitchFamily="18" charset="0"/>
                                </a:rPr>
                                <m:t>𝑏</m:t>
                              </m:r>
                            </m:sub>
                            <m:sup>
                              <m:r>
                                <a:rPr lang="en-US" sz="2667" b="0" i="1" smtClean="0">
                                  <a:latin typeface="Cambria Math" panose="02040503050406030204" pitchFamily="18" charset="0"/>
                                </a:rPr>
                                <m:t>0</m:t>
                              </m:r>
                            </m:sup>
                          </m:sSubSup>
                          <m:r>
                            <a:rPr lang="en-US" sz="2667" i="1">
                              <a:latin typeface="Cambria Math" panose="02040503050406030204" pitchFamily="18" charset="0"/>
                            </a:rPr>
                            <m:t>→</m:t>
                          </m:r>
                          <m:r>
                            <a:rPr lang="en-US" sz="2667" i="1">
                              <a:latin typeface="Cambria Math" panose="02040503050406030204" pitchFamily="18" charset="0"/>
                            </a:rPr>
                            <m:t>𝐽</m:t>
                          </m:r>
                          <m:r>
                            <a:rPr lang="en-US" sz="2667" i="1">
                              <a:latin typeface="Cambria Math" panose="02040503050406030204" pitchFamily="18" charset="0"/>
                            </a:rPr>
                            <m:t>/</m:t>
                          </m:r>
                          <m:r>
                            <a:rPr lang="en-US" sz="2667" i="1">
                              <a:latin typeface="Cambria Math" panose="02040503050406030204" pitchFamily="18" charset="0"/>
                              <a:ea typeface="Cambria Math" panose="02040503050406030204" pitchFamily="18" charset="0"/>
                            </a:rPr>
                            <m:t>𝜓</m:t>
                          </m:r>
                          <m:r>
                            <a:rPr lang="en-US" sz="2667" b="0" i="1" smtClean="0">
                              <a:latin typeface="Cambria Math" panose="02040503050406030204" pitchFamily="18" charset="0"/>
                              <a:ea typeface="Cambria Math" panose="02040503050406030204" pitchFamily="18" charset="0"/>
                            </a:rPr>
                            <m:t>𝑝</m:t>
                          </m:r>
                          <m:r>
                            <a:rPr lang="en-US" sz="2667" b="0" i="1" smtClean="0">
                              <a:latin typeface="Cambria Math" panose="02040503050406030204" pitchFamily="18" charset="0"/>
                              <a:ea typeface="Cambria Math" panose="02040503050406030204" pitchFamily="18" charset="0"/>
                            </a:rPr>
                            <m:t>𝜋</m:t>
                          </m:r>
                          <m:r>
                            <a:rPr lang="en-US" sz="2667" i="1">
                              <a:latin typeface="Cambria Math" panose="02040503050406030204" pitchFamily="18" charset="0"/>
                            </a:rPr>
                            <m:t>)</m:t>
                          </m:r>
                          <m:r>
                            <a:rPr lang="en-US" sz="2667" i="1">
                              <a:latin typeface="Cambria Math" panose="02040503050406030204" pitchFamily="18" charset="0"/>
                              <a:ea typeface="Cambria Math" panose="02040503050406030204" pitchFamily="18" charset="0"/>
                            </a:rPr>
                            <m:t> </m:t>
                          </m:r>
                        </m:den>
                      </m:f>
                      <m:r>
                        <a:rPr lang="en-US" sz="2667" i="1">
                          <a:latin typeface="Cambria Math" panose="02040503050406030204" pitchFamily="18" charset="0"/>
                          <a:ea typeface="Cambria Math" panose="02040503050406030204" pitchFamily="18" charset="0"/>
                        </a:rPr>
                        <m:t>×</m:t>
                      </m:r>
                      <m:f>
                        <m:fPr>
                          <m:ctrlPr>
                            <a:rPr lang="en-US" sz="2667" i="1">
                              <a:latin typeface="Cambria Math" panose="02040503050406030204" pitchFamily="18" charset="0"/>
                              <a:ea typeface="Cambria Math" panose="02040503050406030204" pitchFamily="18" charset="0"/>
                            </a:rPr>
                          </m:ctrlPr>
                        </m:fPr>
                        <m:num>
                          <m:sSubSup>
                            <m:sSubSupPr>
                              <m:ctrlPr>
                                <a:rPr lang="en-US" sz="2667" i="1">
                                  <a:latin typeface="Cambria Math" panose="02040503050406030204" pitchFamily="18" charset="0"/>
                                  <a:ea typeface="Cambria Math" panose="02040503050406030204" pitchFamily="18" charset="0"/>
                                </a:rPr>
                              </m:ctrlPr>
                            </m:sSubSupPr>
                            <m:e>
                              <m:r>
                                <a:rPr lang="en-US" sz="2667" i="1">
                                  <a:latin typeface="Cambria Math" panose="02040503050406030204" pitchFamily="18" charset="0"/>
                                  <a:ea typeface="Cambria Math" panose="02040503050406030204" pitchFamily="18" charset="0"/>
                                </a:rPr>
                                <m:t>𝜀</m:t>
                              </m:r>
                            </m:e>
                            <m:sub>
                              <m:sSup>
                                <m:sSupPr>
                                  <m:ctrlPr>
                                    <a:rPr lang="en-US" sz="2667" i="1">
                                      <a:latin typeface="Cambria Math" panose="02040503050406030204" pitchFamily="18" charset="0"/>
                                    </a:rPr>
                                  </m:ctrlPr>
                                </m:sSupPr>
                                <m:e>
                                  <m:r>
                                    <a:rPr lang="en-US" sz="2667" i="1">
                                      <a:latin typeface="Cambria Math" panose="02040503050406030204" pitchFamily="18" charset="0"/>
                                    </a:rPr>
                                    <m:t>𝐵</m:t>
                                  </m:r>
                                </m:e>
                                <m:sup>
                                  <m:r>
                                    <a:rPr lang="en-US" sz="2667" i="1">
                                      <a:latin typeface="Cambria Math" panose="02040503050406030204" pitchFamily="18" charset="0"/>
                                    </a:rPr>
                                    <m:t>0</m:t>
                                  </m:r>
                                </m:sup>
                              </m:sSup>
                            </m:sub>
                            <m:sup>
                              <m:r>
                                <a:rPr lang="en-US" sz="2667" i="1">
                                  <a:latin typeface="Cambria Math" panose="02040503050406030204" pitchFamily="18" charset="0"/>
                                  <a:ea typeface="Cambria Math" panose="02040503050406030204" pitchFamily="18" charset="0"/>
                                </a:rPr>
                                <m:t>𝑎𝑐𝑐</m:t>
                              </m:r>
                            </m:sup>
                          </m:sSubSup>
                        </m:num>
                        <m:den>
                          <m:sSubSup>
                            <m:sSubSupPr>
                              <m:ctrlPr>
                                <a:rPr lang="en-US" sz="2667" i="1">
                                  <a:latin typeface="Cambria Math" panose="02040503050406030204" pitchFamily="18" charset="0"/>
                                  <a:ea typeface="Cambria Math" panose="02040503050406030204" pitchFamily="18" charset="0"/>
                                </a:rPr>
                              </m:ctrlPr>
                            </m:sSubSupPr>
                            <m:e>
                              <m:r>
                                <a:rPr lang="en-US" sz="2667" i="1">
                                  <a:latin typeface="Cambria Math" panose="02040503050406030204" pitchFamily="18" charset="0"/>
                                  <a:ea typeface="Cambria Math" panose="02040503050406030204" pitchFamily="18" charset="0"/>
                                </a:rPr>
                                <m:t>𝜀</m:t>
                              </m:r>
                            </m:e>
                            <m:sub>
                              <m:sSubSup>
                                <m:sSubSupPr>
                                  <m:ctrlPr>
                                    <a:rPr lang="en-US" sz="2667" i="1" smtClean="0">
                                      <a:latin typeface="Cambria Math" panose="02040503050406030204" pitchFamily="18" charset="0"/>
                                    </a:rPr>
                                  </m:ctrlPr>
                                </m:sSubSupPr>
                                <m:e>
                                  <m:r>
                                    <m:rPr>
                                      <m:sty m:val="p"/>
                                    </m:rPr>
                                    <a:rPr lang="el-GR" sz="2667" i="1" smtClean="0">
                                      <a:latin typeface="Cambria Math" panose="02040503050406030204" pitchFamily="18" charset="0"/>
                                      <a:ea typeface="Cambria Math" panose="02040503050406030204" pitchFamily="18" charset="0"/>
                                    </a:rPr>
                                    <m:t>Λ</m:t>
                                  </m:r>
                                </m:e>
                                <m:sub>
                                  <m:r>
                                    <a:rPr lang="en-US" sz="2667" b="0" i="1" smtClean="0">
                                      <a:latin typeface="Cambria Math" panose="02040503050406030204" pitchFamily="18" charset="0"/>
                                    </a:rPr>
                                    <m:t>𝑏</m:t>
                                  </m:r>
                                </m:sub>
                                <m:sup>
                                  <m:r>
                                    <a:rPr lang="en-US" sz="2667" b="0" i="1" smtClean="0">
                                      <a:latin typeface="Cambria Math" panose="02040503050406030204" pitchFamily="18" charset="0"/>
                                    </a:rPr>
                                    <m:t>0</m:t>
                                  </m:r>
                                </m:sup>
                              </m:sSubSup>
                            </m:sub>
                            <m:sup>
                              <m:r>
                                <a:rPr lang="en-US" sz="2667" i="1">
                                  <a:latin typeface="Cambria Math" panose="02040503050406030204" pitchFamily="18" charset="0"/>
                                  <a:ea typeface="Cambria Math" panose="02040503050406030204" pitchFamily="18" charset="0"/>
                                </a:rPr>
                                <m:t>𝑎𝑐𝑐</m:t>
                              </m:r>
                            </m:sup>
                          </m:sSubSup>
                        </m:den>
                      </m:f>
                      <m:r>
                        <a:rPr lang="en-US" sz="2667" i="1">
                          <a:latin typeface="Cambria Math" panose="02040503050406030204" pitchFamily="18" charset="0"/>
                          <a:ea typeface="Cambria Math" panose="02040503050406030204" pitchFamily="18" charset="0"/>
                        </a:rPr>
                        <m:t>×</m:t>
                      </m:r>
                      <m:f>
                        <m:fPr>
                          <m:ctrlPr>
                            <a:rPr lang="en-US" sz="2667" i="1">
                              <a:latin typeface="Cambria Math" panose="02040503050406030204" pitchFamily="18" charset="0"/>
                              <a:ea typeface="Cambria Math" panose="02040503050406030204" pitchFamily="18" charset="0"/>
                            </a:rPr>
                          </m:ctrlPr>
                        </m:fPr>
                        <m:num>
                          <m:sSubSup>
                            <m:sSubSupPr>
                              <m:ctrlPr>
                                <a:rPr lang="en-US" sz="2667" i="1">
                                  <a:latin typeface="Cambria Math" panose="02040503050406030204" pitchFamily="18" charset="0"/>
                                  <a:ea typeface="Cambria Math" panose="02040503050406030204" pitchFamily="18" charset="0"/>
                                </a:rPr>
                              </m:ctrlPr>
                            </m:sSubSupPr>
                            <m:e>
                              <m:r>
                                <a:rPr lang="en-US" sz="2667" i="1">
                                  <a:latin typeface="Cambria Math" panose="02040503050406030204" pitchFamily="18" charset="0"/>
                                  <a:ea typeface="Cambria Math" panose="02040503050406030204" pitchFamily="18" charset="0"/>
                                </a:rPr>
                                <m:t>𝜀</m:t>
                              </m:r>
                            </m:e>
                            <m:sub>
                              <m:sSup>
                                <m:sSupPr>
                                  <m:ctrlPr>
                                    <a:rPr lang="en-US" sz="2667" i="1">
                                      <a:latin typeface="Cambria Math" panose="02040503050406030204" pitchFamily="18" charset="0"/>
                                    </a:rPr>
                                  </m:ctrlPr>
                                </m:sSupPr>
                                <m:e>
                                  <m:r>
                                    <a:rPr lang="en-US" sz="2667" i="1">
                                      <a:latin typeface="Cambria Math" panose="02040503050406030204" pitchFamily="18" charset="0"/>
                                    </a:rPr>
                                    <m:t>𝐵</m:t>
                                  </m:r>
                                </m:e>
                                <m:sup>
                                  <m:r>
                                    <a:rPr lang="en-US" sz="2667" i="1">
                                      <a:latin typeface="Cambria Math" panose="02040503050406030204" pitchFamily="18" charset="0"/>
                                    </a:rPr>
                                    <m:t>0</m:t>
                                  </m:r>
                                </m:sup>
                              </m:sSup>
                            </m:sub>
                            <m:sup>
                              <m:r>
                                <a:rPr lang="en-US" sz="2667" i="1">
                                  <a:latin typeface="Cambria Math" panose="02040503050406030204" pitchFamily="18" charset="0"/>
                                </a:rPr>
                                <m:t>𝑡𝑟𝑖𝑔</m:t>
                              </m:r>
                            </m:sup>
                          </m:sSubSup>
                        </m:num>
                        <m:den>
                          <m:sSubSup>
                            <m:sSubSupPr>
                              <m:ctrlPr>
                                <a:rPr lang="en-US" sz="2667" i="1">
                                  <a:latin typeface="Cambria Math" panose="02040503050406030204" pitchFamily="18" charset="0"/>
                                  <a:ea typeface="Cambria Math" panose="02040503050406030204" pitchFamily="18" charset="0"/>
                                </a:rPr>
                              </m:ctrlPr>
                            </m:sSubSupPr>
                            <m:e>
                              <m:r>
                                <a:rPr lang="en-US" sz="2667" i="1">
                                  <a:latin typeface="Cambria Math" panose="02040503050406030204" pitchFamily="18" charset="0"/>
                                  <a:ea typeface="Cambria Math" panose="02040503050406030204" pitchFamily="18" charset="0"/>
                                </a:rPr>
                                <m:t>𝜀</m:t>
                              </m:r>
                            </m:e>
                            <m:sub>
                              <m:sSubSup>
                                <m:sSubSupPr>
                                  <m:ctrlPr>
                                    <a:rPr lang="en-US" sz="2667" i="1" smtClean="0">
                                      <a:latin typeface="Cambria Math" panose="02040503050406030204" pitchFamily="18" charset="0"/>
                                    </a:rPr>
                                  </m:ctrlPr>
                                </m:sSubSupPr>
                                <m:e>
                                  <m:r>
                                    <m:rPr>
                                      <m:sty m:val="p"/>
                                    </m:rPr>
                                    <a:rPr lang="el-GR" sz="2667" i="1" smtClean="0">
                                      <a:latin typeface="Cambria Math" panose="02040503050406030204" pitchFamily="18" charset="0"/>
                                      <a:ea typeface="Cambria Math" panose="02040503050406030204" pitchFamily="18" charset="0"/>
                                    </a:rPr>
                                    <m:t>Λ</m:t>
                                  </m:r>
                                </m:e>
                                <m:sub>
                                  <m:r>
                                    <a:rPr lang="en-US" sz="2667" b="0" i="1" smtClean="0">
                                      <a:latin typeface="Cambria Math" panose="02040503050406030204" pitchFamily="18" charset="0"/>
                                    </a:rPr>
                                    <m:t>𝑏</m:t>
                                  </m:r>
                                </m:sub>
                                <m:sup>
                                  <m:r>
                                    <a:rPr lang="en-US" sz="2667" b="0" i="1" smtClean="0">
                                      <a:latin typeface="Cambria Math" panose="02040503050406030204" pitchFamily="18" charset="0"/>
                                    </a:rPr>
                                    <m:t>0</m:t>
                                  </m:r>
                                </m:sup>
                              </m:sSubSup>
                            </m:sub>
                            <m:sup>
                              <m:r>
                                <a:rPr lang="en-US" sz="2667" i="1">
                                  <a:latin typeface="Cambria Math" panose="02040503050406030204" pitchFamily="18" charset="0"/>
                                </a:rPr>
                                <m:t>𝑡𝑟𝑖𝑔</m:t>
                              </m:r>
                            </m:sup>
                          </m:sSubSup>
                          <m:r>
                            <a:rPr lang="en-US" sz="2667" i="1">
                              <a:latin typeface="Cambria Math" panose="02040503050406030204" pitchFamily="18" charset="0"/>
                              <a:ea typeface="Cambria Math" panose="02040503050406030204" pitchFamily="18" charset="0"/>
                            </a:rPr>
                            <m:t>   </m:t>
                          </m:r>
                        </m:den>
                      </m:f>
                      <m:r>
                        <a:rPr lang="en-US" sz="2667" i="1">
                          <a:latin typeface="Cambria Math" panose="02040503050406030204" pitchFamily="18" charset="0"/>
                          <a:ea typeface="Cambria Math" panose="02040503050406030204" pitchFamily="18" charset="0"/>
                        </a:rPr>
                        <m:t>×</m:t>
                      </m:r>
                      <m:f>
                        <m:fPr>
                          <m:ctrlPr>
                            <a:rPr lang="en-US" sz="2667" i="1">
                              <a:latin typeface="Cambria Math" panose="02040503050406030204" pitchFamily="18" charset="0"/>
                              <a:ea typeface="Cambria Math" panose="02040503050406030204" pitchFamily="18" charset="0"/>
                            </a:rPr>
                          </m:ctrlPr>
                        </m:fPr>
                        <m:num>
                          <m:sSubSup>
                            <m:sSubSupPr>
                              <m:ctrlPr>
                                <a:rPr lang="en-US" sz="2667" i="1">
                                  <a:latin typeface="Cambria Math" panose="02040503050406030204" pitchFamily="18" charset="0"/>
                                  <a:ea typeface="Cambria Math" panose="02040503050406030204" pitchFamily="18" charset="0"/>
                                </a:rPr>
                              </m:ctrlPr>
                            </m:sSubSupPr>
                            <m:e>
                              <m:r>
                                <a:rPr lang="en-US" sz="2667" i="1">
                                  <a:latin typeface="Cambria Math" panose="02040503050406030204" pitchFamily="18" charset="0"/>
                                  <a:ea typeface="Cambria Math" panose="02040503050406030204" pitchFamily="18" charset="0"/>
                                </a:rPr>
                                <m:t>𝜀</m:t>
                              </m:r>
                            </m:e>
                            <m:sub>
                              <m:sSup>
                                <m:sSupPr>
                                  <m:ctrlPr>
                                    <a:rPr lang="en-US" sz="2667" i="1">
                                      <a:latin typeface="Cambria Math" panose="02040503050406030204" pitchFamily="18" charset="0"/>
                                    </a:rPr>
                                  </m:ctrlPr>
                                </m:sSupPr>
                                <m:e>
                                  <m:r>
                                    <a:rPr lang="en-US" sz="2667" i="1">
                                      <a:latin typeface="Cambria Math" panose="02040503050406030204" pitchFamily="18" charset="0"/>
                                    </a:rPr>
                                    <m:t>𝐵</m:t>
                                  </m:r>
                                </m:e>
                                <m:sup>
                                  <m:r>
                                    <a:rPr lang="en-US" sz="2667" i="1">
                                      <a:latin typeface="Cambria Math" panose="02040503050406030204" pitchFamily="18" charset="0"/>
                                    </a:rPr>
                                    <m:t>0</m:t>
                                  </m:r>
                                </m:sup>
                              </m:sSup>
                            </m:sub>
                            <m:sup>
                              <m:r>
                                <a:rPr lang="en-US" sz="2667" i="1">
                                  <a:latin typeface="Cambria Math" panose="02040503050406030204" pitchFamily="18" charset="0"/>
                                </a:rPr>
                                <m:t>𝑟𝑒𝑐𝑜</m:t>
                              </m:r>
                            </m:sup>
                          </m:sSubSup>
                        </m:num>
                        <m:den>
                          <m:sSubSup>
                            <m:sSubSupPr>
                              <m:ctrlPr>
                                <a:rPr lang="en-US" sz="2667" i="1">
                                  <a:latin typeface="Cambria Math" panose="02040503050406030204" pitchFamily="18" charset="0"/>
                                  <a:ea typeface="Cambria Math" panose="02040503050406030204" pitchFamily="18" charset="0"/>
                                </a:rPr>
                              </m:ctrlPr>
                            </m:sSubSupPr>
                            <m:e>
                              <m:r>
                                <a:rPr lang="en-US" sz="2667" i="1">
                                  <a:latin typeface="Cambria Math" panose="02040503050406030204" pitchFamily="18" charset="0"/>
                                  <a:ea typeface="Cambria Math" panose="02040503050406030204" pitchFamily="18" charset="0"/>
                                </a:rPr>
                                <m:t>𝜀</m:t>
                              </m:r>
                            </m:e>
                            <m:sub>
                              <m:sSubSup>
                                <m:sSubSupPr>
                                  <m:ctrlPr>
                                    <a:rPr lang="en-US" sz="2667" i="1" smtClean="0">
                                      <a:latin typeface="Cambria Math" panose="02040503050406030204" pitchFamily="18" charset="0"/>
                                    </a:rPr>
                                  </m:ctrlPr>
                                </m:sSubSupPr>
                                <m:e>
                                  <m:r>
                                    <m:rPr>
                                      <m:sty m:val="p"/>
                                    </m:rPr>
                                    <a:rPr lang="el-GR" sz="2667" i="1" smtClean="0">
                                      <a:latin typeface="Cambria Math" panose="02040503050406030204" pitchFamily="18" charset="0"/>
                                      <a:ea typeface="Cambria Math" panose="02040503050406030204" pitchFamily="18" charset="0"/>
                                    </a:rPr>
                                    <m:t>Λ</m:t>
                                  </m:r>
                                </m:e>
                                <m:sub>
                                  <m:r>
                                    <a:rPr lang="en-US" sz="2667" b="0" i="1" smtClean="0">
                                      <a:latin typeface="Cambria Math" panose="02040503050406030204" pitchFamily="18" charset="0"/>
                                    </a:rPr>
                                    <m:t>𝑏</m:t>
                                  </m:r>
                                </m:sub>
                                <m:sup>
                                  <m:r>
                                    <a:rPr lang="en-US" sz="2667" b="0" i="1" smtClean="0">
                                      <a:latin typeface="Cambria Math" panose="02040503050406030204" pitchFamily="18" charset="0"/>
                                    </a:rPr>
                                    <m:t>0</m:t>
                                  </m:r>
                                </m:sup>
                              </m:sSubSup>
                            </m:sub>
                            <m:sup>
                              <m:r>
                                <a:rPr lang="en-US" sz="2667" i="1">
                                  <a:latin typeface="Cambria Math" panose="02040503050406030204" pitchFamily="18" charset="0"/>
                                </a:rPr>
                                <m:t>𝑟𝑒𝑐𝑜</m:t>
                              </m:r>
                            </m:sup>
                          </m:sSubSup>
                          <m:r>
                            <a:rPr lang="en-US" sz="2667" i="1">
                              <a:latin typeface="Cambria Math" panose="02040503050406030204" pitchFamily="18" charset="0"/>
                              <a:ea typeface="Cambria Math" panose="02040503050406030204" pitchFamily="18" charset="0"/>
                            </a:rPr>
                            <m:t>   </m:t>
                          </m:r>
                        </m:den>
                      </m:f>
                      <m:r>
                        <a:rPr lang="en-US" sz="2667" i="1">
                          <a:latin typeface="Cambria Math" panose="02040503050406030204" pitchFamily="18" charset="0"/>
                          <a:ea typeface="Cambria Math" panose="02040503050406030204" pitchFamily="18" charset="0"/>
                        </a:rPr>
                        <m:t>×</m:t>
                      </m:r>
                      <m:f>
                        <m:fPr>
                          <m:ctrlPr>
                            <a:rPr lang="en-US" sz="2667" i="1">
                              <a:latin typeface="Cambria Math" panose="02040503050406030204" pitchFamily="18" charset="0"/>
                              <a:ea typeface="Cambria Math" panose="02040503050406030204" pitchFamily="18" charset="0"/>
                            </a:rPr>
                          </m:ctrlPr>
                        </m:fPr>
                        <m:num>
                          <m:sSubSup>
                            <m:sSubSupPr>
                              <m:ctrlPr>
                                <a:rPr lang="en-US" sz="2667" i="1">
                                  <a:latin typeface="Cambria Math" panose="02040503050406030204" pitchFamily="18" charset="0"/>
                                  <a:ea typeface="Cambria Math" panose="02040503050406030204" pitchFamily="18" charset="0"/>
                                </a:rPr>
                              </m:ctrlPr>
                            </m:sSubSupPr>
                            <m:e>
                              <m:r>
                                <a:rPr lang="en-US" sz="2667" i="1">
                                  <a:latin typeface="Cambria Math" panose="02040503050406030204" pitchFamily="18" charset="0"/>
                                  <a:ea typeface="Cambria Math" panose="02040503050406030204" pitchFamily="18" charset="0"/>
                                </a:rPr>
                                <m:t>𝜀</m:t>
                              </m:r>
                            </m:e>
                            <m:sub>
                              <m:sSup>
                                <m:sSupPr>
                                  <m:ctrlPr>
                                    <a:rPr lang="en-US" sz="2667" i="1">
                                      <a:latin typeface="Cambria Math" panose="02040503050406030204" pitchFamily="18" charset="0"/>
                                    </a:rPr>
                                  </m:ctrlPr>
                                </m:sSupPr>
                                <m:e>
                                  <m:r>
                                    <a:rPr lang="en-US" sz="2667" i="1">
                                      <a:latin typeface="Cambria Math" panose="02040503050406030204" pitchFamily="18" charset="0"/>
                                    </a:rPr>
                                    <m:t>𝐵</m:t>
                                  </m:r>
                                </m:e>
                                <m:sup>
                                  <m:r>
                                    <a:rPr lang="en-US" sz="2667" i="1">
                                      <a:latin typeface="Cambria Math" panose="02040503050406030204" pitchFamily="18" charset="0"/>
                                    </a:rPr>
                                    <m:t>0</m:t>
                                  </m:r>
                                </m:sup>
                              </m:sSup>
                            </m:sub>
                            <m:sup>
                              <m:r>
                                <a:rPr lang="en-US" sz="2667" i="1">
                                  <a:latin typeface="Cambria Math" panose="02040503050406030204" pitchFamily="18" charset="0"/>
                                </a:rPr>
                                <m:t>𝑃𝐼𝐷</m:t>
                              </m:r>
                            </m:sup>
                          </m:sSubSup>
                        </m:num>
                        <m:den>
                          <m:sSubSup>
                            <m:sSubSupPr>
                              <m:ctrlPr>
                                <a:rPr lang="en-US" sz="2667" i="1">
                                  <a:latin typeface="Cambria Math" panose="02040503050406030204" pitchFamily="18" charset="0"/>
                                  <a:ea typeface="Cambria Math" panose="02040503050406030204" pitchFamily="18" charset="0"/>
                                </a:rPr>
                              </m:ctrlPr>
                            </m:sSubSupPr>
                            <m:e>
                              <m:r>
                                <a:rPr lang="en-US" sz="2667" i="1">
                                  <a:latin typeface="Cambria Math" panose="02040503050406030204" pitchFamily="18" charset="0"/>
                                  <a:ea typeface="Cambria Math" panose="02040503050406030204" pitchFamily="18" charset="0"/>
                                </a:rPr>
                                <m:t>𝜀</m:t>
                              </m:r>
                            </m:e>
                            <m:sub>
                              <m:sSubSup>
                                <m:sSubSupPr>
                                  <m:ctrlPr>
                                    <a:rPr lang="en-US" sz="2667" i="1" smtClean="0">
                                      <a:latin typeface="Cambria Math" panose="02040503050406030204" pitchFamily="18" charset="0"/>
                                    </a:rPr>
                                  </m:ctrlPr>
                                </m:sSubSupPr>
                                <m:e>
                                  <m:r>
                                    <m:rPr>
                                      <m:sty m:val="p"/>
                                    </m:rPr>
                                    <a:rPr lang="el-GR" sz="2667" i="1" smtClean="0">
                                      <a:latin typeface="Cambria Math" panose="02040503050406030204" pitchFamily="18" charset="0"/>
                                      <a:ea typeface="Cambria Math" panose="02040503050406030204" pitchFamily="18" charset="0"/>
                                    </a:rPr>
                                    <m:t>Λ</m:t>
                                  </m:r>
                                </m:e>
                                <m:sub>
                                  <m:r>
                                    <a:rPr lang="en-US" sz="2667" b="0" i="1" smtClean="0">
                                      <a:latin typeface="Cambria Math" panose="02040503050406030204" pitchFamily="18" charset="0"/>
                                    </a:rPr>
                                    <m:t>𝑏</m:t>
                                  </m:r>
                                </m:sub>
                                <m:sup>
                                  <m:r>
                                    <a:rPr lang="en-US" sz="2667" b="0" i="1" smtClean="0">
                                      <a:latin typeface="Cambria Math" panose="02040503050406030204" pitchFamily="18" charset="0"/>
                                    </a:rPr>
                                    <m:t>0</m:t>
                                  </m:r>
                                </m:sup>
                              </m:sSubSup>
                            </m:sub>
                            <m:sup>
                              <m:r>
                                <a:rPr lang="en-US" sz="2667" i="1">
                                  <a:latin typeface="Cambria Math" panose="02040503050406030204" pitchFamily="18" charset="0"/>
                                </a:rPr>
                                <m:t>𝑃𝐼𝐷</m:t>
                              </m:r>
                            </m:sup>
                          </m:sSubSup>
                          <m:r>
                            <a:rPr lang="en-US" sz="2667" i="1">
                              <a:latin typeface="Cambria Math" panose="02040503050406030204" pitchFamily="18" charset="0"/>
                              <a:ea typeface="Cambria Math" panose="02040503050406030204" pitchFamily="18" charset="0"/>
                            </a:rPr>
                            <m:t>   </m:t>
                          </m:r>
                        </m:den>
                      </m:f>
                    </m:oMath>
                  </m:oMathPara>
                </a14:m>
                <a:endParaRPr lang="en-US" sz="2667" dirty="0"/>
              </a:p>
            </p:txBody>
          </p:sp>
        </mc:Choice>
        <mc:Fallback xmlns="">
          <p:sp>
            <p:nvSpPr>
              <p:cNvPr id="5" name="TextBox 4">
                <a:extLst>
                  <a:ext uri="{FF2B5EF4-FFF2-40B4-BE49-F238E27FC236}">
                    <a16:creationId xmlns:a16="http://schemas.microsoft.com/office/drawing/2014/main" id="{B04FE4C7-11C6-8920-7527-96A1B8D531EA}"/>
                  </a:ext>
                </a:extLst>
              </p:cNvPr>
              <p:cNvSpPr txBox="1">
                <a:spLocks noRot="1" noChangeAspect="1" noMove="1" noResize="1" noEditPoints="1" noAdjustHandles="1" noChangeArrowheads="1" noChangeShapeType="1" noTextEdit="1"/>
              </p:cNvSpPr>
              <p:nvPr/>
            </p:nvSpPr>
            <p:spPr>
              <a:xfrm>
                <a:off x="1114735" y="778649"/>
                <a:ext cx="9493677" cy="1240596"/>
              </a:xfrm>
              <a:prstGeom prst="rect">
                <a:avLst/>
              </a:prstGeom>
              <a:blipFill>
                <a:blip r:embed="rId4"/>
                <a:stretch>
                  <a:fillRect l="-668" r="-1736" b="-5102"/>
                </a:stretch>
              </a:blipFill>
            </p:spPr>
            <p:txBody>
              <a:bodyPr/>
              <a:lstStyle/>
              <a:p>
                <a:r>
                  <a:rPr lang="en-US">
                    <a:noFill/>
                  </a:rPr>
                  <a:t> </a:t>
                </a:r>
              </a:p>
            </p:txBody>
          </p:sp>
        </mc:Fallback>
      </mc:AlternateContent>
      <p:sp>
        <p:nvSpPr>
          <p:cNvPr id="6" name="Oval 5">
            <a:extLst>
              <a:ext uri="{FF2B5EF4-FFF2-40B4-BE49-F238E27FC236}">
                <a16:creationId xmlns:a16="http://schemas.microsoft.com/office/drawing/2014/main" id="{3F9350C9-023D-01B5-B1F2-A450ECA5B35B}"/>
              </a:ext>
            </a:extLst>
          </p:cNvPr>
          <p:cNvSpPr/>
          <p:nvPr/>
        </p:nvSpPr>
        <p:spPr>
          <a:xfrm>
            <a:off x="2100845" y="778649"/>
            <a:ext cx="882934" cy="1059936"/>
          </a:xfrm>
          <a:prstGeom prst="ellipse">
            <a:avLst/>
          </a:prstGeom>
          <a:noFill/>
          <a:ln w="76200">
            <a:solidFill>
              <a:srgbClr val="C55D35">
                <a:alpha val="96471"/>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Oval 8">
            <a:extLst>
              <a:ext uri="{FF2B5EF4-FFF2-40B4-BE49-F238E27FC236}">
                <a16:creationId xmlns:a16="http://schemas.microsoft.com/office/drawing/2014/main" id="{07A54E9E-F234-3E73-C084-6440C0D5A539}"/>
              </a:ext>
            </a:extLst>
          </p:cNvPr>
          <p:cNvSpPr/>
          <p:nvPr/>
        </p:nvSpPr>
        <p:spPr>
          <a:xfrm>
            <a:off x="6190129" y="822594"/>
            <a:ext cx="4399853" cy="1015989"/>
          </a:xfrm>
          <a:prstGeom prst="ellipse">
            <a:avLst/>
          </a:prstGeom>
          <a:noFill/>
          <a:ln w="76200">
            <a:solidFill>
              <a:srgbClr val="262626">
                <a:alpha val="58039"/>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Oval 9">
            <a:extLst>
              <a:ext uri="{FF2B5EF4-FFF2-40B4-BE49-F238E27FC236}">
                <a16:creationId xmlns:a16="http://schemas.microsoft.com/office/drawing/2014/main" id="{C82625CC-E40A-7273-6FCE-46C20D4554BE}"/>
              </a:ext>
            </a:extLst>
          </p:cNvPr>
          <p:cNvSpPr/>
          <p:nvPr/>
        </p:nvSpPr>
        <p:spPr>
          <a:xfrm>
            <a:off x="920110" y="778649"/>
            <a:ext cx="882934" cy="1059936"/>
          </a:xfrm>
          <a:prstGeom prst="ellipse">
            <a:avLst/>
          </a:prstGeom>
          <a:noFill/>
          <a:ln w="76200">
            <a:solidFill>
              <a:srgbClr val="00B050">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rgbClr val="00AA64"/>
              </a:solidFill>
            </a:endParaRPr>
          </a:p>
        </p:txBody>
      </p:sp>
      <p:sp>
        <p:nvSpPr>
          <p:cNvPr id="11" name="Oval 10">
            <a:extLst>
              <a:ext uri="{FF2B5EF4-FFF2-40B4-BE49-F238E27FC236}">
                <a16:creationId xmlns:a16="http://schemas.microsoft.com/office/drawing/2014/main" id="{E1800D38-96A6-0033-6221-E8E487F69931}"/>
              </a:ext>
            </a:extLst>
          </p:cNvPr>
          <p:cNvSpPr/>
          <p:nvPr/>
        </p:nvSpPr>
        <p:spPr>
          <a:xfrm>
            <a:off x="3151510" y="778647"/>
            <a:ext cx="2769248" cy="1059936"/>
          </a:xfrm>
          <a:prstGeom prst="ellipse">
            <a:avLst/>
          </a:prstGeom>
          <a:noFill/>
          <a:ln w="76200">
            <a:solidFill>
              <a:srgbClr val="7A017F">
                <a:alpha val="50588"/>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rgbClr val="7030A0"/>
              </a:solidFill>
            </a:endParaRPr>
          </a:p>
        </p:txBody>
      </p:sp>
      <p:sp>
        <p:nvSpPr>
          <p:cNvPr id="13" name="TextBox 12">
            <a:extLst>
              <a:ext uri="{FF2B5EF4-FFF2-40B4-BE49-F238E27FC236}">
                <a16:creationId xmlns:a16="http://schemas.microsoft.com/office/drawing/2014/main" id="{3FCD489C-B404-3199-59BC-3C8B21D62F55}"/>
              </a:ext>
            </a:extLst>
          </p:cNvPr>
          <p:cNvSpPr txBox="1"/>
          <p:nvPr/>
        </p:nvSpPr>
        <p:spPr>
          <a:xfrm>
            <a:off x="122849" y="2018858"/>
            <a:ext cx="4075078" cy="496996"/>
          </a:xfrm>
          <a:prstGeom prst="rect">
            <a:avLst/>
          </a:prstGeom>
          <a:noFill/>
        </p:spPr>
        <p:txBody>
          <a:bodyPr wrap="square" rtlCol="0">
            <a:spAutoFit/>
          </a:bodyPr>
          <a:lstStyle/>
          <a:p>
            <a:pPr marL="380990" indent="-380990">
              <a:lnSpc>
                <a:spcPct val="150000"/>
              </a:lnSpc>
              <a:buFont typeface="Arial" panose="020B0604020202020204" pitchFamily="34" charset="0"/>
              <a:buChar char="•"/>
            </a:pPr>
            <a:r>
              <a:rPr lang="en-US" sz="2000" b="1" dirty="0">
                <a:solidFill>
                  <a:srgbClr val="00AA64"/>
                </a:solidFill>
                <a:latin typeface="Arial" panose="020B0604020202020204" pitchFamily="34" charset="0"/>
                <a:cs typeface="Arial" panose="020B0604020202020204" pitchFamily="34" charset="0"/>
              </a:rPr>
              <a:t>Physics quantity of interest</a:t>
            </a:r>
          </a:p>
        </p:txBody>
      </p:sp>
      <p:grpSp>
        <p:nvGrpSpPr>
          <p:cNvPr id="14" name="Group 13">
            <a:extLst>
              <a:ext uri="{FF2B5EF4-FFF2-40B4-BE49-F238E27FC236}">
                <a16:creationId xmlns:a16="http://schemas.microsoft.com/office/drawing/2014/main" id="{17EA74D7-F24C-7BF5-BC2D-2DABC26653BE}"/>
              </a:ext>
            </a:extLst>
          </p:cNvPr>
          <p:cNvGrpSpPr/>
          <p:nvPr/>
        </p:nvGrpSpPr>
        <p:grpSpPr>
          <a:xfrm>
            <a:off x="10221056" y="-66683"/>
            <a:ext cx="1372450" cy="728512"/>
            <a:chOff x="10221056" y="-66683"/>
            <a:chExt cx="1372450" cy="728512"/>
          </a:xfrm>
        </p:grpSpPr>
        <p:sp>
          <p:nvSpPr>
            <p:cNvPr id="15" name="Oval 14">
              <a:extLst>
                <a:ext uri="{FF2B5EF4-FFF2-40B4-BE49-F238E27FC236}">
                  <a16:creationId xmlns:a16="http://schemas.microsoft.com/office/drawing/2014/main" id="{A91EB5B6-8021-C866-6A69-258D606AB43C}"/>
                </a:ext>
              </a:extLst>
            </p:cNvPr>
            <p:cNvSpPr/>
            <p:nvPr/>
          </p:nvSpPr>
          <p:spPr>
            <a:xfrm>
              <a:off x="10221056" y="311606"/>
              <a:ext cx="340659" cy="340659"/>
            </a:xfrm>
            <a:prstGeom prst="ellipse">
              <a:avLst/>
            </a:prstGeom>
            <a:solidFill>
              <a:srgbClr val="61A09A"/>
            </a:solidFill>
            <a:ln>
              <a:solidFill>
                <a:srgbClr val="61A09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EF5EDE6B-72C6-23D1-B558-FE2812D6764A}"/>
                </a:ext>
              </a:extLst>
            </p:cNvPr>
            <p:cNvSpPr/>
            <p:nvPr/>
          </p:nvSpPr>
          <p:spPr>
            <a:xfrm>
              <a:off x="11251447" y="321170"/>
              <a:ext cx="340659" cy="340659"/>
            </a:xfrm>
            <a:prstGeom prst="ellipse">
              <a:avLst/>
            </a:prstGeom>
            <a:solidFill>
              <a:srgbClr val="61A09A"/>
            </a:solidFill>
            <a:ln>
              <a:solidFill>
                <a:srgbClr val="61A09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Arrow Connector 16">
              <a:extLst>
                <a:ext uri="{FF2B5EF4-FFF2-40B4-BE49-F238E27FC236}">
                  <a16:creationId xmlns:a16="http://schemas.microsoft.com/office/drawing/2014/main" id="{54BAD064-6CFC-EB96-3810-A10A112589AB}"/>
                </a:ext>
              </a:extLst>
            </p:cNvPr>
            <p:cNvCxnSpPr>
              <a:cxnSpLocks/>
            </p:cNvCxnSpPr>
            <p:nvPr/>
          </p:nvCxnSpPr>
          <p:spPr>
            <a:xfrm flipV="1">
              <a:off x="10551807" y="481935"/>
              <a:ext cx="288754" cy="1"/>
            </a:xfrm>
            <a:prstGeom prst="straightConnector1">
              <a:avLst/>
            </a:prstGeom>
            <a:ln w="412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10686184-8CB5-EE37-7C96-ACF338D21A49}"/>
                </a:ext>
              </a:extLst>
            </p:cNvPr>
            <p:cNvCxnSpPr>
              <a:cxnSpLocks/>
            </p:cNvCxnSpPr>
            <p:nvPr/>
          </p:nvCxnSpPr>
          <p:spPr>
            <a:xfrm flipH="1" flipV="1">
              <a:off x="10949002" y="481935"/>
              <a:ext cx="318775" cy="9565"/>
            </a:xfrm>
            <a:prstGeom prst="straightConnector1">
              <a:avLst/>
            </a:prstGeom>
            <a:ln w="412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F3E3EEC3-5E39-E043-3917-C3AC2E58A962}"/>
                </a:ext>
              </a:extLst>
            </p:cNvPr>
            <p:cNvSpPr txBox="1"/>
            <p:nvPr/>
          </p:nvSpPr>
          <p:spPr>
            <a:xfrm>
              <a:off x="10264252" y="-66683"/>
              <a:ext cx="325730" cy="369332"/>
            </a:xfrm>
            <a:prstGeom prst="rect">
              <a:avLst/>
            </a:prstGeom>
            <a:noFill/>
          </p:spPr>
          <p:txBody>
            <a:bodyPr wrap="none" rtlCol="0">
              <a:spAutoFit/>
            </a:bodyPr>
            <a:lstStyle/>
            <a:p>
              <a:r>
                <a:rPr lang="en-US" b="1" i="1">
                  <a:latin typeface="Arial" panose="020B0604020202020204" pitchFamily="34" charset="0"/>
                  <a:cs typeface="Arial" panose="020B0604020202020204" pitchFamily="34" charset="0"/>
                </a:rPr>
                <a:t>p</a:t>
              </a:r>
            </a:p>
          </p:txBody>
        </p:sp>
        <p:sp>
          <p:nvSpPr>
            <p:cNvPr id="20" name="TextBox 19">
              <a:extLst>
                <a:ext uri="{FF2B5EF4-FFF2-40B4-BE49-F238E27FC236}">
                  <a16:creationId xmlns:a16="http://schemas.microsoft.com/office/drawing/2014/main" id="{D0F91F2A-DF6E-2CF9-C82C-08D18513CB32}"/>
                </a:ext>
              </a:extLst>
            </p:cNvPr>
            <p:cNvSpPr txBox="1"/>
            <p:nvPr/>
          </p:nvSpPr>
          <p:spPr>
            <a:xfrm>
              <a:off x="11267776" y="-55260"/>
              <a:ext cx="325730" cy="369332"/>
            </a:xfrm>
            <a:prstGeom prst="rect">
              <a:avLst/>
            </a:prstGeom>
            <a:noFill/>
          </p:spPr>
          <p:txBody>
            <a:bodyPr wrap="none" rtlCol="0">
              <a:spAutoFit/>
            </a:bodyPr>
            <a:lstStyle/>
            <a:p>
              <a:r>
                <a:rPr lang="en-US" b="1" i="1">
                  <a:latin typeface="Arial" panose="020B0604020202020204" pitchFamily="34" charset="0"/>
                  <a:cs typeface="Arial" panose="020B0604020202020204" pitchFamily="34" charset="0"/>
                </a:rPr>
                <a:t>p</a:t>
              </a:r>
            </a:p>
          </p:txBody>
        </p:sp>
      </p:grpSp>
      <p:sp>
        <p:nvSpPr>
          <p:cNvPr id="22" name="Text Placeholder 1">
            <a:extLst>
              <a:ext uri="{FF2B5EF4-FFF2-40B4-BE49-F238E27FC236}">
                <a16:creationId xmlns:a16="http://schemas.microsoft.com/office/drawing/2014/main" id="{556DEEB1-9A72-F854-3F5B-A93C72C70D73}"/>
              </a:ext>
            </a:extLst>
          </p:cNvPr>
          <p:cNvSpPr txBox="1">
            <a:spLocks/>
          </p:cNvSpPr>
          <p:nvPr/>
        </p:nvSpPr>
        <p:spPr>
          <a:xfrm>
            <a:off x="408633" y="109934"/>
            <a:ext cx="9097416" cy="84182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b="1">
                <a:latin typeface="Arial" panose="020B0604020202020204" pitchFamily="34" charset="0"/>
                <a:cs typeface="Arial" panose="020B0604020202020204" pitchFamily="34" charset="0"/>
              </a:rPr>
              <a:t>B baryon measurement</a:t>
            </a:r>
          </a:p>
        </p:txBody>
      </p:sp>
      <p:sp>
        <p:nvSpPr>
          <p:cNvPr id="12" name="TextBox 11">
            <a:extLst>
              <a:ext uri="{FF2B5EF4-FFF2-40B4-BE49-F238E27FC236}">
                <a16:creationId xmlns:a16="http://schemas.microsoft.com/office/drawing/2014/main" id="{CAC158C3-B9DC-B3EE-ECCB-52A35113EA50}"/>
              </a:ext>
            </a:extLst>
          </p:cNvPr>
          <p:cNvSpPr txBox="1"/>
          <p:nvPr/>
        </p:nvSpPr>
        <p:spPr>
          <a:xfrm>
            <a:off x="122849" y="2461381"/>
            <a:ext cx="4075078" cy="1420325"/>
          </a:xfrm>
          <a:prstGeom prst="rect">
            <a:avLst/>
          </a:prstGeom>
          <a:noFill/>
        </p:spPr>
        <p:txBody>
          <a:bodyPr wrap="square">
            <a:spAutoFit/>
          </a:bodyPr>
          <a:lstStyle/>
          <a:p>
            <a:pPr marL="380990" indent="-380990">
              <a:lnSpc>
                <a:spcPct val="150000"/>
              </a:lnSpc>
              <a:buFont typeface="Arial" panose="020B0604020202020204" pitchFamily="34" charset="0"/>
              <a:buChar char="•"/>
            </a:pPr>
            <a:r>
              <a:rPr lang="en-US" sz="2000" b="1" dirty="0">
                <a:solidFill>
                  <a:srgbClr val="C55D35"/>
                </a:solidFill>
                <a:latin typeface="Arial" panose="020B0604020202020204" pitchFamily="34" charset="0"/>
                <a:cs typeface="Arial" panose="020B0604020202020204" pitchFamily="34" charset="0"/>
              </a:rPr>
              <a:t>Counts extracted by fitting mass spectra in multiplicity bins</a:t>
            </a:r>
          </a:p>
        </p:txBody>
      </p:sp>
      <p:sp>
        <p:nvSpPr>
          <p:cNvPr id="23" name="TextBox 22">
            <a:extLst>
              <a:ext uri="{FF2B5EF4-FFF2-40B4-BE49-F238E27FC236}">
                <a16:creationId xmlns:a16="http://schemas.microsoft.com/office/drawing/2014/main" id="{874EBCCB-BCD6-CBF8-88E0-AC58DA8FE2D0}"/>
              </a:ext>
            </a:extLst>
          </p:cNvPr>
          <p:cNvSpPr txBox="1"/>
          <p:nvPr/>
        </p:nvSpPr>
        <p:spPr>
          <a:xfrm>
            <a:off x="122849" y="3823211"/>
            <a:ext cx="3915750" cy="1881990"/>
          </a:xfrm>
          <a:prstGeom prst="rect">
            <a:avLst/>
          </a:prstGeom>
          <a:noFill/>
          <a:ln>
            <a:noFill/>
          </a:ln>
        </p:spPr>
        <p:txBody>
          <a:bodyPr wrap="square">
            <a:spAutoFit/>
          </a:bodyPr>
          <a:lstStyle/>
          <a:p>
            <a:pPr marL="380990" indent="-380990">
              <a:lnSpc>
                <a:spcPct val="150000"/>
              </a:lnSpc>
              <a:buFont typeface="Arial" panose="020B0604020202020204" pitchFamily="34" charset="0"/>
              <a:buChar char="•"/>
            </a:pPr>
            <a:r>
              <a:rPr lang="en-US" sz="2000" b="1" dirty="0">
                <a:solidFill>
                  <a:srgbClr val="7A017F"/>
                </a:solidFill>
                <a:latin typeface="Arial" panose="020B0604020202020204" pitchFamily="34" charset="0"/>
                <a:cs typeface="Arial" panose="020B0604020202020204" pitchFamily="34" charset="0"/>
              </a:rPr>
              <a:t>Branching fractions from PDG</a:t>
            </a:r>
          </a:p>
          <a:p>
            <a:pPr marL="380990" indent="-380990">
              <a:lnSpc>
                <a:spcPct val="150000"/>
              </a:lnSpc>
              <a:buFont typeface="Arial" panose="020B0604020202020204" pitchFamily="34" charset="0"/>
              <a:buChar char="•"/>
            </a:pPr>
            <a:r>
              <a:rPr lang="en-US" sz="2000" dirty="0">
                <a:ln>
                  <a:solidFill>
                    <a:schemeClr val="tx1">
                      <a:lumMod val="85000"/>
                      <a:lumOff val="15000"/>
                    </a:schemeClr>
                  </a:solidFill>
                </a:ln>
                <a:solidFill>
                  <a:schemeClr val="tx1">
                    <a:lumMod val="75000"/>
                    <a:lumOff val="25000"/>
                  </a:schemeClr>
                </a:solidFill>
                <a:latin typeface="Arial" panose="020B0604020202020204" pitchFamily="34" charset="0"/>
                <a:cs typeface="Arial" panose="020B0604020202020204" pitchFamily="34" charset="0"/>
              </a:rPr>
              <a:t>Efficiency calculations largely canceled out</a:t>
            </a:r>
          </a:p>
        </p:txBody>
      </p:sp>
      <p:sp>
        <p:nvSpPr>
          <p:cNvPr id="24" name="Footer Placeholder 2">
            <a:extLst>
              <a:ext uri="{FF2B5EF4-FFF2-40B4-BE49-F238E27FC236}">
                <a16:creationId xmlns:a16="http://schemas.microsoft.com/office/drawing/2014/main" id="{2496E2F0-99C8-B37D-E584-D23B5BE8FD3B}"/>
              </a:ext>
            </a:extLst>
          </p:cNvPr>
          <p:cNvSpPr>
            <a:spLocks noGrp="1"/>
          </p:cNvSpPr>
          <p:nvPr>
            <p:ph type="ftr" sz="quarter" idx="11"/>
          </p:nvPr>
        </p:nvSpPr>
        <p:spPr>
          <a:xfrm>
            <a:off x="4038599" y="6440758"/>
            <a:ext cx="4438135" cy="365125"/>
          </a:xfrm>
        </p:spPr>
        <p:txBody>
          <a:bodyPr/>
          <a:lstStyle/>
          <a:p>
            <a:r>
              <a:rPr lang="en-US" b="1">
                <a:solidFill>
                  <a:srgbClr val="0070C0"/>
                </a:solidFill>
                <a:latin typeface="Arial" panose="020B0604020202020204" pitchFamily="34" charset="0"/>
                <a:cs typeface="Arial" panose="020B0604020202020204" pitchFamily="34" charset="0"/>
              </a:rPr>
              <a:t>Julie </a:t>
            </a:r>
            <a:r>
              <a:rPr lang="en-US" b="1" err="1">
                <a:solidFill>
                  <a:srgbClr val="0070C0"/>
                </a:solidFill>
                <a:latin typeface="Arial" panose="020B0604020202020204" pitchFamily="34" charset="0"/>
                <a:cs typeface="Arial" panose="020B0604020202020204" pitchFamily="34" charset="0"/>
              </a:rPr>
              <a:t>Napora</a:t>
            </a:r>
            <a:r>
              <a:rPr lang="en-US" b="1">
                <a:solidFill>
                  <a:srgbClr val="0070C0"/>
                </a:solidFill>
                <a:latin typeface="Arial" panose="020B0604020202020204" pitchFamily="34" charset="0"/>
                <a:cs typeface="Arial" panose="020B0604020202020204" pitchFamily="34" charset="0"/>
              </a:rPr>
              <a:t> (Berkey) - Los Alamos National Laboratory</a:t>
            </a:r>
          </a:p>
        </p:txBody>
      </p:sp>
      <p:pic>
        <p:nvPicPr>
          <p:cNvPr id="2" name="Picture 1" descr="A logo for a nuclear science center&#10;&#10;Description automatically generated">
            <a:extLst>
              <a:ext uri="{FF2B5EF4-FFF2-40B4-BE49-F238E27FC236}">
                <a16:creationId xmlns:a16="http://schemas.microsoft.com/office/drawing/2014/main" id="{3B86CF60-864C-5E11-B82D-404F5B993D72}"/>
              </a:ext>
            </a:extLst>
          </p:cNvPr>
          <p:cNvPicPr>
            <a:picLocks noChangeAspect="1"/>
          </p:cNvPicPr>
          <p:nvPr/>
        </p:nvPicPr>
        <p:blipFill>
          <a:blip r:embed="rId5"/>
          <a:stretch>
            <a:fillRect/>
          </a:stretch>
        </p:blipFill>
        <p:spPr>
          <a:xfrm>
            <a:off x="-57152" y="6431871"/>
            <a:ext cx="1200152" cy="522447"/>
          </a:xfrm>
          <a:prstGeom prst="ellipse">
            <a:avLst/>
          </a:prstGeom>
        </p:spPr>
      </p:pic>
      <p:sp>
        <p:nvSpPr>
          <p:cNvPr id="4" name="TextBox 3">
            <a:extLst>
              <a:ext uri="{FF2B5EF4-FFF2-40B4-BE49-F238E27FC236}">
                <a16:creationId xmlns:a16="http://schemas.microsoft.com/office/drawing/2014/main" id="{544D06A9-BF85-1B10-4A18-4D491BBFFCD8}"/>
              </a:ext>
            </a:extLst>
          </p:cNvPr>
          <p:cNvSpPr txBox="1"/>
          <p:nvPr/>
        </p:nvSpPr>
        <p:spPr>
          <a:xfrm>
            <a:off x="542924" y="6406471"/>
            <a:ext cx="3495675" cy="430887"/>
          </a:xfrm>
          <a:prstGeom prst="rect">
            <a:avLst/>
          </a:prstGeom>
          <a:noFill/>
        </p:spPr>
        <p:txBody>
          <a:bodyPr wrap="square">
            <a:spAutoFit/>
          </a:bodyPr>
          <a:lstStyle/>
          <a:p>
            <a:pPr algn="ctr"/>
            <a:r>
              <a:rPr lang="en-US" sz="1100" dirty="0">
                <a:latin typeface="Arial" panose="020B0604020202020204" pitchFamily="34" charset="0"/>
                <a:cs typeface="Arial" panose="020B0604020202020204" pitchFamily="34" charset="0"/>
              </a:rPr>
              <a:t>2nd Workshop on Advancing the Understanding of Non-Perturbative QCD Using Energy Flow</a:t>
            </a:r>
          </a:p>
        </p:txBody>
      </p:sp>
    </p:spTree>
    <p:extLst>
      <p:ext uri="{BB962C8B-B14F-4D97-AF65-F5344CB8AC3E}">
        <p14:creationId xmlns:p14="http://schemas.microsoft.com/office/powerpoint/2010/main" val="837797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dissolve">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dissolve">
                                      <p:cBhvr>
                                        <p:cTn id="15" dur="500"/>
                                        <p:tgtEl>
                                          <p:spTgt spid="12"/>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dissolve">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dissolve">
                                      <p:cBhvr>
                                        <p:cTn id="23" dur="500"/>
                                        <p:tgtEl>
                                          <p:spTgt spid="23"/>
                                        </p:tgtEl>
                                      </p:cBhvr>
                                    </p:animEffect>
                                  </p:childTnLst>
                                </p:cTn>
                              </p:par>
                              <p:par>
                                <p:cTn id="24" presetID="9" presetClass="entr" presetSubtype="0"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dissolve">
                                      <p:cBhvr>
                                        <p:cTn id="26" dur="500"/>
                                        <p:tgtEl>
                                          <p:spTgt spid="11"/>
                                        </p:tgtEl>
                                      </p:cBhvr>
                                    </p:animEffect>
                                  </p:childTnLst>
                                </p:cTn>
                              </p:par>
                              <p:par>
                                <p:cTn id="27" presetID="9" presetClass="entr" presetSubtype="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dissolve">
                                      <p:cBhvr>
                                        <p:cTn id="2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10" grpId="0" animBg="1"/>
      <p:bldP spid="11" grpId="0" animBg="1"/>
      <p:bldP spid="13" grpId="0"/>
      <p:bldP spid="12" grpId="0"/>
      <p:bldP spid="2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FA36CC2-93A2-DAAD-F39A-3A6D1828E2A4}"/>
              </a:ext>
            </a:extLst>
          </p:cNvPr>
          <p:cNvSpPr>
            <a:spLocks noGrp="1"/>
          </p:cNvSpPr>
          <p:nvPr>
            <p:ph type="sldNum" sz="quarter" idx="12"/>
          </p:nvPr>
        </p:nvSpPr>
        <p:spPr>
          <a:xfrm>
            <a:off x="8610600" y="6412622"/>
            <a:ext cx="2743200" cy="365125"/>
          </a:xfrm>
        </p:spPr>
        <p:txBody>
          <a:bodyPr/>
          <a:lstStyle/>
          <a:p>
            <a:fld id="{DFBB0607-2241-C44A-BD8D-EF27D7EBCBE4}" type="slidenum">
              <a:rPr lang="en-US" smtClean="0">
                <a:solidFill>
                  <a:srgbClr val="0070C0"/>
                </a:solidFill>
              </a:rPr>
              <a:t>6</a:t>
            </a:fld>
            <a:endParaRPr lang="en-US">
              <a:solidFill>
                <a:srgbClr val="0070C0"/>
              </a:solidFill>
            </a:endParaRPr>
          </a:p>
        </p:txBody>
      </p:sp>
      <p:pic>
        <p:nvPicPr>
          <p:cNvPr id="7" name="Picture 6">
            <a:extLst>
              <a:ext uri="{FF2B5EF4-FFF2-40B4-BE49-F238E27FC236}">
                <a16:creationId xmlns:a16="http://schemas.microsoft.com/office/drawing/2014/main" id="{E9FFE02A-F933-F3C8-7757-A45C4D3AA0D0}"/>
              </a:ext>
            </a:extLst>
          </p:cNvPr>
          <p:cNvPicPr>
            <a:picLocks noChangeAspect="1"/>
          </p:cNvPicPr>
          <p:nvPr/>
        </p:nvPicPr>
        <p:blipFill>
          <a:blip r:embed="rId3"/>
          <a:stretch>
            <a:fillRect/>
          </a:stretch>
        </p:blipFill>
        <p:spPr>
          <a:xfrm>
            <a:off x="239524" y="551898"/>
            <a:ext cx="5424676" cy="6017850"/>
          </a:xfrm>
          <a:prstGeom prst="rect">
            <a:avLst/>
          </a:prstGeom>
        </p:spPr>
      </p:pic>
      <p:sp>
        <p:nvSpPr>
          <p:cNvPr id="4" name="TextBox 3">
            <a:extLst>
              <a:ext uri="{FF2B5EF4-FFF2-40B4-BE49-F238E27FC236}">
                <a16:creationId xmlns:a16="http://schemas.microsoft.com/office/drawing/2014/main" id="{235DEA34-0B4E-B6D2-630A-4B2EAE6FC272}"/>
              </a:ext>
            </a:extLst>
          </p:cNvPr>
          <p:cNvSpPr txBox="1"/>
          <p:nvPr/>
        </p:nvSpPr>
        <p:spPr>
          <a:xfrm>
            <a:off x="-29291" y="5759686"/>
            <a:ext cx="2535827" cy="646331"/>
          </a:xfrm>
          <a:prstGeom prst="rect">
            <a:avLst/>
          </a:prstGeom>
          <a:noFill/>
        </p:spPr>
        <p:txBody>
          <a:bodyPr wrap="square" rtlCol="0">
            <a:spAutoFit/>
          </a:bodyPr>
          <a:lstStyle/>
          <a:p>
            <a:r>
              <a:rPr lang="en-US" sz="1200" dirty="0">
                <a:solidFill>
                  <a:schemeClr val="bg2">
                    <a:lumMod val="50000"/>
                  </a:schemeClr>
                </a:solidFill>
              </a:rPr>
              <a:t>PRD 99 052011</a:t>
            </a:r>
          </a:p>
          <a:p>
            <a:r>
              <a:rPr lang="en-US" sz="1200" dirty="0">
                <a:solidFill>
                  <a:schemeClr val="bg2">
                    <a:lumMod val="50000"/>
                  </a:schemeClr>
                </a:solidFill>
              </a:rPr>
              <a:t>PRD 100 031102(R) </a:t>
            </a:r>
          </a:p>
          <a:p>
            <a:r>
              <a:rPr lang="en-US" sz="1200" dirty="0">
                <a:solidFill>
                  <a:schemeClr val="bg2">
                    <a:lumMod val="50000"/>
                  </a:schemeClr>
                </a:solidFill>
              </a:rPr>
              <a:t>arXiv:2209.13419 (He and Rapp)</a:t>
            </a:r>
          </a:p>
        </p:txBody>
      </p:sp>
      <p:cxnSp>
        <p:nvCxnSpPr>
          <p:cNvPr id="5" name="Straight Connector 4">
            <a:extLst>
              <a:ext uri="{FF2B5EF4-FFF2-40B4-BE49-F238E27FC236}">
                <a16:creationId xmlns:a16="http://schemas.microsoft.com/office/drawing/2014/main" id="{212337A3-9967-2EA6-150F-053A0BC9780F}"/>
              </a:ext>
            </a:extLst>
          </p:cNvPr>
          <p:cNvCxnSpPr>
            <a:cxnSpLocks/>
          </p:cNvCxnSpPr>
          <p:nvPr/>
        </p:nvCxnSpPr>
        <p:spPr>
          <a:xfrm>
            <a:off x="-715" y="6369050"/>
            <a:ext cx="1220724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8" name="Group 7">
            <a:extLst>
              <a:ext uri="{FF2B5EF4-FFF2-40B4-BE49-F238E27FC236}">
                <a16:creationId xmlns:a16="http://schemas.microsoft.com/office/drawing/2014/main" id="{17485219-CD1D-AD66-12B4-BEB7219E30FF}"/>
              </a:ext>
            </a:extLst>
          </p:cNvPr>
          <p:cNvGrpSpPr/>
          <p:nvPr/>
        </p:nvGrpSpPr>
        <p:grpSpPr>
          <a:xfrm>
            <a:off x="10221056" y="-66683"/>
            <a:ext cx="1372450" cy="728512"/>
            <a:chOff x="10221056" y="-66683"/>
            <a:chExt cx="1372450" cy="728512"/>
          </a:xfrm>
        </p:grpSpPr>
        <p:sp>
          <p:nvSpPr>
            <p:cNvPr id="9" name="Oval 8">
              <a:extLst>
                <a:ext uri="{FF2B5EF4-FFF2-40B4-BE49-F238E27FC236}">
                  <a16:creationId xmlns:a16="http://schemas.microsoft.com/office/drawing/2014/main" id="{5BAE3C9F-6C71-0DE8-8FB5-BE7B38A8C524}"/>
                </a:ext>
              </a:extLst>
            </p:cNvPr>
            <p:cNvSpPr/>
            <p:nvPr/>
          </p:nvSpPr>
          <p:spPr>
            <a:xfrm>
              <a:off x="10221056" y="311606"/>
              <a:ext cx="340659" cy="340659"/>
            </a:xfrm>
            <a:prstGeom prst="ellipse">
              <a:avLst/>
            </a:prstGeom>
            <a:solidFill>
              <a:srgbClr val="61A09A"/>
            </a:solidFill>
            <a:ln>
              <a:solidFill>
                <a:srgbClr val="61A09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6B645274-BBA8-66C7-115A-CBD9E5DD1206}"/>
                </a:ext>
              </a:extLst>
            </p:cNvPr>
            <p:cNvSpPr/>
            <p:nvPr/>
          </p:nvSpPr>
          <p:spPr>
            <a:xfrm>
              <a:off x="11251447" y="321170"/>
              <a:ext cx="340659" cy="340659"/>
            </a:xfrm>
            <a:prstGeom prst="ellipse">
              <a:avLst/>
            </a:prstGeom>
            <a:solidFill>
              <a:srgbClr val="61A09A"/>
            </a:solidFill>
            <a:ln>
              <a:solidFill>
                <a:srgbClr val="61A09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Arrow Connector 10">
              <a:extLst>
                <a:ext uri="{FF2B5EF4-FFF2-40B4-BE49-F238E27FC236}">
                  <a16:creationId xmlns:a16="http://schemas.microsoft.com/office/drawing/2014/main" id="{BBE9A95C-F7BF-F106-978E-C98017C0F1C0}"/>
                </a:ext>
              </a:extLst>
            </p:cNvPr>
            <p:cNvCxnSpPr>
              <a:cxnSpLocks/>
            </p:cNvCxnSpPr>
            <p:nvPr/>
          </p:nvCxnSpPr>
          <p:spPr>
            <a:xfrm flipV="1">
              <a:off x="10551807" y="481935"/>
              <a:ext cx="288754" cy="1"/>
            </a:xfrm>
            <a:prstGeom prst="straightConnector1">
              <a:avLst/>
            </a:prstGeom>
            <a:ln w="412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83A184FD-B5CE-E369-B842-B7DFE33BBFC1}"/>
                </a:ext>
              </a:extLst>
            </p:cNvPr>
            <p:cNvCxnSpPr>
              <a:cxnSpLocks/>
            </p:cNvCxnSpPr>
            <p:nvPr/>
          </p:nvCxnSpPr>
          <p:spPr>
            <a:xfrm flipH="1" flipV="1">
              <a:off x="10949002" y="481935"/>
              <a:ext cx="318775" cy="9565"/>
            </a:xfrm>
            <a:prstGeom prst="straightConnector1">
              <a:avLst/>
            </a:prstGeom>
            <a:ln w="412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BF7296F9-88CC-9B18-B07E-3923D43BBFE7}"/>
                </a:ext>
              </a:extLst>
            </p:cNvPr>
            <p:cNvSpPr txBox="1"/>
            <p:nvPr/>
          </p:nvSpPr>
          <p:spPr>
            <a:xfrm>
              <a:off x="10264252" y="-66683"/>
              <a:ext cx="325730" cy="369332"/>
            </a:xfrm>
            <a:prstGeom prst="rect">
              <a:avLst/>
            </a:prstGeom>
            <a:noFill/>
          </p:spPr>
          <p:txBody>
            <a:bodyPr wrap="none" rtlCol="0">
              <a:spAutoFit/>
            </a:bodyPr>
            <a:lstStyle/>
            <a:p>
              <a:r>
                <a:rPr lang="en-US" b="1" i="1">
                  <a:latin typeface="Arial" panose="020B0604020202020204" pitchFamily="34" charset="0"/>
                  <a:cs typeface="Arial" panose="020B0604020202020204" pitchFamily="34" charset="0"/>
                </a:rPr>
                <a:t>p</a:t>
              </a:r>
            </a:p>
          </p:txBody>
        </p:sp>
        <p:sp>
          <p:nvSpPr>
            <p:cNvPr id="14" name="TextBox 13">
              <a:extLst>
                <a:ext uri="{FF2B5EF4-FFF2-40B4-BE49-F238E27FC236}">
                  <a16:creationId xmlns:a16="http://schemas.microsoft.com/office/drawing/2014/main" id="{78947048-DAB7-8E00-8F57-2442910F98A4}"/>
                </a:ext>
              </a:extLst>
            </p:cNvPr>
            <p:cNvSpPr txBox="1"/>
            <p:nvPr/>
          </p:nvSpPr>
          <p:spPr>
            <a:xfrm>
              <a:off x="11267776" y="-55260"/>
              <a:ext cx="325730" cy="369332"/>
            </a:xfrm>
            <a:prstGeom prst="rect">
              <a:avLst/>
            </a:prstGeom>
            <a:noFill/>
          </p:spPr>
          <p:txBody>
            <a:bodyPr wrap="none" rtlCol="0">
              <a:spAutoFit/>
            </a:bodyPr>
            <a:lstStyle/>
            <a:p>
              <a:r>
                <a:rPr lang="en-US" b="1" i="1">
                  <a:latin typeface="Arial" panose="020B0604020202020204" pitchFamily="34" charset="0"/>
                  <a:cs typeface="Arial" panose="020B0604020202020204" pitchFamily="34" charset="0"/>
                </a:rPr>
                <a:t>p</a:t>
              </a:r>
            </a:p>
          </p:txBody>
        </p:sp>
      </p:grpSp>
      <p:sp>
        <p:nvSpPr>
          <p:cNvPr id="15" name="Text Placeholder 1">
            <a:extLst>
              <a:ext uri="{FF2B5EF4-FFF2-40B4-BE49-F238E27FC236}">
                <a16:creationId xmlns:a16="http://schemas.microsoft.com/office/drawing/2014/main" id="{57E2FE2D-F7B7-1081-48C9-AE0D71492CC4}"/>
              </a:ext>
            </a:extLst>
          </p:cNvPr>
          <p:cNvSpPr txBox="1">
            <a:spLocks/>
          </p:cNvSpPr>
          <p:nvPr/>
        </p:nvSpPr>
        <p:spPr>
          <a:xfrm>
            <a:off x="408633" y="71834"/>
            <a:ext cx="9097416" cy="84182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b="1">
                <a:latin typeface="Arial" panose="020B0604020202020204" pitchFamily="34" charset="0"/>
                <a:cs typeface="Arial" panose="020B0604020202020204" pitchFamily="34" charset="0"/>
              </a:rPr>
              <a:t>B baryon enhancement</a:t>
            </a:r>
          </a:p>
        </p:txBody>
      </p:sp>
      <p:sp>
        <p:nvSpPr>
          <p:cNvPr id="16" name="TextBox 15">
            <a:extLst>
              <a:ext uri="{FF2B5EF4-FFF2-40B4-BE49-F238E27FC236}">
                <a16:creationId xmlns:a16="http://schemas.microsoft.com/office/drawing/2014/main" id="{1F7FC64B-0AB4-4BEF-FA6F-B4D73D97D63E}"/>
              </a:ext>
            </a:extLst>
          </p:cNvPr>
          <p:cNvSpPr txBox="1"/>
          <p:nvPr/>
        </p:nvSpPr>
        <p:spPr>
          <a:xfrm>
            <a:off x="5569674" y="841115"/>
            <a:ext cx="6439911" cy="612412"/>
          </a:xfrm>
          <a:prstGeom prst="rect">
            <a:avLst/>
          </a:prstGeom>
          <a:noFill/>
        </p:spPr>
        <p:txBody>
          <a:bodyPr wrap="square" rtlCol="0">
            <a:spAutoFit/>
          </a:bodyPr>
          <a:lstStyle/>
          <a:p>
            <a:pPr marL="285750" indent="-285750">
              <a:lnSpc>
                <a:spcPct val="200000"/>
              </a:lnSpc>
              <a:buFont typeface="Arial" panose="020B0604020202020204" pitchFamily="34" charset="0"/>
              <a:buChar char="•"/>
            </a:pPr>
            <a:r>
              <a:rPr lang="en-US" sz="2000" dirty="0">
                <a:solidFill>
                  <a:srgbClr val="0431FC"/>
                </a:solidFill>
                <a:latin typeface="Arial" panose="020B0604020202020204" pitchFamily="34" charset="0"/>
                <a:cs typeface="Arial" panose="020B0604020202020204" pitchFamily="34" charset="0"/>
              </a:rPr>
              <a:t>Hadronic decays show strong dependence on </a:t>
            </a:r>
            <a:r>
              <a:rPr lang="en-US" sz="2000" i="1" dirty="0" err="1">
                <a:solidFill>
                  <a:srgbClr val="0431FC"/>
                </a:solidFill>
                <a:latin typeface="Arial" panose="020B0604020202020204" pitchFamily="34" charset="0"/>
                <a:cs typeface="Arial" panose="020B0604020202020204" pitchFamily="34" charset="0"/>
              </a:rPr>
              <a:t>p</a:t>
            </a:r>
            <a:r>
              <a:rPr lang="en-US" sz="2000" i="1" baseline="-25000" dirty="0" err="1">
                <a:solidFill>
                  <a:srgbClr val="0431FC"/>
                </a:solidFill>
                <a:latin typeface="Arial" panose="020B0604020202020204" pitchFamily="34" charset="0"/>
                <a:cs typeface="Arial" panose="020B0604020202020204" pitchFamily="34" charset="0"/>
              </a:rPr>
              <a:t>T</a:t>
            </a:r>
            <a:endParaRPr lang="en-US" sz="2000" i="1" baseline="-25000" dirty="0">
              <a:solidFill>
                <a:srgbClr val="0431FC"/>
              </a:solidFill>
              <a:latin typeface="Arial" panose="020B0604020202020204" pitchFamily="34" charset="0"/>
              <a:cs typeface="Arial" panose="020B0604020202020204" pitchFamily="34" charset="0"/>
            </a:endParaRPr>
          </a:p>
        </p:txBody>
      </p:sp>
      <p:sp>
        <p:nvSpPr>
          <p:cNvPr id="6" name="Footer Placeholder 2">
            <a:extLst>
              <a:ext uri="{FF2B5EF4-FFF2-40B4-BE49-F238E27FC236}">
                <a16:creationId xmlns:a16="http://schemas.microsoft.com/office/drawing/2014/main" id="{F829EDE3-2963-18EF-D43F-EF8C9A451547}"/>
              </a:ext>
            </a:extLst>
          </p:cNvPr>
          <p:cNvSpPr>
            <a:spLocks noGrp="1"/>
          </p:cNvSpPr>
          <p:nvPr>
            <p:ph type="ftr" sz="quarter" idx="11"/>
          </p:nvPr>
        </p:nvSpPr>
        <p:spPr>
          <a:xfrm>
            <a:off x="4038599" y="6440758"/>
            <a:ext cx="4438135" cy="365125"/>
          </a:xfrm>
        </p:spPr>
        <p:txBody>
          <a:bodyPr/>
          <a:lstStyle/>
          <a:p>
            <a:r>
              <a:rPr lang="en-US" b="1">
                <a:solidFill>
                  <a:srgbClr val="0070C0"/>
                </a:solidFill>
                <a:latin typeface="Arial" panose="020B0604020202020204" pitchFamily="34" charset="0"/>
                <a:cs typeface="Arial" panose="020B0604020202020204" pitchFamily="34" charset="0"/>
              </a:rPr>
              <a:t>Julie </a:t>
            </a:r>
            <a:r>
              <a:rPr lang="en-US" b="1" err="1">
                <a:solidFill>
                  <a:srgbClr val="0070C0"/>
                </a:solidFill>
                <a:latin typeface="Arial" panose="020B0604020202020204" pitchFamily="34" charset="0"/>
                <a:cs typeface="Arial" panose="020B0604020202020204" pitchFamily="34" charset="0"/>
              </a:rPr>
              <a:t>Napora</a:t>
            </a:r>
            <a:r>
              <a:rPr lang="en-US" b="1">
                <a:solidFill>
                  <a:srgbClr val="0070C0"/>
                </a:solidFill>
                <a:latin typeface="Arial" panose="020B0604020202020204" pitchFamily="34" charset="0"/>
                <a:cs typeface="Arial" panose="020B0604020202020204" pitchFamily="34" charset="0"/>
              </a:rPr>
              <a:t> (Berkey) - Los Alamos National Laboratory</a:t>
            </a:r>
          </a:p>
        </p:txBody>
      </p:sp>
      <p:sp>
        <p:nvSpPr>
          <p:cNvPr id="2" name="TextBox 1">
            <a:extLst>
              <a:ext uri="{FF2B5EF4-FFF2-40B4-BE49-F238E27FC236}">
                <a16:creationId xmlns:a16="http://schemas.microsoft.com/office/drawing/2014/main" id="{038C9EBF-CDE4-372B-4E19-1211C4A29D84}"/>
              </a:ext>
            </a:extLst>
          </p:cNvPr>
          <p:cNvSpPr txBox="1"/>
          <p:nvPr/>
        </p:nvSpPr>
        <p:spPr>
          <a:xfrm>
            <a:off x="2706362" y="620568"/>
            <a:ext cx="2863312" cy="276999"/>
          </a:xfrm>
          <a:prstGeom prst="rect">
            <a:avLst/>
          </a:prstGeom>
          <a:noFill/>
        </p:spPr>
        <p:txBody>
          <a:bodyPr wrap="square">
            <a:spAutoFit/>
          </a:bodyPr>
          <a:lstStyle/>
          <a:p>
            <a:r>
              <a:rPr lang="en-US" sz="1200" dirty="0">
                <a:solidFill>
                  <a:schemeClr val="bg2">
                    <a:lumMod val="50000"/>
                  </a:schemeClr>
                </a:solidFill>
                <a:effectLst/>
                <a:latin typeface="Arial" panose="020B0604020202020204" pitchFamily="34" charset="0"/>
              </a:rPr>
              <a:t>arXiv:2310.12278</a:t>
            </a:r>
            <a:endParaRPr lang="en-US" sz="1200" dirty="0">
              <a:solidFill>
                <a:schemeClr val="bg2">
                  <a:lumMod val="50000"/>
                </a:schemeClr>
              </a:solidFill>
            </a:endParaRPr>
          </a:p>
        </p:txBody>
      </p:sp>
      <p:pic>
        <p:nvPicPr>
          <p:cNvPr id="17" name="Picture 16" descr="A logo for a nuclear science center&#10;&#10;Description automatically generated">
            <a:extLst>
              <a:ext uri="{FF2B5EF4-FFF2-40B4-BE49-F238E27FC236}">
                <a16:creationId xmlns:a16="http://schemas.microsoft.com/office/drawing/2014/main" id="{6417E948-0AC3-606F-15E5-4664C9B47794}"/>
              </a:ext>
            </a:extLst>
          </p:cNvPr>
          <p:cNvPicPr>
            <a:picLocks noChangeAspect="1"/>
          </p:cNvPicPr>
          <p:nvPr/>
        </p:nvPicPr>
        <p:blipFill>
          <a:blip r:embed="rId4"/>
          <a:stretch>
            <a:fillRect/>
          </a:stretch>
        </p:blipFill>
        <p:spPr>
          <a:xfrm>
            <a:off x="-57152" y="6431871"/>
            <a:ext cx="1200152" cy="522447"/>
          </a:xfrm>
          <a:prstGeom prst="ellipse">
            <a:avLst/>
          </a:prstGeom>
        </p:spPr>
      </p:pic>
      <p:sp>
        <p:nvSpPr>
          <p:cNvPr id="18" name="TextBox 17">
            <a:extLst>
              <a:ext uri="{FF2B5EF4-FFF2-40B4-BE49-F238E27FC236}">
                <a16:creationId xmlns:a16="http://schemas.microsoft.com/office/drawing/2014/main" id="{B0EFBCBD-A79E-A4CB-9D68-948DB9CF5228}"/>
              </a:ext>
            </a:extLst>
          </p:cNvPr>
          <p:cNvSpPr txBox="1"/>
          <p:nvPr/>
        </p:nvSpPr>
        <p:spPr>
          <a:xfrm>
            <a:off x="542924" y="6406471"/>
            <a:ext cx="3495675" cy="430887"/>
          </a:xfrm>
          <a:prstGeom prst="rect">
            <a:avLst/>
          </a:prstGeom>
          <a:noFill/>
        </p:spPr>
        <p:txBody>
          <a:bodyPr wrap="square">
            <a:spAutoFit/>
          </a:bodyPr>
          <a:lstStyle/>
          <a:p>
            <a:pPr algn="ctr"/>
            <a:r>
              <a:rPr lang="en-US" sz="1100" dirty="0">
                <a:latin typeface="Arial" panose="020B0604020202020204" pitchFamily="34" charset="0"/>
                <a:cs typeface="Arial" panose="020B0604020202020204" pitchFamily="34" charset="0"/>
              </a:rPr>
              <a:t>2nd Workshop on Advancing the Understanding of Non-Perturbative QCD Using Energy Flow</a:t>
            </a:r>
          </a:p>
        </p:txBody>
      </p:sp>
      <p:sp>
        <p:nvSpPr>
          <p:cNvPr id="19" name="TextBox 18">
            <a:extLst>
              <a:ext uri="{FF2B5EF4-FFF2-40B4-BE49-F238E27FC236}">
                <a16:creationId xmlns:a16="http://schemas.microsoft.com/office/drawing/2014/main" id="{77FC91A3-3DA9-8D7D-ADC4-700AAA3FD868}"/>
              </a:ext>
            </a:extLst>
          </p:cNvPr>
          <p:cNvSpPr txBox="1"/>
          <p:nvPr/>
        </p:nvSpPr>
        <p:spPr>
          <a:xfrm rot="19349853">
            <a:off x="3985004" y="3089826"/>
            <a:ext cx="1468005" cy="707886"/>
          </a:xfrm>
          <a:prstGeom prst="rect">
            <a:avLst/>
          </a:prstGeom>
          <a:noFill/>
        </p:spPr>
        <p:txBody>
          <a:bodyPr wrap="square" rtlCol="0">
            <a:spAutoFit/>
          </a:bodyPr>
          <a:lstStyle/>
          <a:p>
            <a:r>
              <a:rPr lang="en-US" sz="4000" b="1" i="1" dirty="0">
                <a:solidFill>
                  <a:srgbClr val="FF0000"/>
                </a:solidFill>
                <a:latin typeface="Times New Roman" panose="02020603050405020304" pitchFamily="18" charset="0"/>
                <a:cs typeface="Times New Roman" panose="02020603050405020304" pitchFamily="18" charset="0"/>
              </a:rPr>
              <a:t>New!</a:t>
            </a:r>
          </a:p>
        </p:txBody>
      </p:sp>
      <p:sp>
        <p:nvSpPr>
          <p:cNvPr id="21" name="TextBox 20">
            <a:extLst>
              <a:ext uri="{FF2B5EF4-FFF2-40B4-BE49-F238E27FC236}">
                <a16:creationId xmlns:a16="http://schemas.microsoft.com/office/drawing/2014/main" id="{24C8DFF4-23E4-1026-778B-ADE29AF3A2BB}"/>
              </a:ext>
            </a:extLst>
          </p:cNvPr>
          <p:cNvSpPr txBox="1"/>
          <p:nvPr/>
        </p:nvSpPr>
        <p:spPr>
          <a:xfrm>
            <a:off x="5569674" y="1411079"/>
            <a:ext cx="6152028" cy="1227965"/>
          </a:xfrm>
          <a:prstGeom prst="rect">
            <a:avLst/>
          </a:prstGeom>
          <a:noFill/>
        </p:spPr>
        <p:txBody>
          <a:bodyPr wrap="square">
            <a:spAutoFit/>
          </a:bodyPr>
          <a:lstStyle/>
          <a:p>
            <a:pPr marL="285750" indent="-285750">
              <a:lnSpc>
                <a:spcPct val="200000"/>
              </a:lnSpc>
              <a:buFont typeface="Arial" panose="020B0604020202020204" pitchFamily="34" charset="0"/>
              <a:buChar char="•"/>
            </a:pPr>
            <a:r>
              <a:rPr lang="en-US" sz="2000" dirty="0">
                <a:solidFill>
                  <a:schemeClr val="tx1">
                    <a:lumMod val="65000"/>
                    <a:lumOff val="35000"/>
                  </a:schemeClr>
                </a:solidFill>
                <a:latin typeface="Arial" panose="020B0604020202020204" pitchFamily="34" charset="0"/>
                <a:cs typeface="Arial" panose="020B0604020202020204" pitchFamily="34" charset="0"/>
              </a:rPr>
              <a:t>Experimental data agrees with </a:t>
            </a:r>
            <a:r>
              <a:rPr lang="en-US" sz="2000" i="1" dirty="0">
                <a:solidFill>
                  <a:schemeClr val="tx1">
                    <a:lumMod val="65000"/>
                    <a:lumOff val="35000"/>
                  </a:schemeClr>
                </a:solidFill>
                <a:latin typeface="Arial" panose="020B0604020202020204" pitchFamily="34" charset="0"/>
                <a:cs typeface="Arial" panose="020B0604020202020204" pitchFamily="34" charset="0"/>
              </a:rPr>
              <a:t>pp </a:t>
            </a:r>
            <a:r>
              <a:rPr lang="en-US" sz="2000" dirty="0">
                <a:solidFill>
                  <a:schemeClr val="tx1">
                    <a:lumMod val="65000"/>
                    <a:lumOff val="35000"/>
                  </a:schemeClr>
                </a:solidFill>
                <a:latin typeface="Arial" panose="020B0604020202020204" pitchFamily="34" charset="0"/>
                <a:cs typeface="Arial" panose="020B0604020202020204" pitchFamily="34" charset="0"/>
              </a:rPr>
              <a:t>data measured using </a:t>
            </a:r>
            <a:r>
              <a:rPr lang="en-US" sz="2000" dirty="0" err="1">
                <a:solidFill>
                  <a:schemeClr val="tx1">
                    <a:lumMod val="65000"/>
                    <a:lumOff val="35000"/>
                  </a:schemeClr>
                </a:solidFill>
                <a:latin typeface="Arial" panose="020B0604020202020204" pitchFamily="34" charset="0"/>
                <a:cs typeface="Arial" panose="020B0604020202020204" pitchFamily="34" charset="0"/>
              </a:rPr>
              <a:t>semileptonic</a:t>
            </a:r>
            <a:r>
              <a:rPr lang="en-US" sz="2000" dirty="0">
                <a:solidFill>
                  <a:schemeClr val="tx1">
                    <a:lumMod val="65000"/>
                    <a:lumOff val="35000"/>
                  </a:schemeClr>
                </a:solidFill>
                <a:latin typeface="Arial" panose="020B0604020202020204" pitchFamily="34" charset="0"/>
                <a:cs typeface="Arial" panose="020B0604020202020204" pitchFamily="34" charset="0"/>
              </a:rPr>
              <a:t> decays</a:t>
            </a:r>
            <a:endParaRPr lang="en-US" sz="2000" i="1"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23" name="TextBox 22">
            <a:extLst>
              <a:ext uri="{FF2B5EF4-FFF2-40B4-BE49-F238E27FC236}">
                <a16:creationId xmlns:a16="http://schemas.microsoft.com/office/drawing/2014/main" id="{658F1FFB-121D-B6A0-8D7D-BEF0073C6747}"/>
              </a:ext>
            </a:extLst>
          </p:cNvPr>
          <p:cNvSpPr txBox="1"/>
          <p:nvPr/>
        </p:nvSpPr>
        <p:spPr>
          <a:xfrm>
            <a:off x="5534586" y="2597076"/>
            <a:ext cx="6152028" cy="612412"/>
          </a:xfrm>
          <a:prstGeom prst="rect">
            <a:avLst/>
          </a:prstGeom>
          <a:noFill/>
        </p:spPr>
        <p:txBody>
          <a:bodyPr wrap="square">
            <a:spAutoFit/>
          </a:bodyPr>
          <a:lstStyle/>
          <a:p>
            <a:pPr marL="285750" indent="-285750">
              <a:lnSpc>
                <a:spcPct val="200000"/>
              </a:lnSpc>
              <a:buFont typeface="Arial" panose="020B0604020202020204" pitchFamily="34" charset="0"/>
              <a:buChar char="•"/>
            </a:pPr>
            <a:r>
              <a:rPr lang="en-US" sz="2000" dirty="0">
                <a:solidFill>
                  <a:srgbClr val="B27FCC"/>
                </a:solidFill>
                <a:latin typeface="Arial" panose="020B0604020202020204" pitchFamily="34" charset="0"/>
                <a:cs typeface="Arial" panose="020B0604020202020204" pitchFamily="34" charset="0"/>
              </a:rPr>
              <a:t>Data agrees with </a:t>
            </a:r>
            <a:r>
              <a:rPr lang="en-US" sz="2000" i="1" dirty="0" err="1">
                <a:solidFill>
                  <a:srgbClr val="B27FCC"/>
                </a:solidFill>
                <a:latin typeface="Arial" panose="020B0604020202020204" pitchFamily="34" charset="0"/>
                <a:cs typeface="Arial" panose="020B0604020202020204" pitchFamily="34" charset="0"/>
              </a:rPr>
              <a:t>p</a:t>
            </a:r>
            <a:r>
              <a:rPr lang="en-US" sz="2000" dirty="0" err="1">
                <a:solidFill>
                  <a:srgbClr val="B27FCC"/>
                </a:solidFill>
                <a:latin typeface="Arial" panose="020B0604020202020204" pitchFamily="34" charset="0"/>
                <a:cs typeface="Arial" panose="020B0604020202020204" pitchFamily="34" charset="0"/>
              </a:rPr>
              <a:t>Pb</a:t>
            </a:r>
            <a:r>
              <a:rPr lang="en-US" sz="2000" dirty="0">
                <a:solidFill>
                  <a:srgbClr val="B27FCC"/>
                </a:solidFill>
                <a:latin typeface="Arial" panose="020B0604020202020204" pitchFamily="34" charset="0"/>
                <a:cs typeface="Arial" panose="020B0604020202020204" pitchFamily="34" charset="0"/>
              </a:rPr>
              <a:t> (within large uncertainties)</a:t>
            </a:r>
          </a:p>
        </p:txBody>
      </p:sp>
      <p:sp>
        <p:nvSpPr>
          <p:cNvPr id="25" name="TextBox 24">
            <a:extLst>
              <a:ext uri="{FF2B5EF4-FFF2-40B4-BE49-F238E27FC236}">
                <a16:creationId xmlns:a16="http://schemas.microsoft.com/office/drawing/2014/main" id="{1D3E8562-935A-AA3F-9159-22AC1A86BA8C}"/>
              </a:ext>
            </a:extLst>
          </p:cNvPr>
          <p:cNvSpPr txBox="1"/>
          <p:nvPr/>
        </p:nvSpPr>
        <p:spPr>
          <a:xfrm>
            <a:off x="5534586" y="3100688"/>
            <a:ext cx="6152028" cy="3024802"/>
          </a:xfrm>
          <a:prstGeom prst="rect">
            <a:avLst/>
          </a:prstGeom>
          <a:noFill/>
        </p:spPr>
        <p:txBody>
          <a:bodyPr wrap="square">
            <a:spAutoFit/>
          </a:bodyPr>
          <a:lstStyle/>
          <a:p>
            <a:pPr marL="285750" indent="-285750">
              <a:lnSpc>
                <a:spcPct val="200000"/>
              </a:lnSpc>
              <a:buFont typeface="Arial" panose="020B0604020202020204" pitchFamily="34" charset="0"/>
              <a:buChar char="•"/>
            </a:pPr>
            <a:r>
              <a:rPr lang="en-US" sz="2000" dirty="0">
                <a:solidFill>
                  <a:schemeClr val="tx1">
                    <a:lumMod val="95000"/>
                    <a:lumOff val="5000"/>
                  </a:schemeClr>
                </a:solidFill>
                <a:latin typeface="Arial" panose="020B0604020202020204" pitchFamily="34" charset="0"/>
                <a:cs typeface="Arial" panose="020B0604020202020204" pitchFamily="34" charset="0"/>
              </a:rPr>
              <a:t>Data agrees more with Relativistic Quark Model input to Statistical Hadronization Model calculations</a:t>
            </a:r>
          </a:p>
          <a:p>
            <a:pPr marL="800100" lvl="1" indent="-342900">
              <a:lnSpc>
                <a:spcPct val="200000"/>
              </a:lnSpc>
              <a:buFont typeface="Courier New" panose="02070309020205020404" pitchFamily="49" charset="0"/>
              <a:buChar char="o"/>
            </a:pPr>
            <a:r>
              <a:rPr lang="en-US" sz="1900" dirty="0">
                <a:solidFill>
                  <a:schemeClr val="tx1">
                    <a:lumMod val="95000"/>
                    <a:lumOff val="5000"/>
                  </a:schemeClr>
                </a:solidFill>
                <a:latin typeface="Arial" panose="020B0604020202020204" pitchFamily="34" charset="0"/>
                <a:cs typeface="Arial" panose="020B0604020202020204" pitchFamily="34" charset="0"/>
              </a:rPr>
              <a:t>Could indicate there are additional baryons awaiting discovery</a:t>
            </a:r>
            <a:endParaRPr lang="en-US" dirty="0"/>
          </a:p>
        </p:txBody>
      </p:sp>
    </p:spTree>
    <p:extLst>
      <p:ext uri="{BB962C8B-B14F-4D97-AF65-F5344CB8AC3E}">
        <p14:creationId xmlns:p14="http://schemas.microsoft.com/office/powerpoint/2010/main" val="711803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1000" fill="hold"/>
                                        <p:tgtEl>
                                          <p:spTgt spid="16"/>
                                        </p:tgtEl>
                                        <p:attrNameLst>
                                          <p:attrName>ppt_w</p:attrName>
                                        </p:attrNameLst>
                                      </p:cBhvr>
                                      <p:tavLst>
                                        <p:tav tm="0">
                                          <p:val>
                                            <p:strVal val="#ppt_w*0.70"/>
                                          </p:val>
                                        </p:tav>
                                        <p:tav tm="100000">
                                          <p:val>
                                            <p:strVal val="#ppt_w"/>
                                          </p:val>
                                        </p:tav>
                                      </p:tavLst>
                                    </p:anim>
                                    <p:anim calcmode="lin" valueType="num">
                                      <p:cBhvr>
                                        <p:cTn id="8" dur="1000" fill="hold"/>
                                        <p:tgtEl>
                                          <p:spTgt spid="16"/>
                                        </p:tgtEl>
                                        <p:attrNameLst>
                                          <p:attrName>ppt_h</p:attrName>
                                        </p:attrNameLst>
                                      </p:cBhvr>
                                      <p:tavLst>
                                        <p:tav tm="0">
                                          <p:val>
                                            <p:strVal val="#ppt_h"/>
                                          </p:val>
                                        </p:tav>
                                        <p:tav tm="100000">
                                          <p:val>
                                            <p:strVal val="#ppt_h"/>
                                          </p:val>
                                        </p:tav>
                                      </p:tavLst>
                                    </p:anim>
                                    <p:animEffect transition="in" filter="fade">
                                      <p:cBhvr>
                                        <p:cTn id="9" dur="1000"/>
                                        <p:tgtEl>
                                          <p:spTgt spid="16"/>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21"/>
                                        </p:tgtEl>
                                        <p:attrNameLst>
                                          <p:attrName>style.visibility</p:attrName>
                                        </p:attrNameLst>
                                      </p:cBhvr>
                                      <p:to>
                                        <p:strVal val="visible"/>
                                      </p:to>
                                    </p:set>
                                    <p:anim calcmode="lin" valueType="num">
                                      <p:cBhvr>
                                        <p:cTn id="14" dur="1000" fill="hold"/>
                                        <p:tgtEl>
                                          <p:spTgt spid="21"/>
                                        </p:tgtEl>
                                        <p:attrNameLst>
                                          <p:attrName>ppt_w</p:attrName>
                                        </p:attrNameLst>
                                      </p:cBhvr>
                                      <p:tavLst>
                                        <p:tav tm="0">
                                          <p:val>
                                            <p:strVal val="#ppt_w*0.70"/>
                                          </p:val>
                                        </p:tav>
                                        <p:tav tm="100000">
                                          <p:val>
                                            <p:strVal val="#ppt_w"/>
                                          </p:val>
                                        </p:tav>
                                      </p:tavLst>
                                    </p:anim>
                                    <p:anim calcmode="lin" valueType="num">
                                      <p:cBhvr>
                                        <p:cTn id="15" dur="1000" fill="hold"/>
                                        <p:tgtEl>
                                          <p:spTgt spid="21"/>
                                        </p:tgtEl>
                                        <p:attrNameLst>
                                          <p:attrName>ppt_h</p:attrName>
                                        </p:attrNameLst>
                                      </p:cBhvr>
                                      <p:tavLst>
                                        <p:tav tm="0">
                                          <p:val>
                                            <p:strVal val="#ppt_h"/>
                                          </p:val>
                                        </p:tav>
                                        <p:tav tm="100000">
                                          <p:val>
                                            <p:strVal val="#ppt_h"/>
                                          </p:val>
                                        </p:tav>
                                      </p:tavLst>
                                    </p:anim>
                                    <p:animEffect transition="in" filter="fade">
                                      <p:cBhvr>
                                        <p:cTn id="16" dur="1000"/>
                                        <p:tgtEl>
                                          <p:spTgt spid="21"/>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23"/>
                                        </p:tgtEl>
                                        <p:attrNameLst>
                                          <p:attrName>style.visibility</p:attrName>
                                        </p:attrNameLst>
                                      </p:cBhvr>
                                      <p:to>
                                        <p:strVal val="visible"/>
                                      </p:to>
                                    </p:set>
                                    <p:anim calcmode="lin" valueType="num">
                                      <p:cBhvr>
                                        <p:cTn id="21" dur="1000" fill="hold"/>
                                        <p:tgtEl>
                                          <p:spTgt spid="23"/>
                                        </p:tgtEl>
                                        <p:attrNameLst>
                                          <p:attrName>ppt_w</p:attrName>
                                        </p:attrNameLst>
                                      </p:cBhvr>
                                      <p:tavLst>
                                        <p:tav tm="0">
                                          <p:val>
                                            <p:strVal val="#ppt_w*0.70"/>
                                          </p:val>
                                        </p:tav>
                                        <p:tav tm="100000">
                                          <p:val>
                                            <p:strVal val="#ppt_w"/>
                                          </p:val>
                                        </p:tav>
                                      </p:tavLst>
                                    </p:anim>
                                    <p:anim calcmode="lin" valueType="num">
                                      <p:cBhvr>
                                        <p:cTn id="22" dur="1000" fill="hold"/>
                                        <p:tgtEl>
                                          <p:spTgt spid="23"/>
                                        </p:tgtEl>
                                        <p:attrNameLst>
                                          <p:attrName>ppt_h</p:attrName>
                                        </p:attrNameLst>
                                      </p:cBhvr>
                                      <p:tavLst>
                                        <p:tav tm="0">
                                          <p:val>
                                            <p:strVal val="#ppt_h"/>
                                          </p:val>
                                        </p:tav>
                                        <p:tav tm="100000">
                                          <p:val>
                                            <p:strVal val="#ppt_h"/>
                                          </p:val>
                                        </p:tav>
                                      </p:tavLst>
                                    </p:anim>
                                    <p:animEffect transition="in" filter="fade">
                                      <p:cBhvr>
                                        <p:cTn id="23" dur="1000"/>
                                        <p:tgtEl>
                                          <p:spTgt spid="23"/>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grpId="0" nodeType="clickEffect">
                                  <p:stCondLst>
                                    <p:cond delay="0"/>
                                  </p:stCondLst>
                                  <p:childTnLst>
                                    <p:set>
                                      <p:cBhvr>
                                        <p:cTn id="27" dur="1" fill="hold">
                                          <p:stCondLst>
                                            <p:cond delay="0"/>
                                          </p:stCondLst>
                                        </p:cTn>
                                        <p:tgtEl>
                                          <p:spTgt spid="25"/>
                                        </p:tgtEl>
                                        <p:attrNameLst>
                                          <p:attrName>style.visibility</p:attrName>
                                        </p:attrNameLst>
                                      </p:cBhvr>
                                      <p:to>
                                        <p:strVal val="visible"/>
                                      </p:to>
                                    </p:set>
                                    <p:anim calcmode="lin" valueType="num">
                                      <p:cBhvr>
                                        <p:cTn id="28" dur="1000" fill="hold"/>
                                        <p:tgtEl>
                                          <p:spTgt spid="25"/>
                                        </p:tgtEl>
                                        <p:attrNameLst>
                                          <p:attrName>ppt_w</p:attrName>
                                        </p:attrNameLst>
                                      </p:cBhvr>
                                      <p:tavLst>
                                        <p:tav tm="0">
                                          <p:val>
                                            <p:strVal val="#ppt_w*0.70"/>
                                          </p:val>
                                        </p:tav>
                                        <p:tav tm="100000">
                                          <p:val>
                                            <p:strVal val="#ppt_w"/>
                                          </p:val>
                                        </p:tav>
                                      </p:tavLst>
                                    </p:anim>
                                    <p:anim calcmode="lin" valueType="num">
                                      <p:cBhvr>
                                        <p:cTn id="29" dur="1000" fill="hold"/>
                                        <p:tgtEl>
                                          <p:spTgt spid="25"/>
                                        </p:tgtEl>
                                        <p:attrNameLst>
                                          <p:attrName>ppt_h</p:attrName>
                                        </p:attrNameLst>
                                      </p:cBhvr>
                                      <p:tavLst>
                                        <p:tav tm="0">
                                          <p:val>
                                            <p:strVal val="#ppt_h"/>
                                          </p:val>
                                        </p:tav>
                                        <p:tav tm="100000">
                                          <p:val>
                                            <p:strVal val="#ppt_h"/>
                                          </p:val>
                                        </p:tav>
                                      </p:tavLst>
                                    </p:anim>
                                    <p:animEffect transition="in" filter="fade">
                                      <p:cBhvr>
                                        <p:cTn id="30" dur="1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1" grpId="0"/>
      <p:bldP spid="23" grpId="0"/>
      <p:bldP spid="2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42">
            <a:extLst>
              <a:ext uri="{FF2B5EF4-FFF2-40B4-BE49-F238E27FC236}">
                <a16:creationId xmlns:a16="http://schemas.microsoft.com/office/drawing/2014/main" id="{49DBF85B-93FF-2E65-230F-26B7163FFA5C}"/>
              </a:ext>
            </a:extLst>
          </p:cNvPr>
          <p:cNvPicPr>
            <a:picLocks noChangeAspect="1"/>
          </p:cNvPicPr>
          <p:nvPr/>
        </p:nvPicPr>
        <p:blipFill rotWithShape="1">
          <a:blip r:embed="rId3"/>
          <a:srcRect l="4089" t="50121" r="2806" b="4468"/>
          <a:stretch/>
        </p:blipFill>
        <p:spPr>
          <a:xfrm rot="5400000">
            <a:off x="6937682" y="384193"/>
            <a:ext cx="5434360" cy="5036270"/>
          </a:xfrm>
          <a:prstGeom prst="rect">
            <a:avLst/>
          </a:prstGeom>
        </p:spPr>
      </p:pic>
      <p:sp>
        <p:nvSpPr>
          <p:cNvPr id="3" name="Slide Number Placeholder 2">
            <a:extLst>
              <a:ext uri="{FF2B5EF4-FFF2-40B4-BE49-F238E27FC236}">
                <a16:creationId xmlns:a16="http://schemas.microsoft.com/office/drawing/2014/main" id="{8DC5626E-015E-90E1-91CC-1989F53E7688}"/>
              </a:ext>
            </a:extLst>
          </p:cNvPr>
          <p:cNvSpPr>
            <a:spLocks noGrp="1"/>
          </p:cNvSpPr>
          <p:nvPr>
            <p:ph type="sldNum" sz="quarter" idx="12"/>
          </p:nvPr>
        </p:nvSpPr>
        <p:spPr>
          <a:xfrm>
            <a:off x="8610600" y="6412622"/>
            <a:ext cx="2743200" cy="365125"/>
          </a:xfrm>
        </p:spPr>
        <p:txBody>
          <a:bodyPr/>
          <a:lstStyle/>
          <a:p>
            <a:fld id="{DFBB0607-2241-C44A-BD8D-EF27D7EBCBE4}" type="slidenum">
              <a:rPr lang="en-US" smtClean="0">
                <a:solidFill>
                  <a:srgbClr val="0070C0"/>
                </a:solidFill>
              </a:rPr>
              <a:t>7</a:t>
            </a:fld>
            <a:endParaRPr lang="en-US">
              <a:solidFill>
                <a:srgbClr val="0070C0"/>
              </a:solidFill>
            </a:endParaRPr>
          </a:p>
        </p:txBody>
      </p:sp>
      <p:cxnSp>
        <p:nvCxnSpPr>
          <p:cNvPr id="7" name="Straight Connector 6">
            <a:extLst>
              <a:ext uri="{FF2B5EF4-FFF2-40B4-BE49-F238E27FC236}">
                <a16:creationId xmlns:a16="http://schemas.microsoft.com/office/drawing/2014/main" id="{7ECA4459-B88F-37F8-9A1D-54D7C829603D}"/>
              </a:ext>
            </a:extLst>
          </p:cNvPr>
          <p:cNvCxnSpPr>
            <a:cxnSpLocks/>
          </p:cNvCxnSpPr>
          <p:nvPr/>
        </p:nvCxnSpPr>
        <p:spPr>
          <a:xfrm>
            <a:off x="-715" y="6400594"/>
            <a:ext cx="1220724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 Placeholder 1">
            <a:extLst>
              <a:ext uri="{FF2B5EF4-FFF2-40B4-BE49-F238E27FC236}">
                <a16:creationId xmlns:a16="http://schemas.microsoft.com/office/drawing/2014/main" id="{3727C3C1-3254-D774-154B-5D8FD11C517B}"/>
              </a:ext>
            </a:extLst>
          </p:cNvPr>
          <p:cNvSpPr txBox="1">
            <a:spLocks/>
          </p:cNvSpPr>
          <p:nvPr/>
        </p:nvSpPr>
        <p:spPr>
          <a:xfrm>
            <a:off x="408633" y="71834"/>
            <a:ext cx="9097416" cy="84182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b="1" dirty="0">
                <a:latin typeface="Arial" panose="020B0604020202020204" pitchFamily="34" charset="0"/>
                <a:cs typeface="Arial" panose="020B0604020202020204" pitchFamily="34" charset="0"/>
              </a:rPr>
              <a:t>B baryon enhancement</a:t>
            </a:r>
          </a:p>
        </p:txBody>
      </p:sp>
      <p:pic>
        <p:nvPicPr>
          <p:cNvPr id="8" name="Picture 7">
            <a:extLst>
              <a:ext uri="{FF2B5EF4-FFF2-40B4-BE49-F238E27FC236}">
                <a16:creationId xmlns:a16="http://schemas.microsoft.com/office/drawing/2014/main" id="{6B40817A-59F6-5E31-E013-4BC39C325D19}"/>
              </a:ext>
            </a:extLst>
          </p:cNvPr>
          <p:cNvPicPr>
            <a:picLocks noChangeAspect="1"/>
          </p:cNvPicPr>
          <p:nvPr/>
        </p:nvPicPr>
        <p:blipFill rotWithShape="1">
          <a:blip r:embed="rId4"/>
          <a:srcRect t="2191"/>
          <a:stretch/>
        </p:blipFill>
        <p:spPr>
          <a:xfrm rot="5400000">
            <a:off x="2131822" y="-191438"/>
            <a:ext cx="4189511" cy="6040227"/>
          </a:xfrm>
          <a:prstGeom prst="rect">
            <a:avLst/>
          </a:prstGeom>
        </p:spPr>
      </p:pic>
      <p:cxnSp>
        <p:nvCxnSpPr>
          <p:cNvPr id="12" name="Straight Arrow Connector 11">
            <a:extLst>
              <a:ext uri="{FF2B5EF4-FFF2-40B4-BE49-F238E27FC236}">
                <a16:creationId xmlns:a16="http://schemas.microsoft.com/office/drawing/2014/main" id="{92211CD1-0DD9-4330-F685-B71180D0EB77}"/>
              </a:ext>
            </a:extLst>
          </p:cNvPr>
          <p:cNvCxnSpPr>
            <a:cxnSpLocks/>
          </p:cNvCxnSpPr>
          <p:nvPr/>
        </p:nvCxnSpPr>
        <p:spPr>
          <a:xfrm flipH="1">
            <a:off x="2303099" y="2237493"/>
            <a:ext cx="1068122" cy="1063056"/>
          </a:xfrm>
          <a:prstGeom prst="straightConnector1">
            <a:avLst/>
          </a:prstGeom>
          <a:ln w="47625">
            <a:solidFill>
              <a:srgbClr val="CC3BFF"/>
            </a:solidFill>
            <a:tailEnd type="triangle"/>
          </a:ln>
        </p:spPr>
        <p:style>
          <a:lnRef idx="1">
            <a:schemeClr val="accent1"/>
          </a:lnRef>
          <a:fillRef idx="0">
            <a:schemeClr val="accent1"/>
          </a:fillRef>
          <a:effectRef idx="0">
            <a:schemeClr val="accent1"/>
          </a:effectRef>
          <a:fontRef idx="minor">
            <a:schemeClr val="tx1"/>
          </a:fontRef>
        </p:style>
      </p:cxnSp>
      <p:grpSp>
        <p:nvGrpSpPr>
          <p:cNvPr id="36" name="Group 35">
            <a:extLst>
              <a:ext uri="{FF2B5EF4-FFF2-40B4-BE49-F238E27FC236}">
                <a16:creationId xmlns:a16="http://schemas.microsoft.com/office/drawing/2014/main" id="{50F28417-5908-37D5-049A-7F1281A40ADB}"/>
              </a:ext>
            </a:extLst>
          </p:cNvPr>
          <p:cNvGrpSpPr/>
          <p:nvPr/>
        </p:nvGrpSpPr>
        <p:grpSpPr>
          <a:xfrm>
            <a:off x="86337" y="1981057"/>
            <a:ext cx="1178805" cy="2265146"/>
            <a:chOff x="2522862" y="1473391"/>
            <a:chExt cx="1178805" cy="2265146"/>
          </a:xfrm>
        </p:grpSpPr>
        <p:sp>
          <p:nvSpPr>
            <p:cNvPr id="26" name="Oval 25">
              <a:extLst>
                <a:ext uri="{FF2B5EF4-FFF2-40B4-BE49-F238E27FC236}">
                  <a16:creationId xmlns:a16="http://schemas.microsoft.com/office/drawing/2014/main" id="{39318005-4487-0A67-BC78-ADF224D3306E}"/>
                </a:ext>
              </a:extLst>
            </p:cNvPr>
            <p:cNvSpPr/>
            <p:nvPr/>
          </p:nvSpPr>
          <p:spPr>
            <a:xfrm>
              <a:off x="2522863" y="1487277"/>
              <a:ext cx="925417" cy="881350"/>
            </a:xfrm>
            <a:prstGeom prst="ellipse">
              <a:avLst/>
            </a:prstGeom>
            <a:solidFill>
              <a:srgbClr val="4F88EF"/>
            </a:solidFill>
            <a:ln>
              <a:solidFill>
                <a:srgbClr val="4F88EF"/>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i="1">
                  <a:latin typeface="Arial" panose="020B0604020202020204" pitchFamily="34" charset="0"/>
                  <a:cs typeface="Arial" panose="020B0604020202020204" pitchFamily="34" charset="0"/>
                </a:rPr>
                <a:t>b</a:t>
              </a:r>
            </a:p>
          </p:txBody>
        </p:sp>
        <p:sp>
          <p:nvSpPr>
            <p:cNvPr id="27" name="Oval 26">
              <a:extLst>
                <a:ext uri="{FF2B5EF4-FFF2-40B4-BE49-F238E27FC236}">
                  <a16:creationId xmlns:a16="http://schemas.microsoft.com/office/drawing/2014/main" id="{A7554F16-E463-4632-A2A3-C9304DA15B19}"/>
                </a:ext>
              </a:extLst>
            </p:cNvPr>
            <p:cNvSpPr/>
            <p:nvPr/>
          </p:nvSpPr>
          <p:spPr>
            <a:xfrm>
              <a:off x="2522862" y="2857187"/>
              <a:ext cx="925417" cy="881350"/>
            </a:xfrm>
            <a:prstGeom prst="ellipse">
              <a:avLst/>
            </a:prstGeom>
            <a:solidFill>
              <a:srgbClr val="4F88EF"/>
            </a:solidFill>
            <a:ln>
              <a:solidFill>
                <a:srgbClr val="4F88EF"/>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i="1">
                  <a:latin typeface="Arial" panose="020B0604020202020204" pitchFamily="34" charset="0"/>
                  <a:cs typeface="Arial" panose="020B0604020202020204" pitchFamily="34" charset="0"/>
                </a:rPr>
                <a:t>b</a:t>
              </a:r>
            </a:p>
          </p:txBody>
        </p:sp>
        <p:sp>
          <p:nvSpPr>
            <p:cNvPr id="28" name="Oval 27">
              <a:extLst>
                <a:ext uri="{FF2B5EF4-FFF2-40B4-BE49-F238E27FC236}">
                  <a16:creationId xmlns:a16="http://schemas.microsoft.com/office/drawing/2014/main" id="{0F061809-2423-2EBF-535B-9B18E4122384}"/>
                </a:ext>
              </a:extLst>
            </p:cNvPr>
            <p:cNvSpPr/>
            <p:nvPr/>
          </p:nvSpPr>
          <p:spPr>
            <a:xfrm>
              <a:off x="3128791" y="1473391"/>
              <a:ext cx="506776" cy="440675"/>
            </a:xfrm>
            <a:prstGeom prst="ellipse">
              <a:avLst/>
            </a:prstGeom>
            <a:solidFill>
              <a:srgbClr val="C31713"/>
            </a:solidFill>
            <a:ln>
              <a:solidFill>
                <a:srgbClr val="C31713"/>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i="1">
                  <a:latin typeface="Arial" panose="020B0604020202020204" pitchFamily="34" charset="0"/>
                  <a:cs typeface="Arial" panose="020B0604020202020204" pitchFamily="34" charset="0"/>
                </a:rPr>
                <a:t>u</a:t>
              </a:r>
            </a:p>
          </p:txBody>
        </p:sp>
        <p:sp>
          <p:nvSpPr>
            <p:cNvPr id="29" name="Oval 28">
              <a:extLst>
                <a:ext uri="{FF2B5EF4-FFF2-40B4-BE49-F238E27FC236}">
                  <a16:creationId xmlns:a16="http://schemas.microsoft.com/office/drawing/2014/main" id="{E7122F6A-4CE6-EDD7-38BF-E310BAC911C1}"/>
                </a:ext>
              </a:extLst>
            </p:cNvPr>
            <p:cNvSpPr/>
            <p:nvPr/>
          </p:nvSpPr>
          <p:spPr>
            <a:xfrm>
              <a:off x="3194891" y="1872995"/>
              <a:ext cx="506776" cy="440675"/>
            </a:xfrm>
            <a:prstGeom prst="ellipse">
              <a:avLst/>
            </a:prstGeom>
            <a:solidFill>
              <a:srgbClr val="5BA953"/>
            </a:solidFill>
            <a:ln>
              <a:solidFill>
                <a:srgbClr val="5BA953"/>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i="1">
                  <a:latin typeface="Arial" panose="020B0604020202020204" pitchFamily="34" charset="0"/>
                  <a:cs typeface="Arial" panose="020B0604020202020204" pitchFamily="34" charset="0"/>
                </a:rPr>
                <a:t>d</a:t>
              </a:r>
            </a:p>
          </p:txBody>
        </p:sp>
        <p:sp>
          <p:nvSpPr>
            <p:cNvPr id="30" name="Oval 29">
              <a:extLst>
                <a:ext uri="{FF2B5EF4-FFF2-40B4-BE49-F238E27FC236}">
                  <a16:creationId xmlns:a16="http://schemas.microsoft.com/office/drawing/2014/main" id="{A40BEB09-95C8-0955-9C55-D390FD341D3F}"/>
                </a:ext>
              </a:extLst>
            </p:cNvPr>
            <p:cNvSpPr/>
            <p:nvPr/>
          </p:nvSpPr>
          <p:spPr>
            <a:xfrm>
              <a:off x="3150824" y="2975910"/>
              <a:ext cx="506776" cy="440675"/>
            </a:xfrm>
            <a:prstGeom prst="ellipse">
              <a:avLst/>
            </a:prstGeom>
            <a:solidFill>
              <a:srgbClr val="5BA953"/>
            </a:solidFill>
            <a:ln>
              <a:solidFill>
                <a:srgbClr val="5BA953"/>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i="1">
                  <a:latin typeface="Arial" panose="020B0604020202020204" pitchFamily="34" charset="0"/>
                  <a:cs typeface="Arial" panose="020B0604020202020204" pitchFamily="34" charset="0"/>
                </a:rPr>
                <a:t>d</a:t>
              </a:r>
            </a:p>
          </p:txBody>
        </p:sp>
        <p:cxnSp>
          <p:nvCxnSpPr>
            <p:cNvPr id="34" name="Straight Connector 33">
              <a:extLst>
                <a:ext uri="{FF2B5EF4-FFF2-40B4-BE49-F238E27FC236}">
                  <a16:creationId xmlns:a16="http://schemas.microsoft.com/office/drawing/2014/main" id="{77E53374-3C67-E1B4-1C9F-49C060BAA0EB}"/>
                </a:ext>
              </a:extLst>
            </p:cNvPr>
            <p:cNvCxnSpPr>
              <a:cxnSpLocks/>
            </p:cNvCxnSpPr>
            <p:nvPr/>
          </p:nvCxnSpPr>
          <p:spPr>
            <a:xfrm flipH="1">
              <a:off x="2538932" y="2396399"/>
              <a:ext cx="1107367" cy="430595"/>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0" name="TextBox 9">
            <a:extLst>
              <a:ext uri="{FF2B5EF4-FFF2-40B4-BE49-F238E27FC236}">
                <a16:creationId xmlns:a16="http://schemas.microsoft.com/office/drawing/2014/main" id="{02D95293-1718-521A-6400-FD4AC75A9080}"/>
              </a:ext>
            </a:extLst>
          </p:cNvPr>
          <p:cNvSpPr txBox="1"/>
          <p:nvPr/>
        </p:nvSpPr>
        <p:spPr>
          <a:xfrm>
            <a:off x="0" y="4827604"/>
            <a:ext cx="11527421" cy="476734"/>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sz="1900" dirty="0">
                <a:solidFill>
                  <a:srgbClr val="0431FC"/>
                </a:solidFill>
                <a:latin typeface="Arial" panose="020B0604020202020204" pitchFamily="34" charset="0"/>
                <a:cs typeface="Arial" panose="020B0604020202020204" pitchFamily="34" charset="0"/>
              </a:rPr>
              <a:t>Expected in scenario where </a:t>
            </a:r>
            <a:r>
              <a:rPr lang="en-US" sz="1900" i="1" dirty="0">
                <a:solidFill>
                  <a:srgbClr val="0431FC"/>
                </a:solidFill>
                <a:latin typeface="Arial" panose="020B0604020202020204" pitchFamily="34" charset="0"/>
                <a:cs typeface="Arial" panose="020B0604020202020204" pitchFamily="34" charset="0"/>
              </a:rPr>
              <a:t>b</a:t>
            </a:r>
            <a:r>
              <a:rPr lang="en-US" sz="1900" dirty="0">
                <a:solidFill>
                  <a:srgbClr val="0431FC"/>
                </a:solidFill>
                <a:latin typeface="Arial" panose="020B0604020202020204" pitchFamily="34" charset="0"/>
                <a:cs typeface="Arial" panose="020B0604020202020204" pitchFamily="34" charset="0"/>
              </a:rPr>
              <a:t> quarks coalesce with light quarks to form baryons</a:t>
            </a:r>
          </a:p>
        </p:txBody>
      </p:sp>
      <p:cxnSp>
        <p:nvCxnSpPr>
          <p:cNvPr id="11" name="Straight Connector 10">
            <a:extLst>
              <a:ext uri="{FF2B5EF4-FFF2-40B4-BE49-F238E27FC236}">
                <a16:creationId xmlns:a16="http://schemas.microsoft.com/office/drawing/2014/main" id="{A3A494CD-6931-0BDB-D786-91E7AD5A6834}"/>
              </a:ext>
            </a:extLst>
          </p:cNvPr>
          <p:cNvCxnSpPr>
            <a:cxnSpLocks/>
          </p:cNvCxnSpPr>
          <p:nvPr/>
        </p:nvCxnSpPr>
        <p:spPr>
          <a:xfrm>
            <a:off x="8206526" y="3357421"/>
            <a:ext cx="3680674" cy="0"/>
          </a:xfrm>
          <a:prstGeom prst="line">
            <a:avLst/>
          </a:prstGeom>
          <a:ln w="19050">
            <a:solidFill>
              <a:srgbClr val="CC3BFF"/>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7BE72823-AC6D-6B7B-62D5-7F2244C1C2D0}"/>
              </a:ext>
            </a:extLst>
          </p:cNvPr>
          <p:cNvCxnSpPr>
            <a:cxnSpLocks/>
          </p:cNvCxnSpPr>
          <p:nvPr/>
        </p:nvCxnSpPr>
        <p:spPr>
          <a:xfrm>
            <a:off x="8206526" y="3723921"/>
            <a:ext cx="3680674" cy="0"/>
          </a:xfrm>
          <a:prstGeom prst="line">
            <a:avLst/>
          </a:prstGeom>
          <a:ln w="19050">
            <a:solidFill>
              <a:srgbClr val="CC3BFF"/>
            </a:solidFill>
            <a:prstDash val="das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B3C5200B-8198-03E2-7495-0D7D7D4CBE5B}"/>
                  </a:ext>
                </a:extLst>
              </p:cNvPr>
              <p:cNvSpPr txBox="1"/>
              <p:nvPr/>
            </p:nvSpPr>
            <p:spPr>
              <a:xfrm>
                <a:off x="0" y="5958011"/>
                <a:ext cx="10555821" cy="476734"/>
              </a:xfrm>
              <a:prstGeom prst="rect">
                <a:avLst/>
              </a:prstGeom>
              <a:noFill/>
            </p:spPr>
            <p:txBody>
              <a:bodyPr wrap="square">
                <a:spAutoFit/>
              </a:bodyPr>
              <a:lstStyle/>
              <a:p>
                <a:pPr marL="285750" indent="-285750">
                  <a:lnSpc>
                    <a:spcPct val="150000"/>
                  </a:lnSpc>
                  <a:buFont typeface="Arial" panose="020B0604020202020204" pitchFamily="34" charset="0"/>
                  <a:buChar char="•"/>
                </a:pPr>
                <a:r>
                  <a:rPr lang="en-US" sz="1900" dirty="0">
                    <a:solidFill>
                      <a:srgbClr val="0431FC"/>
                    </a:solidFill>
                    <a:latin typeface="Arial" panose="020B0604020202020204" pitchFamily="34" charset="0"/>
                    <a:cs typeface="Arial" panose="020B0604020202020204" pitchFamily="34" charset="0"/>
                  </a:rPr>
                  <a:t>High </a:t>
                </a:r>
                <a:r>
                  <a:rPr lang="en-US" sz="1900" i="1" dirty="0" err="1">
                    <a:solidFill>
                      <a:srgbClr val="0431FC"/>
                    </a:solidFill>
                    <a:latin typeface="Arial" panose="020B0604020202020204" pitchFamily="34" charset="0"/>
                    <a:cs typeface="Arial" panose="020B0604020202020204" pitchFamily="34" charset="0"/>
                  </a:rPr>
                  <a:t>p</a:t>
                </a:r>
                <a:r>
                  <a:rPr lang="en-US" sz="1900" i="1" baseline="-25000" dirty="0" err="1">
                    <a:solidFill>
                      <a:srgbClr val="0431FC"/>
                    </a:solidFill>
                    <a:latin typeface="Arial" panose="020B0604020202020204" pitchFamily="34" charset="0"/>
                    <a:cs typeface="Arial" panose="020B0604020202020204" pitchFamily="34" charset="0"/>
                  </a:rPr>
                  <a:t>T</a:t>
                </a:r>
                <a:r>
                  <a:rPr lang="en-US" sz="1900" dirty="0">
                    <a:solidFill>
                      <a:srgbClr val="0431FC"/>
                    </a:solidFill>
                    <a:latin typeface="Arial" panose="020B0604020202020204" pitchFamily="34" charset="0"/>
                    <a:cs typeface="Arial" panose="020B0604020202020204" pitchFamily="34" charset="0"/>
                  </a:rPr>
                  <a:t>  </a:t>
                </a:r>
                <a:r>
                  <a:rPr lang="en-US" sz="1900" i="1" dirty="0">
                    <a:solidFill>
                      <a:srgbClr val="0431FC"/>
                    </a:solidFill>
                    <a:latin typeface="Arial" panose="020B0604020202020204" pitchFamily="34" charset="0"/>
                    <a:cs typeface="Arial" panose="020B0604020202020204" pitchFamily="34" charset="0"/>
                  </a:rPr>
                  <a:t>b</a:t>
                </a:r>
                <a:r>
                  <a:rPr lang="en-US" sz="1900" dirty="0">
                    <a:solidFill>
                      <a:srgbClr val="0431FC"/>
                    </a:solidFill>
                    <a:latin typeface="Arial" panose="020B0604020202020204" pitchFamily="34" charset="0"/>
                    <a:cs typeface="Arial" panose="020B0604020202020204" pitchFamily="34" charset="0"/>
                  </a:rPr>
                  <a:t> quarks do not overlap with other quarks and fragment in vacuum, like in </a:t>
                </a:r>
                <a14:m>
                  <m:oMath xmlns:m="http://schemas.openxmlformats.org/officeDocument/2006/math">
                    <m:sSup>
                      <m:sSupPr>
                        <m:ctrlPr>
                          <a:rPr lang="en-US" sz="1900" i="1" smtClean="0">
                            <a:solidFill>
                              <a:srgbClr val="0431FC"/>
                            </a:solidFill>
                            <a:latin typeface="Cambria Math" panose="02040503050406030204" pitchFamily="18" charset="0"/>
                          </a:rPr>
                        </m:ctrlPr>
                      </m:sSupPr>
                      <m:e>
                        <m:r>
                          <a:rPr lang="en-US" sz="1900" b="0" i="1" smtClean="0">
                            <a:solidFill>
                              <a:srgbClr val="0431FC"/>
                            </a:solidFill>
                            <a:latin typeface="Cambria Math" panose="02040503050406030204" pitchFamily="18" charset="0"/>
                          </a:rPr>
                          <m:t>𝑒</m:t>
                        </m:r>
                      </m:e>
                      <m:sup>
                        <m:r>
                          <a:rPr lang="en-US" sz="1900" b="0" i="1" smtClean="0">
                            <a:solidFill>
                              <a:srgbClr val="0431FC"/>
                            </a:solidFill>
                            <a:latin typeface="Cambria Math" panose="02040503050406030204" pitchFamily="18" charset="0"/>
                          </a:rPr>
                          <m:t>+</m:t>
                        </m:r>
                      </m:sup>
                    </m:sSup>
                    <m:sSup>
                      <m:sSupPr>
                        <m:ctrlPr>
                          <a:rPr lang="en-US" sz="1900" i="1" smtClean="0">
                            <a:solidFill>
                              <a:srgbClr val="0431FC"/>
                            </a:solidFill>
                            <a:latin typeface="Cambria Math" panose="02040503050406030204" pitchFamily="18" charset="0"/>
                          </a:rPr>
                        </m:ctrlPr>
                      </m:sSupPr>
                      <m:e>
                        <m:r>
                          <a:rPr lang="en-US" sz="1900" b="0" i="1" smtClean="0">
                            <a:solidFill>
                              <a:srgbClr val="0431FC"/>
                            </a:solidFill>
                            <a:latin typeface="Cambria Math" panose="02040503050406030204" pitchFamily="18" charset="0"/>
                          </a:rPr>
                          <m:t>𝑒</m:t>
                        </m:r>
                      </m:e>
                      <m:sup>
                        <m:r>
                          <a:rPr lang="en-US" sz="1900" b="0" i="1" smtClean="0">
                            <a:solidFill>
                              <a:srgbClr val="0431FC"/>
                            </a:solidFill>
                            <a:latin typeface="Cambria Math" panose="02040503050406030204" pitchFamily="18" charset="0"/>
                          </a:rPr>
                          <m:t>−</m:t>
                        </m:r>
                      </m:sup>
                    </m:sSup>
                  </m:oMath>
                </a14:m>
                <a:endParaRPr lang="en-US" sz="1900" dirty="0">
                  <a:solidFill>
                    <a:srgbClr val="0431FC"/>
                  </a:solidFill>
                  <a:latin typeface="Arial" panose="020B0604020202020204" pitchFamily="34" charset="0"/>
                  <a:cs typeface="Arial" panose="020B0604020202020204" pitchFamily="34" charset="0"/>
                </a:endParaRPr>
              </a:p>
            </p:txBody>
          </p:sp>
        </mc:Choice>
        <mc:Fallback xmlns="">
          <p:sp>
            <p:nvSpPr>
              <p:cNvPr id="5" name="TextBox 4">
                <a:extLst>
                  <a:ext uri="{FF2B5EF4-FFF2-40B4-BE49-F238E27FC236}">
                    <a16:creationId xmlns:a16="http://schemas.microsoft.com/office/drawing/2014/main" id="{B3C5200B-8198-03E2-7495-0D7D7D4CBE5B}"/>
                  </a:ext>
                </a:extLst>
              </p:cNvPr>
              <p:cNvSpPr txBox="1">
                <a:spLocks noRot="1" noChangeAspect="1" noMove="1" noResize="1" noEditPoints="1" noAdjustHandles="1" noChangeArrowheads="1" noChangeShapeType="1" noTextEdit="1"/>
              </p:cNvSpPr>
              <p:nvPr/>
            </p:nvSpPr>
            <p:spPr>
              <a:xfrm>
                <a:off x="0" y="5958011"/>
                <a:ext cx="10555821" cy="476734"/>
              </a:xfrm>
              <a:prstGeom prst="rect">
                <a:avLst/>
              </a:prstGeom>
              <a:blipFill>
                <a:blip r:embed="rId5"/>
                <a:stretch>
                  <a:fillRect l="-481" b="-20513"/>
                </a:stretch>
              </a:blipFill>
            </p:spPr>
            <p:txBody>
              <a:bodyPr/>
              <a:lstStyle/>
              <a:p>
                <a:r>
                  <a:rPr lang="en-US">
                    <a:noFill/>
                  </a:rPr>
                  <a:t> </a:t>
                </a:r>
              </a:p>
            </p:txBody>
          </p:sp>
        </mc:Fallback>
      </mc:AlternateContent>
      <p:sp>
        <p:nvSpPr>
          <p:cNvPr id="35" name="Footer Placeholder 2">
            <a:extLst>
              <a:ext uri="{FF2B5EF4-FFF2-40B4-BE49-F238E27FC236}">
                <a16:creationId xmlns:a16="http://schemas.microsoft.com/office/drawing/2014/main" id="{1A368954-642E-C846-D6E5-CE31EDE743B3}"/>
              </a:ext>
            </a:extLst>
          </p:cNvPr>
          <p:cNvSpPr>
            <a:spLocks noGrp="1"/>
          </p:cNvSpPr>
          <p:nvPr>
            <p:ph type="ftr" sz="quarter" idx="11"/>
          </p:nvPr>
        </p:nvSpPr>
        <p:spPr>
          <a:xfrm>
            <a:off x="4038599" y="6440758"/>
            <a:ext cx="4438135" cy="365125"/>
          </a:xfrm>
        </p:spPr>
        <p:txBody>
          <a:bodyPr/>
          <a:lstStyle/>
          <a:p>
            <a:r>
              <a:rPr lang="en-US" b="1">
                <a:solidFill>
                  <a:srgbClr val="0070C0"/>
                </a:solidFill>
                <a:latin typeface="Arial" panose="020B0604020202020204" pitchFamily="34" charset="0"/>
                <a:cs typeface="Arial" panose="020B0604020202020204" pitchFamily="34" charset="0"/>
              </a:rPr>
              <a:t>Julie </a:t>
            </a:r>
            <a:r>
              <a:rPr lang="en-US" b="1" err="1">
                <a:solidFill>
                  <a:srgbClr val="0070C0"/>
                </a:solidFill>
                <a:latin typeface="Arial" panose="020B0604020202020204" pitchFamily="34" charset="0"/>
                <a:cs typeface="Arial" panose="020B0604020202020204" pitchFamily="34" charset="0"/>
              </a:rPr>
              <a:t>Napora</a:t>
            </a:r>
            <a:r>
              <a:rPr lang="en-US" b="1">
                <a:solidFill>
                  <a:srgbClr val="0070C0"/>
                </a:solidFill>
                <a:latin typeface="Arial" panose="020B0604020202020204" pitchFamily="34" charset="0"/>
                <a:cs typeface="Arial" panose="020B0604020202020204" pitchFamily="34" charset="0"/>
              </a:rPr>
              <a:t> (Berkey) - Los Alamos National Laboratory</a:t>
            </a:r>
          </a:p>
        </p:txBody>
      </p:sp>
      <p:sp>
        <p:nvSpPr>
          <p:cNvPr id="4" name="TextBox 3">
            <a:extLst>
              <a:ext uri="{FF2B5EF4-FFF2-40B4-BE49-F238E27FC236}">
                <a16:creationId xmlns:a16="http://schemas.microsoft.com/office/drawing/2014/main" id="{2910AC75-EC2D-ABC5-7EE1-9DE0B76D3E66}"/>
              </a:ext>
            </a:extLst>
          </p:cNvPr>
          <p:cNvSpPr txBox="1"/>
          <p:nvPr/>
        </p:nvSpPr>
        <p:spPr>
          <a:xfrm>
            <a:off x="3759068" y="730800"/>
            <a:ext cx="2863312" cy="276999"/>
          </a:xfrm>
          <a:prstGeom prst="rect">
            <a:avLst/>
          </a:prstGeom>
          <a:noFill/>
        </p:spPr>
        <p:txBody>
          <a:bodyPr wrap="square">
            <a:spAutoFit/>
          </a:bodyPr>
          <a:lstStyle/>
          <a:p>
            <a:r>
              <a:rPr lang="en-US" sz="1200" dirty="0">
                <a:solidFill>
                  <a:schemeClr val="bg2">
                    <a:lumMod val="50000"/>
                  </a:schemeClr>
                </a:solidFill>
                <a:effectLst/>
                <a:latin typeface="Arial" panose="020B0604020202020204" pitchFamily="34" charset="0"/>
              </a:rPr>
              <a:t>arXiv:2310.12278</a:t>
            </a:r>
            <a:endParaRPr lang="en-US" sz="1200" dirty="0">
              <a:solidFill>
                <a:schemeClr val="bg2">
                  <a:lumMod val="50000"/>
                </a:schemeClr>
              </a:solidFill>
            </a:endParaRPr>
          </a:p>
        </p:txBody>
      </p:sp>
      <p:pic>
        <p:nvPicPr>
          <p:cNvPr id="2" name="Picture 1" descr="A logo for a nuclear science center&#10;&#10;Description automatically generated">
            <a:extLst>
              <a:ext uri="{FF2B5EF4-FFF2-40B4-BE49-F238E27FC236}">
                <a16:creationId xmlns:a16="http://schemas.microsoft.com/office/drawing/2014/main" id="{BC00979A-761B-3DC6-7977-7D71303969D6}"/>
              </a:ext>
            </a:extLst>
          </p:cNvPr>
          <p:cNvPicPr>
            <a:picLocks noChangeAspect="1"/>
          </p:cNvPicPr>
          <p:nvPr/>
        </p:nvPicPr>
        <p:blipFill>
          <a:blip r:embed="rId6"/>
          <a:stretch>
            <a:fillRect/>
          </a:stretch>
        </p:blipFill>
        <p:spPr>
          <a:xfrm>
            <a:off x="-57152" y="6431871"/>
            <a:ext cx="1200152" cy="522447"/>
          </a:xfrm>
          <a:prstGeom prst="ellipse">
            <a:avLst/>
          </a:prstGeom>
        </p:spPr>
      </p:pic>
      <p:sp>
        <p:nvSpPr>
          <p:cNvPr id="15" name="TextBox 14">
            <a:extLst>
              <a:ext uri="{FF2B5EF4-FFF2-40B4-BE49-F238E27FC236}">
                <a16:creationId xmlns:a16="http://schemas.microsoft.com/office/drawing/2014/main" id="{DA0F99A6-55CA-3D37-4C4F-085EE7CC823A}"/>
              </a:ext>
            </a:extLst>
          </p:cNvPr>
          <p:cNvSpPr txBox="1"/>
          <p:nvPr/>
        </p:nvSpPr>
        <p:spPr>
          <a:xfrm>
            <a:off x="0" y="5217171"/>
            <a:ext cx="6172200" cy="476734"/>
          </a:xfrm>
          <a:prstGeom prst="rect">
            <a:avLst/>
          </a:prstGeom>
          <a:noFill/>
        </p:spPr>
        <p:txBody>
          <a:bodyPr wrap="square">
            <a:spAutoFit/>
          </a:bodyPr>
          <a:lstStyle/>
          <a:p>
            <a:pPr marL="285750" indent="-285750">
              <a:lnSpc>
                <a:spcPct val="150000"/>
              </a:lnSpc>
              <a:buFont typeface="Arial" panose="020B0604020202020204" pitchFamily="34" charset="0"/>
              <a:buChar char="•"/>
            </a:pPr>
            <a:r>
              <a:rPr lang="en-US" sz="1900" dirty="0">
                <a:solidFill>
                  <a:srgbClr val="CC3BFF"/>
                </a:solidFill>
                <a:latin typeface="Arial" panose="020B0604020202020204" pitchFamily="34" charset="0"/>
                <a:cs typeface="Arial" panose="020B0604020202020204" pitchFamily="34" charset="0"/>
              </a:rPr>
              <a:t>Pure fragmentation limit is achieved</a:t>
            </a:r>
          </a:p>
        </p:txBody>
      </p:sp>
      <p:sp>
        <p:nvSpPr>
          <p:cNvPr id="17" name="TextBox 16">
            <a:extLst>
              <a:ext uri="{FF2B5EF4-FFF2-40B4-BE49-F238E27FC236}">
                <a16:creationId xmlns:a16="http://schemas.microsoft.com/office/drawing/2014/main" id="{7BCF4854-9250-7121-5E05-8D5D7737F9E6}"/>
              </a:ext>
            </a:extLst>
          </p:cNvPr>
          <p:cNvSpPr txBox="1"/>
          <p:nvPr/>
        </p:nvSpPr>
        <p:spPr>
          <a:xfrm>
            <a:off x="-3239" y="5598076"/>
            <a:ext cx="6307666" cy="476734"/>
          </a:xfrm>
          <a:prstGeom prst="rect">
            <a:avLst/>
          </a:prstGeom>
          <a:noFill/>
        </p:spPr>
        <p:txBody>
          <a:bodyPr wrap="square">
            <a:spAutoFit/>
          </a:bodyPr>
          <a:lstStyle/>
          <a:p>
            <a:pPr marL="285750" indent="-285750">
              <a:lnSpc>
                <a:spcPct val="150000"/>
              </a:lnSpc>
              <a:buFont typeface="Arial" panose="020B0604020202020204" pitchFamily="34" charset="0"/>
              <a:buChar char="•"/>
            </a:pPr>
            <a:r>
              <a:rPr lang="en-US" sz="1900" dirty="0">
                <a:solidFill>
                  <a:srgbClr val="CC3BFF"/>
                </a:solidFill>
                <a:latin typeface="Arial" panose="020B0604020202020204" pitchFamily="34" charset="0"/>
                <a:cs typeface="Arial" panose="020B0604020202020204" pitchFamily="34" charset="0"/>
              </a:rPr>
              <a:t>All multiplicity bins converge to LEP result at high </a:t>
            </a:r>
            <a:r>
              <a:rPr lang="en-US" sz="1900" i="1" dirty="0" err="1">
                <a:solidFill>
                  <a:srgbClr val="CC3BFF"/>
                </a:solidFill>
                <a:latin typeface="Arial" panose="020B0604020202020204" pitchFamily="34" charset="0"/>
                <a:cs typeface="Arial" panose="020B0604020202020204" pitchFamily="34" charset="0"/>
              </a:rPr>
              <a:t>p</a:t>
            </a:r>
            <a:r>
              <a:rPr lang="en-US" sz="1900" i="1" baseline="-25000" dirty="0" err="1">
                <a:solidFill>
                  <a:srgbClr val="CC3BFF"/>
                </a:solidFill>
                <a:latin typeface="Arial" panose="020B0604020202020204" pitchFamily="34" charset="0"/>
                <a:cs typeface="Arial" panose="020B0604020202020204" pitchFamily="34" charset="0"/>
              </a:rPr>
              <a:t>T</a:t>
            </a:r>
            <a:endParaRPr lang="en-US" sz="1900" i="1" baseline="-25000" dirty="0">
              <a:solidFill>
                <a:srgbClr val="CC3BFF"/>
              </a:solidFill>
              <a:latin typeface="Arial" panose="020B0604020202020204" pitchFamily="34" charset="0"/>
              <a:cs typeface="Arial" panose="020B0604020202020204" pitchFamily="34" charset="0"/>
            </a:endParaRPr>
          </a:p>
        </p:txBody>
      </p:sp>
      <p:sp>
        <p:nvSpPr>
          <p:cNvPr id="31" name="TextBox 30">
            <a:extLst>
              <a:ext uri="{FF2B5EF4-FFF2-40B4-BE49-F238E27FC236}">
                <a16:creationId xmlns:a16="http://schemas.microsoft.com/office/drawing/2014/main" id="{CFA8F609-CBDE-6F0D-5C08-006D28D24444}"/>
              </a:ext>
            </a:extLst>
          </p:cNvPr>
          <p:cNvSpPr txBox="1"/>
          <p:nvPr/>
        </p:nvSpPr>
        <p:spPr>
          <a:xfrm>
            <a:off x="542924" y="6406471"/>
            <a:ext cx="3495675" cy="430887"/>
          </a:xfrm>
          <a:prstGeom prst="rect">
            <a:avLst/>
          </a:prstGeom>
          <a:noFill/>
        </p:spPr>
        <p:txBody>
          <a:bodyPr wrap="square">
            <a:spAutoFit/>
          </a:bodyPr>
          <a:lstStyle/>
          <a:p>
            <a:pPr algn="ctr"/>
            <a:r>
              <a:rPr lang="en-US" sz="1100" dirty="0">
                <a:latin typeface="Arial" panose="020B0604020202020204" pitchFamily="34" charset="0"/>
                <a:cs typeface="Arial" panose="020B0604020202020204" pitchFamily="34" charset="0"/>
              </a:rPr>
              <a:t>2nd Workshop on Advancing the Understanding of Non-Perturbative QCD Using Energy Flow</a:t>
            </a:r>
          </a:p>
        </p:txBody>
      </p:sp>
      <p:sp>
        <p:nvSpPr>
          <p:cNvPr id="6" name="TextBox 5">
            <a:extLst>
              <a:ext uri="{FF2B5EF4-FFF2-40B4-BE49-F238E27FC236}">
                <a16:creationId xmlns:a16="http://schemas.microsoft.com/office/drawing/2014/main" id="{735D8DFE-EC6E-51A7-B851-89B513B7F92F}"/>
              </a:ext>
            </a:extLst>
          </p:cNvPr>
          <p:cNvSpPr txBox="1"/>
          <p:nvPr/>
        </p:nvSpPr>
        <p:spPr>
          <a:xfrm rot="19349853">
            <a:off x="5722326" y="2180911"/>
            <a:ext cx="1468005" cy="707886"/>
          </a:xfrm>
          <a:prstGeom prst="rect">
            <a:avLst/>
          </a:prstGeom>
          <a:noFill/>
        </p:spPr>
        <p:txBody>
          <a:bodyPr wrap="square" rtlCol="0">
            <a:spAutoFit/>
          </a:bodyPr>
          <a:lstStyle/>
          <a:p>
            <a:r>
              <a:rPr lang="en-US" sz="4000" b="1" i="1" dirty="0">
                <a:solidFill>
                  <a:srgbClr val="FF0000"/>
                </a:solidFill>
                <a:latin typeface="Times New Roman" panose="02020603050405020304" pitchFamily="18" charset="0"/>
                <a:cs typeface="Times New Roman" panose="02020603050405020304" pitchFamily="18" charset="0"/>
              </a:rPr>
              <a:t>New!</a:t>
            </a:r>
          </a:p>
        </p:txBody>
      </p:sp>
      <p:sp>
        <p:nvSpPr>
          <p:cNvPr id="16" name="TextBox 15">
            <a:extLst>
              <a:ext uri="{FF2B5EF4-FFF2-40B4-BE49-F238E27FC236}">
                <a16:creationId xmlns:a16="http://schemas.microsoft.com/office/drawing/2014/main" id="{AB86C529-2AF4-A1FF-A78A-36F2921A250C}"/>
              </a:ext>
            </a:extLst>
          </p:cNvPr>
          <p:cNvSpPr txBox="1"/>
          <p:nvPr/>
        </p:nvSpPr>
        <p:spPr>
          <a:xfrm>
            <a:off x="9506049" y="60095"/>
            <a:ext cx="2863312" cy="276999"/>
          </a:xfrm>
          <a:prstGeom prst="rect">
            <a:avLst/>
          </a:prstGeom>
          <a:noFill/>
        </p:spPr>
        <p:txBody>
          <a:bodyPr wrap="square">
            <a:spAutoFit/>
          </a:bodyPr>
          <a:lstStyle/>
          <a:p>
            <a:r>
              <a:rPr lang="en-US" sz="1200" dirty="0">
                <a:solidFill>
                  <a:schemeClr val="bg2">
                    <a:lumMod val="50000"/>
                  </a:schemeClr>
                </a:solidFill>
                <a:effectLst/>
                <a:latin typeface="Arial" panose="020B0604020202020204" pitchFamily="34" charset="0"/>
              </a:rPr>
              <a:t>arXiv:2310.12278</a:t>
            </a:r>
            <a:endParaRPr lang="en-US" sz="1200" dirty="0">
              <a:solidFill>
                <a:schemeClr val="bg2">
                  <a:lumMod val="50000"/>
                </a:schemeClr>
              </a:solidFill>
            </a:endParaRPr>
          </a:p>
        </p:txBody>
      </p:sp>
      <p:sp>
        <p:nvSpPr>
          <p:cNvPr id="18" name="TextBox 17">
            <a:extLst>
              <a:ext uri="{FF2B5EF4-FFF2-40B4-BE49-F238E27FC236}">
                <a16:creationId xmlns:a16="http://schemas.microsoft.com/office/drawing/2014/main" id="{0950D4FC-6BB3-02FE-9DBF-2A226721F11A}"/>
              </a:ext>
            </a:extLst>
          </p:cNvPr>
          <p:cNvSpPr txBox="1"/>
          <p:nvPr/>
        </p:nvSpPr>
        <p:spPr>
          <a:xfrm rot="19349853">
            <a:off x="10502218" y="2213301"/>
            <a:ext cx="1468005" cy="707886"/>
          </a:xfrm>
          <a:prstGeom prst="rect">
            <a:avLst/>
          </a:prstGeom>
          <a:noFill/>
        </p:spPr>
        <p:txBody>
          <a:bodyPr wrap="square" rtlCol="0">
            <a:spAutoFit/>
          </a:bodyPr>
          <a:lstStyle/>
          <a:p>
            <a:r>
              <a:rPr lang="en-US" sz="4000" b="1" i="1" dirty="0">
                <a:solidFill>
                  <a:srgbClr val="FF0000"/>
                </a:solidFill>
                <a:latin typeface="Times New Roman" panose="02020603050405020304" pitchFamily="18" charset="0"/>
                <a:cs typeface="Times New Roman" panose="02020603050405020304" pitchFamily="18" charset="0"/>
              </a:rPr>
              <a:t>New!</a:t>
            </a:r>
          </a:p>
        </p:txBody>
      </p:sp>
    </p:spTree>
    <p:extLst>
      <p:ext uri="{BB962C8B-B14F-4D97-AF65-F5344CB8AC3E}">
        <p14:creationId xmlns:p14="http://schemas.microsoft.com/office/powerpoint/2010/main" val="2452597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1000" fill="hold"/>
                                        <p:tgtEl>
                                          <p:spTgt spid="15"/>
                                        </p:tgtEl>
                                        <p:attrNameLst>
                                          <p:attrName>ppt_x</p:attrName>
                                        </p:attrNameLst>
                                      </p:cBhvr>
                                      <p:tavLst>
                                        <p:tav tm="0">
                                          <p:val>
                                            <p:strVal val="0-#ppt_w/2"/>
                                          </p:val>
                                        </p:tav>
                                        <p:tav tm="100000">
                                          <p:val>
                                            <p:strVal val="#ppt_x"/>
                                          </p:val>
                                        </p:tav>
                                      </p:tavLst>
                                    </p:anim>
                                    <p:anim calcmode="lin" valueType="num">
                                      <p:cBhvr additive="base">
                                        <p:cTn id="8" dur="1000" fill="hold"/>
                                        <p:tgtEl>
                                          <p:spTgt spid="15"/>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1000" fill="hold"/>
                                        <p:tgtEl>
                                          <p:spTgt spid="12"/>
                                        </p:tgtEl>
                                        <p:attrNameLst>
                                          <p:attrName>ppt_x</p:attrName>
                                        </p:attrNameLst>
                                      </p:cBhvr>
                                      <p:tavLst>
                                        <p:tav tm="0">
                                          <p:val>
                                            <p:strVal val="0-#ppt_w/2"/>
                                          </p:val>
                                        </p:tav>
                                        <p:tav tm="100000">
                                          <p:val>
                                            <p:strVal val="#ppt_x"/>
                                          </p:val>
                                        </p:tav>
                                      </p:tavLst>
                                    </p:anim>
                                    <p:anim calcmode="lin" valueType="num">
                                      <p:cBhvr additive="base">
                                        <p:cTn id="12" dur="10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43"/>
                                        </p:tgtEl>
                                        <p:attrNameLst>
                                          <p:attrName>style.visibility</p:attrName>
                                        </p:attrNameLst>
                                      </p:cBhvr>
                                      <p:to>
                                        <p:strVal val="visible"/>
                                      </p:to>
                                    </p:set>
                                    <p:anim calcmode="lin" valueType="num">
                                      <p:cBhvr additive="base">
                                        <p:cTn id="17" dur="1000" fill="hold"/>
                                        <p:tgtEl>
                                          <p:spTgt spid="43"/>
                                        </p:tgtEl>
                                        <p:attrNameLst>
                                          <p:attrName>ppt_x</p:attrName>
                                        </p:attrNameLst>
                                      </p:cBhvr>
                                      <p:tavLst>
                                        <p:tav tm="0">
                                          <p:val>
                                            <p:strVal val="#ppt_x"/>
                                          </p:val>
                                        </p:tav>
                                        <p:tav tm="100000">
                                          <p:val>
                                            <p:strVal val="#ppt_x"/>
                                          </p:val>
                                        </p:tav>
                                      </p:tavLst>
                                    </p:anim>
                                    <p:anim calcmode="lin" valueType="num">
                                      <p:cBhvr additive="base">
                                        <p:cTn id="18" dur="1000" fill="hold"/>
                                        <p:tgtEl>
                                          <p:spTgt spid="43"/>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anim calcmode="lin" valueType="num">
                                      <p:cBhvr additive="base">
                                        <p:cTn id="21" dur="1000" fill="hold"/>
                                        <p:tgtEl>
                                          <p:spTgt spid="16"/>
                                        </p:tgtEl>
                                        <p:attrNameLst>
                                          <p:attrName>ppt_x</p:attrName>
                                        </p:attrNameLst>
                                      </p:cBhvr>
                                      <p:tavLst>
                                        <p:tav tm="0">
                                          <p:val>
                                            <p:strVal val="#ppt_x"/>
                                          </p:val>
                                        </p:tav>
                                        <p:tav tm="100000">
                                          <p:val>
                                            <p:strVal val="#ppt_x"/>
                                          </p:val>
                                        </p:tav>
                                      </p:tavLst>
                                    </p:anim>
                                    <p:anim calcmode="lin" valueType="num">
                                      <p:cBhvr additive="base">
                                        <p:cTn id="22" dur="1000" fill="hold"/>
                                        <p:tgtEl>
                                          <p:spTgt spid="16"/>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additive="base">
                                        <p:cTn id="25" dur="1000" fill="hold"/>
                                        <p:tgtEl>
                                          <p:spTgt spid="18"/>
                                        </p:tgtEl>
                                        <p:attrNameLst>
                                          <p:attrName>ppt_x</p:attrName>
                                        </p:attrNameLst>
                                      </p:cBhvr>
                                      <p:tavLst>
                                        <p:tav tm="0">
                                          <p:val>
                                            <p:strVal val="#ppt_x"/>
                                          </p:val>
                                        </p:tav>
                                        <p:tav tm="100000">
                                          <p:val>
                                            <p:strVal val="#ppt_x"/>
                                          </p:val>
                                        </p:tav>
                                      </p:tavLst>
                                    </p:anim>
                                    <p:anim calcmode="lin" valueType="num">
                                      <p:cBhvr additive="base">
                                        <p:cTn id="26" dur="10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1000" fill="hold"/>
                                        <p:tgtEl>
                                          <p:spTgt spid="11"/>
                                        </p:tgtEl>
                                        <p:attrNameLst>
                                          <p:attrName>ppt_x</p:attrName>
                                        </p:attrNameLst>
                                      </p:cBhvr>
                                      <p:tavLst>
                                        <p:tav tm="0">
                                          <p:val>
                                            <p:strVal val="#ppt_x"/>
                                          </p:val>
                                        </p:tav>
                                        <p:tav tm="100000">
                                          <p:val>
                                            <p:strVal val="#ppt_x"/>
                                          </p:val>
                                        </p:tav>
                                      </p:tavLst>
                                    </p:anim>
                                    <p:anim calcmode="lin" valueType="num">
                                      <p:cBhvr additive="base">
                                        <p:cTn id="32" dur="1000" fill="hold"/>
                                        <p:tgtEl>
                                          <p:spTgt spid="11"/>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3"/>
                                        </p:tgtEl>
                                        <p:attrNameLst>
                                          <p:attrName>style.visibility</p:attrName>
                                        </p:attrNameLst>
                                      </p:cBhvr>
                                      <p:to>
                                        <p:strVal val="visible"/>
                                      </p:to>
                                    </p:set>
                                    <p:anim calcmode="lin" valueType="num">
                                      <p:cBhvr additive="base">
                                        <p:cTn id="35" dur="1000" fill="hold"/>
                                        <p:tgtEl>
                                          <p:spTgt spid="13"/>
                                        </p:tgtEl>
                                        <p:attrNameLst>
                                          <p:attrName>ppt_x</p:attrName>
                                        </p:attrNameLst>
                                      </p:cBhvr>
                                      <p:tavLst>
                                        <p:tav tm="0">
                                          <p:val>
                                            <p:strVal val="#ppt_x"/>
                                          </p:val>
                                        </p:tav>
                                        <p:tav tm="100000">
                                          <p:val>
                                            <p:strVal val="#ppt_x"/>
                                          </p:val>
                                        </p:tav>
                                      </p:tavLst>
                                    </p:anim>
                                    <p:anim calcmode="lin" valueType="num">
                                      <p:cBhvr additive="base">
                                        <p:cTn id="36" dur="1000" fill="hold"/>
                                        <p:tgtEl>
                                          <p:spTgt spid="13"/>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7"/>
                                        </p:tgtEl>
                                        <p:attrNameLst>
                                          <p:attrName>style.visibility</p:attrName>
                                        </p:attrNameLst>
                                      </p:cBhvr>
                                      <p:to>
                                        <p:strVal val="visible"/>
                                      </p:to>
                                    </p:set>
                                    <p:anim calcmode="lin" valueType="num">
                                      <p:cBhvr additive="base">
                                        <p:cTn id="39" dur="1000" fill="hold"/>
                                        <p:tgtEl>
                                          <p:spTgt spid="17"/>
                                        </p:tgtEl>
                                        <p:attrNameLst>
                                          <p:attrName>ppt_x</p:attrName>
                                        </p:attrNameLst>
                                      </p:cBhvr>
                                      <p:tavLst>
                                        <p:tav tm="0">
                                          <p:val>
                                            <p:strVal val="#ppt_x"/>
                                          </p:val>
                                        </p:tav>
                                        <p:tav tm="100000">
                                          <p:val>
                                            <p:strVal val="#ppt_x"/>
                                          </p:val>
                                        </p:tav>
                                      </p:tavLst>
                                    </p:anim>
                                    <p:anim calcmode="lin" valueType="num">
                                      <p:cBhvr additive="base">
                                        <p:cTn id="40" dur="1000" fill="hold"/>
                                        <p:tgtEl>
                                          <p:spTgt spid="17"/>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5"/>
                                        </p:tgtEl>
                                        <p:attrNameLst>
                                          <p:attrName>style.visibility</p:attrName>
                                        </p:attrNameLst>
                                      </p:cBhvr>
                                      <p:to>
                                        <p:strVal val="visible"/>
                                      </p:to>
                                    </p:set>
                                    <p:anim calcmode="lin" valueType="num">
                                      <p:cBhvr additive="base">
                                        <p:cTn id="43" dur="1000" fill="hold"/>
                                        <p:tgtEl>
                                          <p:spTgt spid="5"/>
                                        </p:tgtEl>
                                        <p:attrNameLst>
                                          <p:attrName>ppt_x</p:attrName>
                                        </p:attrNameLst>
                                      </p:cBhvr>
                                      <p:tavLst>
                                        <p:tav tm="0">
                                          <p:val>
                                            <p:strVal val="#ppt_x"/>
                                          </p:val>
                                        </p:tav>
                                        <p:tav tm="100000">
                                          <p:val>
                                            <p:strVal val="#ppt_x"/>
                                          </p:val>
                                        </p:tav>
                                      </p:tavLst>
                                    </p:anim>
                                    <p:anim calcmode="lin" valueType="num">
                                      <p:cBhvr additive="base">
                                        <p:cTn id="44"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5" grpId="0"/>
      <p:bldP spid="17" grpId="0"/>
      <p:bldP spid="16" grpId="0"/>
      <p:bldP spid="1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2CC108-BCB6-0685-BD3E-6FEE1E52B236}"/>
              </a:ext>
            </a:extLst>
          </p:cNvPr>
          <p:cNvSpPr>
            <a:spLocks noGrp="1"/>
          </p:cNvSpPr>
          <p:nvPr>
            <p:ph type="title"/>
          </p:nvPr>
        </p:nvSpPr>
        <p:spPr>
          <a:xfrm>
            <a:off x="298684" y="-140070"/>
            <a:ext cx="10515600" cy="1042077"/>
          </a:xfrm>
        </p:spPr>
        <p:txBody>
          <a:bodyPr>
            <a:normAutofit/>
          </a:bodyPr>
          <a:lstStyle/>
          <a:p>
            <a:r>
              <a:rPr lang="en-US" sz="3600" b="1">
                <a:latin typeface="Arial" panose="020B0604020202020204" pitchFamily="34" charset="0"/>
                <a:cs typeface="Arial" panose="020B0604020202020204" pitchFamily="34" charset="0"/>
              </a:rPr>
              <a:t>Strangeness enhancement</a:t>
            </a:r>
          </a:p>
        </p:txBody>
      </p:sp>
      <p:sp>
        <p:nvSpPr>
          <p:cNvPr id="4" name="Slide Number Placeholder 3">
            <a:extLst>
              <a:ext uri="{FF2B5EF4-FFF2-40B4-BE49-F238E27FC236}">
                <a16:creationId xmlns:a16="http://schemas.microsoft.com/office/drawing/2014/main" id="{F61C69C4-645E-1F60-C142-9D0D9409F5EA}"/>
              </a:ext>
            </a:extLst>
          </p:cNvPr>
          <p:cNvSpPr>
            <a:spLocks noGrp="1"/>
          </p:cNvSpPr>
          <p:nvPr>
            <p:ph type="sldNum" sz="quarter" idx="12"/>
          </p:nvPr>
        </p:nvSpPr>
        <p:spPr>
          <a:xfrm>
            <a:off x="8610600" y="6412622"/>
            <a:ext cx="2743200" cy="365125"/>
          </a:xfrm>
        </p:spPr>
        <p:txBody>
          <a:bodyPr/>
          <a:lstStyle/>
          <a:p>
            <a:fld id="{DFBB0607-2241-C44A-BD8D-EF27D7EBCBE4}" type="slidenum">
              <a:rPr lang="en-US" smtClean="0">
                <a:solidFill>
                  <a:srgbClr val="0070C0"/>
                </a:solidFill>
              </a:rPr>
              <a:t>8</a:t>
            </a:fld>
            <a:endParaRPr lang="en-US">
              <a:solidFill>
                <a:srgbClr val="0070C0"/>
              </a:solidFill>
            </a:endParaRPr>
          </a:p>
        </p:txBody>
      </p:sp>
      <p:pic>
        <p:nvPicPr>
          <p:cNvPr id="9" name="Picture 8" descr="A graph of different numbers and lines&#10;&#10;Description automatically generated with medium confidence">
            <a:extLst>
              <a:ext uri="{FF2B5EF4-FFF2-40B4-BE49-F238E27FC236}">
                <a16:creationId xmlns:a16="http://schemas.microsoft.com/office/drawing/2014/main" id="{D1AAF946-E30F-5873-B4E7-E1BE6AF5D3B6}"/>
              </a:ext>
            </a:extLst>
          </p:cNvPr>
          <p:cNvPicPr>
            <a:picLocks noChangeAspect="1"/>
          </p:cNvPicPr>
          <p:nvPr/>
        </p:nvPicPr>
        <p:blipFill rotWithShape="1">
          <a:blip r:embed="rId3"/>
          <a:srcRect l="33193" t="3291" r="34594"/>
          <a:stretch/>
        </p:blipFill>
        <p:spPr>
          <a:xfrm>
            <a:off x="4781823" y="712924"/>
            <a:ext cx="3823833" cy="4615327"/>
          </a:xfrm>
          <a:prstGeom prst="rect">
            <a:avLst/>
          </a:prstGeom>
        </p:spPr>
      </p:pic>
      <p:pic>
        <p:nvPicPr>
          <p:cNvPr id="8" name="Picture 7" descr="A graph of different numbers and lines&#10;&#10;Description automatically generated with medium confidence">
            <a:extLst>
              <a:ext uri="{FF2B5EF4-FFF2-40B4-BE49-F238E27FC236}">
                <a16:creationId xmlns:a16="http://schemas.microsoft.com/office/drawing/2014/main" id="{0DEDE830-8DAF-4B37-614E-B3AE6EBC0032}"/>
              </a:ext>
            </a:extLst>
          </p:cNvPr>
          <p:cNvPicPr>
            <a:picLocks noChangeAspect="1"/>
          </p:cNvPicPr>
          <p:nvPr/>
        </p:nvPicPr>
        <p:blipFill rotWithShape="1">
          <a:blip r:embed="rId3"/>
          <a:srcRect l="64496" t="2575" r="3917"/>
          <a:stretch/>
        </p:blipFill>
        <p:spPr>
          <a:xfrm>
            <a:off x="8408934" y="698636"/>
            <a:ext cx="3720566" cy="4613475"/>
          </a:xfrm>
          <a:prstGeom prst="rect">
            <a:avLst/>
          </a:prstGeom>
        </p:spPr>
      </p:pic>
      <p:pic>
        <p:nvPicPr>
          <p:cNvPr id="10" name="Picture 9" descr="A graph of different numbers and lines&#10;&#10;Description automatically generated with medium confidence">
            <a:extLst>
              <a:ext uri="{FF2B5EF4-FFF2-40B4-BE49-F238E27FC236}">
                <a16:creationId xmlns:a16="http://schemas.microsoft.com/office/drawing/2014/main" id="{EC81056A-BBFA-649A-1BFD-C9742952CFFF}"/>
              </a:ext>
            </a:extLst>
          </p:cNvPr>
          <p:cNvPicPr>
            <a:picLocks noChangeAspect="1"/>
          </p:cNvPicPr>
          <p:nvPr/>
        </p:nvPicPr>
        <p:blipFill rotWithShape="1">
          <a:blip r:embed="rId3"/>
          <a:srcRect t="3291" r="67788"/>
          <a:stretch/>
        </p:blipFill>
        <p:spPr>
          <a:xfrm>
            <a:off x="972277" y="712925"/>
            <a:ext cx="3823833" cy="4615328"/>
          </a:xfrm>
          <a:prstGeom prst="rect">
            <a:avLst/>
          </a:prstGeom>
        </p:spPr>
      </p:pic>
      <p:cxnSp>
        <p:nvCxnSpPr>
          <p:cNvPr id="13" name="Straight Connector 12">
            <a:extLst>
              <a:ext uri="{FF2B5EF4-FFF2-40B4-BE49-F238E27FC236}">
                <a16:creationId xmlns:a16="http://schemas.microsoft.com/office/drawing/2014/main" id="{18108D24-36D2-7F0C-AEFE-492743119884}"/>
              </a:ext>
            </a:extLst>
          </p:cNvPr>
          <p:cNvCxnSpPr>
            <a:cxnSpLocks/>
          </p:cNvCxnSpPr>
          <p:nvPr/>
        </p:nvCxnSpPr>
        <p:spPr>
          <a:xfrm>
            <a:off x="-715" y="6400594"/>
            <a:ext cx="1220724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7" name="Group 26">
            <a:extLst>
              <a:ext uri="{FF2B5EF4-FFF2-40B4-BE49-F238E27FC236}">
                <a16:creationId xmlns:a16="http://schemas.microsoft.com/office/drawing/2014/main" id="{EA8EFE6D-F744-54E6-D2B4-05DA0477A9C7}"/>
              </a:ext>
            </a:extLst>
          </p:cNvPr>
          <p:cNvGrpSpPr/>
          <p:nvPr/>
        </p:nvGrpSpPr>
        <p:grpSpPr>
          <a:xfrm>
            <a:off x="10221056" y="-66683"/>
            <a:ext cx="1372450" cy="728512"/>
            <a:chOff x="10221056" y="-66683"/>
            <a:chExt cx="1372450" cy="728512"/>
          </a:xfrm>
        </p:grpSpPr>
        <p:sp>
          <p:nvSpPr>
            <p:cNvPr id="28" name="Oval 27">
              <a:extLst>
                <a:ext uri="{FF2B5EF4-FFF2-40B4-BE49-F238E27FC236}">
                  <a16:creationId xmlns:a16="http://schemas.microsoft.com/office/drawing/2014/main" id="{0B77FC8D-97D1-9D88-E509-7C40B5071EDF}"/>
                </a:ext>
              </a:extLst>
            </p:cNvPr>
            <p:cNvSpPr/>
            <p:nvPr/>
          </p:nvSpPr>
          <p:spPr>
            <a:xfrm>
              <a:off x="10221056" y="311606"/>
              <a:ext cx="340659" cy="340659"/>
            </a:xfrm>
            <a:prstGeom prst="ellipse">
              <a:avLst/>
            </a:prstGeom>
            <a:solidFill>
              <a:srgbClr val="61A09A"/>
            </a:solidFill>
            <a:ln>
              <a:solidFill>
                <a:srgbClr val="61A09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BEB6D91D-924F-874D-94E9-96EC60424A66}"/>
                </a:ext>
              </a:extLst>
            </p:cNvPr>
            <p:cNvSpPr/>
            <p:nvPr/>
          </p:nvSpPr>
          <p:spPr>
            <a:xfrm>
              <a:off x="11251447" y="321170"/>
              <a:ext cx="340659" cy="340659"/>
            </a:xfrm>
            <a:prstGeom prst="ellipse">
              <a:avLst/>
            </a:prstGeom>
            <a:solidFill>
              <a:srgbClr val="61A09A"/>
            </a:solidFill>
            <a:ln>
              <a:solidFill>
                <a:srgbClr val="61A09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0" name="Straight Arrow Connector 29">
              <a:extLst>
                <a:ext uri="{FF2B5EF4-FFF2-40B4-BE49-F238E27FC236}">
                  <a16:creationId xmlns:a16="http://schemas.microsoft.com/office/drawing/2014/main" id="{6E1E3E56-027F-FF73-C043-A08317781501}"/>
                </a:ext>
              </a:extLst>
            </p:cNvPr>
            <p:cNvCxnSpPr>
              <a:cxnSpLocks/>
            </p:cNvCxnSpPr>
            <p:nvPr/>
          </p:nvCxnSpPr>
          <p:spPr>
            <a:xfrm flipV="1">
              <a:off x="10551807" y="481935"/>
              <a:ext cx="288754" cy="1"/>
            </a:xfrm>
            <a:prstGeom prst="straightConnector1">
              <a:avLst/>
            </a:prstGeom>
            <a:ln w="412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935EFB20-B16C-020B-EB51-88BA83CC3354}"/>
                </a:ext>
              </a:extLst>
            </p:cNvPr>
            <p:cNvCxnSpPr>
              <a:cxnSpLocks/>
            </p:cNvCxnSpPr>
            <p:nvPr/>
          </p:nvCxnSpPr>
          <p:spPr>
            <a:xfrm flipH="1" flipV="1">
              <a:off x="10949002" y="481935"/>
              <a:ext cx="318775" cy="9565"/>
            </a:xfrm>
            <a:prstGeom prst="straightConnector1">
              <a:avLst/>
            </a:prstGeom>
            <a:ln w="412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853E5E41-FDB6-38B9-9C9E-838A3A6970CC}"/>
                </a:ext>
              </a:extLst>
            </p:cNvPr>
            <p:cNvSpPr txBox="1"/>
            <p:nvPr/>
          </p:nvSpPr>
          <p:spPr>
            <a:xfrm>
              <a:off x="10264252" y="-66683"/>
              <a:ext cx="325730" cy="369332"/>
            </a:xfrm>
            <a:prstGeom prst="rect">
              <a:avLst/>
            </a:prstGeom>
            <a:noFill/>
          </p:spPr>
          <p:txBody>
            <a:bodyPr wrap="none" rtlCol="0">
              <a:spAutoFit/>
            </a:bodyPr>
            <a:lstStyle/>
            <a:p>
              <a:r>
                <a:rPr lang="en-US" b="1" i="1">
                  <a:latin typeface="Arial" panose="020B0604020202020204" pitchFamily="34" charset="0"/>
                  <a:cs typeface="Arial" panose="020B0604020202020204" pitchFamily="34" charset="0"/>
                </a:rPr>
                <a:t>p</a:t>
              </a:r>
            </a:p>
          </p:txBody>
        </p:sp>
        <p:sp>
          <p:nvSpPr>
            <p:cNvPr id="33" name="TextBox 32">
              <a:extLst>
                <a:ext uri="{FF2B5EF4-FFF2-40B4-BE49-F238E27FC236}">
                  <a16:creationId xmlns:a16="http://schemas.microsoft.com/office/drawing/2014/main" id="{9D31E73A-EACD-D25D-82A0-2BE477181A77}"/>
                </a:ext>
              </a:extLst>
            </p:cNvPr>
            <p:cNvSpPr txBox="1"/>
            <p:nvPr/>
          </p:nvSpPr>
          <p:spPr>
            <a:xfrm>
              <a:off x="11267776" y="-55260"/>
              <a:ext cx="325730" cy="369332"/>
            </a:xfrm>
            <a:prstGeom prst="rect">
              <a:avLst/>
            </a:prstGeom>
            <a:noFill/>
          </p:spPr>
          <p:txBody>
            <a:bodyPr wrap="none" rtlCol="0">
              <a:spAutoFit/>
            </a:bodyPr>
            <a:lstStyle/>
            <a:p>
              <a:r>
                <a:rPr lang="en-US" b="1" i="1">
                  <a:latin typeface="Arial" panose="020B0604020202020204" pitchFamily="34" charset="0"/>
                  <a:cs typeface="Arial" panose="020B0604020202020204" pitchFamily="34" charset="0"/>
                </a:rPr>
                <a:t>p</a:t>
              </a:r>
            </a:p>
          </p:txBody>
        </p:sp>
      </p:grpSp>
      <p:sp>
        <p:nvSpPr>
          <p:cNvPr id="5" name="Oval 4">
            <a:extLst>
              <a:ext uri="{FF2B5EF4-FFF2-40B4-BE49-F238E27FC236}">
                <a16:creationId xmlns:a16="http://schemas.microsoft.com/office/drawing/2014/main" id="{7BEC6D94-34AC-C9D1-6D50-4A360D4A9D02}"/>
              </a:ext>
            </a:extLst>
          </p:cNvPr>
          <p:cNvSpPr/>
          <p:nvPr/>
        </p:nvSpPr>
        <p:spPr>
          <a:xfrm>
            <a:off x="21439" y="1926397"/>
            <a:ext cx="925417" cy="881350"/>
          </a:xfrm>
          <a:prstGeom prst="ellipse">
            <a:avLst/>
          </a:prstGeom>
          <a:solidFill>
            <a:srgbClr val="4F88EF"/>
          </a:solidFill>
          <a:ln>
            <a:solidFill>
              <a:srgbClr val="4F88EF"/>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i="1">
                <a:latin typeface="Arial" panose="020B0604020202020204" pitchFamily="34" charset="0"/>
                <a:cs typeface="Arial" panose="020B0604020202020204" pitchFamily="34" charset="0"/>
              </a:rPr>
              <a:t>b</a:t>
            </a:r>
          </a:p>
        </p:txBody>
      </p:sp>
      <mc:AlternateContent xmlns:mc="http://schemas.openxmlformats.org/markup-compatibility/2006" xmlns:a14="http://schemas.microsoft.com/office/drawing/2010/main">
        <mc:Choice Requires="a14">
          <p:sp>
            <p:nvSpPr>
              <p:cNvPr id="6" name="Oval 5">
                <a:extLst>
                  <a:ext uri="{FF2B5EF4-FFF2-40B4-BE49-F238E27FC236}">
                    <a16:creationId xmlns:a16="http://schemas.microsoft.com/office/drawing/2014/main" id="{47FA2EEC-8993-5580-4AF2-7933B8E63A8C}"/>
                  </a:ext>
                </a:extLst>
              </p:cNvPr>
              <p:cNvSpPr/>
              <p:nvPr/>
            </p:nvSpPr>
            <p:spPr>
              <a:xfrm>
                <a:off x="642329" y="2096302"/>
                <a:ext cx="597029" cy="547122"/>
              </a:xfrm>
              <a:prstGeom prst="ellipse">
                <a:avLst/>
              </a:prstGeom>
              <a:solidFill>
                <a:srgbClr val="FF0000"/>
              </a:solidFill>
              <a:ln>
                <a:solidFill>
                  <a:srgbClr val="FF0000"/>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cs typeface="Arial" panose="020B0604020202020204" pitchFamily="34" charset="0"/>
                        </a:rPr>
                        <m:t> </m:t>
                      </m:r>
                      <m:r>
                        <a:rPr lang="en-US" sz="2800" b="0" i="1" smtClean="0">
                          <a:latin typeface="Cambria Math" panose="02040503050406030204" pitchFamily="18" charset="0"/>
                          <a:cs typeface="Arial" panose="020B0604020202020204" pitchFamily="34" charset="0"/>
                        </a:rPr>
                        <m:t>𝑠</m:t>
                      </m:r>
                    </m:oMath>
                  </m:oMathPara>
                </a14:m>
                <a:endParaRPr lang="en-US" sz="2800" b="0" i="1">
                  <a:latin typeface="Arial" panose="020B0604020202020204" pitchFamily="34" charset="0"/>
                  <a:cs typeface="Arial" panose="020B0604020202020204" pitchFamily="34" charset="0"/>
                </a:endParaRPr>
              </a:p>
            </p:txBody>
          </p:sp>
        </mc:Choice>
        <mc:Fallback xmlns="">
          <p:sp>
            <p:nvSpPr>
              <p:cNvPr id="6" name="Oval 5">
                <a:extLst>
                  <a:ext uri="{FF2B5EF4-FFF2-40B4-BE49-F238E27FC236}">
                    <a16:creationId xmlns:a16="http://schemas.microsoft.com/office/drawing/2014/main" id="{47FA2EEC-8993-5580-4AF2-7933B8E63A8C}"/>
                  </a:ext>
                </a:extLst>
              </p:cNvPr>
              <p:cNvSpPr>
                <a:spLocks noRot="1" noChangeAspect="1" noMove="1" noResize="1" noEditPoints="1" noAdjustHandles="1" noChangeArrowheads="1" noChangeShapeType="1" noTextEdit="1"/>
              </p:cNvSpPr>
              <p:nvPr/>
            </p:nvSpPr>
            <p:spPr>
              <a:xfrm>
                <a:off x="642329" y="2096302"/>
                <a:ext cx="597029" cy="547122"/>
              </a:xfrm>
              <a:prstGeom prst="ellipse">
                <a:avLst/>
              </a:prstGeom>
              <a:blipFill>
                <a:blip r:embed="rId4"/>
                <a:stretch>
                  <a:fillRect/>
                </a:stretch>
              </a:blipFill>
              <a:ln>
                <a:solidFill>
                  <a:srgbClr val="FF0000"/>
                </a:solidFill>
              </a:ln>
              <a:effectLst>
                <a:outerShdw blurRad="50800" dist="38100" dir="5400000" algn="t" rotWithShape="0">
                  <a:prstClr val="black">
                    <a:alpha val="40000"/>
                  </a:prstClr>
                </a:outerShdw>
              </a:effectLst>
            </p:spPr>
            <p:txBody>
              <a:bodyPr/>
              <a:lstStyle/>
              <a:p>
                <a:r>
                  <a:rPr lang="en-US">
                    <a:noFill/>
                  </a:rPr>
                  <a:t> </a:t>
                </a:r>
              </a:p>
            </p:txBody>
          </p:sp>
        </mc:Fallback>
      </mc:AlternateContent>
      <p:sp>
        <p:nvSpPr>
          <p:cNvPr id="7" name="Oval 6">
            <a:extLst>
              <a:ext uri="{FF2B5EF4-FFF2-40B4-BE49-F238E27FC236}">
                <a16:creationId xmlns:a16="http://schemas.microsoft.com/office/drawing/2014/main" id="{40074553-B4F6-0CB3-BE47-F50B8F2C0F20}"/>
              </a:ext>
            </a:extLst>
          </p:cNvPr>
          <p:cNvSpPr/>
          <p:nvPr/>
        </p:nvSpPr>
        <p:spPr>
          <a:xfrm>
            <a:off x="48213" y="3173786"/>
            <a:ext cx="925417" cy="881350"/>
          </a:xfrm>
          <a:prstGeom prst="ellipse">
            <a:avLst/>
          </a:prstGeom>
          <a:solidFill>
            <a:srgbClr val="4F88EF"/>
          </a:solidFill>
          <a:ln>
            <a:solidFill>
              <a:srgbClr val="4F88EF"/>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i="1">
                <a:latin typeface="Arial" panose="020B0604020202020204" pitchFamily="34" charset="0"/>
                <a:cs typeface="Arial" panose="020B0604020202020204" pitchFamily="34" charset="0"/>
              </a:rPr>
              <a:t>b</a:t>
            </a:r>
          </a:p>
        </p:txBody>
      </p:sp>
      <p:sp>
        <p:nvSpPr>
          <p:cNvPr id="11" name="Oval 10">
            <a:extLst>
              <a:ext uri="{FF2B5EF4-FFF2-40B4-BE49-F238E27FC236}">
                <a16:creationId xmlns:a16="http://schemas.microsoft.com/office/drawing/2014/main" id="{4B696B89-4156-648D-B350-2DC74076F490}"/>
              </a:ext>
            </a:extLst>
          </p:cNvPr>
          <p:cNvSpPr/>
          <p:nvPr/>
        </p:nvSpPr>
        <p:spPr>
          <a:xfrm>
            <a:off x="676175" y="3292509"/>
            <a:ext cx="506776" cy="440675"/>
          </a:xfrm>
          <a:prstGeom prst="ellipse">
            <a:avLst/>
          </a:prstGeom>
          <a:solidFill>
            <a:srgbClr val="5BA953"/>
          </a:solidFill>
          <a:ln>
            <a:solidFill>
              <a:srgbClr val="5BA953"/>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i="1">
                <a:latin typeface="Arial" panose="020B0604020202020204" pitchFamily="34" charset="0"/>
                <a:cs typeface="Arial" panose="020B0604020202020204" pitchFamily="34" charset="0"/>
              </a:rPr>
              <a:t>d</a:t>
            </a:r>
          </a:p>
        </p:txBody>
      </p:sp>
      <p:cxnSp>
        <p:nvCxnSpPr>
          <p:cNvPr id="16" name="Straight Connector 15">
            <a:extLst>
              <a:ext uri="{FF2B5EF4-FFF2-40B4-BE49-F238E27FC236}">
                <a16:creationId xmlns:a16="http://schemas.microsoft.com/office/drawing/2014/main" id="{497F52A0-9611-28DE-D2F9-E0E29E34F10D}"/>
              </a:ext>
            </a:extLst>
          </p:cNvPr>
          <p:cNvCxnSpPr>
            <a:cxnSpLocks/>
          </p:cNvCxnSpPr>
          <p:nvPr/>
        </p:nvCxnSpPr>
        <p:spPr>
          <a:xfrm flipH="1">
            <a:off x="64283" y="2741134"/>
            <a:ext cx="1107367" cy="430595"/>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523C2217-A2C4-9E36-3F0C-4AC84427D1BA}"/>
              </a:ext>
            </a:extLst>
          </p:cNvPr>
          <p:cNvSpPr txBox="1"/>
          <p:nvPr/>
        </p:nvSpPr>
        <p:spPr>
          <a:xfrm>
            <a:off x="-452815" y="5161389"/>
            <a:ext cx="11109931" cy="476734"/>
          </a:xfrm>
          <a:prstGeom prst="rect">
            <a:avLst/>
          </a:prstGeom>
          <a:noFill/>
        </p:spPr>
        <p:txBody>
          <a:bodyPr wrap="square">
            <a:spAutoFit/>
          </a:bodyPr>
          <a:lstStyle/>
          <a:p>
            <a:pPr marL="800100" lvl="1" indent="-342900">
              <a:lnSpc>
                <a:spcPct val="150000"/>
              </a:lnSpc>
              <a:buFont typeface="Arial" panose="020B0604020202020204" pitchFamily="34" charset="0"/>
              <a:buChar char="•"/>
            </a:pPr>
            <a:r>
              <a:rPr lang="en-US" sz="1900">
                <a:latin typeface="Arial" panose="020B0604020202020204" pitchFamily="34" charset="0"/>
                <a:cs typeface="Arial" panose="020B0604020202020204" pitchFamily="34" charset="0"/>
              </a:rPr>
              <a:t>Enhancement emerges with increasing particle density at lowest </a:t>
            </a:r>
            <a:r>
              <a:rPr lang="en-US" sz="1900" i="1" err="1">
                <a:latin typeface="Arial" panose="020B0604020202020204" pitchFamily="34" charset="0"/>
                <a:cs typeface="Arial" panose="020B0604020202020204" pitchFamily="34" charset="0"/>
              </a:rPr>
              <a:t>p</a:t>
            </a:r>
            <a:r>
              <a:rPr lang="en-US" sz="1900" i="1" baseline="-25000" err="1">
                <a:latin typeface="Arial" panose="020B0604020202020204" pitchFamily="34" charset="0"/>
                <a:cs typeface="Arial" panose="020B0604020202020204" pitchFamily="34" charset="0"/>
              </a:rPr>
              <a:t>T</a:t>
            </a:r>
            <a:endParaRPr lang="en-US" sz="1900" i="1" baseline="-25000">
              <a:latin typeface="Arial" panose="020B0604020202020204" pitchFamily="34" charset="0"/>
              <a:cs typeface="Arial" panose="020B0604020202020204" pitchFamily="34" charset="0"/>
            </a:endParaRPr>
          </a:p>
        </p:txBody>
      </p:sp>
      <p:sp>
        <p:nvSpPr>
          <p:cNvPr id="18" name="Footer Placeholder 2">
            <a:extLst>
              <a:ext uri="{FF2B5EF4-FFF2-40B4-BE49-F238E27FC236}">
                <a16:creationId xmlns:a16="http://schemas.microsoft.com/office/drawing/2014/main" id="{21C80C0C-EE63-B9C5-28CB-87867A360AEE}"/>
              </a:ext>
            </a:extLst>
          </p:cNvPr>
          <p:cNvSpPr>
            <a:spLocks noGrp="1"/>
          </p:cNvSpPr>
          <p:nvPr>
            <p:ph type="ftr" sz="quarter" idx="11"/>
          </p:nvPr>
        </p:nvSpPr>
        <p:spPr>
          <a:xfrm>
            <a:off x="4038599" y="6440758"/>
            <a:ext cx="4438135" cy="365125"/>
          </a:xfrm>
        </p:spPr>
        <p:txBody>
          <a:bodyPr/>
          <a:lstStyle/>
          <a:p>
            <a:r>
              <a:rPr lang="en-US" b="1">
                <a:solidFill>
                  <a:srgbClr val="0070C0"/>
                </a:solidFill>
                <a:latin typeface="Arial" panose="020B0604020202020204" pitchFamily="34" charset="0"/>
                <a:cs typeface="Arial" panose="020B0604020202020204" pitchFamily="34" charset="0"/>
              </a:rPr>
              <a:t>Julie </a:t>
            </a:r>
            <a:r>
              <a:rPr lang="en-US" b="1" err="1">
                <a:solidFill>
                  <a:srgbClr val="0070C0"/>
                </a:solidFill>
                <a:latin typeface="Arial" panose="020B0604020202020204" pitchFamily="34" charset="0"/>
                <a:cs typeface="Arial" panose="020B0604020202020204" pitchFamily="34" charset="0"/>
              </a:rPr>
              <a:t>Napora</a:t>
            </a:r>
            <a:r>
              <a:rPr lang="en-US" b="1">
                <a:solidFill>
                  <a:srgbClr val="0070C0"/>
                </a:solidFill>
                <a:latin typeface="Arial" panose="020B0604020202020204" pitchFamily="34" charset="0"/>
                <a:cs typeface="Arial" panose="020B0604020202020204" pitchFamily="34" charset="0"/>
              </a:rPr>
              <a:t> (Berkey) - Los Alamos National Laboratory</a:t>
            </a:r>
          </a:p>
        </p:txBody>
      </p:sp>
      <p:sp>
        <p:nvSpPr>
          <p:cNvPr id="19" name="TextBox 18">
            <a:extLst>
              <a:ext uri="{FF2B5EF4-FFF2-40B4-BE49-F238E27FC236}">
                <a16:creationId xmlns:a16="http://schemas.microsoft.com/office/drawing/2014/main" id="{89694135-768B-B079-14E8-620F283BF91D}"/>
              </a:ext>
            </a:extLst>
          </p:cNvPr>
          <p:cNvSpPr txBox="1"/>
          <p:nvPr/>
        </p:nvSpPr>
        <p:spPr>
          <a:xfrm>
            <a:off x="-63561" y="6171066"/>
            <a:ext cx="2328862" cy="276999"/>
          </a:xfrm>
          <a:prstGeom prst="rect">
            <a:avLst/>
          </a:prstGeom>
          <a:noFill/>
        </p:spPr>
        <p:txBody>
          <a:bodyPr wrap="square" rtlCol="0">
            <a:spAutoFit/>
          </a:bodyPr>
          <a:lstStyle/>
          <a:p>
            <a:r>
              <a:rPr lang="en-US" sz="1200" dirty="0">
                <a:solidFill>
                  <a:schemeClr val="tx1">
                    <a:lumMod val="65000"/>
                    <a:lumOff val="35000"/>
                  </a:schemeClr>
                </a:solidFill>
              </a:rPr>
              <a:t>PRL 131 061901 (2023)</a:t>
            </a:r>
          </a:p>
        </p:txBody>
      </p:sp>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04955E98-CB84-81A9-A084-5B3AEB3B73D2}"/>
                  </a:ext>
                </a:extLst>
              </p:cNvPr>
              <p:cNvSpPr txBox="1"/>
              <p:nvPr/>
            </p:nvSpPr>
            <p:spPr>
              <a:xfrm>
                <a:off x="-452816" y="5542170"/>
                <a:ext cx="11109931" cy="496931"/>
              </a:xfrm>
              <a:prstGeom prst="rect">
                <a:avLst/>
              </a:prstGeom>
              <a:noFill/>
            </p:spPr>
            <p:txBody>
              <a:bodyPr wrap="square">
                <a:spAutoFit/>
              </a:bodyPr>
              <a:lstStyle/>
              <a:p>
                <a:pPr marL="800100" lvl="1" indent="-342900">
                  <a:lnSpc>
                    <a:spcPct val="150000"/>
                  </a:lnSpc>
                  <a:buFont typeface="Arial" panose="020B0604020202020204" pitchFamily="34" charset="0"/>
                  <a:buChar char="•"/>
                </a:pPr>
                <a:r>
                  <a:rPr lang="en-US" sz="1900" dirty="0">
                    <a:latin typeface="Arial" panose="020B0604020202020204" pitchFamily="34" charset="0"/>
                    <a:cs typeface="Arial" panose="020B0604020202020204" pitchFamily="34" charset="0"/>
                  </a:rPr>
                  <a:t>Data is consistent with </a:t>
                </a:r>
                <a14:m>
                  <m:oMath xmlns:m="http://schemas.openxmlformats.org/officeDocument/2006/math">
                    <m:sSup>
                      <m:sSupPr>
                        <m:ctrlPr>
                          <a:rPr lang="en-US" sz="2000" i="1" smtClean="0">
                            <a:solidFill>
                              <a:schemeClr val="tx1"/>
                            </a:solidFill>
                            <a:latin typeface="Cambria Math" panose="02040503050406030204" pitchFamily="18" charset="0"/>
                          </a:rPr>
                        </m:ctrlPr>
                      </m:sSupPr>
                      <m:e>
                        <m:r>
                          <a:rPr lang="en-US" sz="2000" b="0" i="1" smtClean="0">
                            <a:solidFill>
                              <a:schemeClr val="tx1"/>
                            </a:solidFill>
                            <a:latin typeface="Cambria Math" panose="02040503050406030204" pitchFamily="18" charset="0"/>
                          </a:rPr>
                          <m:t>𝑒</m:t>
                        </m:r>
                      </m:e>
                      <m:sup>
                        <m:r>
                          <a:rPr lang="en-US" sz="2000" b="0" i="1" smtClean="0">
                            <a:solidFill>
                              <a:schemeClr val="tx1"/>
                            </a:solidFill>
                            <a:latin typeface="Cambria Math" panose="02040503050406030204" pitchFamily="18" charset="0"/>
                          </a:rPr>
                          <m:t>+</m:t>
                        </m:r>
                      </m:sup>
                    </m:sSup>
                    <m:sSup>
                      <m:sSupPr>
                        <m:ctrlPr>
                          <a:rPr lang="en-US" sz="2000" i="1" smtClean="0">
                            <a:solidFill>
                              <a:schemeClr val="tx1"/>
                            </a:solidFill>
                            <a:latin typeface="Cambria Math" panose="02040503050406030204" pitchFamily="18" charset="0"/>
                          </a:rPr>
                        </m:ctrlPr>
                      </m:sSupPr>
                      <m:e>
                        <m:r>
                          <a:rPr lang="en-US" sz="2000" b="0" i="1" smtClean="0">
                            <a:solidFill>
                              <a:schemeClr val="tx1"/>
                            </a:solidFill>
                            <a:latin typeface="Cambria Math" panose="02040503050406030204" pitchFamily="18" charset="0"/>
                          </a:rPr>
                          <m:t>𝑒</m:t>
                        </m:r>
                      </m:e>
                      <m:sup>
                        <m:r>
                          <a:rPr lang="en-US" sz="2000" b="0" i="1" smtClean="0">
                            <a:solidFill>
                              <a:schemeClr val="tx1"/>
                            </a:solidFill>
                            <a:latin typeface="Cambria Math" panose="02040503050406030204" pitchFamily="18" charset="0"/>
                          </a:rPr>
                          <m:t>−</m:t>
                        </m:r>
                      </m:sup>
                    </m:sSup>
                  </m:oMath>
                </a14:m>
                <a:r>
                  <a:rPr lang="en-US" sz="2000" dirty="0">
                    <a:solidFill>
                      <a:schemeClr val="tx1"/>
                    </a:solidFill>
                    <a:latin typeface="Arial" panose="020B0604020202020204" pitchFamily="34" charset="0"/>
                    <a:cs typeface="Arial" panose="020B0604020202020204" pitchFamily="34" charset="0"/>
                  </a:rPr>
                  <a:t> value </a:t>
                </a:r>
                <a:r>
                  <a:rPr lang="en-US" sz="1900" dirty="0">
                    <a:latin typeface="Arial" panose="020B0604020202020204" pitchFamily="34" charset="0"/>
                    <a:cs typeface="Arial" panose="020B0604020202020204" pitchFamily="34" charset="0"/>
                  </a:rPr>
                  <a:t>at very low multiplicity and high </a:t>
                </a:r>
                <a:r>
                  <a:rPr lang="en-US" sz="1900" i="1" dirty="0" err="1">
                    <a:latin typeface="Arial" panose="020B0604020202020204" pitchFamily="34" charset="0"/>
                    <a:cs typeface="Arial" panose="020B0604020202020204" pitchFamily="34" charset="0"/>
                  </a:rPr>
                  <a:t>p</a:t>
                </a:r>
                <a:r>
                  <a:rPr lang="en-US" sz="1900" i="1" baseline="-25000" dirty="0" err="1">
                    <a:latin typeface="Arial" panose="020B0604020202020204" pitchFamily="34" charset="0"/>
                    <a:cs typeface="Arial" panose="020B0604020202020204" pitchFamily="34" charset="0"/>
                  </a:rPr>
                  <a:t>T</a:t>
                </a:r>
                <a:r>
                  <a:rPr lang="en-US" sz="1900" i="1" baseline="-25000" dirty="0">
                    <a:latin typeface="Arial" panose="020B0604020202020204" pitchFamily="34" charset="0"/>
                    <a:cs typeface="Arial" panose="020B0604020202020204" pitchFamily="34" charset="0"/>
                  </a:rPr>
                  <a:t> </a:t>
                </a:r>
              </a:p>
            </p:txBody>
          </p:sp>
        </mc:Choice>
        <mc:Fallback xmlns="">
          <p:sp>
            <p:nvSpPr>
              <p:cNvPr id="20" name="TextBox 19">
                <a:extLst>
                  <a:ext uri="{FF2B5EF4-FFF2-40B4-BE49-F238E27FC236}">
                    <a16:creationId xmlns:a16="http://schemas.microsoft.com/office/drawing/2014/main" id="{04955E98-CB84-81A9-A084-5B3AEB3B73D2}"/>
                  </a:ext>
                </a:extLst>
              </p:cNvPr>
              <p:cNvSpPr txBox="1">
                <a:spLocks noRot="1" noChangeAspect="1" noMove="1" noResize="1" noEditPoints="1" noAdjustHandles="1" noChangeArrowheads="1" noChangeShapeType="1" noTextEdit="1"/>
              </p:cNvSpPr>
              <p:nvPr/>
            </p:nvSpPr>
            <p:spPr>
              <a:xfrm>
                <a:off x="-452816" y="5542170"/>
                <a:ext cx="11109931" cy="496931"/>
              </a:xfrm>
              <a:prstGeom prst="rect">
                <a:avLst/>
              </a:prstGeom>
              <a:blipFill>
                <a:blip r:embed="rId5"/>
                <a:stretch>
                  <a:fillRect b="-22500"/>
                </a:stretch>
              </a:blipFill>
            </p:spPr>
            <p:txBody>
              <a:bodyPr/>
              <a:lstStyle/>
              <a:p>
                <a:r>
                  <a:rPr lang="en-US">
                    <a:noFill/>
                  </a:rPr>
                  <a:t> </a:t>
                </a:r>
              </a:p>
            </p:txBody>
          </p:sp>
        </mc:Fallback>
      </mc:AlternateContent>
      <p:pic>
        <p:nvPicPr>
          <p:cNvPr id="21" name="Picture 20" descr="A logo for a nuclear science center&#10;&#10;Description automatically generated">
            <a:extLst>
              <a:ext uri="{FF2B5EF4-FFF2-40B4-BE49-F238E27FC236}">
                <a16:creationId xmlns:a16="http://schemas.microsoft.com/office/drawing/2014/main" id="{262F32B0-CA51-5EF5-7CDE-46FDF8CA3090}"/>
              </a:ext>
            </a:extLst>
          </p:cNvPr>
          <p:cNvPicPr>
            <a:picLocks noChangeAspect="1"/>
          </p:cNvPicPr>
          <p:nvPr/>
        </p:nvPicPr>
        <p:blipFill>
          <a:blip r:embed="rId6"/>
          <a:stretch>
            <a:fillRect/>
          </a:stretch>
        </p:blipFill>
        <p:spPr>
          <a:xfrm>
            <a:off x="-57152" y="6431871"/>
            <a:ext cx="1200152" cy="522447"/>
          </a:xfrm>
          <a:prstGeom prst="ellipse">
            <a:avLst/>
          </a:prstGeom>
        </p:spPr>
      </p:pic>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8D6548F4-C82A-80D0-62D6-1E70D9E54AC5}"/>
                  </a:ext>
                </a:extLst>
              </p:cNvPr>
              <p:cNvSpPr txBox="1"/>
              <p:nvPr/>
            </p:nvSpPr>
            <p:spPr>
              <a:xfrm>
                <a:off x="3270166" y="6041094"/>
                <a:ext cx="6847145" cy="406971"/>
              </a:xfrm>
              <a:prstGeom prst="rect">
                <a:avLst/>
              </a:prstGeom>
              <a:noFill/>
            </p:spPr>
            <p:txBody>
              <a:bodyPr wrap="square">
                <a:spAutoFit/>
              </a:bodyPr>
              <a:lstStyle/>
              <a:p>
                <a14:m>
                  <m:oMath xmlns:m="http://schemas.openxmlformats.org/officeDocument/2006/math">
                    <m:sSup>
                      <m:sSupPr>
                        <m:ctrlPr>
                          <a:rPr lang="en-US" sz="2000" i="1" smtClean="0">
                            <a:solidFill>
                              <a:srgbClr val="00CBFF"/>
                            </a:solidFill>
                            <a:latin typeface="Cambria Math" panose="02040503050406030204" pitchFamily="18" charset="0"/>
                          </a:rPr>
                        </m:ctrlPr>
                      </m:sSupPr>
                      <m:e>
                        <m:r>
                          <a:rPr lang="en-US" sz="2000" b="0" i="1" smtClean="0">
                            <a:solidFill>
                              <a:srgbClr val="00CBFF"/>
                            </a:solidFill>
                            <a:latin typeface="Cambria Math" panose="02040503050406030204" pitchFamily="18" charset="0"/>
                          </a:rPr>
                          <m:t>𝑒</m:t>
                        </m:r>
                      </m:e>
                      <m:sup>
                        <m:r>
                          <a:rPr lang="en-US" sz="2000" b="0" i="1" smtClean="0">
                            <a:solidFill>
                              <a:srgbClr val="00CBFF"/>
                            </a:solidFill>
                            <a:latin typeface="Cambria Math" panose="02040503050406030204" pitchFamily="18" charset="0"/>
                          </a:rPr>
                          <m:t>+</m:t>
                        </m:r>
                      </m:sup>
                    </m:sSup>
                    <m:sSup>
                      <m:sSupPr>
                        <m:ctrlPr>
                          <a:rPr lang="en-US" sz="2000" i="1" smtClean="0">
                            <a:solidFill>
                              <a:srgbClr val="00CBFF"/>
                            </a:solidFill>
                            <a:latin typeface="Cambria Math" panose="02040503050406030204" pitchFamily="18" charset="0"/>
                          </a:rPr>
                        </m:ctrlPr>
                      </m:sSupPr>
                      <m:e>
                        <m:r>
                          <a:rPr lang="en-US" sz="2000" b="0" i="1" smtClean="0">
                            <a:solidFill>
                              <a:srgbClr val="00CBFF"/>
                            </a:solidFill>
                            <a:latin typeface="Cambria Math" panose="02040503050406030204" pitchFamily="18" charset="0"/>
                          </a:rPr>
                          <m:t>𝑒</m:t>
                        </m:r>
                      </m:e>
                      <m:sup>
                        <m:r>
                          <a:rPr lang="en-US" sz="2000" b="0" i="1" smtClean="0">
                            <a:solidFill>
                              <a:srgbClr val="00CBFF"/>
                            </a:solidFill>
                            <a:latin typeface="Cambria Math" panose="02040503050406030204" pitchFamily="18" charset="0"/>
                          </a:rPr>
                          <m:t>−</m:t>
                        </m:r>
                      </m:sup>
                    </m:sSup>
                    <m:r>
                      <a:rPr lang="en-US" sz="2000" i="1">
                        <a:solidFill>
                          <a:srgbClr val="00CBFF"/>
                        </a:solidFill>
                        <a:latin typeface="Cambria Math" panose="02040503050406030204" pitchFamily="18" charset="0"/>
                        <a:ea typeface="Cambria Math" panose="02040503050406030204" pitchFamily="18" charset="0"/>
                      </a:rPr>
                      <m:t>→</m:t>
                    </m:r>
                    <m:sSup>
                      <m:sSupPr>
                        <m:ctrlPr>
                          <a:rPr lang="en-US" sz="2000" i="1">
                            <a:solidFill>
                              <a:srgbClr val="00CBFF"/>
                            </a:solidFill>
                            <a:latin typeface="Cambria Math" panose="02040503050406030204" pitchFamily="18" charset="0"/>
                          </a:rPr>
                        </m:ctrlPr>
                      </m:sSupPr>
                      <m:e>
                        <m:r>
                          <a:rPr lang="en-US" sz="2000" i="1">
                            <a:solidFill>
                              <a:srgbClr val="00CBFF"/>
                            </a:solidFill>
                            <a:latin typeface="Cambria Math" panose="02040503050406030204" pitchFamily="18" charset="0"/>
                          </a:rPr>
                          <m:t>𝑍</m:t>
                        </m:r>
                      </m:e>
                      <m:sup>
                        <m:r>
                          <a:rPr lang="en-US" sz="2000" i="1">
                            <a:solidFill>
                              <a:srgbClr val="00CBFF"/>
                            </a:solidFill>
                            <a:latin typeface="Cambria Math" panose="02040503050406030204" pitchFamily="18" charset="0"/>
                          </a:rPr>
                          <m:t>0</m:t>
                        </m:r>
                      </m:sup>
                    </m:sSup>
                    <m:r>
                      <a:rPr lang="en-US" sz="2000" b="0" i="1" smtClean="0">
                        <a:solidFill>
                          <a:srgbClr val="00CBFF"/>
                        </a:solidFill>
                        <a:latin typeface="Cambria Math" panose="02040503050406030204" pitchFamily="18" charset="0"/>
                      </a:rPr>
                      <m:t> &amp; </m:t>
                    </m:r>
                    <m:r>
                      <m:rPr>
                        <m:sty m:val="p"/>
                      </m:rPr>
                      <a:rPr lang="el-GR" sz="2000" b="0" i="1" smtClean="0">
                        <a:solidFill>
                          <a:srgbClr val="00CBFF"/>
                        </a:solidFill>
                        <a:latin typeface="Cambria Math" panose="02040503050406030204" pitchFamily="18" charset="0"/>
                        <a:ea typeface="Cambria Math" panose="02040503050406030204" pitchFamily="18" charset="0"/>
                      </a:rPr>
                      <m:t>Υ</m:t>
                    </m:r>
                    <m:r>
                      <a:rPr lang="en-US" sz="2000" b="0" i="1" smtClean="0">
                        <a:solidFill>
                          <a:srgbClr val="00CBFF"/>
                        </a:solidFill>
                        <a:latin typeface="Cambria Math" panose="02040503050406030204" pitchFamily="18" charset="0"/>
                        <a:ea typeface="Cambria Math" panose="02040503050406030204" pitchFamily="18" charset="0"/>
                      </a:rPr>
                      <m:t>(5</m:t>
                    </m:r>
                    <m:r>
                      <a:rPr lang="en-US" sz="2000" b="0" i="1" smtClean="0">
                        <a:solidFill>
                          <a:srgbClr val="00CBFF"/>
                        </a:solidFill>
                        <a:latin typeface="Cambria Math" panose="02040503050406030204" pitchFamily="18" charset="0"/>
                        <a:ea typeface="Cambria Math" panose="02040503050406030204" pitchFamily="18" charset="0"/>
                      </a:rPr>
                      <m:t>𝑆</m:t>
                    </m:r>
                    <m:r>
                      <a:rPr lang="en-US" sz="2000" b="0" i="1" smtClean="0">
                        <a:solidFill>
                          <a:srgbClr val="00CBFF"/>
                        </a:solidFill>
                        <a:latin typeface="Cambria Math" panose="02040503050406030204" pitchFamily="18" charset="0"/>
                        <a:ea typeface="Cambria Math" panose="02040503050406030204" pitchFamily="18" charset="0"/>
                      </a:rPr>
                      <m:t>)→</m:t>
                    </m:r>
                    <m:r>
                      <a:rPr lang="en-US" sz="2000" i="1">
                        <a:solidFill>
                          <a:srgbClr val="00CBFF"/>
                        </a:solidFill>
                        <a:latin typeface="Cambria Math" panose="02040503050406030204" pitchFamily="18" charset="0"/>
                        <a:ea typeface="Cambria Math" panose="02040503050406030204" pitchFamily="18" charset="0"/>
                      </a:rPr>
                      <m:t>𝑏</m:t>
                    </m:r>
                    <m:acc>
                      <m:accPr>
                        <m:chr m:val="̅"/>
                        <m:ctrlPr>
                          <a:rPr lang="en-US" sz="2000" i="1">
                            <a:solidFill>
                              <a:srgbClr val="00CBFF"/>
                            </a:solidFill>
                            <a:latin typeface="Cambria Math" panose="02040503050406030204" pitchFamily="18" charset="0"/>
                            <a:ea typeface="Cambria Math" panose="02040503050406030204" pitchFamily="18" charset="0"/>
                          </a:rPr>
                        </m:ctrlPr>
                      </m:accPr>
                      <m:e>
                        <m:r>
                          <a:rPr lang="en-US" sz="2000" i="1">
                            <a:solidFill>
                              <a:srgbClr val="00CBFF"/>
                            </a:solidFill>
                            <a:latin typeface="Cambria Math" panose="02040503050406030204" pitchFamily="18" charset="0"/>
                            <a:ea typeface="Cambria Math" panose="02040503050406030204" pitchFamily="18" charset="0"/>
                          </a:rPr>
                          <m:t>𝑏</m:t>
                        </m:r>
                      </m:e>
                    </m:acc>
                  </m:oMath>
                </a14:m>
                <a:r>
                  <a:rPr lang="en-US" sz="2000" dirty="0">
                    <a:solidFill>
                      <a:srgbClr val="00CBFF"/>
                    </a:solidFill>
                  </a:rPr>
                  <a:t> </a:t>
                </a:r>
                <a:r>
                  <a:rPr lang="en-US" sz="2000" dirty="0">
                    <a:solidFill>
                      <a:srgbClr val="00CBFF"/>
                    </a:solidFill>
                    <a:latin typeface="Arial" panose="020B0604020202020204" pitchFamily="34" charset="0"/>
                    <a:cs typeface="Arial" panose="020B0604020202020204" pitchFamily="34" charset="0"/>
                  </a:rPr>
                  <a:t>shows fragmentation is universal!!</a:t>
                </a:r>
              </a:p>
            </p:txBody>
          </p:sp>
        </mc:Choice>
        <mc:Fallback xmlns="">
          <p:sp>
            <p:nvSpPr>
              <p:cNvPr id="12" name="TextBox 11">
                <a:extLst>
                  <a:ext uri="{FF2B5EF4-FFF2-40B4-BE49-F238E27FC236}">
                    <a16:creationId xmlns:a16="http://schemas.microsoft.com/office/drawing/2014/main" id="{8D6548F4-C82A-80D0-62D6-1E70D9E54AC5}"/>
                  </a:ext>
                </a:extLst>
              </p:cNvPr>
              <p:cNvSpPr txBox="1">
                <a:spLocks noRot="1" noChangeAspect="1" noMove="1" noResize="1" noEditPoints="1" noAdjustHandles="1" noChangeArrowheads="1" noChangeShapeType="1" noTextEdit="1"/>
              </p:cNvSpPr>
              <p:nvPr/>
            </p:nvSpPr>
            <p:spPr>
              <a:xfrm>
                <a:off x="3270166" y="6041094"/>
                <a:ext cx="6847145" cy="406971"/>
              </a:xfrm>
              <a:prstGeom prst="rect">
                <a:avLst/>
              </a:prstGeom>
              <a:blipFill>
                <a:blip r:embed="rId7"/>
                <a:stretch>
                  <a:fillRect t="-9091" r="-741" b="-24242"/>
                </a:stretch>
              </a:blipFill>
            </p:spPr>
            <p:txBody>
              <a:bodyPr/>
              <a:lstStyle/>
              <a:p>
                <a:r>
                  <a:rPr lang="en-US">
                    <a:noFill/>
                  </a:rPr>
                  <a:t> </a:t>
                </a:r>
              </a:p>
            </p:txBody>
          </p:sp>
        </mc:Fallback>
      </mc:AlternateContent>
      <p:sp>
        <p:nvSpPr>
          <p:cNvPr id="14" name="TextBox 13">
            <a:extLst>
              <a:ext uri="{FF2B5EF4-FFF2-40B4-BE49-F238E27FC236}">
                <a16:creationId xmlns:a16="http://schemas.microsoft.com/office/drawing/2014/main" id="{8CFFD2E2-A918-88DF-7F5E-3E80081F96DC}"/>
              </a:ext>
            </a:extLst>
          </p:cNvPr>
          <p:cNvSpPr txBox="1"/>
          <p:nvPr/>
        </p:nvSpPr>
        <p:spPr>
          <a:xfrm>
            <a:off x="542924" y="6406471"/>
            <a:ext cx="3495675" cy="430887"/>
          </a:xfrm>
          <a:prstGeom prst="rect">
            <a:avLst/>
          </a:prstGeom>
          <a:noFill/>
        </p:spPr>
        <p:txBody>
          <a:bodyPr wrap="square">
            <a:spAutoFit/>
          </a:bodyPr>
          <a:lstStyle/>
          <a:p>
            <a:pPr algn="ctr"/>
            <a:r>
              <a:rPr lang="en-US" sz="1100" dirty="0">
                <a:latin typeface="Arial" panose="020B0604020202020204" pitchFamily="34" charset="0"/>
                <a:cs typeface="Arial" panose="020B0604020202020204" pitchFamily="34" charset="0"/>
              </a:rPr>
              <a:t>2nd Workshop on Advancing the Understanding of Non-Perturbative QCD Using Energy Flow</a:t>
            </a:r>
          </a:p>
        </p:txBody>
      </p:sp>
    </p:spTree>
    <p:extLst>
      <p:ext uri="{BB962C8B-B14F-4D97-AF65-F5344CB8AC3E}">
        <p14:creationId xmlns:p14="http://schemas.microsoft.com/office/powerpoint/2010/main" val="3993378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1000" fill="hold"/>
                                        <p:tgtEl>
                                          <p:spTgt spid="20"/>
                                        </p:tgtEl>
                                        <p:attrNameLst>
                                          <p:attrName>ppt_x</p:attrName>
                                        </p:attrNameLst>
                                      </p:cBhvr>
                                      <p:tavLst>
                                        <p:tav tm="0">
                                          <p:val>
                                            <p:strVal val="#ppt_x"/>
                                          </p:val>
                                        </p:tav>
                                        <p:tav tm="100000">
                                          <p:val>
                                            <p:strVal val="#ppt_x"/>
                                          </p:val>
                                        </p:tav>
                                      </p:tavLst>
                                    </p:anim>
                                    <p:anim calcmode="lin" valueType="num">
                                      <p:cBhvr additive="base">
                                        <p:cTn id="8" dur="1000" fill="hold"/>
                                        <p:tgtEl>
                                          <p:spTgt spid="2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1000" fill="hold"/>
                                        <p:tgtEl>
                                          <p:spTgt spid="9"/>
                                        </p:tgtEl>
                                        <p:attrNameLst>
                                          <p:attrName>ppt_x</p:attrName>
                                        </p:attrNameLst>
                                      </p:cBhvr>
                                      <p:tavLst>
                                        <p:tav tm="0">
                                          <p:val>
                                            <p:strVal val="#ppt_x"/>
                                          </p:val>
                                        </p:tav>
                                        <p:tav tm="100000">
                                          <p:val>
                                            <p:strVal val="#ppt_x"/>
                                          </p:val>
                                        </p:tav>
                                      </p:tavLst>
                                    </p:anim>
                                    <p:anim calcmode="lin" valueType="num">
                                      <p:cBhvr additive="base">
                                        <p:cTn id="12" dur="10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1000" fill="hold"/>
                                        <p:tgtEl>
                                          <p:spTgt spid="8"/>
                                        </p:tgtEl>
                                        <p:attrNameLst>
                                          <p:attrName>ppt_x</p:attrName>
                                        </p:attrNameLst>
                                      </p:cBhvr>
                                      <p:tavLst>
                                        <p:tav tm="0">
                                          <p:val>
                                            <p:strVal val="#ppt_x"/>
                                          </p:val>
                                        </p:tav>
                                        <p:tav tm="100000">
                                          <p:val>
                                            <p:strVal val="#ppt_x"/>
                                          </p:val>
                                        </p:tav>
                                      </p:tavLst>
                                    </p:anim>
                                    <p:anim calcmode="lin" valueType="num">
                                      <p:cBhvr additive="base">
                                        <p:cTn id="16"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dissolve">
                                      <p:cBhvr>
                                        <p:cTn id="21"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1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2013 - 2022 Theme</Template>
  <TotalTime>4324</TotalTime>
  <Words>1505</Words>
  <Application>Microsoft Macintosh PowerPoint</Application>
  <PresentationFormat>Widescreen</PresentationFormat>
  <Paragraphs>225</Paragraphs>
  <Slides>17</Slides>
  <Notes>12</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17</vt:i4>
      </vt:variant>
    </vt:vector>
  </HeadingPairs>
  <TitlesOfParts>
    <vt:vector size="26" baseType="lpstr">
      <vt:lpstr>Acumin Pro</vt:lpstr>
      <vt:lpstr>Arial</vt:lpstr>
      <vt:lpstr>Arial Black</vt:lpstr>
      <vt:lpstr>Calibri</vt:lpstr>
      <vt:lpstr>Calibri Light</vt:lpstr>
      <vt:lpstr>Cambria Math</vt:lpstr>
      <vt:lpstr>Courier New</vt:lpstr>
      <vt:lpstr>Times New Roman</vt:lpstr>
      <vt:lpstr>Office Theme</vt:lpstr>
      <vt:lpstr>Open Heavy Flavor Highlights from LHCb</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Strangeness enhancement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Enhanced baryon production in pp collisions</dc:title>
  <dc:creator>Nelson, Julie Napora</dc:creator>
  <cp:lastModifiedBy>Nelson, Julie Napora</cp:lastModifiedBy>
  <cp:revision>54</cp:revision>
  <dcterms:created xsi:type="dcterms:W3CDTF">2023-10-11T15:42:06Z</dcterms:created>
  <dcterms:modified xsi:type="dcterms:W3CDTF">2023-11-08T19:37:27Z</dcterms:modified>
</cp:coreProperties>
</file>