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  <p:sldMasterId id="2147483709" r:id="rId2"/>
    <p:sldMasterId id="2147483710" r:id="rId3"/>
    <p:sldMasterId id="2147483711" r:id="rId4"/>
    <p:sldMasterId id="2147483712" r:id="rId5"/>
  </p:sldMasterIdLst>
  <p:notesMasterIdLst>
    <p:notesMasterId r:id="rId37"/>
  </p:notesMasterIdLst>
  <p:sldIdLst>
    <p:sldId id="256" r:id="rId6"/>
    <p:sldId id="364" r:id="rId7"/>
    <p:sldId id="363" r:id="rId8"/>
    <p:sldId id="345" r:id="rId9"/>
    <p:sldId id="347" r:id="rId10"/>
    <p:sldId id="260" r:id="rId11"/>
    <p:sldId id="749" r:id="rId12"/>
    <p:sldId id="750" r:id="rId13"/>
    <p:sldId id="334" r:id="rId14"/>
    <p:sldId id="302" r:id="rId15"/>
    <p:sldId id="751" r:id="rId16"/>
    <p:sldId id="752" r:id="rId17"/>
    <p:sldId id="258" r:id="rId18"/>
    <p:sldId id="341" r:id="rId19"/>
    <p:sldId id="352" r:id="rId20"/>
    <p:sldId id="353" r:id="rId21"/>
    <p:sldId id="356" r:id="rId22"/>
    <p:sldId id="327" r:id="rId23"/>
    <p:sldId id="298" r:id="rId24"/>
    <p:sldId id="325" r:id="rId25"/>
    <p:sldId id="326" r:id="rId26"/>
    <p:sldId id="328" r:id="rId27"/>
    <p:sldId id="329" r:id="rId28"/>
    <p:sldId id="348" r:id="rId29"/>
    <p:sldId id="349" r:id="rId30"/>
    <p:sldId id="350" r:id="rId31"/>
    <p:sldId id="355" r:id="rId32"/>
    <p:sldId id="358" r:id="rId33"/>
    <p:sldId id="351" r:id="rId34"/>
    <p:sldId id="354" r:id="rId35"/>
    <p:sldId id="359" r:id="rId36"/>
  </p:sldIdLst>
  <p:sldSz cx="10080625" cy="5670550"/>
  <p:notesSz cx="7772400" cy="10058400"/>
  <p:embeddedFontLst>
    <p:embeddedFont>
      <p:font typeface="Arial Unicode MS" panose="020B0604020202020204" pitchFamily="34" charset="-128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A"/>
    <a:srgbClr val="136B50"/>
    <a:srgbClr val="009850"/>
    <a:srgbClr val="009896"/>
    <a:srgbClr val="009860"/>
    <a:srgbClr val="0432BF"/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16"/>
    <p:restoredTop sz="96341"/>
  </p:normalViewPr>
  <p:slideViewPr>
    <p:cSldViewPr snapToGrid="0">
      <p:cViewPr varScale="1">
        <p:scale>
          <a:sx n="90" d="100"/>
          <a:sy n="90" d="100"/>
        </p:scale>
        <p:origin x="208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98" d="100"/>
          <a:sy n="198" d="100"/>
        </p:scale>
        <p:origin x="936" y="-26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8667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187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119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594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979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165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54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595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85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869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395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027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63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56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815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0829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423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459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701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96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995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47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8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256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57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4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6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2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2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2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2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5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6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7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9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0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6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4" name="Google Shape;214;p5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6"/>
          <p:cNvSpPr txBox="1"/>
          <p:nvPr/>
        </p:nvSpPr>
        <p:spPr>
          <a:xfrm>
            <a:off x="69575" y="192627"/>
            <a:ext cx="9793882" cy="113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tx1"/>
                </a:solidFill>
              </a:rPr>
              <a:t>Hadron Physics in the EIC Era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C00000"/>
                </a:solidFill>
              </a:rPr>
              <a:t>A Continuum QCD Approach</a:t>
            </a:r>
          </a:p>
        </p:txBody>
      </p:sp>
      <p:sp>
        <p:nvSpPr>
          <p:cNvPr id="268" name="Google Shape;268;p66"/>
          <p:cNvSpPr txBox="1"/>
          <p:nvPr/>
        </p:nvSpPr>
        <p:spPr>
          <a:xfrm>
            <a:off x="2124000" y="1790586"/>
            <a:ext cx="5760000" cy="67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rgbClr val="136B50"/>
                </a:solidFill>
              </a:rPr>
              <a:t>Adnan Bashir</a:t>
            </a:r>
            <a:endParaRPr lang="en-US" sz="2800" dirty="0">
              <a:solidFill>
                <a:srgbClr val="136B50"/>
              </a:solidFill>
            </a:endParaRPr>
          </a:p>
        </p:txBody>
      </p:sp>
      <p:cxnSp>
        <p:nvCxnSpPr>
          <p:cNvPr id="269" name="Google Shape;269;p66"/>
          <p:cNvCxnSpPr/>
          <p:nvPr/>
        </p:nvCxnSpPr>
        <p:spPr>
          <a:xfrm>
            <a:off x="1224000" y="1540263"/>
            <a:ext cx="7560000" cy="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1" name="Google Shape;271;p66"/>
          <p:cNvSpPr txBox="1"/>
          <p:nvPr/>
        </p:nvSpPr>
        <p:spPr>
          <a:xfrm>
            <a:off x="1485900" y="3580466"/>
            <a:ext cx="7132806" cy="70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/>
            <a:r>
              <a:rPr lang="en-US" sz="1800" dirty="0"/>
              <a:t>The Center for Frontiers in Nuclear Science (CFNS) </a:t>
            </a:r>
          </a:p>
          <a:p>
            <a:pPr lvl="0" algn="ctr"/>
            <a:r>
              <a:rPr lang="en-US" sz="1800" dirty="0"/>
              <a:t>Summer School on the Physics of the Electron-Ion Collider</a:t>
            </a:r>
            <a:endParaRPr sz="1800" strike="noStrike" dirty="0">
              <a:solidFill>
                <a:srgbClr val="136B50"/>
              </a:solidFill>
              <a:sym typeface="Arial"/>
            </a:endParaRPr>
          </a:p>
        </p:txBody>
      </p:sp>
      <p:sp>
        <p:nvSpPr>
          <p:cNvPr id="273" name="Google Shape;273;p66"/>
          <p:cNvSpPr txBox="1"/>
          <p:nvPr/>
        </p:nvSpPr>
        <p:spPr>
          <a:xfrm>
            <a:off x="1361872" y="2383642"/>
            <a:ext cx="7256834" cy="128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Institute of Physics and Mathematics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University of Michoacán, Morelia, Michoacán, Mexico</a:t>
            </a:r>
            <a:r>
              <a:rPr lang="en-US" sz="1800" b="0" strike="noStrike" dirty="0">
                <a:solidFill>
                  <a:srgbClr val="C9211E"/>
                </a:solidFill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00000"/>
                </a:solidFill>
              </a:rPr>
              <a:t>Department of Integrated Sciences</a:t>
            </a:r>
            <a:endParaRPr lang="en-US" sz="1800" b="0" strike="noStrike" dirty="0">
              <a:solidFill>
                <a:srgbClr val="C00000"/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00000"/>
                </a:solidFill>
              </a:rPr>
              <a:t>University of Huelva, Huelva, Spain</a:t>
            </a:r>
            <a:r>
              <a:rPr lang="en-US" sz="1800" b="0" strike="noStrike" dirty="0">
                <a:solidFill>
                  <a:srgbClr val="C00000"/>
                </a:solidFill>
                <a:sym typeface="Arial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2BC9293-026E-5C92-8DFC-B66E929ABA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268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X"/>
          </a:p>
        </p:txBody>
      </p:sp>
      <p:pic>
        <p:nvPicPr>
          <p:cNvPr id="1036" name="Picture 12" descr="Universidad Michoacana de San Nicolás de Hidalgo - Wikiwand">
            <a:extLst>
              <a:ext uri="{FF2B5EF4-FFF2-40B4-BE49-F238E27FC236}">
                <a16:creationId xmlns:a16="http://schemas.microsoft.com/office/drawing/2014/main" id="{DAB0D875-15A9-D7D1-DA46-34DC5D67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6550"/>
            <a:ext cx="1646586" cy="176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dentidad corporativa UHU | Portal de Comunicación">
            <a:extLst>
              <a:ext uri="{FF2B5EF4-FFF2-40B4-BE49-F238E27FC236}">
                <a16:creationId xmlns:a16="http://schemas.microsoft.com/office/drawing/2014/main" id="{71DF08E0-B351-DF9D-BD45-E441F1101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4" t="3825" r="16415" b="55048"/>
          <a:stretch/>
        </p:blipFill>
        <p:spPr bwMode="auto">
          <a:xfrm>
            <a:off x="8635997" y="3839669"/>
            <a:ext cx="1445169" cy="181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1153A50-0FE1-8B4B-A7E7-CD2A4D54E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B975FF2D-6D8D-6948-E942-AEC90F96E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93" y="4384975"/>
            <a:ext cx="2797523" cy="12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268" grpId="0"/>
      <p:bldP spid="271" grpId="0"/>
      <p:bldP spid="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0"/>
          <p:cNvSpPr/>
          <p:nvPr/>
        </p:nvSpPr>
        <p:spPr>
          <a:xfrm>
            <a:off x="146074" y="1079073"/>
            <a:ext cx="9593012" cy="67670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and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136B50"/>
                </a:solidFill>
              </a:rPr>
              <a:t>K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Bound </a:t>
            </a:r>
            <a:r>
              <a:rPr lang="en-US" sz="3200" b="1" dirty="0">
                <a:solidFill>
                  <a:schemeClr val="tx1"/>
                </a:solidFill>
              </a:rPr>
              <a:t>S</a:t>
            </a: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tates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Goldstone Bosons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5">
            <a:extLst>
              <a:ext uri="{FF2B5EF4-FFF2-40B4-BE49-F238E27FC236}">
                <a16:creationId xmlns:a16="http://schemas.microsoft.com/office/drawing/2014/main" id="{68B78B4A-FAD0-25A4-EC12-26FA573F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9453" y="1844676"/>
            <a:ext cx="7144660" cy="703856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AF21988-962F-FE8D-E3EC-574E759C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8395" y="2700259"/>
            <a:ext cx="2451768" cy="1126999"/>
          </a:xfrm>
          <a:prstGeom prst="rect">
            <a:avLst/>
          </a:prstGeom>
          <a:noFill/>
          <a:ln w="3810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E4274F-7C7D-897A-50D5-EB21CAF3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0" y="2906267"/>
            <a:ext cx="3398833" cy="2405601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314;p68">
            <a:extLst>
              <a:ext uri="{FF2B5EF4-FFF2-40B4-BE49-F238E27FC236}">
                <a16:creationId xmlns:a16="http://schemas.microsoft.com/office/drawing/2014/main" id="{A6D80611-56EE-92AD-0BFC-A5DED3C569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2" y="2862725"/>
            <a:ext cx="3607335" cy="27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D12DF-9C52-3691-8453-539A4D397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77" y="3906231"/>
            <a:ext cx="2832637" cy="1675215"/>
          </a:xfrm>
          <a:prstGeom prst="rect">
            <a:avLst/>
          </a:prstGeom>
        </p:spPr>
      </p:pic>
      <p:sp>
        <p:nvSpPr>
          <p:cNvPr id="351" name="Google Shape;351;p70"/>
          <p:cNvSpPr txBox="1"/>
          <p:nvPr/>
        </p:nvSpPr>
        <p:spPr>
          <a:xfrm>
            <a:off x="146074" y="1095039"/>
            <a:ext cx="9716846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The pattern of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dynamical chiral symmetry breaking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and the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Bethe-Salpeter amplitude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to be computed by solving the </a:t>
            </a:r>
            <a:r>
              <a:rPr lang="en-US" sz="1800" b="1" strike="noStrike" dirty="0">
                <a:solidFill>
                  <a:srgbClr val="002060"/>
                </a:solidFill>
                <a:sym typeface="Arial"/>
              </a:rPr>
              <a:t>Bethe-Salpeter</a:t>
            </a:r>
            <a:r>
              <a:rPr lang="en-US" sz="1800" b="1" dirty="0">
                <a:solidFill>
                  <a:srgbClr val="002060"/>
                </a:solidFill>
              </a:rPr>
              <a:t> equation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3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7;p70">
            <a:extLst>
              <a:ext uri="{FF2B5EF4-FFF2-40B4-BE49-F238E27FC236}">
                <a16:creationId xmlns:a16="http://schemas.microsoft.com/office/drawing/2014/main" id="{9FB72992-7BDC-A816-F1EC-216B76C14251}"/>
              </a:ext>
            </a:extLst>
          </p:cNvPr>
          <p:cNvSpPr/>
          <p:nvPr/>
        </p:nvSpPr>
        <p:spPr>
          <a:xfrm>
            <a:off x="91805" y="1069705"/>
            <a:ext cx="9647280" cy="65602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48;p70">
            <a:extLst>
              <a:ext uri="{FF2B5EF4-FFF2-40B4-BE49-F238E27FC236}">
                <a16:creationId xmlns:a16="http://schemas.microsoft.com/office/drawing/2014/main" id="{8B0ECBF4-004C-9E7A-39C4-C0FF4582714E}"/>
              </a:ext>
            </a:extLst>
          </p:cNvPr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chemeClr val="tx1"/>
                </a:solidFill>
              </a:rPr>
              <a:t>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and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136B50"/>
                </a:solidFill>
              </a:rPr>
              <a:t>K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Probing</a:t>
            </a:r>
            <a:r>
              <a:rPr lang="en-US" sz="3200" b="1" dirty="0">
                <a:solidFill>
                  <a:srgbClr val="CE181E"/>
                </a:solidFill>
              </a:rPr>
              <a:t> Quarks with </a:t>
            </a:r>
            <a:r>
              <a:rPr lang="en-US" sz="3200" b="1" dirty="0">
                <a:solidFill>
                  <a:srgbClr val="136B50"/>
                </a:solidFill>
              </a:rPr>
              <a:t>Photons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350;p70">
            <a:extLst>
              <a:ext uri="{FF2B5EF4-FFF2-40B4-BE49-F238E27FC236}">
                <a16:creationId xmlns:a16="http://schemas.microsoft.com/office/drawing/2014/main" id="{A488D07E-5E0F-535B-5864-DA9FA4EDC671}"/>
              </a:ext>
            </a:extLst>
          </p:cNvPr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351;p70">
            <a:extLst>
              <a:ext uri="{FF2B5EF4-FFF2-40B4-BE49-F238E27FC236}">
                <a16:creationId xmlns:a16="http://schemas.microsoft.com/office/drawing/2014/main" id="{6A4C32E3-6368-EA45-2707-E159CBE62A15}"/>
              </a:ext>
            </a:extLst>
          </p:cNvPr>
          <p:cNvSpPr txBox="1"/>
          <p:nvPr/>
        </p:nvSpPr>
        <p:spPr>
          <a:xfrm>
            <a:off x="146074" y="1095039"/>
            <a:ext cx="9716846" cy="84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In studying the </a:t>
            </a:r>
            <a:r>
              <a:rPr lang="en-US" sz="1800" b="1" dirty="0">
                <a:solidFill>
                  <a:srgbClr val="C00000"/>
                </a:solidFill>
              </a:rPr>
              <a:t>elastic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form factors</a:t>
            </a:r>
            <a:r>
              <a:rPr lang="en-US" sz="1800" dirty="0"/>
              <a:t>, it is the </a:t>
            </a:r>
            <a:r>
              <a:rPr lang="en-US" sz="1800" b="1" dirty="0">
                <a:solidFill>
                  <a:srgbClr val="C00000"/>
                </a:solidFill>
              </a:rPr>
              <a:t>photon</a:t>
            </a:r>
            <a:r>
              <a:rPr lang="en-US" sz="1800" dirty="0"/>
              <a:t> which probes the </a:t>
            </a:r>
            <a:r>
              <a:rPr lang="en-US" sz="1800" b="1" dirty="0">
                <a:solidFill>
                  <a:srgbClr val="C00000"/>
                </a:solidFill>
              </a:rPr>
              <a:t>dressed quarks</a:t>
            </a:r>
            <a:r>
              <a:rPr lang="en-US" sz="1800" dirty="0"/>
              <a:t> inside the </a:t>
            </a:r>
            <a:r>
              <a:rPr lang="en-US" sz="1800" b="1" dirty="0">
                <a:solidFill>
                  <a:srgbClr val="C00000"/>
                </a:solidFill>
              </a:rPr>
              <a:t>bound states</a:t>
            </a:r>
            <a:r>
              <a:rPr lang="en-US" sz="1800" dirty="0"/>
              <a:t>, highlighting the importance of the </a:t>
            </a:r>
            <a:r>
              <a:rPr lang="en-US" sz="1800" b="1" dirty="0">
                <a:solidFill>
                  <a:srgbClr val="C00000"/>
                </a:solidFill>
              </a:rPr>
              <a:t>quark-photon vertex</a:t>
            </a:r>
            <a:r>
              <a:rPr lang="en-US" sz="1800" dirty="0"/>
              <a:t>. 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5CD39E1-B80F-1E5E-79AA-4A2A6C7CE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" r="55171" b="26865"/>
          <a:stretch/>
        </p:blipFill>
        <p:spPr bwMode="auto">
          <a:xfrm>
            <a:off x="5877626" y="1810903"/>
            <a:ext cx="1667154" cy="1217571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983A0-C18D-2612-4701-13D73FCF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657" y="1867780"/>
            <a:ext cx="1286368" cy="97735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91B5DA4-746C-BD61-1A15-AD59D7CC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1" y="3683570"/>
            <a:ext cx="2217682" cy="1802836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D989774-5A3F-9626-3F38-53CE3E30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27" y="1812451"/>
            <a:ext cx="3174376" cy="3679770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08;p68">
            <a:extLst>
              <a:ext uri="{FF2B5EF4-FFF2-40B4-BE49-F238E27FC236}">
                <a16:creationId xmlns:a16="http://schemas.microsoft.com/office/drawing/2014/main" id="{2413D114-70B6-A550-B3D5-2D6595D853B1}"/>
              </a:ext>
            </a:extLst>
          </p:cNvPr>
          <p:cNvSpPr/>
          <p:nvPr/>
        </p:nvSpPr>
        <p:spPr>
          <a:xfrm>
            <a:off x="106093" y="1824916"/>
            <a:ext cx="2476234" cy="180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>
              <a:spcAft>
                <a:spcPts val="500"/>
              </a:spcAft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Gauge covariance:</a:t>
            </a:r>
            <a:r>
              <a:rPr lang="en-US" sz="1800" dirty="0"/>
              <a:t> </a:t>
            </a:r>
          </a:p>
          <a:p>
            <a:pPr marL="3600" lvl="0">
              <a:buSzPts val="1800"/>
            </a:pPr>
            <a:r>
              <a:rPr lang="en-US" sz="1700" dirty="0"/>
              <a:t>Ward Identities</a:t>
            </a:r>
          </a:p>
          <a:p>
            <a:pPr marL="3600" lvl="0">
              <a:buSzPts val="1800"/>
            </a:pPr>
            <a:r>
              <a:rPr lang="en-US" sz="1700" dirty="0"/>
              <a:t>Transverse Takahashi Identities</a:t>
            </a:r>
          </a:p>
          <a:p>
            <a:pPr marL="3600" lvl="0">
              <a:buSzPts val="1800"/>
            </a:pPr>
            <a:r>
              <a:rPr lang="en-US" sz="1700" dirty="0"/>
              <a:t>Landau-</a:t>
            </a:r>
            <a:r>
              <a:rPr lang="en-US" sz="1700" dirty="0" err="1"/>
              <a:t>Khalatnikov</a:t>
            </a:r>
            <a:r>
              <a:rPr lang="en-US" sz="1700" dirty="0"/>
              <a:t>-</a:t>
            </a:r>
          </a:p>
          <a:p>
            <a:pPr marL="3600" lvl="0">
              <a:buSzPts val="1800"/>
            </a:pPr>
            <a:r>
              <a:rPr lang="en-US" sz="1700" dirty="0" err="1"/>
              <a:t>Fradkin</a:t>
            </a:r>
            <a:r>
              <a:rPr lang="en-US" sz="1700" dirty="0"/>
              <a:t> Transformations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74D2E-DEB4-B600-52E6-FBFA5595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855" y="2901935"/>
            <a:ext cx="2217683" cy="676707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73453-31CD-6420-2B42-1796B4659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962" y="3621156"/>
            <a:ext cx="3224830" cy="1892415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343DAAE9-2DC6-D274-FD64-A4B79CBF6BC2}"/>
              </a:ext>
            </a:extLst>
          </p:cNvPr>
          <p:cNvSpPr/>
          <p:nvPr/>
        </p:nvSpPr>
        <p:spPr>
          <a:xfrm>
            <a:off x="5877626" y="3120678"/>
            <a:ext cx="1845229" cy="27974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84;p67">
            <a:extLst>
              <a:ext uri="{FF2B5EF4-FFF2-40B4-BE49-F238E27FC236}">
                <a16:creationId xmlns:a16="http://schemas.microsoft.com/office/drawing/2014/main" id="{469280C0-46F1-E190-D87C-58D2807995E6}"/>
              </a:ext>
            </a:extLst>
          </p:cNvPr>
          <p:cNvSpPr/>
          <p:nvPr/>
        </p:nvSpPr>
        <p:spPr>
          <a:xfrm>
            <a:off x="5901675" y="3155752"/>
            <a:ext cx="1821180" cy="244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trike="noStrik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Pion </a:t>
            </a:r>
            <a:r>
              <a:rPr lang="en-US" b="1" strike="noStrik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Form </a:t>
            </a:r>
            <a:r>
              <a:rPr lang="es-ES" b="1" strike="noStrik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Factor</a:t>
            </a:r>
            <a:endParaRPr b="1" strike="noStrik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404145-90F0-EFDE-1D33-A1B60CE85B38}"/>
              </a:ext>
            </a:extLst>
          </p:cNvPr>
          <p:cNvSpPr txBox="1"/>
          <p:nvPr/>
        </p:nvSpPr>
        <p:spPr>
          <a:xfrm>
            <a:off x="7759177" y="239809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343139-7D84-F9E5-A391-170CFC5973A8}"/>
              </a:ext>
            </a:extLst>
          </p:cNvPr>
          <p:cNvSpPr txBox="1"/>
          <p:nvPr/>
        </p:nvSpPr>
        <p:spPr>
          <a:xfrm>
            <a:off x="9344025" y="238935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806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7" grpId="0" animBg="1"/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dirty="0">
                <a:solidFill>
                  <a:srgbClr val="CE181E"/>
                </a:solidFill>
              </a:rPr>
              <a:t> Electromagnetic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Form Factor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331;p69">
            <a:extLst>
              <a:ext uri="{FF2B5EF4-FFF2-40B4-BE49-F238E27FC236}">
                <a16:creationId xmlns:a16="http://schemas.microsoft.com/office/drawing/2014/main" id="{D2E882E9-35BF-F399-0B27-CA20F99B8BAD}"/>
              </a:ext>
            </a:extLst>
          </p:cNvPr>
          <p:cNvSpPr/>
          <p:nvPr/>
        </p:nvSpPr>
        <p:spPr>
          <a:xfrm>
            <a:off x="1" y="3221592"/>
            <a:ext cx="3292922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 et. al., Phys. Rev. D 105 (2022) 7, 074013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4257E3D-850F-E6E1-29F6-37AF0AA1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68" y="1058864"/>
            <a:ext cx="3189638" cy="207486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16428F-7E6C-B751-20DB-4A5DC1153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194" y="1038447"/>
            <a:ext cx="3191479" cy="21156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B2C00-A130-CE23-92A0-B43F726CC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478" y="1026676"/>
            <a:ext cx="3405771" cy="2124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Google Shape;331;p69">
            <a:extLst>
              <a:ext uri="{FF2B5EF4-FFF2-40B4-BE49-F238E27FC236}">
                <a16:creationId xmlns:a16="http://schemas.microsoft.com/office/drawing/2014/main" id="{51CC3761-9A79-27FE-8515-B2A46A08694D}"/>
              </a:ext>
            </a:extLst>
          </p:cNvPr>
          <p:cNvSpPr/>
          <p:nvPr/>
        </p:nvSpPr>
        <p:spPr>
          <a:xfrm>
            <a:off x="3205094" y="3253111"/>
            <a:ext cx="3292922" cy="25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Phys. Rev. Lett. 111 (2013) 092001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331;p69">
            <a:extLst>
              <a:ext uri="{FF2B5EF4-FFF2-40B4-BE49-F238E27FC236}">
                <a16:creationId xmlns:a16="http://schemas.microsoft.com/office/drawing/2014/main" id="{3DB17035-8582-D1EE-66C3-8BF3BC7825E0}"/>
              </a:ext>
            </a:extLst>
          </p:cNvPr>
          <p:cNvSpPr/>
          <p:nvPr/>
        </p:nvSpPr>
        <p:spPr>
          <a:xfrm>
            <a:off x="6649337" y="3216897"/>
            <a:ext cx="3292922" cy="28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Phys. Rev. D 102 (2020) 9, 094519 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9A02F27-6E85-653E-E63A-CDAAAA389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Google Shape;347;p70">
            <a:extLst>
              <a:ext uri="{FF2B5EF4-FFF2-40B4-BE49-F238E27FC236}">
                <a16:creationId xmlns:a16="http://schemas.microsoft.com/office/drawing/2014/main" id="{410002F5-009D-9E87-28F9-C4BD6ED59673}"/>
              </a:ext>
            </a:extLst>
          </p:cNvPr>
          <p:cNvSpPr/>
          <p:nvPr/>
        </p:nvSpPr>
        <p:spPr>
          <a:xfrm>
            <a:off x="4157258" y="2360570"/>
            <a:ext cx="1872087" cy="282624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84;p67">
            <a:extLst>
              <a:ext uri="{FF2B5EF4-FFF2-40B4-BE49-F238E27FC236}">
                <a16:creationId xmlns:a16="http://schemas.microsoft.com/office/drawing/2014/main" id="{9972CD88-79AB-4607-F7DC-9B429D0F7F89}"/>
              </a:ext>
            </a:extLst>
          </p:cNvPr>
          <p:cNvSpPr/>
          <p:nvPr/>
        </p:nvSpPr>
        <p:spPr>
          <a:xfrm>
            <a:off x="4238980" y="2423080"/>
            <a:ext cx="1790365" cy="22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200" b="1" strike="noStrike" dirty="0">
                <a:solidFill>
                  <a:srgbClr val="CE181E"/>
                </a:solidFill>
                <a:sym typeface="Arial"/>
              </a:rPr>
              <a:t>Distribution Amplitude</a:t>
            </a:r>
            <a:endParaRPr lang="en-US" sz="12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347;p70">
            <a:extLst>
              <a:ext uri="{FF2B5EF4-FFF2-40B4-BE49-F238E27FC236}">
                <a16:creationId xmlns:a16="http://schemas.microsoft.com/office/drawing/2014/main" id="{E13E4C83-7FDA-ADC6-7489-9AEFBAED5E47}"/>
              </a:ext>
            </a:extLst>
          </p:cNvPr>
          <p:cNvSpPr/>
          <p:nvPr/>
        </p:nvSpPr>
        <p:spPr>
          <a:xfrm>
            <a:off x="1409304" y="1984119"/>
            <a:ext cx="1433910" cy="295538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84;p67">
            <a:extLst>
              <a:ext uri="{FF2B5EF4-FFF2-40B4-BE49-F238E27FC236}">
                <a16:creationId xmlns:a16="http://schemas.microsoft.com/office/drawing/2014/main" id="{C080BB3B-F7DE-8628-A48D-B1186BD3E273}"/>
              </a:ext>
            </a:extLst>
          </p:cNvPr>
          <p:cNvSpPr/>
          <p:nvPr/>
        </p:nvSpPr>
        <p:spPr>
          <a:xfrm>
            <a:off x="1462450" y="2026983"/>
            <a:ext cx="1380763" cy="18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200" b="1" dirty="0">
                <a:solidFill>
                  <a:srgbClr val="CE181E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Pion Form Factor</a:t>
            </a: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45A7D32-4221-B6A3-EA2F-4B41C84A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" b="14880"/>
          <a:stretch>
            <a:fillRect/>
          </a:stretch>
        </p:blipFill>
        <p:spPr bwMode="auto">
          <a:xfrm>
            <a:off x="446435" y="3768261"/>
            <a:ext cx="2330629" cy="167138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DF004D2-C658-432F-61A3-0F097D9C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8514" y="3528919"/>
            <a:ext cx="3229165" cy="20827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62194-F8B3-35DC-6942-F2A45002A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491" y="3521648"/>
            <a:ext cx="3254701" cy="20827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343F0B-9FD5-DD65-5F4A-69A22DC7C731}"/>
              </a:ext>
            </a:extLst>
          </p:cNvPr>
          <p:cNvSpPr txBox="1"/>
          <p:nvPr/>
        </p:nvSpPr>
        <p:spPr>
          <a:xfrm>
            <a:off x="6907664" y="5005558"/>
            <a:ext cx="3034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</a:rPr>
              <a:t>Phys. Lett. B 731 (2014) 13-18 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41057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6" grpId="0"/>
      <p:bldP spid="12" grpId="0"/>
      <p:bldP spid="13" grpId="0"/>
      <p:bldP spid="15" grpId="0" animBg="1"/>
      <p:bldP spid="17" grpId="0"/>
      <p:bldP spid="18" grpId="0" animBg="1"/>
      <p:bldP spid="19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/>
          <p:nvPr/>
        </p:nvSpPr>
        <p:spPr>
          <a:xfrm>
            <a:off x="99728" y="-9720"/>
            <a:ext cx="10008165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𝜋</a:t>
            </a:r>
            <a:r>
              <a:rPr lang="en-US" sz="3200" b="1" dirty="0">
                <a:solidFill>
                  <a:schemeClr val="tx1"/>
                </a:solidFill>
              </a:rPr>
              <a:t> and K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Form Factors</a:t>
            </a:r>
            <a:r>
              <a:rPr lang="en-US" sz="3200" dirty="0">
                <a:solidFill>
                  <a:srgbClr val="C00000"/>
                </a:solidFill>
              </a:rPr>
              <a:t>: </a:t>
            </a:r>
            <a:r>
              <a:rPr lang="en-US" sz="3200" b="1" dirty="0">
                <a:solidFill>
                  <a:srgbClr val="136B50"/>
                </a:solidFill>
              </a:rPr>
              <a:t>Probing the Standard Model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68"/>
          <p:cNvSpPr/>
          <p:nvPr/>
        </p:nvSpPr>
        <p:spPr>
          <a:xfrm>
            <a:off x="150420" y="1084382"/>
            <a:ext cx="4632596" cy="31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/>
              <a:t>A muon with spin s has a </a:t>
            </a:r>
            <a:r>
              <a:rPr lang="en-US" sz="1800" b="1" dirty="0">
                <a:solidFill>
                  <a:srgbClr val="002060"/>
                </a:solidFill>
              </a:rPr>
              <a:t>magnetic moment</a:t>
            </a:r>
            <a:r>
              <a:rPr lang="en-US" sz="1800" dirty="0"/>
              <a:t>:</a:t>
            </a:r>
          </a:p>
          <a:p>
            <a:pPr marL="3600" lvl="0" algn="just">
              <a:buSzPts val="1800"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8"/>
          <p:cNvSpPr txBox="1"/>
          <p:nvPr/>
        </p:nvSpPr>
        <p:spPr>
          <a:xfrm>
            <a:off x="57945" y="1558063"/>
            <a:ext cx="10008166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factor </a:t>
            </a:r>
            <a:r>
              <a:rPr lang="en-US" sz="1800" b="1" dirty="0">
                <a:solidFill>
                  <a:srgbClr val="C00000"/>
                </a:solidFill>
              </a:rPr>
              <a:t>g</a:t>
            </a:r>
            <a:r>
              <a:rPr lang="en-US" sz="1800" dirty="0"/>
              <a:t> is called the gyro-magnetic factor. The </a:t>
            </a:r>
            <a:r>
              <a:rPr lang="en-US" sz="1800" b="1" dirty="0">
                <a:solidFill>
                  <a:srgbClr val="C00000"/>
                </a:solidFill>
              </a:rPr>
              <a:t>Dirac equation</a:t>
            </a:r>
            <a:r>
              <a:rPr lang="en-US" sz="1800" dirty="0"/>
              <a:t> for a charged elementary fermion with spin 1/2 implies </a:t>
            </a:r>
            <a:r>
              <a:rPr lang="en-US" sz="1800" b="1" dirty="0">
                <a:solidFill>
                  <a:srgbClr val="C00000"/>
                </a:solidFill>
              </a:rPr>
              <a:t>g = 2</a:t>
            </a:r>
            <a:r>
              <a:rPr lang="en-US" sz="1800" dirty="0"/>
              <a:t>.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sp>
        <p:nvSpPr>
          <p:cNvPr id="4" name="Google Shape;312;p68">
            <a:extLst>
              <a:ext uri="{FF2B5EF4-FFF2-40B4-BE49-F238E27FC236}">
                <a16:creationId xmlns:a16="http://schemas.microsoft.com/office/drawing/2014/main" id="{1BEAB907-EB73-A365-3425-84ABB0B0F21C}"/>
              </a:ext>
            </a:extLst>
          </p:cNvPr>
          <p:cNvSpPr txBox="1"/>
          <p:nvPr/>
        </p:nvSpPr>
        <p:spPr>
          <a:xfrm>
            <a:off x="50691" y="2202160"/>
            <a:ext cx="10008166" cy="33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anomalous magnetic moment</a:t>
            </a:r>
            <a:r>
              <a:rPr lang="en-US" sz="1800" dirty="0"/>
              <a:t> is the deviation from g = 2,  parameterized by </a:t>
            </a:r>
            <a:r>
              <a:rPr lang="en-US" sz="1800" b="1" dirty="0">
                <a:solidFill>
                  <a:srgbClr val="C00000"/>
                </a:solidFill>
              </a:rPr>
              <a:t>a</a:t>
            </a:r>
            <a:r>
              <a:rPr lang="en-US" sz="1800" b="1" baseline="-25000" dirty="0">
                <a:solidFill>
                  <a:srgbClr val="C00000"/>
                </a:solidFill>
              </a:rPr>
              <a:t>𝛍</a:t>
            </a:r>
            <a:r>
              <a:rPr lang="en-US" sz="1800" b="1" dirty="0">
                <a:solidFill>
                  <a:srgbClr val="C00000"/>
                </a:solidFill>
              </a:rPr>
              <a:t> = (g−2)/2</a:t>
            </a:r>
            <a:r>
              <a:rPr lang="en-US" sz="1800" dirty="0"/>
              <a:t>.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sp>
        <p:nvSpPr>
          <p:cNvPr id="5" name="Google Shape;312;p68">
            <a:extLst>
              <a:ext uri="{FF2B5EF4-FFF2-40B4-BE49-F238E27FC236}">
                <a16:creationId xmlns:a16="http://schemas.microsoft.com/office/drawing/2014/main" id="{0D97D09C-BA6E-5FE3-BC7A-6ABB0325A512}"/>
              </a:ext>
            </a:extLst>
          </p:cNvPr>
          <p:cNvSpPr txBox="1"/>
          <p:nvPr/>
        </p:nvSpPr>
        <p:spPr>
          <a:xfrm>
            <a:off x="34274" y="2537441"/>
            <a:ext cx="9828645" cy="40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It appears due to radiative corrections. </a:t>
            </a:r>
            <a:r>
              <a:rPr lang="en-US" sz="1800" b="1" dirty="0">
                <a:solidFill>
                  <a:srgbClr val="002060"/>
                </a:solidFill>
              </a:rPr>
              <a:t>Renormalization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002060"/>
                </a:solidFill>
              </a:rPr>
              <a:t>QED</a:t>
            </a:r>
            <a:r>
              <a:rPr lang="en-US" sz="1800" dirty="0"/>
              <a:t> was established in 1943 and</a:t>
            </a:r>
            <a:endParaRPr sz="1800" strike="noStrike" dirty="0">
              <a:sym typeface="Arial"/>
            </a:endParaRPr>
          </a:p>
        </p:txBody>
      </p:sp>
      <p:sp>
        <p:nvSpPr>
          <p:cNvPr id="6" name="Google Shape;312;p68">
            <a:extLst>
              <a:ext uri="{FF2B5EF4-FFF2-40B4-BE49-F238E27FC236}">
                <a16:creationId xmlns:a16="http://schemas.microsoft.com/office/drawing/2014/main" id="{6586F619-143B-FABD-2640-0EE8B835EFC1}"/>
              </a:ext>
            </a:extLst>
          </p:cNvPr>
          <p:cNvSpPr txBox="1"/>
          <p:nvPr/>
        </p:nvSpPr>
        <p:spPr>
          <a:xfrm>
            <a:off x="31927" y="3351021"/>
            <a:ext cx="4395549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leading contribution to </a:t>
            </a:r>
            <a:r>
              <a:rPr lang="en-US" sz="1800" b="1" dirty="0">
                <a:solidFill>
                  <a:srgbClr val="C00000"/>
                </a:solidFill>
              </a:rPr>
              <a:t>a</a:t>
            </a:r>
            <a:r>
              <a:rPr lang="en-US" sz="1800" b="1" baseline="-25000" dirty="0">
                <a:solidFill>
                  <a:srgbClr val="C00000"/>
                </a:solidFill>
              </a:rPr>
              <a:t>𝛍</a:t>
            </a:r>
            <a:r>
              <a:rPr lang="en-US" sz="1800" dirty="0"/>
              <a:t>, calculated </a:t>
            </a:r>
          </a:p>
          <a:p>
            <a:pPr lvl="0"/>
            <a:r>
              <a:rPr lang="en-US" sz="1800" dirty="0"/>
              <a:t>by Schwinger in 1949, is: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6ACF156-8DEC-397C-F572-9CBB344A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03" y="2944732"/>
            <a:ext cx="4395549" cy="2641409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D390D-9A18-1A09-7820-39DC7016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0028" y="981683"/>
            <a:ext cx="1230487" cy="510046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78FF062-3377-9A90-82E5-04499D9B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15" y="3401379"/>
            <a:ext cx="932902" cy="5286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312;p68">
            <a:extLst>
              <a:ext uri="{FF2B5EF4-FFF2-40B4-BE49-F238E27FC236}">
                <a16:creationId xmlns:a16="http://schemas.microsoft.com/office/drawing/2014/main" id="{4FBD8672-9241-26BB-43A5-7617CBCF7B05}"/>
              </a:ext>
            </a:extLst>
          </p:cNvPr>
          <p:cNvSpPr txBox="1"/>
          <p:nvPr/>
        </p:nvSpPr>
        <p:spPr>
          <a:xfrm>
            <a:off x="-10277" y="2816448"/>
            <a:ext cx="5708701" cy="36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1947-1948 by </a:t>
            </a:r>
            <a:r>
              <a:rPr lang="en-US" sz="1800" dirty="0" err="1"/>
              <a:t>Tomonaga</a:t>
            </a:r>
            <a:r>
              <a:rPr lang="en-US" sz="1800" dirty="0"/>
              <a:t>, Schwinger and Feynman.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sp>
        <p:nvSpPr>
          <p:cNvPr id="12" name="Google Shape;312;p68">
            <a:extLst>
              <a:ext uri="{FF2B5EF4-FFF2-40B4-BE49-F238E27FC236}">
                <a16:creationId xmlns:a16="http://schemas.microsoft.com/office/drawing/2014/main" id="{AEABB697-9AF0-5DA7-6DE8-42FCB938D8FE}"/>
              </a:ext>
            </a:extLst>
          </p:cNvPr>
          <p:cNvSpPr txBox="1"/>
          <p:nvPr/>
        </p:nvSpPr>
        <p:spPr>
          <a:xfrm>
            <a:off x="-12622" y="4080188"/>
            <a:ext cx="5890571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</a:t>
            </a:r>
            <a:r>
              <a:rPr lang="en-US" sz="1800" b="1" dirty="0">
                <a:solidFill>
                  <a:srgbClr val="002060"/>
                </a:solidFill>
              </a:rPr>
              <a:t>amplitude</a:t>
            </a:r>
            <a:r>
              <a:rPr lang="en-US" sz="1800" dirty="0"/>
              <a:t> of a muon scattering off an external electromagnetic field A is: (q=p</a:t>
            </a:r>
            <a:r>
              <a:rPr lang="en-US" sz="1800" baseline="-25000" dirty="0"/>
              <a:t>2</a:t>
            </a:r>
            <a:r>
              <a:rPr lang="en-US" sz="1800" dirty="0"/>
              <a:t>-p</a:t>
            </a:r>
            <a:r>
              <a:rPr lang="en-US" sz="1800" baseline="-25000" dirty="0"/>
              <a:t>1</a:t>
            </a:r>
            <a:r>
              <a:rPr lang="en-US" sz="1800" dirty="0"/>
              <a:t>):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F17241F-3AAD-48FF-DEBA-B0D1782A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054" y="5022628"/>
            <a:ext cx="3775147" cy="463570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8" grpId="0"/>
      <p:bldP spid="312" grpId="0"/>
      <p:bldP spid="4" grpId="0"/>
      <p:bldP spid="5" grpId="0"/>
      <p:bldP spid="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5523" y="-16674"/>
            <a:ext cx="10251817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K</a:t>
            </a:r>
            <a:r>
              <a:rPr lang="en-US" sz="32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Form Factors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136B50"/>
                </a:solidFill>
              </a:rPr>
              <a:t>Probing the Standard Model</a:t>
            </a:r>
            <a:endParaRPr sz="3200" b="1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Google Shape;331;p69">
            <a:extLst>
              <a:ext uri="{FF2B5EF4-FFF2-40B4-BE49-F238E27FC236}">
                <a16:creationId xmlns:a16="http://schemas.microsoft.com/office/drawing/2014/main" id="{D2E882E9-35BF-F399-0B27-CA20F99B8BAD}"/>
              </a:ext>
            </a:extLst>
          </p:cNvPr>
          <p:cNvSpPr/>
          <p:nvPr/>
        </p:nvSpPr>
        <p:spPr>
          <a:xfrm>
            <a:off x="6122654" y="2915933"/>
            <a:ext cx="3784794" cy="45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Miramontes, AB, K. Raya, P. </a:t>
            </a:r>
            <a:r>
              <a:rPr lang="en-US" dirty="0" err="1"/>
              <a:t>Roig</a:t>
            </a:r>
            <a:r>
              <a:rPr lang="en-US" dirty="0"/>
              <a:t>, Phys. Rev. D 105 (2022) 7, 074013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59F4D2D-CEFA-92B4-28BA-4E7340069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7378" y="1007486"/>
            <a:ext cx="3784796" cy="16328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03A04C-3DC7-C2A2-F426-9A5F68212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2" y="1012350"/>
            <a:ext cx="5417800" cy="1788827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126E23ED-6898-B4F0-CC9A-21609D598C3A}"/>
              </a:ext>
            </a:extLst>
          </p:cNvPr>
          <p:cNvSpPr/>
          <p:nvPr/>
        </p:nvSpPr>
        <p:spPr>
          <a:xfrm>
            <a:off x="3977304" y="1198818"/>
            <a:ext cx="692669" cy="610335"/>
          </a:xfrm>
          <a:prstGeom prst="fram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28A4114-6717-349A-3DCE-27E31893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221" y="4920232"/>
            <a:ext cx="2886385" cy="68405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42CE766-7679-32C8-07B1-C1DF45EB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816" y="2820142"/>
            <a:ext cx="2866984" cy="186498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18F72AD-E682-A6DA-EEA1-E31D1A0E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6486" y="2774567"/>
            <a:ext cx="2936834" cy="18942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4A1C-A484-78DE-3E21-109836DB7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713" y="4988763"/>
            <a:ext cx="2475074" cy="354819"/>
          </a:xfrm>
          <a:prstGeom prst="rect">
            <a:avLst/>
          </a:prstGeom>
        </p:spPr>
      </p:pic>
      <p:sp>
        <p:nvSpPr>
          <p:cNvPr id="18" name="Google Shape;331;p69">
            <a:extLst>
              <a:ext uri="{FF2B5EF4-FFF2-40B4-BE49-F238E27FC236}">
                <a16:creationId xmlns:a16="http://schemas.microsoft.com/office/drawing/2014/main" id="{A953F21B-F869-5EA7-14F1-F717CC9B78DD}"/>
              </a:ext>
            </a:extLst>
          </p:cNvPr>
          <p:cNvSpPr/>
          <p:nvPr/>
        </p:nvSpPr>
        <p:spPr>
          <a:xfrm>
            <a:off x="3641271" y="4767051"/>
            <a:ext cx="1736355" cy="3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Dispersive methods: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1453A0-A0E2-AF24-12E9-F33E3D7F61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054" y="5324777"/>
            <a:ext cx="2606619" cy="3658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152A6A-E33F-647B-07E9-FCFBD953F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5557" y="5010436"/>
            <a:ext cx="2897763" cy="386368"/>
          </a:xfrm>
          <a:prstGeom prst="rect">
            <a:avLst/>
          </a:prstGeom>
        </p:spPr>
      </p:pic>
      <p:sp>
        <p:nvSpPr>
          <p:cNvPr id="22" name="Google Shape;331;p69">
            <a:extLst>
              <a:ext uri="{FF2B5EF4-FFF2-40B4-BE49-F238E27FC236}">
                <a16:creationId xmlns:a16="http://schemas.microsoft.com/office/drawing/2014/main" id="{44A37FF0-E2B3-F261-B84C-C8AAD5DD4974}"/>
              </a:ext>
            </a:extLst>
          </p:cNvPr>
          <p:cNvSpPr/>
          <p:nvPr/>
        </p:nvSpPr>
        <p:spPr>
          <a:xfrm>
            <a:off x="6072983" y="3796996"/>
            <a:ext cx="3556343" cy="24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Miramontes, submitted to PRD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Google Shape;331;p69">
            <a:extLst>
              <a:ext uri="{FF2B5EF4-FFF2-40B4-BE49-F238E27FC236}">
                <a16:creationId xmlns:a16="http://schemas.microsoft.com/office/drawing/2014/main" id="{E8CEC54F-09D3-54A8-41F1-0B020BDC7174}"/>
              </a:ext>
            </a:extLst>
          </p:cNvPr>
          <p:cNvSpPr/>
          <p:nvPr/>
        </p:nvSpPr>
        <p:spPr>
          <a:xfrm>
            <a:off x="6762611" y="3449417"/>
            <a:ext cx="2528348" cy="20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b="1" dirty="0">
                <a:solidFill>
                  <a:srgbClr val="C00000"/>
                </a:solidFill>
              </a:rPr>
              <a:t>Radial excitations</a:t>
            </a:r>
            <a:r>
              <a:rPr lang="en-US" dirty="0"/>
              <a:t> of </a:t>
            </a:r>
            <a:r>
              <a:rPr lang="en-US" b="1" dirty="0">
                <a:solidFill>
                  <a:srgbClr val="C00000"/>
                </a:solidFill>
              </a:rPr>
              <a:t>𝜋</a:t>
            </a:r>
            <a:r>
              <a:rPr lang="en-US" dirty="0"/>
              <a:t> and </a:t>
            </a:r>
            <a:r>
              <a:rPr lang="en-US" b="1" dirty="0">
                <a:solidFill>
                  <a:srgbClr val="C00000"/>
                </a:solidFill>
              </a:rPr>
              <a:t>K</a:t>
            </a:r>
            <a:r>
              <a:rPr lang="en-US" dirty="0"/>
              <a:t>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C0E78C-F618-B34B-FFB1-FA25A98DB0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537" y="4193573"/>
            <a:ext cx="3060313" cy="840360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1CAF6DC3-8F7A-80D4-EC2F-F31C9D00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215" y="5425835"/>
            <a:ext cx="40808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MX" altLang="en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Eichmann, et. </a:t>
            </a:r>
            <a:r>
              <a:rPr lang="en-US" altLang="en-MX" dirty="0">
                <a:latin typeface="Arial Unicode MS" panose="020B0604020202020204" pitchFamily="34" charset="-128"/>
              </a:rPr>
              <a:t>a</a:t>
            </a:r>
            <a:r>
              <a:rPr kumimoji="0" lang="en-MX" altLang="en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l. Phys.Rev.D 101 (2020) 5, 054015</a:t>
            </a:r>
            <a:r>
              <a:rPr kumimoji="0" lang="en-MX" altLang="en-MX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MX" altLang="en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6" grpId="0"/>
      <p:bldP spid="7" grpId="0" animBg="1"/>
      <p:bldP spid="18" grpId="0"/>
      <p:bldP spid="22" grpId="0"/>
      <p:bldP spid="2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47;p70">
            <a:extLst>
              <a:ext uri="{FF2B5EF4-FFF2-40B4-BE49-F238E27FC236}">
                <a16:creationId xmlns:a16="http://schemas.microsoft.com/office/drawing/2014/main" id="{68D5E8FF-35A2-1BE5-770C-267D57144B3E}"/>
              </a:ext>
            </a:extLst>
          </p:cNvPr>
          <p:cNvSpPr/>
          <p:nvPr/>
        </p:nvSpPr>
        <p:spPr>
          <a:xfrm>
            <a:off x="3400188" y="1025663"/>
            <a:ext cx="2806176" cy="215981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B3578B-91E8-DC1F-2D69-C6BDA94E6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" r="2296" b="30291"/>
          <a:stretch/>
        </p:blipFill>
        <p:spPr>
          <a:xfrm>
            <a:off x="6433698" y="878028"/>
            <a:ext cx="3377706" cy="2161970"/>
          </a:xfrm>
          <a:prstGeom prst="rect">
            <a:avLst/>
          </a:prstGeom>
        </p:spPr>
      </p:pic>
      <p:sp>
        <p:nvSpPr>
          <p:cNvPr id="348" name="Google Shape;348;p70"/>
          <p:cNvSpPr/>
          <p:nvPr/>
        </p:nvSpPr>
        <p:spPr>
          <a:xfrm>
            <a:off x="128555" y="-16674"/>
            <a:ext cx="9952070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4000" b="1" dirty="0">
                <a:solidFill>
                  <a:schemeClr val="tx1"/>
                </a:solidFill>
              </a:rPr>
              <a:t>𝜋 and K</a:t>
            </a:r>
            <a:r>
              <a:rPr lang="en-US" sz="3600" b="1" baseline="300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Form Factor - </a:t>
            </a:r>
            <a:r>
              <a:rPr lang="en-US" sz="3600" b="1" dirty="0" err="1">
                <a:solidFill>
                  <a:srgbClr val="136B50"/>
                </a:solidFill>
              </a:rPr>
              <a:t>JLab</a:t>
            </a:r>
            <a:r>
              <a:rPr lang="en-US" sz="3600" b="1" dirty="0">
                <a:solidFill>
                  <a:srgbClr val="136B50"/>
                </a:solidFill>
              </a:rPr>
              <a:t> 12 GeV Upgrade</a:t>
            </a:r>
            <a:endParaRPr lang="en-US" sz="3600" b="1" baseline="30000" dirty="0">
              <a:solidFill>
                <a:srgbClr val="136B50"/>
              </a:solidFill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F750B8-94A3-B1F0-1D5C-DBD4A47C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1" y="1076761"/>
            <a:ext cx="3072912" cy="3971244"/>
          </a:xfrm>
          <a:prstGeom prst="rect">
            <a:avLst/>
          </a:prstGeom>
        </p:spPr>
      </p:pic>
      <p:sp>
        <p:nvSpPr>
          <p:cNvPr id="33" name="Google Shape;351;p70">
            <a:extLst>
              <a:ext uri="{FF2B5EF4-FFF2-40B4-BE49-F238E27FC236}">
                <a16:creationId xmlns:a16="http://schemas.microsoft.com/office/drawing/2014/main" id="{A812C3CC-A729-4D96-52F6-46E43D6585CB}"/>
              </a:ext>
            </a:extLst>
          </p:cNvPr>
          <p:cNvSpPr txBox="1"/>
          <p:nvPr/>
        </p:nvSpPr>
        <p:spPr>
          <a:xfrm>
            <a:off x="3471219" y="3394210"/>
            <a:ext cx="2793297" cy="105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600" dirty="0">
                <a:solidFill>
                  <a:schemeClr val="tx1"/>
                </a:solidFill>
              </a:rPr>
              <a:t>The </a:t>
            </a:r>
            <a:r>
              <a:rPr lang="en-US" sz="1600" b="1" dirty="0">
                <a:solidFill>
                  <a:srgbClr val="002060"/>
                </a:solidFill>
              </a:rPr>
              <a:t>pion form factor</a:t>
            </a:r>
            <a:r>
              <a:rPr lang="en-US" sz="1600" dirty="0">
                <a:solidFill>
                  <a:schemeClr val="tx1"/>
                </a:solidFill>
              </a:rPr>
              <a:t> can</a:t>
            </a:r>
          </a:p>
          <a:p>
            <a:pPr marL="3600" lvl="0" algn="just">
              <a:buSzPts val="1800"/>
            </a:pPr>
            <a:r>
              <a:rPr lang="en-US" sz="1600" dirty="0">
                <a:solidFill>
                  <a:schemeClr val="tx1"/>
                </a:solidFill>
              </a:rPr>
              <a:t>potentially be measured till</a:t>
            </a:r>
          </a:p>
          <a:p>
            <a:pPr marL="3600" lvl="0" algn="just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Q</a:t>
            </a:r>
            <a:r>
              <a:rPr lang="en-US" sz="1600" b="1" baseline="30000" dirty="0">
                <a:solidFill>
                  <a:srgbClr val="C00000"/>
                </a:solidFill>
              </a:rPr>
              <a:t>2</a:t>
            </a:r>
            <a:r>
              <a:rPr lang="en-US" sz="1600" b="1" dirty="0">
                <a:solidFill>
                  <a:srgbClr val="C00000"/>
                </a:solidFill>
              </a:rPr>
              <a:t> ~ 6-8</a:t>
            </a:r>
            <a:r>
              <a:rPr lang="en-US" sz="1600" dirty="0">
                <a:solidFill>
                  <a:schemeClr val="tx1"/>
                </a:solidFill>
              </a:rPr>
              <a:t> in the </a:t>
            </a:r>
            <a:r>
              <a:rPr lang="en-US" sz="1600" b="1" dirty="0">
                <a:solidFill>
                  <a:srgbClr val="C00000"/>
                </a:solidFill>
              </a:rPr>
              <a:t>12 GeV</a:t>
            </a:r>
          </a:p>
          <a:p>
            <a:pPr marL="3600" lvl="0" algn="just">
              <a:buSzPts val="1800"/>
            </a:pPr>
            <a:r>
              <a:rPr lang="en-US" sz="1600" dirty="0">
                <a:solidFill>
                  <a:schemeClr val="tx1"/>
                </a:solidFill>
              </a:rPr>
              <a:t>upgrade of the </a:t>
            </a:r>
            <a:r>
              <a:rPr lang="en-US" sz="1600" b="1" dirty="0" err="1">
                <a:solidFill>
                  <a:srgbClr val="C00000"/>
                </a:solidFill>
              </a:rPr>
              <a:t>JLab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en-US" sz="1600" dirty="0"/>
          </a:p>
        </p:txBody>
      </p:sp>
      <p:sp>
        <p:nvSpPr>
          <p:cNvPr id="21" name="Google Shape;351;p70">
            <a:extLst>
              <a:ext uri="{FF2B5EF4-FFF2-40B4-BE49-F238E27FC236}">
                <a16:creationId xmlns:a16="http://schemas.microsoft.com/office/drawing/2014/main" id="{F39CDC38-EDBD-5B84-015D-861A561D55DD}"/>
              </a:ext>
            </a:extLst>
          </p:cNvPr>
          <p:cNvSpPr txBox="1"/>
          <p:nvPr/>
        </p:nvSpPr>
        <p:spPr>
          <a:xfrm>
            <a:off x="3484095" y="1059253"/>
            <a:ext cx="2780418" cy="208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600" dirty="0"/>
              <a:t>The study of the </a:t>
            </a:r>
            <a:r>
              <a:rPr lang="en-US" sz="1600" b="1" dirty="0">
                <a:solidFill>
                  <a:srgbClr val="C00000"/>
                </a:solidFill>
              </a:rPr>
              <a:t>pion form factor</a:t>
            </a:r>
            <a:r>
              <a:rPr lang="en-US" sz="1600" dirty="0"/>
              <a:t> is one of the </a:t>
            </a:r>
            <a:r>
              <a:rPr lang="en-US" sz="1600" b="1" dirty="0">
                <a:solidFill>
                  <a:srgbClr val="C00000"/>
                </a:solidFill>
              </a:rPr>
              <a:t>flagship goals</a:t>
            </a:r>
            <a:r>
              <a:rPr lang="en-US" sz="1600" dirty="0"/>
              <a:t> of the </a:t>
            </a:r>
            <a:r>
              <a:rPr lang="en-US" sz="1600" b="1" dirty="0" err="1">
                <a:solidFill>
                  <a:srgbClr val="C00000"/>
                </a:solidFill>
              </a:rPr>
              <a:t>JLab</a:t>
            </a:r>
            <a:r>
              <a:rPr lang="en-US" sz="1600" b="1" dirty="0">
                <a:solidFill>
                  <a:srgbClr val="C00000"/>
                </a:solidFill>
              </a:rPr>
              <a:t> 12-GeV upgrade</a:t>
            </a:r>
            <a:r>
              <a:rPr lang="en-US" sz="1600" dirty="0"/>
              <a:t>… regime in which the phenomenology of </a:t>
            </a:r>
            <a:r>
              <a:rPr lang="en-US" sz="1600" b="1" dirty="0">
                <a:solidFill>
                  <a:srgbClr val="C00000"/>
                </a:solidFill>
              </a:rPr>
              <a:t>QCD</a:t>
            </a:r>
            <a:r>
              <a:rPr lang="en-US" sz="1600" dirty="0"/>
              <a:t> begins a </a:t>
            </a:r>
            <a:r>
              <a:rPr lang="en-US" sz="1600" b="1" dirty="0">
                <a:solidFill>
                  <a:srgbClr val="C00000"/>
                </a:solidFill>
              </a:rPr>
              <a:t>transition</a:t>
            </a:r>
            <a:r>
              <a:rPr lang="en-US" sz="1600" dirty="0"/>
              <a:t> from </a:t>
            </a:r>
            <a:r>
              <a:rPr lang="en-US" sz="1600" b="1" dirty="0">
                <a:solidFill>
                  <a:srgbClr val="C00000"/>
                </a:solidFill>
              </a:rPr>
              <a:t>large-</a:t>
            </a:r>
            <a:r>
              <a:rPr lang="en-US" sz="1600" dirty="0"/>
              <a:t> to </a:t>
            </a:r>
            <a:r>
              <a:rPr lang="en-US" sz="1600" b="1" dirty="0">
                <a:solidFill>
                  <a:srgbClr val="C00000"/>
                </a:solidFill>
              </a:rPr>
              <a:t>short-distance</a:t>
            </a:r>
            <a:r>
              <a:rPr lang="en-US" sz="1600" dirty="0"/>
              <a:t> scale behavior.</a:t>
            </a:r>
            <a:endParaRPr lang="en-US" sz="16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DF5D7-75EB-AB02-F792-29CC1F11E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66" y="3011761"/>
            <a:ext cx="3643722" cy="2615808"/>
          </a:xfrm>
          <a:prstGeom prst="rect">
            <a:avLst/>
          </a:prstGeom>
        </p:spPr>
      </p:pic>
      <p:sp>
        <p:nvSpPr>
          <p:cNvPr id="5" name="Google Shape;351;p70">
            <a:extLst>
              <a:ext uri="{FF2B5EF4-FFF2-40B4-BE49-F238E27FC236}">
                <a16:creationId xmlns:a16="http://schemas.microsoft.com/office/drawing/2014/main" id="{519A8C95-4099-C90C-0A59-59F7BE22A9FD}"/>
              </a:ext>
            </a:extLst>
          </p:cNvPr>
          <p:cNvSpPr txBox="1"/>
          <p:nvPr/>
        </p:nvSpPr>
        <p:spPr>
          <a:xfrm>
            <a:off x="3488152" y="4587729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Courtesy Garth Huber</a:t>
            </a:r>
          </a:p>
        </p:txBody>
      </p:sp>
      <p:sp>
        <p:nvSpPr>
          <p:cNvPr id="2" name="Google Shape;331;p69">
            <a:extLst>
              <a:ext uri="{FF2B5EF4-FFF2-40B4-BE49-F238E27FC236}">
                <a16:creationId xmlns:a16="http://schemas.microsoft.com/office/drawing/2014/main" id="{1C0E6676-30AB-BC33-1E71-4C618DBB4F67}"/>
              </a:ext>
            </a:extLst>
          </p:cNvPr>
          <p:cNvSpPr/>
          <p:nvPr/>
        </p:nvSpPr>
        <p:spPr>
          <a:xfrm>
            <a:off x="94689" y="5040928"/>
            <a:ext cx="6305143" cy="61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rgbClr val="002060"/>
                </a:solidFill>
              </a:rPr>
              <a:t>electromagnetic form factors</a:t>
            </a:r>
            <a:r>
              <a:rPr lang="en-US" sz="1800" dirty="0">
                <a:solidFill>
                  <a:schemeClr val="tx1"/>
                </a:solidFill>
              </a:rPr>
              <a:t> of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>
                <a:solidFill>
                  <a:schemeClr val="tx1"/>
                </a:solidFill>
              </a:rPr>
              <a:t> can be measured till </a:t>
            </a:r>
          </a:p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5 GeV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in the </a:t>
            </a:r>
            <a:r>
              <a:rPr lang="en-US" sz="1800" b="1" dirty="0">
                <a:solidFill>
                  <a:srgbClr val="C00000"/>
                </a:solidFill>
              </a:rPr>
              <a:t>12 GeV</a:t>
            </a:r>
            <a:r>
              <a:rPr lang="en-US" sz="1800" dirty="0">
                <a:solidFill>
                  <a:schemeClr val="tx1"/>
                </a:solidFill>
              </a:rPr>
              <a:t> upgrade of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0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8" grpId="0"/>
      <p:bldP spid="33" grpId="0"/>
      <p:bldP spid="21" grpId="0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28555" y="-16674"/>
            <a:ext cx="9952070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4000" b="1" dirty="0">
                <a:solidFill>
                  <a:schemeClr val="tx1"/>
                </a:solidFill>
              </a:rPr>
              <a:t>𝜋 and K</a:t>
            </a:r>
            <a:r>
              <a:rPr lang="en-US" sz="3600" b="1" baseline="300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Form Factor - </a:t>
            </a:r>
            <a:r>
              <a:rPr lang="en-US" sz="3600" b="1" dirty="0" err="1">
                <a:solidFill>
                  <a:srgbClr val="136B50"/>
                </a:solidFill>
              </a:rPr>
              <a:t>JLab</a:t>
            </a:r>
            <a:r>
              <a:rPr lang="en-US" sz="3600" b="1" dirty="0">
                <a:solidFill>
                  <a:srgbClr val="136B50"/>
                </a:solidFill>
              </a:rPr>
              <a:t> 22 GeV Upgrade</a:t>
            </a:r>
            <a:endParaRPr lang="en-US" sz="3600" b="1" baseline="30000" dirty="0">
              <a:solidFill>
                <a:srgbClr val="136B50"/>
              </a:solidFill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Google Shape;331;p69">
            <a:extLst>
              <a:ext uri="{FF2B5EF4-FFF2-40B4-BE49-F238E27FC236}">
                <a16:creationId xmlns:a16="http://schemas.microsoft.com/office/drawing/2014/main" id="{F0B20E0D-6A4A-62DE-DE11-06094A750399}"/>
              </a:ext>
            </a:extLst>
          </p:cNvPr>
          <p:cNvSpPr/>
          <p:nvPr/>
        </p:nvSpPr>
        <p:spPr>
          <a:xfrm>
            <a:off x="113023" y="1096203"/>
            <a:ext cx="4307425" cy="122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dirty="0">
                <a:solidFill>
                  <a:srgbClr val="002060"/>
                </a:solidFill>
              </a:rPr>
              <a:t>With a potential next</a:t>
            </a:r>
          </a:p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22-GeV</a:t>
            </a:r>
            <a:r>
              <a:rPr lang="en-US" sz="1800" dirty="0">
                <a:solidFill>
                  <a:srgbClr val="002060"/>
                </a:solidFill>
              </a:rPr>
              <a:t> upgrade of the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>
                <a:solidFill>
                  <a:srgbClr val="002060"/>
                </a:solidFill>
              </a:rPr>
              <a:t>, the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</a:p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electromagnetic form factor</a:t>
            </a:r>
            <a:r>
              <a:rPr lang="en-US" sz="1800" dirty="0">
                <a:solidFill>
                  <a:schemeClr val="tx1"/>
                </a:solidFill>
              </a:rPr>
              <a:t> could be measured till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 ~ 15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D7048-9837-759D-A7CC-8CA03232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8" y="2363899"/>
            <a:ext cx="4307425" cy="2440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FF310-3D3D-78EA-BF4E-256719802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29" y="1048983"/>
            <a:ext cx="5542621" cy="3973570"/>
          </a:xfrm>
          <a:prstGeom prst="rect">
            <a:avLst/>
          </a:prstGeom>
        </p:spPr>
      </p:pic>
      <p:sp>
        <p:nvSpPr>
          <p:cNvPr id="8" name="Google Shape;351;p70">
            <a:extLst>
              <a:ext uri="{FF2B5EF4-FFF2-40B4-BE49-F238E27FC236}">
                <a16:creationId xmlns:a16="http://schemas.microsoft.com/office/drawing/2014/main" id="{6620531F-8BE9-F0B0-1F5C-8C769DA69C41}"/>
              </a:ext>
            </a:extLst>
          </p:cNvPr>
          <p:cNvSpPr txBox="1"/>
          <p:nvPr/>
        </p:nvSpPr>
        <p:spPr>
          <a:xfrm>
            <a:off x="6230982" y="5120160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Courtesy Garth Huber</a:t>
            </a:r>
          </a:p>
        </p:txBody>
      </p:sp>
      <p:sp>
        <p:nvSpPr>
          <p:cNvPr id="2" name="Google Shape;331;p69">
            <a:extLst>
              <a:ext uri="{FF2B5EF4-FFF2-40B4-BE49-F238E27FC236}">
                <a16:creationId xmlns:a16="http://schemas.microsoft.com/office/drawing/2014/main" id="{39970497-CD18-AA70-EC07-B47991E3BF53}"/>
              </a:ext>
            </a:extLst>
          </p:cNvPr>
          <p:cNvSpPr/>
          <p:nvPr/>
        </p:nvSpPr>
        <p:spPr>
          <a:xfrm>
            <a:off x="94690" y="5040928"/>
            <a:ext cx="4697444" cy="61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rgbClr val="002060"/>
                </a:solidFill>
              </a:rPr>
              <a:t>form factors</a:t>
            </a:r>
            <a:r>
              <a:rPr lang="en-US" sz="1800" dirty="0">
                <a:solidFill>
                  <a:schemeClr val="tx1"/>
                </a:solidFill>
              </a:rPr>
              <a:t> of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>
                <a:solidFill>
                  <a:schemeClr val="tx1"/>
                </a:solidFill>
              </a:rPr>
              <a:t> can be measured till </a:t>
            </a:r>
          </a:p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10 GeV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in the </a:t>
            </a:r>
            <a:r>
              <a:rPr lang="en-US" sz="1800" b="1" dirty="0">
                <a:solidFill>
                  <a:srgbClr val="C00000"/>
                </a:solidFill>
              </a:rPr>
              <a:t>22 GeV</a:t>
            </a:r>
            <a:r>
              <a:rPr lang="en-US" sz="1800" dirty="0">
                <a:solidFill>
                  <a:schemeClr val="tx1"/>
                </a:solidFill>
              </a:rPr>
              <a:t> upgrade of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4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28555" y="-16674"/>
            <a:ext cx="9864985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baseline="300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 and K </a:t>
            </a:r>
            <a:r>
              <a:rPr lang="en-US" sz="3200" b="1" dirty="0">
                <a:solidFill>
                  <a:srgbClr val="C00000"/>
                </a:solidFill>
              </a:rPr>
              <a:t>Form Factor at Large Q</a:t>
            </a:r>
            <a:r>
              <a:rPr lang="en-US" sz="3200" b="1" baseline="30000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136B50"/>
                </a:solidFill>
              </a:rPr>
              <a:t>in EIC Era</a:t>
            </a:r>
            <a:endParaRPr sz="3200" b="1" strike="noStrike" baseline="30000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Google Shape;331;p69">
            <a:extLst>
              <a:ext uri="{FF2B5EF4-FFF2-40B4-BE49-F238E27FC236}">
                <a16:creationId xmlns:a16="http://schemas.microsoft.com/office/drawing/2014/main" id="{F0B20E0D-6A4A-62DE-DE11-06094A750399}"/>
              </a:ext>
            </a:extLst>
          </p:cNvPr>
          <p:cNvSpPr/>
          <p:nvPr/>
        </p:nvSpPr>
        <p:spPr>
          <a:xfrm>
            <a:off x="60771" y="1057978"/>
            <a:ext cx="9891204" cy="5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Science Question:</a:t>
            </a:r>
            <a:r>
              <a:rPr lang="en-US" sz="1800" dirty="0">
                <a:solidFill>
                  <a:schemeClr val="tx1"/>
                </a:solidFill>
              </a:rPr>
              <a:t> Can we get quantitative guidance on the </a:t>
            </a:r>
            <a:r>
              <a:rPr lang="en-US" sz="1800" b="1" dirty="0">
                <a:solidFill>
                  <a:srgbClr val="C00000"/>
                </a:solidFill>
              </a:rPr>
              <a:t>emergent pion mass</a:t>
            </a:r>
            <a:r>
              <a:rPr lang="en-US" sz="1800" dirty="0">
                <a:solidFill>
                  <a:schemeClr val="tx1"/>
                </a:solidFill>
              </a:rPr>
              <a:t> mechanism</a:t>
            </a:r>
            <a:r>
              <a:rPr lang="en-US" sz="1800" b="1" dirty="0">
                <a:solidFill>
                  <a:srgbClr val="002060"/>
                </a:solidFill>
              </a:rPr>
              <a:t>?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Key measurement: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Pion form factor</a:t>
            </a:r>
            <a:r>
              <a:rPr lang="en-US" sz="1800" dirty="0">
                <a:solidFill>
                  <a:schemeClr val="tx1"/>
                </a:solidFill>
              </a:rPr>
              <a:t> data for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: 10-40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5" name="Google Shape;331;p69">
            <a:extLst>
              <a:ext uri="{FF2B5EF4-FFF2-40B4-BE49-F238E27FC236}">
                <a16:creationId xmlns:a16="http://schemas.microsoft.com/office/drawing/2014/main" id="{C88DC024-3A27-A464-B983-FBBBD671DBF0}"/>
              </a:ext>
            </a:extLst>
          </p:cNvPr>
          <p:cNvSpPr/>
          <p:nvPr/>
        </p:nvSpPr>
        <p:spPr>
          <a:xfrm>
            <a:off x="60765" y="1709148"/>
            <a:ext cx="10080625" cy="5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Science Question:</a:t>
            </a:r>
            <a:r>
              <a:rPr lang="en-US" sz="1800" dirty="0">
                <a:solidFill>
                  <a:schemeClr val="tx1"/>
                </a:solidFill>
              </a:rPr>
              <a:t> How much interference is between emergent and Higgs mass mechanism?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Key measurement: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Kaon form factor</a:t>
            </a:r>
            <a:r>
              <a:rPr lang="en-US" sz="1800" dirty="0">
                <a:solidFill>
                  <a:schemeClr val="tx1"/>
                </a:solidFill>
              </a:rPr>
              <a:t> data for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: 10-20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3191F-633C-7CB7-9321-0F6E9CF4E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2" y="2450274"/>
            <a:ext cx="4757672" cy="2980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0E179-32F7-FC5D-1209-6BB4FB83D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56" y="2301657"/>
            <a:ext cx="4660457" cy="3378974"/>
          </a:xfrm>
          <a:prstGeom prst="rect">
            <a:avLst/>
          </a:prstGeom>
        </p:spPr>
      </p:pic>
      <p:sp>
        <p:nvSpPr>
          <p:cNvPr id="7" name="Google Shape;351;p70">
            <a:extLst>
              <a:ext uri="{FF2B5EF4-FFF2-40B4-BE49-F238E27FC236}">
                <a16:creationId xmlns:a16="http://schemas.microsoft.com/office/drawing/2014/main" id="{BE498A8C-97B6-A726-E036-6BD4522D0B55}"/>
              </a:ext>
            </a:extLst>
          </p:cNvPr>
          <p:cNvSpPr txBox="1"/>
          <p:nvPr/>
        </p:nvSpPr>
        <p:spPr>
          <a:xfrm>
            <a:off x="5548400" y="4785307"/>
            <a:ext cx="2346350" cy="3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b="1" dirty="0">
                <a:solidFill>
                  <a:srgbClr val="C00000"/>
                </a:solidFill>
              </a:rPr>
              <a:t>Courtesy Garth Huber</a:t>
            </a:r>
          </a:p>
        </p:txBody>
      </p:sp>
    </p:spTree>
    <p:extLst>
      <p:ext uri="{BB962C8B-B14F-4D97-AF65-F5344CB8AC3E}">
        <p14:creationId xmlns:p14="http://schemas.microsoft.com/office/powerpoint/2010/main" val="39669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7;p70">
            <a:extLst>
              <a:ext uri="{FF2B5EF4-FFF2-40B4-BE49-F238E27FC236}">
                <a16:creationId xmlns:a16="http://schemas.microsoft.com/office/drawing/2014/main" id="{39439397-3684-4C55-8A6D-76C150746A3E}"/>
              </a:ext>
            </a:extLst>
          </p:cNvPr>
          <p:cNvSpPr/>
          <p:nvPr/>
        </p:nvSpPr>
        <p:spPr>
          <a:xfrm>
            <a:off x="6615835" y="5015094"/>
            <a:ext cx="2795044" cy="60558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2801A70C-1608-2895-C14C-BDCBA69C9848}"/>
              </a:ext>
            </a:extLst>
          </p:cNvPr>
          <p:cNvSpPr/>
          <p:nvPr/>
        </p:nvSpPr>
        <p:spPr>
          <a:xfrm>
            <a:off x="3903037" y="5004387"/>
            <a:ext cx="2174094" cy="33825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A8DF4652-AB9B-E0CF-6802-3C978BD0C854}"/>
              </a:ext>
            </a:extLst>
          </p:cNvPr>
          <p:cNvSpPr/>
          <p:nvPr/>
        </p:nvSpPr>
        <p:spPr>
          <a:xfrm>
            <a:off x="515224" y="4969195"/>
            <a:ext cx="2876370" cy="668105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9903058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𝜋</a:t>
            </a:r>
            <a:r>
              <a:rPr lang="en-US" sz="3200" b="1" dirty="0">
                <a:solidFill>
                  <a:schemeClr val="tx1"/>
                </a:solidFill>
              </a:rPr>
              <a:t> and K: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Towards a </a:t>
            </a:r>
            <a:r>
              <a:rPr lang="en-US" sz="3200" b="1" dirty="0">
                <a:solidFill>
                  <a:srgbClr val="136B50"/>
                </a:solidFill>
              </a:rPr>
              <a:t>3-Dimensional Picture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32" y="-25052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Google Shape;331;p69">
            <a:extLst>
              <a:ext uri="{FF2B5EF4-FFF2-40B4-BE49-F238E27FC236}">
                <a16:creationId xmlns:a16="http://schemas.microsoft.com/office/drawing/2014/main" id="{54B01D26-BCF2-6945-A6BF-DB47D17F6328}"/>
              </a:ext>
            </a:extLst>
          </p:cNvPr>
          <p:cNvSpPr/>
          <p:nvPr/>
        </p:nvSpPr>
        <p:spPr>
          <a:xfrm>
            <a:off x="117363" y="5017048"/>
            <a:ext cx="3679933" cy="69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MX" sz="1800" b="1" dirty="0">
                <a:solidFill>
                  <a:srgbClr val="0432BF"/>
                </a:solidFill>
              </a:rPr>
              <a:t>Fourier transform of the </a:t>
            </a:r>
          </a:p>
          <a:p>
            <a:pPr marL="3600" lvl="0" algn="ctr">
              <a:buSzPts val="1800"/>
            </a:pPr>
            <a:r>
              <a:rPr lang="en-MX" sz="1800" b="1" dirty="0">
                <a:solidFill>
                  <a:srgbClr val="0432BF"/>
                </a:solidFill>
              </a:rPr>
              <a:t>elastic form factor </a:t>
            </a:r>
            <a:endParaRPr sz="1800" b="1" strike="noStrike" dirty="0">
              <a:solidFill>
                <a:srgbClr val="0432BF"/>
              </a:solidFill>
              <a:sym typeface="Arial"/>
            </a:endParaRPr>
          </a:p>
        </p:txBody>
      </p:sp>
      <p:sp>
        <p:nvSpPr>
          <p:cNvPr id="12" name="Google Shape;331;p69">
            <a:extLst>
              <a:ext uri="{FF2B5EF4-FFF2-40B4-BE49-F238E27FC236}">
                <a16:creationId xmlns:a16="http://schemas.microsoft.com/office/drawing/2014/main" id="{A210813C-74E8-8C17-0BCE-D8A0F9A3503F}"/>
              </a:ext>
            </a:extLst>
          </p:cNvPr>
          <p:cNvSpPr/>
          <p:nvPr/>
        </p:nvSpPr>
        <p:spPr>
          <a:xfrm>
            <a:off x="6283330" y="5031719"/>
            <a:ext cx="3376059" cy="622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Skew-less Generalized </a:t>
            </a:r>
          </a:p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Parton Distribution</a:t>
            </a:r>
            <a:endParaRPr lang="en-US" sz="1800" b="1" dirty="0">
              <a:solidFill>
                <a:srgbClr val="0432B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67C30B-A7DD-8D8C-B1B0-E70C8CC4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19" y="1038745"/>
            <a:ext cx="8796084" cy="3889618"/>
          </a:xfrm>
          <a:prstGeom prst="rect">
            <a:avLst/>
          </a:prstGeom>
        </p:spPr>
      </p:pic>
      <p:sp>
        <p:nvSpPr>
          <p:cNvPr id="9" name="Google Shape;331;p69">
            <a:extLst>
              <a:ext uri="{FF2B5EF4-FFF2-40B4-BE49-F238E27FC236}">
                <a16:creationId xmlns:a16="http://schemas.microsoft.com/office/drawing/2014/main" id="{C7658D11-433F-3E0A-12EA-CD840C29B254}"/>
              </a:ext>
            </a:extLst>
          </p:cNvPr>
          <p:cNvSpPr/>
          <p:nvPr/>
        </p:nvSpPr>
        <p:spPr>
          <a:xfrm>
            <a:off x="3757930" y="5041115"/>
            <a:ext cx="2509058" cy="26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b="1" dirty="0">
                <a:solidFill>
                  <a:srgbClr val="0432BF"/>
                </a:solidFill>
              </a:rPr>
              <a:t>Parton Distribution </a:t>
            </a:r>
          </a:p>
          <a:p>
            <a:pPr marL="3600" lvl="0" algn="ctr">
              <a:buSzPts val="1800"/>
            </a:pPr>
            <a:endParaRPr lang="en-US" sz="1800" b="1" dirty="0">
              <a:solidFill>
                <a:srgbClr val="043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348" grpId="0"/>
      <p:bldP spid="6" grpId="0"/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47;p70">
            <a:extLst>
              <a:ext uri="{FF2B5EF4-FFF2-40B4-BE49-F238E27FC236}">
                <a16:creationId xmlns:a16="http://schemas.microsoft.com/office/drawing/2014/main" id="{06130509-D19B-BA73-CCA8-2FB43A144C88}"/>
              </a:ext>
            </a:extLst>
          </p:cNvPr>
          <p:cNvSpPr/>
          <p:nvPr/>
        </p:nvSpPr>
        <p:spPr>
          <a:xfrm>
            <a:off x="6666872" y="4380252"/>
            <a:ext cx="2205666" cy="36021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47;p70">
            <a:extLst>
              <a:ext uri="{FF2B5EF4-FFF2-40B4-BE49-F238E27FC236}">
                <a16:creationId xmlns:a16="http://schemas.microsoft.com/office/drawing/2014/main" id="{A213D829-5BE3-03BC-1EDE-006DF9D78A3D}"/>
              </a:ext>
            </a:extLst>
          </p:cNvPr>
          <p:cNvSpPr/>
          <p:nvPr/>
        </p:nvSpPr>
        <p:spPr>
          <a:xfrm>
            <a:off x="728042" y="4440094"/>
            <a:ext cx="2481248" cy="39624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47;p70">
            <a:extLst>
              <a:ext uri="{FF2B5EF4-FFF2-40B4-BE49-F238E27FC236}">
                <a16:creationId xmlns:a16="http://schemas.microsoft.com/office/drawing/2014/main" id="{54C5773D-29C9-996B-AA59-F329AEC39BE5}"/>
              </a:ext>
            </a:extLst>
          </p:cNvPr>
          <p:cNvSpPr/>
          <p:nvPr/>
        </p:nvSpPr>
        <p:spPr>
          <a:xfrm>
            <a:off x="2925816" y="3122964"/>
            <a:ext cx="3741054" cy="420935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47;p70">
            <a:extLst>
              <a:ext uri="{FF2B5EF4-FFF2-40B4-BE49-F238E27FC236}">
                <a16:creationId xmlns:a16="http://schemas.microsoft.com/office/drawing/2014/main" id="{25A46460-3025-1AA4-A407-46455E9F68FE}"/>
              </a:ext>
            </a:extLst>
          </p:cNvPr>
          <p:cNvSpPr/>
          <p:nvPr/>
        </p:nvSpPr>
        <p:spPr>
          <a:xfrm>
            <a:off x="3152126" y="1294153"/>
            <a:ext cx="3448703" cy="35455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Towards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Algebraic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endParaRPr sz="3200" b="0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6" name="Google Shape;331;p69">
            <a:extLst>
              <a:ext uri="{FF2B5EF4-FFF2-40B4-BE49-F238E27FC236}">
                <a16:creationId xmlns:a16="http://schemas.microsoft.com/office/drawing/2014/main" id="{EE92A8DA-588B-16F1-16CB-EF729419B183}"/>
              </a:ext>
            </a:extLst>
          </p:cNvPr>
          <p:cNvSpPr/>
          <p:nvPr/>
        </p:nvSpPr>
        <p:spPr>
          <a:xfrm>
            <a:off x="3280730" y="1316814"/>
            <a:ext cx="3377246" cy="37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Sophisticated Truncations</a:t>
            </a:r>
            <a:endParaRPr sz="2000" b="0" strike="noStrike" dirty="0">
              <a:sym typeface="Arial"/>
            </a:endParaRPr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67151B58-17E8-9F67-99C6-FBB018C2661D}"/>
              </a:ext>
            </a:extLst>
          </p:cNvPr>
          <p:cNvSpPr/>
          <p:nvPr/>
        </p:nvSpPr>
        <p:spPr>
          <a:xfrm>
            <a:off x="3061689" y="3172951"/>
            <a:ext cx="3596287" cy="32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Schwinger-Dyson Equations</a:t>
            </a:r>
            <a:endParaRPr sz="2000" b="0" strike="noStrike" dirty="0">
              <a:sym typeface="Arial"/>
            </a:endParaRPr>
          </a:p>
        </p:txBody>
      </p:sp>
      <p:sp>
        <p:nvSpPr>
          <p:cNvPr id="41" name="Google Shape;331;p69">
            <a:extLst>
              <a:ext uri="{FF2B5EF4-FFF2-40B4-BE49-F238E27FC236}">
                <a16:creationId xmlns:a16="http://schemas.microsoft.com/office/drawing/2014/main" id="{ABBDD597-4D8E-8453-C6CD-0AEA15A73DA5}"/>
              </a:ext>
            </a:extLst>
          </p:cNvPr>
          <p:cNvSpPr/>
          <p:nvPr/>
        </p:nvSpPr>
        <p:spPr>
          <a:xfrm>
            <a:off x="801434" y="4494783"/>
            <a:ext cx="2713293" cy="36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Contact Interaction</a:t>
            </a:r>
            <a:endParaRPr sz="2000" b="0" strike="noStrike" dirty="0">
              <a:sym typeface="Arial"/>
            </a:endParaRPr>
          </a:p>
        </p:txBody>
      </p:sp>
      <p:sp>
        <p:nvSpPr>
          <p:cNvPr id="42" name="Google Shape;331;p69">
            <a:extLst>
              <a:ext uri="{FF2B5EF4-FFF2-40B4-BE49-F238E27FC236}">
                <a16:creationId xmlns:a16="http://schemas.microsoft.com/office/drawing/2014/main" id="{51FA4D1B-52CE-778E-10C0-E751BADAE312}"/>
              </a:ext>
            </a:extLst>
          </p:cNvPr>
          <p:cNvSpPr/>
          <p:nvPr/>
        </p:nvSpPr>
        <p:spPr>
          <a:xfrm>
            <a:off x="6711697" y="4407188"/>
            <a:ext cx="2713292" cy="36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Algebraic Models</a:t>
            </a:r>
            <a:endParaRPr sz="2000" b="0" strike="noStrike" dirty="0">
              <a:sym typeface="Arial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F013A33-CAFF-A357-65F9-8E98EE63CD39}"/>
              </a:ext>
            </a:extLst>
          </p:cNvPr>
          <p:cNvCxnSpPr>
            <a:cxnSpLocks/>
          </p:cNvCxnSpPr>
          <p:nvPr/>
        </p:nvCxnSpPr>
        <p:spPr>
          <a:xfrm>
            <a:off x="5167872" y="3640803"/>
            <a:ext cx="1218641" cy="678344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CE3FFF7-80D0-7216-698E-B2BC31BB1E50}"/>
              </a:ext>
            </a:extLst>
          </p:cNvPr>
          <p:cNvCxnSpPr>
            <a:cxnSpLocks/>
          </p:cNvCxnSpPr>
          <p:nvPr/>
        </p:nvCxnSpPr>
        <p:spPr>
          <a:xfrm flipH="1">
            <a:off x="3382715" y="3650898"/>
            <a:ext cx="1039754" cy="775721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085ADF3-F127-CBD8-3A6A-FBD6A218BCCB}"/>
              </a:ext>
            </a:extLst>
          </p:cNvPr>
          <p:cNvCxnSpPr>
            <a:cxnSpLocks/>
          </p:cNvCxnSpPr>
          <p:nvPr/>
        </p:nvCxnSpPr>
        <p:spPr>
          <a:xfrm flipV="1">
            <a:off x="4820209" y="1807348"/>
            <a:ext cx="0" cy="1126681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oogle Shape;331;p69">
            <a:extLst>
              <a:ext uri="{FF2B5EF4-FFF2-40B4-BE49-F238E27FC236}">
                <a16:creationId xmlns:a16="http://schemas.microsoft.com/office/drawing/2014/main" id="{04F64A67-4E1F-DAAB-014C-A4B6D8727D64}"/>
              </a:ext>
            </a:extLst>
          </p:cNvPr>
          <p:cNvSpPr/>
          <p:nvPr/>
        </p:nvSpPr>
        <p:spPr>
          <a:xfrm>
            <a:off x="1418584" y="1897844"/>
            <a:ext cx="2967673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Numerically Demanding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QCD Predictions</a:t>
            </a:r>
          </a:p>
        </p:txBody>
      </p:sp>
      <p:sp>
        <p:nvSpPr>
          <p:cNvPr id="58" name="Google Shape;331;p69">
            <a:extLst>
              <a:ext uri="{FF2B5EF4-FFF2-40B4-BE49-F238E27FC236}">
                <a16:creationId xmlns:a16="http://schemas.microsoft.com/office/drawing/2014/main" id="{CCEAE726-E160-0786-B339-599B20D761C0}"/>
              </a:ext>
            </a:extLst>
          </p:cNvPr>
          <p:cNvSpPr/>
          <p:nvPr/>
        </p:nvSpPr>
        <p:spPr>
          <a:xfrm>
            <a:off x="5500064" y="1893076"/>
            <a:ext cx="4129709" cy="63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QCD Green Functions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Mesons – Static, FFs, PDAs, PDFs</a:t>
            </a:r>
          </a:p>
        </p:txBody>
      </p:sp>
      <p:sp>
        <p:nvSpPr>
          <p:cNvPr id="59" name="Google Shape;331;p69">
            <a:extLst>
              <a:ext uri="{FF2B5EF4-FFF2-40B4-BE49-F238E27FC236}">
                <a16:creationId xmlns:a16="http://schemas.microsoft.com/office/drawing/2014/main" id="{B5A0D071-EEE1-D1FD-7AD0-1FDA3C0B04EE}"/>
              </a:ext>
            </a:extLst>
          </p:cNvPr>
          <p:cNvSpPr/>
          <p:nvPr/>
        </p:nvSpPr>
        <p:spPr>
          <a:xfrm>
            <a:off x="801435" y="4923165"/>
            <a:ext cx="2756156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Simple Implementation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Insightful - Mindful</a:t>
            </a:r>
          </a:p>
        </p:txBody>
      </p:sp>
      <p:sp>
        <p:nvSpPr>
          <p:cNvPr id="60" name="Google Shape;331;p69">
            <a:extLst>
              <a:ext uri="{FF2B5EF4-FFF2-40B4-BE49-F238E27FC236}">
                <a16:creationId xmlns:a16="http://schemas.microsoft.com/office/drawing/2014/main" id="{A9E9CEAD-B57B-31D6-9D79-A275B98FACDC}"/>
              </a:ext>
            </a:extLst>
          </p:cNvPr>
          <p:cNvSpPr/>
          <p:nvPr/>
        </p:nvSpPr>
        <p:spPr>
          <a:xfrm>
            <a:off x="762956" y="3788908"/>
            <a:ext cx="2151700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Most Observables 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Mesons, Baryons</a:t>
            </a:r>
          </a:p>
        </p:txBody>
      </p:sp>
      <p:sp>
        <p:nvSpPr>
          <p:cNvPr id="320" name="Google Shape;331;p69">
            <a:extLst>
              <a:ext uri="{FF2B5EF4-FFF2-40B4-BE49-F238E27FC236}">
                <a16:creationId xmlns:a16="http://schemas.microsoft.com/office/drawing/2014/main" id="{6B6ED465-A756-F9C0-26C3-9AF33C719FD4}"/>
              </a:ext>
            </a:extLst>
          </p:cNvPr>
          <p:cNvSpPr/>
          <p:nvPr/>
        </p:nvSpPr>
        <p:spPr>
          <a:xfrm>
            <a:off x="6711697" y="3724953"/>
            <a:ext cx="2756156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Moderate Simplicity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QCD-like Predictions </a:t>
            </a:r>
          </a:p>
        </p:txBody>
      </p:sp>
      <p:sp>
        <p:nvSpPr>
          <p:cNvPr id="321" name="Google Shape;331;p69">
            <a:extLst>
              <a:ext uri="{FF2B5EF4-FFF2-40B4-BE49-F238E27FC236}">
                <a16:creationId xmlns:a16="http://schemas.microsoft.com/office/drawing/2014/main" id="{FD5FCDD9-F3B6-B950-6872-CED1738739F8}"/>
              </a:ext>
            </a:extLst>
          </p:cNvPr>
          <p:cNvSpPr/>
          <p:nvPr/>
        </p:nvSpPr>
        <p:spPr>
          <a:xfrm>
            <a:off x="6752608" y="4860116"/>
            <a:ext cx="2977183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LFWFs, GPDs, TMDs,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PDFs, FFs </a:t>
            </a:r>
            <a:r>
              <a:rPr lang="en-US" sz="1800" b="1" dirty="0">
                <a:solidFill>
                  <a:srgbClr val="7030AA"/>
                </a:solidFill>
              </a:rPr>
              <a:t>(spin-1)</a:t>
            </a:r>
          </a:p>
          <a:p>
            <a:pPr marL="3600" lvl="0" algn="just">
              <a:buSzPts val="1800"/>
            </a:pPr>
            <a:endParaRPr lang="en-US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24" grpId="0" animBg="1"/>
      <p:bldP spid="323" grpId="0" animBg="1"/>
      <p:bldP spid="322" grpId="0" animBg="1"/>
      <p:bldP spid="348" grpId="0"/>
      <p:bldP spid="16" grpId="0"/>
      <p:bldP spid="20" grpId="0"/>
      <p:bldP spid="41" grpId="0"/>
      <p:bldP spid="42" grpId="0"/>
      <p:bldP spid="57" grpId="0"/>
      <p:bldP spid="58" grpId="0"/>
      <p:bldP spid="59" grpId="0"/>
      <p:bldP spid="60" grpId="0"/>
      <p:bldP spid="320" grpId="0"/>
      <p:bldP spid="3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65535" y="-2160"/>
            <a:ext cx="9903058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Two particle </a:t>
            </a:r>
            <a:r>
              <a:rPr lang="en-US" sz="3600" b="1" dirty="0">
                <a:solidFill>
                  <a:srgbClr val="C00000"/>
                </a:solidFill>
              </a:rPr>
              <a:t>bound </a:t>
            </a:r>
            <a:r>
              <a:rPr lang="en-US" sz="3600" b="1" dirty="0">
                <a:solidFill>
                  <a:srgbClr val="136B50"/>
                </a:solidFill>
              </a:rPr>
              <a:t>states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32" y="-25052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5ABDB-1DF5-2F59-F00D-608BC89F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15" y="1147867"/>
            <a:ext cx="2101655" cy="2428458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9840A36-799D-6F51-E8FD-966B7877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77" y="1137457"/>
            <a:ext cx="2514397" cy="24284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8D7DBB-5001-E12A-4975-15BF82E2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4" y="4288055"/>
            <a:ext cx="5895018" cy="1126814"/>
          </a:xfrm>
          <a:prstGeom prst="rect">
            <a:avLst/>
          </a:prstGeom>
        </p:spPr>
      </p:pic>
      <p:sp>
        <p:nvSpPr>
          <p:cNvPr id="18" name="Google Shape;286;p67">
            <a:extLst>
              <a:ext uri="{FF2B5EF4-FFF2-40B4-BE49-F238E27FC236}">
                <a16:creationId xmlns:a16="http://schemas.microsoft.com/office/drawing/2014/main" id="{D27B7948-B4AC-9AE3-6DC7-E3A6703E2DC1}"/>
              </a:ext>
            </a:extLst>
          </p:cNvPr>
          <p:cNvSpPr/>
          <p:nvPr/>
        </p:nvSpPr>
        <p:spPr>
          <a:xfrm>
            <a:off x="0" y="3631327"/>
            <a:ext cx="5538952" cy="7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lvl="0"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Dyson: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If you don’t understand the </a:t>
            </a:r>
            <a:r>
              <a:rPr lang="en-US" sz="1800" b="1" dirty="0">
                <a:solidFill>
                  <a:srgbClr val="C00000"/>
                </a:solidFill>
              </a:rPr>
              <a:t>Hydrogen atom</a:t>
            </a:r>
            <a:r>
              <a:rPr lang="en-US" sz="1800" dirty="0"/>
              <a:t> (in </a:t>
            </a:r>
            <a:r>
              <a:rPr lang="en-US" sz="1800" b="1" dirty="0">
                <a:solidFill>
                  <a:srgbClr val="C00000"/>
                </a:solidFill>
              </a:rPr>
              <a:t>QED</a:t>
            </a:r>
            <a:r>
              <a:rPr lang="en-US" sz="1800" dirty="0"/>
              <a:t>) you don’t understand anything</a:t>
            </a:r>
            <a:r>
              <a:rPr lang="en-MX" sz="1800" dirty="0"/>
              <a:t>.</a:t>
            </a:r>
            <a:endParaRPr sz="1800" b="0" strike="noStrike" dirty="0"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1420EF-5351-FFD3-F404-A064027E5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911" y="1180770"/>
            <a:ext cx="1061469" cy="1045802"/>
          </a:xfrm>
          <a:prstGeom prst="rect">
            <a:avLst/>
          </a:prstGeom>
        </p:spPr>
      </p:pic>
      <p:sp>
        <p:nvSpPr>
          <p:cNvPr id="22" name="Google Shape;286;p67">
            <a:extLst>
              <a:ext uri="{FF2B5EF4-FFF2-40B4-BE49-F238E27FC236}">
                <a16:creationId xmlns:a16="http://schemas.microsoft.com/office/drawing/2014/main" id="{E76C039B-AE81-7F2D-6326-F454BC1469AC}"/>
              </a:ext>
            </a:extLst>
          </p:cNvPr>
          <p:cNvSpPr/>
          <p:nvPr/>
        </p:nvSpPr>
        <p:spPr>
          <a:xfrm>
            <a:off x="5206231" y="2067194"/>
            <a:ext cx="4813433" cy="99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lvl="0"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𝜋</a:t>
            </a:r>
            <a:r>
              <a:rPr lang="en-US" sz="1800" dirty="0">
                <a:solidFill>
                  <a:schemeClr val="tx1"/>
                </a:solidFill>
              </a:rPr>
              <a:t> and the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>
                <a:solidFill>
                  <a:schemeClr val="tx1"/>
                </a:solidFill>
              </a:rPr>
              <a:t> are the simplest two-body </a:t>
            </a:r>
            <a:r>
              <a:rPr lang="en-US" sz="1800" b="1" dirty="0">
                <a:solidFill>
                  <a:srgbClr val="C00000"/>
                </a:solidFill>
              </a:rPr>
              <a:t>bound states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b="1" dirty="0">
                <a:solidFill>
                  <a:srgbClr val="C00000"/>
                </a:solidFill>
              </a:rPr>
              <a:t>QCD</a:t>
            </a:r>
            <a:r>
              <a:rPr lang="en-US" sz="1800" dirty="0">
                <a:solidFill>
                  <a:schemeClr val="tx1"/>
                </a:solidFill>
              </a:rPr>
              <a:t>. Unraveling their internal structure is a bigger challenge.</a:t>
            </a:r>
            <a:endParaRPr lang="en-US" sz="1800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Google Shape;286;p67">
            <a:extLst>
              <a:ext uri="{FF2B5EF4-FFF2-40B4-BE49-F238E27FC236}">
                <a16:creationId xmlns:a16="http://schemas.microsoft.com/office/drawing/2014/main" id="{5C251D4E-293A-A7C3-8D4D-A7D81299C062}"/>
              </a:ext>
            </a:extLst>
          </p:cNvPr>
          <p:cNvSpPr/>
          <p:nvPr/>
        </p:nvSpPr>
        <p:spPr>
          <a:xfrm>
            <a:off x="1645920" y="5312673"/>
            <a:ext cx="2606040" cy="37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b="1" strike="noStrike" dirty="0">
                <a:solidFill>
                  <a:srgbClr val="136B50"/>
                </a:solidFill>
                <a:sym typeface="Arial"/>
              </a:rPr>
              <a:t>Renormalized QED</a:t>
            </a:r>
            <a:endParaRPr sz="1800" b="1" strike="noStrike" dirty="0">
              <a:solidFill>
                <a:srgbClr val="136B50"/>
              </a:solidFill>
              <a:sym typeface="Arial"/>
            </a:endParaRPr>
          </a:p>
        </p:txBody>
      </p:sp>
      <p:sp>
        <p:nvSpPr>
          <p:cNvPr id="7" name="Google Shape;347;p70">
            <a:extLst>
              <a:ext uri="{FF2B5EF4-FFF2-40B4-BE49-F238E27FC236}">
                <a16:creationId xmlns:a16="http://schemas.microsoft.com/office/drawing/2014/main" id="{25C5707B-DF26-E614-FB7A-B8D866C3FFC0}"/>
              </a:ext>
            </a:extLst>
          </p:cNvPr>
          <p:cNvSpPr/>
          <p:nvPr/>
        </p:nvSpPr>
        <p:spPr>
          <a:xfrm>
            <a:off x="5293010" y="3011236"/>
            <a:ext cx="4569909" cy="71928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86;p67">
            <a:extLst>
              <a:ext uri="{FF2B5EF4-FFF2-40B4-BE49-F238E27FC236}">
                <a16:creationId xmlns:a16="http://schemas.microsoft.com/office/drawing/2014/main" id="{271B3319-BEF2-C6D7-FED0-ADB7E513ABE5}"/>
              </a:ext>
            </a:extLst>
          </p:cNvPr>
          <p:cNvSpPr/>
          <p:nvPr/>
        </p:nvSpPr>
        <p:spPr>
          <a:xfrm>
            <a:off x="5236710" y="3045110"/>
            <a:ext cx="4682507" cy="6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b="1" dirty="0">
                <a:solidFill>
                  <a:srgbClr val="136B50"/>
                </a:solidFill>
              </a:rPr>
              <a:t>Nambu-</a:t>
            </a:r>
            <a:r>
              <a:rPr lang="en-US" sz="1800" b="1" strike="noStrike" dirty="0">
                <a:solidFill>
                  <a:srgbClr val="136B50"/>
                </a:solidFill>
                <a:sym typeface="Arial"/>
              </a:rPr>
              <a:t>Goldstone bosons associated with dynamical chiral symmetry breaking</a:t>
            </a:r>
            <a:endParaRPr sz="1800" b="1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831600-09C1-164E-AB9F-672CAC646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011" y="1034869"/>
            <a:ext cx="4682507" cy="98611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5E543C92-079A-F1DF-C508-758EF1F41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8"/>
          <a:stretch/>
        </p:blipFill>
        <p:spPr bwMode="auto">
          <a:xfrm>
            <a:off x="5932446" y="3882880"/>
            <a:ext cx="1293941" cy="15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54DCB5A2-69BB-A16A-7A8D-035134D77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5"/>
          <a:stretch/>
        </p:blipFill>
        <p:spPr bwMode="auto">
          <a:xfrm>
            <a:off x="7325947" y="3911543"/>
            <a:ext cx="1277662" cy="148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517D36D1-6CC3-F1D1-226D-97162A6BC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7890" b="30101"/>
          <a:stretch/>
        </p:blipFill>
        <p:spPr bwMode="auto">
          <a:xfrm>
            <a:off x="8802728" y="3923464"/>
            <a:ext cx="1219385" cy="148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286;p67">
            <a:extLst>
              <a:ext uri="{FF2B5EF4-FFF2-40B4-BE49-F238E27FC236}">
                <a16:creationId xmlns:a16="http://schemas.microsoft.com/office/drawing/2014/main" id="{EBE64C3C-41DF-75B2-2991-F6AFD6E7C04B}"/>
              </a:ext>
            </a:extLst>
          </p:cNvPr>
          <p:cNvSpPr/>
          <p:nvPr/>
        </p:nvSpPr>
        <p:spPr>
          <a:xfrm>
            <a:off x="5929554" y="5355765"/>
            <a:ext cx="1364427" cy="32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lvl="0"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1934-1949</a:t>
            </a:r>
            <a:endParaRPr lang="en-US" sz="1800" b="1" strike="noStrike" dirty="0">
              <a:solidFill>
                <a:srgbClr val="C00000"/>
              </a:solidFill>
              <a:sym typeface="Arial"/>
            </a:endParaRPr>
          </a:p>
        </p:txBody>
      </p:sp>
      <p:sp>
        <p:nvSpPr>
          <p:cNvPr id="21" name="Google Shape;286;p67">
            <a:extLst>
              <a:ext uri="{FF2B5EF4-FFF2-40B4-BE49-F238E27FC236}">
                <a16:creationId xmlns:a16="http://schemas.microsoft.com/office/drawing/2014/main" id="{CA24443E-C479-188A-874A-E976F59B9B99}"/>
              </a:ext>
            </a:extLst>
          </p:cNvPr>
          <p:cNvSpPr/>
          <p:nvPr/>
        </p:nvSpPr>
        <p:spPr>
          <a:xfrm>
            <a:off x="7325947" y="5381531"/>
            <a:ext cx="1364427" cy="32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lvl="0"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1947-1950</a:t>
            </a:r>
            <a:endParaRPr lang="en-US" sz="1800" b="1" strike="noStrike" dirty="0">
              <a:solidFill>
                <a:srgbClr val="C00000"/>
              </a:solidFill>
              <a:sym typeface="Arial"/>
            </a:endParaRPr>
          </a:p>
        </p:txBody>
      </p:sp>
      <p:sp>
        <p:nvSpPr>
          <p:cNvPr id="23" name="Google Shape;286;p67">
            <a:extLst>
              <a:ext uri="{FF2B5EF4-FFF2-40B4-BE49-F238E27FC236}">
                <a16:creationId xmlns:a16="http://schemas.microsoft.com/office/drawing/2014/main" id="{43DC5C67-7BA0-4773-0937-CBB36A3C4D68}"/>
              </a:ext>
            </a:extLst>
          </p:cNvPr>
          <p:cNvSpPr/>
          <p:nvPr/>
        </p:nvSpPr>
        <p:spPr>
          <a:xfrm>
            <a:off x="8730206" y="5381531"/>
            <a:ext cx="1364427" cy="32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1" lvl="0"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1960-2008</a:t>
            </a:r>
            <a:endParaRPr lang="en-US" sz="1800" b="1" strike="noStrike" dirty="0">
              <a:solidFill>
                <a:srgbClr val="C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3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18" grpId="0"/>
      <p:bldP spid="22" grpId="0"/>
      <p:bldP spid="5" grpId="0"/>
      <p:bldP spid="7" grpId="0" animBg="1"/>
      <p:bldP spid="6" grpId="0"/>
      <p:bldP spid="19" grpId="0"/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34BB6437-03CD-64B6-FBA4-2933F2FF9DCA}"/>
              </a:ext>
            </a:extLst>
          </p:cNvPr>
          <p:cNvSpPr/>
          <p:nvPr/>
        </p:nvSpPr>
        <p:spPr>
          <a:xfrm>
            <a:off x="5966782" y="1036977"/>
            <a:ext cx="2477127" cy="303055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Algebraic Model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(AM)</a:t>
            </a:r>
            <a:endParaRPr sz="3200" b="0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4AB81-52D1-38B6-A8AB-B83DAD1D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22" y="1417570"/>
            <a:ext cx="4446036" cy="904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47031-CAAF-B742-D6B9-536B52592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01" y="2740779"/>
            <a:ext cx="4541711" cy="1164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1301B-2D47-57FC-10AD-3581420BD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80" y="5014645"/>
            <a:ext cx="5237921" cy="588787"/>
          </a:xfrm>
          <a:prstGeom prst="rect">
            <a:avLst/>
          </a:prstGeom>
        </p:spPr>
      </p:pic>
      <p:sp>
        <p:nvSpPr>
          <p:cNvPr id="16" name="Google Shape;331;p69">
            <a:extLst>
              <a:ext uri="{FF2B5EF4-FFF2-40B4-BE49-F238E27FC236}">
                <a16:creationId xmlns:a16="http://schemas.microsoft.com/office/drawing/2014/main" id="{EE92A8DA-588B-16F1-16CB-EF729419B183}"/>
              </a:ext>
            </a:extLst>
          </p:cNvPr>
          <p:cNvSpPr/>
          <p:nvPr/>
        </p:nvSpPr>
        <p:spPr>
          <a:xfrm>
            <a:off x="5995356" y="1036907"/>
            <a:ext cx="2581641" cy="26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The quark propagator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2A774-022C-92D9-3338-D1BD74E73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491" y="3910637"/>
            <a:ext cx="5889626" cy="1114006"/>
          </a:xfrm>
          <a:prstGeom prst="rect">
            <a:avLst/>
          </a:prstGeom>
        </p:spPr>
      </p:pic>
      <p:sp>
        <p:nvSpPr>
          <p:cNvPr id="19" name="Google Shape;347;p70">
            <a:extLst>
              <a:ext uri="{FF2B5EF4-FFF2-40B4-BE49-F238E27FC236}">
                <a16:creationId xmlns:a16="http://schemas.microsoft.com/office/drawing/2014/main" id="{538B6837-5F8E-CCA8-49F9-563DB61BCBAD}"/>
              </a:ext>
            </a:extLst>
          </p:cNvPr>
          <p:cNvSpPr/>
          <p:nvPr/>
        </p:nvSpPr>
        <p:spPr>
          <a:xfrm>
            <a:off x="5693342" y="2443245"/>
            <a:ext cx="2997954" cy="32902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67151B58-17E8-9F67-99C6-FBB018C2661D}"/>
              </a:ext>
            </a:extLst>
          </p:cNvPr>
          <p:cNvSpPr/>
          <p:nvPr/>
        </p:nvSpPr>
        <p:spPr>
          <a:xfrm>
            <a:off x="5764781" y="2467514"/>
            <a:ext cx="3215055" cy="3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Bethe-Salpeter Amplitude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47;p70">
            <a:extLst>
              <a:ext uri="{FF2B5EF4-FFF2-40B4-BE49-F238E27FC236}">
                <a16:creationId xmlns:a16="http://schemas.microsoft.com/office/drawing/2014/main" id="{2C63D5F9-537F-80C1-5513-3A3FA7B2674F}"/>
              </a:ext>
            </a:extLst>
          </p:cNvPr>
          <p:cNvSpPr/>
          <p:nvPr/>
        </p:nvSpPr>
        <p:spPr>
          <a:xfrm>
            <a:off x="65520" y="993129"/>
            <a:ext cx="4062612" cy="455314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51;p70">
            <a:extLst>
              <a:ext uri="{FF2B5EF4-FFF2-40B4-BE49-F238E27FC236}">
                <a16:creationId xmlns:a16="http://schemas.microsoft.com/office/drawing/2014/main" id="{6F7F37D7-D9AB-4CD3-3C9E-98357514306D}"/>
              </a:ext>
            </a:extLst>
          </p:cNvPr>
          <p:cNvSpPr txBox="1"/>
          <p:nvPr/>
        </p:nvSpPr>
        <p:spPr>
          <a:xfrm>
            <a:off x="206721" y="1078764"/>
            <a:ext cx="3933481" cy="452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It retains the </a:t>
            </a:r>
            <a:r>
              <a:rPr lang="en-US" sz="1800" b="1" dirty="0">
                <a:solidFill>
                  <a:srgbClr val="C00000"/>
                </a:solidFill>
              </a:rPr>
              <a:t>constant term</a:t>
            </a:r>
            <a:r>
              <a:rPr lang="en-US" sz="1800" dirty="0"/>
              <a:t> from original models, setting it to </a:t>
            </a:r>
            <a:r>
              <a:rPr lang="en-US" sz="1800" b="1" dirty="0" err="1">
                <a:solidFill>
                  <a:srgbClr val="002060"/>
                </a:solidFill>
              </a:rPr>
              <a:t>M</a:t>
            </a:r>
            <a:r>
              <a:rPr lang="en-US" sz="1800" b="1" baseline="-25000" dirty="0" err="1">
                <a:solidFill>
                  <a:srgbClr val="002060"/>
                </a:solidFill>
              </a:rPr>
              <a:t>q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buSzPts val="810"/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There is a </a:t>
            </a:r>
            <a:r>
              <a:rPr lang="en-US" sz="1800" b="1" dirty="0">
                <a:solidFill>
                  <a:srgbClr val="C00000"/>
                </a:solidFill>
              </a:rPr>
              <a:t>term linear</a:t>
            </a:r>
            <a:r>
              <a:rPr lang="en-US" sz="1800" dirty="0"/>
              <a:t> in </a:t>
            </a:r>
            <a:r>
              <a:rPr lang="en-US" sz="1800" b="1" dirty="0">
                <a:solidFill>
                  <a:srgbClr val="C00000"/>
                </a:solidFill>
              </a:rPr>
              <a:t>w</a:t>
            </a:r>
            <a:r>
              <a:rPr lang="en-US" sz="1800" dirty="0"/>
              <a:t> with the coefficient </a:t>
            </a:r>
            <a:r>
              <a:rPr lang="en-US" sz="1800" b="1" dirty="0">
                <a:solidFill>
                  <a:srgbClr val="002060"/>
                </a:solidFill>
              </a:rPr>
              <a:t>(M</a:t>
            </a:r>
            <a:r>
              <a:rPr lang="en-US" sz="1800" b="1" baseline="-25000" dirty="0">
                <a:solidFill>
                  <a:srgbClr val="002060"/>
                </a:solidFill>
              </a:rPr>
              <a:t>h</a:t>
            </a:r>
            <a:r>
              <a:rPr lang="en-US" sz="1800" b="1" baseline="30000" dirty="0">
                <a:solidFill>
                  <a:srgbClr val="002060"/>
                </a:solidFill>
              </a:rPr>
              <a:t>2</a:t>
            </a:r>
            <a:r>
              <a:rPr lang="en-US" sz="1800" b="1" dirty="0">
                <a:solidFill>
                  <a:srgbClr val="002060"/>
                </a:solidFill>
              </a:rPr>
              <a:t> − M</a:t>
            </a:r>
            <a:r>
              <a:rPr lang="en-US" sz="1800" b="1" baseline="-25000" dirty="0">
                <a:solidFill>
                  <a:srgbClr val="002060"/>
                </a:solidFill>
              </a:rPr>
              <a:t>q</a:t>
            </a:r>
            <a:r>
              <a:rPr lang="en-US" sz="1800" b="1" baseline="30000" dirty="0">
                <a:solidFill>
                  <a:srgbClr val="002060"/>
                </a:solidFill>
              </a:rPr>
              <a:t>2</a:t>
            </a:r>
            <a:r>
              <a:rPr lang="en-US" sz="1800" b="1" dirty="0">
                <a:solidFill>
                  <a:srgbClr val="002060"/>
                </a:solidFill>
              </a:rPr>
              <a:t>)</a:t>
            </a:r>
            <a:r>
              <a:rPr lang="en-US" sz="1800" dirty="0"/>
              <a:t>. For same </a:t>
            </a:r>
            <a:r>
              <a:rPr lang="en-US" sz="1800" b="1" dirty="0">
                <a:solidFill>
                  <a:srgbClr val="002060"/>
                </a:solidFill>
              </a:rPr>
              <a:t>flavored quarks</a:t>
            </a:r>
            <a:r>
              <a:rPr lang="en-US" sz="1800" dirty="0"/>
              <a:t>, it ceases to contribute by construction.</a:t>
            </a:r>
          </a:p>
          <a:p>
            <a:pPr>
              <a:buSzPts val="810"/>
            </a:pPr>
            <a:endParaRPr lang="en-US" sz="1800" dirty="0"/>
          </a:p>
          <a:p>
            <a:pPr marL="28575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There is a </a:t>
            </a:r>
            <a:r>
              <a:rPr lang="en-US" sz="1800" b="1" dirty="0">
                <a:solidFill>
                  <a:srgbClr val="C00000"/>
                </a:solidFill>
              </a:rPr>
              <a:t>quadratic term w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with coefficient </a:t>
            </a:r>
            <a:r>
              <a:rPr lang="en-US" sz="1800" b="1" dirty="0">
                <a:solidFill>
                  <a:srgbClr val="002060"/>
                </a:solidFill>
              </a:rPr>
              <a:t>m</a:t>
            </a:r>
            <a:r>
              <a:rPr lang="en-US" sz="1800" b="1" baseline="-25000" dirty="0">
                <a:solidFill>
                  <a:srgbClr val="002060"/>
                </a:solidFill>
              </a:rPr>
              <a:t>M</a:t>
            </a:r>
            <a:r>
              <a:rPr lang="en-US" sz="1800" b="1" baseline="30000" dirty="0">
                <a:solidFill>
                  <a:srgbClr val="002060"/>
                </a:solidFill>
              </a:rPr>
              <a:t>2</a:t>
            </a:r>
            <a:r>
              <a:rPr lang="en-US" sz="1800" dirty="0"/>
              <a:t>. The condition</a:t>
            </a:r>
          </a:p>
          <a:p>
            <a:pPr marL="285750" indent="-285750">
              <a:buSzPts val="810"/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SzPts val="810"/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SzPts val="810"/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It guarantees the </a:t>
            </a:r>
            <a:r>
              <a:rPr lang="en-US" sz="1800" b="1" dirty="0">
                <a:solidFill>
                  <a:srgbClr val="002060"/>
                </a:solidFill>
              </a:rPr>
              <a:t>positivity</a:t>
            </a:r>
            <a:r>
              <a:rPr lang="en-US" sz="1800" dirty="0">
                <a:solidFill>
                  <a:schemeClr val="tx1"/>
                </a:solidFill>
              </a:rPr>
              <a:t> of</a:t>
            </a:r>
          </a:p>
          <a:p>
            <a:pP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96CE30-F2B8-D6EC-12E2-CE246834D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49" y="3958866"/>
            <a:ext cx="3290540" cy="405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6D1018-12CE-1B69-E787-82C842BE6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117" y="4897773"/>
            <a:ext cx="664633" cy="3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8" grpId="0"/>
      <p:bldP spid="16" grpId="0"/>
      <p:bldP spid="19" grpId="0" animBg="1"/>
      <p:bldP spid="20" grpId="0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34BB6437-03CD-64B6-FBA4-2933F2FF9DCA}"/>
              </a:ext>
            </a:extLst>
          </p:cNvPr>
          <p:cNvSpPr/>
          <p:nvPr/>
        </p:nvSpPr>
        <p:spPr>
          <a:xfrm>
            <a:off x="5031783" y="1037713"/>
            <a:ext cx="3454811" cy="362204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77701" y="-61189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The</a:t>
            </a:r>
            <a:r>
              <a:rPr lang="en-US" sz="3200" b="1" dirty="0">
                <a:solidFill>
                  <a:srgbClr val="C00000"/>
                </a:solidFill>
              </a:rPr>
              <a:t> Light Front </a:t>
            </a:r>
            <a:r>
              <a:rPr lang="en-US" sz="3200" b="1" dirty="0">
                <a:solidFill>
                  <a:srgbClr val="136B50"/>
                </a:solidFill>
              </a:rPr>
              <a:t>Wavefunction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9" name="Google Shape;347;p70">
            <a:extLst>
              <a:ext uri="{FF2B5EF4-FFF2-40B4-BE49-F238E27FC236}">
                <a16:creationId xmlns:a16="http://schemas.microsoft.com/office/drawing/2014/main" id="{538B6837-5F8E-CCA8-49F9-563DB61BCBAD}"/>
              </a:ext>
            </a:extLst>
          </p:cNvPr>
          <p:cNvSpPr/>
          <p:nvPr/>
        </p:nvSpPr>
        <p:spPr>
          <a:xfrm>
            <a:off x="5488640" y="1964962"/>
            <a:ext cx="2997954" cy="32902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67151B58-17E8-9F67-99C6-FBB018C2661D}"/>
              </a:ext>
            </a:extLst>
          </p:cNvPr>
          <p:cNvSpPr/>
          <p:nvPr/>
        </p:nvSpPr>
        <p:spPr>
          <a:xfrm>
            <a:off x="5586314" y="1993689"/>
            <a:ext cx="2997955" cy="3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Light Front Wavefunction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47;p70">
            <a:extLst>
              <a:ext uri="{FF2B5EF4-FFF2-40B4-BE49-F238E27FC236}">
                <a16:creationId xmlns:a16="http://schemas.microsoft.com/office/drawing/2014/main" id="{2C63D5F9-537F-80C1-5513-3A3FA7B2674F}"/>
              </a:ext>
            </a:extLst>
          </p:cNvPr>
          <p:cNvSpPr/>
          <p:nvPr/>
        </p:nvSpPr>
        <p:spPr>
          <a:xfrm>
            <a:off x="65520" y="993129"/>
            <a:ext cx="3879921" cy="453607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51;p70">
            <a:extLst>
              <a:ext uri="{FF2B5EF4-FFF2-40B4-BE49-F238E27FC236}">
                <a16:creationId xmlns:a16="http://schemas.microsoft.com/office/drawing/2014/main" id="{6F7F37D7-D9AB-4CD3-3C9E-98357514306D}"/>
              </a:ext>
            </a:extLst>
          </p:cNvPr>
          <p:cNvSpPr txBox="1"/>
          <p:nvPr/>
        </p:nvSpPr>
        <p:spPr>
          <a:xfrm>
            <a:off x="5031783" y="1003128"/>
            <a:ext cx="3480439" cy="38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Bethe-Salpeter Wavefunction</a:t>
            </a:r>
            <a:r>
              <a:rPr lang="en-US" sz="1800" dirty="0"/>
              <a:t>: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0B6B5-DCB6-9025-0A25-DBE36FC50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888" y="1495723"/>
            <a:ext cx="5407511" cy="386251"/>
          </a:xfrm>
          <a:prstGeom prst="rect">
            <a:avLst/>
          </a:prstGeom>
        </p:spPr>
      </p:pic>
      <p:sp>
        <p:nvSpPr>
          <p:cNvPr id="26" name="Google Shape;351;p70">
            <a:extLst>
              <a:ext uri="{FF2B5EF4-FFF2-40B4-BE49-F238E27FC236}">
                <a16:creationId xmlns:a16="http://schemas.microsoft.com/office/drawing/2014/main" id="{A5DFF12E-57A2-0CF5-58E7-FE1F85974FC7}"/>
              </a:ext>
            </a:extLst>
          </p:cNvPr>
          <p:cNvSpPr txBox="1"/>
          <p:nvPr/>
        </p:nvSpPr>
        <p:spPr>
          <a:xfrm>
            <a:off x="77701" y="1053324"/>
            <a:ext cx="3923316" cy="142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For a quark in pseudo-scalar meson </a:t>
            </a:r>
            <a:r>
              <a:rPr lang="en-US" sz="1800" b="1" dirty="0">
                <a:solidFill>
                  <a:srgbClr val="002060"/>
                </a:solidFill>
              </a:rPr>
              <a:t>M</a:t>
            </a:r>
            <a:r>
              <a:rPr lang="en-US" sz="1800" dirty="0"/>
              <a:t>, the </a:t>
            </a:r>
            <a:r>
              <a:rPr lang="en-US" sz="1800" b="1" dirty="0">
                <a:solidFill>
                  <a:srgbClr val="C00000"/>
                </a:solidFill>
              </a:rPr>
              <a:t>leading twist</a:t>
            </a:r>
            <a:r>
              <a:rPr lang="en-US" sz="1800" dirty="0"/>
              <a:t> (2-particle) </a:t>
            </a:r>
            <a:r>
              <a:rPr lang="en-US" sz="1800" b="1" dirty="0">
                <a:solidFill>
                  <a:srgbClr val="C00000"/>
                </a:solidFill>
              </a:rPr>
              <a:t>light front wave function</a:t>
            </a:r>
            <a:r>
              <a:rPr lang="en-US" sz="1800" dirty="0"/>
              <a:t>, </a:t>
            </a:r>
            <a:r>
              <a:rPr lang="el-GR" sz="1800" b="1" dirty="0">
                <a:solidFill>
                  <a:srgbClr val="002060"/>
                </a:solidFill>
              </a:rPr>
              <a:t>ψ</a:t>
            </a:r>
            <a:r>
              <a:rPr lang="en-US" sz="1800" b="1" baseline="-25000" dirty="0">
                <a:solidFill>
                  <a:srgbClr val="002060"/>
                </a:solidFill>
              </a:rPr>
              <a:t>M</a:t>
            </a:r>
            <a:r>
              <a:rPr lang="en-US" sz="1800" dirty="0"/>
              <a:t> , can be obtained via the light front projection of the meson’s </a:t>
            </a:r>
            <a:r>
              <a:rPr lang="en-US" sz="1800" b="1" dirty="0">
                <a:solidFill>
                  <a:srgbClr val="C00000"/>
                </a:solidFill>
              </a:rPr>
              <a:t>BSWF</a:t>
            </a:r>
            <a:r>
              <a:rPr lang="en-US" sz="1800" dirty="0"/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5" name="Imagen 1">
            <a:extLst>
              <a:ext uri="{FF2B5EF4-FFF2-40B4-BE49-F238E27FC236}">
                <a16:creationId xmlns:a16="http://schemas.microsoft.com/office/drawing/2014/main" id="{53915FA6-AD46-541B-D384-858DE89C6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9" y="2586429"/>
            <a:ext cx="3087026" cy="286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C38F4A-F54A-83B4-D7C2-0E93903B1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711" y="4702157"/>
            <a:ext cx="5532438" cy="906037"/>
          </a:xfrm>
          <a:prstGeom prst="rect">
            <a:avLst/>
          </a:prstGeom>
        </p:spPr>
      </p:pic>
      <p:sp>
        <p:nvSpPr>
          <p:cNvPr id="31" name="Google Shape;347;p70">
            <a:extLst>
              <a:ext uri="{FF2B5EF4-FFF2-40B4-BE49-F238E27FC236}">
                <a16:creationId xmlns:a16="http://schemas.microsoft.com/office/drawing/2014/main" id="{EE25DF21-C08F-1EAF-1FB5-79DB98BEC5E4}"/>
              </a:ext>
            </a:extLst>
          </p:cNvPr>
          <p:cNvSpPr/>
          <p:nvPr/>
        </p:nvSpPr>
        <p:spPr>
          <a:xfrm>
            <a:off x="5844018" y="4311913"/>
            <a:ext cx="2524137" cy="33754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31;p69">
            <a:extLst>
              <a:ext uri="{FF2B5EF4-FFF2-40B4-BE49-F238E27FC236}">
                <a16:creationId xmlns:a16="http://schemas.microsoft.com/office/drawing/2014/main" id="{40CABF9A-F4D6-0E86-EC1A-271CCAD9D09A}"/>
              </a:ext>
            </a:extLst>
          </p:cNvPr>
          <p:cNvSpPr/>
          <p:nvPr/>
        </p:nvSpPr>
        <p:spPr>
          <a:xfrm>
            <a:off x="5953033" y="4340637"/>
            <a:ext cx="2424383" cy="36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The Algebraic Model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42ABEC-0FBD-8064-C034-3C15926C0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332" y="3537370"/>
            <a:ext cx="3879921" cy="6556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004FE5-155C-0502-9F45-F4DC4CCC1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597" y="2374210"/>
            <a:ext cx="5516603" cy="7500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87F1F6-9C72-8622-AEAA-A915FFD90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7393" y="3137443"/>
            <a:ext cx="4083622" cy="373580"/>
          </a:xfrm>
          <a:prstGeom prst="rect">
            <a:avLst/>
          </a:prstGeom>
        </p:spPr>
      </p:pic>
      <p:sp>
        <p:nvSpPr>
          <p:cNvPr id="37" name="Google Shape;347;p70">
            <a:extLst>
              <a:ext uri="{FF2B5EF4-FFF2-40B4-BE49-F238E27FC236}">
                <a16:creationId xmlns:a16="http://schemas.microsoft.com/office/drawing/2014/main" id="{6428DB84-617A-EBBE-5BE3-294F011D0260}"/>
              </a:ext>
            </a:extLst>
          </p:cNvPr>
          <p:cNvSpPr/>
          <p:nvPr/>
        </p:nvSpPr>
        <p:spPr>
          <a:xfrm>
            <a:off x="4221539" y="3695204"/>
            <a:ext cx="822582" cy="36436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31;p69">
            <a:extLst>
              <a:ext uri="{FF2B5EF4-FFF2-40B4-BE49-F238E27FC236}">
                <a16:creationId xmlns:a16="http://schemas.microsoft.com/office/drawing/2014/main" id="{9086CA40-B955-FFFF-B49C-98487234535B}"/>
              </a:ext>
            </a:extLst>
          </p:cNvPr>
          <p:cNvSpPr/>
          <p:nvPr/>
        </p:nvSpPr>
        <p:spPr>
          <a:xfrm>
            <a:off x="4374193" y="3733486"/>
            <a:ext cx="763929" cy="36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BSA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7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8" grpId="0"/>
      <p:bldP spid="19" grpId="0" animBg="1"/>
      <p:bldP spid="20" grpId="0"/>
      <p:bldP spid="21" grpId="0" animBg="1"/>
      <p:bldP spid="22" grpId="0"/>
      <p:bldP spid="26" grpId="0"/>
      <p:bldP spid="31" grpId="0" animBg="1"/>
      <p:bldP spid="32" grpId="0"/>
      <p:bldP spid="37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47;p70">
            <a:extLst>
              <a:ext uri="{FF2B5EF4-FFF2-40B4-BE49-F238E27FC236}">
                <a16:creationId xmlns:a16="http://schemas.microsoft.com/office/drawing/2014/main" id="{2C63D5F9-537F-80C1-5513-3A3FA7B2674F}"/>
              </a:ext>
            </a:extLst>
          </p:cNvPr>
          <p:cNvSpPr/>
          <p:nvPr/>
        </p:nvSpPr>
        <p:spPr>
          <a:xfrm>
            <a:off x="65520" y="993129"/>
            <a:ext cx="3894645" cy="464501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The</a:t>
            </a: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GPDs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from the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overlap representation</a:t>
            </a:r>
            <a:endParaRPr sz="3200" b="0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22" name="Google Shape;351;p70">
            <a:extLst>
              <a:ext uri="{FF2B5EF4-FFF2-40B4-BE49-F238E27FC236}">
                <a16:creationId xmlns:a16="http://schemas.microsoft.com/office/drawing/2014/main" id="{6F7F37D7-D9AB-4CD3-3C9E-98357514306D}"/>
              </a:ext>
            </a:extLst>
          </p:cNvPr>
          <p:cNvSpPr txBox="1"/>
          <p:nvPr/>
        </p:nvSpPr>
        <p:spPr>
          <a:xfrm>
            <a:off x="94094" y="1061599"/>
            <a:ext cx="3906882" cy="68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Valence quark </a:t>
            </a:r>
            <a:r>
              <a:rPr lang="en-US" sz="1800" b="1" dirty="0">
                <a:solidFill>
                  <a:srgbClr val="C00000"/>
                </a:solidFill>
              </a:rPr>
              <a:t>GPD</a:t>
            </a:r>
            <a:r>
              <a:rPr lang="en-US" sz="1800" dirty="0"/>
              <a:t> from the overlap representation of the </a:t>
            </a:r>
            <a:r>
              <a:rPr lang="en-US" sz="1800" b="1" dirty="0">
                <a:solidFill>
                  <a:srgbClr val="C00000"/>
                </a:solidFill>
              </a:rPr>
              <a:t>LFWF</a:t>
            </a:r>
            <a:r>
              <a:rPr lang="en-US" sz="1800" dirty="0"/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26" name="Google Shape;351;p70">
            <a:extLst>
              <a:ext uri="{FF2B5EF4-FFF2-40B4-BE49-F238E27FC236}">
                <a16:creationId xmlns:a16="http://schemas.microsoft.com/office/drawing/2014/main" id="{A5DFF12E-57A2-0CF5-58E7-FE1F85974FC7}"/>
              </a:ext>
            </a:extLst>
          </p:cNvPr>
          <p:cNvSpPr txBox="1"/>
          <p:nvPr/>
        </p:nvSpPr>
        <p:spPr>
          <a:xfrm>
            <a:off x="94325" y="1718348"/>
            <a:ext cx="3906882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Both x and </a:t>
            </a:r>
            <a:r>
              <a:rPr lang="el-GR" sz="1800" dirty="0"/>
              <a:t>ξ </a:t>
            </a:r>
            <a:r>
              <a:rPr lang="en-US" sz="1800" dirty="0"/>
              <a:t>have support on [−1,1].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49A9C3-FC08-F110-E30A-16B65806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226" y="3772155"/>
            <a:ext cx="5902158" cy="1464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E87074-7149-7691-26F4-5405E4830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15" y="1061599"/>
            <a:ext cx="2961571" cy="2433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C7710-76E1-69C8-1DD4-5876A706E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476" y="5212083"/>
            <a:ext cx="3112002" cy="427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4DF29-C9FD-EE76-D44C-BBB0CDEF0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465" y="1312475"/>
            <a:ext cx="2600759" cy="2087807"/>
          </a:xfrm>
          <a:prstGeom prst="rect">
            <a:avLst/>
          </a:prstGeom>
        </p:spPr>
      </p:pic>
      <p:sp>
        <p:nvSpPr>
          <p:cNvPr id="10" name="Google Shape;351;p70">
            <a:extLst>
              <a:ext uri="{FF2B5EF4-FFF2-40B4-BE49-F238E27FC236}">
                <a16:creationId xmlns:a16="http://schemas.microsoft.com/office/drawing/2014/main" id="{1F8A3F0C-158E-8413-00B3-F35E2F20A4BB}"/>
              </a:ext>
            </a:extLst>
          </p:cNvPr>
          <p:cNvSpPr txBox="1"/>
          <p:nvPr/>
        </p:nvSpPr>
        <p:spPr>
          <a:xfrm>
            <a:off x="80475" y="2070244"/>
            <a:ext cx="3906882" cy="6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The overlap representation is only valid in the </a:t>
            </a:r>
            <a:r>
              <a:rPr lang="en-US" sz="1800" b="1" dirty="0">
                <a:solidFill>
                  <a:srgbClr val="C00000"/>
                </a:solidFill>
              </a:rPr>
              <a:t>DGLAP </a:t>
            </a:r>
            <a:r>
              <a:rPr lang="en-US" sz="1800" dirty="0"/>
              <a:t>region, </a:t>
            </a:r>
            <a:r>
              <a:rPr lang="en-US" sz="1800" b="1" dirty="0">
                <a:solidFill>
                  <a:srgbClr val="C00000"/>
                </a:solidFill>
              </a:rPr>
              <a:t>|x|&gt;</a:t>
            </a:r>
            <a:r>
              <a:rPr lang="el-GR" sz="1800" b="1" dirty="0">
                <a:solidFill>
                  <a:srgbClr val="C00000"/>
                </a:solidFill>
              </a:rPr>
              <a:t>ξ</a:t>
            </a:r>
            <a:r>
              <a:rPr lang="el-GR" sz="1800" dirty="0"/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94E74F-0AD4-5CBC-CDEA-EBA2A660D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39" y="2806216"/>
            <a:ext cx="2836151" cy="27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8" grpId="0"/>
      <p:bldP spid="22" grpId="0"/>
      <p:bldP spid="2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347;p70">
            <a:extLst>
              <a:ext uri="{FF2B5EF4-FFF2-40B4-BE49-F238E27FC236}">
                <a16:creationId xmlns:a16="http://schemas.microsoft.com/office/drawing/2014/main" id="{83A4E9C0-C936-C461-E21F-73DFA372FAA2}"/>
              </a:ext>
            </a:extLst>
          </p:cNvPr>
          <p:cNvSpPr/>
          <p:nvPr/>
        </p:nvSpPr>
        <p:spPr>
          <a:xfrm>
            <a:off x="3458131" y="1040807"/>
            <a:ext cx="3106705" cy="454191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91D12-6230-E286-B964-57D3FEE2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496" y="3232847"/>
            <a:ext cx="3151652" cy="2193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7891F-3A9F-E58F-97D9-7F3D0E10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21" y="1009533"/>
            <a:ext cx="3053854" cy="21176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From the</a:t>
            </a:r>
            <a:r>
              <a:rPr lang="en-US" sz="3200" b="1" dirty="0">
                <a:solidFill>
                  <a:srgbClr val="C00000"/>
                </a:solidFill>
              </a:rPr>
              <a:t> PDAs to </a:t>
            </a:r>
            <a:r>
              <a:rPr lang="en-US" sz="3200" b="1" dirty="0">
                <a:solidFill>
                  <a:srgbClr val="136B50"/>
                </a:solidFill>
              </a:rPr>
              <a:t>the LFWFs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B34BE-882B-33B4-76B5-16987399E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91" y="1096228"/>
            <a:ext cx="3206974" cy="20083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9F3412-F305-91C5-8FE0-3F57466A6A43}"/>
              </a:ext>
            </a:extLst>
          </p:cNvPr>
          <p:cNvSpPr txBox="1"/>
          <p:nvPr/>
        </p:nvSpPr>
        <p:spPr>
          <a:xfrm>
            <a:off x="202376" y="3620777"/>
            <a:ext cx="302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Z.-F. Cui, et. al., </a:t>
            </a:r>
          </a:p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Eur. Phys. J. C 80, 1064 (2020).</a:t>
            </a:r>
            <a:endParaRPr lang="en-MX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Google Shape;347;p70">
            <a:extLst>
              <a:ext uri="{FF2B5EF4-FFF2-40B4-BE49-F238E27FC236}">
                <a16:creationId xmlns:a16="http://schemas.microsoft.com/office/drawing/2014/main" id="{145D6A1F-4929-6B59-1D30-836AB018A4BD}"/>
              </a:ext>
            </a:extLst>
          </p:cNvPr>
          <p:cNvSpPr/>
          <p:nvPr/>
        </p:nvSpPr>
        <p:spPr>
          <a:xfrm>
            <a:off x="752284" y="3224097"/>
            <a:ext cx="2013556" cy="31774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331;p69">
            <a:extLst>
              <a:ext uri="{FF2B5EF4-FFF2-40B4-BE49-F238E27FC236}">
                <a16:creationId xmlns:a16="http://schemas.microsoft.com/office/drawing/2014/main" id="{66A28C1D-332B-A37F-ADDF-BF0258C6135D}"/>
              </a:ext>
            </a:extLst>
          </p:cNvPr>
          <p:cNvSpPr/>
          <p:nvPr/>
        </p:nvSpPr>
        <p:spPr>
          <a:xfrm>
            <a:off x="911905" y="3224096"/>
            <a:ext cx="1715384" cy="3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𝜋 and K PDAs</a:t>
            </a:r>
            <a:endParaRPr sz="2000" b="0" strike="noStrike" dirty="0">
              <a:sym typeface="Arial"/>
            </a:endParaRPr>
          </a:p>
        </p:txBody>
      </p:sp>
      <p:sp>
        <p:nvSpPr>
          <p:cNvPr id="42" name="Google Shape;331;p69">
            <a:extLst>
              <a:ext uri="{FF2B5EF4-FFF2-40B4-BE49-F238E27FC236}">
                <a16:creationId xmlns:a16="http://schemas.microsoft.com/office/drawing/2014/main" id="{FE1B81A6-C55B-EB2A-5C58-11B6BE3FE620}"/>
              </a:ext>
            </a:extLst>
          </p:cNvPr>
          <p:cNvSpPr/>
          <p:nvPr/>
        </p:nvSpPr>
        <p:spPr>
          <a:xfrm>
            <a:off x="3558036" y="2950131"/>
            <a:ext cx="715617" cy="3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LFWF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CED7F89-3834-E924-7701-E0DB491D3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3" y="4242808"/>
            <a:ext cx="3342237" cy="1312012"/>
          </a:xfrm>
          <a:prstGeom prst="rect">
            <a:avLst/>
          </a:prstGeom>
        </p:spPr>
      </p:pic>
      <p:sp>
        <p:nvSpPr>
          <p:cNvPr id="50" name="Google Shape;351;p70">
            <a:extLst>
              <a:ext uri="{FF2B5EF4-FFF2-40B4-BE49-F238E27FC236}">
                <a16:creationId xmlns:a16="http://schemas.microsoft.com/office/drawing/2014/main" id="{6B2F1004-3DBD-2CAE-7920-32963688BFE4}"/>
              </a:ext>
            </a:extLst>
          </p:cNvPr>
          <p:cNvSpPr txBox="1"/>
          <p:nvPr/>
        </p:nvSpPr>
        <p:spPr>
          <a:xfrm>
            <a:off x="3551949" y="1061598"/>
            <a:ext cx="2956715" cy="178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Drawing upon accumulated information on the </a:t>
            </a:r>
            <a:r>
              <a:rPr lang="en-US" sz="1800" b="1" dirty="0">
                <a:solidFill>
                  <a:srgbClr val="C00000"/>
                </a:solidFill>
              </a:rPr>
              <a:t>PDAs</a:t>
            </a:r>
            <a:r>
              <a:rPr lang="en-US" sz="1800" dirty="0"/>
              <a:t> of  </a:t>
            </a:r>
            <a:r>
              <a:rPr lang="en-US" sz="1800" b="1" dirty="0">
                <a:solidFill>
                  <a:srgbClr val="C00000"/>
                </a:solidFill>
              </a:rPr>
              <a:t>𝜋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/>
              <a:t>, we parameterize them as corrections to the asymptotic PDA form on the hadronic scale.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3AA6890-F843-28C4-0E4D-3AC872F1F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673" y="2879953"/>
            <a:ext cx="1184965" cy="41184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D5B1356-704E-33E0-E0AA-17E1F4242D8D}"/>
              </a:ext>
            </a:extLst>
          </p:cNvPr>
          <p:cNvCxnSpPr>
            <a:cxnSpLocks/>
          </p:cNvCxnSpPr>
          <p:nvPr/>
        </p:nvCxnSpPr>
        <p:spPr>
          <a:xfrm>
            <a:off x="5039857" y="3421322"/>
            <a:ext cx="455" cy="779906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C4829356-924F-EDD9-6214-4156B7AC3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370" y="4640360"/>
            <a:ext cx="2578336" cy="832890"/>
          </a:xfrm>
          <a:prstGeom prst="rect">
            <a:avLst/>
          </a:prstGeom>
        </p:spPr>
      </p:pic>
      <p:sp>
        <p:nvSpPr>
          <p:cNvPr id="57" name="Google Shape;331;p69">
            <a:extLst>
              <a:ext uri="{FF2B5EF4-FFF2-40B4-BE49-F238E27FC236}">
                <a16:creationId xmlns:a16="http://schemas.microsoft.com/office/drawing/2014/main" id="{580849AD-07A0-621E-C40C-C593C155B0FB}"/>
              </a:ext>
            </a:extLst>
          </p:cNvPr>
          <p:cNvSpPr/>
          <p:nvPr/>
        </p:nvSpPr>
        <p:spPr>
          <a:xfrm>
            <a:off x="4813948" y="4247307"/>
            <a:ext cx="715618" cy="32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PDA</a:t>
            </a:r>
            <a:endParaRPr sz="2000" b="0" strike="noStrike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1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48" grpId="0"/>
      <p:bldP spid="18" grpId="0"/>
      <p:bldP spid="22" grpId="0" animBg="1"/>
      <p:bldP spid="23" grpId="0"/>
      <p:bldP spid="42" grpId="0"/>
      <p:bldP spid="50" grpId="1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91D12-6230-E286-B964-57D3FEE2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" y="3355296"/>
            <a:ext cx="3226931" cy="22459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7891F-3A9F-E58F-97D9-7F3D0E10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" y="1036126"/>
            <a:ext cx="3197513" cy="22172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From 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LFWFs to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the GPDs</a:t>
            </a:r>
            <a:endParaRPr sz="3200" b="0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D7D315-0509-4A3A-E605-B654A1BC7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71" y="1010624"/>
            <a:ext cx="3172550" cy="2159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3ABE5A-2350-1741-1845-A33801714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087" y="3427727"/>
            <a:ext cx="3280044" cy="224282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DEC91B-545F-ED35-C4F4-E11DAAF3BDF5}"/>
              </a:ext>
            </a:extLst>
          </p:cNvPr>
          <p:cNvCxnSpPr>
            <a:cxnSpLocks/>
          </p:cNvCxnSpPr>
          <p:nvPr/>
        </p:nvCxnSpPr>
        <p:spPr>
          <a:xfrm>
            <a:off x="5059951" y="2244660"/>
            <a:ext cx="0" cy="512379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347;p70">
            <a:extLst>
              <a:ext uri="{FF2B5EF4-FFF2-40B4-BE49-F238E27FC236}">
                <a16:creationId xmlns:a16="http://schemas.microsoft.com/office/drawing/2014/main" id="{101B446D-3D57-4C0E-EAA4-6CC72882F3BB}"/>
              </a:ext>
            </a:extLst>
          </p:cNvPr>
          <p:cNvSpPr/>
          <p:nvPr/>
        </p:nvSpPr>
        <p:spPr>
          <a:xfrm>
            <a:off x="3596348" y="3728521"/>
            <a:ext cx="3031086" cy="70000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31;p69">
            <a:extLst>
              <a:ext uri="{FF2B5EF4-FFF2-40B4-BE49-F238E27FC236}">
                <a16:creationId xmlns:a16="http://schemas.microsoft.com/office/drawing/2014/main" id="{1235F355-EE9F-1388-56E6-F46D4B4B4385}"/>
              </a:ext>
            </a:extLst>
          </p:cNvPr>
          <p:cNvSpPr/>
          <p:nvPr/>
        </p:nvSpPr>
        <p:spPr>
          <a:xfrm>
            <a:off x="3662908" y="3739543"/>
            <a:ext cx="2936919" cy="6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Overlap Representation of the GPDS</a:t>
            </a:r>
            <a:endParaRPr sz="2000" b="0" strike="noStrike" dirty="0">
              <a:sym typeface="Arial"/>
            </a:endParaRPr>
          </a:p>
        </p:txBody>
      </p:sp>
      <p:sp>
        <p:nvSpPr>
          <p:cNvPr id="43" name="Google Shape;347;p70">
            <a:extLst>
              <a:ext uri="{FF2B5EF4-FFF2-40B4-BE49-F238E27FC236}">
                <a16:creationId xmlns:a16="http://schemas.microsoft.com/office/drawing/2014/main" id="{E16B1577-FC74-C391-7A50-F50B09E43BEB}"/>
              </a:ext>
            </a:extLst>
          </p:cNvPr>
          <p:cNvSpPr/>
          <p:nvPr/>
        </p:nvSpPr>
        <p:spPr>
          <a:xfrm>
            <a:off x="2256636" y="2871544"/>
            <a:ext cx="941325" cy="354993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331;p69">
            <a:extLst>
              <a:ext uri="{FF2B5EF4-FFF2-40B4-BE49-F238E27FC236}">
                <a16:creationId xmlns:a16="http://schemas.microsoft.com/office/drawing/2014/main" id="{663176C4-FB7E-F829-B8B1-CD31128EABC9}"/>
              </a:ext>
            </a:extLst>
          </p:cNvPr>
          <p:cNvSpPr/>
          <p:nvPr/>
        </p:nvSpPr>
        <p:spPr>
          <a:xfrm>
            <a:off x="2298304" y="2911865"/>
            <a:ext cx="941325" cy="35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𝜋</a:t>
            </a:r>
            <a:r>
              <a:rPr lang="en-US" sz="1800" b="1" dirty="0">
                <a:solidFill>
                  <a:srgbClr val="C00000"/>
                </a:solidFill>
              </a:rPr>
              <a:t> LFWF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72C967B-BF24-7F75-BDE9-0A194233E606}"/>
              </a:ext>
            </a:extLst>
          </p:cNvPr>
          <p:cNvSpPr/>
          <p:nvPr/>
        </p:nvSpPr>
        <p:spPr>
          <a:xfrm>
            <a:off x="4777086" y="1226726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1" name="Google Shape;347;p70">
            <a:extLst>
              <a:ext uri="{FF2B5EF4-FFF2-40B4-BE49-F238E27FC236}">
                <a16:creationId xmlns:a16="http://schemas.microsoft.com/office/drawing/2014/main" id="{49CA3DE4-4B84-C7B7-C37C-E36211E6B469}"/>
              </a:ext>
            </a:extLst>
          </p:cNvPr>
          <p:cNvSpPr/>
          <p:nvPr/>
        </p:nvSpPr>
        <p:spPr>
          <a:xfrm>
            <a:off x="2270486" y="5240680"/>
            <a:ext cx="941325" cy="354993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331;p69">
            <a:extLst>
              <a:ext uri="{FF2B5EF4-FFF2-40B4-BE49-F238E27FC236}">
                <a16:creationId xmlns:a16="http://schemas.microsoft.com/office/drawing/2014/main" id="{574ECDD5-4828-8490-9589-5D0A033250A3}"/>
              </a:ext>
            </a:extLst>
          </p:cNvPr>
          <p:cNvSpPr/>
          <p:nvPr/>
        </p:nvSpPr>
        <p:spPr>
          <a:xfrm>
            <a:off x="2312154" y="5267146"/>
            <a:ext cx="941325" cy="35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K LFWF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79897-ACB1-48BB-0F05-ABCCDEAA0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922" y="1676173"/>
            <a:ext cx="1402915" cy="448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AEBA8E-DBBC-D810-D5FF-BC692B55B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25" y="2735505"/>
            <a:ext cx="3968029" cy="7414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BEB046-D2AA-1237-B3ED-DF549B71294D}"/>
              </a:ext>
            </a:extLst>
          </p:cNvPr>
          <p:cNvSpPr txBox="1"/>
          <p:nvPr/>
        </p:nvSpPr>
        <p:spPr>
          <a:xfrm>
            <a:off x="3638313" y="4549031"/>
            <a:ext cx="302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L. Albino, M. Higuera, K. Raya, AB</a:t>
            </a:r>
          </a:p>
          <a:p>
            <a:pPr algn="ctr"/>
            <a:r>
              <a:rPr lang="en-US" dirty="0"/>
              <a:t>Phys. Rev. D 106 (2022) 3, 034003 </a:t>
            </a:r>
            <a:endParaRPr lang="en-MX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07CBE68-DC2B-57A5-C01B-98E8CF2DC89C}"/>
              </a:ext>
            </a:extLst>
          </p:cNvPr>
          <p:cNvSpPr/>
          <p:nvPr/>
        </p:nvSpPr>
        <p:spPr>
          <a:xfrm>
            <a:off x="4832501" y="5203002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037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4" grpId="0" animBg="1"/>
      <p:bldP spid="35" grpId="0"/>
      <p:bldP spid="43" grpId="0" animBg="1"/>
      <p:bldP spid="44" grpId="0"/>
      <p:bldP spid="7" grpId="0" animBg="1"/>
      <p:bldP spid="11" grpId="0" animBg="1"/>
      <p:bldP spid="13" grpId="0"/>
      <p:bldP spid="29" grpId="0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18E84-0D70-C318-7325-4E01268A7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69" y="1063910"/>
            <a:ext cx="3759510" cy="2305753"/>
          </a:xfrm>
          <a:prstGeom prst="rect">
            <a:avLst/>
          </a:prstGeom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From 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GPDs to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the PDFs</a:t>
            </a:r>
            <a:endParaRPr sz="3200" b="0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D7D315-0509-4A3A-E605-B654A1BC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9" y="1010624"/>
            <a:ext cx="3172550" cy="2159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3ABE5A-2350-1741-1845-A33801714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5" y="3427727"/>
            <a:ext cx="3280044" cy="2242823"/>
          </a:xfrm>
          <a:prstGeom prst="rect">
            <a:avLst/>
          </a:prstGeom>
        </p:spPr>
      </p:pic>
      <p:sp>
        <p:nvSpPr>
          <p:cNvPr id="34" name="Google Shape;347;p70">
            <a:extLst>
              <a:ext uri="{FF2B5EF4-FFF2-40B4-BE49-F238E27FC236}">
                <a16:creationId xmlns:a16="http://schemas.microsoft.com/office/drawing/2014/main" id="{101B446D-3D57-4C0E-EAA4-6CC72882F3BB}"/>
              </a:ext>
            </a:extLst>
          </p:cNvPr>
          <p:cNvSpPr/>
          <p:nvPr/>
        </p:nvSpPr>
        <p:spPr>
          <a:xfrm>
            <a:off x="3319252" y="3132771"/>
            <a:ext cx="3031086" cy="70000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31;p69">
            <a:extLst>
              <a:ext uri="{FF2B5EF4-FFF2-40B4-BE49-F238E27FC236}">
                <a16:creationId xmlns:a16="http://schemas.microsoft.com/office/drawing/2014/main" id="{1235F355-EE9F-1388-56E6-F46D4B4B4385}"/>
              </a:ext>
            </a:extLst>
          </p:cNvPr>
          <p:cNvSpPr/>
          <p:nvPr/>
        </p:nvSpPr>
        <p:spPr>
          <a:xfrm>
            <a:off x="3364043" y="3174942"/>
            <a:ext cx="2936919" cy="6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DGLAP Evolution Equations</a:t>
            </a:r>
            <a:endParaRPr sz="2000" b="0" strike="noStrike" dirty="0">
              <a:sym typeface="Aria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72C967B-BF24-7F75-BDE9-0A194233E606}"/>
              </a:ext>
            </a:extLst>
          </p:cNvPr>
          <p:cNvSpPr/>
          <p:nvPr/>
        </p:nvSpPr>
        <p:spPr>
          <a:xfrm>
            <a:off x="4499996" y="1392984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EB046-D2AA-1237-B3ED-DF549B71294D}"/>
              </a:ext>
            </a:extLst>
          </p:cNvPr>
          <p:cNvSpPr txBox="1"/>
          <p:nvPr/>
        </p:nvSpPr>
        <p:spPr>
          <a:xfrm>
            <a:off x="3416634" y="4230376"/>
            <a:ext cx="302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L. Albino, M. Higuera, K. Raya, AB</a:t>
            </a:r>
          </a:p>
          <a:p>
            <a:pPr algn="ctr"/>
            <a:r>
              <a:rPr lang="en-US" dirty="0"/>
              <a:t>Phys. Rev. D 106 (2022) 3, 034003 </a:t>
            </a:r>
            <a:endParaRPr lang="en-MX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07CBE68-DC2B-57A5-C01B-98E8CF2DC89C}"/>
              </a:ext>
            </a:extLst>
          </p:cNvPr>
          <p:cNvSpPr/>
          <p:nvPr/>
        </p:nvSpPr>
        <p:spPr>
          <a:xfrm>
            <a:off x="4541554" y="4981328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56F45-360B-7ABA-A3D7-F6D73ACB3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322" y="2074778"/>
            <a:ext cx="2458088" cy="452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96F884-E4C2-1C69-4495-C4AF8DF4E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625" y="3415798"/>
            <a:ext cx="3543307" cy="22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4" grpId="0" animBg="1"/>
      <p:bldP spid="35" grpId="0"/>
      <p:bldP spid="7" grpId="0" animBg="1"/>
      <p:bldP spid="29" grpId="0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D238C560-16DB-75D8-4439-83E6EC7A9E30}"/>
              </a:ext>
            </a:extLst>
          </p:cNvPr>
          <p:cNvSpPr/>
          <p:nvPr/>
        </p:nvSpPr>
        <p:spPr>
          <a:xfrm>
            <a:off x="27710" y="1085444"/>
            <a:ext cx="10010159" cy="70000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55E30154-11DC-7FDF-94AB-A339108295E7}"/>
              </a:ext>
            </a:extLst>
          </p:cNvPr>
          <p:cNvSpPr/>
          <p:nvPr/>
        </p:nvSpPr>
        <p:spPr>
          <a:xfrm>
            <a:off x="35228" y="1935137"/>
            <a:ext cx="10010159" cy="63051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Completing the Cycle </a:t>
            </a:r>
            <a:r>
              <a:rPr lang="en-US" sz="3200" b="1" dirty="0">
                <a:solidFill>
                  <a:srgbClr val="C00000"/>
                </a:solidFill>
              </a:rPr>
              <a:t>– Back to </a:t>
            </a:r>
            <a:r>
              <a:rPr lang="en-US" sz="3200" b="1" dirty="0">
                <a:solidFill>
                  <a:srgbClr val="136B50"/>
                </a:solidFill>
              </a:rPr>
              <a:t>Form Factors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4E5891-9742-E48E-30F4-F8FE89DC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0" y="2627449"/>
            <a:ext cx="4344907" cy="2987123"/>
          </a:xfrm>
          <a:prstGeom prst="rect">
            <a:avLst/>
          </a:prstGeom>
        </p:spPr>
      </p:pic>
      <p:sp>
        <p:nvSpPr>
          <p:cNvPr id="9" name="Google Shape;351;p70">
            <a:extLst>
              <a:ext uri="{FF2B5EF4-FFF2-40B4-BE49-F238E27FC236}">
                <a16:creationId xmlns:a16="http://schemas.microsoft.com/office/drawing/2014/main" id="{DCF962F7-7004-9AB2-C48F-C26A3DA56BCB}"/>
              </a:ext>
            </a:extLst>
          </p:cNvPr>
          <p:cNvSpPr txBox="1"/>
          <p:nvPr/>
        </p:nvSpPr>
        <p:spPr>
          <a:xfrm>
            <a:off x="76794" y="1912467"/>
            <a:ext cx="10080625" cy="69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Such an exercise provides stringent constraints on the efficacy of the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we have constructed by direct comparison with the refined calculation of these </a:t>
            </a:r>
            <a:r>
              <a:rPr lang="en-US" sz="1800" b="1" dirty="0">
                <a:solidFill>
                  <a:srgbClr val="C00000"/>
                </a:solidFill>
              </a:rPr>
              <a:t>form factors.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8622CE-0BB0-7E4E-EA36-57DF23616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455" y="2629888"/>
            <a:ext cx="4389241" cy="2984684"/>
          </a:xfrm>
          <a:prstGeom prst="rect">
            <a:avLst/>
          </a:prstGeom>
        </p:spPr>
      </p:pic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35233" y="1095039"/>
            <a:ext cx="9827687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factors</a:t>
            </a:r>
            <a:r>
              <a:rPr lang="en-US" sz="1800" dirty="0"/>
              <a:t> using our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can be obtained either through the knowledge of the </a:t>
            </a:r>
            <a:r>
              <a:rPr lang="en-US" sz="1800" b="1" dirty="0">
                <a:solidFill>
                  <a:srgbClr val="C00000"/>
                </a:solidFill>
              </a:rPr>
              <a:t>GPDs</a:t>
            </a:r>
            <a:r>
              <a:rPr lang="en-US" sz="1800" dirty="0"/>
              <a:t> or the direct evaluation of the </a:t>
            </a:r>
            <a:r>
              <a:rPr lang="en-US" sz="1800" b="1" dirty="0">
                <a:solidFill>
                  <a:srgbClr val="C00000"/>
                </a:solidFill>
              </a:rPr>
              <a:t>triangle diagram</a:t>
            </a:r>
            <a:r>
              <a:rPr lang="en-US" sz="1800" dirty="0"/>
              <a:t>. 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9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8" grpId="0"/>
      <p:bldP spid="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D238C560-16DB-75D8-4439-83E6EC7A9E30}"/>
              </a:ext>
            </a:extLst>
          </p:cNvPr>
          <p:cNvSpPr/>
          <p:nvPr/>
        </p:nvSpPr>
        <p:spPr>
          <a:xfrm>
            <a:off x="128792" y="992972"/>
            <a:ext cx="9414456" cy="100609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128791" y="1022559"/>
            <a:ext cx="9414456" cy="97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We can extend this analysis of the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to compute the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factors</a:t>
            </a:r>
            <a:r>
              <a:rPr lang="en-US" sz="1800" dirty="0"/>
              <a:t> to larger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range: </a:t>
            </a:r>
            <a:r>
              <a:rPr lang="en-US" sz="1800" b="1" dirty="0">
                <a:solidFill>
                  <a:srgbClr val="C00000"/>
                </a:solidFill>
              </a:rPr>
              <a:t>0-40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which would likely cover the photon </a:t>
            </a:r>
            <a:r>
              <a:rPr lang="en-US" sz="1800" dirty="0" err="1"/>
              <a:t>virtualities</a:t>
            </a:r>
            <a:r>
              <a:rPr lang="en-US" sz="1800" dirty="0"/>
              <a:t> accessible to the </a:t>
            </a:r>
            <a:r>
              <a:rPr lang="en-US" sz="1800" b="1" dirty="0">
                <a:solidFill>
                  <a:srgbClr val="C00000"/>
                </a:solidFill>
              </a:rPr>
              <a:t>JLab12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JLab22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EIC programs</a:t>
            </a:r>
            <a:r>
              <a:rPr lang="en-US" sz="1800" dirty="0"/>
              <a:t>:  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Completing the Cycle </a:t>
            </a:r>
            <a:r>
              <a:rPr lang="en-US" sz="3200" b="1" dirty="0">
                <a:solidFill>
                  <a:srgbClr val="C00000"/>
                </a:solidFill>
              </a:rPr>
              <a:t>– Back to </a:t>
            </a:r>
            <a:r>
              <a:rPr lang="en-US" sz="3200" b="1" dirty="0">
                <a:solidFill>
                  <a:srgbClr val="136B50"/>
                </a:solidFill>
              </a:rPr>
              <a:t>Form Factors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78AA05-5D8F-F690-1DCE-DCEDEF49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" y="2127853"/>
            <a:ext cx="4767738" cy="3456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B6849-181D-D95F-B1F7-DE18FC9D3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858" y="2084630"/>
            <a:ext cx="5115837" cy="35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D238C560-16DB-75D8-4439-83E6EC7A9E30}"/>
              </a:ext>
            </a:extLst>
          </p:cNvPr>
          <p:cNvSpPr/>
          <p:nvPr/>
        </p:nvSpPr>
        <p:spPr>
          <a:xfrm>
            <a:off x="138498" y="992972"/>
            <a:ext cx="9573537" cy="73968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Completing the Cycle </a:t>
            </a:r>
            <a:r>
              <a:rPr lang="en-US" sz="3200" b="1" dirty="0">
                <a:solidFill>
                  <a:srgbClr val="C00000"/>
                </a:solidFill>
              </a:rPr>
              <a:t>– Back to </a:t>
            </a:r>
            <a:r>
              <a:rPr lang="en-US" sz="3200" b="1" dirty="0">
                <a:solidFill>
                  <a:srgbClr val="136B50"/>
                </a:solidFill>
              </a:rPr>
              <a:t>Form Factors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138498" y="1022559"/>
            <a:ext cx="9689189" cy="74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There is an analysis underway of the </a:t>
            </a:r>
            <a:r>
              <a:rPr lang="en-US" sz="1800" b="1" dirty="0">
                <a:solidFill>
                  <a:srgbClr val="C00000"/>
                </a:solidFill>
              </a:rPr>
              <a:t>kaon electromagnetic form factor</a:t>
            </a:r>
            <a:r>
              <a:rPr lang="en-US" sz="1800" dirty="0"/>
              <a:t> till </a:t>
            </a:r>
            <a:r>
              <a:rPr lang="en-US" sz="1800" b="1" dirty="0">
                <a:solidFill>
                  <a:srgbClr val="C00000"/>
                </a:solidFill>
              </a:rPr>
              <a:t>5.5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of the data obtained in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b="1" dirty="0">
                <a:solidFill>
                  <a:srgbClr val="C00000"/>
                </a:solidFill>
              </a:rPr>
              <a:t> E12-09-011 </a:t>
            </a:r>
            <a:r>
              <a:rPr lang="en-US" sz="1800" dirty="0"/>
              <a:t>experiment.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F1106-F2A9-3398-2B73-E28B3D320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" y="2326900"/>
            <a:ext cx="4577952" cy="3295456"/>
          </a:xfrm>
          <a:prstGeom prst="rect">
            <a:avLst/>
          </a:prstGeom>
        </p:spPr>
      </p:pic>
      <p:sp>
        <p:nvSpPr>
          <p:cNvPr id="9" name="Google Shape;351;p70">
            <a:extLst>
              <a:ext uri="{FF2B5EF4-FFF2-40B4-BE49-F238E27FC236}">
                <a16:creationId xmlns:a16="http://schemas.microsoft.com/office/drawing/2014/main" id="{C92BEBCB-266D-ACA5-8A69-FEE727F0A04B}"/>
              </a:ext>
            </a:extLst>
          </p:cNvPr>
          <p:cNvSpPr txBox="1"/>
          <p:nvPr/>
        </p:nvSpPr>
        <p:spPr>
          <a:xfrm>
            <a:off x="1056793" y="1910219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Courtesy Garth Huber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AA337A-DDAB-0C12-151B-7A40AD61C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609" y="2175573"/>
            <a:ext cx="5037138" cy="3480663"/>
          </a:xfrm>
          <a:prstGeom prst="rect">
            <a:avLst/>
          </a:prstGeom>
        </p:spPr>
      </p:pic>
      <p:sp>
        <p:nvSpPr>
          <p:cNvPr id="10" name="Google Shape;351;p70">
            <a:extLst>
              <a:ext uri="{FF2B5EF4-FFF2-40B4-BE49-F238E27FC236}">
                <a16:creationId xmlns:a16="http://schemas.microsoft.com/office/drawing/2014/main" id="{34FC0E1F-19E9-A991-1A54-8F99D5A91C8C}"/>
              </a:ext>
            </a:extLst>
          </p:cNvPr>
          <p:cNvSpPr txBox="1"/>
          <p:nvPr/>
        </p:nvSpPr>
        <p:spPr>
          <a:xfrm>
            <a:off x="6125378" y="1876432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Algebraic Model results</a:t>
            </a:r>
          </a:p>
        </p:txBody>
      </p:sp>
    </p:spTree>
    <p:extLst>
      <p:ext uri="{BB962C8B-B14F-4D97-AF65-F5344CB8AC3E}">
        <p14:creationId xmlns:p14="http://schemas.microsoft.com/office/powerpoint/2010/main" val="31138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8" grpId="0"/>
      <p:bldP spid="2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Summary</a:t>
            </a:r>
            <a:r>
              <a:rPr lang="en-US" sz="3200" b="1" dirty="0">
                <a:solidFill>
                  <a:srgbClr val="C00000"/>
                </a:solidFill>
              </a:rPr>
              <a:t> and </a:t>
            </a:r>
            <a:r>
              <a:rPr lang="en-US" sz="3200" b="1" dirty="0">
                <a:solidFill>
                  <a:srgbClr val="136B50"/>
                </a:solidFill>
              </a:rPr>
              <a:t>Outlook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35233" y="1095039"/>
            <a:ext cx="10080619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The interplay of </a:t>
            </a:r>
            <a:r>
              <a:rPr lang="en-US" sz="1800" b="1" dirty="0">
                <a:solidFill>
                  <a:srgbClr val="C00000"/>
                </a:solidFill>
              </a:rPr>
              <a:t>QCD akin</a:t>
            </a:r>
            <a:r>
              <a:rPr lang="en-US" sz="1800" dirty="0"/>
              <a:t> truncations of </a:t>
            </a:r>
            <a:r>
              <a:rPr lang="en-US" sz="1800" b="1" dirty="0">
                <a:solidFill>
                  <a:srgbClr val="C00000"/>
                </a:solidFill>
              </a:rPr>
              <a:t>Schwinger-Dyson equations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based upon these studies shed important light on the </a:t>
            </a:r>
            <a:r>
              <a:rPr lang="en-US" sz="1800" b="1" dirty="0">
                <a:solidFill>
                  <a:srgbClr val="C00000"/>
                </a:solidFill>
              </a:rPr>
              <a:t>internal structure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and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kaon</a:t>
            </a:r>
            <a:r>
              <a:rPr lang="en-US" sz="1800" b="1" dirty="0"/>
              <a:t>.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3" name="Google Shape;351;p70">
            <a:extLst>
              <a:ext uri="{FF2B5EF4-FFF2-40B4-BE49-F238E27FC236}">
                <a16:creationId xmlns:a16="http://schemas.microsoft.com/office/drawing/2014/main" id="{74FFE564-56C6-494A-579B-F8EB66B3E2D6}"/>
              </a:ext>
            </a:extLst>
          </p:cNvPr>
          <p:cNvSpPr txBox="1"/>
          <p:nvPr/>
        </p:nvSpPr>
        <p:spPr>
          <a:xfrm>
            <a:off x="-6337" y="1787776"/>
            <a:ext cx="10080619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</a:rPr>
              <a:t>QCD akin</a:t>
            </a:r>
            <a:r>
              <a:rPr lang="en-US" sz="1800" dirty="0"/>
              <a:t> refined computation of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kaon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factors</a:t>
            </a:r>
            <a:r>
              <a:rPr lang="en-US" sz="1800" dirty="0"/>
              <a:t> at low and intermediate </a:t>
            </a:r>
            <a:r>
              <a:rPr lang="en-US" sz="1800" dirty="0" err="1"/>
              <a:t>virtualities</a:t>
            </a:r>
            <a:r>
              <a:rPr lang="en-US" sz="1800" dirty="0"/>
              <a:t> of the probing photon in electroproduction processes: 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Google Shape;331;p69">
            <a:extLst>
              <a:ext uri="{FF2B5EF4-FFF2-40B4-BE49-F238E27FC236}">
                <a16:creationId xmlns:a16="http://schemas.microsoft.com/office/drawing/2014/main" id="{0C9BEE31-2987-738F-7A6E-280C9E5B418A}"/>
              </a:ext>
            </a:extLst>
          </p:cNvPr>
          <p:cNvSpPr/>
          <p:nvPr/>
        </p:nvSpPr>
        <p:spPr>
          <a:xfrm>
            <a:off x="1108358" y="2593862"/>
            <a:ext cx="8118763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 AB, K. Raya, P. </a:t>
            </a:r>
            <a:r>
              <a:rPr lang="en-US" dirty="0" err="1"/>
              <a:t>Roig</a:t>
            </a:r>
            <a:r>
              <a:rPr lang="en-US" dirty="0"/>
              <a:t>, Phys. Rev. D 105 (2022) 7, 074013</a:t>
            </a:r>
          </a:p>
          <a:p>
            <a:pPr algn="ctr"/>
            <a:r>
              <a:rPr lang="en-US" dirty="0"/>
              <a:t>L. Chang, I.C. </a:t>
            </a:r>
            <a:r>
              <a:rPr lang="en-US" dirty="0" err="1"/>
              <a:t>Cloët</a:t>
            </a:r>
            <a:r>
              <a:rPr lang="en-US" dirty="0"/>
              <a:t>, C.D. Roberts, S.M. Schmidt, P.C. Tandy, Phys. Rev. Lett. 111 (2013) 14, 141802</a:t>
            </a:r>
            <a:br>
              <a:rPr lang="en-US" dirty="0"/>
            </a:br>
            <a:endParaRPr lang="en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>
              <a:buAutoNum type="alphaUcPeriod"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351;p70">
            <a:extLst>
              <a:ext uri="{FF2B5EF4-FFF2-40B4-BE49-F238E27FC236}">
                <a16:creationId xmlns:a16="http://schemas.microsoft.com/office/drawing/2014/main" id="{91FCEBDD-FB93-77F1-8A79-CCF0F01D4460}"/>
              </a:ext>
            </a:extLst>
          </p:cNvPr>
          <p:cNvSpPr txBox="1"/>
          <p:nvPr/>
        </p:nvSpPr>
        <p:spPr>
          <a:xfrm>
            <a:off x="7513" y="4406311"/>
            <a:ext cx="100806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More recently,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kaon form factors</a:t>
            </a:r>
            <a:r>
              <a:rPr lang="en-US" sz="1800" dirty="0"/>
              <a:t> have been computed in the the </a:t>
            </a:r>
            <a:r>
              <a:rPr lang="en-US" sz="1800" b="1" dirty="0">
                <a:solidFill>
                  <a:srgbClr val="C00000"/>
                </a:solidFill>
              </a:rPr>
              <a:t>time-like region</a:t>
            </a:r>
            <a:r>
              <a:rPr lang="en-US" sz="1800" dirty="0"/>
              <a:t>  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Google Shape;331;p69">
            <a:extLst>
              <a:ext uri="{FF2B5EF4-FFF2-40B4-BE49-F238E27FC236}">
                <a16:creationId xmlns:a16="http://schemas.microsoft.com/office/drawing/2014/main" id="{3B056D8E-39FD-6BE1-0CB0-F9274814A3D3}"/>
              </a:ext>
            </a:extLst>
          </p:cNvPr>
          <p:cNvSpPr/>
          <p:nvPr/>
        </p:nvSpPr>
        <p:spPr>
          <a:xfrm>
            <a:off x="678872" y="4893741"/>
            <a:ext cx="8534393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A.S. Miramontes, H. </a:t>
            </a:r>
            <a:r>
              <a:rPr lang="en-US" dirty="0" err="1"/>
              <a:t>Sanchis</a:t>
            </a:r>
            <a:r>
              <a:rPr lang="en-US" dirty="0"/>
              <a:t> </a:t>
            </a:r>
            <a:r>
              <a:rPr lang="en-US" dirty="0" err="1"/>
              <a:t>Alepuz</a:t>
            </a:r>
            <a:r>
              <a:rPr lang="en-US" dirty="0"/>
              <a:t>, R. </a:t>
            </a:r>
            <a:r>
              <a:rPr lang="en-US" dirty="0" err="1"/>
              <a:t>Alkofer</a:t>
            </a:r>
            <a:r>
              <a:rPr lang="en-US" dirty="0"/>
              <a:t>, Phys. Rev. D 103 (2021) 11, 116006</a:t>
            </a:r>
          </a:p>
          <a:p>
            <a:pPr lvl="0" algn="ctr"/>
            <a:r>
              <a:rPr lang="en-US" dirty="0"/>
              <a:t>A.S. Miramontes, AB, Phys. Rev. D 107 (2023) 1, 014016 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351;p70">
            <a:extLst>
              <a:ext uri="{FF2B5EF4-FFF2-40B4-BE49-F238E27FC236}">
                <a16:creationId xmlns:a16="http://schemas.microsoft.com/office/drawing/2014/main" id="{04300D3C-45D9-D3AE-EB3D-D475E8D76EC7}"/>
              </a:ext>
            </a:extLst>
          </p:cNvPr>
          <p:cNvSpPr txBox="1"/>
          <p:nvPr/>
        </p:nvSpPr>
        <p:spPr>
          <a:xfrm>
            <a:off x="21368" y="3187075"/>
            <a:ext cx="10080619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Results for the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</a:t>
            </a:r>
            <a:r>
              <a:rPr lang="en-US" sz="1800" dirty="0"/>
              <a:t> at large photon </a:t>
            </a:r>
            <a:r>
              <a:rPr lang="en-US" sz="1800" dirty="0" err="1"/>
              <a:t>virtualities</a:t>
            </a:r>
            <a:r>
              <a:rPr lang="en-US" sz="1800" dirty="0"/>
              <a:t> accessible to the potential </a:t>
            </a:r>
            <a:r>
              <a:rPr lang="en-US" sz="1800" b="1" dirty="0">
                <a:solidFill>
                  <a:srgbClr val="C00000"/>
                </a:solidFill>
              </a:rPr>
              <a:t>22GeV upgrade</a:t>
            </a:r>
            <a:r>
              <a:rPr lang="en-US" sz="1800" dirty="0"/>
              <a:t> of the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 </a:t>
            </a:r>
            <a:r>
              <a:rPr lang="en-US" sz="1800" b="1" dirty="0">
                <a:solidFill>
                  <a:srgbClr val="C00000"/>
                </a:solidFill>
              </a:rPr>
              <a:t>EIC</a:t>
            </a:r>
            <a:r>
              <a:rPr lang="en-US" sz="1800" dirty="0"/>
              <a:t> are also available: 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4A4A1C1B-2957-9C52-F81D-FC327F58765F}"/>
              </a:ext>
            </a:extLst>
          </p:cNvPr>
          <p:cNvSpPr/>
          <p:nvPr/>
        </p:nvSpPr>
        <p:spPr>
          <a:xfrm>
            <a:off x="1260758" y="3923908"/>
            <a:ext cx="8118763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dirty="0"/>
              <a:t>L. Chang, I.C. </a:t>
            </a:r>
            <a:r>
              <a:rPr lang="en-US" dirty="0" err="1"/>
              <a:t>Cloët</a:t>
            </a:r>
            <a:r>
              <a:rPr lang="en-US" dirty="0"/>
              <a:t>, C.D. Roberts, S.M. Schmidt, P.C. Tandy, Phys. Rev. Lett. 111 (2013) 14, 141802</a:t>
            </a:r>
            <a:br>
              <a:rPr lang="en-US" dirty="0"/>
            </a:br>
            <a:r>
              <a:rPr lang="en-US" dirty="0"/>
              <a:t>J. Arrington, et al. (Feb 23, 2021, </a:t>
            </a:r>
            <a:r>
              <a:rPr lang="en-US" dirty="0" err="1"/>
              <a:t>J.Phys</a:t>
            </a:r>
            <a:r>
              <a:rPr lang="en-US" dirty="0"/>
              <a:t>. G 48 (2021) 7, 075106 </a:t>
            </a:r>
          </a:p>
        </p:txBody>
      </p:sp>
    </p:spTree>
    <p:extLst>
      <p:ext uri="{BB962C8B-B14F-4D97-AF65-F5344CB8AC3E}">
        <p14:creationId xmlns:p14="http://schemas.microsoft.com/office/powerpoint/2010/main" val="38857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" grpId="0"/>
      <p:bldP spid="3" grpId="0"/>
      <p:bldP spid="5" grpId="0"/>
      <p:bldP spid="13" grpId="0"/>
      <p:bldP spid="14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2C19768-A2AC-EF3C-D491-7CB93D41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76" y="3957720"/>
            <a:ext cx="2231064" cy="1723665"/>
          </a:xfrm>
          <a:prstGeom prst="rect">
            <a:avLst/>
          </a:prstGeom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9903058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Hadrons Structure – Q</a:t>
            </a:r>
            <a:r>
              <a:rPr lang="en-US" sz="3600" b="1" dirty="0">
                <a:solidFill>
                  <a:srgbClr val="C00000"/>
                </a:solidFill>
              </a:rPr>
              <a:t>C</a:t>
            </a:r>
            <a:r>
              <a:rPr lang="en-US" sz="3600" b="1" dirty="0">
                <a:solidFill>
                  <a:srgbClr val="136B50"/>
                </a:solidFill>
              </a:rPr>
              <a:t>D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endParaRPr sz="3200" b="0" strike="noStrike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67C30B-A7DD-8D8C-B1B0-E70C8CC48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30" b="-853"/>
          <a:stretch/>
        </p:blipFill>
        <p:spPr>
          <a:xfrm>
            <a:off x="6516911" y="986888"/>
            <a:ext cx="2527313" cy="3046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57A792-FA56-C4C8-6BF3-DCEEF6580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40" y="3661824"/>
            <a:ext cx="1874871" cy="176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9E6C0-52A9-A68A-30B2-4DD1E6A37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350" y="3748910"/>
            <a:ext cx="18034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0C205-72A9-DCC9-B23C-00278252B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1" r="33071" b="5466"/>
          <a:stretch/>
        </p:blipFill>
        <p:spPr>
          <a:xfrm>
            <a:off x="3402076" y="1024133"/>
            <a:ext cx="2650381" cy="2855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2303B0-E499-706B-9A14-730CB3A12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535" b="7776"/>
          <a:stretch/>
        </p:blipFill>
        <p:spPr>
          <a:xfrm>
            <a:off x="153515" y="1019576"/>
            <a:ext cx="2730863" cy="2785593"/>
          </a:xfrm>
          <a:prstGeom prst="rect">
            <a:avLst/>
          </a:prstGeom>
        </p:spPr>
      </p:pic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D23D03D2-6A8C-0CE7-CB44-D391E784776A}"/>
              </a:ext>
            </a:extLst>
          </p:cNvPr>
          <p:cNvSpPr/>
          <p:nvPr/>
        </p:nvSpPr>
        <p:spPr>
          <a:xfrm>
            <a:off x="452080" y="5367620"/>
            <a:ext cx="2751612" cy="32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1000" dirty="0"/>
              <a:t>Hofstadter, et. al., Phys. Rev. 91, 422 (1953)</a:t>
            </a:r>
          </a:p>
          <a:p>
            <a:pPr lvl="0"/>
            <a:r>
              <a:rPr lang="en-US" sz="1000" dirty="0"/>
              <a:t>Hofstadter, Rev. Mod. Phys. 28, 214 (1956)</a:t>
            </a:r>
            <a:endParaRPr lang="en-MX" sz="1000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331;p69">
            <a:extLst>
              <a:ext uri="{FF2B5EF4-FFF2-40B4-BE49-F238E27FC236}">
                <a16:creationId xmlns:a16="http://schemas.microsoft.com/office/drawing/2014/main" id="{CCB17BEF-E93A-CBB0-3493-9CA5F8C5D1C6}"/>
              </a:ext>
            </a:extLst>
          </p:cNvPr>
          <p:cNvSpPr/>
          <p:nvPr/>
        </p:nvSpPr>
        <p:spPr>
          <a:xfrm>
            <a:off x="3739559" y="5490992"/>
            <a:ext cx="2650381" cy="198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000" dirty="0"/>
              <a:t>Feynman, Phys. Rev. Lett. 23, 1415</a:t>
            </a:r>
            <a:r>
              <a:rPr lang="en-MX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/>
              <a:t>(1969)</a:t>
            </a:r>
            <a:endParaRPr lang="en-MX" sz="1000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2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19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Summary</a:t>
            </a:r>
            <a:r>
              <a:rPr lang="en-US" sz="3200" b="1" dirty="0">
                <a:solidFill>
                  <a:srgbClr val="C00000"/>
                </a:solidFill>
              </a:rPr>
              <a:t> and </a:t>
            </a:r>
            <a:r>
              <a:rPr lang="en-US" sz="3200" b="1" dirty="0">
                <a:solidFill>
                  <a:srgbClr val="136B50"/>
                </a:solidFill>
              </a:rPr>
              <a:t>Outlook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35233" y="1039620"/>
            <a:ext cx="10080619" cy="95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Carefully constructed </a:t>
            </a:r>
            <a:r>
              <a:rPr lang="en-US" sz="1800" b="1" dirty="0">
                <a:solidFill>
                  <a:srgbClr val="C00000"/>
                </a:solidFill>
              </a:rPr>
              <a:t>Algebraic Models </a:t>
            </a:r>
            <a:r>
              <a:rPr lang="en-US" sz="1800" dirty="0"/>
              <a:t>can enable computation of the </a:t>
            </a:r>
            <a:r>
              <a:rPr lang="en-US" sz="1800" b="1" dirty="0">
                <a:solidFill>
                  <a:srgbClr val="C00000"/>
                </a:solidFill>
              </a:rPr>
              <a:t>GPDs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PDFs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EFF</a:t>
            </a:r>
          </a:p>
          <a:p>
            <a:pPr lvl="0">
              <a:buSzPts val="810"/>
            </a:pPr>
            <a:r>
              <a:rPr lang="en-US" sz="1800" dirty="0"/>
              <a:t>     with relative ease which is reminiscent of a </a:t>
            </a:r>
            <a:r>
              <a:rPr lang="en-US" sz="1800" b="1" dirty="0">
                <a:solidFill>
                  <a:srgbClr val="C00000"/>
                </a:solidFill>
              </a:rPr>
              <a:t>contact interaction</a:t>
            </a:r>
            <a:r>
              <a:rPr lang="en-US" sz="1800" dirty="0"/>
              <a:t> while mimicking the reliability</a:t>
            </a:r>
          </a:p>
          <a:p>
            <a:pPr lvl="0">
              <a:buSzPts val="810"/>
            </a:pPr>
            <a:r>
              <a:rPr lang="en-US" sz="1800" dirty="0"/>
              <a:t>     of </a:t>
            </a:r>
            <a:r>
              <a:rPr lang="en-US" sz="1800" b="1" dirty="0">
                <a:solidFill>
                  <a:srgbClr val="C00000"/>
                </a:solidFill>
              </a:rPr>
              <a:t>QCD akin</a:t>
            </a:r>
            <a:r>
              <a:rPr lang="en-US" sz="1800" dirty="0"/>
              <a:t> refined truncations of </a:t>
            </a:r>
            <a:r>
              <a:rPr lang="en-US" sz="1800" b="1" dirty="0">
                <a:solidFill>
                  <a:srgbClr val="C00000"/>
                </a:solidFill>
              </a:rPr>
              <a:t>Schwinger-Dyson equations</a:t>
            </a:r>
            <a:r>
              <a:rPr lang="en-US" sz="1800" dirty="0"/>
              <a:t>.  </a:t>
            </a:r>
            <a:endParaRPr lang="en-US" sz="1800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3" name="Google Shape;351;p70">
            <a:extLst>
              <a:ext uri="{FF2B5EF4-FFF2-40B4-BE49-F238E27FC236}">
                <a16:creationId xmlns:a16="http://schemas.microsoft.com/office/drawing/2014/main" id="{91FCEBDD-FB93-77F1-8A79-CCF0F01D4460}"/>
              </a:ext>
            </a:extLst>
          </p:cNvPr>
          <p:cNvSpPr txBox="1"/>
          <p:nvPr/>
        </p:nvSpPr>
        <p:spPr>
          <a:xfrm>
            <a:off x="7513" y="2330844"/>
            <a:ext cx="10080619" cy="676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Despite these encouraging results and synergy with experimental endeavors at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EIC</a:t>
            </a:r>
            <a:r>
              <a:rPr lang="en-US" sz="1800" dirty="0"/>
              <a:t>, further improvements and extensions in the </a:t>
            </a:r>
            <a:r>
              <a:rPr lang="en-US" sz="1800" b="1" dirty="0">
                <a:solidFill>
                  <a:srgbClr val="C00000"/>
                </a:solidFill>
              </a:rPr>
              <a:t>continuum QCD approach</a:t>
            </a:r>
            <a:r>
              <a:rPr lang="en-US" sz="1800" dirty="0"/>
              <a:t> are desirable.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9711-12B2-F7CB-D300-7441977E586D}"/>
              </a:ext>
            </a:extLst>
          </p:cNvPr>
          <p:cNvSpPr txBox="1"/>
          <p:nvPr/>
        </p:nvSpPr>
        <p:spPr>
          <a:xfrm>
            <a:off x="1842660" y="1990539"/>
            <a:ext cx="6179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L. Albino, M. Higuera, K. Raya, AB Phys. Rev. D 106 (2022) 3, 034003</a:t>
            </a:r>
          </a:p>
        </p:txBody>
      </p:sp>
      <p:sp>
        <p:nvSpPr>
          <p:cNvPr id="9" name="Google Shape;351;p70">
            <a:extLst>
              <a:ext uri="{FF2B5EF4-FFF2-40B4-BE49-F238E27FC236}">
                <a16:creationId xmlns:a16="http://schemas.microsoft.com/office/drawing/2014/main" id="{476287B8-185A-C712-48B0-C20910F07283}"/>
              </a:ext>
            </a:extLst>
          </p:cNvPr>
          <p:cNvSpPr txBox="1"/>
          <p:nvPr/>
        </p:nvSpPr>
        <p:spPr>
          <a:xfrm>
            <a:off x="7510" y="3072037"/>
            <a:ext cx="10080619" cy="91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Deeper research into the theoretical foundations of the truncations involved at the level of the </a:t>
            </a:r>
            <a:r>
              <a:rPr lang="en-US" sz="1800" b="1" dirty="0">
                <a:solidFill>
                  <a:srgbClr val="C00000"/>
                </a:solidFill>
              </a:rPr>
              <a:t>Green functions</a:t>
            </a:r>
            <a:r>
              <a:rPr lang="en-US" sz="1800" dirty="0"/>
              <a:t> of the fundamental degrees of freedom, i.e., </a:t>
            </a:r>
            <a:r>
              <a:rPr lang="en-US" sz="1800" b="1" dirty="0">
                <a:solidFill>
                  <a:srgbClr val="C00000"/>
                </a:solidFill>
              </a:rPr>
              <a:t>quarks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gluons</a:t>
            </a:r>
            <a:r>
              <a:rPr lang="en-US" sz="1800" dirty="0">
                <a:solidFill>
                  <a:schemeClr val="tx1"/>
                </a:solidFill>
              </a:rPr>
              <a:t>, as well as 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quark-gluon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gluon-gluon</a:t>
            </a:r>
            <a:r>
              <a:rPr lang="en-US" sz="1800" dirty="0"/>
              <a:t> interactions continues vigorously.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0" name="Google Shape;351;p70">
            <a:extLst>
              <a:ext uri="{FF2B5EF4-FFF2-40B4-BE49-F238E27FC236}">
                <a16:creationId xmlns:a16="http://schemas.microsoft.com/office/drawing/2014/main" id="{B28CEB8D-F4E0-B0BE-ABC9-49E9BC360DBB}"/>
              </a:ext>
            </a:extLst>
          </p:cNvPr>
          <p:cNvSpPr txBox="1"/>
          <p:nvPr/>
        </p:nvSpPr>
        <p:spPr>
          <a:xfrm>
            <a:off x="-20396" y="4088012"/>
            <a:ext cx="10080619" cy="1319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</a:rPr>
              <a:t>Schwinger-Dyson equations </a:t>
            </a:r>
            <a:r>
              <a:rPr lang="en-US" sz="1800" dirty="0"/>
              <a:t>have also been of substantial success in the studies of </a:t>
            </a:r>
            <a:r>
              <a:rPr lang="en-US" sz="1800" b="1" dirty="0">
                <a:solidFill>
                  <a:srgbClr val="C00000"/>
                </a:solidFill>
              </a:rPr>
              <a:t>baryons</a:t>
            </a:r>
            <a:r>
              <a:rPr lang="en-US" sz="1800" dirty="0"/>
              <a:t> such as the </a:t>
            </a:r>
            <a:r>
              <a:rPr lang="en-US" sz="1800" b="1" dirty="0">
                <a:solidFill>
                  <a:srgbClr val="C00000"/>
                </a:solidFill>
              </a:rPr>
              <a:t>transition form factors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C00000"/>
                </a:solidFill>
              </a:rPr>
              <a:t>nucleon</a:t>
            </a:r>
            <a:r>
              <a:rPr lang="en-US" sz="1800" dirty="0"/>
              <a:t> to its </a:t>
            </a:r>
            <a:r>
              <a:rPr lang="en-US" sz="1800" b="1" dirty="0">
                <a:solidFill>
                  <a:srgbClr val="C00000"/>
                </a:solidFill>
              </a:rPr>
              <a:t>excited states</a:t>
            </a:r>
            <a:r>
              <a:rPr lang="en-US" sz="1800" dirty="0"/>
              <a:t> which is a hallmark of </a:t>
            </a:r>
            <a:r>
              <a:rPr lang="en-US" sz="1800" b="1" dirty="0">
                <a:solidFill>
                  <a:srgbClr val="C00000"/>
                </a:solidFill>
              </a:rPr>
              <a:t>CLAS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CLAS12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CLAS22</a:t>
            </a:r>
            <a:r>
              <a:rPr lang="en-US" sz="1800" dirty="0"/>
              <a:t> programs at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hold the promise to offer a reliable tool for the future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EIC era</a:t>
            </a:r>
            <a:r>
              <a:rPr lang="en-US" sz="1800" dirty="0"/>
              <a:t> research into the heart of </a:t>
            </a:r>
            <a:r>
              <a:rPr lang="en-US" sz="1800" b="1" dirty="0">
                <a:solidFill>
                  <a:srgbClr val="C00000"/>
                </a:solidFill>
              </a:rPr>
              <a:t>hadronic matter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59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" grpId="0"/>
      <p:bldP spid="13" grpId="0"/>
      <p:bldP spid="7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5" name="Google Shape;348;p70">
            <a:extLst>
              <a:ext uri="{FF2B5EF4-FFF2-40B4-BE49-F238E27FC236}">
                <a16:creationId xmlns:a16="http://schemas.microsoft.com/office/drawing/2014/main" id="{262FC328-7CB3-1CEE-63B7-10F6D3D4A29B}"/>
              </a:ext>
            </a:extLst>
          </p:cNvPr>
          <p:cNvSpPr/>
          <p:nvPr/>
        </p:nvSpPr>
        <p:spPr>
          <a:xfrm>
            <a:off x="2084484" y="2189409"/>
            <a:ext cx="5642841" cy="83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Thank you for your attention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5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7;p70">
            <a:extLst>
              <a:ext uri="{FF2B5EF4-FFF2-40B4-BE49-F238E27FC236}">
                <a16:creationId xmlns:a16="http://schemas.microsoft.com/office/drawing/2014/main" id="{51153974-1C5F-DDE3-1847-D6FBDC7332CC}"/>
              </a:ext>
            </a:extLst>
          </p:cNvPr>
          <p:cNvSpPr/>
          <p:nvPr/>
        </p:nvSpPr>
        <p:spPr>
          <a:xfrm>
            <a:off x="185263" y="1117526"/>
            <a:ext cx="5887440" cy="708124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67"/>
          <p:cNvSpPr/>
          <p:nvPr/>
        </p:nvSpPr>
        <p:spPr>
          <a:xfrm>
            <a:off x="215639" y="-9720"/>
            <a:ext cx="8884817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chemeClr val="tx1"/>
                </a:solidFill>
              </a:rPr>
              <a:t>Q</a:t>
            </a:r>
            <a:r>
              <a:rPr lang="en-US" sz="3200" b="1" dirty="0">
                <a:solidFill>
                  <a:srgbClr val="C00000"/>
                </a:solidFill>
              </a:rPr>
              <a:t>C</a:t>
            </a:r>
            <a:r>
              <a:rPr lang="en-US" sz="3200" b="1" dirty="0">
                <a:solidFill>
                  <a:srgbClr val="136B50"/>
                </a:solidFill>
              </a:rPr>
              <a:t>D</a:t>
            </a:r>
            <a:r>
              <a:rPr lang="en-US" sz="3200" b="1" dirty="0"/>
              <a:t>: </a:t>
            </a:r>
            <a:r>
              <a:rPr lang="en-US" sz="3200" b="1" dirty="0">
                <a:solidFill>
                  <a:schemeClr val="tx1"/>
                </a:solidFill>
              </a:rPr>
              <a:t>Emergent</a:t>
            </a:r>
            <a:r>
              <a:rPr lang="en-US" sz="3200" b="1" dirty="0">
                <a:solidFill>
                  <a:srgbClr val="CE181E"/>
                </a:solidFill>
              </a:rPr>
              <a:t> Phenomena and </a:t>
            </a:r>
            <a:r>
              <a:rPr lang="en-US" sz="3200" b="1" dirty="0">
                <a:solidFill>
                  <a:srgbClr val="136B50"/>
                </a:solidFill>
              </a:rPr>
              <a:t>Challenges</a:t>
            </a:r>
            <a:endParaRPr lang="en-US" sz="3200" dirty="0">
              <a:solidFill>
                <a:srgbClr val="136B50"/>
              </a:solidFill>
            </a:endParaRPr>
          </a:p>
        </p:txBody>
      </p:sp>
      <p:cxnSp>
        <p:nvCxnSpPr>
          <p:cNvPr id="282" name="Google Shape;282;p67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p67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p67"/>
          <p:cNvSpPr/>
          <p:nvPr/>
        </p:nvSpPr>
        <p:spPr>
          <a:xfrm>
            <a:off x="295561" y="1180035"/>
            <a:ext cx="5887440" cy="71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1800" b="1" strike="noStrike" dirty="0">
                <a:solidFill>
                  <a:srgbClr val="006C3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800" b="1" strike="noStrike" dirty="0">
                <a:solidFill>
                  <a:srgbClr val="003D73"/>
                </a:solidFill>
                <a:latin typeface="Arial"/>
                <a:ea typeface="Arial"/>
                <a:cs typeface="Arial"/>
                <a:sym typeface="Arial"/>
              </a:rPr>
              <a:t>D 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characterized by two </a:t>
            </a:r>
            <a:r>
              <a:rPr lang="en-US" sz="1800" b="1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emergent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phenomena:</a:t>
            </a: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confinement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dynamical generation of mass (</a:t>
            </a:r>
            <a:r>
              <a:rPr lang="en-US" sz="18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DGM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5" name="Google Shape;285;p67"/>
          <p:cNvSpPr/>
          <p:nvPr/>
        </p:nvSpPr>
        <p:spPr>
          <a:xfrm>
            <a:off x="157024" y="2531363"/>
            <a:ext cx="5638616" cy="6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6111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Wingdings" pitchFamily="2" charset="2"/>
              <a:buChar char="Ø"/>
            </a:pPr>
            <a:r>
              <a:rPr lang="en-US" sz="1800" b="0" strike="noStrike" dirty="0">
                <a:latin typeface="Arial"/>
                <a:ea typeface="Arial"/>
                <a:cs typeface="Arial"/>
                <a:sym typeface="Arial"/>
              </a:rPr>
              <a:t>Formation of color-singlet bound states: “</a:t>
            </a:r>
            <a:r>
              <a:rPr lang="en-US" sz="1800" b="1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Hadrons</a:t>
            </a:r>
            <a:r>
              <a:rPr lang="en-US" sz="1800" b="0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marL="36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dirty="0">
                <a:solidFill>
                  <a:srgbClr val="0D1F63"/>
                </a:solidFill>
              </a:rPr>
              <a:t>     </a:t>
            </a:r>
            <a:r>
              <a:rPr lang="en-US" sz="1800" dirty="0">
                <a:solidFill>
                  <a:schemeClr val="tx1"/>
                </a:solidFill>
              </a:rPr>
              <a:t>mesons, baryons, tetraquarks, molecules</a:t>
            </a:r>
            <a:r>
              <a:rPr lang="en-US" sz="1800" b="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67"/>
          <p:cNvSpPr/>
          <p:nvPr/>
        </p:nvSpPr>
        <p:spPr>
          <a:xfrm>
            <a:off x="5543280" y="2159640"/>
            <a:ext cx="4319280" cy="85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◆"/>
            </a:pPr>
            <a:r>
              <a:rPr lang="en-US" sz="1800" b="0" strike="noStrike" dirty="0">
                <a:latin typeface="Arial"/>
                <a:ea typeface="Arial"/>
                <a:cs typeface="Arial"/>
                <a:sym typeface="Arial"/>
              </a:rPr>
              <a:t>Emergence of hadron masses </a:t>
            </a:r>
            <a:r>
              <a:rPr lang="en-US" sz="1800" b="0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(EHM) </a:t>
            </a:r>
            <a:r>
              <a:rPr lang="en-US" sz="1800" b="0" strike="noStrike" dirty="0">
                <a:latin typeface="Arial"/>
                <a:ea typeface="Arial"/>
                <a:cs typeface="Arial"/>
                <a:sym typeface="Arial"/>
              </a:rPr>
              <a:t>from QCD</a:t>
            </a:r>
            <a:r>
              <a:rPr lang="en-US" sz="1800" b="0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dynamics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7"/>
          <p:cNvSpPr/>
          <p:nvPr/>
        </p:nvSpPr>
        <p:spPr>
          <a:xfrm>
            <a:off x="143640" y="2159640"/>
            <a:ext cx="5399280" cy="6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6111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Wingdings" pitchFamily="2" charset="2"/>
              <a:buChar char="Ø"/>
            </a:pPr>
            <a:r>
              <a:rPr lang="en-US" sz="1800" b="0" strike="noStrike" dirty="0">
                <a:latin typeface="Arial"/>
                <a:ea typeface="Arial"/>
                <a:cs typeface="Arial"/>
                <a:sym typeface="Arial"/>
              </a:rPr>
              <a:t>Quarks and gluons </a:t>
            </a:r>
            <a:r>
              <a:rPr lang="en-US" sz="1800" dirty="0"/>
              <a:t>do not reach detectors.</a:t>
            </a:r>
            <a:r>
              <a:rPr lang="en-US" sz="1800" i="1" dirty="0"/>
              <a:t> 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311;p68">
            <a:extLst>
              <a:ext uri="{FF2B5EF4-FFF2-40B4-BE49-F238E27FC236}">
                <a16:creationId xmlns:a16="http://schemas.microsoft.com/office/drawing/2014/main" id="{3B79F074-6F0C-D6C1-2B33-F82A529B46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3002" y="1005120"/>
            <a:ext cx="3602062" cy="1151280"/>
          </a:xfrm>
          <a:prstGeom prst="rect">
            <a:avLst/>
          </a:prstGeom>
          <a:noFill/>
          <a:ln w="28575">
            <a:solidFill>
              <a:srgbClr val="0098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F69C7B-6778-11B5-9656-FF87B7349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148" y="3164410"/>
            <a:ext cx="6314951" cy="2498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820DDB-CCFF-0E4E-0A77-C48DD2F52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30" y="3179003"/>
            <a:ext cx="2419751" cy="240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1" grpId="0"/>
      <p:bldP spid="284" grpId="0"/>
      <p:bldP spid="285" grpId="0"/>
      <p:bldP spid="286" grpId="0"/>
      <p:bldP spid="2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/>
          <p:nvPr/>
        </p:nvSpPr>
        <p:spPr>
          <a:xfrm>
            <a:off x="215640" y="-9720"/>
            <a:ext cx="9385560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Emergent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Phenomena and 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lang="en-US" sz="3200" b="0" strike="noStrike" dirty="0">
              <a:solidFill>
                <a:srgbClr val="136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68"/>
          <p:cNvSpPr/>
          <p:nvPr/>
        </p:nvSpPr>
        <p:spPr>
          <a:xfrm>
            <a:off x="150419" y="1014042"/>
            <a:ext cx="9785065" cy="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Origins of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confinement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dynamical mass generation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can perhaps be traced back to the Green functions of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quarks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gluons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8"/>
          <p:cNvSpPr txBox="1"/>
          <p:nvPr/>
        </p:nvSpPr>
        <p:spPr>
          <a:xfrm>
            <a:off x="57945" y="1558063"/>
            <a:ext cx="10008166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These emergent phenomena of </a:t>
            </a:r>
            <a:r>
              <a:rPr lang="en-US" sz="1800" b="1" dirty="0">
                <a:solidFill>
                  <a:srgbClr val="C00000"/>
                </a:solidFill>
              </a:rPr>
              <a:t>QCD</a:t>
            </a:r>
            <a:r>
              <a:rPr lang="en-US" sz="1800" dirty="0"/>
              <a:t>, non-existent in perturbation theory are naturally linked to the infrared enhancement of the </a:t>
            </a:r>
            <a:r>
              <a:rPr lang="en-US" sz="1800" b="1" dirty="0">
                <a:solidFill>
                  <a:srgbClr val="C00000"/>
                </a:solidFill>
              </a:rPr>
              <a:t>strong running coupling</a:t>
            </a:r>
            <a:r>
              <a:rPr lang="en-US" sz="1800" dirty="0"/>
              <a:t>.</a:t>
            </a:r>
            <a:endParaRPr sz="1800" strike="noStrike" dirty="0">
              <a:sym typeface="Arial"/>
            </a:endParaRPr>
          </a:p>
        </p:txBody>
      </p:sp>
      <p:pic>
        <p:nvPicPr>
          <p:cNvPr id="318" name="Google Shape;31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32" y="5375702"/>
            <a:ext cx="3222603" cy="25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11475-CDEB-9B9F-C5CD-1DE6946E0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794" y="2800211"/>
            <a:ext cx="3263299" cy="2777757"/>
          </a:xfrm>
          <a:prstGeom prst="rect">
            <a:avLst/>
          </a:prstGeom>
        </p:spPr>
      </p:pic>
      <p:sp>
        <p:nvSpPr>
          <p:cNvPr id="4" name="Google Shape;312;p68">
            <a:extLst>
              <a:ext uri="{FF2B5EF4-FFF2-40B4-BE49-F238E27FC236}">
                <a16:creationId xmlns:a16="http://schemas.microsoft.com/office/drawing/2014/main" id="{1BEAB907-EB73-A365-3425-84ABB0B0F21C}"/>
              </a:ext>
            </a:extLst>
          </p:cNvPr>
          <p:cNvSpPr txBox="1"/>
          <p:nvPr/>
        </p:nvSpPr>
        <p:spPr>
          <a:xfrm>
            <a:off x="50691" y="2145888"/>
            <a:ext cx="10008166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effects of the pattern of </a:t>
            </a:r>
            <a:r>
              <a:rPr lang="en-US" sz="1800" b="1" dirty="0">
                <a:solidFill>
                  <a:srgbClr val="C00000"/>
                </a:solidFill>
              </a:rPr>
              <a:t>dynamical mass generation</a:t>
            </a:r>
            <a:r>
              <a:rPr lang="en-US" sz="1800" dirty="0"/>
              <a:t> are traceable in the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 evolution</a:t>
            </a:r>
            <a:r>
              <a:rPr lang="en-US" sz="1800" dirty="0"/>
              <a:t>  of the </a:t>
            </a:r>
            <a:r>
              <a:rPr lang="en-US" sz="1800" b="1" dirty="0">
                <a:solidFill>
                  <a:srgbClr val="C00000"/>
                </a:solidFill>
              </a:rPr>
              <a:t>𝜋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form factors</a:t>
            </a:r>
            <a:r>
              <a:rPr lang="en-US" sz="1800" dirty="0"/>
              <a:t> explored and planned in the </a:t>
            </a:r>
            <a:r>
              <a:rPr lang="en-US" sz="1800" b="1" dirty="0" err="1">
                <a:solidFill>
                  <a:srgbClr val="002060"/>
                </a:solidFill>
              </a:rPr>
              <a:t>JLab</a:t>
            </a:r>
            <a:r>
              <a:rPr lang="en-US" sz="1800" dirty="0"/>
              <a:t> and the </a:t>
            </a:r>
            <a:r>
              <a:rPr lang="en-US" sz="1800" b="1" dirty="0">
                <a:solidFill>
                  <a:srgbClr val="002060"/>
                </a:solidFill>
              </a:rPr>
              <a:t>EIC</a:t>
            </a:r>
            <a:r>
              <a:rPr lang="en-US" sz="1800" dirty="0"/>
              <a:t>.</a:t>
            </a:r>
            <a:endParaRPr sz="1800" strike="noStrike" dirty="0"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6F4709-56B9-AC3F-1805-C94CACD61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773" y="2857529"/>
            <a:ext cx="2988270" cy="2513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EDA04-A3E2-BFF5-F8E5-40F4E7E38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4" y="3210304"/>
            <a:ext cx="3282772" cy="212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B9CEEE-7D14-DD31-2696-A4C13BF7F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085" y="2751253"/>
            <a:ext cx="840695" cy="470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15640" y="-2160"/>
            <a:ext cx="9647280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CS</a:t>
            </a:r>
            <a:r>
              <a:rPr lang="en-US" sz="3200" b="1" strike="noStrike" dirty="0">
                <a:solidFill>
                  <a:srgbClr val="136B5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2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CE181E"/>
                </a:solidFill>
              </a:rPr>
              <a:t>Mass Spectrum </a:t>
            </a:r>
            <a:r>
              <a:rPr lang="en-US" sz="3200" b="1" dirty="0">
                <a:solidFill>
                  <a:schemeClr val="tx1"/>
                </a:solidFill>
              </a:rPr>
              <a:t>of Mesons and</a:t>
            </a:r>
            <a:r>
              <a:rPr lang="en-US" sz="3200" b="1" dirty="0">
                <a:solidFill>
                  <a:srgbClr val="CE181E"/>
                </a:solidFill>
              </a:rPr>
              <a:t> </a:t>
            </a:r>
            <a:r>
              <a:rPr lang="en-US" sz="3200" b="1" dirty="0">
                <a:solidFill>
                  <a:srgbClr val="136B50"/>
                </a:solidFill>
              </a:rPr>
              <a:t>Baryons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5" name="Google Shape;355;p70"/>
          <p:cNvSpPr txBox="1"/>
          <p:nvPr/>
        </p:nvSpPr>
        <p:spPr>
          <a:xfrm>
            <a:off x="23412" y="1042162"/>
            <a:ext cx="3446117" cy="662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600" dirty="0"/>
              <a:t>Experimental signature of</a:t>
            </a:r>
            <a:r>
              <a:rPr lang="en-US" sz="16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DCSB</a:t>
            </a:r>
            <a:r>
              <a:rPr lang="en-US" sz="1600" b="0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>
                <a:latin typeface="Arial"/>
                <a:ea typeface="Arial"/>
                <a:cs typeface="Arial"/>
                <a:sym typeface="Arial"/>
              </a:rPr>
              <a:t>is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600" b="0" strike="noStrike" dirty="0">
                <a:latin typeface="Arial"/>
                <a:ea typeface="Arial"/>
                <a:cs typeface="Arial"/>
                <a:sym typeface="Arial"/>
              </a:rPr>
              <a:t>observed </a:t>
            </a:r>
            <a:r>
              <a:rPr lang="en-US" sz="1600" dirty="0"/>
              <a:t>in meson </a:t>
            </a:r>
            <a:r>
              <a:rPr lang="en-US" sz="1600" b="1" dirty="0">
                <a:solidFill>
                  <a:srgbClr val="002060"/>
                </a:solidFill>
              </a:rPr>
              <a:t>masses</a:t>
            </a:r>
            <a:r>
              <a:rPr lang="en-US" sz="16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C4D3BF8-532F-3949-95EF-1C48094A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542" y="1618367"/>
            <a:ext cx="3305588" cy="26749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7 CuadroTexto">
            <a:extLst>
              <a:ext uri="{FF2B5EF4-FFF2-40B4-BE49-F238E27FC236}">
                <a16:creationId xmlns:a16="http://schemas.microsoft.com/office/drawing/2014/main" id="{6081C2D6-30D5-48C3-375D-4AA79AAAC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450" y="3295161"/>
            <a:ext cx="12163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</a:rPr>
              <a:t>~500 MeV</a:t>
            </a:r>
          </a:p>
        </p:txBody>
      </p:sp>
      <p:sp>
        <p:nvSpPr>
          <p:cNvPr id="15" name="8 CuadroTexto">
            <a:extLst>
              <a:ext uri="{FF2B5EF4-FFF2-40B4-BE49-F238E27FC236}">
                <a16:creationId xmlns:a16="http://schemas.microsoft.com/office/drawing/2014/main" id="{13144D7C-D96F-D380-1431-496700B48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36" y="2276257"/>
            <a:ext cx="12163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002060"/>
                </a:solidFill>
              </a:rPr>
              <a:t>~500 MeV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A74B4EF2-0374-65D3-56B8-F5C022F00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57"/>
          <a:stretch/>
        </p:blipFill>
        <p:spPr bwMode="auto">
          <a:xfrm>
            <a:off x="119096" y="4423478"/>
            <a:ext cx="3449277" cy="56085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A42B1BDF-737F-97B1-2138-3CA8DC980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/>
          <a:stretch/>
        </p:blipFill>
        <p:spPr bwMode="auto">
          <a:xfrm>
            <a:off x="122257" y="5004169"/>
            <a:ext cx="3446116" cy="62438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9BA1549E-6A48-C6FA-8CFC-B10BABA9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26" y="1042162"/>
            <a:ext cx="6039139" cy="9604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D7F80CFA-F76E-6F0D-51E0-1C6F9DA5F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4" b="56802"/>
          <a:stretch/>
        </p:blipFill>
        <p:spPr bwMode="auto">
          <a:xfrm>
            <a:off x="3905350" y="2390678"/>
            <a:ext cx="1650331" cy="4227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AF31E964-3A46-2B4F-75D5-48FBBEED9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61135" r="18028" b="4694"/>
          <a:stretch/>
        </p:blipFill>
        <p:spPr bwMode="auto">
          <a:xfrm>
            <a:off x="3648926" y="4293327"/>
            <a:ext cx="2289027" cy="3199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80C0F-75F9-CAEB-474E-10BB8713E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85" y="2077754"/>
            <a:ext cx="3407880" cy="166052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B7FDF4-F4BA-FA41-642B-82247FD03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11" y="4018685"/>
            <a:ext cx="3407880" cy="145554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20DD1AE9-52AB-710F-9DDA-DAD4DCFAA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0" t="-2581" b="55878"/>
          <a:stretch/>
        </p:blipFill>
        <p:spPr bwMode="auto">
          <a:xfrm>
            <a:off x="3844030" y="2764844"/>
            <a:ext cx="1752706" cy="4570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55;p70">
            <a:extLst>
              <a:ext uri="{FF2B5EF4-FFF2-40B4-BE49-F238E27FC236}">
                <a16:creationId xmlns:a16="http://schemas.microsoft.com/office/drawing/2014/main" id="{3AA2D831-E80B-B46C-FD8F-94894CFE06F1}"/>
              </a:ext>
            </a:extLst>
          </p:cNvPr>
          <p:cNvSpPr txBox="1"/>
          <p:nvPr/>
        </p:nvSpPr>
        <p:spPr>
          <a:xfrm>
            <a:off x="3409065" y="3356643"/>
            <a:ext cx="2467743" cy="662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600" b="1" dirty="0"/>
              <a:t>Axial, </a:t>
            </a:r>
            <a:r>
              <a:rPr lang="en-US" sz="1600" b="1" dirty="0">
                <a:solidFill>
                  <a:srgbClr val="C00000"/>
                </a:solidFill>
              </a:rPr>
              <a:t>Chiral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136B50"/>
                </a:solidFill>
              </a:rPr>
              <a:t>Transformations</a:t>
            </a:r>
            <a:endParaRPr sz="1600" b="1" strike="noStrike" dirty="0">
              <a:solidFill>
                <a:srgbClr val="136B50"/>
              </a:solidFill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F39D14-2BAC-0444-E4AC-807723920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4248" y="4929660"/>
            <a:ext cx="2289027" cy="343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55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CB7716D4-11F6-FD21-71D4-61C267F07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5" t="29384" b="32684"/>
          <a:stretch/>
        </p:blipFill>
        <p:spPr bwMode="auto">
          <a:xfrm>
            <a:off x="3229669" y="1807470"/>
            <a:ext cx="1228663" cy="2201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" name="Google Shape;305;p68"/>
          <p:cNvSpPr/>
          <p:nvPr/>
        </p:nvSpPr>
        <p:spPr>
          <a:xfrm>
            <a:off x="215640" y="-9720"/>
            <a:ext cx="902683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chemeClr val="tx1"/>
                </a:solidFill>
              </a:rPr>
              <a:t>Schwinger-Dyson</a:t>
            </a:r>
            <a:r>
              <a:rPr lang="en-US" sz="3200" b="1" dirty="0">
                <a:solidFill>
                  <a:srgbClr val="C00000"/>
                </a:solidFill>
              </a:rPr>
              <a:t> Equations</a:t>
            </a:r>
            <a:r>
              <a:rPr lang="en-US" sz="3200" b="1" dirty="0">
                <a:solidFill>
                  <a:schemeClr val="tx1"/>
                </a:solidFill>
              </a:rPr>
              <a:t> -</a:t>
            </a:r>
            <a:r>
              <a:rPr lang="en-US" sz="3200" b="1" dirty="0">
                <a:solidFill>
                  <a:srgbClr val="136B50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Q</a:t>
            </a:r>
            <a:r>
              <a:rPr lang="en-US" sz="3200" b="1" dirty="0">
                <a:solidFill>
                  <a:srgbClr val="C00000"/>
                </a:solidFill>
              </a:rPr>
              <a:t>E</a:t>
            </a:r>
            <a:r>
              <a:rPr lang="en-US" sz="3200" b="1" dirty="0">
                <a:solidFill>
                  <a:srgbClr val="136B50"/>
                </a:solidFill>
              </a:rPr>
              <a:t>D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347;p70">
            <a:extLst>
              <a:ext uri="{FF2B5EF4-FFF2-40B4-BE49-F238E27FC236}">
                <a16:creationId xmlns:a16="http://schemas.microsoft.com/office/drawing/2014/main" id="{B1892395-2F71-61E0-90F4-B31E58A314ED}"/>
              </a:ext>
            </a:extLst>
          </p:cNvPr>
          <p:cNvSpPr/>
          <p:nvPr/>
        </p:nvSpPr>
        <p:spPr>
          <a:xfrm>
            <a:off x="142399" y="1163100"/>
            <a:ext cx="2870427" cy="432062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84;p67">
            <a:extLst>
              <a:ext uri="{FF2B5EF4-FFF2-40B4-BE49-F238E27FC236}">
                <a16:creationId xmlns:a16="http://schemas.microsoft.com/office/drawing/2014/main" id="{09BF8738-3142-184F-519A-320B33348380}"/>
              </a:ext>
            </a:extLst>
          </p:cNvPr>
          <p:cNvSpPr/>
          <p:nvPr/>
        </p:nvSpPr>
        <p:spPr>
          <a:xfrm>
            <a:off x="224121" y="1222899"/>
            <a:ext cx="2703857" cy="347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sym typeface="Arial"/>
              </a:rPr>
              <a:t>The </a:t>
            </a:r>
            <a:r>
              <a:rPr lang="en-US" sz="1800" b="1" dirty="0">
                <a:solidFill>
                  <a:srgbClr val="CE181E"/>
                </a:solidFill>
              </a:rPr>
              <a:t>Electron</a:t>
            </a:r>
            <a:r>
              <a:rPr lang="en-US" sz="1800" b="1" strike="noStrike" dirty="0">
                <a:solidFill>
                  <a:srgbClr val="CE181E"/>
                </a:solidFill>
                <a:sym typeface="Arial"/>
              </a:rPr>
              <a:t> Propagator</a:t>
            </a:r>
            <a:endParaRPr lang="en-US"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F5D2CCF-CBB3-F135-7E81-FE246BAC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5" b="9869"/>
          <a:stretch/>
        </p:blipFill>
        <p:spPr bwMode="auto">
          <a:xfrm>
            <a:off x="3158864" y="1296799"/>
            <a:ext cx="1370274" cy="5230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F3EFCCD-1D4B-2246-6DA2-8EB0A32BB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1" b="87256"/>
          <a:stretch/>
        </p:blipFill>
        <p:spPr bwMode="auto">
          <a:xfrm>
            <a:off x="142400" y="1780141"/>
            <a:ext cx="2056810" cy="3278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257D7A2-7885-947B-DC93-FF860DB4D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t="12256"/>
          <a:stretch/>
        </p:blipFill>
        <p:spPr bwMode="auto">
          <a:xfrm>
            <a:off x="56670" y="2128077"/>
            <a:ext cx="3649539" cy="2433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69E08F9-7513-2CB3-39DC-480D4DB89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6" b="72336"/>
          <a:stretch/>
        </p:blipFill>
        <p:spPr bwMode="auto">
          <a:xfrm>
            <a:off x="3071710" y="2679743"/>
            <a:ext cx="2113859" cy="686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B0DD7CF5-0F36-6DE9-CCB9-456E1466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6" t="75930"/>
          <a:stretch/>
        </p:blipFill>
        <p:spPr bwMode="auto">
          <a:xfrm>
            <a:off x="3086107" y="2212138"/>
            <a:ext cx="2091543" cy="59089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0D07533-8E07-42A4-BB81-D3B5C1FCDE39}"/>
              </a:ext>
            </a:extLst>
          </p:cNvPr>
          <p:cNvSpPr/>
          <p:nvPr/>
        </p:nvSpPr>
        <p:spPr bwMode="auto">
          <a:xfrm>
            <a:off x="1605289" y="2899120"/>
            <a:ext cx="552300" cy="37941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15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01BAAC-0AA1-B243-2A6A-14862F6F7479}"/>
              </a:ext>
            </a:extLst>
          </p:cNvPr>
          <p:cNvSpPr/>
          <p:nvPr/>
        </p:nvSpPr>
        <p:spPr bwMode="auto">
          <a:xfrm>
            <a:off x="504975" y="2899120"/>
            <a:ext cx="552300" cy="41519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15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A1B96E92-00B7-0FC4-A4A0-CF95A0CFB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6" t="26911" b="23548"/>
          <a:stretch/>
        </p:blipFill>
        <p:spPr bwMode="auto">
          <a:xfrm>
            <a:off x="3086107" y="3434906"/>
            <a:ext cx="2113859" cy="12291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AD340D4C-5D5A-728D-F21F-BE1A60A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6" y="5039002"/>
            <a:ext cx="3421693" cy="625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355;p70">
            <a:extLst>
              <a:ext uri="{FF2B5EF4-FFF2-40B4-BE49-F238E27FC236}">
                <a16:creationId xmlns:a16="http://schemas.microsoft.com/office/drawing/2014/main" id="{3DD8DDF9-0BC6-290C-2A36-4A2512340DD7}"/>
              </a:ext>
            </a:extLst>
          </p:cNvPr>
          <p:cNvSpPr txBox="1"/>
          <p:nvPr/>
        </p:nvSpPr>
        <p:spPr>
          <a:xfrm>
            <a:off x="0" y="4613705"/>
            <a:ext cx="5124712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The perturbative series can be summed up:</a:t>
            </a:r>
            <a:endParaRPr sz="1800" b="0" strike="noStrike" dirty="0">
              <a:sym typeface="Arial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5B8CE919-5C1A-784F-B40F-4D72677D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43" y="1570523"/>
            <a:ext cx="4660088" cy="5639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355;p70">
            <a:extLst>
              <a:ext uri="{FF2B5EF4-FFF2-40B4-BE49-F238E27FC236}">
                <a16:creationId xmlns:a16="http://schemas.microsoft.com/office/drawing/2014/main" id="{4009D023-3050-C849-B314-A80C9123FF72}"/>
              </a:ext>
            </a:extLst>
          </p:cNvPr>
          <p:cNvSpPr txBox="1"/>
          <p:nvPr/>
        </p:nvSpPr>
        <p:spPr>
          <a:xfrm>
            <a:off x="5076869" y="975984"/>
            <a:ext cx="4393878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The last blob can again be expanded:</a:t>
            </a:r>
            <a:endParaRPr sz="1800" b="0" strike="noStrike" dirty="0">
              <a:sym typeface="Arial"/>
            </a:endParaRP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F9ECD8C1-7835-65D9-853F-9CE28FBF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83" y="2174376"/>
            <a:ext cx="1659367" cy="704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355;p70">
            <a:extLst>
              <a:ext uri="{FF2B5EF4-FFF2-40B4-BE49-F238E27FC236}">
                <a16:creationId xmlns:a16="http://schemas.microsoft.com/office/drawing/2014/main" id="{E36DE9BD-3DEA-F129-36A6-8F4701C497DB}"/>
              </a:ext>
            </a:extLst>
          </p:cNvPr>
          <p:cNvSpPr txBox="1"/>
          <p:nvPr/>
        </p:nvSpPr>
        <p:spPr>
          <a:xfrm>
            <a:off x="5115995" y="2380282"/>
            <a:ext cx="2653716" cy="398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Define self-energy as:</a:t>
            </a:r>
            <a:endParaRPr sz="1800" b="0" strike="noStrike" dirty="0">
              <a:sym typeface="Arial"/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14577B41-CAB5-F4D2-966A-649C3443B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7"/>
          <a:stretch/>
        </p:blipFill>
        <p:spPr bwMode="auto">
          <a:xfrm>
            <a:off x="4829175" y="2935302"/>
            <a:ext cx="5194780" cy="42133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78ACCD97-1CDF-E8AC-8A4F-0E34E3A3D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6"/>
          <a:stretch/>
        </p:blipFill>
        <p:spPr bwMode="auto">
          <a:xfrm>
            <a:off x="5109983" y="3594275"/>
            <a:ext cx="4943958" cy="7199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355;p70">
            <a:extLst>
              <a:ext uri="{FF2B5EF4-FFF2-40B4-BE49-F238E27FC236}">
                <a16:creationId xmlns:a16="http://schemas.microsoft.com/office/drawing/2014/main" id="{9D67C2B1-EE99-1325-07B8-F3129341E25B}"/>
              </a:ext>
            </a:extLst>
          </p:cNvPr>
          <p:cNvSpPr txBox="1"/>
          <p:nvPr/>
        </p:nvSpPr>
        <p:spPr>
          <a:xfrm>
            <a:off x="5039280" y="3307712"/>
            <a:ext cx="4061858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It can be written in a compact form:</a:t>
            </a:r>
            <a:endParaRPr sz="1800" b="0" strike="noStrike" dirty="0">
              <a:sym typeface="Arial"/>
            </a:endParaRPr>
          </a:p>
        </p:txBody>
      </p:sp>
      <p:pic>
        <p:nvPicPr>
          <p:cNvPr id="47" name="Picture 10">
            <a:extLst>
              <a:ext uri="{FF2B5EF4-FFF2-40B4-BE49-F238E27FC236}">
                <a16:creationId xmlns:a16="http://schemas.microsoft.com/office/drawing/2014/main" id="{F87A4E77-9D1C-E3C6-50C7-48AA93ABA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63862" r="43192" b="10002"/>
          <a:stretch/>
        </p:blipFill>
        <p:spPr bwMode="auto">
          <a:xfrm>
            <a:off x="5471201" y="4090732"/>
            <a:ext cx="2443162" cy="3000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>
            <a:extLst>
              <a:ext uri="{FF2B5EF4-FFF2-40B4-BE49-F238E27FC236}">
                <a16:creationId xmlns:a16="http://schemas.microsoft.com/office/drawing/2014/main" id="{8208CF9A-7006-9BB9-66C1-C3A636F7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12" y="4489023"/>
            <a:ext cx="2282068" cy="4024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5">
            <a:extLst>
              <a:ext uri="{FF2B5EF4-FFF2-40B4-BE49-F238E27FC236}">
                <a16:creationId xmlns:a16="http://schemas.microsoft.com/office/drawing/2014/main" id="{4525297B-E5E4-CA19-1C61-A024F5F16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12" y="5039002"/>
            <a:ext cx="2443163" cy="5520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347;p70">
            <a:extLst>
              <a:ext uri="{FF2B5EF4-FFF2-40B4-BE49-F238E27FC236}">
                <a16:creationId xmlns:a16="http://schemas.microsoft.com/office/drawing/2014/main" id="{D604AEA6-4F80-3AE6-B371-368DF84BF6E6}"/>
              </a:ext>
            </a:extLst>
          </p:cNvPr>
          <p:cNvSpPr/>
          <p:nvPr/>
        </p:nvSpPr>
        <p:spPr>
          <a:xfrm>
            <a:off x="7855436" y="5105759"/>
            <a:ext cx="2102620" cy="434772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84;p67">
            <a:extLst>
              <a:ext uri="{FF2B5EF4-FFF2-40B4-BE49-F238E27FC236}">
                <a16:creationId xmlns:a16="http://schemas.microsoft.com/office/drawing/2014/main" id="{75037466-F0E2-0743-9256-A20F5DAD9AFA}"/>
              </a:ext>
            </a:extLst>
          </p:cNvPr>
          <p:cNvSpPr/>
          <p:nvPr/>
        </p:nvSpPr>
        <p:spPr>
          <a:xfrm>
            <a:off x="7926785" y="5176220"/>
            <a:ext cx="1980501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sym typeface="Arial"/>
              </a:rPr>
              <a:t>The gap equation</a:t>
            </a:r>
            <a:endParaRPr lang="en-US"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" name="Google Shape;347;p70">
            <a:extLst>
              <a:ext uri="{FF2B5EF4-FFF2-40B4-BE49-F238E27FC236}">
                <a16:creationId xmlns:a16="http://schemas.microsoft.com/office/drawing/2014/main" id="{669E1AA2-D971-D229-0323-E8C554A3D64C}"/>
              </a:ext>
            </a:extLst>
          </p:cNvPr>
          <p:cNvSpPr/>
          <p:nvPr/>
        </p:nvSpPr>
        <p:spPr>
          <a:xfrm>
            <a:off x="3476774" y="996312"/>
            <a:ext cx="666153" cy="28331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84;p67">
            <a:extLst>
              <a:ext uri="{FF2B5EF4-FFF2-40B4-BE49-F238E27FC236}">
                <a16:creationId xmlns:a16="http://schemas.microsoft.com/office/drawing/2014/main" id="{072E7A5C-41BA-1450-4290-B88D9BCBDF2C}"/>
              </a:ext>
            </a:extLst>
          </p:cNvPr>
          <p:cNvSpPr/>
          <p:nvPr/>
        </p:nvSpPr>
        <p:spPr>
          <a:xfrm>
            <a:off x="3561622" y="1001380"/>
            <a:ext cx="966451" cy="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dirty="0">
                <a:solidFill>
                  <a:srgbClr val="CE181E"/>
                </a:solidFill>
                <a:ea typeface="Verdana"/>
              </a:rPr>
              <a:t>Bare</a:t>
            </a:r>
            <a:endParaRPr lang="en-US"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98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2" grpId="0" animBg="1"/>
      <p:bldP spid="3" grpId="0"/>
      <p:bldP spid="26" grpId="0" animBg="1"/>
      <p:bldP spid="27" grpId="0" animBg="1"/>
      <p:bldP spid="34" grpId="0"/>
      <p:bldP spid="36" grpId="0"/>
      <p:bldP spid="38" grpId="0"/>
      <p:bldP spid="42" grpId="0"/>
      <p:bldP spid="50" grpId="0" animBg="1"/>
      <p:bldP spid="51" grpId="0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CB7716D4-11F6-FD21-71D4-61C267F07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5" t="29384" b="32684"/>
          <a:stretch/>
        </p:blipFill>
        <p:spPr bwMode="auto">
          <a:xfrm>
            <a:off x="3229669" y="1807470"/>
            <a:ext cx="1228663" cy="2201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" name="Google Shape;305;p68"/>
          <p:cNvSpPr/>
          <p:nvPr/>
        </p:nvSpPr>
        <p:spPr>
          <a:xfrm>
            <a:off x="215640" y="-9720"/>
            <a:ext cx="902683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chemeClr val="tx1"/>
                </a:solidFill>
              </a:rPr>
              <a:t>Schwinger-Dyson</a:t>
            </a:r>
            <a:r>
              <a:rPr lang="en-US" sz="3200" b="1" dirty="0">
                <a:solidFill>
                  <a:srgbClr val="C00000"/>
                </a:solidFill>
              </a:rPr>
              <a:t> Equations</a:t>
            </a:r>
            <a:r>
              <a:rPr lang="en-US" sz="3200" b="1" dirty="0">
                <a:solidFill>
                  <a:schemeClr val="tx1"/>
                </a:solidFill>
              </a:rPr>
              <a:t> -</a:t>
            </a:r>
            <a:r>
              <a:rPr lang="en-US" sz="3200" b="1" dirty="0">
                <a:solidFill>
                  <a:srgbClr val="136B50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Q</a:t>
            </a:r>
            <a:r>
              <a:rPr lang="en-US" sz="3200" b="1" dirty="0">
                <a:solidFill>
                  <a:srgbClr val="C00000"/>
                </a:solidFill>
              </a:rPr>
              <a:t>E</a:t>
            </a:r>
            <a:r>
              <a:rPr lang="en-US" sz="3200" b="1" dirty="0">
                <a:solidFill>
                  <a:srgbClr val="136B50"/>
                </a:solidFill>
              </a:rPr>
              <a:t>D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1F5D2CCF-CBB3-F135-7E81-FE246BAC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5" b="9869"/>
          <a:stretch/>
        </p:blipFill>
        <p:spPr bwMode="auto">
          <a:xfrm>
            <a:off x="3158864" y="1296799"/>
            <a:ext cx="1370274" cy="5230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F3EFCCD-1D4B-2246-6DA2-8EB0A32BB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1" b="87256"/>
          <a:stretch/>
        </p:blipFill>
        <p:spPr bwMode="auto">
          <a:xfrm>
            <a:off x="142400" y="1780141"/>
            <a:ext cx="2056810" cy="3278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257D7A2-7885-947B-DC93-FF860DB4D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t="12256"/>
          <a:stretch/>
        </p:blipFill>
        <p:spPr bwMode="auto">
          <a:xfrm>
            <a:off x="56670" y="2128077"/>
            <a:ext cx="3649539" cy="2433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69E08F9-7513-2CB3-39DC-480D4DB89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6" b="72336"/>
          <a:stretch/>
        </p:blipFill>
        <p:spPr bwMode="auto">
          <a:xfrm>
            <a:off x="3071710" y="2679743"/>
            <a:ext cx="2113859" cy="686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B0DD7CF5-0F36-6DE9-CCB9-456E1466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6" t="75930"/>
          <a:stretch/>
        </p:blipFill>
        <p:spPr bwMode="auto">
          <a:xfrm>
            <a:off x="3086107" y="2212138"/>
            <a:ext cx="2091543" cy="59089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0D07533-8E07-42A4-BB81-D3B5C1FCDE39}"/>
              </a:ext>
            </a:extLst>
          </p:cNvPr>
          <p:cNvSpPr/>
          <p:nvPr/>
        </p:nvSpPr>
        <p:spPr bwMode="auto">
          <a:xfrm>
            <a:off x="1605289" y="2899120"/>
            <a:ext cx="552300" cy="37941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15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01BAAC-0AA1-B243-2A6A-14862F6F7479}"/>
              </a:ext>
            </a:extLst>
          </p:cNvPr>
          <p:cNvSpPr/>
          <p:nvPr/>
        </p:nvSpPr>
        <p:spPr bwMode="auto">
          <a:xfrm>
            <a:off x="504975" y="2899120"/>
            <a:ext cx="552300" cy="41519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15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A1B96E92-00B7-0FC4-A4A0-CF95A0CFB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6" t="26911" b="23548"/>
          <a:stretch/>
        </p:blipFill>
        <p:spPr bwMode="auto">
          <a:xfrm>
            <a:off x="3086107" y="3434906"/>
            <a:ext cx="2113859" cy="12291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AD340D4C-5D5A-728D-F21F-BE1A60A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6" y="5039002"/>
            <a:ext cx="3421693" cy="625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355;p70">
            <a:extLst>
              <a:ext uri="{FF2B5EF4-FFF2-40B4-BE49-F238E27FC236}">
                <a16:creationId xmlns:a16="http://schemas.microsoft.com/office/drawing/2014/main" id="{3DD8DDF9-0BC6-290C-2A36-4A2512340DD7}"/>
              </a:ext>
            </a:extLst>
          </p:cNvPr>
          <p:cNvSpPr txBox="1"/>
          <p:nvPr/>
        </p:nvSpPr>
        <p:spPr>
          <a:xfrm>
            <a:off x="0" y="4613705"/>
            <a:ext cx="5124712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The perturbative series can be summed up:</a:t>
            </a:r>
            <a:endParaRPr sz="1800" b="0" strike="noStrike" dirty="0">
              <a:sym typeface="Arial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5B8CE919-5C1A-784F-B40F-4D72677D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43" y="1570523"/>
            <a:ext cx="4660088" cy="5639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355;p70">
            <a:extLst>
              <a:ext uri="{FF2B5EF4-FFF2-40B4-BE49-F238E27FC236}">
                <a16:creationId xmlns:a16="http://schemas.microsoft.com/office/drawing/2014/main" id="{4009D023-3050-C849-B314-A80C9123FF72}"/>
              </a:ext>
            </a:extLst>
          </p:cNvPr>
          <p:cNvSpPr txBox="1"/>
          <p:nvPr/>
        </p:nvSpPr>
        <p:spPr>
          <a:xfrm>
            <a:off x="5076869" y="975984"/>
            <a:ext cx="4393878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The last blob can again be expanded:</a:t>
            </a:r>
            <a:endParaRPr sz="1800" b="0" strike="noStrike" dirty="0">
              <a:sym typeface="Arial"/>
            </a:endParaRP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F9ECD8C1-7835-65D9-853F-9CE28FBF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83" y="2174376"/>
            <a:ext cx="1659367" cy="704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355;p70">
            <a:extLst>
              <a:ext uri="{FF2B5EF4-FFF2-40B4-BE49-F238E27FC236}">
                <a16:creationId xmlns:a16="http://schemas.microsoft.com/office/drawing/2014/main" id="{E36DE9BD-3DEA-F129-36A6-8F4701C497DB}"/>
              </a:ext>
            </a:extLst>
          </p:cNvPr>
          <p:cNvSpPr txBox="1"/>
          <p:nvPr/>
        </p:nvSpPr>
        <p:spPr>
          <a:xfrm>
            <a:off x="5115995" y="2380282"/>
            <a:ext cx="2653716" cy="398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</a:pPr>
            <a:r>
              <a:rPr lang="en-US" sz="1800" dirty="0"/>
              <a:t>Define self-energy as:</a:t>
            </a:r>
            <a:endParaRPr sz="1800" b="0" strike="noStrike" dirty="0">
              <a:sym typeface="Arial"/>
            </a:endParaRPr>
          </a:p>
        </p:txBody>
      </p:sp>
      <p:sp>
        <p:nvSpPr>
          <p:cNvPr id="50" name="Google Shape;347;p70">
            <a:extLst>
              <a:ext uri="{FF2B5EF4-FFF2-40B4-BE49-F238E27FC236}">
                <a16:creationId xmlns:a16="http://schemas.microsoft.com/office/drawing/2014/main" id="{D604AEA6-4F80-3AE6-B371-368DF84BF6E6}"/>
              </a:ext>
            </a:extLst>
          </p:cNvPr>
          <p:cNvSpPr/>
          <p:nvPr/>
        </p:nvSpPr>
        <p:spPr>
          <a:xfrm>
            <a:off x="5725709" y="5184179"/>
            <a:ext cx="3421693" cy="37083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84;p67">
            <a:extLst>
              <a:ext uri="{FF2B5EF4-FFF2-40B4-BE49-F238E27FC236}">
                <a16:creationId xmlns:a16="http://schemas.microsoft.com/office/drawing/2014/main" id="{75037466-F0E2-0743-9256-A20F5DAD9AFA}"/>
              </a:ext>
            </a:extLst>
          </p:cNvPr>
          <p:cNvSpPr/>
          <p:nvPr/>
        </p:nvSpPr>
        <p:spPr>
          <a:xfrm>
            <a:off x="5840194" y="5205239"/>
            <a:ext cx="3239076" cy="34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dirty="0">
                <a:solidFill>
                  <a:srgbClr val="CE181E"/>
                </a:solidFill>
              </a:rPr>
              <a:t>Schwinger-Dyson </a:t>
            </a:r>
            <a:r>
              <a:rPr lang="en-US" sz="1800" b="1" strike="noStrike" dirty="0">
                <a:solidFill>
                  <a:srgbClr val="CE181E"/>
                </a:solidFill>
                <a:sym typeface="Arial"/>
              </a:rPr>
              <a:t>equations</a:t>
            </a:r>
            <a:endParaRPr lang="en-US"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" name="Google Shape;347;p70">
            <a:extLst>
              <a:ext uri="{FF2B5EF4-FFF2-40B4-BE49-F238E27FC236}">
                <a16:creationId xmlns:a16="http://schemas.microsoft.com/office/drawing/2014/main" id="{669E1AA2-D971-D229-0323-E8C554A3D64C}"/>
              </a:ext>
            </a:extLst>
          </p:cNvPr>
          <p:cNvSpPr/>
          <p:nvPr/>
        </p:nvSpPr>
        <p:spPr>
          <a:xfrm>
            <a:off x="3476774" y="996312"/>
            <a:ext cx="666153" cy="28331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84;p67">
            <a:extLst>
              <a:ext uri="{FF2B5EF4-FFF2-40B4-BE49-F238E27FC236}">
                <a16:creationId xmlns:a16="http://schemas.microsoft.com/office/drawing/2014/main" id="{072E7A5C-41BA-1450-4290-B88D9BCBDF2C}"/>
              </a:ext>
            </a:extLst>
          </p:cNvPr>
          <p:cNvSpPr/>
          <p:nvPr/>
        </p:nvSpPr>
        <p:spPr>
          <a:xfrm>
            <a:off x="3561622" y="1001380"/>
            <a:ext cx="966451" cy="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dirty="0">
                <a:solidFill>
                  <a:srgbClr val="CE181E"/>
                </a:solidFill>
                <a:ea typeface="Verdana"/>
              </a:rPr>
              <a:t>Bare</a:t>
            </a:r>
            <a:endParaRPr lang="en-US"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52349C-5427-EC8A-8B08-0DEA5F67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53" y="2917919"/>
            <a:ext cx="3239077" cy="209600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7;p70">
            <a:extLst>
              <a:ext uri="{FF2B5EF4-FFF2-40B4-BE49-F238E27FC236}">
                <a16:creationId xmlns:a16="http://schemas.microsoft.com/office/drawing/2014/main" id="{7B3A540D-3A39-ABCC-BC88-9245C7F46019}"/>
              </a:ext>
            </a:extLst>
          </p:cNvPr>
          <p:cNvSpPr/>
          <p:nvPr/>
        </p:nvSpPr>
        <p:spPr>
          <a:xfrm>
            <a:off x="142399" y="1160390"/>
            <a:ext cx="2686525" cy="434772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84;p67">
            <a:extLst>
              <a:ext uri="{FF2B5EF4-FFF2-40B4-BE49-F238E27FC236}">
                <a16:creationId xmlns:a16="http://schemas.microsoft.com/office/drawing/2014/main" id="{E293D92E-03E6-7DDC-0578-A342C8ACB47E}"/>
              </a:ext>
            </a:extLst>
          </p:cNvPr>
          <p:cNvSpPr/>
          <p:nvPr/>
        </p:nvSpPr>
        <p:spPr>
          <a:xfrm>
            <a:off x="224121" y="1222899"/>
            <a:ext cx="2576227" cy="263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sym typeface="Arial"/>
              </a:rPr>
              <a:t>The Quark Propagator</a:t>
            </a:r>
            <a:endParaRPr lang="en-US"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1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/>
          <p:nvPr/>
        </p:nvSpPr>
        <p:spPr>
          <a:xfrm>
            <a:off x="215640" y="-9720"/>
            <a:ext cx="902683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chemeClr val="tx1"/>
                </a:solidFill>
              </a:rPr>
              <a:t>Q</a:t>
            </a:r>
            <a:r>
              <a:rPr lang="en-US" sz="3200" b="1" dirty="0">
                <a:solidFill>
                  <a:srgbClr val="C00000"/>
                </a:solidFill>
              </a:rPr>
              <a:t>C</a:t>
            </a:r>
            <a:r>
              <a:rPr lang="en-US" sz="3200" b="1" dirty="0">
                <a:solidFill>
                  <a:srgbClr val="136B50"/>
                </a:solidFill>
              </a:rPr>
              <a:t>D</a:t>
            </a:r>
            <a:r>
              <a:rPr lang="en-US" sz="3200" b="1" dirty="0">
                <a:solidFill>
                  <a:srgbClr val="C00000"/>
                </a:solidFill>
              </a:rPr>
              <a:t> – </a:t>
            </a:r>
            <a:r>
              <a:rPr lang="en-US" sz="3200" b="1" dirty="0">
                <a:solidFill>
                  <a:schemeClr val="tx1"/>
                </a:solidFill>
              </a:rPr>
              <a:t>Schwinger</a:t>
            </a:r>
            <a:r>
              <a:rPr lang="en-US" sz="3200" b="1" dirty="0">
                <a:solidFill>
                  <a:srgbClr val="C00000"/>
                </a:solidFill>
              </a:rPr>
              <a:t>-Dyson </a:t>
            </a:r>
            <a:r>
              <a:rPr lang="en-US" sz="3200" b="1" dirty="0">
                <a:solidFill>
                  <a:srgbClr val="136B50"/>
                </a:solidFill>
              </a:rPr>
              <a:t>Equations</a:t>
            </a:r>
            <a:endParaRPr sz="3200" b="0" strike="noStrike" dirty="0">
              <a:solidFill>
                <a:srgbClr val="136B50"/>
              </a:solidFill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3">
            <a:extLst>
              <a:ext uri="{FF2B5EF4-FFF2-40B4-BE49-F238E27FC236}">
                <a16:creationId xmlns:a16="http://schemas.microsoft.com/office/drawing/2014/main" id="{49CE9C9F-2BF9-3AC6-36D0-ADDA6C71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27" y="3095969"/>
            <a:ext cx="5179984" cy="2447970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4 Elipse">
            <a:extLst>
              <a:ext uri="{FF2B5EF4-FFF2-40B4-BE49-F238E27FC236}">
                <a16:creationId xmlns:a16="http://schemas.microsoft.com/office/drawing/2014/main" id="{ECFC06A8-6B5E-4C80-E8D7-B2FC298CD146}"/>
              </a:ext>
            </a:extLst>
          </p:cNvPr>
          <p:cNvSpPr/>
          <p:nvPr/>
        </p:nvSpPr>
        <p:spPr bwMode="auto">
          <a:xfrm>
            <a:off x="3981155" y="4501666"/>
            <a:ext cx="1167621" cy="3618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5 CuadroTexto">
            <a:extLst>
              <a:ext uri="{FF2B5EF4-FFF2-40B4-BE49-F238E27FC236}">
                <a16:creationId xmlns:a16="http://schemas.microsoft.com/office/drawing/2014/main" id="{BF890CCE-1462-5B73-4255-AA985A1A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337" y="5060271"/>
            <a:ext cx="19108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SDE: electron propagator</a:t>
            </a:r>
          </a:p>
        </p:txBody>
      </p:sp>
      <p:cxnSp>
        <p:nvCxnSpPr>
          <p:cNvPr id="10" name="6 Conector recto de flecha">
            <a:extLst>
              <a:ext uri="{FF2B5EF4-FFF2-40B4-BE49-F238E27FC236}">
                <a16:creationId xmlns:a16="http://schemas.microsoft.com/office/drawing/2014/main" id="{632B71D9-2C9A-89EF-4109-E02D2E7FAAE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62455" y="4985464"/>
            <a:ext cx="4318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7 Elipse">
            <a:extLst>
              <a:ext uri="{FF2B5EF4-FFF2-40B4-BE49-F238E27FC236}">
                <a16:creationId xmlns:a16="http://schemas.microsoft.com/office/drawing/2014/main" id="{6A8802D1-B4A0-B478-C76D-A7F781517EAB}"/>
              </a:ext>
            </a:extLst>
          </p:cNvPr>
          <p:cNvSpPr/>
          <p:nvPr/>
        </p:nvSpPr>
        <p:spPr bwMode="auto">
          <a:xfrm>
            <a:off x="234043" y="4009296"/>
            <a:ext cx="1862041" cy="4442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AE940C04-FAE6-4DEE-DF36-EE6C46BD5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4326" y="3095969"/>
            <a:ext cx="4505926" cy="2489040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8AD20AE-8CC1-647B-1C0A-43A1AEE2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71" y="2121234"/>
            <a:ext cx="3034817" cy="740017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3904AA8-EDA9-D29B-C2AD-5A264B04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06" y="1079756"/>
            <a:ext cx="3451692" cy="870236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31;p69">
            <a:extLst>
              <a:ext uri="{FF2B5EF4-FFF2-40B4-BE49-F238E27FC236}">
                <a16:creationId xmlns:a16="http://schemas.microsoft.com/office/drawing/2014/main" id="{489E7857-CF35-9494-95AB-AECC5395B0FF}"/>
              </a:ext>
            </a:extLst>
          </p:cNvPr>
          <p:cNvSpPr/>
          <p:nvPr/>
        </p:nvSpPr>
        <p:spPr>
          <a:xfrm>
            <a:off x="132766" y="1231058"/>
            <a:ext cx="5550582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A. Salam, R. </a:t>
            </a:r>
            <a:r>
              <a:rPr lang="en-US" dirty="0" err="1"/>
              <a:t>Delbourgo</a:t>
            </a:r>
            <a:r>
              <a:rPr lang="en-US" dirty="0"/>
              <a:t>, Phys. Rev. 135 (1964) 6, B1398-B1427.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331;p69">
            <a:extLst>
              <a:ext uri="{FF2B5EF4-FFF2-40B4-BE49-F238E27FC236}">
                <a16:creationId xmlns:a16="http://schemas.microsoft.com/office/drawing/2014/main" id="{730DE394-326C-D05A-DF46-BA0FCE076028}"/>
              </a:ext>
            </a:extLst>
          </p:cNvPr>
          <p:cNvSpPr/>
          <p:nvPr/>
        </p:nvSpPr>
        <p:spPr>
          <a:xfrm>
            <a:off x="130418" y="1707011"/>
            <a:ext cx="5550582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P.I. </a:t>
            </a:r>
            <a:r>
              <a:rPr lang="en-US" dirty="0" err="1"/>
              <a:t>Fomin</a:t>
            </a:r>
            <a:r>
              <a:rPr lang="en-US" dirty="0"/>
              <a:t>, V.A. </a:t>
            </a:r>
            <a:r>
              <a:rPr lang="en-US" dirty="0" err="1"/>
              <a:t>Miransky</a:t>
            </a:r>
            <a:r>
              <a:rPr lang="en-US" dirty="0"/>
              <a:t>, Phys. Lett. B64 (1976) 166-168.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5A31DC07-9261-0816-F3CD-8DECB8CDE973}"/>
              </a:ext>
            </a:extLst>
          </p:cNvPr>
          <p:cNvSpPr/>
          <p:nvPr/>
        </p:nvSpPr>
        <p:spPr>
          <a:xfrm>
            <a:off x="128069" y="2211108"/>
            <a:ext cx="6136801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V. </a:t>
            </a:r>
            <a:r>
              <a:rPr lang="en-US" dirty="0" err="1"/>
              <a:t>Miransky</a:t>
            </a:r>
            <a:r>
              <a:rPr lang="en-US" dirty="0"/>
              <a:t>, V. </a:t>
            </a:r>
            <a:r>
              <a:rPr lang="en-US" dirty="0" err="1"/>
              <a:t>Gusynin</a:t>
            </a:r>
            <a:r>
              <a:rPr lang="en-US" dirty="0"/>
              <a:t>, Y. </a:t>
            </a:r>
            <a:r>
              <a:rPr lang="en-US" dirty="0" err="1"/>
              <a:t>Sitenko</a:t>
            </a:r>
            <a:r>
              <a:rPr lang="en-US" dirty="0"/>
              <a:t>, Phys. Lett. B100 (1981) 157-162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3C771D0D-9A0D-75D1-B1A4-A5ADB2A535AA}"/>
              </a:ext>
            </a:extLst>
          </p:cNvPr>
          <p:cNvSpPr/>
          <p:nvPr/>
        </p:nvSpPr>
        <p:spPr>
          <a:xfrm>
            <a:off x="139790" y="2743343"/>
            <a:ext cx="5550582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P. Maris, P. Tandy, Phys. Rev. C60 (1999)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87EDC0DF-2349-1E23-FF8B-AA9147B30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43" y="977998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Gauge Technique – Non Perturbative Solutios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1BC8A785-B7B8-7CA5-1D7E-F79220066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5" y="1439888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DCSB - Non-perturbative QED</a:t>
            </a:r>
          </a:p>
        </p:txBody>
      </p:sp>
      <p:sp>
        <p:nvSpPr>
          <p:cNvPr id="23" name="5 CuadroTexto">
            <a:extLst>
              <a:ext uri="{FF2B5EF4-FFF2-40B4-BE49-F238E27FC236}">
                <a16:creationId xmlns:a16="http://schemas.microsoft.com/office/drawing/2014/main" id="{4D05217A-1034-47F6-44BC-75DB3900D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47" y="1943984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DCSB – Non-abelian Gauge Theories</a:t>
            </a:r>
          </a:p>
        </p:txBody>
      </p:sp>
      <p:sp>
        <p:nvSpPr>
          <p:cNvPr id="24" name="5 CuadroTexto">
            <a:extLst>
              <a:ext uri="{FF2B5EF4-FFF2-40B4-BE49-F238E27FC236}">
                <a16:creationId xmlns:a16="http://schemas.microsoft.com/office/drawing/2014/main" id="{FB50E2E3-8604-4626-AD29-365EDB22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67" y="2462143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DCSB – MT Model - Vector Mesons</a:t>
            </a:r>
          </a:p>
        </p:txBody>
      </p:sp>
    </p:spTree>
    <p:extLst>
      <p:ext uri="{BB962C8B-B14F-4D97-AF65-F5344CB8AC3E}">
        <p14:creationId xmlns:p14="http://schemas.microsoft.com/office/powerpoint/2010/main" val="17891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6" grpId="0" animBg="1"/>
      <p:bldP spid="9" grpId="0"/>
      <p:bldP spid="12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51283</TotalTime>
  <Words>2079</Words>
  <Application>Microsoft Macintosh PowerPoint</Application>
  <PresentationFormat>Custom</PresentationFormat>
  <Paragraphs>236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Wingdings</vt:lpstr>
      <vt:lpstr>Noto Sans Symbols</vt:lpstr>
      <vt:lpstr>Verdana</vt:lpstr>
      <vt:lpstr>Tahoma</vt:lpstr>
      <vt:lpstr>Arial</vt:lpstr>
      <vt:lpstr>Arial Unicode MS</vt:lpstr>
      <vt:lpstr>Times New Roman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288</cp:revision>
  <dcterms:modified xsi:type="dcterms:W3CDTF">2024-06-05T10:36:03Z</dcterms:modified>
</cp:coreProperties>
</file>