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</p:sldMasterIdLst>
  <p:notesMasterIdLst>
    <p:notesMasterId r:id="rId31"/>
  </p:notesMasterIdLst>
  <p:sldIdLst>
    <p:sldId id="256" r:id="rId5"/>
    <p:sldId id="2309" r:id="rId6"/>
    <p:sldId id="260" r:id="rId7"/>
    <p:sldId id="261" r:id="rId8"/>
    <p:sldId id="272" r:id="rId9"/>
    <p:sldId id="271" r:id="rId10"/>
    <p:sldId id="262" r:id="rId11"/>
    <p:sldId id="267" r:id="rId12"/>
    <p:sldId id="269" r:id="rId13"/>
    <p:sldId id="263" r:id="rId14"/>
    <p:sldId id="264" r:id="rId15"/>
    <p:sldId id="273" r:id="rId16"/>
    <p:sldId id="274" r:id="rId17"/>
    <p:sldId id="265" r:id="rId18"/>
    <p:sldId id="275" r:id="rId19"/>
    <p:sldId id="2279" r:id="rId20"/>
    <p:sldId id="2252" r:id="rId21"/>
    <p:sldId id="266" r:id="rId22"/>
    <p:sldId id="2280" r:id="rId23"/>
    <p:sldId id="2089" r:id="rId24"/>
    <p:sldId id="268" r:id="rId25"/>
    <p:sldId id="2281" r:id="rId26"/>
    <p:sldId id="2282" r:id="rId27"/>
    <p:sldId id="257" r:id="rId28"/>
    <p:sldId id="2308" r:id="rId29"/>
    <p:sldId id="2310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55"/>
    <p:restoredTop sz="94694"/>
  </p:normalViewPr>
  <p:slideViewPr>
    <p:cSldViewPr snapToGrid="0" snapToObjects="1">
      <p:cViewPr varScale="1">
        <p:scale>
          <a:sx n="68" d="100"/>
          <a:sy n="68" d="100"/>
        </p:scale>
        <p:origin x="91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E2674F-647D-4B17-A291-93F81348E05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1968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E2674F-647D-4B17-A291-93F81348E05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87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1481540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4712963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3441178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99D03B-F4BD-85C1-5955-B2BB7ACF4A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26314" y="472833"/>
            <a:ext cx="1632203" cy="457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76D9F0E-4B80-0FD1-A24A-1C1B60A4BB4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7566183" y="472833"/>
            <a:ext cx="1787236" cy="457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0496317-0189-6060-26F4-32FD0508897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067685" y="472833"/>
            <a:ext cx="1825604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5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0018" y="6316595"/>
            <a:ext cx="432486" cy="365125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000"/>
            </a:lvl1pPr>
          </a:lstStyle>
          <a:p>
            <a:pPr algn="ctr"/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7E7747BA-6145-3552-2339-5F4BF5DF2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579" y="0"/>
            <a:ext cx="11499925" cy="8251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65258C7-5BE3-51E9-6313-6F03042F38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579" y="975365"/>
            <a:ext cx="11499925" cy="48658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43A592-2C2C-1149-FE30-72A494F2779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85192" y="6316595"/>
            <a:ext cx="2659380" cy="365125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Title of Meeting/Review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30C71E18-8584-A0E2-3682-9547339B30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94220" y="6316595"/>
            <a:ext cx="2659380" cy="365125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Name of Presenter</a:t>
            </a:r>
          </a:p>
        </p:txBody>
      </p:sp>
    </p:spTree>
    <p:extLst>
      <p:ext uri="{BB962C8B-B14F-4D97-AF65-F5344CB8AC3E}">
        <p14:creationId xmlns:p14="http://schemas.microsoft.com/office/powerpoint/2010/main" val="2794568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2579" y="975360"/>
            <a:ext cx="5524500" cy="489111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4923" y="975360"/>
            <a:ext cx="5755084" cy="489111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27522" y="6316595"/>
            <a:ext cx="432486" cy="365125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000"/>
            </a:lvl1pPr>
          </a:lstStyle>
          <a:p>
            <a:pPr algn="ctr"/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0CFA25C5-6468-E921-5CC9-27F4A33A76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85192" y="6316595"/>
            <a:ext cx="2659380" cy="365125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Title of Meeting/Review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395F968-4504-BF25-C965-31E73F6616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94220" y="6316595"/>
            <a:ext cx="2659380" cy="365125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Name of Presenter</a:t>
            </a:r>
          </a:p>
        </p:txBody>
      </p:sp>
    </p:spTree>
    <p:extLst>
      <p:ext uri="{BB962C8B-B14F-4D97-AF65-F5344CB8AC3E}">
        <p14:creationId xmlns:p14="http://schemas.microsoft.com/office/powerpoint/2010/main" val="3630614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CD9BCDB3-24E9-1B4D-0A74-4298674A99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27522" y="6316595"/>
            <a:ext cx="432486" cy="365125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000"/>
            </a:lvl1pPr>
          </a:lstStyle>
          <a:p>
            <a:pPr algn="ctr"/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8DB6E2-DDA3-22B8-7251-F0B132B676A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85192" y="6316595"/>
            <a:ext cx="2659380" cy="365125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Title of Meeting/Review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439522C-42D3-98C9-C46E-2F2D03D4359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94220" y="6316595"/>
            <a:ext cx="2659380" cy="365125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Name of Presenter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D45B976-F9BD-96F9-4119-FEAF693C373D}"/>
              </a:ext>
            </a:extLst>
          </p:cNvPr>
          <p:cNvCxnSpPr/>
          <p:nvPr userDrawn="1"/>
        </p:nvCxnSpPr>
        <p:spPr>
          <a:xfrm>
            <a:off x="462579" y="6111240"/>
            <a:ext cx="1149992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1252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" y="365128"/>
            <a:ext cx="11567160" cy="763762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30519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420" y="1298222"/>
            <a:ext cx="11567160" cy="4878741"/>
          </a:xfrm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 sz="2600"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latin typeface="Arial" charset="0"/>
                <a:ea typeface="Arial" charset="0"/>
                <a:cs typeface="Arial" charset="0"/>
              </a:defRPr>
            </a:lvl3pPr>
            <a:lvl4pPr>
              <a:defRPr sz="2200"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25159" y="6218380"/>
            <a:ext cx="874068" cy="365125"/>
          </a:xfrm>
        </p:spPr>
        <p:txBody>
          <a:bodyPr/>
          <a:lstStyle>
            <a:lvl1pPr algn="ctr">
              <a:defRPr/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8BE4A95-DDE6-CE41-BF3F-1F2C712BF027}"/>
              </a:ext>
            </a:extLst>
          </p:cNvPr>
          <p:cNvSpPr txBox="1">
            <a:spLocks/>
          </p:cNvSpPr>
          <p:nvPr userDrawn="1"/>
        </p:nvSpPr>
        <p:spPr>
          <a:xfrm>
            <a:off x="4301218" y="6218379"/>
            <a:ext cx="32740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0">
                <a:solidFill>
                  <a:schemeClr val="bg1"/>
                </a:solidFill>
              </a:rPr>
              <a:t>2023 CFNS/CTEQ School / T. Satogata</a:t>
            </a:r>
            <a:endParaRPr lang="en-US" i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78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724400" y="6310310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192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579" y="0"/>
            <a:ext cx="11499925" cy="8251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2579" y="975365"/>
            <a:ext cx="11499925" cy="48658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0018" y="6316595"/>
            <a:ext cx="432486" cy="365125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100" b="1">
                <a:solidFill>
                  <a:schemeClr val="bg2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AB150B5-704F-CF21-3183-8DB97C07706C}"/>
              </a:ext>
            </a:extLst>
          </p:cNvPr>
          <p:cNvCxnSpPr>
            <a:cxnSpLocks/>
          </p:cNvCxnSpPr>
          <p:nvPr userDrawn="1"/>
        </p:nvCxnSpPr>
        <p:spPr>
          <a:xfrm>
            <a:off x="462579" y="825178"/>
            <a:ext cx="11499925" cy="0"/>
          </a:xfrm>
          <a:prstGeom prst="line">
            <a:avLst/>
          </a:prstGeom>
          <a:ln w="25400">
            <a:gradFill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958D2D7-4525-7982-81CE-BAFE8EFB999D}"/>
              </a:ext>
            </a:extLst>
          </p:cNvPr>
          <p:cNvCxnSpPr/>
          <p:nvPr userDrawn="1"/>
        </p:nvCxnSpPr>
        <p:spPr>
          <a:xfrm>
            <a:off x="462579" y="6111240"/>
            <a:ext cx="1149992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7" r:id="rId4"/>
    <p:sldLayoutId id="2147483668" r:id="rId5"/>
    <p:sldLayoutId id="2147483669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u="none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3840" userDrawn="1">
          <p15:clr>
            <a:srgbClr val="F26B43"/>
          </p15:clr>
        </p15:guide>
        <p15:guide id="9" pos="36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732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6.emf"/><Relationship Id="rId5" Type="http://schemas.openxmlformats.org/officeDocument/2006/relationships/image" Target="../media/image35.emf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tmp"/><Relationship Id="rId2" Type="http://schemas.openxmlformats.org/officeDocument/2006/relationships/image" Target="../media/image44.tmp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tmp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56CBC-DA70-7741-BB3F-BCDBBE052F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EIC Accelerator Physics</a:t>
            </a:r>
            <a:br>
              <a:rPr lang="en-US" dirty="0"/>
            </a:br>
            <a:r>
              <a:rPr lang="en-US" dirty="0"/>
              <a:t>- part 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B0E14B-6889-F849-8A8C-D01D7C3603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CFNS Stony Brook, 6/7/2024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0F4563-AB5E-1F4E-B28C-08AC132303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Christoph Montag, BNL</a:t>
            </a:r>
          </a:p>
        </p:txBody>
      </p:sp>
    </p:spTree>
    <p:extLst>
      <p:ext uri="{BB962C8B-B14F-4D97-AF65-F5344CB8AC3E}">
        <p14:creationId xmlns:p14="http://schemas.microsoft.com/office/powerpoint/2010/main" val="2246755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24BFD7F-DAFF-4421-105B-99CACA8A57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933A556B-7C63-244D-9B7C-B0EA8042B330}" type="slidenum">
              <a:rPr lang="en-US" smtClean="0"/>
              <a:pPr algn="ctr"/>
              <a:t>10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5407244-5DE3-71F0-3EC6-A93DECC30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Tying it all Together - the Interaction Region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3D6E9F85-36D5-F747-82A2-8F622D33F45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62579" y="975365"/>
                <a:ext cx="4827477" cy="486585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IR requirements:</a:t>
                </a:r>
              </a:p>
              <a:p>
                <a:pPr lvl="1"/>
                <a:r>
                  <a:rPr lang="en-US" dirty="0"/>
                  <a:t>High luminosity</a:t>
                </a:r>
              </a:p>
              <a:p>
                <a:pPr lvl="1"/>
                <a:r>
                  <a:rPr lang="en-US" dirty="0"/>
                  <a:t>Space for central detector</a:t>
                </a:r>
              </a:p>
              <a:p>
                <a:pPr lvl="1"/>
                <a:r>
                  <a:rPr lang="en-US" dirty="0"/>
                  <a:t>Multi-stage separation – hadrons from electrons, electrons from photons, hadrons from neutrons</a:t>
                </a:r>
              </a:p>
              <a:p>
                <a:pPr lvl="1"/>
                <a:r>
                  <a:rPr lang="en-US" dirty="0"/>
                  <a:t>Detection of low-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particles</a:t>
                </a:r>
              </a:p>
              <a:p>
                <a:pPr lvl="1"/>
                <a:r>
                  <a:rPr lang="en-US" dirty="0"/>
                  <a:t>Longitudinal polarization at the IP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3D6E9F85-36D5-F747-82A2-8F622D33F45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2579" y="975365"/>
                <a:ext cx="4827477" cy="4865858"/>
              </a:xfrm>
              <a:blipFill>
                <a:blip r:embed="rId2"/>
                <a:stretch>
                  <a:fillRect l="-2020" t="-16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4EC7BB-E83A-BDE3-5FA6-32EDD7D66E8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0FE93D4-2EE2-4378-1A87-9461C27DC50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13">
            <a:extLst>
              <a:ext uri="{FF2B5EF4-FFF2-40B4-BE49-F238E27FC236}">
                <a16:creationId xmlns:a16="http://schemas.microsoft.com/office/drawing/2014/main" id="{2B72D321-5C3C-14B0-4CAE-8FE1E418315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1847" y="1134214"/>
            <a:ext cx="6421344" cy="475048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10807E5-CEC2-3D46-9628-16B1228C755E}"/>
              </a:ext>
            </a:extLst>
          </p:cNvPr>
          <p:cNvSpPr txBox="1"/>
          <p:nvPr/>
        </p:nvSpPr>
        <p:spPr>
          <a:xfrm rot="549435">
            <a:off x="6626791" y="2463069"/>
            <a:ext cx="1233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6FF3"/>
                </a:solidFill>
              </a:rPr>
              <a:t>”Rear side”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A50DF0B-E923-E644-82B8-D94FA7C53446}"/>
              </a:ext>
            </a:extLst>
          </p:cNvPr>
          <p:cNvSpPr txBox="1"/>
          <p:nvPr/>
        </p:nvSpPr>
        <p:spPr>
          <a:xfrm rot="549435">
            <a:off x="9669886" y="3077572"/>
            <a:ext cx="1587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6FF3"/>
                </a:solidFill>
              </a:rPr>
              <a:t>”Forward side”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9F6672-D1CD-8835-3128-DF7361E93089}"/>
              </a:ext>
            </a:extLst>
          </p:cNvPr>
          <p:cNvSpPr txBox="1"/>
          <p:nvPr/>
        </p:nvSpPr>
        <p:spPr>
          <a:xfrm>
            <a:off x="3191985" y="5503229"/>
            <a:ext cx="2822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Note different axis scales!</a:t>
            </a:r>
          </a:p>
        </p:txBody>
      </p:sp>
    </p:spTree>
    <p:extLst>
      <p:ext uri="{BB962C8B-B14F-4D97-AF65-F5344CB8AC3E}">
        <p14:creationId xmlns:p14="http://schemas.microsoft.com/office/powerpoint/2010/main" val="20634648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6DE70F3-7A3D-5BF0-1AC4-7D85450965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933A556B-7C63-244D-9B7C-B0EA8042B330}" type="slidenum">
              <a:rPr lang="en-US" smtClean="0"/>
              <a:pPr algn="ctr"/>
              <a:t>11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C36564E-6F52-55DC-CC1B-A00C538DE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Luminosity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A41B23-52FE-2AAC-812D-DCEA8C6E290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839490E-70A7-245B-513E-7B5EB36AC0F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B94FF9E-37E5-DA41-A94C-6F7F624805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1991" y="1032263"/>
            <a:ext cx="3931920" cy="2267712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F59C2DF-7983-AD49-A893-28A7B4546640}"/>
              </a:ext>
            </a:extLst>
          </p:cNvPr>
          <p:cNvSpPr txBox="1">
            <a:spLocks/>
          </p:cNvSpPr>
          <p:nvPr/>
        </p:nvSpPr>
        <p:spPr>
          <a:xfrm>
            <a:off x="5264665" y="1128890"/>
            <a:ext cx="6864581" cy="50480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Maximize collision frequency </a:t>
            </a:r>
            <a:r>
              <a:rPr lang="en-US" sz="2200" b="1" dirty="0"/>
              <a:t>(~100 MHz)</a:t>
            </a:r>
          </a:p>
          <a:p>
            <a:pPr lvl="1"/>
            <a:r>
              <a:rPr lang="en-US" dirty="0"/>
              <a:t>Limited by kicker rise times</a:t>
            </a:r>
          </a:p>
          <a:p>
            <a:pPr lvl="1"/>
            <a:r>
              <a:rPr lang="en-US" dirty="0"/>
              <a:t>Limited by parasitic collisions, injection system, etc.</a:t>
            </a:r>
            <a:endParaRPr lang="en-US" sz="2400" dirty="0"/>
          </a:p>
          <a:p>
            <a:r>
              <a:rPr lang="en-US" b="1" dirty="0"/>
              <a:t>Maximize particles per bunch </a:t>
            </a:r>
            <a:r>
              <a:rPr lang="en-US" sz="2200" b="1" dirty="0"/>
              <a:t>(~10</a:t>
            </a:r>
            <a:r>
              <a:rPr lang="en-US" sz="2200" b="1" baseline="30000" dirty="0"/>
              <a:t>11</a:t>
            </a:r>
            <a:r>
              <a:rPr lang="en-US" sz="2200" b="1" dirty="0"/>
              <a:t>)</a:t>
            </a:r>
          </a:p>
          <a:p>
            <a:pPr lvl="1"/>
            <a:r>
              <a:rPr lang="en-US" dirty="0"/>
              <a:t>Limited by sources, space charge</a:t>
            </a:r>
          </a:p>
          <a:p>
            <a:pPr lvl="1"/>
            <a:r>
              <a:rPr lang="en-US" dirty="0"/>
              <a:t>Limited by collective effects</a:t>
            </a:r>
          </a:p>
          <a:p>
            <a:pPr lvl="2"/>
            <a:r>
              <a:rPr lang="en-US" dirty="0"/>
              <a:t>Interaction of beam with impedances</a:t>
            </a:r>
          </a:p>
          <a:p>
            <a:pPr lvl="2"/>
            <a:r>
              <a:rPr lang="en-US" dirty="0"/>
              <a:t>Also total currents: I</a:t>
            </a:r>
            <a:r>
              <a:rPr lang="en-US" baseline="-25000" dirty="0"/>
              <a:t>1,2</a:t>
            </a:r>
            <a:r>
              <a:rPr lang="en-US" dirty="0"/>
              <a:t>=q</a:t>
            </a:r>
            <a:r>
              <a:rPr lang="en-US" baseline="-25000" dirty="0"/>
              <a:t>1,2</a:t>
            </a:r>
            <a:r>
              <a:rPr lang="en-US" dirty="0"/>
              <a:t>N</a:t>
            </a:r>
            <a:r>
              <a:rPr lang="en-US" baseline="-25000" dirty="0"/>
              <a:t>1,2</a:t>
            </a:r>
            <a:r>
              <a:rPr lang="en-US" dirty="0"/>
              <a:t>f</a:t>
            </a:r>
            <a:r>
              <a:rPr lang="en-US" baseline="-25000" dirty="0"/>
              <a:t>coll</a:t>
            </a:r>
            <a:r>
              <a:rPr lang="en-US" dirty="0"/>
              <a:t> </a:t>
            </a:r>
            <a:r>
              <a:rPr lang="en-US" sz="2200" dirty="0"/>
              <a:t>~1-3A</a:t>
            </a:r>
          </a:p>
          <a:p>
            <a:r>
              <a:rPr lang="en-US" b="1" dirty="0"/>
              <a:t>Minimize beam sizes at IP </a:t>
            </a:r>
            <a:r>
              <a:rPr lang="en-US" sz="2200" b="1" dirty="0"/>
              <a:t>(~100/10 um)</a:t>
            </a:r>
          </a:p>
          <a:p>
            <a:pPr lvl="1"/>
            <a:r>
              <a:rPr lang="en-US" dirty="0"/>
              <a:t>Limited by IR focusing, magnets</a:t>
            </a:r>
          </a:p>
          <a:p>
            <a:pPr lvl="1"/>
            <a:r>
              <a:rPr lang="en-US" dirty="0"/>
              <a:t>Limited by chromatic dynamic aperture</a:t>
            </a:r>
          </a:p>
          <a:p>
            <a:pPr lvl="1"/>
            <a:r>
              <a:rPr lang="en-US" dirty="0"/>
              <a:t>Limited by emittance growth (IBS)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7220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51EF8C3-62F2-6DD0-6898-D4104826AE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933A556B-7C63-244D-9B7C-B0EA8042B330}" type="slidenum">
              <a:rPr lang="en-US" smtClean="0"/>
              <a:pPr algn="ctr"/>
              <a:t>12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0D4823C-63C7-FD69-8491-336D9F92A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579" y="5610"/>
            <a:ext cx="11499925" cy="825178"/>
          </a:xfrm>
        </p:spPr>
        <p:txBody>
          <a:bodyPr/>
          <a:lstStyle/>
          <a:p>
            <a:r>
              <a:rPr lang="en-US" dirty="0"/>
              <a:t>IR Focusing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932AA48E-CF69-02D0-9E5E-C76F057BD74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62578" y="853226"/>
                <a:ext cx="11499925" cy="5233423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At the IP, we have </a:t>
                </a:r>
                <a:r>
                  <a:rPr lang="el-GR" dirty="0"/>
                  <a:t>α</a:t>
                </a:r>
                <a:r>
                  <a:rPr lang="en-US" dirty="0"/>
                  <a:t>(s=0) = 0</a:t>
                </a:r>
              </a:p>
              <a:p>
                <a:r>
                  <a:rPr lang="en-US" dirty="0"/>
                  <a:t>Using the beta-matrix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   and its transformation  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       </a:t>
                </a:r>
              </a:p>
              <a:p>
                <a:pPr marL="0" indent="0">
                  <a:buNone/>
                </a:pPr>
                <a:r>
                  <a:rPr lang="en-US" dirty="0"/>
                  <a:t>     with M describing the drift from the IP to the first quadrupole at position s</a:t>
                </a:r>
              </a:p>
              <a:p>
                <a:pPr marL="0" indent="0">
                  <a:buNone/>
                </a:pPr>
                <a:r>
                  <a:rPr lang="en-US" dirty="0"/>
                  <a:t>     </a:t>
                </a:r>
              </a:p>
              <a:p>
                <a:pPr marL="0" indent="0">
                  <a:buNone/>
                </a:pPr>
                <a:r>
                  <a:rPr lang="en-US" dirty="0"/>
                  <a:t>                                        β(s)=</a:t>
                </a:r>
                <a:r>
                  <a:rPr lang="el-GR" dirty="0"/>
                  <a:t>β</a:t>
                </a:r>
                <a:r>
                  <a:rPr lang="en-US" dirty="0"/>
                  <a:t>(IP)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m:rPr>
                            <m:sty m:val="p"/>
                          </m:rPr>
                          <a:rPr lang="el-GR" i="1" smtClean="0">
                            <a:latin typeface="Cambria Math" panose="02040503050406030204" pitchFamily="18" charset="0"/>
                          </a:rPr>
                          <m:t>β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The </a:t>
                </a:r>
                <a:r>
                  <a:rPr lang="en-US" dirty="0">
                    <a:solidFill>
                      <a:srgbClr val="FF0000"/>
                    </a:solidFill>
                  </a:rPr>
                  <a:t>RMS beam size σ=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el-GR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εβ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rad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rgbClr val="FF0000"/>
                    </a:solidFill>
                  </a:rPr>
                  <a:t>grows approximately linearly </a:t>
                </a:r>
                <a:r>
                  <a:rPr lang="en-US" dirty="0"/>
                  <a:t>with distance from the IP</a:t>
                </a:r>
              </a:p>
            </p:txBody>
          </p:sp>
        </mc:Choice>
        <mc:Fallback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932AA48E-CF69-02D0-9E5E-C76F057BD7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2578" y="853226"/>
                <a:ext cx="11499925" cy="5233423"/>
              </a:xfrm>
              <a:blipFill>
                <a:blip r:embed="rId2"/>
                <a:stretch>
                  <a:fillRect l="-742" t="-2214" b="-9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17680B-87A1-4737-3288-BF94B3591C5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E7088F1-14A9-4C04-E659-F629E4F09A1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 descr="A black letter with a dot&#10;&#10;Description automatically generated">
            <a:extLst>
              <a:ext uri="{FF2B5EF4-FFF2-40B4-BE49-F238E27FC236}">
                <a16:creationId xmlns:a16="http://schemas.microsoft.com/office/drawing/2014/main" id="{F5D12E7B-8F5A-0447-46BC-911FC259AA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3677" y="3019111"/>
            <a:ext cx="2595626" cy="551775"/>
          </a:xfrm>
          <a:prstGeom prst="rect">
            <a:avLst/>
          </a:prstGeom>
        </p:spPr>
      </p:pic>
      <p:pic>
        <p:nvPicPr>
          <p:cNvPr id="10" name="Picture 9" descr="A black and white image of a smiley face&#10;&#10;Description automatically generated">
            <a:extLst>
              <a:ext uri="{FF2B5EF4-FFF2-40B4-BE49-F238E27FC236}">
                <a16:creationId xmlns:a16="http://schemas.microsoft.com/office/drawing/2014/main" id="{69DDCB6E-34D3-9E6E-BC72-BB3C8FE72A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2226" y="1574590"/>
            <a:ext cx="2218085" cy="912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9368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C5BC516-D438-7D69-9EC5-15F07E7D5F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933A556B-7C63-244D-9B7C-B0EA8042B330}" type="slidenum">
              <a:rPr lang="en-US" smtClean="0"/>
              <a:pPr algn="ctr"/>
              <a:t>13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DF7118-DA44-55F1-2B8E-C450C30BCA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Important consequence:</a:t>
            </a:r>
          </a:p>
          <a:p>
            <a:pPr marL="0" indent="0">
              <a:buNone/>
            </a:pPr>
            <a:r>
              <a:rPr lang="en-US" dirty="0"/>
              <a:t>             The </a:t>
            </a:r>
            <a:r>
              <a:rPr lang="en-US" dirty="0">
                <a:solidFill>
                  <a:srgbClr val="FF0000"/>
                </a:solidFill>
              </a:rPr>
              <a:t>smaller β(IP), </a:t>
            </a:r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larger</a:t>
            </a:r>
            <a:r>
              <a:rPr lang="en-US" dirty="0"/>
              <a:t> it (and the beam) get </a:t>
            </a:r>
            <a:r>
              <a:rPr lang="en-US" dirty="0">
                <a:solidFill>
                  <a:srgbClr val="FF0000"/>
                </a:solidFill>
              </a:rPr>
              <a:t>at the first quadrupole</a:t>
            </a:r>
          </a:p>
          <a:p>
            <a:r>
              <a:rPr lang="en-US" dirty="0"/>
              <a:t>With the first quadrupole outside the central detector, s = 5 meters</a:t>
            </a:r>
          </a:p>
          <a:p>
            <a:r>
              <a:rPr lang="en-US" dirty="0"/>
              <a:t>The required quadrupole strength (=gradient) is nearly independent of </a:t>
            </a:r>
            <a:r>
              <a:rPr lang="el-GR" dirty="0"/>
              <a:t>β</a:t>
            </a:r>
            <a:r>
              <a:rPr lang="en-US" dirty="0"/>
              <a:t>(IP), but the magnet aperture has to accommodate the large beam</a:t>
            </a:r>
          </a:p>
          <a:p>
            <a:r>
              <a:rPr lang="en-US" dirty="0"/>
              <a:t>Large aperture at fixed gradient means high magnetic fields at the poles</a:t>
            </a:r>
          </a:p>
          <a:p>
            <a:pPr marL="0" indent="0">
              <a:buNone/>
            </a:pPr>
            <a:r>
              <a:rPr lang="en-US" dirty="0"/>
              <a:t>                             superconducting IR magnets</a:t>
            </a:r>
          </a:p>
          <a:p>
            <a:r>
              <a:rPr lang="en-US" dirty="0"/>
              <a:t>Reasonable limit is about 6 T at the pole</a:t>
            </a:r>
          </a:p>
          <a:p>
            <a:r>
              <a:rPr lang="en-US" dirty="0"/>
              <a:t>Also remember: </a:t>
            </a:r>
            <a:r>
              <a:rPr lang="en-US" dirty="0">
                <a:solidFill>
                  <a:srgbClr val="FF0000"/>
                </a:solidFill>
              </a:rPr>
              <a:t>chromaticity is proportional to β</a:t>
            </a:r>
          </a:p>
          <a:p>
            <a:pPr marL="0" indent="0">
              <a:buNone/>
            </a:pPr>
            <a:r>
              <a:rPr lang="en-US" dirty="0"/>
              <a:t>                            need stronger </a:t>
            </a:r>
            <a:r>
              <a:rPr lang="en-US" dirty="0" err="1"/>
              <a:t>sextupoles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                       reduced dynamic aperture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AB0D63-65C2-61FB-253B-1F1C60638B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1EEC377-4A3D-F5E1-A014-88DD53653A0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FFB0DB80-55C0-55ED-16BB-657B8CAF7064}"/>
              </a:ext>
            </a:extLst>
          </p:cNvPr>
          <p:cNvSpPr/>
          <p:nvPr/>
        </p:nvSpPr>
        <p:spPr>
          <a:xfrm>
            <a:off x="1851239" y="3545403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CD335C8-9F2F-AC80-A624-FE0E8E717F7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9664" y="3545402"/>
            <a:ext cx="3576313" cy="2340741"/>
          </a:xfrm>
          <a:prstGeom prst="rect">
            <a:avLst/>
          </a:prstGeom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00B8CDE1-12D1-32A1-C762-3D1B7E1537A3}"/>
              </a:ext>
            </a:extLst>
          </p:cNvPr>
          <p:cNvSpPr/>
          <p:nvPr/>
        </p:nvSpPr>
        <p:spPr>
          <a:xfrm>
            <a:off x="1851239" y="491419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8638E343-DA77-8FE4-CEF5-5462C7D249E4}"/>
              </a:ext>
            </a:extLst>
          </p:cNvPr>
          <p:cNvSpPr/>
          <p:nvPr/>
        </p:nvSpPr>
        <p:spPr>
          <a:xfrm>
            <a:off x="1851239" y="537905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0595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28B5C0D-45BD-B477-8E8D-B431961AD3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933A556B-7C63-244D-9B7C-B0EA8042B330}" type="slidenum">
              <a:rPr lang="en-US" smtClean="0"/>
              <a:pPr algn="ctr"/>
              <a:t>14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07B0316-81D4-AC27-7E72-A19E29885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Beam Separation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5716BD-C0BB-C675-4114-7255F4FF30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Electron and hadron beams in EIC have vastly different energies</a:t>
            </a:r>
          </a:p>
          <a:p>
            <a:pPr marL="0" indent="0">
              <a:buNone/>
            </a:pPr>
            <a:r>
              <a:rPr lang="en-US" dirty="0"/>
              <a:t>                      they need separate focusing channels at the IR</a:t>
            </a:r>
          </a:p>
          <a:p>
            <a:pPr marL="0" indent="0">
              <a:buNone/>
            </a:pPr>
            <a:r>
              <a:rPr lang="en-US" dirty="0"/>
              <a:t>                      beams need to be separated close to the IP</a:t>
            </a:r>
          </a:p>
          <a:p>
            <a:r>
              <a:rPr lang="en-US" dirty="0"/>
              <a:t>Most effective, simple separation is a </a:t>
            </a:r>
            <a:r>
              <a:rPr lang="en-US" dirty="0">
                <a:solidFill>
                  <a:srgbClr val="FF0000"/>
                </a:solidFill>
              </a:rPr>
              <a:t>crossing angle </a:t>
            </a:r>
            <a:r>
              <a:rPr lang="en-US" dirty="0"/>
              <a:t>(EIC: 25 </a:t>
            </a:r>
            <a:r>
              <a:rPr lang="en-US" dirty="0" err="1"/>
              <a:t>mrad</a:t>
            </a:r>
            <a:r>
              <a:rPr lang="en-US" dirty="0"/>
              <a:t> total crossing angle)</a:t>
            </a:r>
          </a:p>
          <a:p>
            <a:r>
              <a:rPr lang="en-US" dirty="0"/>
              <a:t>However, a </a:t>
            </a:r>
            <a:r>
              <a:rPr lang="en-US" dirty="0">
                <a:solidFill>
                  <a:srgbClr val="FF0000"/>
                </a:solidFill>
              </a:rPr>
              <a:t>crossing angle reduces the 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   overlap</a:t>
            </a:r>
            <a:r>
              <a:rPr lang="en-US" dirty="0"/>
              <a:t> between the two beams and </a:t>
            </a:r>
          </a:p>
          <a:p>
            <a:pPr marL="0" indent="0">
              <a:buNone/>
            </a:pPr>
            <a:r>
              <a:rPr lang="en-US" dirty="0"/>
              <a:t>   therefore the luminosity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7B49A9-F150-E70E-C23A-F3C35DA1636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16EE92F-50B7-3AC1-5A7D-E47BE30D2B1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14DE750C-E80F-AE09-EBA3-830D7089FF81}"/>
              </a:ext>
            </a:extLst>
          </p:cNvPr>
          <p:cNvSpPr/>
          <p:nvPr/>
        </p:nvSpPr>
        <p:spPr>
          <a:xfrm>
            <a:off x="1161231" y="140697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13">
            <a:extLst>
              <a:ext uri="{FF2B5EF4-FFF2-40B4-BE49-F238E27FC236}">
                <a16:creationId xmlns:a16="http://schemas.microsoft.com/office/drawing/2014/main" id="{C5E80CF2-89ED-5281-ED6E-8BB74D8D779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3490" y="2815593"/>
            <a:ext cx="4411104" cy="3263316"/>
          </a:xfrm>
          <a:prstGeom prst="rect">
            <a:avLst/>
          </a:prstGeom>
        </p:spPr>
      </p:pic>
      <p:pic>
        <p:nvPicPr>
          <p:cNvPr id="10" name="Picture 9" descr="A blue and yellow wings&#10;&#10;Description automatically generated">
            <a:extLst>
              <a:ext uri="{FF2B5EF4-FFF2-40B4-BE49-F238E27FC236}">
                <a16:creationId xmlns:a16="http://schemas.microsoft.com/office/drawing/2014/main" id="{021888DF-F45C-7E20-EC16-7973AA1655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4366" y="4692468"/>
            <a:ext cx="4117337" cy="1068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1137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2EE8289-CEC4-8C29-E82A-51DEC3E76D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933A556B-7C63-244D-9B7C-B0EA8042B330}" type="slidenum">
              <a:rPr lang="en-US" smtClean="0"/>
              <a:pPr algn="ctr"/>
              <a:t>15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7A8ACF2-DDA0-52FA-A2CF-123D7C369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Crab Crossing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94B2DA-4568-94C0-AB87-CA75CBD9EA2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C3EAF1D-31CF-ACAD-5B52-72B6E29B5B6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DAAE902A-C723-4249-967D-7BCDC8D6A8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6591" y="1901728"/>
            <a:ext cx="5362111" cy="293954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4C6B464-FE59-2760-E0F5-3D75005CBAB3}"/>
              </a:ext>
            </a:extLst>
          </p:cNvPr>
          <p:cNvSpPr txBox="1"/>
          <p:nvPr/>
        </p:nvSpPr>
        <p:spPr>
          <a:xfrm>
            <a:off x="639519" y="1436113"/>
            <a:ext cx="514981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To restore head-on collisions despite the crossing angle, head and tail of each bunch are kicked in opposite directions when they approach the IP, using “crab cavities”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As a result, electron and hadron bunches are lined up with each other at the IP, as in a head-on collision scheme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This kick (or rotation) has to be un-done after leaving the 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Note: “crab crossing” does not only restore the luminosity loss caused by the crossing angle, but it is also necessary for stable beam dynamics</a:t>
            </a:r>
          </a:p>
        </p:txBody>
      </p:sp>
    </p:spTree>
    <p:extLst>
      <p:ext uri="{BB962C8B-B14F-4D97-AF65-F5344CB8AC3E}">
        <p14:creationId xmlns:p14="http://schemas.microsoft.com/office/powerpoint/2010/main" val="30159776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C6F3F-076E-B145-9FF3-ED0395007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420" y="81488"/>
            <a:ext cx="11567160" cy="763762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Luminosity Limitations: Beam-Beam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12007F-17A8-5E45-BC1F-42E6AB0663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420" y="1298222"/>
            <a:ext cx="6420015" cy="487874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Colliding beams see each other’s collective charge distributions</a:t>
            </a:r>
          </a:p>
          <a:p>
            <a:r>
              <a:rPr lang="en-US" dirty="0"/>
              <a:t>Creates </a:t>
            </a:r>
            <a:r>
              <a:rPr lang="en-US" b="1" dirty="0"/>
              <a:t>nonlinear</a:t>
            </a:r>
            <a:r>
              <a:rPr lang="en-US" dirty="0"/>
              <a:t> beam-beam force and equation of motion similar to space charge</a:t>
            </a:r>
          </a:p>
          <a:p>
            <a:pPr lvl="1"/>
            <a:r>
              <a:rPr lang="en-US" dirty="0"/>
              <a:t>Force is almost linear within ~1σ around beam center</a:t>
            </a:r>
          </a:p>
          <a:p>
            <a:pPr lvl="1"/>
            <a:r>
              <a:rPr lang="en-US" dirty="0"/>
              <a:t>Highly nonlinear beyond ~1σ</a:t>
            </a:r>
          </a:p>
          <a:p>
            <a:pPr lvl="1"/>
            <a:r>
              <a:rPr lang="en-US" dirty="0"/>
              <a:t>Vanishes for large amplitudes</a:t>
            </a:r>
          </a:p>
          <a:p>
            <a:pPr marL="457200" lvl="1" indent="0">
              <a:buNone/>
            </a:pPr>
            <a:r>
              <a:rPr lang="en-US" dirty="0"/>
              <a:t>             Amplitude dependent focusing</a:t>
            </a:r>
          </a:p>
          <a:p>
            <a:pPr marL="457200" lvl="1" indent="0">
              <a:buNone/>
            </a:pPr>
            <a:r>
              <a:rPr lang="en-US" dirty="0"/>
              <a:t>             Amplitude dependent tune</a:t>
            </a:r>
          </a:p>
          <a:p>
            <a:r>
              <a:rPr lang="en-US" dirty="0"/>
              <a:t>Tolerable “beam-beam tune spread” of 0.015 for hadrons, 0.1 for electrons limits highest EIC luminosity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D938A7-CA87-DD4F-8B7D-E755A8B5D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9D7DCAE-98A9-8E42-BCA2-6AF999134E7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2436" y="2534934"/>
            <a:ext cx="4754396" cy="347830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78B043F-1A85-214F-AE60-D225904F36D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5110" y="1249434"/>
            <a:ext cx="5634658" cy="1015382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8FD64E63-6918-9335-BE0F-FA1A56327666}"/>
              </a:ext>
            </a:extLst>
          </p:cNvPr>
          <p:cNvSpPr/>
          <p:nvPr/>
        </p:nvSpPr>
        <p:spPr>
          <a:xfrm>
            <a:off x="867853" y="403177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40C6B2F7-FFD8-16E6-C77C-ECAB609C98FF}"/>
              </a:ext>
            </a:extLst>
          </p:cNvPr>
          <p:cNvSpPr/>
          <p:nvPr/>
        </p:nvSpPr>
        <p:spPr>
          <a:xfrm>
            <a:off x="913667" y="4484743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9469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A7885-C7B5-0141-9AE5-168C4D580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599" y="90238"/>
            <a:ext cx="11681106" cy="76376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Lumi Limitations: Electron SR Power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AACD10-0A82-C047-A51D-0E1EFD84F0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420" y="1298222"/>
            <a:ext cx="6853282" cy="4878741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Accelerated charged particles emit photons</a:t>
            </a:r>
          </a:p>
          <a:p>
            <a:pPr lvl="1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Electrons in synchrotron: radially accelerated</a:t>
            </a:r>
          </a:p>
          <a:p>
            <a:pPr lvl="1"/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Synchrotron radiation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emitted in forward cone</a:t>
            </a:r>
          </a:p>
          <a:p>
            <a:pPr marL="457200" lvl="1" indent="0">
              <a:buNone/>
            </a:pP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Cone opening angle</a:t>
            </a:r>
          </a:p>
          <a:p>
            <a:pPr marL="914400" lvl="2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Radiated power</a:t>
            </a:r>
          </a:p>
          <a:p>
            <a:pPr lvl="2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   scaling 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much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worse for electrons</a:t>
            </a:r>
          </a:p>
          <a:p>
            <a:pPr lvl="2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18 GeV e:   =3.5x10</a:t>
            </a:r>
            <a:r>
              <a:rPr 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vs  255 GeV p:   =3x10</a:t>
            </a:r>
            <a:r>
              <a:rPr 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Design: 9 MW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@ 18 GeV (facility limit 10 MW)</a:t>
            </a: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Expensive: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Power must be provided by SRF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EE89BC-D3D6-6A4A-B806-B4E1A4ED4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17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49A241-1D97-F64E-B428-94905F3E79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5702" y="1243679"/>
            <a:ext cx="3067050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826F889-002F-A740-97F7-89E2403105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95705" y="3645208"/>
            <a:ext cx="3505200" cy="197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6">
            <a:extLst>
              <a:ext uri="{FF2B5EF4-FFF2-40B4-BE49-F238E27FC236}">
                <a16:creationId xmlns:a16="http://schemas.microsoft.com/office/drawing/2014/main" id="{E10905C1-82A7-2B44-B690-58118BDD7359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8956402" y="1167479"/>
            <a:ext cx="22098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66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000" b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Dipole Radiation</a:t>
            </a:r>
            <a:endParaRPr lang="en-US" altLang="en-US" sz="1800" b="1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1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Perpendicular to charge acceleration</a:t>
            </a:r>
            <a:r>
              <a:rPr lang="en-US" altLang="en-US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AU" altLang="en-US" sz="20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id="{6066A386-F618-5544-896D-DCE2DDCF302A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9095905" y="3632508"/>
            <a:ext cx="29718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66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000" b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Synchrotron Radiation</a:t>
            </a:r>
            <a:endParaRPr lang="en-US" altLang="en-US" sz="1800" b="1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1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Relativistically boosted dipole radiation</a:t>
            </a:r>
            <a:endParaRPr lang="en-AU" altLang="en-US" sz="20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Line 8">
            <a:extLst>
              <a:ext uri="{FF2B5EF4-FFF2-40B4-BE49-F238E27FC236}">
                <a16:creationId xmlns:a16="http://schemas.microsoft.com/office/drawing/2014/main" id="{222B3E69-8A66-554A-8123-A4AE19F7A88D}"/>
              </a:ext>
            </a:extLst>
          </p:cNvPr>
          <p:cNvSpPr>
            <a:spLocks noChangeShapeType="1"/>
          </p:cNvSpPr>
          <p:nvPr/>
        </p:nvSpPr>
        <p:spPr bwMode="auto">
          <a:xfrm>
            <a:off x="7724305" y="3508481"/>
            <a:ext cx="152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Box 9">
            <a:extLst>
              <a:ext uri="{FF2B5EF4-FFF2-40B4-BE49-F238E27FC236}">
                <a16:creationId xmlns:a16="http://schemas.microsoft.com/office/drawing/2014/main" id="{BB2AB467-DAB2-6D43-8418-DEDAC6C4192C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7266328" y="3127481"/>
            <a:ext cx="243995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66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000" b="1">
                <a:solidFill>
                  <a:srgbClr val="C31E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Relativistic Boost</a:t>
            </a:r>
            <a:endParaRPr lang="en-AU" altLang="en-US" sz="2000" b="1">
              <a:solidFill>
                <a:srgbClr val="C31E0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6">
            <a:extLst>
              <a:ext uri="{FF2B5EF4-FFF2-40B4-BE49-F238E27FC236}">
                <a16:creationId xmlns:a16="http://schemas.microsoft.com/office/drawing/2014/main" id="{7E659300-C83D-474B-A39B-49A8B40E2B70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 rot="16200000">
            <a:off x="7578992" y="1469651"/>
            <a:ext cx="1235519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66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150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Radial</a:t>
            </a:r>
          </a:p>
          <a:p>
            <a:pPr algn="ctr"/>
            <a:r>
              <a:rPr lang="en-US" altLang="en-US" sz="150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acceleration</a:t>
            </a:r>
            <a:endParaRPr lang="en-AU" altLang="en-US" sz="15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8F9DB87-F7FF-8B42-9A3D-C404BD7B91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17172" y="2391099"/>
            <a:ext cx="774700" cy="8255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238C18C-732C-FD40-B1B0-72542A397A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94817" y="2841342"/>
            <a:ext cx="2514600" cy="1257300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8DF2FC1C-D1C8-5542-A173-44CE0CAEFBA1}"/>
              </a:ext>
            </a:extLst>
          </p:cNvPr>
          <p:cNvSpPr/>
          <p:nvPr/>
        </p:nvSpPr>
        <p:spPr>
          <a:xfrm>
            <a:off x="5249110" y="3082214"/>
            <a:ext cx="412376" cy="436159"/>
          </a:xfrm>
          <a:prstGeom prst="ellipse">
            <a:avLst/>
          </a:prstGeom>
          <a:solidFill>
            <a:schemeClr val="accent4">
              <a:lumMod val="60000"/>
              <a:lumOff val="40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CB3CA2C-F7F9-AB4C-A66B-64C9C39B0A9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39033" y="3807716"/>
            <a:ext cx="165100" cy="7112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96DCB3F-C2F3-724C-A68C-DFBC1E8C6A6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28347" y="4174720"/>
            <a:ext cx="165100" cy="7112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3C84F66-2F0A-4F41-90F0-8483E4CCFE6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42135" y="4174720"/>
            <a:ext cx="165100" cy="7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2390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9F3F363-4F9A-96CB-5086-954DC88FD6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933A556B-7C63-244D-9B7C-B0EA8042B330}" type="slidenum">
              <a:rPr lang="en-US" smtClean="0"/>
              <a:pPr algn="ctr"/>
              <a:t>18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2">
                <a:extLst>
                  <a:ext uri="{FF2B5EF4-FFF2-40B4-BE49-F238E27FC236}">
                    <a16:creationId xmlns:a16="http://schemas.microsoft.com/office/drawing/2014/main" id="{AAC13E02-DB58-1056-AA01-DA4F1AAF11C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Transport of low-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</m:oMath>
                </a14:m>
                <a:r>
                  <a:rPr lang="en-US" dirty="0"/>
                  <a:t> particles </a:t>
                </a:r>
              </a:p>
            </p:txBody>
          </p:sp>
        </mc:Choice>
        <mc:Fallback xmlns="">
          <p:sp>
            <p:nvSpPr>
              <p:cNvPr id="3" name="Title 2">
                <a:extLst>
                  <a:ext uri="{FF2B5EF4-FFF2-40B4-BE49-F238E27FC236}">
                    <a16:creationId xmlns:a16="http://schemas.microsoft.com/office/drawing/2014/main" id="{AAC13E02-DB58-1056-AA01-DA4F1AAF11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909" t="-9630" b="-20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B9FA7F07-D8FE-DCE9-C1B9-16A77636978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62579" y="975365"/>
                <a:ext cx="11499925" cy="1571491"/>
              </a:xfrm>
            </p:spPr>
            <p:txBody>
              <a:bodyPr>
                <a:normAutofit/>
              </a:bodyPr>
              <a:lstStyle/>
              <a:p>
                <a:r>
                  <a:rPr lang="en-US" sz="2000" dirty="0"/>
                  <a:t>Particles scattered at the IP receive a transverse momentum kick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000" dirty="0"/>
                  <a:t>.</a:t>
                </a:r>
              </a:p>
              <a:p>
                <a:r>
                  <a:rPr lang="en-US" sz="2000" dirty="0"/>
                  <a:t>This kick directly translates into an angle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𝑑𝑠</m:t>
                        </m:r>
                      </m:den>
                    </m:f>
                  </m:oMath>
                </a14:m>
                <a:endParaRPr lang="en-US" sz="2000" dirty="0"/>
              </a:p>
              <a:p>
                <a:r>
                  <a:rPr lang="en-US" sz="2000" dirty="0"/>
                  <a:t>In transverse phase space: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B9FA7F07-D8FE-DCE9-C1B9-16A77636978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2579" y="975365"/>
                <a:ext cx="11499925" cy="1571491"/>
              </a:xfrm>
              <a:blipFill>
                <a:blip r:embed="rId3"/>
                <a:stretch>
                  <a:fillRect l="-477" t="-34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272E8F-8955-755A-5BCF-7502177A63C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A3ABE14-11D5-45C8-66C2-F29FDFC5713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 descr="A diagram of a mathematical equation&#10;&#10;Description automatically generated">
            <a:extLst>
              <a:ext uri="{FF2B5EF4-FFF2-40B4-BE49-F238E27FC236}">
                <a16:creationId xmlns:a16="http://schemas.microsoft.com/office/drawing/2014/main" id="{DFADF317-0690-0A2A-721D-6AE604B1E2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4220" y="1475358"/>
            <a:ext cx="3990261" cy="2976301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BA1CB01-E19F-1664-A381-E290B432C663}"/>
              </a:ext>
            </a:extLst>
          </p:cNvPr>
          <p:cNvCxnSpPr>
            <a:cxnSpLocks/>
          </p:cNvCxnSpPr>
          <p:nvPr/>
        </p:nvCxnSpPr>
        <p:spPr>
          <a:xfrm flipV="1">
            <a:off x="9226277" y="1816983"/>
            <a:ext cx="0" cy="4753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73BB4497-AF26-A9B5-E06C-4A135CAD8B23}"/>
              </a:ext>
            </a:extLst>
          </p:cNvPr>
          <p:cNvSpPr txBox="1"/>
          <p:nvPr/>
        </p:nvSpPr>
        <p:spPr>
          <a:xfrm>
            <a:off x="462579" y="2292355"/>
            <a:ext cx="53716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 scattering event kicks the particle on a new phase space ellipse – same shape as before, same center, but different size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For detection at transverse position </a:t>
            </a:r>
            <a:r>
              <a:rPr lang="en-US" sz="2000" i="1" dirty="0"/>
              <a:t>x</a:t>
            </a:r>
            <a:r>
              <a:rPr lang="en-US" sz="2000" dirty="0"/>
              <a:t> at a Roman pot, this ellipse has to be “outside” the beam – typically at 10 </a:t>
            </a:r>
            <a:r>
              <a:rPr lang="el-GR" sz="2000" dirty="0"/>
              <a:t>σ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F56035B-06A3-4FB7-2E63-739943696F31}"/>
                  </a:ext>
                </a:extLst>
              </p:cNvPr>
              <p:cNvSpPr txBox="1"/>
              <p:nvPr/>
            </p:nvSpPr>
            <p:spPr>
              <a:xfrm>
                <a:off x="1839929" y="4227706"/>
                <a:ext cx="9690089" cy="19497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At the IP, the height of the 10 </a:t>
                </a:r>
                <a:r>
                  <a:rPr lang="el-GR" sz="2000" dirty="0"/>
                  <a:t>σ</a:t>
                </a:r>
                <a:r>
                  <a:rPr lang="en-US" sz="2000" dirty="0"/>
                  <a:t> ellipse has to be smaller than the scattering angle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lang="en-US" sz="2000" dirty="0"/>
              </a:p>
              <a:p>
                <a:endParaRPr lang="en-US" sz="2000" dirty="0"/>
              </a:p>
              <a:p>
                <a:r>
                  <a:rPr lang="en-US" sz="2000" dirty="0"/>
                  <a:t>This limits the RMS beam divergence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sz="2000" i="1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l-GR" sz="2000" b="0" i="1" smtClean="0">
                                <a:latin typeface="Cambria Math" panose="02040503050406030204" pitchFamily="18" charset="0"/>
                              </a:rPr>
                              <m:t>ε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l-GR" sz="2000" b="0" i="1" smtClean="0">
                                <a:latin typeface="Cambria Math" panose="02040503050406030204" pitchFamily="18" charset="0"/>
                              </a:rPr>
                              <m:t>β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sz="2000" dirty="0"/>
                  <a:t> at the IP, and therefore the luminosity</a:t>
                </a:r>
              </a:p>
              <a:p>
                <a:endParaRPr lang="en-US" sz="2000" dirty="0"/>
              </a:p>
              <a:p>
                <a:r>
                  <a:rPr lang="en-US" sz="2000" dirty="0"/>
                  <a:t>Trade-off between acceptance and luminosity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F56035B-06A3-4FB7-2E63-739943696F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9929" y="4227706"/>
                <a:ext cx="9690089" cy="1949765"/>
              </a:xfrm>
              <a:prstGeom prst="rect">
                <a:avLst/>
              </a:prstGeom>
              <a:blipFill>
                <a:blip r:embed="rId5"/>
                <a:stretch>
                  <a:fillRect l="-692" t="-1567" b="-50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Arrow: Right 10">
            <a:extLst>
              <a:ext uri="{FF2B5EF4-FFF2-40B4-BE49-F238E27FC236}">
                <a16:creationId xmlns:a16="http://schemas.microsoft.com/office/drawing/2014/main" id="{447CECB5-F4EA-1658-3BBF-1B23FEA8D92C}"/>
              </a:ext>
            </a:extLst>
          </p:cNvPr>
          <p:cNvSpPr/>
          <p:nvPr/>
        </p:nvSpPr>
        <p:spPr>
          <a:xfrm>
            <a:off x="861521" y="418940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B32D705B-C0A5-EA9D-0770-E406E377E43B}"/>
              </a:ext>
            </a:extLst>
          </p:cNvPr>
          <p:cNvSpPr/>
          <p:nvPr/>
        </p:nvSpPr>
        <p:spPr>
          <a:xfrm>
            <a:off x="861521" y="492933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4F24A779-ACBF-A3BB-2304-2B0ADF7132AD}"/>
              </a:ext>
            </a:extLst>
          </p:cNvPr>
          <p:cNvSpPr/>
          <p:nvPr/>
        </p:nvSpPr>
        <p:spPr>
          <a:xfrm>
            <a:off x="844386" y="569216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2652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9B3C39C-D626-EF1F-A3C3-DA732C8F64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933A556B-7C63-244D-9B7C-B0EA8042B330}" type="slidenum">
              <a:rPr lang="en-US" smtClean="0"/>
              <a:pPr algn="ctr"/>
              <a:t>19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2137943-BDEB-B2AB-40A5-32E8FA328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Polarized Beams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7FB4A0-9C81-899A-DC9D-35B6F4BB64D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528769D-243D-F759-7029-948DB7B6031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9427A02-1696-EC84-DC5F-105CB41FB02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61963" y="974725"/>
                <a:ext cx="11499850" cy="4867275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Physics program requires bunches with </a:t>
                </a:r>
                <a:r>
                  <a:rPr lang="en-US" dirty="0">
                    <a:solidFill>
                      <a:srgbClr val="FF0000"/>
                    </a:solidFill>
                  </a:rPr>
                  <a:t>spin “up” and spin “down”</a:t>
                </a:r>
                <a:r>
                  <a:rPr lang="en-US" dirty="0"/>
                  <a:t> (in the arcs) to be stored </a:t>
                </a:r>
                <a:r>
                  <a:rPr lang="en-US" dirty="0">
                    <a:solidFill>
                      <a:srgbClr val="FF0000"/>
                    </a:solidFill>
                  </a:rPr>
                  <a:t>simultaneously</a:t>
                </a: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Polarized light ion </a:t>
                </a:r>
                <a:r>
                  <a:rPr lang="en-US" dirty="0"/>
                  <a:t>beams are generated </a:t>
                </a:r>
                <a:r>
                  <a:rPr lang="en-US" dirty="0">
                    <a:solidFill>
                      <a:srgbClr val="FF0000"/>
                    </a:solidFill>
                  </a:rPr>
                  <a:t>at the source</a:t>
                </a:r>
              </a:p>
              <a:p>
                <a:r>
                  <a:rPr lang="en-US" dirty="0"/>
                  <a:t>Sokolov-</a:t>
                </a:r>
                <a:r>
                  <a:rPr lang="en-US" dirty="0" err="1"/>
                  <a:t>Ternov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FF0000"/>
                    </a:solidFill>
                  </a:rPr>
                  <a:t>self-polarization</a:t>
                </a:r>
                <a:r>
                  <a:rPr lang="en-US" dirty="0"/>
                  <a:t> of </a:t>
                </a:r>
                <a:r>
                  <a:rPr lang="en-US" dirty="0">
                    <a:solidFill>
                      <a:srgbClr val="FF0000"/>
                    </a:solidFill>
                  </a:rPr>
                  <a:t>electrons</a:t>
                </a:r>
                <a:r>
                  <a:rPr lang="en-US" dirty="0"/>
                  <a:t> would produce only polarization </a:t>
                </a:r>
                <a:r>
                  <a:rPr lang="en-US" dirty="0">
                    <a:solidFill>
                      <a:srgbClr val="FF0000"/>
                    </a:solidFill>
                  </a:rPr>
                  <a:t>anti-parallel</a:t>
                </a:r>
                <a:r>
                  <a:rPr lang="en-US" dirty="0"/>
                  <a:t> to the main dipole field, </a:t>
                </a:r>
                <a:r>
                  <a:rPr lang="el-GR" dirty="0">
                    <a:solidFill>
                      <a:srgbClr val="FF0000"/>
                    </a:solidFill>
                  </a:rPr>
                  <a:t>τ</a:t>
                </a:r>
                <a:r>
                  <a:rPr lang="en-US" dirty="0">
                    <a:solidFill>
                      <a:srgbClr val="FF0000"/>
                    </a:solidFill>
                  </a:rPr>
                  <a:t> ~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γ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−5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Only way to achieve required spin patterns is by </a:t>
                </a:r>
                <a:r>
                  <a:rPr lang="en-US" dirty="0">
                    <a:solidFill>
                      <a:srgbClr val="FF0000"/>
                    </a:solidFill>
                  </a:rPr>
                  <a:t>injecting bunches with desired spin orientation at full collision energy</a:t>
                </a: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Sokolov-</a:t>
                </a:r>
                <a:r>
                  <a:rPr lang="en-US" dirty="0" err="1">
                    <a:solidFill>
                      <a:srgbClr val="FF0000"/>
                    </a:solidFill>
                  </a:rPr>
                  <a:t>Ternov</a:t>
                </a:r>
                <a:r>
                  <a:rPr lang="en-US" dirty="0">
                    <a:solidFill>
                      <a:srgbClr val="FF0000"/>
                    </a:solidFill>
                  </a:rPr>
                  <a:t> will over time re-orient all spins</a:t>
                </a:r>
                <a:r>
                  <a:rPr lang="en-US" dirty="0"/>
                  <a:t> to be anti-parallel to main dipole field</a:t>
                </a: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Spin diffusion </a:t>
                </a:r>
                <a:r>
                  <a:rPr lang="en-US" dirty="0"/>
                  <a:t>reduces equilibrium polarization</a:t>
                </a:r>
              </a:p>
              <a:p>
                <a:r>
                  <a:rPr lang="en-US" dirty="0"/>
                  <a:t>Need </a:t>
                </a:r>
                <a:r>
                  <a:rPr lang="en-US" dirty="0">
                    <a:solidFill>
                      <a:srgbClr val="FF0000"/>
                    </a:solidFill>
                  </a:rPr>
                  <a:t>frequent bunch replacement </a:t>
                </a:r>
                <a:r>
                  <a:rPr lang="en-US" dirty="0"/>
                  <a:t>to overcome Sokolov-</a:t>
                </a:r>
                <a:r>
                  <a:rPr lang="en-US" dirty="0" err="1"/>
                  <a:t>Ternov</a:t>
                </a:r>
                <a:r>
                  <a:rPr lang="en-US" dirty="0"/>
                  <a:t> and spin diffusion</a:t>
                </a: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9427A02-1696-EC84-DC5F-105CB41FB02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1963" y="974725"/>
                <a:ext cx="11499850" cy="4867275"/>
              </a:xfrm>
              <a:blipFill>
                <a:blip r:embed="rId2"/>
                <a:stretch>
                  <a:fillRect l="-742" t="-1629" r="-3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3666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49911E8-03E2-8FA4-49C6-F986EFF2B9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933A556B-7C63-244D-9B7C-B0EA8042B330}" type="slidenum">
              <a:rPr lang="en-US" smtClean="0"/>
              <a:pPr algn="ctr"/>
              <a:t>2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2D04B90-815C-DD93-3478-76F0A1D2D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DF7BA502-4C1F-1AA1-C91C-584A03A8A3C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Recap – how to describe particle trajectories and optics</a:t>
                </a:r>
              </a:p>
              <a:p>
                <a:r>
                  <a:rPr lang="en-US" dirty="0"/>
                  <a:t>Application: the EIC interaction region</a:t>
                </a:r>
              </a:p>
              <a:p>
                <a:pPr lvl="1"/>
                <a:r>
                  <a:rPr lang="en-US" dirty="0"/>
                  <a:t>Luminosity</a:t>
                </a:r>
              </a:p>
              <a:p>
                <a:pPr lvl="1"/>
                <a:r>
                  <a:rPr lang="en-US" dirty="0"/>
                  <a:t>Focusing</a:t>
                </a:r>
              </a:p>
              <a:p>
                <a:pPr lvl="1"/>
                <a:r>
                  <a:rPr lang="en-US" dirty="0"/>
                  <a:t>Beam separation</a:t>
                </a:r>
              </a:p>
              <a:p>
                <a:pPr lvl="1"/>
                <a:r>
                  <a:rPr lang="en-US" dirty="0"/>
                  <a:t>Crab crossing</a:t>
                </a:r>
              </a:p>
              <a:p>
                <a:pPr lvl="1"/>
                <a:r>
                  <a:rPr lang="en-US" dirty="0"/>
                  <a:t>Luminosity limitations</a:t>
                </a:r>
              </a:p>
              <a:p>
                <a:pPr lvl="1"/>
                <a:r>
                  <a:rPr lang="en-US" dirty="0"/>
                  <a:t>Transport of low-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particles</a:t>
                </a:r>
              </a:p>
              <a:p>
                <a:pPr lvl="1"/>
                <a:r>
                  <a:rPr lang="en-US" dirty="0"/>
                  <a:t>Polarized beams</a:t>
                </a:r>
              </a:p>
              <a:p>
                <a:r>
                  <a:rPr lang="en-US" dirty="0"/>
                  <a:t>Summary</a:t>
                </a:r>
              </a:p>
              <a:p>
                <a:pPr lvl="1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DF7BA502-4C1F-1AA1-C91C-584A03A8A3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42" t="-16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9BFDDA-4145-5AAB-EEDC-4F9B2EB4778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CFNS 2024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0C92486-DF60-C570-7CA6-B30B0B84BB8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Christoph Montag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8417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BFC0E-7058-4FBC-B22E-72EB06E7F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000" y="29893"/>
            <a:ext cx="8776922" cy="844168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High Average Electron Polarization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5A87AA2-8062-42D9-85F3-7BFCE11C9B4F}"/>
              </a:ext>
            </a:extLst>
          </p:cNvPr>
          <p:cNvSpPr txBox="1"/>
          <p:nvPr/>
        </p:nvSpPr>
        <p:spPr>
          <a:xfrm>
            <a:off x="1633732" y="804874"/>
            <a:ext cx="89743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Frequent  injection </a:t>
            </a:r>
            <a:r>
              <a:rPr lang="en-US" sz="2400" dirty="0"/>
              <a:t>of bunches with high initial polarization of 85%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Initial </a:t>
            </a:r>
            <a:r>
              <a:rPr lang="en-US" sz="2400" dirty="0">
                <a:solidFill>
                  <a:srgbClr val="FF0000"/>
                </a:solidFill>
              </a:rPr>
              <a:t>polarization decays </a:t>
            </a:r>
            <a:r>
              <a:rPr lang="en-US" sz="2400" dirty="0"/>
              <a:t>towards P</a:t>
            </a:r>
            <a:r>
              <a:rPr lang="en-US" sz="2400" baseline="-25000" dirty="0"/>
              <a:t>∞  </a:t>
            </a:r>
            <a:r>
              <a:rPr lang="en-US" sz="2400" dirty="0"/>
              <a:t>&lt; ~50%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At 18 GeV, </a:t>
            </a:r>
            <a:r>
              <a:rPr lang="en-US" sz="2400" dirty="0">
                <a:sym typeface="Wingdings" panose="05000000000000000000" pitchFamily="2" charset="2"/>
              </a:rPr>
              <a:t>every 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bunch is replaced </a:t>
            </a:r>
            <a:r>
              <a:rPr lang="en-US" sz="2400" dirty="0">
                <a:sym typeface="Wingdings" panose="05000000000000000000" pitchFamily="2" charset="2"/>
              </a:rPr>
              <a:t>(on average) after 2.2 min with </a:t>
            </a:r>
            <a:r>
              <a:rPr lang="en-US" sz="2400" dirty="0"/>
              <a:t>RCS cycling rate of 2Hz</a:t>
            </a:r>
            <a:endParaRPr lang="en-US" sz="2400" dirty="0">
              <a:sym typeface="Wingdings" panose="05000000000000000000" pitchFamily="2" charset="2"/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7975AD43-D98B-48FC-BBC5-8B4B38496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20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EFF0898-12EE-1643-9F32-4B859B0C8E18}"/>
              </a:ext>
            </a:extLst>
          </p:cNvPr>
          <p:cNvGrpSpPr/>
          <p:nvPr/>
        </p:nvGrpSpPr>
        <p:grpSpPr>
          <a:xfrm>
            <a:off x="1986888" y="2655477"/>
            <a:ext cx="8623970" cy="3439700"/>
            <a:chOff x="1095312" y="2974176"/>
            <a:chExt cx="7628899" cy="2810468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8317727-58D4-4F7B-A368-45038FBF0530}"/>
                </a:ext>
              </a:extLst>
            </p:cNvPr>
            <p:cNvSpPr/>
            <p:nvPr/>
          </p:nvSpPr>
          <p:spPr>
            <a:xfrm>
              <a:off x="4059534" y="3487016"/>
              <a:ext cx="949567" cy="3000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E46C9771-F503-0741-A58D-7885A2B8EA60}"/>
                </a:ext>
              </a:extLst>
            </p:cNvPr>
            <p:cNvGrpSpPr/>
            <p:nvPr/>
          </p:nvGrpSpPr>
          <p:grpSpPr>
            <a:xfrm>
              <a:off x="1124910" y="2974176"/>
              <a:ext cx="2846768" cy="431863"/>
              <a:chOff x="1969362" y="2645426"/>
              <a:chExt cx="2846768" cy="431863"/>
            </a:xfrm>
          </p:grpSpPr>
          <p:sp>
            <p:nvSpPr>
              <p:cNvPr id="20" name="Arrow: Down 19">
                <a:extLst>
                  <a:ext uri="{FF2B5EF4-FFF2-40B4-BE49-F238E27FC236}">
                    <a16:creationId xmlns:a16="http://schemas.microsoft.com/office/drawing/2014/main" id="{49CC1403-0DBB-4C12-87B5-8AA8EC1E2F29}"/>
                  </a:ext>
                </a:extLst>
              </p:cNvPr>
              <p:cNvSpPr/>
              <p:nvPr/>
            </p:nvSpPr>
            <p:spPr>
              <a:xfrm>
                <a:off x="2079563" y="2882043"/>
                <a:ext cx="70941" cy="178874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1" name="Arrow: Down 20">
                <a:extLst>
                  <a:ext uri="{FF2B5EF4-FFF2-40B4-BE49-F238E27FC236}">
                    <a16:creationId xmlns:a16="http://schemas.microsoft.com/office/drawing/2014/main" id="{C994450B-3D0D-4059-AEE3-6864B2BD4BA2}"/>
                  </a:ext>
                </a:extLst>
              </p:cNvPr>
              <p:cNvSpPr/>
              <p:nvPr/>
            </p:nvSpPr>
            <p:spPr>
              <a:xfrm>
                <a:off x="2190711" y="2882043"/>
                <a:ext cx="70941" cy="178874"/>
              </a:xfrm>
              <a:prstGeom prst="downArrow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0255013-84F7-452A-A749-99117FB32D2E}"/>
                  </a:ext>
                </a:extLst>
              </p:cNvPr>
              <p:cNvSpPr txBox="1"/>
              <p:nvPr/>
            </p:nvSpPr>
            <p:spPr>
              <a:xfrm>
                <a:off x="1969362" y="2645426"/>
                <a:ext cx="634301" cy="2451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350" dirty="0"/>
                  <a:t>B P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59AEB57-CEC9-4546-92F5-CA09AC3C4D07}"/>
                  </a:ext>
                </a:extLst>
              </p:cNvPr>
              <p:cNvSpPr txBox="1"/>
              <p:nvPr/>
            </p:nvSpPr>
            <p:spPr>
              <a:xfrm>
                <a:off x="2478087" y="2800667"/>
                <a:ext cx="2338043" cy="2766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Refilled every 1.2 minutes</a:t>
                </a:r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98797EF8-E92D-7A41-A13F-60F3875925B9}"/>
                </a:ext>
              </a:extLst>
            </p:cNvPr>
            <p:cNvGrpSpPr/>
            <p:nvPr/>
          </p:nvGrpSpPr>
          <p:grpSpPr>
            <a:xfrm>
              <a:off x="6128831" y="3023664"/>
              <a:ext cx="2595380" cy="447235"/>
              <a:chOff x="4336513" y="2617474"/>
              <a:chExt cx="2595380" cy="447235"/>
            </a:xfrm>
          </p:grpSpPr>
          <p:sp>
            <p:nvSpPr>
              <p:cNvPr id="25" name="Arrow: Down 24">
                <a:extLst>
                  <a:ext uri="{FF2B5EF4-FFF2-40B4-BE49-F238E27FC236}">
                    <a16:creationId xmlns:a16="http://schemas.microsoft.com/office/drawing/2014/main" id="{F9DF7985-C6C6-4C8E-A66C-AA41218F13D2}"/>
                  </a:ext>
                </a:extLst>
              </p:cNvPr>
              <p:cNvSpPr/>
              <p:nvPr/>
            </p:nvSpPr>
            <p:spPr>
              <a:xfrm>
                <a:off x="4440326" y="2855060"/>
                <a:ext cx="70941" cy="178874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6" name="Arrow: Down 25">
                <a:extLst>
                  <a:ext uri="{FF2B5EF4-FFF2-40B4-BE49-F238E27FC236}">
                    <a16:creationId xmlns:a16="http://schemas.microsoft.com/office/drawing/2014/main" id="{26E028CE-01AE-471D-8D62-C4C1EFE81995}"/>
                  </a:ext>
                </a:extLst>
              </p:cNvPr>
              <p:cNvSpPr/>
              <p:nvPr/>
            </p:nvSpPr>
            <p:spPr>
              <a:xfrm flipH="1" flipV="1">
                <a:off x="4523094" y="2844413"/>
                <a:ext cx="70941" cy="173856"/>
              </a:xfrm>
              <a:prstGeom prst="downArrow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796BACF-8CAC-4831-AC41-D8F38C068A80}"/>
                  </a:ext>
                </a:extLst>
              </p:cNvPr>
              <p:cNvSpPr txBox="1"/>
              <p:nvPr/>
            </p:nvSpPr>
            <p:spPr>
              <a:xfrm>
                <a:off x="4336513" y="2617474"/>
                <a:ext cx="632636" cy="2451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350" dirty="0"/>
                  <a:t>B P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7147864-BE46-485E-BE87-292D448A91E9}"/>
                  </a:ext>
                </a:extLst>
              </p:cNvPr>
              <p:cNvSpPr txBox="1"/>
              <p:nvPr/>
            </p:nvSpPr>
            <p:spPr>
              <a:xfrm>
                <a:off x="4713388" y="2788087"/>
                <a:ext cx="2218505" cy="2766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Refilled every  3.2 minutes</a:t>
                </a:r>
              </a:p>
            </p:txBody>
          </p:sp>
        </p:grp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E34E9BF2-B909-40FE-AADC-7F8AEA7F53FB}"/>
                </a:ext>
              </a:extLst>
            </p:cNvPr>
            <p:cNvSpPr txBox="1"/>
            <p:nvPr/>
          </p:nvSpPr>
          <p:spPr>
            <a:xfrm>
              <a:off x="3061497" y="3979867"/>
              <a:ext cx="766205" cy="245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dirty="0"/>
                <a:t>P</a:t>
              </a:r>
              <a:r>
                <a:rPr lang="en-US" sz="1350" baseline="-25000" dirty="0"/>
                <a:t>av</a:t>
              </a:r>
              <a:r>
                <a:rPr lang="en-US" sz="1350" dirty="0"/>
                <a:t>=80%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F89E5867-0640-4839-95FC-8AF46F55C20C}"/>
                </a:ext>
              </a:extLst>
            </p:cNvPr>
            <p:cNvSpPr txBox="1"/>
            <p:nvPr/>
          </p:nvSpPr>
          <p:spPr>
            <a:xfrm>
              <a:off x="2828653" y="4855407"/>
              <a:ext cx="766205" cy="245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dirty="0"/>
                <a:t>P</a:t>
              </a:r>
              <a:r>
                <a:rPr lang="en-US" sz="1350" baseline="-25000" dirty="0"/>
                <a:t>av</a:t>
              </a:r>
              <a:r>
                <a:rPr lang="en-US" sz="1350" dirty="0"/>
                <a:t>=80%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15C4D00-2A0B-4745-8003-26F4BEFDA010}"/>
                </a:ext>
              </a:extLst>
            </p:cNvPr>
            <p:cNvSpPr txBox="1"/>
            <p:nvPr/>
          </p:nvSpPr>
          <p:spPr>
            <a:xfrm>
              <a:off x="4334771" y="5508022"/>
              <a:ext cx="1578355" cy="2766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Re-injections</a:t>
              </a: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E7E1288-5ECA-4B7A-84BD-3932F8F1A55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95312" y="3520447"/>
              <a:ext cx="6315347" cy="2026072"/>
            </a:xfrm>
            <a:prstGeom prst="rect">
              <a:avLst/>
            </a:prstGeom>
          </p:spPr>
        </p:pic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FD04846B-98E2-46A3-B988-D01AC003E952}"/>
                </a:ext>
              </a:extLst>
            </p:cNvPr>
            <p:cNvCxnSpPr>
              <a:cxnSpLocks/>
            </p:cNvCxnSpPr>
            <p:nvPr/>
          </p:nvCxnSpPr>
          <p:spPr>
            <a:xfrm>
              <a:off x="4930664" y="3637057"/>
              <a:ext cx="0" cy="150041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F2CF027-7D5A-4B60-B773-659421ADB1E5}"/>
                </a:ext>
              </a:extLst>
            </p:cNvPr>
            <p:cNvSpPr txBox="1"/>
            <p:nvPr/>
          </p:nvSpPr>
          <p:spPr>
            <a:xfrm>
              <a:off x="6400800" y="4198559"/>
              <a:ext cx="1929284" cy="52809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/>
                <a:t>P</a:t>
              </a:r>
              <a:r>
                <a:rPr lang="en-US" baseline="-25000" dirty="0"/>
                <a:t>∞</a:t>
              </a:r>
              <a:r>
                <a:rPr lang="en-US" dirty="0"/>
                <a:t>= 30%</a:t>
              </a:r>
            </a:p>
            <a:p>
              <a:r>
                <a:rPr lang="en-US" dirty="0"/>
                <a:t>(conservative)</a:t>
              </a:r>
            </a:p>
          </p:txBody>
        </p: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0179BB6D-E3BD-41B4-9E75-A88F5711408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56260" y="5170593"/>
              <a:ext cx="0" cy="281353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9D7CAA17-E78B-47EB-9E5E-D95DC6595B9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03860" y="5166867"/>
              <a:ext cx="0" cy="281353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995C62B7-2069-4990-9C7E-128325662A4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64743" y="5160444"/>
              <a:ext cx="0" cy="281353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00A66D39-23ED-46F2-8DBB-CED90267E8D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85777" y="5163471"/>
              <a:ext cx="0" cy="281353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709C982-B454-4B05-BDD3-2800FCC3D71C}"/>
                </a:ext>
              </a:extLst>
            </p:cNvPr>
            <p:cNvSpPr txBox="1"/>
            <p:nvPr/>
          </p:nvSpPr>
          <p:spPr>
            <a:xfrm>
              <a:off x="4401211" y="3350546"/>
              <a:ext cx="1227609" cy="2766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Re-injection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848125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9520004-CBF1-8A28-33AD-2329397A47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933A556B-7C63-244D-9B7C-B0EA8042B330}" type="slidenum">
              <a:rPr lang="en-US" smtClean="0"/>
              <a:pPr algn="ctr"/>
              <a:t>21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560795B-806E-801C-7930-F3B377E22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Spin Manipulation</a:t>
            </a:r>
          </a:p>
        </p:txBody>
      </p:sp>
      <p:pic>
        <p:nvPicPr>
          <p:cNvPr id="8" name="Content Placeholder 7" descr="A black symbols with a white background&#10;&#10;Description automatically generated">
            <a:extLst>
              <a:ext uri="{FF2B5EF4-FFF2-40B4-BE49-F238E27FC236}">
                <a16:creationId xmlns:a16="http://schemas.microsoft.com/office/drawing/2014/main" id="{503E622F-5F63-7463-DF81-7C881976D0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96317" y="2106776"/>
            <a:ext cx="2087387" cy="838377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EF5F69-440C-97C4-F94B-9D48022E38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18EECD2-735F-27D8-7EFB-C57016D135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AC3EDDEE-9D20-0514-1428-6B9FF20BCB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2325" y="3432756"/>
            <a:ext cx="5549592" cy="83789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7F0C2E6-7CDD-8F40-2ADC-7E5C2DF335FD}"/>
              </a:ext>
            </a:extLst>
          </p:cNvPr>
          <p:cNvSpPr txBox="1"/>
          <p:nvPr/>
        </p:nvSpPr>
        <p:spPr>
          <a:xfrm>
            <a:off x="701227" y="1273428"/>
            <a:ext cx="1099057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   Spin precession in magnetic fields is described by the Thomas-BMT equation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r>
              <a:rPr lang="en-US" sz="2400" dirty="0"/>
              <a:t>   with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1445F9-74AD-355E-C221-BF38E08F5379}"/>
              </a:ext>
            </a:extLst>
          </p:cNvPr>
          <p:cNvSpPr txBox="1"/>
          <p:nvPr/>
        </p:nvSpPr>
        <p:spPr>
          <a:xfrm>
            <a:off x="2114901" y="4241555"/>
            <a:ext cx="88298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Spins want to be aligned with magnetic field lines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An orbit bending angle φ in a transverse field results in a spin rotation by G</a:t>
            </a:r>
            <a:r>
              <a:rPr lang="el-GR" sz="2400" dirty="0"/>
              <a:t>γ</a:t>
            </a:r>
            <a:r>
              <a:rPr lang="en-US" sz="2400" dirty="0"/>
              <a:t>*</a:t>
            </a:r>
            <a:r>
              <a:rPr lang="el-GR" sz="2400" dirty="0"/>
              <a:t>φ</a:t>
            </a:r>
            <a:r>
              <a:rPr lang="en-US" sz="2400" dirty="0"/>
              <a:t>. G</a:t>
            </a:r>
            <a:r>
              <a:rPr lang="el-GR" sz="2400" dirty="0"/>
              <a:t>γ</a:t>
            </a:r>
            <a:r>
              <a:rPr lang="en-US" sz="2400" dirty="0"/>
              <a:t> is called the “spin tune”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Polarization in the arcs is vertical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Spin precession can be utilized to manipulate spin orientation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436C33BD-5DAE-98F8-6E33-563B704AC459}"/>
              </a:ext>
            </a:extLst>
          </p:cNvPr>
          <p:cNvSpPr/>
          <p:nvPr/>
        </p:nvSpPr>
        <p:spPr>
          <a:xfrm>
            <a:off x="996618" y="425363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4919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6DDA76E-6185-53E0-5833-94B3F2CCCC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933A556B-7C63-244D-9B7C-B0EA8042B330}" type="slidenum">
              <a:rPr lang="en-US" smtClean="0"/>
              <a:pPr algn="ctr"/>
              <a:t>22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47CAB07-C124-B1C8-F816-0C8F66271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Polarization on the Ramp – Siberian Snakes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A90C40-019A-BFAC-67FF-4A3CB4EE53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579" y="975365"/>
            <a:ext cx="11499925" cy="3624684"/>
          </a:xfrm>
        </p:spPr>
        <p:txBody>
          <a:bodyPr/>
          <a:lstStyle/>
          <a:p>
            <a:r>
              <a:rPr lang="en-US" dirty="0"/>
              <a:t>Depolarizing resonances lead to polarization loss on the ramp</a:t>
            </a:r>
          </a:p>
          <a:p>
            <a:r>
              <a:rPr lang="en-US" dirty="0"/>
              <a:t>In a nutshell, each particle in the beam samples magnetic fields with varying directions as it travels around the machine, which rotate the spin slightly away from the ideal, vertical direction</a:t>
            </a:r>
          </a:p>
          <a:p>
            <a:r>
              <a:rPr lang="en-US" dirty="0"/>
              <a:t>Over many turns, these effects would accumulate, and polarization would be lost</a:t>
            </a:r>
          </a:p>
          <a:p>
            <a:r>
              <a:rPr lang="en-US" dirty="0"/>
              <a:t>A “Siberian snake” rotates the spins by 180 degrees, so they point in the opposite direction. Simplest realization is a solenoid magnet.</a:t>
            </a:r>
          </a:p>
          <a:p>
            <a:r>
              <a:rPr lang="en-US" dirty="0"/>
              <a:t>As a result, the spin motion during one turn is (largely) reversed on the next turn, thus counteracting depolarizing effects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905B74-2D59-F07A-34CB-1035D709082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1F5E1E4-14F1-F10F-9705-B32C7022939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21E2B2-5E19-7CFC-3B00-274F4B628062}"/>
              </a:ext>
            </a:extLst>
          </p:cNvPr>
          <p:cNvSpPr txBox="1"/>
          <p:nvPr/>
        </p:nvSpPr>
        <p:spPr>
          <a:xfrm>
            <a:off x="656348" y="4952189"/>
            <a:ext cx="108736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Caution: This is a severely simplified, hand-waving explanation of the effect of Siberian snakes! In reality, multiple snakes are needed to preserve polarization</a:t>
            </a:r>
          </a:p>
        </p:txBody>
      </p:sp>
    </p:spTree>
    <p:extLst>
      <p:ext uri="{BB962C8B-B14F-4D97-AF65-F5344CB8AC3E}">
        <p14:creationId xmlns:p14="http://schemas.microsoft.com/office/powerpoint/2010/main" val="25224729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46DBD0F-2B75-1350-CD0A-21BA81FDFD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933A556B-7C63-244D-9B7C-B0EA8042B330}" type="slidenum">
              <a:rPr lang="en-US" smtClean="0"/>
              <a:pPr algn="ctr"/>
              <a:t>23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E0289FC-7C5B-0CAA-59C0-EFC8396D2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Spin Rotators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0FEE77-EE8A-EC33-F69D-C24570D952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Spins are vertical in the arcs, but experiments want longitudinal spin</a:t>
            </a:r>
          </a:p>
          <a:p>
            <a:r>
              <a:rPr lang="en-US" dirty="0"/>
              <a:t>Need spin rotators</a:t>
            </a:r>
          </a:p>
          <a:p>
            <a:r>
              <a:rPr lang="en-US" dirty="0"/>
              <a:t>For hadrons, helical dipoles serve as spin rotators (not covered here)</a:t>
            </a:r>
          </a:p>
          <a:p>
            <a:r>
              <a:rPr lang="en-US" dirty="0"/>
              <a:t>For electrons, spin rotators consist of a combination of solenoids and dipoles:</a:t>
            </a:r>
          </a:p>
          <a:p>
            <a:pPr lvl="1"/>
            <a:r>
              <a:rPr lang="en-US" dirty="0"/>
              <a:t>Vertical spin from the arc is rotated into radial direction by a solenoid. The solenoid strength has to be matched to the beam energy</a:t>
            </a:r>
          </a:p>
          <a:p>
            <a:pPr lvl="1"/>
            <a:r>
              <a:rPr lang="en-US" dirty="0"/>
              <a:t>A well-defined net dipole bending angle </a:t>
            </a:r>
            <a:r>
              <a:rPr lang="el-GR" dirty="0"/>
              <a:t>φ</a:t>
            </a:r>
            <a:r>
              <a:rPr lang="en-US" dirty="0"/>
              <a:t> between solenoid and IP rotates the spin by 90 degrees into the longitudinal direction, using G</a:t>
            </a:r>
            <a:r>
              <a:rPr lang="el-GR" dirty="0"/>
              <a:t>γ</a:t>
            </a:r>
            <a:r>
              <a:rPr lang="en-US" dirty="0"/>
              <a:t>*</a:t>
            </a:r>
            <a:r>
              <a:rPr lang="el-GR" dirty="0"/>
              <a:t>φ</a:t>
            </a:r>
            <a:r>
              <a:rPr lang="en-US" dirty="0"/>
              <a:t>=</a:t>
            </a:r>
            <a:r>
              <a:rPr lang="el-GR" dirty="0"/>
              <a:t>π</a:t>
            </a:r>
            <a:r>
              <a:rPr lang="en-US" dirty="0"/>
              <a:t>/2</a:t>
            </a:r>
          </a:p>
          <a:p>
            <a:pPr lvl="1"/>
            <a:r>
              <a:rPr lang="en-US" dirty="0"/>
              <a:t>On the opposite side of the IP, this process is reversed so spins are vertical in the arc again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F8C724-005D-8D67-126B-40C7F0E2E4E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8B2596C-1266-3835-8267-4F1536299C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9919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84D63C0C-9783-AE4E-A524-D4DA3D111466}"/>
              </a:ext>
            </a:extLst>
          </p:cNvPr>
          <p:cNvGrpSpPr/>
          <p:nvPr/>
        </p:nvGrpSpPr>
        <p:grpSpPr>
          <a:xfrm>
            <a:off x="1798290" y="2108751"/>
            <a:ext cx="8814509" cy="4424931"/>
            <a:chOff x="-33138" y="1257412"/>
            <a:chExt cx="8814509" cy="4424931"/>
          </a:xfrm>
        </p:grpSpPr>
        <p:grpSp>
          <p:nvGrpSpPr>
            <p:cNvPr id="234" name="Group 233">
              <a:extLst>
                <a:ext uri="{FF2B5EF4-FFF2-40B4-BE49-F238E27FC236}">
                  <a16:creationId xmlns:a16="http://schemas.microsoft.com/office/drawing/2014/main" id="{69426350-4892-4F3E-87BF-5EF7CE54553D}"/>
                </a:ext>
              </a:extLst>
            </p:cNvPr>
            <p:cNvGrpSpPr/>
            <p:nvPr/>
          </p:nvGrpSpPr>
          <p:grpSpPr>
            <a:xfrm>
              <a:off x="2455857" y="1381025"/>
              <a:ext cx="6296303" cy="3099672"/>
              <a:chOff x="3389772" y="1206772"/>
              <a:chExt cx="8138380" cy="3961181"/>
            </a:xfrm>
          </p:grpSpPr>
          <p:pic>
            <p:nvPicPr>
              <p:cNvPr id="54" name="Picture 53" descr="Chart, scatter chart&#10;&#10;Description automatically generated">
                <a:extLst>
                  <a:ext uri="{FF2B5EF4-FFF2-40B4-BE49-F238E27FC236}">
                    <a16:creationId xmlns:a16="http://schemas.microsoft.com/office/drawing/2014/main" id="{F09244E5-85F9-4B87-904C-20E3FA2363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81445" y="1624727"/>
                <a:ext cx="7448993" cy="3199068"/>
              </a:xfrm>
              <a:prstGeom prst="rect">
                <a:avLst/>
              </a:prstGeom>
            </p:spPr>
          </p:pic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82A259A1-170F-4146-9AEF-88C1469D6D7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05899" y="1355323"/>
                <a:ext cx="200024" cy="505749"/>
              </a:xfrm>
              <a:prstGeom prst="line">
                <a:avLst/>
              </a:prstGeom>
              <a:ln>
                <a:prstDash val="dash"/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FF993A48-8529-41DD-99DA-56EBDA98D7D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803734" y="1206772"/>
                <a:ext cx="356422" cy="843302"/>
              </a:xfrm>
              <a:prstGeom prst="line">
                <a:avLst/>
              </a:prstGeom>
              <a:ln>
                <a:prstDash val="dash"/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4" name="Flowchart: Manual Operation 93">
                <a:extLst>
                  <a:ext uri="{FF2B5EF4-FFF2-40B4-BE49-F238E27FC236}">
                    <a16:creationId xmlns:a16="http://schemas.microsoft.com/office/drawing/2014/main" id="{20A97244-8DA3-4FC9-B44F-9E82FC5D5703}"/>
                  </a:ext>
                </a:extLst>
              </p:cNvPr>
              <p:cNvSpPr/>
              <p:nvPr/>
            </p:nvSpPr>
            <p:spPr>
              <a:xfrm rot="6021442">
                <a:off x="8184378" y="3862236"/>
                <a:ext cx="256244" cy="274889"/>
              </a:xfrm>
              <a:prstGeom prst="flowChartManualOperation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5" name="Rectangle: Rounded Corners 94">
                <a:extLst>
                  <a:ext uri="{FF2B5EF4-FFF2-40B4-BE49-F238E27FC236}">
                    <a16:creationId xmlns:a16="http://schemas.microsoft.com/office/drawing/2014/main" id="{D0F9AA88-2C56-48EC-877B-2413A1F23DDA}"/>
                  </a:ext>
                </a:extLst>
              </p:cNvPr>
              <p:cNvSpPr/>
              <p:nvPr/>
            </p:nvSpPr>
            <p:spPr>
              <a:xfrm rot="1968556">
                <a:off x="7908279" y="4045256"/>
                <a:ext cx="212827" cy="10808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01CD7924-8369-43F9-BDC3-013BFA09070E}"/>
                  </a:ext>
                </a:extLst>
              </p:cNvPr>
              <p:cNvSpPr txBox="1"/>
              <p:nvPr/>
            </p:nvSpPr>
            <p:spPr>
              <a:xfrm>
                <a:off x="8507151" y="3851564"/>
                <a:ext cx="750539" cy="3539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600" dirty="0"/>
                  <a:t>Zero Deg Calorimeter</a:t>
                </a:r>
              </a:p>
            </p:txBody>
          </p:sp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78464A27-4088-4553-A85B-3142E7FFCBFF}"/>
                  </a:ext>
                </a:extLst>
              </p:cNvPr>
              <p:cNvSpPr txBox="1"/>
              <p:nvPr/>
            </p:nvSpPr>
            <p:spPr>
              <a:xfrm>
                <a:off x="7594048" y="3412932"/>
                <a:ext cx="1008438" cy="3539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600" dirty="0"/>
                  <a:t>Off momentum Detectors</a:t>
                </a:r>
              </a:p>
            </p:txBody>
          </p:sp>
          <p:cxnSp>
            <p:nvCxnSpPr>
              <p:cNvPr id="104" name="Straight Arrow Connector 103">
                <a:extLst>
                  <a:ext uri="{FF2B5EF4-FFF2-40B4-BE49-F238E27FC236}">
                    <a16:creationId xmlns:a16="http://schemas.microsoft.com/office/drawing/2014/main" id="{2D1694F2-3CE9-4005-991A-E4605D66C91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026400" y="3759200"/>
                <a:ext cx="44450" cy="2159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Arrow Connector 111">
                <a:extLst>
                  <a:ext uri="{FF2B5EF4-FFF2-40B4-BE49-F238E27FC236}">
                    <a16:creationId xmlns:a16="http://schemas.microsoft.com/office/drawing/2014/main" id="{69A9A550-B350-4838-8C9F-7A77F723108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451851" y="2917231"/>
                <a:ext cx="132731" cy="134361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Arrow Connector 119">
                <a:extLst>
                  <a:ext uri="{FF2B5EF4-FFF2-40B4-BE49-F238E27FC236}">
                    <a16:creationId xmlns:a16="http://schemas.microsoft.com/office/drawing/2014/main" id="{73DD4FBF-8821-4AA6-A448-D99E03E828A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97915" y="3730873"/>
                <a:ext cx="112774" cy="322544"/>
              </a:xfrm>
              <a:prstGeom prst="straightConnector1">
                <a:avLst/>
              </a:prstGeom>
              <a:ln>
                <a:solidFill>
                  <a:srgbClr val="66FF33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Arrow Connector 122">
                <a:extLst>
                  <a:ext uri="{FF2B5EF4-FFF2-40B4-BE49-F238E27FC236}">
                    <a16:creationId xmlns:a16="http://schemas.microsoft.com/office/drawing/2014/main" id="{D43D05D9-38B6-406C-A2B4-4BA9FA1B22F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569001" y="3416048"/>
                <a:ext cx="0" cy="416141"/>
              </a:xfrm>
              <a:prstGeom prst="straightConnector1">
                <a:avLst/>
              </a:prstGeom>
              <a:ln>
                <a:solidFill>
                  <a:srgbClr val="CC99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E5D03647-10CD-459A-8251-17E47B4CECB5}"/>
                  </a:ext>
                </a:extLst>
              </p:cNvPr>
              <p:cNvSpPr/>
              <p:nvPr/>
            </p:nvSpPr>
            <p:spPr>
              <a:xfrm>
                <a:off x="4832754" y="3411769"/>
                <a:ext cx="4926050" cy="1146186"/>
              </a:xfrm>
              <a:custGeom>
                <a:avLst/>
                <a:gdLst>
                  <a:gd name="connsiteX0" fmla="*/ 8120079 w 8120079"/>
                  <a:gd name="connsiteY0" fmla="*/ 0 h 3341837"/>
                  <a:gd name="connsiteX1" fmla="*/ 7761733 w 8120079"/>
                  <a:gd name="connsiteY1" fmla="*/ 605481 h 3341837"/>
                  <a:gd name="connsiteX2" fmla="*/ 7526955 w 8120079"/>
                  <a:gd name="connsiteY2" fmla="*/ 889687 h 3341837"/>
                  <a:gd name="connsiteX3" fmla="*/ 7415744 w 8120079"/>
                  <a:gd name="connsiteY3" fmla="*/ 1075038 h 3341837"/>
                  <a:gd name="connsiteX4" fmla="*/ 7168609 w 8120079"/>
                  <a:gd name="connsiteY4" fmla="*/ 1210962 h 3341837"/>
                  <a:gd name="connsiteX5" fmla="*/ 6983258 w 8120079"/>
                  <a:gd name="connsiteY5" fmla="*/ 1248033 h 3341837"/>
                  <a:gd name="connsiteX6" fmla="*/ 6699052 w 8120079"/>
                  <a:gd name="connsiteY6" fmla="*/ 1173892 h 3341837"/>
                  <a:gd name="connsiteX7" fmla="*/ 6488987 w 8120079"/>
                  <a:gd name="connsiteY7" fmla="*/ 1099751 h 3341837"/>
                  <a:gd name="connsiteX8" fmla="*/ 6427204 w 8120079"/>
                  <a:gd name="connsiteY8" fmla="*/ 1075038 h 3341837"/>
                  <a:gd name="connsiteX9" fmla="*/ 5488090 w 8120079"/>
                  <a:gd name="connsiteY9" fmla="*/ 1062681 h 3341837"/>
                  <a:gd name="connsiteX10" fmla="*/ 4697258 w 8120079"/>
                  <a:gd name="connsiteY10" fmla="*/ 1210962 h 3341837"/>
                  <a:gd name="connsiteX11" fmla="*/ 4054706 w 8120079"/>
                  <a:gd name="connsiteY11" fmla="*/ 1359243 h 3341837"/>
                  <a:gd name="connsiteX12" fmla="*/ 2794317 w 8120079"/>
                  <a:gd name="connsiteY12" fmla="*/ 2273643 h 3341837"/>
                  <a:gd name="connsiteX13" fmla="*/ 2052912 w 8120079"/>
                  <a:gd name="connsiteY13" fmla="*/ 2965622 h 3341837"/>
                  <a:gd name="connsiteX14" fmla="*/ 1904631 w 8120079"/>
                  <a:gd name="connsiteY14" fmla="*/ 3101546 h 3341837"/>
                  <a:gd name="connsiteX15" fmla="*/ 1706923 w 8120079"/>
                  <a:gd name="connsiteY15" fmla="*/ 3249827 h 3341837"/>
                  <a:gd name="connsiteX16" fmla="*/ 1546285 w 8120079"/>
                  <a:gd name="connsiteY16" fmla="*/ 3336324 h 3341837"/>
                  <a:gd name="connsiteX17" fmla="*/ 1385647 w 8120079"/>
                  <a:gd name="connsiteY17" fmla="*/ 3323968 h 3341837"/>
                  <a:gd name="connsiteX18" fmla="*/ 1212652 w 8120079"/>
                  <a:gd name="connsiteY18" fmla="*/ 3249827 h 3341837"/>
                  <a:gd name="connsiteX19" fmla="*/ 1138512 w 8120079"/>
                  <a:gd name="connsiteY19" fmla="*/ 3175687 h 3341837"/>
                  <a:gd name="connsiteX20" fmla="*/ 88187 w 8120079"/>
                  <a:gd name="connsiteY20" fmla="*/ 2261287 h 3341837"/>
                  <a:gd name="connsiteX21" fmla="*/ 63474 w 8120079"/>
                  <a:gd name="connsiteY21" fmla="*/ 2248930 h 3341837"/>
                  <a:gd name="connsiteX22" fmla="*/ 125258 w 8120079"/>
                  <a:gd name="connsiteY22" fmla="*/ 2323070 h 3341837"/>
                  <a:gd name="connsiteX23" fmla="*/ 125258 w 8120079"/>
                  <a:gd name="connsiteY23" fmla="*/ 2323070 h 3341837"/>
                  <a:gd name="connsiteX0" fmla="*/ 8120079 w 8120079"/>
                  <a:gd name="connsiteY0" fmla="*/ 0 h 3341837"/>
                  <a:gd name="connsiteX1" fmla="*/ 7761733 w 8120079"/>
                  <a:gd name="connsiteY1" fmla="*/ 605481 h 3341837"/>
                  <a:gd name="connsiteX2" fmla="*/ 7526955 w 8120079"/>
                  <a:gd name="connsiteY2" fmla="*/ 889687 h 3341837"/>
                  <a:gd name="connsiteX3" fmla="*/ 7415744 w 8120079"/>
                  <a:gd name="connsiteY3" fmla="*/ 1075038 h 3341837"/>
                  <a:gd name="connsiteX4" fmla="*/ 7168609 w 8120079"/>
                  <a:gd name="connsiteY4" fmla="*/ 1210962 h 3341837"/>
                  <a:gd name="connsiteX5" fmla="*/ 6983258 w 8120079"/>
                  <a:gd name="connsiteY5" fmla="*/ 1248033 h 3341837"/>
                  <a:gd name="connsiteX6" fmla="*/ 6699052 w 8120079"/>
                  <a:gd name="connsiteY6" fmla="*/ 1173892 h 3341837"/>
                  <a:gd name="connsiteX7" fmla="*/ 6488987 w 8120079"/>
                  <a:gd name="connsiteY7" fmla="*/ 1099751 h 3341837"/>
                  <a:gd name="connsiteX8" fmla="*/ 6427204 w 8120079"/>
                  <a:gd name="connsiteY8" fmla="*/ 1075038 h 3341837"/>
                  <a:gd name="connsiteX9" fmla="*/ 5488090 w 8120079"/>
                  <a:gd name="connsiteY9" fmla="*/ 1062681 h 3341837"/>
                  <a:gd name="connsiteX10" fmla="*/ 4697258 w 8120079"/>
                  <a:gd name="connsiteY10" fmla="*/ 1210962 h 3341837"/>
                  <a:gd name="connsiteX11" fmla="*/ 4273262 w 8120079"/>
                  <a:gd name="connsiteY11" fmla="*/ 1261905 h 3341837"/>
                  <a:gd name="connsiteX12" fmla="*/ 4054706 w 8120079"/>
                  <a:gd name="connsiteY12" fmla="*/ 1359243 h 3341837"/>
                  <a:gd name="connsiteX13" fmla="*/ 2794317 w 8120079"/>
                  <a:gd name="connsiteY13" fmla="*/ 2273643 h 3341837"/>
                  <a:gd name="connsiteX14" fmla="*/ 2052912 w 8120079"/>
                  <a:gd name="connsiteY14" fmla="*/ 2965622 h 3341837"/>
                  <a:gd name="connsiteX15" fmla="*/ 1904631 w 8120079"/>
                  <a:gd name="connsiteY15" fmla="*/ 3101546 h 3341837"/>
                  <a:gd name="connsiteX16" fmla="*/ 1706923 w 8120079"/>
                  <a:gd name="connsiteY16" fmla="*/ 3249827 h 3341837"/>
                  <a:gd name="connsiteX17" fmla="*/ 1546285 w 8120079"/>
                  <a:gd name="connsiteY17" fmla="*/ 3336324 h 3341837"/>
                  <a:gd name="connsiteX18" fmla="*/ 1385647 w 8120079"/>
                  <a:gd name="connsiteY18" fmla="*/ 3323968 h 3341837"/>
                  <a:gd name="connsiteX19" fmla="*/ 1212652 w 8120079"/>
                  <a:gd name="connsiteY19" fmla="*/ 3249827 h 3341837"/>
                  <a:gd name="connsiteX20" fmla="*/ 1138512 w 8120079"/>
                  <a:gd name="connsiteY20" fmla="*/ 3175687 h 3341837"/>
                  <a:gd name="connsiteX21" fmla="*/ 88187 w 8120079"/>
                  <a:gd name="connsiteY21" fmla="*/ 2261287 h 3341837"/>
                  <a:gd name="connsiteX22" fmla="*/ 63474 w 8120079"/>
                  <a:gd name="connsiteY22" fmla="*/ 2248930 h 3341837"/>
                  <a:gd name="connsiteX23" fmla="*/ 125258 w 8120079"/>
                  <a:gd name="connsiteY23" fmla="*/ 2323070 h 3341837"/>
                  <a:gd name="connsiteX24" fmla="*/ 125258 w 8120079"/>
                  <a:gd name="connsiteY24" fmla="*/ 2323070 h 3341837"/>
                  <a:gd name="connsiteX0" fmla="*/ 8120079 w 8120079"/>
                  <a:gd name="connsiteY0" fmla="*/ 0 h 3341837"/>
                  <a:gd name="connsiteX1" fmla="*/ 7761733 w 8120079"/>
                  <a:gd name="connsiteY1" fmla="*/ 605481 h 3341837"/>
                  <a:gd name="connsiteX2" fmla="*/ 7526955 w 8120079"/>
                  <a:gd name="connsiteY2" fmla="*/ 889687 h 3341837"/>
                  <a:gd name="connsiteX3" fmla="*/ 7415744 w 8120079"/>
                  <a:gd name="connsiteY3" fmla="*/ 1075038 h 3341837"/>
                  <a:gd name="connsiteX4" fmla="*/ 7168609 w 8120079"/>
                  <a:gd name="connsiteY4" fmla="*/ 1210962 h 3341837"/>
                  <a:gd name="connsiteX5" fmla="*/ 6983258 w 8120079"/>
                  <a:gd name="connsiteY5" fmla="*/ 1248033 h 3341837"/>
                  <a:gd name="connsiteX6" fmla="*/ 6699052 w 8120079"/>
                  <a:gd name="connsiteY6" fmla="*/ 1173892 h 3341837"/>
                  <a:gd name="connsiteX7" fmla="*/ 6488987 w 8120079"/>
                  <a:gd name="connsiteY7" fmla="*/ 1099751 h 3341837"/>
                  <a:gd name="connsiteX8" fmla="*/ 6427204 w 8120079"/>
                  <a:gd name="connsiteY8" fmla="*/ 1075038 h 3341837"/>
                  <a:gd name="connsiteX9" fmla="*/ 5488090 w 8120079"/>
                  <a:gd name="connsiteY9" fmla="*/ 1062681 h 3341837"/>
                  <a:gd name="connsiteX10" fmla="*/ 4697258 w 8120079"/>
                  <a:gd name="connsiteY10" fmla="*/ 1210962 h 3341837"/>
                  <a:gd name="connsiteX11" fmla="*/ 4287287 w 8120079"/>
                  <a:gd name="connsiteY11" fmla="*/ 1306783 h 3341837"/>
                  <a:gd name="connsiteX12" fmla="*/ 4054706 w 8120079"/>
                  <a:gd name="connsiteY12" fmla="*/ 1359243 h 3341837"/>
                  <a:gd name="connsiteX13" fmla="*/ 2794317 w 8120079"/>
                  <a:gd name="connsiteY13" fmla="*/ 2273643 h 3341837"/>
                  <a:gd name="connsiteX14" fmla="*/ 2052912 w 8120079"/>
                  <a:gd name="connsiteY14" fmla="*/ 2965622 h 3341837"/>
                  <a:gd name="connsiteX15" fmla="*/ 1904631 w 8120079"/>
                  <a:gd name="connsiteY15" fmla="*/ 3101546 h 3341837"/>
                  <a:gd name="connsiteX16" fmla="*/ 1706923 w 8120079"/>
                  <a:gd name="connsiteY16" fmla="*/ 3249827 h 3341837"/>
                  <a:gd name="connsiteX17" fmla="*/ 1546285 w 8120079"/>
                  <a:gd name="connsiteY17" fmla="*/ 3336324 h 3341837"/>
                  <a:gd name="connsiteX18" fmla="*/ 1385647 w 8120079"/>
                  <a:gd name="connsiteY18" fmla="*/ 3323968 h 3341837"/>
                  <a:gd name="connsiteX19" fmla="*/ 1212652 w 8120079"/>
                  <a:gd name="connsiteY19" fmla="*/ 3249827 h 3341837"/>
                  <a:gd name="connsiteX20" fmla="*/ 1138512 w 8120079"/>
                  <a:gd name="connsiteY20" fmla="*/ 3175687 h 3341837"/>
                  <a:gd name="connsiteX21" fmla="*/ 88187 w 8120079"/>
                  <a:gd name="connsiteY21" fmla="*/ 2261287 h 3341837"/>
                  <a:gd name="connsiteX22" fmla="*/ 63474 w 8120079"/>
                  <a:gd name="connsiteY22" fmla="*/ 2248930 h 3341837"/>
                  <a:gd name="connsiteX23" fmla="*/ 125258 w 8120079"/>
                  <a:gd name="connsiteY23" fmla="*/ 2323070 h 3341837"/>
                  <a:gd name="connsiteX24" fmla="*/ 125258 w 8120079"/>
                  <a:gd name="connsiteY24" fmla="*/ 2323070 h 3341837"/>
                  <a:gd name="connsiteX0" fmla="*/ 8120079 w 8120079"/>
                  <a:gd name="connsiteY0" fmla="*/ 0 h 3341837"/>
                  <a:gd name="connsiteX1" fmla="*/ 7761733 w 8120079"/>
                  <a:gd name="connsiteY1" fmla="*/ 605481 h 3341837"/>
                  <a:gd name="connsiteX2" fmla="*/ 7526955 w 8120079"/>
                  <a:gd name="connsiteY2" fmla="*/ 889687 h 3341837"/>
                  <a:gd name="connsiteX3" fmla="*/ 7415744 w 8120079"/>
                  <a:gd name="connsiteY3" fmla="*/ 1075038 h 3341837"/>
                  <a:gd name="connsiteX4" fmla="*/ 7168609 w 8120079"/>
                  <a:gd name="connsiteY4" fmla="*/ 1210962 h 3341837"/>
                  <a:gd name="connsiteX5" fmla="*/ 6983258 w 8120079"/>
                  <a:gd name="connsiteY5" fmla="*/ 1248033 h 3341837"/>
                  <a:gd name="connsiteX6" fmla="*/ 6699052 w 8120079"/>
                  <a:gd name="connsiteY6" fmla="*/ 1173892 h 3341837"/>
                  <a:gd name="connsiteX7" fmla="*/ 6488987 w 8120079"/>
                  <a:gd name="connsiteY7" fmla="*/ 1099751 h 3341837"/>
                  <a:gd name="connsiteX8" fmla="*/ 6427204 w 8120079"/>
                  <a:gd name="connsiteY8" fmla="*/ 1075038 h 3341837"/>
                  <a:gd name="connsiteX9" fmla="*/ 5488090 w 8120079"/>
                  <a:gd name="connsiteY9" fmla="*/ 1062681 h 3341837"/>
                  <a:gd name="connsiteX10" fmla="*/ 4697258 w 8120079"/>
                  <a:gd name="connsiteY10" fmla="*/ 1210962 h 3341837"/>
                  <a:gd name="connsiteX11" fmla="*/ 4287287 w 8120079"/>
                  <a:gd name="connsiteY11" fmla="*/ 1306783 h 3341837"/>
                  <a:gd name="connsiteX12" fmla="*/ 4396678 w 8120079"/>
                  <a:gd name="connsiteY12" fmla="*/ 1284345 h 3341837"/>
                  <a:gd name="connsiteX13" fmla="*/ 4054706 w 8120079"/>
                  <a:gd name="connsiteY13" fmla="*/ 1359243 h 3341837"/>
                  <a:gd name="connsiteX14" fmla="*/ 2794317 w 8120079"/>
                  <a:gd name="connsiteY14" fmla="*/ 2273643 h 3341837"/>
                  <a:gd name="connsiteX15" fmla="*/ 2052912 w 8120079"/>
                  <a:gd name="connsiteY15" fmla="*/ 2965622 h 3341837"/>
                  <a:gd name="connsiteX16" fmla="*/ 1904631 w 8120079"/>
                  <a:gd name="connsiteY16" fmla="*/ 3101546 h 3341837"/>
                  <a:gd name="connsiteX17" fmla="*/ 1706923 w 8120079"/>
                  <a:gd name="connsiteY17" fmla="*/ 3249827 h 3341837"/>
                  <a:gd name="connsiteX18" fmla="*/ 1546285 w 8120079"/>
                  <a:gd name="connsiteY18" fmla="*/ 3336324 h 3341837"/>
                  <a:gd name="connsiteX19" fmla="*/ 1385647 w 8120079"/>
                  <a:gd name="connsiteY19" fmla="*/ 3323968 h 3341837"/>
                  <a:gd name="connsiteX20" fmla="*/ 1212652 w 8120079"/>
                  <a:gd name="connsiteY20" fmla="*/ 3249827 h 3341837"/>
                  <a:gd name="connsiteX21" fmla="*/ 1138512 w 8120079"/>
                  <a:gd name="connsiteY21" fmla="*/ 3175687 h 3341837"/>
                  <a:gd name="connsiteX22" fmla="*/ 88187 w 8120079"/>
                  <a:gd name="connsiteY22" fmla="*/ 2261287 h 3341837"/>
                  <a:gd name="connsiteX23" fmla="*/ 63474 w 8120079"/>
                  <a:gd name="connsiteY23" fmla="*/ 2248930 h 3341837"/>
                  <a:gd name="connsiteX24" fmla="*/ 125258 w 8120079"/>
                  <a:gd name="connsiteY24" fmla="*/ 2323070 h 3341837"/>
                  <a:gd name="connsiteX25" fmla="*/ 125258 w 8120079"/>
                  <a:gd name="connsiteY25" fmla="*/ 2323070 h 3341837"/>
                  <a:gd name="connsiteX0" fmla="*/ 8120079 w 8120079"/>
                  <a:gd name="connsiteY0" fmla="*/ 0 h 3341837"/>
                  <a:gd name="connsiteX1" fmla="*/ 7761733 w 8120079"/>
                  <a:gd name="connsiteY1" fmla="*/ 605481 h 3341837"/>
                  <a:gd name="connsiteX2" fmla="*/ 7526955 w 8120079"/>
                  <a:gd name="connsiteY2" fmla="*/ 889687 h 3341837"/>
                  <a:gd name="connsiteX3" fmla="*/ 7415744 w 8120079"/>
                  <a:gd name="connsiteY3" fmla="*/ 1075038 h 3341837"/>
                  <a:gd name="connsiteX4" fmla="*/ 7168609 w 8120079"/>
                  <a:gd name="connsiteY4" fmla="*/ 1210962 h 3341837"/>
                  <a:gd name="connsiteX5" fmla="*/ 6983258 w 8120079"/>
                  <a:gd name="connsiteY5" fmla="*/ 1248033 h 3341837"/>
                  <a:gd name="connsiteX6" fmla="*/ 6699052 w 8120079"/>
                  <a:gd name="connsiteY6" fmla="*/ 1173892 h 3341837"/>
                  <a:gd name="connsiteX7" fmla="*/ 6488987 w 8120079"/>
                  <a:gd name="connsiteY7" fmla="*/ 1099751 h 3341837"/>
                  <a:gd name="connsiteX8" fmla="*/ 6427204 w 8120079"/>
                  <a:gd name="connsiteY8" fmla="*/ 1075038 h 3341837"/>
                  <a:gd name="connsiteX9" fmla="*/ 5488090 w 8120079"/>
                  <a:gd name="connsiteY9" fmla="*/ 1062681 h 3341837"/>
                  <a:gd name="connsiteX10" fmla="*/ 4697258 w 8120079"/>
                  <a:gd name="connsiteY10" fmla="*/ 1210962 h 3341837"/>
                  <a:gd name="connsiteX11" fmla="*/ 4287287 w 8120079"/>
                  <a:gd name="connsiteY11" fmla="*/ 1306783 h 3341837"/>
                  <a:gd name="connsiteX12" fmla="*/ 4396678 w 8120079"/>
                  <a:gd name="connsiteY12" fmla="*/ 1284345 h 3341837"/>
                  <a:gd name="connsiteX13" fmla="*/ 4049097 w 8120079"/>
                  <a:gd name="connsiteY13" fmla="*/ 1384488 h 3341837"/>
                  <a:gd name="connsiteX14" fmla="*/ 2794317 w 8120079"/>
                  <a:gd name="connsiteY14" fmla="*/ 2273643 h 3341837"/>
                  <a:gd name="connsiteX15" fmla="*/ 2052912 w 8120079"/>
                  <a:gd name="connsiteY15" fmla="*/ 2965622 h 3341837"/>
                  <a:gd name="connsiteX16" fmla="*/ 1904631 w 8120079"/>
                  <a:gd name="connsiteY16" fmla="*/ 3101546 h 3341837"/>
                  <a:gd name="connsiteX17" fmla="*/ 1706923 w 8120079"/>
                  <a:gd name="connsiteY17" fmla="*/ 3249827 h 3341837"/>
                  <a:gd name="connsiteX18" fmla="*/ 1546285 w 8120079"/>
                  <a:gd name="connsiteY18" fmla="*/ 3336324 h 3341837"/>
                  <a:gd name="connsiteX19" fmla="*/ 1385647 w 8120079"/>
                  <a:gd name="connsiteY19" fmla="*/ 3323968 h 3341837"/>
                  <a:gd name="connsiteX20" fmla="*/ 1212652 w 8120079"/>
                  <a:gd name="connsiteY20" fmla="*/ 3249827 h 3341837"/>
                  <a:gd name="connsiteX21" fmla="*/ 1138512 w 8120079"/>
                  <a:gd name="connsiteY21" fmla="*/ 3175687 h 3341837"/>
                  <a:gd name="connsiteX22" fmla="*/ 88187 w 8120079"/>
                  <a:gd name="connsiteY22" fmla="*/ 2261287 h 3341837"/>
                  <a:gd name="connsiteX23" fmla="*/ 63474 w 8120079"/>
                  <a:gd name="connsiteY23" fmla="*/ 2248930 h 3341837"/>
                  <a:gd name="connsiteX24" fmla="*/ 125258 w 8120079"/>
                  <a:gd name="connsiteY24" fmla="*/ 2323070 h 3341837"/>
                  <a:gd name="connsiteX25" fmla="*/ 125258 w 8120079"/>
                  <a:gd name="connsiteY25" fmla="*/ 2323070 h 3341837"/>
                  <a:gd name="connsiteX0" fmla="*/ 8120079 w 8120079"/>
                  <a:gd name="connsiteY0" fmla="*/ 0 h 3341837"/>
                  <a:gd name="connsiteX1" fmla="*/ 7761733 w 8120079"/>
                  <a:gd name="connsiteY1" fmla="*/ 605481 h 3341837"/>
                  <a:gd name="connsiteX2" fmla="*/ 7526955 w 8120079"/>
                  <a:gd name="connsiteY2" fmla="*/ 889687 h 3341837"/>
                  <a:gd name="connsiteX3" fmla="*/ 7415744 w 8120079"/>
                  <a:gd name="connsiteY3" fmla="*/ 1075038 h 3341837"/>
                  <a:gd name="connsiteX4" fmla="*/ 7168609 w 8120079"/>
                  <a:gd name="connsiteY4" fmla="*/ 1210962 h 3341837"/>
                  <a:gd name="connsiteX5" fmla="*/ 6983258 w 8120079"/>
                  <a:gd name="connsiteY5" fmla="*/ 1248033 h 3341837"/>
                  <a:gd name="connsiteX6" fmla="*/ 6699052 w 8120079"/>
                  <a:gd name="connsiteY6" fmla="*/ 1173892 h 3341837"/>
                  <a:gd name="connsiteX7" fmla="*/ 6488987 w 8120079"/>
                  <a:gd name="connsiteY7" fmla="*/ 1099751 h 3341837"/>
                  <a:gd name="connsiteX8" fmla="*/ 6427204 w 8120079"/>
                  <a:gd name="connsiteY8" fmla="*/ 1075038 h 3341837"/>
                  <a:gd name="connsiteX9" fmla="*/ 5488090 w 8120079"/>
                  <a:gd name="connsiteY9" fmla="*/ 1062681 h 3341837"/>
                  <a:gd name="connsiteX10" fmla="*/ 4697258 w 8120079"/>
                  <a:gd name="connsiteY10" fmla="*/ 1210962 h 3341837"/>
                  <a:gd name="connsiteX11" fmla="*/ 4287287 w 8120079"/>
                  <a:gd name="connsiteY11" fmla="*/ 1306783 h 3341837"/>
                  <a:gd name="connsiteX12" fmla="*/ 4396678 w 8120079"/>
                  <a:gd name="connsiteY12" fmla="*/ 1284345 h 3341837"/>
                  <a:gd name="connsiteX13" fmla="*/ 4049097 w 8120079"/>
                  <a:gd name="connsiteY13" fmla="*/ 1384488 h 3341837"/>
                  <a:gd name="connsiteX14" fmla="*/ 2794317 w 8120079"/>
                  <a:gd name="connsiteY14" fmla="*/ 2273643 h 3341837"/>
                  <a:gd name="connsiteX15" fmla="*/ 2052912 w 8120079"/>
                  <a:gd name="connsiteY15" fmla="*/ 2965622 h 3341837"/>
                  <a:gd name="connsiteX16" fmla="*/ 1904631 w 8120079"/>
                  <a:gd name="connsiteY16" fmla="*/ 3101546 h 3341837"/>
                  <a:gd name="connsiteX17" fmla="*/ 1706923 w 8120079"/>
                  <a:gd name="connsiteY17" fmla="*/ 3249827 h 3341837"/>
                  <a:gd name="connsiteX18" fmla="*/ 1546285 w 8120079"/>
                  <a:gd name="connsiteY18" fmla="*/ 3336324 h 3341837"/>
                  <a:gd name="connsiteX19" fmla="*/ 1385647 w 8120079"/>
                  <a:gd name="connsiteY19" fmla="*/ 3323968 h 3341837"/>
                  <a:gd name="connsiteX20" fmla="*/ 1212652 w 8120079"/>
                  <a:gd name="connsiteY20" fmla="*/ 3249827 h 3341837"/>
                  <a:gd name="connsiteX21" fmla="*/ 1138512 w 8120079"/>
                  <a:gd name="connsiteY21" fmla="*/ 3175687 h 3341837"/>
                  <a:gd name="connsiteX22" fmla="*/ 88187 w 8120079"/>
                  <a:gd name="connsiteY22" fmla="*/ 2261287 h 3341837"/>
                  <a:gd name="connsiteX23" fmla="*/ 63474 w 8120079"/>
                  <a:gd name="connsiteY23" fmla="*/ 2248930 h 3341837"/>
                  <a:gd name="connsiteX24" fmla="*/ 125258 w 8120079"/>
                  <a:gd name="connsiteY24" fmla="*/ 2323070 h 3341837"/>
                  <a:gd name="connsiteX25" fmla="*/ 125258 w 8120079"/>
                  <a:gd name="connsiteY25" fmla="*/ 2323070 h 3341837"/>
                  <a:gd name="connsiteX0" fmla="*/ 8120079 w 8120079"/>
                  <a:gd name="connsiteY0" fmla="*/ 0 h 3341837"/>
                  <a:gd name="connsiteX1" fmla="*/ 7761733 w 8120079"/>
                  <a:gd name="connsiteY1" fmla="*/ 605481 h 3341837"/>
                  <a:gd name="connsiteX2" fmla="*/ 7526955 w 8120079"/>
                  <a:gd name="connsiteY2" fmla="*/ 889687 h 3341837"/>
                  <a:gd name="connsiteX3" fmla="*/ 7415744 w 8120079"/>
                  <a:gd name="connsiteY3" fmla="*/ 1075038 h 3341837"/>
                  <a:gd name="connsiteX4" fmla="*/ 7168609 w 8120079"/>
                  <a:gd name="connsiteY4" fmla="*/ 1210962 h 3341837"/>
                  <a:gd name="connsiteX5" fmla="*/ 6983258 w 8120079"/>
                  <a:gd name="connsiteY5" fmla="*/ 1248033 h 3341837"/>
                  <a:gd name="connsiteX6" fmla="*/ 6699052 w 8120079"/>
                  <a:gd name="connsiteY6" fmla="*/ 1173892 h 3341837"/>
                  <a:gd name="connsiteX7" fmla="*/ 6488987 w 8120079"/>
                  <a:gd name="connsiteY7" fmla="*/ 1099751 h 3341837"/>
                  <a:gd name="connsiteX8" fmla="*/ 6427204 w 8120079"/>
                  <a:gd name="connsiteY8" fmla="*/ 1075038 h 3341837"/>
                  <a:gd name="connsiteX9" fmla="*/ 5488090 w 8120079"/>
                  <a:gd name="connsiteY9" fmla="*/ 1062681 h 3341837"/>
                  <a:gd name="connsiteX10" fmla="*/ 4697258 w 8120079"/>
                  <a:gd name="connsiteY10" fmla="*/ 1210962 h 3341837"/>
                  <a:gd name="connsiteX11" fmla="*/ 4287287 w 8120079"/>
                  <a:gd name="connsiteY11" fmla="*/ 1205807 h 3341837"/>
                  <a:gd name="connsiteX12" fmla="*/ 4396678 w 8120079"/>
                  <a:gd name="connsiteY12" fmla="*/ 1284345 h 3341837"/>
                  <a:gd name="connsiteX13" fmla="*/ 4049097 w 8120079"/>
                  <a:gd name="connsiteY13" fmla="*/ 1384488 h 3341837"/>
                  <a:gd name="connsiteX14" fmla="*/ 2794317 w 8120079"/>
                  <a:gd name="connsiteY14" fmla="*/ 2273643 h 3341837"/>
                  <a:gd name="connsiteX15" fmla="*/ 2052912 w 8120079"/>
                  <a:gd name="connsiteY15" fmla="*/ 2965622 h 3341837"/>
                  <a:gd name="connsiteX16" fmla="*/ 1904631 w 8120079"/>
                  <a:gd name="connsiteY16" fmla="*/ 3101546 h 3341837"/>
                  <a:gd name="connsiteX17" fmla="*/ 1706923 w 8120079"/>
                  <a:gd name="connsiteY17" fmla="*/ 3249827 h 3341837"/>
                  <a:gd name="connsiteX18" fmla="*/ 1546285 w 8120079"/>
                  <a:gd name="connsiteY18" fmla="*/ 3336324 h 3341837"/>
                  <a:gd name="connsiteX19" fmla="*/ 1385647 w 8120079"/>
                  <a:gd name="connsiteY19" fmla="*/ 3323968 h 3341837"/>
                  <a:gd name="connsiteX20" fmla="*/ 1212652 w 8120079"/>
                  <a:gd name="connsiteY20" fmla="*/ 3249827 h 3341837"/>
                  <a:gd name="connsiteX21" fmla="*/ 1138512 w 8120079"/>
                  <a:gd name="connsiteY21" fmla="*/ 3175687 h 3341837"/>
                  <a:gd name="connsiteX22" fmla="*/ 88187 w 8120079"/>
                  <a:gd name="connsiteY22" fmla="*/ 2261287 h 3341837"/>
                  <a:gd name="connsiteX23" fmla="*/ 63474 w 8120079"/>
                  <a:gd name="connsiteY23" fmla="*/ 2248930 h 3341837"/>
                  <a:gd name="connsiteX24" fmla="*/ 125258 w 8120079"/>
                  <a:gd name="connsiteY24" fmla="*/ 2323070 h 3341837"/>
                  <a:gd name="connsiteX25" fmla="*/ 125258 w 8120079"/>
                  <a:gd name="connsiteY25" fmla="*/ 2323070 h 3341837"/>
                  <a:gd name="connsiteX0" fmla="*/ 8120079 w 8120079"/>
                  <a:gd name="connsiteY0" fmla="*/ 0 h 3341837"/>
                  <a:gd name="connsiteX1" fmla="*/ 7761733 w 8120079"/>
                  <a:gd name="connsiteY1" fmla="*/ 605481 h 3341837"/>
                  <a:gd name="connsiteX2" fmla="*/ 7526955 w 8120079"/>
                  <a:gd name="connsiteY2" fmla="*/ 889687 h 3341837"/>
                  <a:gd name="connsiteX3" fmla="*/ 7415744 w 8120079"/>
                  <a:gd name="connsiteY3" fmla="*/ 1075038 h 3341837"/>
                  <a:gd name="connsiteX4" fmla="*/ 7168609 w 8120079"/>
                  <a:gd name="connsiteY4" fmla="*/ 1210962 h 3341837"/>
                  <a:gd name="connsiteX5" fmla="*/ 6983258 w 8120079"/>
                  <a:gd name="connsiteY5" fmla="*/ 1248033 h 3341837"/>
                  <a:gd name="connsiteX6" fmla="*/ 6699052 w 8120079"/>
                  <a:gd name="connsiteY6" fmla="*/ 1173892 h 3341837"/>
                  <a:gd name="connsiteX7" fmla="*/ 6488987 w 8120079"/>
                  <a:gd name="connsiteY7" fmla="*/ 1099751 h 3341837"/>
                  <a:gd name="connsiteX8" fmla="*/ 6427204 w 8120079"/>
                  <a:gd name="connsiteY8" fmla="*/ 1075038 h 3341837"/>
                  <a:gd name="connsiteX9" fmla="*/ 5488090 w 8120079"/>
                  <a:gd name="connsiteY9" fmla="*/ 1062681 h 3341837"/>
                  <a:gd name="connsiteX10" fmla="*/ 4697258 w 8120079"/>
                  <a:gd name="connsiteY10" fmla="*/ 1210962 h 3341837"/>
                  <a:gd name="connsiteX11" fmla="*/ 4287287 w 8120079"/>
                  <a:gd name="connsiteY11" fmla="*/ 1205807 h 3341837"/>
                  <a:gd name="connsiteX12" fmla="*/ 4278872 w 8120079"/>
                  <a:gd name="connsiteY12" fmla="*/ 1315199 h 3341837"/>
                  <a:gd name="connsiteX13" fmla="*/ 4049097 w 8120079"/>
                  <a:gd name="connsiteY13" fmla="*/ 1384488 h 3341837"/>
                  <a:gd name="connsiteX14" fmla="*/ 2794317 w 8120079"/>
                  <a:gd name="connsiteY14" fmla="*/ 2273643 h 3341837"/>
                  <a:gd name="connsiteX15" fmla="*/ 2052912 w 8120079"/>
                  <a:gd name="connsiteY15" fmla="*/ 2965622 h 3341837"/>
                  <a:gd name="connsiteX16" fmla="*/ 1904631 w 8120079"/>
                  <a:gd name="connsiteY16" fmla="*/ 3101546 h 3341837"/>
                  <a:gd name="connsiteX17" fmla="*/ 1706923 w 8120079"/>
                  <a:gd name="connsiteY17" fmla="*/ 3249827 h 3341837"/>
                  <a:gd name="connsiteX18" fmla="*/ 1546285 w 8120079"/>
                  <a:gd name="connsiteY18" fmla="*/ 3336324 h 3341837"/>
                  <a:gd name="connsiteX19" fmla="*/ 1385647 w 8120079"/>
                  <a:gd name="connsiteY19" fmla="*/ 3323968 h 3341837"/>
                  <a:gd name="connsiteX20" fmla="*/ 1212652 w 8120079"/>
                  <a:gd name="connsiteY20" fmla="*/ 3249827 h 3341837"/>
                  <a:gd name="connsiteX21" fmla="*/ 1138512 w 8120079"/>
                  <a:gd name="connsiteY21" fmla="*/ 3175687 h 3341837"/>
                  <a:gd name="connsiteX22" fmla="*/ 88187 w 8120079"/>
                  <a:gd name="connsiteY22" fmla="*/ 2261287 h 3341837"/>
                  <a:gd name="connsiteX23" fmla="*/ 63474 w 8120079"/>
                  <a:gd name="connsiteY23" fmla="*/ 2248930 h 3341837"/>
                  <a:gd name="connsiteX24" fmla="*/ 125258 w 8120079"/>
                  <a:gd name="connsiteY24" fmla="*/ 2323070 h 3341837"/>
                  <a:gd name="connsiteX25" fmla="*/ 125258 w 8120079"/>
                  <a:gd name="connsiteY25" fmla="*/ 2323070 h 3341837"/>
                  <a:gd name="connsiteX0" fmla="*/ 8120079 w 8120079"/>
                  <a:gd name="connsiteY0" fmla="*/ 0 h 3341837"/>
                  <a:gd name="connsiteX1" fmla="*/ 7761733 w 8120079"/>
                  <a:gd name="connsiteY1" fmla="*/ 605481 h 3341837"/>
                  <a:gd name="connsiteX2" fmla="*/ 7526955 w 8120079"/>
                  <a:gd name="connsiteY2" fmla="*/ 889687 h 3341837"/>
                  <a:gd name="connsiteX3" fmla="*/ 7415744 w 8120079"/>
                  <a:gd name="connsiteY3" fmla="*/ 1075038 h 3341837"/>
                  <a:gd name="connsiteX4" fmla="*/ 7168609 w 8120079"/>
                  <a:gd name="connsiteY4" fmla="*/ 1210962 h 3341837"/>
                  <a:gd name="connsiteX5" fmla="*/ 6983258 w 8120079"/>
                  <a:gd name="connsiteY5" fmla="*/ 1248033 h 3341837"/>
                  <a:gd name="connsiteX6" fmla="*/ 6699052 w 8120079"/>
                  <a:gd name="connsiteY6" fmla="*/ 1173892 h 3341837"/>
                  <a:gd name="connsiteX7" fmla="*/ 6488987 w 8120079"/>
                  <a:gd name="connsiteY7" fmla="*/ 1099751 h 3341837"/>
                  <a:gd name="connsiteX8" fmla="*/ 6427204 w 8120079"/>
                  <a:gd name="connsiteY8" fmla="*/ 1075038 h 3341837"/>
                  <a:gd name="connsiteX9" fmla="*/ 5488090 w 8120079"/>
                  <a:gd name="connsiteY9" fmla="*/ 1062681 h 3341837"/>
                  <a:gd name="connsiteX10" fmla="*/ 4697258 w 8120079"/>
                  <a:gd name="connsiteY10" fmla="*/ 1210962 h 3341837"/>
                  <a:gd name="connsiteX11" fmla="*/ 4441556 w 8120079"/>
                  <a:gd name="connsiteY11" fmla="*/ 1217027 h 3341837"/>
                  <a:gd name="connsiteX12" fmla="*/ 4287287 w 8120079"/>
                  <a:gd name="connsiteY12" fmla="*/ 1205807 h 3341837"/>
                  <a:gd name="connsiteX13" fmla="*/ 4278872 w 8120079"/>
                  <a:gd name="connsiteY13" fmla="*/ 1315199 h 3341837"/>
                  <a:gd name="connsiteX14" fmla="*/ 4049097 w 8120079"/>
                  <a:gd name="connsiteY14" fmla="*/ 1384488 h 3341837"/>
                  <a:gd name="connsiteX15" fmla="*/ 2794317 w 8120079"/>
                  <a:gd name="connsiteY15" fmla="*/ 2273643 h 3341837"/>
                  <a:gd name="connsiteX16" fmla="*/ 2052912 w 8120079"/>
                  <a:gd name="connsiteY16" fmla="*/ 2965622 h 3341837"/>
                  <a:gd name="connsiteX17" fmla="*/ 1904631 w 8120079"/>
                  <a:gd name="connsiteY17" fmla="*/ 3101546 h 3341837"/>
                  <a:gd name="connsiteX18" fmla="*/ 1706923 w 8120079"/>
                  <a:gd name="connsiteY18" fmla="*/ 3249827 h 3341837"/>
                  <a:gd name="connsiteX19" fmla="*/ 1546285 w 8120079"/>
                  <a:gd name="connsiteY19" fmla="*/ 3336324 h 3341837"/>
                  <a:gd name="connsiteX20" fmla="*/ 1385647 w 8120079"/>
                  <a:gd name="connsiteY20" fmla="*/ 3323968 h 3341837"/>
                  <a:gd name="connsiteX21" fmla="*/ 1212652 w 8120079"/>
                  <a:gd name="connsiteY21" fmla="*/ 3249827 h 3341837"/>
                  <a:gd name="connsiteX22" fmla="*/ 1138512 w 8120079"/>
                  <a:gd name="connsiteY22" fmla="*/ 3175687 h 3341837"/>
                  <a:gd name="connsiteX23" fmla="*/ 88187 w 8120079"/>
                  <a:gd name="connsiteY23" fmla="*/ 2261287 h 3341837"/>
                  <a:gd name="connsiteX24" fmla="*/ 63474 w 8120079"/>
                  <a:gd name="connsiteY24" fmla="*/ 2248930 h 3341837"/>
                  <a:gd name="connsiteX25" fmla="*/ 125258 w 8120079"/>
                  <a:gd name="connsiteY25" fmla="*/ 2323070 h 3341837"/>
                  <a:gd name="connsiteX26" fmla="*/ 125258 w 8120079"/>
                  <a:gd name="connsiteY26" fmla="*/ 2323070 h 3341837"/>
                  <a:gd name="connsiteX0" fmla="*/ 8120079 w 8120079"/>
                  <a:gd name="connsiteY0" fmla="*/ 0 h 3341837"/>
                  <a:gd name="connsiteX1" fmla="*/ 7761733 w 8120079"/>
                  <a:gd name="connsiteY1" fmla="*/ 605481 h 3341837"/>
                  <a:gd name="connsiteX2" fmla="*/ 7526955 w 8120079"/>
                  <a:gd name="connsiteY2" fmla="*/ 889687 h 3341837"/>
                  <a:gd name="connsiteX3" fmla="*/ 7415744 w 8120079"/>
                  <a:gd name="connsiteY3" fmla="*/ 1075038 h 3341837"/>
                  <a:gd name="connsiteX4" fmla="*/ 7168609 w 8120079"/>
                  <a:gd name="connsiteY4" fmla="*/ 1210962 h 3341837"/>
                  <a:gd name="connsiteX5" fmla="*/ 6983258 w 8120079"/>
                  <a:gd name="connsiteY5" fmla="*/ 1248033 h 3341837"/>
                  <a:gd name="connsiteX6" fmla="*/ 6699052 w 8120079"/>
                  <a:gd name="connsiteY6" fmla="*/ 1173892 h 3341837"/>
                  <a:gd name="connsiteX7" fmla="*/ 6488987 w 8120079"/>
                  <a:gd name="connsiteY7" fmla="*/ 1099751 h 3341837"/>
                  <a:gd name="connsiteX8" fmla="*/ 6427204 w 8120079"/>
                  <a:gd name="connsiteY8" fmla="*/ 1075038 h 3341837"/>
                  <a:gd name="connsiteX9" fmla="*/ 5488090 w 8120079"/>
                  <a:gd name="connsiteY9" fmla="*/ 1062681 h 3341837"/>
                  <a:gd name="connsiteX10" fmla="*/ 4697258 w 8120079"/>
                  <a:gd name="connsiteY10" fmla="*/ 1210962 h 3341837"/>
                  <a:gd name="connsiteX11" fmla="*/ 4348994 w 8120079"/>
                  <a:gd name="connsiteY11" fmla="*/ 1301174 h 3341837"/>
                  <a:gd name="connsiteX12" fmla="*/ 4287287 w 8120079"/>
                  <a:gd name="connsiteY12" fmla="*/ 1205807 h 3341837"/>
                  <a:gd name="connsiteX13" fmla="*/ 4278872 w 8120079"/>
                  <a:gd name="connsiteY13" fmla="*/ 1315199 h 3341837"/>
                  <a:gd name="connsiteX14" fmla="*/ 4049097 w 8120079"/>
                  <a:gd name="connsiteY14" fmla="*/ 1384488 h 3341837"/>
                  <a:gd name="connsiteX15" fmla="*/ 2794317 w 8120079"/>
                  <a:gd name="connsiteY15" fmla="*/ 2273643 h 3341837"/>
                  <a:gd name="connsiteX16" fmla="*/ 2052912 w 8120079"/>
                  <a:gd name="connsiteY16" fmla="*/ 2965622 h 3341837"/>
                  <a:gd name="connsiteX17" fmla="*/ 1904631 w 8120079"/>
                  <a:gd name="connsiteY17" fmla="*/ 3101546 h 3341837"/>
                  <a:gd name="connsiteX18" fmla="*/ 1706923 w 8120079"/>
                  <a:gd name="connsiteY18" fmla="*/ 3249827 h 3341837"/>
                  <a:gd name="connsiteX19" fmla="*/ 1546285 w 8120079"/>
                  <a:gd name="connsiteY19" fmla="*/ 3336324 h 3341837"/>
                  <a:gd name="connsiteX20" fmla="*/ 1385647 w 8120079"/>
                  <a:gd name="connsiteY20" fmla="*/ 3323968 h 3341837"/>
                  <a:gd name="connsiteX21" fmla="*/ 1212652 w 8120079"/>
                  <a:gd name="connsiteY21" fmla="*/ 3249827 h 3341837"/>
                  <a:gd name="connsiteX22" fmla="*/ 1138512 w 8120079"/>
                  <a:gd name="connsiteY22" fmla="*/ 3175687 h 3341837"/>
                  <a:gd name="connsiteX23" fmla="*/ 88187 w 8120079"/>
                  <a:gd name="connsiteY23" fmla="*/ 2261287 h 3341837"/>
                  <a:gd name="connsiteX24" fmla="*/ 63474 w 8120079"/>
                  <a:gd name="connsiteY24" fmla="*/ 2248930 h 3341837"/>
                  <a:gd name="connsiteX25" fmla="*/ 125258 w 8120079"/>
                  <a:gd name="connsiteY25" fmla="*/ 2323070 h 3341837"/>
                  <a:gd name="connsiteX26" fmla="*/ 125258 w 8120079"/>
                  <a:gd name="connsiteY26" fmla="*/ 2323070 h 3341837"/>
                  <a:gd name="connsiteX0" fmla="*/ 8120079 w 8120079"/>
                  <a:gd name="connsiteY0" fmla="*/ 0 h 3341837"/>
                  <a:gd name="connsiteX1" fmla="*/ 7761733 w 8120079"/>
                  <a:gd name="connsiteY1" fmla="*/ 605481 h 3341837"/>
                  <a:gd name="connsiteX2" fmla="*/ 7526955 w 8120079"/>
                  <a:gd name="connsiteY2" fmla="*/ 889687 h 3341837"/>
                  <a:gd name="connsiteX3" fmla="*/ 7415744 w 8120079"/>
                  <a:gd name="connsiteY3" fmla="*/ 1075038 h 3341837"/>
                  <a:gd name="connsiteX4" fmla="*/ 7168609 w 8120079"/>
                  <a:gd name="connsiteY4" fmla="*/ 1210962 h 3341837"/>
                  <a:gd name="connsiteX5" fmla="*/ 6983258 w 8120079"/>
                  <a:gd name="connsiteY5" fmla="*/ 1248033 h 3341837"/>
                  <a:gd name="connsiteX6" fmla="*/ 6699052 w 8120079"/>
                  <a:gd name="connsiteY6" fmla="*/ 1173892 h 3341837"/>
                  <a:gd name="connsiteX7" fmla="*/ 6488987 w 8120079"/>
                  <a:gd name="connsiteY7" fmla="*/ 1099751 h 3341837"/>
                  <a:gd name="connsiteX8" fmla="*/ 6427204 w 8120079"/>
                  <a:gd name="connsiteY8" fmla="*/ 1075038 h 3341837"/>
                  <a:gd name="connsiteX9" fmla="*/ 5488090 w 8120079"/>
                  <a:gd name="connsiteY9" fmla="*/ 1062681 h 3341837"/>
                  <a:gd name="connsiteX10" fmla="*/ 4697258 w 8120079"/>
                  <a:gd name="connsiteY10" fmla="*/ 1210962 h 3341837"/>
                  <a:gd name="connsiteX11" fmla="*/ 4348994 w 8120079"/>
                  <a:gd name="connsiteY11" fmla="*/ 1301174 h 3341837"/>
                  <a:gd name="connsiteX12" fmla="*/ 4287287 w 8120079"/>
                  <a:gd name="connsiteY12" fmla="*/ 1205807 h 3341837"/>
                  <a:gd name="connsiteX13" fmla="*/ 4278872 w 8120079"/>
                  <a:gd name="connsiteY13" fmla="*/ 1315199 h 3341837"/>
                  <a:gd name="connsiteX14" fmla="*/ 4049097 w 8120079"/>
                  <a:gd name="connsiteY14" fmla="*/ 1384488 h 3341837"/>
                  <a:gd name="connsiteX15" fmla="*/ 2794317 w 8120079"/>
                  <a:gd name="connsiteY15" fmla="*/ 2273643 h 3341837"/>
                  <a:gd name="connsiteX16" fmla="*/ 2052912 w 8120079"/>
                  <a:gd name="connsiteY16" fmla="*/ 2965622 h 3341837"/>
                  <a:gd name="connsiteX17" fmla="*/ 1904631 w 8120079"/>
                  <a:gd name="connsiteY17" fmla="*/ 3101546 h 3341837"/>
                  <a:gd name="connsiteX18" fmla="*/ 1706923 w 8120079"/>
                  <a:gd name="connsiteY18" fmla="*/ 3249827 h 3341837"/>
                  <a:gd name="connsiteX19" fmla="*/ 1546285 w 8120079"/>
                  <a:gd name="connsiteY19" fmla="*/ 3336324 h 3341837"/>
                  <a:gd name="connsiteX20" fmla="*/ 1385647 w 8120079"/>
                  <a:gd name="connsiteY20" fmla="*/ 3323968 h 3341837"/>
                  <a:gd name="connsiteX21" fmla="*/ 1212652 w 8120079"/>
                  <a:gd name="connsiteY21" fmla="*/ 3249827 h 3341837"/>
                  <a:gd name="connsiteX22" fmla="*/ 1138512 w 8120079"/>
                  <a:gd name="connsiteY22" fmla="*/ 3175687 h 3341837"/>
                  <a:gd name="connsiteX23" fmla="*/ 88187 w 8120079"/>
                  <a:gd name="connsiteY23" fmla="*/ 2261287 h 3341837"/>
                  <a:gd name="connsiteX24" fmla="*/ 63474 w 8120079"/>
                  <a:gd name="connsiteY24" fmla="*/ 2248930 h 3341837"/>
                  <a:gd name="connsiteX25" fmla="*/ 125258 w 8120079"/>
                  <a:gd name="connsiteY25" fmla="*/ 2323070 h 3341837"/>
                  <a:gd name="connsiteX26" fmla="*/ 125258 w 8120079"/>
                  <a:gd name="connsiteY26" fmla="*/ 2323070 h 3341837"/>
                  <a:gd name="connsiteX0" fmla="*/ 8120079 w 8120079"/>
                  <a:gd name="connsiteY0" fmla="*/ 0 h 3341837"/>
                  <a:gd name="connsiteX1" fmla="*/ 7761733 w 8120079"/>
                  <a:gd name="connsiteY1" fmla="*/ 605481 h 3341837"/>
                  <a:gd name="connsiteX2" fmla="*/ 7526955 w 8120079"/>
                  <a:gd name="connsiteY2" fmla="*/ 889687 h 3341837"/>
                  <a:gd name="connsiteX3" fmla="*/ 7415744 w 8120079"/>
                  <a:gd name="connsiteY3" fmla="*/ 1075038 h 3341837"/>
                  <a:gd name="connsiteX4" fmla="*/ 7168609 w 8120079"/>
                  <a:gd name="connsiteY4" fmla="*/ 1210962 h 3341837"/>
                  <a:gd name="connsiteX5" fmla="*/ 6983258 w 8120079"/>
                  <a:gd name="connsiteY5" fmla="*/ 1248033 h 3341837"/>
                  <a:gd name="connsiteX6" fmla="*/ 6699052 w 8120079"/>
                  <a:gd name="connsiteY6" fmla="*/ 1173892 h 3341837"/>
                  <a:gd name="connsiteX7" fmla="*/ 6488987 w 8120079"/>
                  <a:gd name="connsiteY7" fmla="*/ 1099751 h 3341837"/>
                  <a:gd name="connsiteX8" fmla="*/ 6427204 w 8120079"/>
                  <a:gd name="connsiteY8" fmla="*/ 1075038 h 3341837"/>
                  <a:gd name="connsiteX9" fmla="*/ 5488090 w 8120079"/>
                  <a:gd name="connsiteY9" fmla="*/ 1062681 h 3341837"/>
                  <a:gd name="connsiteX10" fmla="*/ 4697258 w 8120079"/>
                  <a:gd name="connsiteY10" fmla="*/ 1210962 h 3341837"/>
                  <a:gd name="connsiteX11" fmla="*/ 4348994 w 8120079"/>
                  <a:gd name="connsiteY11" fmla="*/ 1301174 h 3341837"/>
                  <a:gd name="connsiteX12" fmla="*/ 4287287 w 8120079"/>
                  <a:gd name="connsiteY12" fmla="*/ 1205807 h 3341837"/>
                  <a:gd name="connsiteX13" fmla="*/ 4278872 w 8120079"/>
                  <a:gd name="connsiteY13" fmla="*/ 1315199 h 3341837"/>
                  <a:gd name="connsiteX14" fmla="*/ 4049097 w 8120079"/>
                  <a:gd name="connsiteY14" fmla="*/ 1384488 h 3341837"/>
                  <a:gd name="connsiteX15" fmla="*/ 2794317 w 8120079"/>
                  <a:gd name="connsiteY15" fmla="*/ 2273643 h 3341837"/>
                  <a:gd name="connsiteX16" fmla="*/ 2052912 w 8120079"/>
                  <a:gd name="connsiteY16" fmla="*/ 2965622 h 3341837"/>
                  <a:gd name="connsiteX17" fmla="*/ 1904631 w 8120079"/>
                  <a:gd name="connsiteY17" fmla="*/ 3101546 h 3341837"/>
                  <a:gd name="connsiteX18" fmla="*/ 1706923 w 8120079"/>
                  <a:gd name="connsiteY18" fmla="*/ 3249827 h 3341837"/>
                  <a:gd name="connsiteX19" fmla="*/ 1546285 w 8120079"/>
                  <a:gd name="connsiteY19" fmla="*/ 3336324 h 3341837"/>
                  <a:gd name="connsiteX20" fmla="*/ 1385647 w 8120079"/>
                  <a:gd name="connsiteY20" fmla="*/ 3323968 h 3341837"/>
                  <a:gd name="connsiteX21" fmla="*/ 1212652 w 8120079"/>
                  <a:gd name="connsiteY21" fmla="*/ 3249827 h 3341837"/>
                  <a:gd name="connsiteX22" fmla="*/ 1138512 w 8120079"/>
                  <a:gd name="connsiteY22" fmla="*/ 3175687 h 3341837"/>
                  <a:gd name="connsiteX23" fmla="*/ 88187 w 8120079"/>
                  <a:gd name="connsiteY23" fmla="*/ 2261287 h 3341837"/>
                  <a:gd name="connsiteX24" fmla="*/ 63474 w 8120079"/>
                  <a:gd name="connsiteY24" fmla="*/ 2248930 h 3341837"/>
                  <a:gd name="connsiteX25" fmla="*/ 125258 w 8120079"/>
                  <a:gd name="connsiteY25" fmla="*/ 2323070 h 3341837"/>
                  <a:gd name="connsiteX26" fmla="*/ 125258 w 8120079"/>
                  <a:gd name="connsiteY26" fmla="*/ 2323070 h 3341837"/>
                  <a:gd name="connsiteX0" fmla="*/ 8120079 w 8120079"/>
                  <a:gd name="connsiteY0" fmla="*/ 0 h 3341837"/>
                  <a:gd name="connsiteX1" fmla="*/ 7761733 w 8120079"/>
                  <a:gd name="connsiteY1" fmla="*/ 605481 h 3341837"/>
                  <a:gd name="connsiteX2" fmla="*/ 7526955 w 8120079"/>
                  <a:gd name="connsiteY2" fmla="*/ 889687 h 3341837"/>
                  <a:gd name="connsiteX3" fmla="*/ 7415744 w 8120079"/>
                  <a:gd name="connsiteY3" fmla="*/ 1075038 h 3341837"/>
                  <a:gd name="connsiteX4" fmla="*/ 7168609 w 8120079"/>
                  <a:gd name="connsiteY4" fmla="*/ 1210962 h 3341837"/>
                  <a:gd name="connsiteX5" fmla="*/ 6983258 w 8120079"/>
                  <a:gd name="connsiteY5" fmla="*/ 1248033 h 3341837"/>
                  <a:gd name="connsiteX6" fmla="*/ 6699052 w 8120079"/>
                  <a:gd name="connsiteY6" fmla="*/ 1173892 h 3341837"/>
                  <a:gd name="connsiteX7" fmla="*/ 6488987 w 8120079"/>
                  <a:gd name="connsiteY7" fmla="*/ 1099751 h 3341837"/>
                  <a:gd name="connsiteX8" fmla="*/ 6427204 w 8120079"/>
                  <a:gd name="connsiteY8" fmla="*/ 1075038 h 3341837"/>
                  <a:gd name="connsiteX9" fmla="*/ 5488090 w 8120079"/>
                  <a:gd name="connsiteY9" fmla="*/ 1062681 h 3341837"/>
                  <a:gd name="connsiteX10" fmla="*/ 4697258 w 8120079"/>
                  <a:gd name="connsiteY10" fmla="*/ 1210962 h 3341837"/>
                  <a:gd name="connsiteX11" fmla="*/ 4348994 w 8120079"/>
                  <a:gd name="connsiteY11" fmla="*/ 1301174 h 3341837"/>
                  <a:gd name="connsiteX12" fmla="*/ 4287287 w 8120079"/>
                  <a:gd name="connsiteY12" fmla="*/ 1205807 h 3341837"/>
                  <a:gd name="connsiteX13" fmla="*/ 4278872 w 8120079"/>
                  <a:gd name="connsiteY13" fmla="*/ 1315199 h 3341837"/>
                  <a:gd name="connsiteX14" fmla="*/ 4049097 w 8120079"/>
                  <a:gd name="connsiteY14" fmla="*/ 1384488 h 3341837"/>
                  <a:gd name="connsiteX15" fmla="*/ 2794317 w 8120079"/>
                  <a:gd name="connsiteY15" fmla="*/ 2273643 h 3341837"/>
                  <a:gd name="connsiteX16" fmla="*/ 2052912 w 8120079"/>
                  <a:gd name="connsiteY16" fmla="*/ 2965622 h 3341837"/>
                  <a:gd name="connsiteX17" fmla="*/ 1904631 w 8120079"/>
                  <a:gd name="connsiteY17" fmla="*/ 3101546 h 3341837"/>
                  <a:gd name="connsiteX18" fmla="*/ 1706923 w 8120079"/>
                  <a:gd name="connsiteY18" fmla="*/ 3249827 h 3341837"/>
                  <a:gd name="connsiteX19" fmla="*/ 1546285 w 8120079"/>
                  <a:gd name="connsiteY19" fmla="*/ 3336324 h 3341837"/>
                  <a:gd name="connsiteX20" fmla="*/ 1385647 w 8120079"/>
                  <a:gd name="connsiteY20" fmla="*/ 3323968 h 3341837"/>
                  <a:gd name="connsiteX21" fmla="*/ 1212652 w 8120079"/>
                  <a:gd name="connsiteY21" fmla="*/ 3249827 h 3341837"/>
                  <a:gd name="connsiteX22" fmla="*/ 1138512 w 8120079"/>
                  <a:gd name="connsiteY22" fmla="*/ 3175687 h 3341837"/>
                  <a:gd name="connsiteX23" fmla="*/ 88187 w 8120079"/>
                  <a:gd name="connsiteY23" fmla="*/ 2261287 h 3341837"/>
                  <a:gd name="connsiteX24" fmla="*/ 63474 w 8120079"/>
                  <a:gd name="connsiteY24" fmla="*/ 2248930 h 3341837"/>
                  <a:gd name="connsiteX25" fmla="*/ 125258 w 8120079"/>
                  <a:gd name="connsiteY25" fmla="*/ 2323070 h 3341837"/>
                  <a:gd name="connsiteX26" fmla="*/ 125258 w 8120079"/>
                  <a:gd name="connsiteY26" fmla="*/ 2323070 h 3341837"/>
                  <a:gd name="connsiteX0" fmla="*/ 8120079 w 8120079"/>
                  <a:gd name="connsiteY0" fmla="*/ 0 h 3341837"/>
                  <a:gd name="connsiteX1" fmla="*/ 7761733 w 8120079"/>
                  <a:gd name="connsiteY1" fmla="*/ 605481 h 3341837"/>
                  <a:gd name="connsiteX2" fmla="*/ 7526955 w 8120079"/>
                  <a:gd name="connsiteY2" fmla="*/ 889687 h 3341837"/>
                  <a:gd name="connsiteX3" fmla="*/ 7415744 w 8120079"/>
                  <a:gd name="connsiteY3" fmla="*/ 1075038 h 3341837"/>
                  <a:gd name="connsiteX4" fmla="*/ 7168609 w 8120079"/>
                  <a:gd name="connsiteY4" fmla="*/ 1210962 h 3341837"/>
                  <a:gd name="connsiteX5" fmla="*/ 6983258 w 8120079"/>
                  <a:gd name="connsiteY5" fmla="*/ 1248033 h 3341837"/>
                  <a:gd name="connsiteX6" fmla="*/ 6699052 w 8120079"/>
                  <a:gd name="connsiteY6" fmla="*/ 1173892 h 3341837"/>
                  <a:gd name="connsiteX7" fmla="*/ 6488987 w 8120079"/>
                  <a:gd name="connsiteY7" fmla="*/ 1099751 h 3341837"/>
                  <a:gd name="connsiteX8" fmla="*/ 6427204 w 8120079"/>
                  <a:gd name="connsiteY8" fmla="*/ 1075038 h 3341837"/>
                  <a:gd name="connsiteX9" fmla="*/ 5488090 w 8120079"/>
                  <a:gd name="connsiteY9" fmla="*/ 1062681 h 3341837"/>
                  <a:gd name="connsiteX10" fmla="*/ 4697258 w 8120079"/>
                  <a:gd name="connsiteY10" fmla="*/ 1210962 h 3341837"/>
                  <a:gd name="connsiteX11" fmla="*/ 4348994 w 8120079"/>
                  <a:gd name="connsiteY11" fmla="*/ 1301174 h 3341837"/>
                  <a:gd name="connsiteX12" fmla="*/ 4287287 w 8120079"/>
                  <a:gd name="connsiteY12" fmla="*/ 1205807 h 3341837"/>
                  <a:gd name="connsiteX13" fmla="*/ 4278872 w 8120079"/>
                  <a:gd name="connsiteY13" fmla="*/ 1315199 h 3341837"/>
                  <a:gd name="connsiteX14" fmla="*/ 4049097 w 8120079"/>
                  <a:gd name="connsiteY14" fmla="*/ 1384488 h 3341837"/>
                  <a:gd name="connsiteX15" fmla="*/ 2794317 w 8120079"/>
                  <a:gd name="connsiteY15" fmla="*/ 2273643 h 3341837"/>
                  <a:gd name="connsiteX16" fmla="*/ 2052912 w 8120079"/>
                  <a:gd name="connsiteY16" fmla="*/ 2965622 h 3341837"/>
                  <a:gd name="connsiteX17" fmla="*/ 1904631 w 8120079"/>
                  <a:gd name="connsiteY17" fmla="*/ 3101546 h 3341837"/>
                  <a:gd name="connsiteX18" fmla="*/ 1706923 w 8120079"/>
                  <a:gd name="connsiteY18" fmla="*/ 3249827 h 3341837"/>
                  <a:gd name="connsiteX19" fmla="*/ 1546285 w 8120079"/>
                  <a:gd name="connsiteY19" fmla="*/ 3336324 h 3341837"/>
                  <a:gd name="connsiteX20" fmla="*/ 1385647 w 8120079"/>
                  <a:gd name="connsiteY20" fmla="*/ 3323968 h 3341837"/>
                  <a:gd name="connsiteX21" fmla="*/ 1212652 w 8120079"/>
                  <a:gd name="connsiteY21" fmla="*/ 3249827 h 3341837"/>
                  <a:gd name="connsiteX22" fmla="*/ 1138512 w 8120079"/>
                  <a:gd name="connsiteY22" fmla="*/ 3175687 h 3341837"/>
                  <a:gd name="connsiteX23" fmla="*/ 88187 w 8120079"/>
                  <a:gd name="connsiteY23" fmla="*/ 2261287 h 3341837"/>
                  <a:gd name="connsiteX24" fmla="*/ 63474 w 8120079"/>
                  <a:gd name="connsiteY24" fmla="*/ 2248930 h 3341837"/>
                  <a:gd name="connsiteX25" fmla="*/ 125258 w 8120079"/>
                  <a:gd name="connsiteY25" fmla="*/ 2323070 h 3341837"/>
                  <a:gd name="connsiteX26" fmla="*/ 125258 w 8120079"/>
                  <a:gd name="connsiteY26" fmla="*/ 2323070 h 3341837"/>
                  <a:gd name="connsiteX0" fmla="*/ 8120079 w 8120079"/>
                  <a:gd name="connsiteY0" fmla="*/ 0 h 3341837"/>
                  <a:gd name="connsiteX1" fmla="*/ 7761733 w 8120079"/>
                  <a:gd name="connsiteY1" fmla="*/ 605481 h 3341837"/>
                  <a:gd name="connsiteX2" fmla="*/ 7526955 w 8120079"/>
                  <a:gd name="connsiteY2" fmla="*/ 889687 h 3341837"/>
                  <a:gd name="connsiteX3" fmla="*/ 7415744 w 8120079"/>
                  <a:gd name="connsiteY3" fmla="*/ 1075038 h 3341837"/>
                  <a:gd name="connsiteX4" fmla="*/ 7168609 w 8120079"/>
                  <a:gd name="connsiteY4" fmla="*/ 1210962 h 3341837"/>
                  <a:gd name="connsiteX5" fmla="*/ 6983258 w 8120079"/>
                  <a:gd name="connsiteY5" fmla="*/ 1248033 h 3341837"/>
                  <a:gd name="connsiteX6" fmla="*/ 6699052 w 8120079"/>
                  <a:gd name="connsiteY6" fmla="*/ 1173892 h 3341837"/>
                  <a:gd name="connsiteX7" fmla="*/ 6488987 w 8120079"/>
                  <a:gd name="connsiteY7" fmla="*/ 1099751 h 3341837"/>
                  <a:gd name="connsiteX8" fmla="*/ 6427204 w 8120079"/>
                  <a:gd name="connsiteY8" fmla="*/ 1075038 h 3341837"/>
                  <a:gd name="connsiteX9" fmla="*/ 5488090 w 8120079"/>
                  <a:gd name="connsiteY9" fmla="*/ 1062681 h 3341837"/>
                  <a:gd name="connsiteX10" fmla="*/ 4697258 w 8120079"/>
                  <a:gd name="connsiteY10" fmla="*/ 1210962 h 3341837"/>
                  <a:gd name="connsiteX11" fmla="*/ 4348994 w 8120079"/>
                  <a:gd name="connsiteY11" fmla="*/ 1301174 h 3341837"/>
                  <a:gd name="connsiteX12" fmla="*/ 4278872 w 8120079"/>
                  <a:gd name="connsiteY12" fmla="*/ 1315199 h 3341837"/>
                  <a:gd name="connsiteX13" fmla="*/ 4049097 w 8120079"/>
                  <a:gd name="connsiteY13" fmla="*/ 1384488 h 3341837"/>
                  <a:gd name="connsiteX14" fmla="*/ 2794317 w 8120079"/>
                  <a:gd name="connsiteY14" fmla="*/ 2273643 h 3341837"/>
                  <a:gd name="connsiteX15" fmla="*/ 2052912 w 8120079"/>
                  <a:gd name="connsiteY15" fmla="*/ 2965622 h 3341837"/>
                  <a:gd name="connsiteX16" fmla="*/ 1904631 w 8120079"/>
                  <a:gd name="connsiteY16" fmla="*/ 3101546 h 3341837"/>
                  <a:gd name="connsiteX17" fmla="*/ 1706923 w 8120079"/>
                  <a:gd name="connsiteY17" fmla="*/ 3249827 h 3341837"/>
                  <a:gd name="connsiteX18" fmla="*/ 1546285 w 8120079"/>
                  <a:gd name="connsiteY18" fmla="*/ 3336324 h 3341837"/>
                  <a:gd name="connsiteX19" fmla="*/ 1385647 w 8120079"/>
                  <a:gd name="connsiteY19" fmla="*/ 3323968 h 3341837"/>
                  <a:gd name="connsiteX20" fmla="*/ 1212652 w 8120079"/>
                  <a:gd name="connsiteY20" fmla="*/ 3249827 h 3341837"/>
                  <a:gd name="connsiteX21" fmla="*/ 1138512 w 8120079"/>
                  <a:gd name="connsiteY21" fmla="*/ 3175687 h 3341837"/>
                  <a:gd name="connsiteX22" fmla="*/ 88187 w 8120079"/>
                  <a:gd name="connsiteY22" fmla="*/ 2261287 h 3341837"/>
                  <a:gd name="connsiteX23" fmla="*/ 63474 w 8120079"/>
                  <a:gd name="connsiteY23" fmla="*/ 2248930 h 3341837"/>
                  <a:gd name="connsiteX24" fmla="*/ 125258 w 8120079"/>
                  <a:gd name="connsiteY24" fmla="*/ 2323070 h 3341837"/>
                  <a:gd name="connsiteX25" fmla="*/ 125258 w 8120079"/>
                  <a:gd name="connsiteY25" fmla="*/ 2323070 h 3341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8120079" h="3341837">
                    <a:moveTo>
                      <a:pt x="8120079" y="0"/>
                    </a:moveTo>
                    <a:cubicBezTo>
                      <a:pt x="7990333" y="228600"/>
                      <a:pt x="7860587" y="457200"/>
                      <a:pt x="7761733" y="605481"/>
                    </a:cubicBezTo>
                    <a:cubicBezTo>
                      <a:pt x="7662879" y="753762"/>
                      <a:pt x="7584620" y="811428"/>
                      <a:pt x="7526955" y="889687"/>
                    </a:cubicBezTo>
                    <a:cubicBezTo>
                      <a:pt x="7469290" y="967947"/>
                      <a:pt x="7475468" y="1021492"/>
                      <a:pt x="7415744" y="1075038"/>
                    </a:cubicBezTo>
                    <a:cubicBezTo>
                      <a:pt x="7356020" y="1128584"/>
                      <a:pt x="7240690" y="1182130"/>
                      <a:pt x="7168609" y="1210962"/>
                    </a:cubicBezTo>
                    <a:cubicBezTo>
                      <a:pt x="7096528" y="1239794"/>
                      <a:pt x="7061517" y="1254211"/>
                      <a:pt x="6983258" y="1248033"/>
                    </a:cubicBezTo>
                    <a:cubicBezTo>
                      <a:pt x="6904999" y="1241855"/>
                      <a:pt x="6781430" y="1198606"/>
                      <a:pt x="6699052" y="1173892"/>
                    </a:cubicBezTo>
                    <a:cubicBezTo>
                      <a:pt x="6616673" y="1149178"/>
                      <a:pt x="6534295" y="1116227"/>
                      <a:pt x="6488987" y="1099751"/>
                    </a:cubicBezTo>
                    <a:cubicBezTo>
                      <a:pt x="6443679" y="1083275"/>
                      <a:pt x="6594020" y="1081216"/>
                      <a:pt x="6427204" y="1075038"/>
                    </a:cubicBezTo>
                    <a:cubicBezTo>
                      <a:pt x="6260388" y="1068860"/>
                      <a:pt x="5776414" y="1040027"/>
                      <a:pt x="5488090" y="1062681"/>
                    </a:cubicBezTo>
                    <a:cubicBezTo>
                      <a:pt x="5199766" y="1085335"/>
                      <a:pt x="4887107" y="1171213"/>
                      <a:pt x="4697258" y="1210962"/>
                    </a:cubicBezTo>
                    <a:lnTo>
                      <a:pt x="4348994" y="1301174"/>
                    </a:lnTo>
                    <a:lnTo>
                      <a:pt x="4278872" y="1315199"/>
                    </a:lnTo>
                    <a:lnTo>
                      <a:pt x="4049097" y="1384488"/>
                    </a:lnTo>
                    <a:cubicBezTo>
                      <a:pt x="3801671" y="1544229"/>
                      <a:pt x="3127015" y="2010121"/>
                      <a:pt x="2794317" y="2273643"/>
                    </a:cubicBezTo>
                    <a:cubicBezTo>
                      <a:pt x="2461620" y="2537165"/>
                      <a:pt x="2201193" y="2827638"/>
                      <a:pt x="2052912" y="2965622"/>
                    </a:cubicBezTo>
                    <a:cubicBezTo>
                      <a:pt x="1904631" y="3103606"/>
                      <a:pt x="1962296" y="3054179"/>
                      <a:pt x="1904631" y="3101546"/>
                    </a:cubicBezTo>
                    <a:cubicBezTo>
                      <a:pt x="1846966" y="3148913"/>
                      <a:pt x="1766647" y="3210697"/>
                      <a:pt x="1706923" y="3249827"/>
                    </a:cubicBezTo>
                    <a:cubicBezTo>
                      <a:pt x="1647199" y="3288957"/>
                      <a:pt x="1599831" y="3323967"/>
                      <a:pt x="1546285" y="3336324"/>
                    </a:cubicBezTo>
                    <a:cubicBezTo>
                      <a:pt x="1492739" y="3348681"/>
                      <a:pt x="1441252" y="3338384"/>
                      <a:pt x="1385647" y="3323968"/>
                    </a:cubicBezTo>
                    <a:cubicBezTo>
                      <a:pt x="1330041" y="3309552"/>
                      <a:pt x="1253841" y="3274540"/>
                      <a:pt x="1212652" y="3249827"/>
                    </a:cubicBezTo>
                    <a:cubicBezTo>
                      <a:pt x="1171463" y="3225114"/>
                      <a:pt x="1138512" y="3175687"/>
                      <a:pt x="1138512" y="3175687"/>
                    </a:cubicBezTo>
                    <a:lnTo>
                      <a:pt x="88187" y="2261287"/>
                    </a:lnTo>
                    <a:cubicBezTo>
                      <a:pt x="-90986" y="2106828"/>
                      <a:pt x="57296" y="2238633"/>
                      <a:pt x="63474" y="2248930"/>
                    </a:cubicBezTo>
                    <a:cubicBezTo>
                      <a:pt x="69652" y="2259227"/>
                      <a:pt x="125258" y="2323070"/>
                      <a:pt x="125258" y="2323070"/>
                    </a:cubicBezTo>
                    <a:lnTo>
                      <a:pt x="125258" y="2323070"/>
                    </a:lnTo>
                  </a:path>
                </a:pathLst>
              </a:custGeom>
              <a:noFill/>
              <a:ln>
                <a:solidFill>
                  <a:srgbClr val="FF0000"/>
                </a:solidFill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DA40FCA5-B03E-41F4-B56A-8B3DA1383D3E}"/>
                  </a:ext>
                </a:extLst>
              </p:cNvPr>
              <p:cNvSpPr txBox="1"/>
              <p:nvPr/>
            </p:nvSpPr>
            <p:spPr>
              <a:xfrm>
                <a:off x="3870285" y="3912782"/>
                <a:ext cx="1314783" cy="2359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00" i="1" dirty="0">
                    <a:solidFill>
                      <a:srgbClr val="FF0000"/>
                    </a:solidFill>
                  </a:rPr>
                  <a:t>Approximate ESR path</a:t>
                </a:r>
              </a:p>
            </p:txBody>
          </p:sp>
          <p:grpSp>
            <p:nvGrpSpPr>
              <p:cNvPr id="65" name="Group 64">
                <a:extLst>
                  <a:ext uri="{FF2B5EF4-FFF2-40B4-BE49-F238E27FC236}">
                    <a16:creationId xmlns:a16="http://schemas.microsoft.com/office/drawing/2014/main" id="{B4E6D38A-AC89-4A00-85B0-B98EF4D437B0}"/>
                  </a:ext>
                </a:extLst>
              </p:cNvPr>
              <p:cNvGrpSpPr/>
              <p:nvPr/>
            </p:nvGrpSpPr>
            <p:grpSpPr>
              <a:xfrm>
                <a:off x="8623187" y="3305002"/>
                <a:ext cx="905330" cy="449377"/>
                <a:chOff x="6512872" y="4221959"/>
                <a:chExt cx="1639605" cy="687197"/>
              </a:xfrm>
              <a:solidFill>
                <a:schemeClr val="accent1">
                  <a:lumMod val="40000"/>
                  <a:lumOff val="60000"/>
                </a:schemeClr>
              </a:solidFill>
            </p:grpSpPr>
            <p:sp>
              <p:nvSpPr>
                <p:cNvPr id="66" name="Oval 65">
                  <a:extLst>
                    <a:ext uri="{FF2B5EF4-FFF2-40B4-BE49-F238E27FC236}">
                      <a16:creationId xmlns:a16="http://schemas.microsoft.com/office/drawing/2014/main" id="{643E4081-0D18-40A1-8E36-9608ACBF5798}"/>
                    </a:ext>
                  </a:extLst>
                </p:cNvPr>
                <p:cNvSpPr/>
                <p:nvPr/>
              </p:nvSpPr>
              <p:spPr>
                <a:xfrm>
                  <a:off x="6512872" y="4221959"/>
                  <a:ext cx="1639605" cy="687197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rgbClr val="66FF3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dirty="0"/>
                </a:p>
              </p:txBody>
            </p:sp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298DC93A-C467-4C14-8804-A0C21A53C9A3}"/>
                    </a:ext>
                  </a:extLst>
                </p:cNvPr>
                <p:cNvSpPr txBox="1"/>
                <p:nvPr/>
              </p:nvSpPr>
              <p:spPr>
                <a:xfrm>
                  <a:off x="6645894" y="4252938"/>
                  <a:ext cx="1469430" cy="413706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algn="ctr">
                    <a:defRPr>
                      <a:solidFill>
                        <a:schemeClr val="lt1"/>
                      </a:solidFill>
                    </a:defRPr>
                  </a:lvl1pPr>
                  <a:lvl2pPr>
                    <a:defRPr>
                      <a:solidFill>
                        <a:schemeClr val="lt1"/>
                      </a:solidFill>
                    </a:defRPr>
                  </a:lvl2pPr>
                  <a:lvl3pPr>
                    <a:defRPr>
                      <a:solidFill>
                        <a:schemeClr val="lt1"/>
                      </a:solidFill>
                    </a:defRPr>
                  </a:lvl3pPr>
                  <a:lvl4pPr>
                    <a:defRPr>
                      <a:solidFill>
                        <a:schemeClr val="lt1"/>
                      </a:solidFill>
                    </a:defRPr>
                  </a:lvl4pPr>
                  <a:lvl5pPr>
                    <a:defRPr>
                      <a:solidFill>
                        <a:schemeClr val="lt1"/>
                      </a:solidFill>
                    </a:defRPr>
                  </a:lvl5pPr>
                  <a:lvl6pPr>
                    <a:defRPr>
                      <a:solidFill>
                        <a:schemeClr val="lt1"/>
                      </a:solidFill>
                    </a:defRPr>
                  </a:lvl6pPr>
                  <a:lvl7pPr>
                    <a:defRPr>
                      <a:solidFill>
                        <a:schemeClr val="lt1"/>
                      </a:solidFill>
                    </a:defRPr>
                  </a:lvl7pPr>
                  <a:lvl8pPr>
                    <a:defRPr>
                      <a:solidFill>
                        <a:schemeClr val="lt1"/>
                      </a:solidFill>
                    </a:defRPr>
                  </a:lvl8pPr>
                  <a:lvl9pPr>
                    <a:defRPr>
                      <a:solidFill>
                        <a:schemeClr val="lt1"/>
                      </a:solidFill>
                    </a:defRPr>
                  </a:lvl9pPr>
                </a:lstStyle>
                <a:p>
                  <a:endParaRPr lang="en-US" sz="600" dirty="0">
                    <a:solidFill>
                      <a:schemeClr val="tx1"/>
                    </a:solidFill>
                  </a:endParaRPr>
                </a:p>
                <a:p>
                  <a:r>
                    <a:rPr lang="en-US" sz="1000" dirty="0">
                      <a:solidFill>
                        <a:schemeClr val="tx1"/>
                      </a:solidFill>
                    </a:rPr>
                    <a:t>Spin Rotator</a:t>
                  </a:r>
                </a:p>
              </p:txBody>
            </p:sp>
          </p:grpSp>
          <p:cxnSp>
            <p:nvCxnSpPr>
              <p:cNvPr id="9" name="Straight Arrow Connector 8">
                <a:extLst>
                  <a:ext uri="{FF2B5EF4-FFF2-40B4-BE49-F238E27FC236}">
                    <a16:creationId xmlns:a16="http://schemas.microsoft.com/office/drawing/2014/main" id="{387580BC-CCCA-4DA1-BDE4-BDC95C713AD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391147" y="2192367"/>
                <a:ext cx="462456" cy="966107"/>
              </a:xfrm>
              <a:prstGeom prst="straightConnector1">
                <a:avLst/>
              </a:prstGeom>
              <a:noFill/>
              <a:ln w="12700">
                <a:solidFill>
                  <a:schemeClr val="accent6">
                    <a:lumMod val="60000"/>
                    <a:lumOff val="40000"/>
                  </a:schemeClr>
                </a:solidFill>
                <a:headEnd type="triangle"/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grpSp>
            <p:nvGrpSpPr>
              <p:cNvPr id="79" name="Group 78">
                <a:extLst>
                  <a:ext uri="{FF2B5EF4-FFF2-40B4-BE49-F238E27FC236}">
                    <a16:creationId xmlns:a16="http://schemas.microsoft.com/office/drawing/2014/main" id="{CB95C1C1-5162-47EA-8B2B-690E3D505893}"/>
                  </a:ext>
                </a:extLst>
              </p:cNvPr>
              <p:cNvGrpSpPr/>
              <p:nvPr/>
            </p:nvGrpSpPr>
            <p:grpSpPr>
              <a:xfrm>
                <a:off x="3499755" y="2242339"/>
                <a:ext cx="811504" cy="322124"/>
                <a:chOff x="11233679" y="3236577"/>
                <a:chExt cx="871775" cy="425708"/>
              </a:xfrm>
            </p:grpSpPr>
            <p:sp>
              <p:nvSpPr>
                <p:cNvPr id="80" name="Oval 79">
                  <a:extLst>
                    <a:ext uri="{FF2B5EF4-FFF2-40B4-BE49-F238E27FC236}">
                      <a16:creationId xmlns:a16="http://schemas.microsoft.com/office/drawing/2014/main" id="{79941801-82BD-48BB-854D-18B40296BEE5}"/>
                    </a:ext>
                  </a:extLst>
                </p:cNvPr>
                <p:cNvSpPr/>
                <p:nvPr/>
              </p:nvSpPr>
              <p:spPr>
                <a:xfrm>
                  <a:off x="11275088" y="3237347"/>
                  <a:ext cx="742506" cy="424938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 algn="ctr"/>
                  <a:endParaRPr lang="en-US" sz="6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1" name="TextBox 80">
                  <a:extLst>
                    <a:ext uri="{FF2B5EF4-FFF2-40B4-BE49-F238E27FC236}">
                      <a16:creationId xmlns:a16="http://schemas.microsoft.com/office/drawing/2014/main" id="{1BCCB668-866D-40C9-B0B2-44F2621E8981}"/>
                    </a:ext>
                  </a:extLst>
                </p:cNvPr>
                <p:cNvSpPr txBox="1"/>
                <p:nvPr/>
              </p:nvSpPr>
              <p:spPr>
                <a:xfrm>
                  <a:off x="11233679" y="3236577"/>
                  <a:ext cx="871775" cy="41583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00" dirty="0"/>
                    <a:t>HSR Arc </a:t>
                  </a:r>
                </a:p>
              </p:txBody>
            </p:sp>
          </p:grpSp>
          <p:cxnSp>
            <p:nvCxnSpPr>
              <p:cNvPr id="84" name="Straight Arrow Connector 83">
                <a:extLst>
                  <a:ext uri="{FF2B5EF4-FFF2-40B4-BE49-F238E27FC236}">
                    <a16:creationId xmlns:a16="http://schemas.microsoft.com/office/drawing/2014/main" id="{5F16744A-3DD8-4374-983F-98234CC19A2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110185" y="1955549"/>
                <a:ext cx="412363" cy="961685"/>
              </a:xfrm>
              <a:prstGeom prst="straightConnector1">
                <a:avLst/>
              </a:prstGeom>
              <a:noFill/>
              <a:ln w="12700">
                <a:solidFill>
                  <a:schemeClr val="accent6">
                    <a:lumMod val="60000"/>
                    <a:lumOff val="40000"/>
                  </a:schemeClr>
                </a:solidFill>
                <a:headEnd type="triangle"/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85" name="Straight Arrow Connector 84">
                <a:extLst>
                  <a:ext uri="{FF2B5EF4-FFF2-40B4-BE49-F238E27FC236}">
                    <a16:creationId xmlns:a16="http://schemas.microsoft.com/office/drawing/2014/main" id="{B170A7BF-20B9-4C30-9B87-CBA12AA1759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517683" y="2917233"/>
                <a:ext cx="297947" cy="388271"/>
              </a:xfrm>
              <a:prstGeom prst="straightConnector1">
                <a:avLst/>
              </a:prstGeom>
              <a:noFill/>
              <a:ln w="12700">
                <a:solidFill>
                  <a:schemeClr val="accent6">
                    <a:lumMod val="75000"/>
                  </a:schemeClr>
                </a:solidFill>
                <a:headEnd type="triangle"/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grpSp>
            <p:nvGrpSpPr>
              <p:cNvPr id="86" name="Group 85">
                <a:extLst>
                  <a:ext uri="{FF2B5EF4-FFF2-40B4-BE49-F238E27FC236}">
                    <a16:creationId xmlns:a16="http://schemas.microsoft.com/office/drawing/2014/main" id="{10DA2735-88B3-42F0-9BE8-4A18E515FBBA}"/>
                  </a:ext>
                </a:extLst>
              </p:cNvPr>
              <p:cNvGrpSpPr/>
              <p:nvPr/>
            </p:nvGrpSpPr>
            <p:grpSpPr>
              <a:xfrm>
                <a:off x="3389772" y="3486673"/>
                <a:ext cx="1055965" cy="314655"/>
                <a:chOff x="10485644" y="3931768"/>
                <a:chExt cx="1342114" cy="457975"/>
              </a:xfrm>
              <a:solidFill>
                <a:schemeClr val="accent6">
                  <a:lumMod val="75000"/>
                </a:schemeClr>
              </a:solidFill>
            </p:grpSpPr>
            <p:sp>
              <p:nvSpPr>
                <p:cNvPr id="87" name="Oval 86">
                  <a:extLst>
                    <a:ext uri="{FF2B5EF4-FFF2-40B4-BE49-F238E27FC236}">
                      <a16:creationId xmlns:a16="http://schemas.microsoft.com/office/drawing/2014/main" id="{BE5B935E-DB0F-4778-AD78-929FA56A1FD0}"/>
                    </a:ext>
                  </a:extLst>
                </p:cNvPr>
                <p:cNvSpPr/>
                <p:nvPr/>
              </p:nvSpPr>
              <p:spPr>
                <a:xfrm flipV="1">
                  <a:off x="10485644" y="3954136"/>
                  <a:ext cx="1211107" cy="404092"/>
                </a:xfrm>
                <a:prstGeom prst="ellipse">
                  <a:avLst/>
                </a:prstGeom>
                <a:grpFill/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 algn="ctr"/>
                  <a:endParaRPr lang="en-US" sz="6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F7D3736B-6A44-44B0-9BD3-6CA06A2EFC69}"/>
                    </a:ext>
                  </a:extLst>
                </p:cNvPr>
                <p:cNvSpPr txBox="1"/>
                <p:nvPr/>
              </p:nvSpPr>
              <p:spPr>
                <a:xfrm>
                  <a:off x="10606149" y="3931768"/>
                  <a:ext cx="1221609" cy="45797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00" dirty="0">
                      <a:solidFill>
                        <a:schemeClr val="bg1">
                          <a:lumMod val="85000"/>
                        </a:schemeClr>
                      </a:solidFill>
                    </a:rPr>
                    <a:t>matching</a:t>
                  </a:r>
                </a:p>
              </p:txBody>
            </p:sp>
          </p:grpSp>
          <p:cxnSp>
            <p:nvCxnSpPr>
              <p:cNvPr id="89" name="Straight Arrow Connector 88">
                <a:extLst>
                  <a:ext uri="{FF2B5EF4-FFF2-40B4-BE49-F238E27FC236}">
                    <a16:creationId xmlns:a16="http://schemas.microsoft.com/office/drawing/2014/main" id="{DAE94251-9B05-4567-80CB-3857CF3DAA1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200673" y="3161281"/>
                <a:ext cx="190474" cy="278528"/>
              </a:xfrm>
              <a:prstGeom prst="straightConnector1">
                <a:avLst/>
              </a:prstGeom>
              <a:noFill/>
              <a:ln w="12700">
                <a:solidFill>
                  <a:schemeClr val="accent6">
                    <a:lumMod val="75000"/>
                  </a:schemeClr>
                </a:solidFill>
                <a:headEnd type="triangle"/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grpSp>
            <p:nvGrpSpPr>
              <p:cNvPr id="92" name="Group 91">
                <a:extLst>
                  <a:ext uri="{FF2B5EF4-FFF2-40B4-BE49-F238E27FC236}">
                    <a16:creationId xmlns:a16="http://schemas.microsoft.com/office/drawing/2014/main" id="{35BB4071-0122-413A-8CEB-C9A2C7BF2F93}"/>
                  </a:ext>
                </a:extLst>
              </p:cNvPr>
              <p:cNvGrpSpPr/>
              <p:nvPr/>
            </p:nvGrpSpPr>
            <p:grpSpPr>
              <a:xfrm>
                <a:off x="10502744" y="3659953"/>
                <a:ext cx="1025408" cy="314655"/>
                <a:chOff x="11511138" y="3819171"/>
                <a:chExt cx="1303277" cy="457977"/>
              </a:xfrm>
              <a:solidFill>
                <a:schemeClr val="accent6">
                  <a:lumMod val="75000"/>
                </a:schemeClr>
              </a:solidFill>
            </p:grpSpPr>
            <p:sp>
              <p:nvSpPr>
                <p:cNvPr id="93" name="Oval 92">
                  <a:extLst>
                    <a:ext uri="{FF2B5EF4-FFF2-40B4-BE49-F238E27FC236}">
                      <a16:creationId xmlns:a16="http://schemas.microsoft.com/office/drawing/2014/main" id="{5036B844-AD66-4090-8570-15372F75C880}"/>
                    </a:ext>
                  </a:extLst>
                </p:cNvPr>
                <p:cNvSpPr/>
                <p:nvPr/>
              </p:nvSpPr>
              <p:spPr>
                <a:xfrm>
                  <a:off x="11527415" y="3850671"/>
                  <a:ext cx="1038848" cy="414054"/>
                </a:xfrm>
                <a:prstGeom prst="ellipse">
                  <a:avLst/>
                </a:prstGeom>
                <a:grpFill/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 algn="ctr"/>
                  <a:endParaRPr lang="en-US" sz="6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A500E47B-CE8B-4393-AC65-6BB8D49BB946}"/>
                    </a:ext>
                  </a:extLst>
                </p:cNvPr>
                <p:cNvSpPr txBox="1"/>
                <p:nvPr/>
              </p:nvSpPr>
              <p:spPr>
                <a:xfrm>
                  <a:off x="11511138" y="3819171"/>
                  <a:ext cx="1303277" cy="45797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00" dirty="0">
                      <a:solidFill>
                        <a:schemeClr val="bg1">
                          <a:lumMod val="85000"/>
                        </a:schemeClr>
                      </a:solidFill>
                    </a:rPr>
                    <a:t>matching</a:t>
                  </a:r>
                </a:p>
              </p:txBody>
            </p:sp>
          </p:grpSp>
          <p:cxnSp>
            <p:nvCxnSpPr>
              <p:cNvPr id="100" name="Straight Arrow Connector 99">
                <a:extLst>
                  <a:ext uri="{FF2B5EF4-FFF2-40B4-BE49-F238E27FC236}">
                    <a16:creationId xmlns:a16="http://schemas.microsoft.com/office/drawing/2014/main" id="{00B5E98A-AB17-4100-86A5-C7304A0EE85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861274" y="3591214"/>
                <a:ext cx="254376" cy="294031"/>
              </a:xfrm>
              <a:prstGeom prst="straightConnector1">
                <a:avLst/>
              </a:prstGeom>
              <a:noFill/>
              <a:ln w="12700">
                <a:solidFill>
                  <a:schemeClr val="accent6">
                    <a:lumMod val="50000"/>
                  </a:schemeClr>
                </a:solidFill>
                <a:headEnd type="triangle"/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09" name="Straight Arrow Connector 108">
                <a:extLst>
                  <a:ext uri="{FF2B5EF4-FFF2-40B4-BE49-F238E27FC236}">
                    <a16:creationId xmlns:a16="http://schemas.microsoft.com/office/drawing/2014/main" id="{407C4117-8B2F-4F6D-90D1-1CEA8E3FFA6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855830" y="3338385"/>
                <a:ext cx="468658" cy="259829"/>
              </a:xfrm>
              <a:prstGeom prst="straightConnector1">
                <a:avLst/>
              </a:prstGeom>
              <a:noFill/>
              <a:ln w="12700">
                <a:solidFill>
                  <a:schemeClr val="accent6">
                    <a:lumMod val="50000"/>
                  </a:schemeClr>
                </a:solidFill>
                <a:headEnd type="triangle"/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grpSp>
            <p:nvGrpSpPr>
              <p:cNvPr id="134" name="Group 133">
                <a:extLst>
                  <a:ext uri="{FF2B5EF4-FFF2-40B4-BE49-F238E27FC236}">
                    <a16:creationId xmlns:a16="http://schemas.microsoft.com/office/drawing/2014/main" id="{7F3D66CC-16F2-4714-B36B-727F36BC7DE3}"/>
                  </a:ext>
                </a:extLst>
              </p:cNvPr>
              <p:cNvGrpSpPr/>
              <p:nvPr/>
            </p:nvGrpSpPr>
            <p:grpSpPr>
              <a:xfrm>
                <a:off x="9260362" y="3030180"/>
                <a:ext cx="638590" cy="352770"/>
                <a:chOff x="11210372" y="3237345"/>
                <a:chExt cx="821103" cy="466209"/>
              </a:xfrm>
            </p:grpSpPr>
            <p:sp>
              <p:nvSpPr>
                <p:cNvPr id="135" name="Oval 134">
                  <a:extLst>
                    <a:ext uri="{FF2B5EF4-FFF2-40B4-BE49-F238E27FC236}">
                      <a16:creationId xmlns:a16="http://schemas.microsoft.com/office/drawing/2014/main" id="{0CC8C7EC-BC67-468D-B257-85805BB9E236}"/>
                    </a:ext>
                  </a:extLst>
                </p:cNvPr>
                <p:cNvSpPr/>
                <p:nvPr/>
              </p:nvSpPr>
              <p:spPr>
                <a:xfrm>
                  <a:off x="11275088" y="3237345"/>
                  <a:ext cx="742506" cy="466209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rgbClr val="CC99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 algn="ctr"/>
                  <a:endParaRPr lang="en-US" sz="6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6" name="TextBox 135">
                  <a:extLst>
                    <a:ext uri="{FF2B5EF4-FFF2-40B4-BE49-F238E27FC236}">
                      <a16:creationId xmlns:a16="http://schemas.microsoft.com/office/drawing/2014/main" id="{B6C0E41B-FB6B-41C6-8CC1-5D2062117E64}"/>
                    </a:ext>
                  </a:extLst>
                </p:cNvPr>
                <p:cNvSpPr txBox="1"/>
                <p:nvPr/>
              </p:nvSpPr>
              <p:spPr>
                <a:xfrm>
                  <a:off x="11210372" y="3237345"/>
                  <a:ext cx="821103" cy="41583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000" dirty="0"/>
                    <a:t>Snake</a:t>
                  </a:r>
                </a:p>
              </p:txBody>
            </p:sp>
          </p:grpSp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2F0D3345-4777-485C-851A-D9154BF8F496}"/>
                  </a:ext>
                </a:extLst>
              </p:cNvPr>
              <p:cNvSpPr txBox="1"/>
              <p:nvPr/>
            </p:nvSpPr>
            <p:spPr>
              <a:xfrm>
                <a:off x="3747341" y="4931962"/>
                <a:ext cx="2940685" cy="2359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00" i="1" dirty="0"/>
                  <a:t>Nov 2021 layout</a:t>
                </a:r>
              </a:p>
            </p:txBody>
          </p:sp>
          <p:sp>
            <p:nvSpPr>
              <p:cNvPr id="162" name="Oval 161">
                <a:extLst>
                  <a:ext uri="{FF2B5EF4-FFF2-40B4-BE49-F238E27FC236}">
                    <a16:creationId xmlns:a16="http://schemas.microsoft.com/office/drawing/2014/main" id="{10F79CB5-A7C7-4EAF-A80F-36E19DEECDBE}"/>
                  </a:ext>
                </a:extLst>
              </p:cNvPr>
              <p:cNvSpPr/>
              <p:nvPr/>
            </p:nvSpPr>
            <p:spPr>
              <a:xfrm>
                <a:off x="7987677" y="2636175"/>
                <a:ext cx="1080940" cy="272232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US" sz="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3" name="TextBox 162">
                <a:extLst>
                  <a:ext uri="{FF2B5EF4-FFF2-40B4-BE49-F238E27FC236}">
                    <a16:creationId xmlns:a16="http://schemas.microsoft.com/office/drawing/2014/main" id="{C25F6310-1585-4D63-9C5D-DAA489293327}"/>
                  </a:ext>
                </a:extLst>
              </p:cNvPr>
              <p:cNvSpPr txBox="1"/>
              <p:nvPr/>
            </p:nvSpPr>
            <p:spPr>
              <a:xfrm>
                <a:off x="7887693" y="2614962"/>
                <a:ext cx="1261047" cy="3146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000" dirty="0"/>
                  <a:t>Crab –out</a:t>
                </a:r>
              </a:p>
            </p:txBody>
          </p:sp>
          <p:cxnSp>
            <p:nvCxnSpPr>
              <p:cNvPr id="166" name="Straight Arrow Connector 165">
                <a:extLst>
                  <a:ext uri="{FF2B5EF4-FFF2-40B4-BE49-F238E27FC236}">
                    <a16:creationId xmlns:a16="http://schemas.microsoft.com/office/drawing/2014/main" id="{CB89F437-F4E2-4AAF-AD75-DF6CC69E21E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299452" y="3949700"/>
                <a:ext cx="380998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Arrow Connector 171">
                <a:extLst>
                  <a:ext uri="{FF2B5EF4-FFF2-40B4-BE49-F238E27FC236}">
                    <a16:creationId xmlns:a16="http://schemas.microsoft.com/office/drawing/2014/main" id="{7C5AE4B3-1AD2-468F-B7A2-58A1C65AC24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73047" y="2571822"/>
                <a:ext cx="175846" cy="99421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3" name="Oval 172">
                <a:extLst>
                  <a:ext uri="{FF2B5EF4-FFF2-40B4-BE49-F238E27FC236}">
                    <a16:creationId xmlns:a16="http://schemas.microsoft.com/office/drawing/2014/main" id="{25071033-629A-48C7-8B49-0223A261A95E}"/>
                  </a:ext>
                </a:extLst>
              </p:cNvPr>
              <p:cNvSpPr/>
              <p:nvPr/>
            </p:nvSpPr>
            <p:spPr>
              <a:xfrm>
                <a:off x="5997923" y="2287057"/>
                <a:ext cx="979340" cy="312828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US" sz="6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77" name="Straight Arrow Connector 176">
                <a:extLst>
                  <a:ext uri="{FF2B5EF4-FFF2-40B4-BE49-F238E27FC236}">
                    <a16:creationId xmlns:a16="http://schemas.microsoft.com/office/drawing/2014/main" id="{0067D014-A779-4511-9BF4-74518B7C3D1E}"/>
                  </a:ext>
                </a:extLst>
              </p:cNvPr>
              <p:cNvCxnSpPr>
                <a:cxnSpLocks/>
                <a:stCxn id="179" idx="4"/>
              </p:cNvCxnSpPr>
              <p:nvPr/>
            </p:nvCxnSpPr>
            <p:spPr>
              <a:xfrm>
                <a:off x="5626063" y="3237069"/>
                <a:ext cx="104752" cy="179230"/>
              </a:xfrm>
              <a:prstGeom prst="straightConnector1">
                <a:avLst/>
              </a:prstGeom>
              <a:ln>
                <a:solidFill>
                  <a:srgbClr val="66FF33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78" name="Group 177">
                <a:extLst>
                  <a:ext uri="{FF2B5EF4-FFF2-40B4-BE49-F238E27FC236}">
                    <a16:creationId xmlns:a16="http://schemas.microsoft.com/office/drawing/2014/main" id="{2839DFB0-3EE8-41EC-A6D0-A014F57EDD85}"/>
                  </a:ext>
                </a:extLst>
              </p:cNvPr>
              <p:cNvGrpSpPr/>
              <p:nvPr/>
            </p:nvGrpSpPr>
            <p:grpSpPr>
              <a:xfrm>
                <a:off x="5202242" y="2817075"/>
                <a:ext cx="799690" cy="419993"/>
                <a:chOff x="6504470" y="4184677"/>
                <a:chExt cx="1448287" cy="642262"/>
              </a:xfrm>
              <a:solidFill>
                <a:schemeClr val="accent1">
                  <a:lumMod val="40000"/>
                  <a:lumOff val="60000"/>
                </a:schemeClr>
              </a:solidFill>
            </p:grpSpPr>
            <p:sp>
              <p:nvSpPr>
                <p:cNvPr id="179" name="Oval 178">
                  <a:extLst>
                    <a:ext uri="{FF2B5EF4-FFF2-40B4-BE49-F238E27FC236}">
                      <a16:creationId xmlns:a16="http://schemas.microsoft.com/office/drawing/2014/main" id="{4F93FE10-B1A4-4A5F-86F4-EEC6F4D1018A}"/>
                    </a:ext>
                  </a:extLst>
                </p:cNvPr>
                <p:cNvSpPr/>
                <p:nvPr/>
              </p:nvSpPr>
              <p:spPr>
                <a:xfrm>
                  <a:off x="6611068" y="4184677"/>
                  <a:ext cx="1321936" cy="642262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rgbClr val="66FF3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dirty="0"/>
                </a:p>
              </p:txBody>
            </p:sp>
            <p:sp>
              <p:nvSpPr>
                <p:cNvPr id="180" name="TextBox 179">
                  <a:extLst>
                    <a:ext uri="{FF2B5EF4-FFF2-40B4-BE49-F238E27FC236}">
                      <a16:creationId xmlns:a16="http://schemas.microsoft.com/office/drawing/2014/main" id="{0C7BBEB8-0EBA-471B-898A-EFEFF5B18509}"/>
                    </a:ext>
                  </a:extLst>
                </p:cNvPr>
                <p:cNvSpPr txBox="1"/>
                <p:nvPr/>
              </p:nvSpPr>
              <p:spPr>
                <a:xfrm>
                  <a:off x="6504470" y="4339424"/>
                  <a:ext cx="1448287" cy="31031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algn="ctr">
                    <a:defRPr>
                      <a:solidFill>
                        <a:schemeClr val="lt1"/>
                      </a:solidFill>
                    </a:defRPr>
                  </a:lvl1pPr>
                  <a:lvl2pPr>
                    <a:defRPr>
                      <a:solidFill>
                        <a:schemeClr val="lt1"/>
                      </a:solidFill>
                    </a:defRPr>
                  </a:lvl2pPr>
                  <a:lvl3pPr>
                    <a:defRPr>
                      <a:solidFill>
                        <a:schemeClr val="lt1"/>
                      </a:solidFill>
                    </a:defRPr>
                  </a:lvl3pPr>
                  <a:lvl4pPr>
                    <a:defRPr>
                      <a:solidFill>
                        <a:schemeClr val="lt1"/>
                      </a:solidFill>
                    </a:defRPr>
                  </a:lvl4pPr>
                  <a:lvl5pPr>
                    <a:defRPr>
                      <a:solidFill>
                        <a:schemeClr val="lt1"/>
                      </a:solidFill>
                    </a:defRPr>
                  </a:lvl5pPr>
                  <a:lvl6pPr>
                    <a:defRPr>
                      <a:solidFill>
                        <a:schemeClr val="lt1"/>
                      </a:solidFill>
                    </a:defRPr>
                  </a:lvl6pPr>
                  <a:lvl7pPr>
                    <a:defRPr>
                      <a:solidFill>
                        <a:schemeClr val="lt1"/>
                      </a:solidFill>
                    </a:defRPr>
                  </a:lvl7pPr>
                  <a:lvl8pPr>
                    <a:defRPr>
                      <a:solidFill>
                        <a:schemeClr val="lt1"/>
                      </a:solidFill>
                    </a:defRPr>
                  </a:lvl8pPr>
                  <a:lvl9pPr>
                    <a:defRPr>
                      <a:solidFill>
                        <a:schemeClr val="lt1"/>
                      </a:solidFill>
                    </a:defRPr>
                  </a:lvl9pPr>
                </a:lstStyle>
                <a:p>
                  <a:r>
                    <a:rPr lang="en-US" sz="1000" dirty="0">
                      <a:solidFill>
                        <a:schemeClr val="tx1"/>
                      </a:solidFill>
                    </a:rPr>
                    <a:t> Spin</a:t>
                  </a:r>
                </a:p>
                <a:p>
                  <a:r>
                    <a:rPr lang="en-US" sz="1000" dirty="0">
                      <a:solidFill>
                        <a:schemeClr val="tx1"/>
                      </a:solidFill>
                    </a:rPr>
                    <a:t>Rotator</a:t>
                  </a:r>
                </a:p>
              </p:txBody>
            </p:sp>
          </p:grpSp>
          <p:sp>
            <p:nvSpPr>
              <p:cNvPr id="183" name="Freeform: Shape 182">
                <a:extLst>
                  <a:ext uri="{FF2B5EF4-FFF2-40B4-BE49-F238E27FC236}">
                    <a16:creationId xmlns:a16="http://schemas.microsoft.com/office/drawing/2014/main" id="{EE7F3C9E-1195-413E-A7EF-A611D6ECCD05}"/>
                  </a:ext>
                </a:extLst>
              </p:cNvPr>
              <p:cNvSpPr/>
              <p:nvPr/>
            </p:nvSpPr>
            <p:spPr>
              <a:xfrm rot="1515760">
                <a:off x="7109093" y="4082631"/>
                <a:ext cx="1054225" cy="33334"/>
              </a:xfrm>
              <a:custGeom>
                <a:avLst/>
                <a:gdLst>
                  <a:gd name="connsiteX0" fmla="*/ 0 w 3246634"/>
                  <a:gd name="connsiteY0" fmla="*/ 883577 h 883577"/>
                  <a:gd name="connsiteX1" fmla="*/ 873303 w 3246634"/>
                  <a:gd name="connsiteY1" fmla="*/ 390418 h 883577"/>
                  <a:gd name="connsiteX2" fmla="*/ 1140431 w 3246634"/>
                  <a:gd name="connsiteY2" fmla="*/ 328773 h 883577"/>
                  <a:gd name="connsiteX3" fmla="*/ 2116476 w 3246634"/>
                  <a:gd name="connsiteY3" fmla="*/ 123290 h 883577"/>
                  <a:gd name="connsiteX4" fmla="*/ 3246634 w 3246634"/>
                  <a:gd name="connsiteY4" fmla="*/ 0 h 883577"/>
                  <a:gd name="connsiteX0" fmla="*/ 0 w 3246634"/>
                  <a:gd name="connsiteY0" fmla="*/ 883577 h 883577"/>
                  <a:gd name="connsiteX1" fmla="*/ 873303 w 3246634"/>
                  <a:gd name="connsiteY1" fmla="*/ 390418 h 883577"/>
                  <a:gd name="connsiteX2" fmla="*/ 1202076 w 3246634"/>
                  <a:gd name="connsiteY2" fmla="*/ 287677 h 883577"/>
                  <a:gd name="connsiteX3" fmla="*/ 2116476 w 3246634"/>
                  <a:gd name="connsiteY3" fmla="*/ 123290 h 883577"/>
                  <a:gd name="connsiteX4" fmla="*/ 3246634 w 3246634"/>
                  <a:gd name="connsiteY4" fmla="*/ 0 h 883577"/>
                  <a:gd name="connsiteX0" fmla="*/ 0 w 3246634"/>
                  <a:gd name="connsiteY0" fmla="*/ 883577 h 883577"/>
                  <a:gd name="connsiteX1" fmla="*/ 821932 w 3246634"/>
                  <a:gd name="connsiteY1" fmla="*/ 452063 h 883577"/>
                  <a:gd name="connsiteX2" fmla="*/ 1202076 w 3246634"/>
                  <a:gd name="connsiteY2" fmla="*/ 287677 h 883577"/>
                  <a:gd name="connsiteX3" fmla="*/ 2116476 w 3246634"/>
                  <a:gd name="connsiteY3" fmla="*/ 123290 h 883577"/>
                  <a:gd name="connsiteX4" fmla="*/ 3246634 w 3246634"/>
                  <a:gd name="connsiteY4" fmla="*/ 0 h 883577"/>
                  <a:gd name="connsiteX0" fmla="*/ 0 w 3246634"/>
                  <a:gd name="connsiteY0" fmla="*/ 883577 h 883577"/>
                  <a:gd name="connsiteX1" fmla="*/ 1202076 w 3246634"/>
                  <a:gd name="connsiteY1" fmla="*/ 287677 h 883577"/>
                  <a:gd name="connsiteX2" fmla="*/ 2116476 w 3246634"/>
                  <a:gd name="connsiteY2" fmla="*/ 123290 h 883577"/>
                  <a:gd name="connsiteX3" fmla="*/ 3246634 w 3246634"/>
                  <a:gd name="connsiteY3" fmla="*/ 0 h 883577"/>
                  <a:gd name="connsiteX0" fmla="*/ 0 w 3246634"/>
                  <a:gd name="connsiteY0" fmla="*/ 883577 h 883577"/>
                  <a:gd name="connsiteX1" fmla="*/ 355409 w 3246634"/>
                  <a:gd name="connsiteY1" fmla="*/ 719477 h 883577"/>
                  <a:gd name="connsiteX2" fmla="*/ 2116476 w 3246634"/>
                  <a:gd name="connsiteY2" fmla="*/ 123290 h 883577"/>
                  <a:gd name="connsiteX3" fmla="*/ 3246634 w 3246634"/>
                  <a:gd name="connsiteY3" fmla="*/ 0 h 883577"/>
                  <a:gd name="connsiteX0" fmla="*/ 0 w 3246634"/>
                  <a:gd name="connsiteY0" fmla="*/ 883577 h 883577"/>
                  <a:gd name="connsiteX1" fmla="*/ 2116476 w 3246634"/>
                  <a:gd name="connsiteY1" fmla="*/ 123290 h 883577"/>
                  <a:gd name="connsiteX2" fmla="*/ 3246634 w 3246634"/>
                  <a:gd name="connsiteY2" fmla="*/ 0 h 883577"/>
                  <a:gd name="connsiteX0" fmla="*/ 0 w 3246634"/>
                  <a:gd name="connsiteY0" fmla="*/ 883577 h 883577"/>
                  <a:gd name="connsiteX1" fmla="*/ 291910 w 3246634"/>
                  <a:gd name="connsiteY1" fmla="*/ 766756 h 883577"/>
                  <a:gd name="connsiteX2" fmla="*/ 3246634 w 3246634"/>
                  <a:gd name="connsiteY2" fmla="*/ 0 h 883577"/>
                  <a:gd name="connsiteX0" fmla="*/ 0 w 681234"/>
                  <a:gd name="connsiteY0" fmla="*/ 185077 h 185077"/>
                  <a:gd name="connsiteX1" fmla="*/ 291910 w 681234"/>
                  <a:gd name="connsiteY1" fmla="*/ 68256 h 185077"/>
                  <a:gd name="connsiteX2" fmla="*/ 681234 w 681234"/>
                  <a:gd name="connsiteY2" fmla="*/ 0 h 185077"/>
                  <a:gd name="connsiteX0" fmla="*/ 0 w 681234"/>
                  <a:gd name="connsiteY0" fmla="*/ 185077 h 185077"/>
                  <a:gd name="connsiteX1" fmla="*/ 681234 w 681234"/>
                  <a:gd name="connsiteY1" fmla="*/ 0 h 185077"/>
                  <a:gd name="connsiteX0" fmla="*/ 0 w 681234"/>
                  <a:gd name="connsiteY0" fmla="*/ 185077 h 185077"/>
                  <a:gd name="connsiteX1" fmla="*/ 343013 w 681234"/>
                  <a:gd name="connsiteY1" fmla="*/ 70075 h 185077"/>
                  <a:gd name="connsiteX2" fmla="*/ 681234 w 681234"/>
                  <a:gd name="connsiteY2" fmla="*/ 0 h 185077"/>
                  <a:gd name="connsiteX0" fmla="*/ 0 w 730109"/>
                  <a:gd name="connsiteY0" fmla="*/ 181796 h 181796"/>
                  <a:gd name="connsiteX1" fmla="*/ 343013 w 730109"/>
                  <a:gd name="connsiteY1" fmla="*/ 66794 h 181796"/>
                  <a:gd name="connsiteX2" fmla="*/ 730109 w 730109"/>
                  <a:gd name="connsiteY2" fmla="*/ 0 h 181796"/>
                  <a:gd name="connsiteX0" fmla="*/ 0 w 809872"/>
                  <a:gd name="connsiteY0" fmla="*/ 193533 h 193533"/>
                  <a:gd name="connsiteX1" fmla="*/ 343013 w 809872"/>
                  <a:gd name="connsiteY1" fmla="*/ 78531 h 193533"/>
                  <a:gd name="connsiteX2" fmla="*/ 809872 w 809872"/>
                  <a:gd name="connsiteY2" fmla="*/ 0 h 193533"/>
                  <a:gd name="connsiteX0" fmla="*/ 0 w 1455802"/>
                  <a:gd name="connsiteY0" fmla="*/ 246877 h 246877"/>
                  <a:gd name="connsiteX1" fmla="*/ 343013 w 1455802"/>
                  <a:gd name="connsiteY1" fmla="*/ 131875 h 246877"/>
                  <a:gd name="connsiteX2" fmla="*/ 1455802 w 1455802"/>
                  <a:gd name="connsiteY2" fmla="*/ 0 h 246877"/>
                  <a:gd name="connsiteX0" fmla="*/ 0 w 1455802"/>
                  <a:gd name="connsiteY0" fmla="*/ 246877 h 246877"/>
                  <a:gd name="connsiteX1" fmla="*/ 343013 w 1455802"/>
                  <a:gd name="connsiteY1" fmla="*/ 131875 h 246877"/>
                  <a:gd name="connsiteX2" fmla="*/ 1011759 w 1455802"/>
                  <a:gd name="connsiteY2" fmla="*/ 60543 h 246877"/>
                  <a:gd name="connsiteX3" fmla="*/ 1455802 w 1455802"/>
                  <a:gd name="connsiteY3" fmla="*/ 0 h 246877"/>
                  <a:gd name="connsiteX0" fmla="*/ 0 w 1455802"/>
                  <a:gd name="connsiteY0" fmla="*/ 254844 h 254844"/>
                  <a:gd name="connsiteX1" fmla="*/ 343013 w 1455802"/>
                  <a:gd name="connsiteY1" fmla="*/ 139842 h 254844"/>
                  <a:gd name="connsiteX2" fmla="*/ 1008653 w 1455802"/>
                  <a:gd name="connsiteY2" fmla="*/ 7858 h 254844"/>
                  <a:gd name="connsiteX3" fmla="*/ 1455802 w 1455802"/>
                  <a:gd name="connsiteY3" fmla="*/ 7967 h 254844"/>
                  <a:gd name="connsiteX0" fmla="*/ 0 w 1455802"/>
                  <a:gd name="connsiteY0" fmla="*/ 280331 h 280331"/>
                  <a:gd name="connsiteX1" fmla="*/ 343013 w 1455802"/>
                  <a:gd name="connsiteY1" fmla="*/ 165329 h 280331"/>
                  <a:gd name="connsiteX2" fmla="*/ 1011248 w 1455802"/>
                  <a:gd name="connsiteY2" fmla="*/ 4833 h 280331"/>
                  <a:gd name="connsiteX3" fmla="*/ 1455802 w 1455802"/>
                  <a:gd name="connsiteY3" fmla="*/ 33454 h 280331"/>
                  <a:gd name="connsiteX0" fmla="*/ 0 w 1330342"/>
                  <a:gd name="connsiteY0" fmla="*/ 196879 h 196879"/>
                  <a:gd name="connsiteX1" fmla="*/ 217553 w 1330342"/>
                  <a:gd name="connsiteY1" fmla="*/ 165329 h 196879"/>
                  <a:gd name="connsiteX2" fmla="*/ 885788 w 1330342"/>
                  <a:gd name="connsiteY2" fmla="*/ 4833 h 196879"/>
                  <a:gd name="connsiteX3" fmla="*/ 1330342 w 1330342"/>
                  <a:gd name="connsiteY3" fmla="*/ 33454 h 196879"/>
                  <a:gd name="connsiteX0" fmla="*/ 0 w 1330342"/>
                  <a:gd name="connsiteY0" fmla="*/ 196879 h 196879"/>
                  <a:gd name="connsiteX1" fmla="*/ 480907 w 1330342"/>
                  <a:gd name="connsiteY1" fmla="*/ 82924 h 196879"/>
                  <a:gd name="connsiteX2" fmla="*/ 885788 w 1330342"/>
                  <a:gd name="connsiteY2" fmla="*/ 4833 h 196879"/>
                  <a:gd name="connsiteX3" fmla="*/ 1330342 w 1330342"/>
                  <a:gd name="connsiteY3" fmla="*/ 33454 h 196879"/>
                  <a:gd name="connsiteX0" fmla="*/ 0 w 1281613"/>
                  <a:gd name="connsiteY0" fmla="*/ 198438 h 198438"/>
                  <a:gd name="connsiteX1" fmla="*/ 432178 w 1281613"/>
                  <a:gd name="connsiteY1" fmla="*/ 82924 h 198438"/>
                  <a:gd name="connsiteX2" fmla="*/ 837059 w 1281613"/>
                  <a:gd name="connsiteY2" fmla="*/ 4833 h 198438"/>
                  <a:gd name="connsiteX3" fmla="*/ 1281613 w 1281613"/>
                  <a:gd name="connsiteY3" fmla="*/ 33454 h 198438"/>
                  <a:gd name="connsiteX0" fmla="*/ 0 w 1314788"/>
                  <a:gd name="connsiteY0" fmla="*/ 197651 h 197651"/>
                  <a:gd name="connsiteX1" fmla="*/ 432178 w 1314788"/>
                  <a:gd name="connsiteY1" fmla="*/ 82137 h 197651"/>
                  <a:gd name="connsiteX2" fmla="*/ 837059 w 1314788"/>
                  <a:gd name="connsiteY2" fmla="*/ 4046 h 197651"/>
                  <a:gd name="connsiteX3" fmla="*/ 1314788 w 1314788"/>
                  <a:gd name="connsiteY3" fmla="*/ 47184 h 197651"/>
                  <a:gd name="connsiteX0" fmla="*/ 0 w 1314788"/>
                  <a:gd name="connsiteY0" fmla="*/ 196164 h 196164"/>
                  <a:gd name="connsiteX1" fmla="*/ 432178 w 1314788"/>
                  <a:gd name="connsiteY1" fmla="*/ 80650 h 196164"/>
                  <a:gd name="connsiteX2" fmla="*/ 885789 w 1314788"/>
                  <a:gd name="connsiteY2" fmla="*/ 4118 h 196164"/>
                  <a:gd name="connsiteX3" fmla="*/ 1314788 w 1314788"/>
                  <a:gd name="connsiteY3" fmla="*/ 45697 h 196164"/>
                  <a:gd name="connsiteX0" fmla="*/ 0 w 1314788"/>
                  <a:gd name="connsiteY0" fmla="*/ 197276 h 197276"/>
                  <a:gd name="connsiteX1" fmla="*/ 432178 w 1314788"/>
                  <a:gd name="connsiteY1" fmla="*/ 81762 h 197276"/>
                  <a:gd name="connsiteX2" fmla="*/ 885789 w 1314788"/>
                  <a:gd name="connsiteY2" fmla="*/ 5230 h 197276"/>
                  <a:gd name="connsiteX3" fmla="*/ 1314788 w 1314788"/>
                  <a:gd name="connsiteY3" fmla="*/ 46809 h 197276"/>
                  <a:gd name="connsiteX0" fmla="*/ 0 w 1314788"/>
                  <a:gd name="connsiteY0" fmla="*/ 204159 h 204159"/>
                  <a:gd name="connsiteX1" fmla="*/ 432178 w 1314788"/>
                  <a:gd name="connsiteY1" fmla="*/ 88645 h 204159"/>
                  <a:gd name="connsiteX2" fmla="*/ 869201 w 1314788"/>
                  <a:gd name="connsiteY2" fmla="*/ 4854 h 204159"/>
                  <a:gd name="connsiteX3" fmla="*/ 1314788 w 1314788"/>
                  <a:gd name="connsiteY3" fmla="*/ 53692 h 204159"/>
                  <a:gd name="connsiteX0" fmla="*/ 0 w 2391356"/>
                  <a:gd name="connsiteY0" fmla="*/ 201056 h 230389"/>
                  <a:gd name="connsiteX1" fmla="*/ 432178 w 2391356"/>
                  <a:gd name="connsiteY1" fmla="*/ 85542 h 230389"/>
                  <a:gd name="connsiteX2" fmla="*/ 869201 w 2391356"/>
                  <a:gd name="connsiteY2" fmla="*/ 1751 h 230389"/>
                  <a:gd name="connsiteX3" fmla="*/ 2391356 w 2391356"/>
                  <a:gd name="connsiteY3" fmla="*/ 230107 h 230389"/>
                  <a:gd name="connsiteX0" fmla="*/ 0 w 2138555"/>
                  <a:gd name="connsiteY0" fmla="*/ 595934 h 595934"/>
                  <a:gd name="connsiteX1" fmla="*/ 432178 w 2138555"/>
                  <a:gd name="connsiteY1" fmla="*/ 480420 h 595934"/>
                  <a:gd name="connsiteX2" fmla="*/ 869201 w 2138555"/>
                  <a:gd name="connsiteY2" fmla="*/ 396629 h 595934"/>
                  <a:gd name="connsiteX3" fmla="*/ 2138555 w 2138555"/>
                  <a:gd name="connsiteY3" fmla="*/ 0 h 595934"/>
                  <a:gd name="connsiteX0" fmla="*/ 0 w 2138555"/>
                  <a:gd name="connsiteY0" fmla="*/ 595934 h 595934"/>
                  <a:gd name="connsiteX1" fmla="*/ 432178 w 2138555"/>
                  <a:gd name="connsiteY1" fmla="*/ 480420 h 595934"/>
                  <a:gd name="connsiteX2" fmla="*/ 1281128 w 2138555"/>
                  <a:gd name="connsiteY2" fmla="*/ 19680 h 595934"/>
                  <a:gd name="connsiteX3" fmla="*/ 2138555 w 2138555"/>
                  <a:gd name="connsiteY3" fmla="*/ 0 h 595934"/>
                  <a:gd name="connsiteX0" fmla="*/ 0 w 2138555"/>
                  <a:gd name="connsiteY0" fmla="*/ 595934 h 595934"/>
                  <a:gd name="connsiteX1" fmla="*/ 830555 w 2138555"/>
                  <a:gd name="connsiteY1" fmla="*/ 74759 h 595934"/>
                  <a:gd name="connsiteX2" fmla="*/ 1281128 w 2138555"/>
                  <a:gd name="connsiteY2" fmla="*/ 19680 h 595934"/>
                  <a:gd name="connsiteX3" fmla="*/ 2138555 w 2138555"/>
                  <a:gd name="connsiteY3" fmla="*/ 0 h 595934"/>
                  <a:gd name="connsiteX0" fmla="*/ 0 w 1651005"/>
                  <a:gd name="connsiteY0" fmla="*/ 141170 h 141170"/>
                  <a:gd name="connsiteX1" fmla="*/ 343005 w 1651005"/>
                  <a:gd name="connsiteY1" fmla="*/ 74759 h 141170"/>
                  <a:gd name="connsiteX2" fmla="*/ 793578 w 1651005"/>
                  <a:gd name="connsiteY2" fmla="*/ 19680 h 141170"/>
                  <a:gd name="connsiteX3" fmla="*/ 1651005 w 1651005"/>
                  <a:gd name="connsiteY3" fmla="*/ 0 h 141170"/>
                  <a:gd name="connsiteX0" fmla="*/ 0 w 1651005"/>
                  <a:gd name="connsiteY0" fmla="*/ 142264 h 142264"/>
                  <a:gd name="connsiteX1" fmla="*/ 343005 w 1651005"/>
                  <a:gd name="connsiteY1" fmla="*/ 75853 h 142264"/>
                  <a:gd name="connsiteX2" fmla="*/ 1035222 w 1651005"/>
                  <a:gd name="connsiteY2" fmla="*/ 12065 h 142264"/>
                  <a:gd name="connsiteX3" fmla="*/ 1651005 w 1651005"/>
                  <a:gd name="connsiteY3" fmla="*/ 1094 h 142264"/>
                  <a:gd name="connsiteX0" fmla="*/ 0 w 1651005"/>
                  <a:gd name="connsiteY0" fmla="*/ 142264 h 142264"/>
                  <a:gd name="connsiteX1" fmla="*/ 596780 w 1651005"/>
                  <a:gd name="connsiteY1" fmla="*/ 33334 h 142264"/>
                  <a:gd name="connsiteX2" fmla="*/ 1035222 w 1651005"/>
                  <a:gd name="connsiteY2" fmla="*/ 12065 h 142264"/>
                  <a:gd name="connsiteX3" fmla="*/ 1651005 w 1651005"/>
                  <a:gd name="connsiteY3" fmla="*/ 1094 h 142264"/>
                  <a:gd name="connsiteX0" fmla="*/ 0 w 1054225"/>
                  <a:gd name="connsiteY0" fmla="*/ 33334 h 33334"/>
                  <a:gd name="connsiteX1" fmla="*/ 438442 w 1054225"/>
                  <a:gd name="connsiteY1" fmla="*/ 12065 h 33334"/>
                  <a:gd name="connsiteX2" fmla="*/ 1054225 w 1054225"/>
                  <a:gd name="connsiteY2" fmla="*/ 1094 h 333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54225" h="33334">
                    <a:moveTo>
                      <a:pt x="0" y="33334"/>
                    </a:moveTo>
                    <a:cubicBezTo>
                      <a:pt x="168627" y="2278"/>
                      <a:pt x="252977" y="34044"/>
                      <a:pt x="438442" y="12065"/>
                    </a:cubicBezTo>
                    <a:cubicBezTo>
                      <a:pt x="615613" y="-13544"/>
                      <a:pt x="980218" y="11184"/>
                      <a:pt x="1054225" y="1094"/>
                    </a:cubicBezTo>
                  </a:path>
                </a:pathLst>
              </a:custGeom>
              <a:noFill/>
              <a:ln w="19050">
                <a:solidFill>
                  <a:schemeClr val="accent6">
                    <a:lumMod val="60000"/>
                    <a:lumOff val="40000"/>
                  </a:schemeClr>
                </a:solidFill>
                <a:headEnd type="triangle"/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 dirty="0"/>
              </a:p>
            </p:txBody>
          </p:sp>
          <p:grpSp>
            <p:nvGrpSpPr>
              <p:cNvPr id="185" name="Group 184">
                <a:extLst>
                  <a:ext uri="{FF2B5EF4-FFF2-40B4-BE49-F238E27FC236}">
                    <a16:creationId xmlns:a16="http://schemas.microsoft.com/office/drawing/2014/main" id="{F01DB170-0165-4572-87B7-660AAE16D6E6}"/>
                  </a:ext>
                </a:extLst>
              </p:cNvPr>
              <p:cNvGrpSpPr/>
              <p:nvPr/>
            </p:nvGrpSpPr>
            <p:grpSpPr>
              <a:xfrm>
                <a:off x="7260250" y="4418366"/>
                <a:ext cx="998397" cy="535701"/>
                <a:chOff x="6506306" y="5308720"/>
                <a:chExt cx="1162169" cy="588587"/>
              </a:xfrm>
            </p:grpSpPr>
            <p:sp>
              <p:nvSpPr>
                <p:cNvPr id="182" name="Oval 181">
                  <a:extLst>
                    <a:ext uri="{FF2B5EF4-FFF2-40B4-BE49-F238E27FC236}">
                      <a16:creationId xmlns:a16="http://schemas.microsoft.com/office/drawing/2014/main" id="{BED781D3-C74B-4055-A424-CCE3A798116A}"/>
                    </a:ext>
                  </a:extLst>
                </p:cNvPr>
                <p:cNvSpPr/>
                <p:nvPr/>
              </p:nvSpPr>
              <p:spPr>
                <a:xfrm>
                  <a:off x="6526972" y="5308720"/>
                  <a:ext cx="1141503" cy="562675"/>
                </a:xfrm>
                <a:prstGeom prst="ellipse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 algn="ctr"/>
                  <a:endParaRPr lang="en-US" sz="6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4" name="TextBox 183">
                  <a:extLst>
                    <a:ext uri="{FF2B5EF4-FFF2-40B4-BE49-F238E27FC236}">
                      <a16:creationId xmlns:a16="http://schemas.microsoft.com/office/drawing/2014/main" id="{92C6C6A6-5530-458E-83BA-EFB9A3247585}"/>
                    </a:ext>
                  </a:extLst>
                </p:cNvPr>
                <p:cNvSpPr txBox="1"/>
                <p:nvPr/>
              </p:nvSpPr>
              <p:spPr>
                <a:xfrm>
                  <a:off x="6506306" y="5335514"/>
                  <a:ext cx="1149096" cy="56179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1000" dirty="0"/>
                    <a:t>Detector region</a:t>
                  </a:r>
                </a:p>
              </p:txBody>
            </p:sp>
          </p:grpSp>
          <p:sp>
            <p:nvSpPr>
              <p:cNvPr id="194" name="Flowchart: Manual Operation 193">
                <a:extLst>
                  <a:ext uri="{FF2B5EF4-FFF2-40B4-BE49-F238E27FC236}">
                    <a16:creationId xmlns:a16="http://schemas.microsoft.com/office/drawing/2014/main" id="{743387F4-49F6-432A-B865-BDE1040D56DA}"/>
                  </a:ext>
                </a:extLst>
              </p:cNvPr>
              <p:cNvSpPr/>
              <p:nvPr/>
            </p:nvSpPr>
            <p:spPr>
              <a:xfrm rot="15454947">
                <a:off x="6709569" y="3832319"/>
                <a:ext cx="253243" cy="119355"/>
              </a:xfrm>
              <a:prstGeom prst="flowChartManualOperation">
                <a:avLst/>
              </a:prstGeom>
              <a:noFill/>
              <a:ln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5" name="TextBox 194">
                <a:extLst>
                  <a:ext uri="{FF2B5EF4-FFF2-40B4-BE49-F238E27FC236}">
                    <a16:creationId xmlns:a16="http://schemas.microsoft.com/office/drawing/2014/main" id="{5EC4F58B-260E-4BB2-BC9C-C9594C14C3A1}"/>
                  </a:ext>
                </a:extLst>
              </p:cNvPr>
              <p:cNvSpPr txBox="1"/>
              <p:nvPr/>
            </p:nvSpPr>
            <p:spPr>
              <a:xfrm>
                <a:off x="6267846" y="3778794"/>
                <a:ext cx="696133" cy="324488"/>
              </a:xfrm>
              <a:prstGeom prst="rect">
                <a:avLst/>
              </a:prstGeom>
              <a:noFill/>
              <a:ln>
                <a:noFill/>
                <a:prstDash val="dash"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525" i="1" dirty="0">
                    <a:solidFill>
                      <a:srgbClr val="FF0000"/>
                    </a:solidFill>
                  </a:rPr>
                  <a:t>ESR </a:t>
                </a:r>
                <a:r>
                  <a:rPr lang="en-US" sz="525" i="1" dirty="0" err="1">
                    <a:solidFill>
                      <a:srgbClr val="FF0000"/>
                    </a:solidFill>
                  </a:rPr>
                  <a:t>Lumi</a:t>
                </a:r>
                <a:r>
                  <a:rPr lang="en-US" sz="525" i="1" dirty="0">
                    <a:solidFill>
                      <a:srgbClr val="FF0000"/>
                    </a:solidFill>
                  </a:rPr>
                  <a:t>-Monitor</a:t>
                </a:r>
              </a:p>
            </p:txBody>
          </p:sp>
          <p:cxnSp>
            <p:nvCxnSpPr>
              <p:cNvPr id="218" name="Straight Connector 217">
                <a:extLst>
                  <a:ext uri="{FF2B5EF4-FFF2-40B4-BE49-F238E27FC236}">
                    <a16:creationId xmlns:a16="http://schemas.microsoft.com/office/drawing/2014/main" id="{4D1E714E-A096-4783-A5BC-CF627B2110A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156324" y="3649916"/>
                <a:ext cx="267530" cy="589655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732B5C4F-B8C5-3E4F-B918-5471481DA2CC}"/>
                  </a:ext>
                </a:extLst>
              </p:cNvPr>
              <p:cNvSpPr txBox="1"/>
              <p:nvPr/>
            </p:nvSpPr>
            <p:spPr>
              <a:xfrm>
                <a:off x="5996092" y="2284010"/>
                <a:ext cx="993433" cy="4326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000" dirty="0"/>
                  <a:t>Crab–in</a:t>
                </a:r>
                <a:endParaRPr lang="en-US" sz="1000" i="1" dirty="0"/>
              </a:p>
              <a:p>
                <a:pPr algn="ctr"/>
                <a:endParaRPr lang="en-US" sz="600" dirty="0"/>
              </a:p>
            </p:txBody>
          </p:sp>
        </p:grpSp>
        <p:pic>
          <p:nvPicPr>
            <p:cNvPr id="238" name="Picture 237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45695B65-ADAA-49E6-929F-2494C57682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8264" y="4685575"/>
              <a:ext cx="1738993" cy="931295"/>
            </a:xfrm>
            <a:prstGeom prst="rect">
              <a:avLst/>
            </a:prstGeom>
          </p:spPr>
        </p:pic>
        <p:cxnSp>
          <p:nvCxnSpPr>
            <p:cNvPr id="239" name="Straight Connector 238">
              <a:extLst>
                <a:ext uri="{FF2B5EF4-FFF2-40B4-BE49-F238E27FC236}">
                  <a16:creationId xmlns:a16="http://schemas.microsoft.com/office/drawing/2014/main" id="{51FD8004-039A-4BB9-B9EC-E0990AFA0A1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6018" y="3429000"/>
              <a:ext cx="4751615" cy="140834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>
              <a:extLst>
                <a:ext uri="{FF2B5EF4-FFF2-40B4-BE49-F238E27FC236}">
                  <a16:creationId xmlns:a16="http://schemas.microsoft.com/office/drawing/2014/main" id="{788F6F57-DF22-44C4-BAF2-A6491AFD52E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83997" y="3600450"/>
              <a:ext cx="3343275" cy="2081893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6" name="Rectangle: Rounded Corners 245">
              <a:extLst>
                <a:ext uri="{FF2B5EF4-FFF2-40B4-BE49-F238E27FC236}">
                  <a16:creationId xmlns:a16="http://schemas.microsoft.com/office/drawing/2014/main" id="{5384A6C3-50F0-4C4F-BD9E-E65EBF839FF4}"/>
                </a:ext>
              </a:extLst>
            </p:cNvPr>
            <p:cNvSpPr/>
            <p:nvPr/>
          </p:nvSpPr>
          <p:spPr>
            <a:xfrm>
              <a:off x="2258851" y="4458703"/>
              <a:ext cx="1290773" cy="474582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</a:rPr>
                <a:t>3 Dipoles and 3 Quadrupoles in one shared cryostat</a:t>
              </a:r>
            </a:p>
          </p:txBody>
        </p:sp>
        <p:cxnSp>
          <p:nvCxnSpPr>
            <p:cNvPr id="247" name="Straight Arrow Connector 246">
              <a:extLst>
                <a:ext uri="{FF2B5EF4-FFF2-40B4-BE49-F238E27FC236}">
                  <a16:creationId xmlns:a16="http://schemas.microsoft.com/office/drawing/2014/main" id="{07D0C485-7352-4263-88AF-75D5349FE03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90100" y="4961088"/>
              <a:ext cx="667294" cy="50907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Arrow Connector 251">
              <a:extLst>
                <a:ext uri="{FF2B5EF4-FFF2-40B4-BE49-F238E27FC236}">
                  <a16:creationId xmlns:a16="http://schemas.microsoft.com/office/drawing/2014/main" id="{CE22476A-A8E0-4855-B594-36E95DC1EF4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34361" y="4922295"/>
              <a:ext cx="324490" cy="22961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6" name="Rectangle: Rounded Corners 255">
              <a:extLst>
                <a:ext uri="{FF2B5EF4-FFF2-40B4-BE49-F238E27FC236}">
                  <a16:creationId xmlns:a16="http://schemas.microsoft.com/office/drawing/2014/main" id="{A149894A-C5B2-4736-A11A-80C85A6B0E6F}"/>
                </a:ext>
              </a:extLst>
            </p:cNvPr>
            <p:cNvSpPr/>
            <p:nvPr/>
          </p:nvSpPr>
          <p:spPr>
            <a:xfrm>
              <a:off x="-33138" y="4222992"/>
              <a:ext cx="960430" cy="3619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000" dirty="0">
                  <a:solidFill>
                    <a:schemeClr val="tx1"/>
                  </a:solidFill>
                </a:rPr>
                <a:t>B0pF spectrometer </a:t>
              </a:r>
            </a:p>
          </p:txBody>
        </p:sp>
        <p:cxnSp>
          <p:nvCxnSpPr>
            <p:cNvPr id="257" name="Straight Arrow Connector 256">
              <a:extLst>
                <a:ext uri="{FF2B5EF4-FFF2-40B4-BE49-F238E27FC236}">
                  <a16:creationId xmlns:a16="http://schemas.microsoft.com/office/drawing/2014/main" id="{DDE84E27-1C54-43B6-B3C3-50FE7A250CAD}"/>
                </a:ext>
              </a:extLst>
            </p:cNvPr>
            <p:cNvCxnSpPr>
              <a:cxnSpLocks/>
              <a:stCxn id="256" idx="3"/>
            </p:cNvCxnSpPr>
            <p:nvPr/>
          </p:nvCxnSpPr>
          <p:spPr>
            <a:xfrm>
              <a:off x="927292" y="4403942"/>
              <a:ext cx="838733" cy="82750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AEB2986A-D1CD-0041-86FD-021AFE2EC1B7}"/>
                </a:ext>
              </a:extLst>
            </p:cNvPr>
            <p:cNvSpPr txBox="1"/>
            <p:nvPr/>
          </p:nvSpPr>
          <p:spPr>
            <a:xfrm>
              <a:off x="2686409" y="1257412"/>
              <a:ext cx="2179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Baloo" panose="03080902040302020200" pitchFamily="66" charset="77"/>
                  <a:cs typeface="Baloo" panose="03080902040302020200" pitchFamily="66" charset="77"/>
                </a:rPr>
                <a:t>h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DF7FBC22-FF73-9341-B4F2-85145EB9029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57010" y="3700751"/>
              <a:ext cx="83922" cy="210959"/>
            </a:xfrm>
            <a:prstGeom prst="straightConnector1">
              <a:avLst/>
            </a:prstGeom>
            <a:ln>
              <a:solidFill>
                <a:schemeClr val="accent6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E8409B15-915C-C249-80A8-BAC23CC40775}"/>
                </a:ext>
              </a:extLst>
            </p:cNvPr>
            <p:cNvSpPr/>
            <p:nvPr/>
          </p:nvSpPr>
          <p:spPr>
            <a:xfrm>
              <a:off x="8170349" y="2359841"/>
              <a:ext cx="534729" cy="25161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sz="600" dirty="0">
                <a:solidFill>
                  <a:schemeClr val="tx1"/>
                </a:solidFill>
              </a:endParaRPr>
            </a:p>
          </p:txBody>
        </p:sp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AE10F517-99AB-B942-82A4-D35FD0A5D8E2}"/>
                </a:ext>
              </a:extLst>
            </p:cNvPr>
            <p:cNvSpPr txBox="1"/>
            <p:nvPr/>
          </p:nvSpPr>
          <p:spPr>
            <a:xfrm>
              <a:off x="8153546" y="2348295"/>
              <a:ext cx="62782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HSR Arc </a:t>
              </a:r>
            </a:p>
          </p:txBody>
        </p:sp>
      </p:grpSp>
      <p:sp>
        <p:nvSpPr>
          <p:cNvPr id="150" name="Title 1">
            <a:extLst>
              <a:ext uri="{FF2B5EF4-FFF2-40B4-BE49-F238E27FC236}">
                <a16:creationId xmlns:a16="http://schemas.microsoft.com/office/drawing/2014/main" id="{BD311CA6-977E-F342-9F12-EBE424D79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335" y="85986"/>
            <a:ext cx="7886700" cy="738871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tx1"/>
                </a:solidFill>
              </a:rPr>
              <a:t>HSR layout in IR6 </a:t>
            </a:r>
          </a:p>
        </p:txBody>
      </p:sp>
      <p:pic>
        <p:nvPicPr>
          <p:cNvPr id="151" name="Content Placeholder 4">
            <a:extLst>
              <a:ext uri="{FF2B5EF4-FFF2-40B4-BE49-F238E27FC236}">
                <a16:creationId xmlns:a16="http://schemas.microsoft.com/office/drawing/2014/main" id="{31647E7C-24D6-0943-B18B-22D2AFB464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t="44099"/>
          <a:stretch/>
        </p:blipFill>
        <p:spPr>
          <a:xfrm>
            <a:off x="1681991" y="971991"/>
            <a:ext cx="2800592" cy="1996376"/>
          </a:xfrm>
          <a:prstGeom prst="rect">
            <a:avLst/>
          </a:prstGeom>
        </p:spPr>
      </p:pic>
      <p:sp>
        <p:nvSpPr>
          <p:cNvPr id="152" name="Content Placeholder 6">
            <a:extLst>
              <a:ext uri="{FF2B5EF4-FFF2-40B4-BE49-F238E27FC236}">
                <a16:creationId xmlns:a16="http://schemas.microsoft.com/office/drawing/2014/main" id="{DB9E77FD-F400-7C48-BDB1-9133D1266497}"/>
              </a:ext>
            </a:extLst>
          </p:cNvPr>
          <p:cNvSpPr txBox="1">
            <a:spLocks/>
          </p:cNvSpPr>
          <p:nvPr/>
        </p:nvSpPr>
        <p:spPr>
          <a:xfrm>
            <a:off x="5668335" y="823306"/>
            <a:ext cx="4197582" cy="1661158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Forward and rear hadron lattice matched into RHIC</a:t>
            </a:r>
          </a:p>
          <a:p>
            <a:pPr lvl="1"/>
            <a:r>
              <a:rPr lang="en-US" sz="1400" dirty="0"/>
              <a:t>Snake at correct angle</a:t>
            </a:r>
          </a:p>
          <a:p>
            <a:pPr lvl="1"/>
            <a:r>
              <a:rPr lang="en-US" sz="1400" dirty="0"/>
              <a:t>Beta = 1300m at crab cavities</a:t>
            </a:r>
          </a:p>
          <a:p>
            <a:pPr lvl="2"/>
            <a:r>
              <a:rPr lang="en-US" sz="1200" dirty="0"/>
              <a:t>Hor. phase advance 90º</a:t>
            </a:r>
          </a:p>
          <a:p>
            <a:pPr lvl="1"/>
            <a:r>
              <a:rPr lang="en-US" sz="1400" dirty="0"/>
              <a:t>Matching Magnets</a:t>
            </a:r>
          </a:p>
          <a:p>
            <a:pPr lvl="2"/>
            <a:r>
              <a:rPr lang="en-US" sz="1100" dirty="0"/>
              <a:t>Mostly repurposed RHIC magnets</a:t>
            </a:r>
          </a:p>
          <a:p>
            <a:pPr lvl="2"/>
            <a:r>
              <a:rPr lang="en-US" sz="1100" dirty="0"/>
              <a:t>few additional magnets required (some SC)</a:t>
            </a:r>
          </a:p>
          <a:p>
            <a:pPr lvl="2"/>
            <a:r>
              <a:rPr lang="en-US" sz="1100" dirty="0"/>
              <a:t>Some need re-</a:t>
            </a:r>
            <a:r>
              <a:rPr lang="en-US" sz="1100" dirty="0" err="1"/>
              <a:t>cryostating</a:t>
            </a:r>
            <a:endParaRPr lang="en-US" sz="1100" dirty="0"/>
          </a:p>
        </p:txBody>
      </p:sp>
      <p:pic>
        <p:nvPicPr>
          <p:cNvPr id="153" name="Picture 152">
            <a:extLst>
              <a:ext uri="{FF2B5EF4-FFF2-40B4-BE49-F238E27FC236}">
                <a16:creationId xmlns:a16="http://schemas.microsoft.com/office/drawing/2014/main" id="{602D0883-2211-5047-9559-CD630A6A308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5141" y="3767859"/>
            <a:ext cx="1416947" cy="1294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1132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8148A4A1-94C3-5C4C-8F0B-AA5A6B2B7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109" y="107325"/>
            <a:ext cx="7886700" cy="653724"/>
          </a:xfrm>
        </p:spPr>
        <p:txBody>
          <a:bodyPr>
            <a:normAutofit/>
          </a:bodyPr>
          <a:lstStyle/>
          <a:p>
            <a:r>
              <a:rPr lang="en-US" dirty="0"/>
              <a:t>ESR layout in IR6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59A1648-CEDE-2E4A-8C57-C853EA56A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6" name="Picture 5" descr="Chart, line chart, scatter chart&#10;&#10;Description automatically generated">
            <a:extLst>
              <a:ext uri="{FF2B5EF4-FFF2-40B4-BE49-F238E27FC236}">
                <a16:creationId xmlns:a16="http://schemas.microsoft.com/office/drawing/2014/main" id="{C396D2B2-3A7C-4601-B317-D03DDFE3E0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175" y="3508156"/>
            <a:ext cx="5761947" cy="2666527"/>
          </a:xfrm>
          <a:prstGeom prst="rect">
            <a:avLst/>
          </a:prstGeom>
        </p:spPr>
      </p:pic>
      <p:cxnSp>
        <p:nvCxnSpPr>
          <p:cNvPr id="255" name="Straight Arrow Connector 254">
            <a:extLst>
              <a:ext uri="{FF2B5EF4-FFF2-40B4-BE49-F238E27FC236}">
                <a16:creationId xmlns:a16="http://schemas.microsoft.com/office/drawing/2014/main" id="{0B7934BE-5D4D-445E-9EAE-9A9F49817C41}"/>
              </a:ext>
            </a:extLst>
          </p:cNvPr>
          <p:cNvCxnSpPr>
            <a:cxnSpLocks/>
          </p:cNvCxnSpPr>
          <p:nvPr/>
        </p:nvCxnSpPr>
        <p:spPr>
          <a:xfrm>
            <a:off x="6476839" y="3453491"/>
            <a:ext cx="199553" cy="4724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7" name="Straight Arrow Connector 256">
            <a:extLst>
              <a:ext uri="{FF2B5EF4-FFF2-40B4-BE49-F238E27FC236}">
                <a16:creationId xmlns:a16="http://schemas.microsoft.com/office/drawing/2014/main" id="{83BA70F7-3B9B-44E6-8991-0B6291A87986}"/>
              </a:ext>
            </a:extLst>
          </p:cNvPr>
          <p:cNvCxnSpPr>
            <a:cxnSpLocks/>
            <a:stCxn id="301" idx="0"/>
          </p:cNvCxnSpPr>
          <p:nvPr/>
        </p:nvCxnSpPr>
        <p:spPr>
          <a:xfrm flipH="1" flipV="1">
            <a:off x="5989529" y="4359864"/>
            <a:ext cx="343849" cy="46889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5" name="Straight Connector 294">
            <a:extLst>
              <a:ext uri="{FF2B5EF4-FFF2-40B4-BE49-F238E27FC236}">
                <a16:creationId xmlns:a16="http://schemas.microsoft.com/office/drawing/2014/main" id="{8FA6E878-DD60-4B2F-8C44-B9D16EA66F51}"/>
              </a:ext>
            </a:extLst>
          </p:cNvPr>
          <p:cNvCxnSpPr>
            <a:cxnSpLocks/>
          </p:cNvCxnSpPr>
          <p:nvPr/>
        </p:nvCxnSpPr>
        <p:spPr>
          <a:xfrm flipH="1" flipV="1">
            <a:off x="2566300" y="4385014"/>
            <a:ext cx="405836" cy="389953"/>
          </a:xfrm>
          <a:prstGeom prst="line">
            <a:avLst/>
          </a:prstGeom>
          <a:ln>
            <a:prstDash val="dash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6" name="Straight Connector 305">
            <a:extLst>
              <a:ext uri="{FF2B5EF4-FFF2-40B4-BE49-F238E27FC236}">
                <a16:creationId xmlns:a16="http://schemas.microsoft.com/office/drawing/2014/main" id="{1B5DAD0F-607E-4EFC-B30B-AAEF7368C53D}"/>
              </a:ext>
            </a:extLst>
          </p:cNvPr>
          <p:cNvCxnSpPr>
            <a:cxnSpLocks/>
          </p:cNvCxnSpPr>
          <p:nvPr/>
        </p:nvCxnSpPr>
        <p:spPr>
          <a:xfrm flipH="1">
            <a:off x="9764138" y="1597878"/>
            <a:ext cx="635629" cy="880470"/>
          </a:xfrm>
          <a:prstGeom prst="line">
            <a:avLst/>
          </a:prstGeom>
          <a:ln>
            <a:prstDash val="dash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1" name="Arrow: Right 320">
            <a:extLst>
              <a:ext uri="{FF2B5EF4-FFF2-40B4-BE49-F238E27FC236}">
                <a16:creationId xmlns:a16="http://schemas.microsoft.com/office/drawing/2014/main" id="{7D53F484-67A5-4D8F-9C99-48F51DF97E12}"/>
              </a:ext>
            </a:extLst>
          </p:cNvPr>
          <p:cNvSpPr/>
          <p:nvPr/>
        </p:nvSpPr>
        <p:spPr>
          <a:xfrm rot="5400000">
            <a:off x="9171156" y="1749607"/>
            <a:ext cx="972087" cy="334306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~130m </a:t>
            </a:r>
          </a:p>
        </p:txBody>
      </p:sp>
      <p:sp>
        <p:nvSpPr>
          <p:cNvPr id="325" name="Arrow: Right 324">
            <a:extLst>
              <a:ext uri="{FF2B5EF4-FFF2-40B4-BE49-F238E27FC236}">
                <a16:creationId xmlns:a16="http://schemas.microsoft.com/office/drawing/2014/main" id="{28877448-D634-4FB4-A3C0-2E3BB718E909}"/>
              </a:ext>
            </a:extLst>
          </p:cNvPr>
          <p:cNvSpPr/>
          <p:nvPr/>
        </p:nvSpPr>
        <p:spPr>
          <a:xfrm rot="5400000">
            <a:off x="2692901" y="4142921"/>
            <a:ext cx="972087" cy="334306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~130m </a:t>
            </a:r>
          </a:p>
        </p:txBody>
      </p:sp>
      <p:cxnSp>
        <p:nvCxnSpPr>
          <p:cNvPr id="201" name="Straight Arrow Connector 200">
            <a:extLst>
              <a:ext uri="{FF2B5EF4-FFF2-40B4-BE49-F238E27FC236}">
                <a16:creationId xmlns:a16="http://schemas.microsoft.com/office/drawing/2014/main" id="{15AED086-582C-4E37-9E9B-3AC77D7891AD}"/>
              </a:ext>
            </a:extLst>
          </p:cNvPr>
          <p:cNvCxnSpPr>
            <a:cxnSpLocks/>
          </p:cNvCxnSpPr>
          <p:nvPr/>
        </p:nvCxnSpPr>
        <p:spPr>
          <a:xfrm>
            <a:off x="8647048" y="3005525"/>
            <a:ext cx="599521" cy="10679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4B9E88AC-9B5D-49A3-852D-71C3E370B5F5}"/>
              </a:ext>
            </a:extLst>
          </p:cNvPr>
          <p:cNvSpPr/>
          <p:nvPr/>
        </p:nvSpPr>
        <p:spPr>
          <a:xfrm rot="21110311">
            <a:off x="4774681" y="4276000"/>
            <a:ext cx="2781160" cy="1124437"/>
          </a:xfrm>
          <a:custGeom>
            <a:avLst/>
            <a:gdLst>
              <a:gd name="connsiteX0" fmla="*/ 0 w 3246634"/>
              <a:gd name="connsiteY0" fmla="*/ 883577 h 883577"/>
              <a:gd name="connsiteX1" fmla="*/ 873303 w 3246634"/>
              <a:gd name="connsiteY1" fmla="*/ 390418 h 883577"/>
              <a:gd name="connsiteX2" fmla="*/ 1140431 w 3246634"/>
              <a:gd name="connsiteY2" fmla="*/ 328773 h 883577"/>
              <a:gd name="connsiteX3" fmla="*/ 2116476 w 3246634"/>
              <a:gd name="connsiteY3" fmla="*/ 123290 h 883577"/>
              <a:gd name="connsiteX4" fmla="*/ 3246634 w 3246634"/>
              <a:gd name="connsiteY4" fmla="*/ 0 h 883577"/>
              <a:gd name="connsiteX0" fmla="*/ 0 w 3246634"/>
              <a:gd name="connsiteY0" fmla="*/ 883577 h 883577"/>
              <a:gd name="connsiteX1" fmla="*/ 873303 w 3246634"/>
              <a:gd name="connsiteY1" fmla="*/ 390418 h 883577"/>
              <a:gd name="connsiteX2" fmla="*/ 1202076 w 3246634"/>
              <a:gd name="connsiteY2" fmla="*/ 287677 h 883577"/>
              <a:gd name="connsiteX3" fmla="*/ 2116476 w 3246634"/>
              <a:gd name="connsiteY3" fmla="*/ 123290 h 883577"/>
              <a:gd name="connsiteX4" fmla="*/ 3246634 w 3246634"/>
              <a:gd name="connsiteY4" fmla="*/ 0 h 883577"/>
              <a:gd name="connsiteX0" fmla="*/ 0 w 3246634"/>
              <a:gd name="connsiteY0" fmla="*/ 883577 h 883577"/>
              <a:gd name="connsiteX1" fmla="*/ 821932 w 3246634"/>
              <a:gd name="connsiteY1" fmla="*/ 452063 h 883577"/>
              <a:gd name="connsiteX2" fmla="*/ 1202076 w 3246634"/>
              <a:gd name="connsiteY2" fmla="*/ 287677 h 883577"/>
              <a:gd name="connsiteX3" fmla="*/ 2116476 w 3246634"/>
              <a:gd name="connsiteY3" fmla="*/ 123290 h 883577"/>
              <a:gd name="connsiteX4" fmla="*/ 3246634 w 3246634"/>
              <a:gd name="connsiteY4" fmla="*/ 0 h 883577"/>
              <a:gd name="connsiteX0" fmla="*/ 0 w 3246634"/>
              <a:gd name="connsiteY0" fmla="*/ 883577 h 883577"/>
              <a:gd name="connsiteX1" fmla="*/ 1202076 w 3246634"/>
              <a:gd name="connsiteY1" fmla="*/ 287677 h 883577"/>
              <a:gd name="connsiteX2" fmla="*/ 2116476 w 3246634"/>
              <a:gd name="connsiteY2" fmla="*/ 123290 h 883577"/>
              <a:gd name="connsiteX3" fmla="*/ 3246634 w 3246634"/>
              <a:gd name="connsiteY3" fmla="*/ 0 h 883577"/>
              <a:gd name="connsiteX0" fmla="*/ 0 w 3246634"/>
              <a:gd name="connsiteY0" fmla="*/ 883577 h 883577"/>
              <a:gd name="connsiteX1" fmla="*/ 1171252 w 3246634"/>
              <a:gd name="connsiteY1" fmla="*/ 251247 h 883577"/>
              <a:gd name="connsiteX2" fmla="*/ 2116476 w 3246634"/>
              <a:gd name="connsiteY2" fmla="*/ 123290 h 883577"/>
              <a:gd name="connsiteX3" fmla="*/ 3246634 w 3246634"/>
              <a:gd name="connsiteY3" fmla="*/ 0 h 883577"/>
              <a:gd name="connsiteX0" fmla="*/ 0 w 3246634"/>
              <a:gd name="connsiteY0" fmla="*/ 883577 h 883577"/>
              <a:gd name="connsiteX1" fmla="*/ 1171252 w 3246634"/>
              <a:gd name="connsiteY1" fmla="*/ 251247 h 883577"/>
              <a:gd name="connsiteX2" fmla="*/ 2118898 w 3246634"/>
              <a:gd name="connsiteY2" fmla="*/ 65187 h 883577"/>
              <a:gd name="connsiteX3" fmla="*/ 3246634 w 3246634"/>
              <a:gd name="connsiteY3" fmla="*/ 0 h 883577"/>
              <a:gd name="connsiteX0" fmla="*/ 0 w 3246634"/>
              <a:gd name="connsiteY0" fmla="*/ 883577 h 883577"/>
              <a:gd name="connsiteX1" fmla="*/ 752262 w 3246634"/>
              <a:gd name="connsiteY1" fmla="*/ 458257 h 883577"/>
              <a:gd name="connsiteX2" fmla="*/ 1171252 w 3246634"/>
              <a:gd name="connsiteY2" fmla="*/ 251247 h 883577"/>
              <a:gd name="connsiteX3" fmla="*/ 2118898 w 3246634"/>
              <a:gd name="connsiteY3" fmla="*/ 65187 h 883577"/>
              <a:gd name="connsiteX4" fmla="*/ 3246634 w 3246634"/>
              <a:gd name="connsiteY4" fmla="*/ 0 h 883577"/>
              <a:gd name="connsiteX0" fmla="*/ 0 w 3246634"/>
              <a:gd name="connsiteY0" fmla="*/ 883577 h 883577"/>
              <a:gd name="connsiteX1" fmla="*/ 681508 w 3246634"/>
              <a:gd name="connsiteY1" fmla="*/ 350807 h 883577"/>
              <a:gd name="connsiteX2" fmla="*/ 1171252 w 3246634"/>
              <a:gd name="connsiteY2" fmla="*/ 251247 h 883577"/>
              <a:gd name="connsiteX3" fmla="*/ 2118898 w 3246634"/>
              <a:gd name="connsiteY3" fmla="*/ 65187 h 883577"/>
              <a:gd name="connsiteX4" fmla="*/ 3246634 w 3246634"/>
              <a:gd name="connsiteY4" fmla="*/ 0 h 883577"/>
              <a:gd name="connsiteX0" fmla="*/ 0 w 3246634"/>
              <a:gd name="connsiteY0" fmla="*/ 883577 h 883577"/>
              <a:gd name="connsiteX1" fmla="*/ 681508 w 3246634"/>
              <a:gd name="connsiteY1" fmla="*/ 350807 h 883577"/>
              <a:gd name="connsiteX2" fmla="*/ 1194439 w 3246634"/>
              <a:gd name="connsiteY2" fmla="*/ 200370 h 883577"/>
              <a:gd name="connsiteX3" fmla="*/ 2118898 w 3246634"/>
              <a:gd name="connsiteY3" fmla="*/ 65187 h 883577"/>
              <a:gd name="connsiteX4" fmla="*/ 3246634 w 3246634"/>
              <a:gd name="connsiteY4" fmla="*/ 0 h 883577"/>
              <a:gd name="connsiteX0" fmla="*/ 0 w 3354860"/>
              <a:gd name="connsiteY0" fmla="*/ 953071 h 953071"/>
              <a:gd name="connsiteX1" fmla="*/ 789734 w 3354860"/>
              <a:gd name="connsiteY1" fmla="*/ 350807 h 953071"/>
              <a:gd name="connsiteX2" fmla="*/ 1302665 w 3354860"/>
              <a:gd name="connsiteY2" fmla="*/ 200370 h 953071"/>
              <a:gd name="connsiteX3" fmla="*/ 2227124 w 3354860"/>
              <a:gd name="connsiteY3" fmla="*/ 65187 h 953071"/>
              <a:gd name="connsiteX4" fmla="*/ 3354860 w 3354860"/>
              <a:gd name="connsiteY4" fmla="*/ 0 h 953071"/>
              <a:gd name="connsiteX0" fmla="*/ 0 w 3354860"/>
              <a:gd name="connsiteY0" fmla="*/ 953071 h 953071"/>
              <a:gd name="connsiteX1" fmla="*/ 797947 w 3354860"/>
              <a:gd name="connsiteY1" fmla="*/ 424281 h 953071"/>
              <a:gd name="connsiteX2" fmla="*/ 1302665 w 3354860"/>
              <a:gd name="connsiteY2" fmla="*/ 200370 h 953071"/>
              <a:gd name="connsiteX3" fmla="*/ 2227124 w 3354860"/>
              <a:gd name="connsiteY3" fmla="*/ 65187 h 953071"/>
              <a:gd name="connsiteX4" fmla="*/ 3354860 w 3354860"/>
              <a:gd name="connsiteY4" fmla="*/ 0 h 953071"/>
              <a:gd name="connsiteX0" fmla="*/ 0 w 3354860"/>
              <a:gd name="connsiteY0" fmla="*/ 953071 h 953071"/>
              <a:gd name="connsiteX1" fmla="*/ 797947 w 3354860"/>
              <a:gd name="connsiteY1" fmla="*/ 424281 h 953071"/>
              <a:gd name="connsiteX2" fmla="*/ 1334906 w 3354860"/>
              <a:gd name="connsiteY2" fmla="*/ 238477 h 953071"/>
              <a:gd name="connsiteX3" fmla="*/ 2227124 w 3354860"/>
              <a:gd name="connsiteY3" fmla="*/ 65187 h 953071"/>
              <a:gd name="connsiteX4" fmla="*/ 3354860 w 3354860"/>
              <a:gd name="connsiteY4" fmla="*/ 0 h 953071"/>
              <a:gd name="connsiteX0" fmla="*/ 0 w 3354860"/>
              <a:gd name="connsiteY0" fmla="*/ 953071 h 953071"/>
              <a:gd name="connsiteX1" fmla="*/ 797947 w 3354860"/>
              <a:gd name="connsiteY1" fmla="*/ 424281 h 953071"/>
              <a:gd name="connsiteX2" fmla="*/ 2227124 w 3354860"/>
              <a:gd name="connsiteY2" fmla="*/ 65187 h 953071"/>
              <a:gd name="connsiteX3" fmla="*/ 3354860 w 3354860"/>
              <a:gd name="connsiteY3" fmla="*/ 0 h 953071"/>
              <a:gd name="connsiteX0" fmla="*/ 0 w 3354860"/>
              <a:gd name="connsiteY0" fmla="*/ 953071 h 953071"/>
              <a:gd name="connsiteX1" fmla="*/ 1073609 w 3354860"/>
              <a:gd name="connsiteY1" fmla="*/ 303716 h 953071"/>
              <a:gd name="connsiteX2" fmla="*/ 2227124 w 3354860"/>
              <a:gd name="connsiteY2" fmla="*/ 65187 h 953071"/>
              <a:gd name="connsiteX3" fmla="*/ 3354860 w 3354860"/>
              <a:gd name="connsiteY3" fmla="*/ 0 h 953071"/>
              <a:gd name="connsiteX0" fmla="*/ 0 w 3354860"/>
              <a:gd name="connsiteY0" fmla="*/ 953071 h 953071"/>
              <a:gd name="connsiteX1" fmla="*/ 1073609 w 3354860"/>
              <a:gd name="connsiteY1" fmla="*/ 303716 h 953071"/>
              <a:gd name="connsiteX2" fmla="*/ 2227124 w 3354860"/>
              <a:gd name="connsiteY2" fmla="*/ 65187 h 953071"/>
              <a:gd name="connsiteX3" fmla="*/ 3354860 w 3354860"/>
              <a:gd name="connsiteY3" fmla="*/ 0 h 953071"/>
              <a:gd name="connsiteX0" fmla="*/ 0 w 3354860"/>
              <a:gd name="connsiteY0" fmla="*/ 953071 h 953071"/>
              <a:gd name="connsiteX1" fmla="*/ 1073609 w 3354860"/>
              <a:gd name="connsiteY1" fmla="*/ 303716 h 953071"/>
              <a:gd name="connsiteX2" fmla="*/ 2227124 w 3354860"/>
              <a:gd name="connsiteY2" fmla="*/ 65187 h 953071"/>
              <a:gd name="connsiteX3" fmla="*/ 3354860 w 3354860"/>
              <a:gd name="connsiteY3" fmla="*/ 0 h 953071"/>
              <a:gd name="connsiteX0" fmla="*/ 0 w 3354860"/>
              <a:gd name="connsiteY0" fmla="*/ 953071 h 953071"/>
              <a:gd name="connsiteX1" fmla="*/ 1073609 w 3354860"/>
              <a:gd name="connsiteY1" fmla="*/ 303716 h 953071"/>
              <a:gd name="connsiteX2" fmla="*/ 2227124 w 3354860"/>
              <a:gd name="connsiteY2" fmla="*/ 65187 h 953071"/>
              <a:gd name="connsiteX3" fmla="*/ 3354860 w 3354860"/>
              <a:gd name="connsiteY3" fmla="*/ 0 h 953071"/>
              <a:gd name="connsiteX0" fmla="*/ 0 w 3354860"/>
              <a:gd name="connsiteY0" fmla="*/ 953071 h 953071"/>
              <a:gd name="connsiteX1" fmla="*/ 1073609 w 3354860"/>
              <a:gd name="connsiteY1" fmla="*/ 303716 h 953071"/>
              <a:gd name="connsiteX2" fmla="*/ 2227124 w 3354860"/>
              <a:gd name="connsiteY2" fmla="*/ 65187 h 953071"/>
              <a:gd name="connsiteX3" fmla="*/ 3354860 w 3354860"/>
              <a:gd name="connsiteY3" fmla="*/ 0 h 953071"/>
              <a:gd name="connsiteX0" fmla="*/ 0 w 3354860"/>
              <a:gd name="connsiteY0" fmla="*/ 953071 h 953071"/>
              <a:gd name="connsiteX1" fmla="*/ 1112423 w 3354860"/>
              <a:gd name="connsiteY1" fmla="*/ 324677 h 953071"/>
              <a:gd name="connsiteX2" fmla="*/ 2227124 w 3354860"/>
              <a:gd name="connsiteY2" fmla="*/ 65187 h 953071"/>
              <a:gd name="connsiteX3" fmla="*/ 3354860 w 3354860"/>
              <a:gd name="connsiteY3" fmla="*/ 0 h 953071"/>
              <a:gd name="connsiteX0" fmla="*/ 0 w 3432489"/>
              <a:gd name="connsiteY0" fmla="*/ 1015953 h 1015953"/>
              <a:gd name="connsiteX1" fmla="*/ 1112423 w 3432489"/>
              <a:gd name="connsiteY1" fmla="*/ 387559 h 1015953"/>
              <a:gd name="connsiteX2" fmla="*/ 2227124 w 3432489"/>
              <a:gd name="connsiteY2" fmla="*/ 128069 h 1015953"/>
              <a:gd name="connsiteX3" fmla="*/ 3432489 w 3432489"/>
              <a:gd name="connsiteY3" fmla="*/ 0 h 1015953"/>
              <a:gd name="connsiteX0" fmla="*/ 0 w 3432489"/>
              <a:gd name="connsiteY0" fmla="*/ 1099797 h 1099797"/>
              <a:gd name="connsiteX1" fmla="*/ 1112423 w 3432489"/>
              <a:gd name="connsiteY1" fmla="*/ 471403 h 1099797"/>
              <a:gd name="connsiteX2" fmla="*/ 2227124 w 3432489"/>
              <a:gd name="connsiteY2" fmla="*/ 211913 h 1099797"/>
              <a:gd name="connsiteX3" fmla="*/ 3432489 w 3432489"/>
              <a:gd name="connsiteY3" fmla="*/ 0 h 1099797"/>
              <a:gd name="connsiteX0" fmla="*/ 0 w 3432489"/>
              <a:gd name="connsiteY0" fmla="*/ 1099797 h 1099797"/>
              <a:gd name="connsiteX1" fmla="*/ 1112423 w 3432489"/>
              <a:gd name="connsiteY1" fmla="*/ 471403 h 1099797"/>
              <a:gd name="connsiteX2" fmla="*/ 2227124 w 3432489"/>
              <a:gd name="connsiteY2" fmla="*/ 190952 h 1099797"/>
              <a:gd name="connsiteX3" fmla="*/ 3432489 w 3432489"/>
              <a:gd name="connsiteY3" fmla="*/ 0 h 1099797"/>
              <a:gd name="connsiteX0" fmla="*/ 0 w 3432489"/>
              <a:gd name="connsiteY0" fmla="*/ 1099797 h 1099797"/>
              <a:gd name="connsiteX1" fmla="*/ 1112423 w 3432489"/>
              <a:gd name="connsiteY1" fmla="*/ 471403 h 1099797"/>
              <a:gd name="connsiteX2" fmla="*/ 2227124 w 3432489"/>
              <a:gd name="connsiteY2" fmla="*/ 169991 h 1099797"/>
              <a:gd name="connsiteX3" fmla="*/ 3432489 w 3432489"/>
              <a:gd name="connsiteY3" fmla="*/ 0 h 1099797"/>
              <a:gd name="connsiteX0" fmla="*/ 0 w 4668474"/>
              <a:gd name="connsiteY0" fmla="*/ 1563788 h 1563788"/>
              <a:gd name="connsiteX1" fmla="*/ 2348408 w 4668474"/>
              <a:gd name="connsiteY1" fmla="*/ 471403 h 1563788"/>
              <a:gd name="connsiteX2" fmla="*/ 3463109 w 4668474"/>
              <a:gd name="connsiteY2" fmla="*/ 169991 h 1563788"/>
              <a:gd name="connsiteX3" fmla="*/ 4668474 w 4668474"/>
              <a:gd name="connsiteY3" fmla="*/ 0 h 1563788"/>
              <a:gd name="connsiteX0" fmla="*/ 0 w 4668474"/>
              <a:gd name="connsiteY0" fmla="*/ 1563788 h 1563788"/>
              <a:gd name="connsiteX1" fmla="*/ 2251334 w 4668474"/>
              <a:gd name="connsiteY1" fmla="*/ 312296 h 1563788"/>
              <a:gd name="connsiteX2" fmla="*/ 3463109 w 4668474"/>
              <a:gd name="connsiteY2" fmla="*/ 169991 h 1563788"/>
              <a:gd name="connsiteX3" fmla="*/ 4668474 w 4668474"/>
              <a:gd name="connsiteY3" fmla="*/ 0 h 1563788"/>
              <a:gd name="connsiteX0" fmla="*/ 0 w 4668474"/>
              <a:gd name="connsiteY0" fmla="*/ 1563788 h 1563788"/>
              <a:gd name="connsiteX1" fmla="*/ 2251334 w 4668474"/>
              <a:gd name="connsiteY1" fmla="*/ 312296 h 1563788"/>
              <a:gd name="connsiteX2" fmla="*/ 3446471 w 4668474"/>
              <a:gd name="connsiteY2" fmla="*/ 56148 h 1563788"/>
              <a:gd name="connsiteX3" fmla="*/ 4668474 w 4668474"/>
              <a:gd name="connsiteY3" fmla="*/ 0 h 1563788"/>
              <a:gd name="connsiteX0" fmla="*/ 0 w 4173590"/>
              <a:gd name="connsiteY0" fmla="*/ 1592134 h 1592134"/>
              <a:gd name="connsiteX1" fmla="*/ 2251334 w 4173590"/>
              <a:gd name="connsiteY1" fmla="*/ 340642 h 1592134"/>
              <a:gd name="connsiteX2" fmla="*/ 3446471 w 4173590"/>
              <a:gd name="connsiteY2" fmla="*/ 84494 h 1592134"/>
              <a:gd name="connsiteX3" fmla="*/ 4173590 w 4173590"/>
              <a:gd name="connsiteY3" fmla="*/ -1 h 1592134"/>
              <a:gd name="connsiteX0" fmla="*/ 0 w 4173590"/>
              <a:gd name="connsiteY0" fmla="*/ 1592135 h 1592135"/>
              <a:gd name="connsiteX1" fmla="*/ 2251334 w 4173590"/>
              <a:gd name="connsiteY1" fmla="*/ 340643 h 1592135"/>
              <a:gd name="connsiteX2" fmla="*/ 3164102 w 4173590"/>
              <a:gd name="connsiteY2" fmla="*/ 87455 h 1592135"/>
              <a:gd name="connsiteX3" fmla="*/ 4173590 w 4173590"/>
              <a:gd name="connsiteY3" fmla="*/ 0 h 1592135"/>
              <a:gd name="connsiteX0" fmla="*/ 0 w 4173590"/>
              <a:gd name="connsiteY0" fmla="*/ 1592135 h 1592135"/>
              <a:gd name="connsiteX1" fmla="*/ 2195078 w 4173590"/>
              <a:gd name="connsiteY1" fmla="*/ 300593 h 1592135"/>
              <a:gd name="connsiteX2" fmla="*/ 3164102 w 4173590"/>
              <a:gd name="connsiteY2" fmla="*/ 87455 h 1592135"/>
              <a:gd name="connsiteX3" fmla="*/ 4173590 w 4173590"/>
              <a:gd name="connsiteY3" fmla="*/ 0 h 1592135"/>
              <a:gd name="connsiteX0" fmla="*/ 0 w 4026395"/>
              <a:gd name="connsiteY0" fmla="*/ 1571467 h 1571467"/>
              <a:gd name="connsiteX1" fmla="*/ 2195078 w 4026395"/>
              <a:gd name="connsiteY1" fmla="*/ 279925 h 1571467"/>
              <a:gd name="connsiteX2" fmla="*/ 3164102 w 4026395"/>
              <a:gd name="connsiteY2" fmla="*/ 66787 h 1571467"/>
              <a:gd name="connsiteX3" fmla="*/ 4026396 w 4026395"/>
              <a:gd name="connsiteY3" fmla="*/ 0 h 1571467"/>
              <a:gd name="connsiteX0" fmla="*/ 0 w 3890712"/>
              <a:gd name="connsiteY0" fmla="*/ 1485578 h 1485578"/>
              <a:gd name="connsiteX1" fmla="*/ 2059394 w 3890712"/>
              <a:gd name="connsiteY1" fmla="*/ 279925 h 1485578"/>
              <a:gd name="connsiteX2" fmla="*/ 3028418 w 3890712"/>
              <a:gd name="connsiteY2" fmla="*/ 66787 h 1485578"/>
              <a:gd name="connsiteX3" fmla="*/ 3890712 w 3890712"/>
              <a:gd name="connsiteY3" fmla="*/ 0 h 1485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0712" h="1485578">
                <a:moveTo>
                  <a:pt x="0" y="1485578"/>
                </a:moveTo>
                <a:cubicBezTo>
                  <a:pt x="357870" y="1269126"/>
                  <a:pt x="1624775" y="443926"/>
                  <a:pt x="2059394" y="279925"/>
                </a:cubicBezTo>
                <a:cubicBezTo>
                  <a:pt x="2475088" y="146288"/>
                  <a:pt x="2602266" y="137500"/>
                  <a:pt x="3028418" y="66787"/>
                </a:cubicBezTo>
                <a:cubicBezTo>
                  <a:pt x="3379452" y="11992"/>
                  <a:pt x="3625296" y="30822"/>
                  <a:pt x="3890712" y="0"/>
                </a:cubicBezTo>
              </a:path>
            </a:pathLst>
          </a:custGeom>
          <a:ln>
            <a:headEnd type="triangl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cxnSp>
        <p:nvCxnSpPr>
          <p:cNvPr id="284" name="Straight Arrow Connector 283">
            <a:extLst>
              <a:ext uri="{FF2B5EF4-FFF2-40B4-BE49-F238E27FC236}">
                <a16:creationId xmlns:a16="http://schemas.microsoft.com/office/drawing/2014/main" id="{0C9F2E5E-214F-4613-92F6-81C58176034A}"/>
              </a:ext>
            </a:extLst>
          </p:cNvPr>
          <p:cNvCxnSpPr>
            <a:cxnSpLocks/>
          </p:cNvCxnSpPr>
          <p:nvPr/>
        </p:nvCxnSpPr>
        <p:spPr>
          <a:xfrm flipH="1" flipV="1">
            <a:off x="4665164" y="5564981"/>
            <a:ext cx="369290" cy="6166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5" name="Group 284">
            <a:extLst>
              <a:ext uri="{FF2B5EF4-FFF2-40B4-BE49-F238E27FC236}">
                <a16:creationId xmlns:a16="http://schemas.microsoft.com/office/drawing/2014/main" id="{5B29F604-68CC-4743-A6AF-820B89316403}"/>
              </a:ext>
            </a:extLst>
          </p:cNvPr>
          <p:cNvGrpSpPr/>
          <p:nvPr/>
        </p:nvGrpSpPr>
        <p:grpSpPr>
          <a:xfrm>
            <a:off x="5857998" y="5256773"/>
            <a:ext cx="1196896" cy="404435"/>
            <a:chOff x="8507074" y="1992337"/>
            <a:chExt cx="1098599" cy="276356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286" name="Oval 285">
              <a:extLst>
                <a:ext uri="{FF2B5EF4-FFF2-40B4-BE49-F238E27FC236}">
                  <a16:creationId xmlns:a16="http://schemas.microsoft.com/office/drawing/2014/main" id="{678F191B-0E2A-4BA7-92D7-905FFD70FE5C}"/>
                </a:ext>
              </a:extLst>
            </p:cNvPr>
            <p:cNvSpPr/>
            <p:nvPr/>
          </p:nvSpPr>
          <p:spPr>
            <a:xfrm>
              <a:off x="8507074" y="1992337"/>
              <a:ext cx="1098599" cy="2763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sz="600" dirty="0">
                <a:solidFill>
                  <a:schemeClr val="tx1"/>
                </a:solidFill>
              </a:endParaRPr>
            </a:p>
          </p:txBody>
        </p:sp>
        <p:sp>
          <p:nvSpPr>
            <p:cNvPr id="287" name="TextBox 286">
              <a:extLst>
                <a:ext uri="{FF2B5EF4-FFF2-40B4-BE49-F238E27FC236}">
                  <a16:creationId xmlns:a16="http://schemas.microsoft.com/office/drawing/2014/main" id="{8459F41C-B9B0-409D-8F13-CF376FA631E4}"/>
                </a:ext>
              </a:extLst>
            </p:cNvPr>
            <p:cNvSpPr txBox="1"/>
            <p:nvPr/>
          </p:nvSpPr>
          <p:spPr>
            <a:xfrm>
              <a:off x="8593517" y="2046782"/>
              <a:ext cx="925711" cy="16824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000" dirty="0"/>
                <a:t>Crabbed beam.</a:t>
              </a: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9187F44C-0324-44FC-9B21-0935360642D1}"/>
              </a:ext>
            </a:extLst>
          </p:cNvPr>
          <p:cNvGrpSpPr/>
          <p:nvPr/>
        </p:nvGrpSpPr>
        <p:grpSpPr>
          <a:xfrm>
            <a:off x="5628466" y="3273566"/>
            <a:ext cx="916694" cy="246221"/>
            <a:chOff x="6146692" y="2218780"/>
            <a:chExt cx="741663" cy="281011"/>
          </a:xfrm>
        </p:grpSpPr>
        <p:sp>
          <p:nvSpPr>
            <p:cNvPr id="290" name="Oval 289">
              <a:extLst>
                <a:ext uri="{FF2B5EF4-FFF2-40B4-BE49-F238E27FC236}">
                  <a16:creationId xmlns:a16="http://schemas.microsoft.com/office/drawing/2014/main" id="{157D3AA9-999E-4E35-8A52-1F501A6B8F1C}"/>
                </a:ext>
              </a:extLst>
            </p:cNvPr>
            <p:cNvSpPr/>
            <p:nvPr/>
          </p:nvSpPr>
          <p:spPr>
            <a:xfrm>
              <a:off x="6177057" y="2230956"/>
              <a:ext cx="685763" cy="256919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sz="600" dirty="0">
                <a:solidFill>
                  <a:schemeClr val="tx1"/>
                </a:solidFill>
              </a:endParaRPr>
            </a:p>
          </p:txBody>
        </p:sp>
        <p:sp>
          <p:nvSpPr>
            <p:cNvPr id="291" name="TextBox 290">
              <a:extLst>
                <a:ext uri="{FF2B5EF4-FFF2-40B4-BE49-F238E27FC236}">
                  <a16:creationId xmlns:a16="http://schemas.microsoft.com/office/drawing/2014/main" id="{3C611377-1AC2-425C-A9DF-06CCA16D86F8}"/>
                </a:ext>
              </a:extLst>
            </p:cNvPr>
            <p:cNvSpPr txBox="1"/>
            <p:nvPr/>
          </p:nvSpPr>
          <p:spPr>
            <a:xfrm>
              <a:off x="6146692" y="2218780"/>
              <a:ext cx="741663" cy="28101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000" dirty="0"/>
                <a:t>IP Focusing</a:t>
              </a:r>
            </a:p>
          </p:txBody>
        </p:sp>
      </p:grpSp>
      <p:sp>
        <p:nvSpPr>
          <p:cNvPr id="292" name="Freeform: Shape 291">
            <a:extLst>
              <a:ext uri="{FF2B5EF4-FFF2-40B4-BE49-F238E27FC236}">
                <a16:creationId xmlns:a16="http://schemas.microsoft.com/office/drawing/2014/main" id="{3EE6005C-FB62-4EAC-BCEB-BF3ED6E51242}"/>
              </a:ext>
            </a:extLst>
          </p:cNvPr>
          <p:cNvSpPr/>
          <p:nvPr/>
        </p:nvSpPr>
        <p:spPr>
          <a:xfrm>
            <a:off x="6316882" y="4280432"/>
            <a:ext cx="1146371" cy="364937"/>
          </a:xfrm>
          <a:custGeom>
            <a:avLst/>
            <a:gdLst>
              <a:gd name="connsiteX0" fmla="*/ 0 w 3246634"/>
              <a:gd name="connsiteY0" fmla="*/ 883577 h 883577"/>
              <a:gd name="connsiteX1" fmla="*/ 873303 w 3246634"/>
              <a:gd name="connsiteY1" fmla="*/ 390418 h 883577"/>
              <a:gd name="connsiteX2" fmla="*/ 1140431 w 3246634"/>
              <a:gd name="connsiteY2" fmla="*/ 328773 h 883577"/>
              <a:gd name="connsiteX3" fmla="*/ 2116476 w 3246634"/>
              <a:gd name="connsiteY3" fmla="*/ 123290 h 883577"/>
              <a:gd name="connsiteX4" fmla="*/ 3246634 w 3246634"/>
              <a:gd name="connsiteY4" fmla="*/ 0 h 883577"/>
              <a:gd name="connsiteX0" fmla="*/ 0 w 3246634"/>
              <a:gd name="connsiteY0" fmla="*/ 883577 h 883577"/>
              <a:gd name="connsiteX1" fmla="*/ 873303 w 3246634"/>
              <a:gd name="connsiteY1" fmla="*/ 390418 h 883577"/>
              <a:gd name="connsiteX2" fmla="*/ 1202076 w 3246634"/>
              <a:gd name="connsiteY2" fmla="*/ 287677 h 883577"/>
              <a:gd name="connsiteX3" fmla="*/ 2116476 w 3246634"/>
              <a:gd name="connsiteY3" fmla="*/ 123290 h 883577"/>
              <a:gd name="connsiteX4" fmla="*/ 3246634 w 3246634"/>
              <a:gd name="connsiteY4" fmla="*/ 0 h 883577"/>
              <a:gd name="connsiteX0" fmla="*/ 0 w 3246634"/>
              <a:gd name="connsiteY0" fmla="*/ 883577 h 883577"/>
              <a:gd name="connsiteX1" fmla="*/ 821932 w 3246634"/>
              <a:gd name="connsiteY1" fmla="*/ 452063 h 883577"/>
              <a:gd name="connsiteX2" fmla="*/ 1202076 w 3246634"/>
              <a:gd name="connsiteY2" fmla="*/ 287677 h 883577"/>
              <a:gd name="connsiteX3" fmla="*/ 2116476 w 3246634"/>
              <a:gd name="connsiteY3" fmla="*/ 123290 h 883577"/>
              <a:gd name="connsiteX4" fmla="*/ 3246634 w 3246634"/>
              <a:gd name="connsiteY4" fmla="*/ 0 h 883577"/>
              <a:gd name="connsiteX0" fmla="*/ 0 w 3246634"/>
              <a:gd name="connsiteY0" fmla="*/ 883577 h 883577"/>
              <a:gd name="connsiteX1" fmla="*/ 1202076 w 3246634"/>
              <a:gd name="connsiteY1" fmla="*/ 287677 h 883577"/>
              <a:gd name="connsiteX2" fmla="*/ 2116476 w 3246634"/>
              <a:gd name="connsiteY2" fmla="*/ 123290 h 883577"/>
              <a:gd name="connsiteX3" fmla="*/ 3246634 w 3246634"/>
              <a:gd name="connsiteY3" fmla="*/ 0 h 883577"/>
              <a:gd name="connsiteX0" fmla="*/ 0 w 3246634"/>
              <a:gd name="connsiteY0" fmla="*/ 883577 h 883577"/>
              <a:gd name="connsiteX1" fmla="*/ 355409 w 3246634"/>
              <a:gd name="connsiteY1" fmla="*/ 719477 h 883577"/>
              <a:gd name="connsiteX2" fmla="*/ 2116476 w 3246634"/>
              <a:gd name="connsiteY2" fmla="*/ 123290 h 883577"/>
              <a:gd name="connsiteX3" fmla="*/ 3246634 w 3246634"/>
              <a:gd name="connsiteY3" fmla="*/ 0 h 883577"/>
              <a:gd name="connsiteX0" fmla="*/ 0 w 3246634"/>
              <a:gd name="connsiteY0" fmla="*/ 883577 h 883577"/>
              <a:gd name="connsiteX1" fmla="*/ 2116476 w 3246634"/>
              <a:gd name="connsiteY1" fmla="*/ 123290 h 883577"/>
              <a:gd name="connsiteX2" fmla="*/ 3246634 w 3246634"/>
              <a:gd name="connsiteY2" fmla="*/ 0 h 883577"/>
              <a:gd name="connsiteX0" fmla="*/ 0 w 3246634"/>
              <a:gd name="connsiteY0" fmla="*/ 883577 h 883577"/>
              <a:gd name="connsiteX1" fmla="*/ 291910 w 3246634"/>
              <a:gd name="connsiteY1" fmla="*/ 766756 h 883577"/>
              <a:gd name="connsiteX2" fmla="*/ 3246634 w 3246634"/>
              <a:gd name="connsiteY2" fmla="*/ 0 h 883577"/>
              <a:gd name="connsiteX0" fmla="*/ 0 w 681234"/>
              <a:gd name="connsiteY0" fmla="*/ 185077 h 185077"/>
              <a:gd name="connsiteX1" fmla="*/ 291910 w 681234"/>
              <a:gd name="connsiteY1" fmla="*/ 68256 h 185077"/>
              <a:gd name="connsiteX2" fmla="*/ 681234 w 681234"/>
              <a:gd name="connsiteY2" fmla="*/ 0 h 185077"/>
              <a:gd name="connsiteX0" fmla="*/ 0 w 681234"/>
              <a:gd name="connsiteY0" fmla="*/ 185077 h 185077"/>
              <a:gd name="connsiteX1" fmla="*/ 681234 w 681234"/>
              <a:gd name="connsiteY1" fmla="*/ 0 h 185077"/>
              <a:gd name="connsiteX0" fmla="*/ 0 w 681234"/>
              <a:gd name="connsiteY0" fmla="*/ 185077 h 185077"/>
              <a:gd name="connsiteX1" fmla="*/ 343013 w 681234"/>
              <a:gd name="connsiteY1" fmla="*/ 70075 h 185077"/>
              <a:gd name="connsiteX2" fmla="*/ 681234 w 681234"/>
              <a:gd name="connsiteY2" fmla="*/ 0 h 185077"/>
              <a:gd name="connsiteX0" fmla="*/ 0 w 785260"/>
              <a:gd name="connsiteY0" fmla="*/ 223694 h 223694"/>
              <a:gd name="connsiteX1" fmla="*/ 447039 w 785260"/>
              <a:gd name="connsiteY1" fmla="*/ 70075 h 223694"/>
              <a:gd name="connsiteX2" fmla="*/ 785260 w 785260"/>
              <a:gd name="connsiteY2" fmla="*/ 0 h 223694"/>
              <a:gd name="connsiteX0" fmla="*/ 0 w 902916"/>
              <a:gd name="connsiteY0" fmla="*/ 282760 h 282760"/>
              <a:gd name="connsiteX1" fmla="*/ 564695 w 902916"/>
              <a:gd name="connsiteY1" fmla="*/ 70075 h 282760"/>
              <a:gd name="connsiteX2" fmla="*/ 902916 w 902916"/>
              <a:gd name="connsiteY2" fmla="*/ 0 h 282760"/>
              <a:gd name="connsiteX0" fmla="*/ 0 w 1003764"/>
              <a:gd name="connsiteY0" fmla="*/ 297526 h 297526"/>
              <a:gd name="connsiteX1" fmla="*/ 564695 w 1003764"/>
              <a:gd name="connsiteY1" fmla="*/ 84841 h 297526"/>
              <a:gd name="connsiteX2" fmla="*/ 1003764 w 1003764"/>
              <a:gd name="connsiteY2" fmla="*/ 0 h 297526"/>
              <a:gd name="connsiteX0" fmla="*/ 0 w 1478006"/>
              <a:gd name="connsiteY0" fmla="*/ 379337 h 379337"/>
              <a:gd name="connsiteX1" fmla="*/ 564695 w 1478006"/>
              <a:gd name="connsiteY1" fmla="*/ 166652 h 379337"/>
              <a:gd name="connsiteX2" fmla="*/ 1478006 w 1478006"/>
              <a:gd name="connsiteY2" fmla="*/ 0 h 379337"/>
              <a:gd name="connsiteX0" fmla="*/ 0 w 1478006"/>
              <a:gd name="connsiteY0" fmla="*/ 379337 h 379337"/>
              <a:gd name="connsiteX1" fmla="*/ 716810 w 1478006"/>
              <a:gd name="connsiteY1" fmla="*/ 144340 h 379337"/>
              <a:gd name="connsiteX2" fmla="*/ 1478006 w 1478006"/>
              <a:gd name="connsiteY2" fmla="*/ 0 h 379337"/>
              <a:gd name="connsiteX0" fmla="*/ 0 w 1478006"/>
              <a:gd name="connsiteY0" fmla="*/ 379337 h 379337"/>
              <a:gd name="connsiteX1" fmla="*/ 716810 w 1478006"/>
              <a:gd name="connsiteY1" fmla="*/ 144340 h 379337"/>
              <a:gd name="connsiteX2" fmla="*/ 1478006 w 1478006"/>
              <a:gd name="connsiteY2" fmla="*/ 0 h 379337"/>
              <a:gd name="connsiteX0" fmla="*/ 0 w 1478006"/>
              <a:gd name="connsiteY0" fmla="*/ 379337 h 379337"/>
              <a:gd name="connsiteX1" fmla="*/ 716810 w 1478006"/>
              <a:gd name="connsiteY1" fmla="*/ 144340 h 379337"/>
              <a:gd name="connsiteX2" fmla="*/ 1478006 w 1478006"/>
              <a:gd name="connsiteY2" fmla="*/ 0 h 379337"/>
              <a:gd name="connsiteX0" fmla="*/ 0 w 1406422"/>
              <a:gd name="connsiteY0" fmla="*/ 342151 h 342151"/>
              <a:gd name="connsiteX1" fmla="*/ 645226 w 1406422"/>
              <a:gd name="connsiteY1" fmla="*/ 144340 h 342151"/>
              <a:gd name="connsiteX2" fmla="*/ 1406422 w 1406422"/>
              <a:gd name="connsiteY2" fmla="*/ 0 h 342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06422" h="342151">
                <a:moveTo>
                  <a:pt x="0" y="342151"/>
                </a:moveTo>
                <a:cubicBezTo>
                  <a:pt x="118571" y="312284"/>
                  <a:pt x="419280" y="174207"/>
                  <a:pt x="645226" y="144340"/>
                </a:cubicBezTo>
                <a:cubicBezTo>
                  <a:pt x="898958" y="66478"/>
                  <a:pt x="1152690" y="48113"/>
                  <a:pt x="1406422" y="0"/>
                </a:cubicBezTo>
              </a:path>
            </a:pathLst>
          </a:custGeom>
          <a:noFill/>
          <a:ln w="19050">
            <a:solidFill>
              <a:schemeClr val="accent1">
                <a:lumMod val="75000"/>
              </a:schemeClr>
            </a:solidFill>
            <a:headEnd type="triangl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grpSp>
        <p:nvGrpSpPr>
          <p:cNvPr id="299" name="Group 298">
            <a:extLst>
              <a:ext uri="{FF2B5EF4-FFF2-40B4-BE49-F238E27FC236}">
                <a16:creationId xmlns:a16="http://schemas.microsoft.com/office/drawing/2014/main" id="{7CB0C865-B872-48B0-B6BA-1F41B531C2EA}"/>
              </a:ext>
            </a:extLst>
          </p:cNvPr>
          <p:cNvGrpSpPr/>
          <p:nvPr/>
        </p:nvGrpSpPr>
        <p:grpSpPr>
          <a:xfrm>
            <a:off x="5952563" y="4828754"/>
            <a:ext cx="761629" cy="445484"/>
            <a:chOff x="6150107" y="2368891"/>
            <a:chExt cx="741663" cy="310807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300" name="Oval 299">
              <a:extLst>
                <a:ext uri="{FF2B5EF4-FFF2-40B4-BE49-F238E27FC236}">
                  <a16:creationId xmlns:a16="http://schemas.microsoft.com/office/drawing/2014/main" id="{3456B368-EA23-48FC-9286-AF17246A7834}"/>
                </a:ext>
              </a:extLst>
            </p:cNvPr>
            <p:cNvSpPr/>
            <p:nvPr/>
          </p:nvSpPr>
          <p:spPr>
            <a:xfrm>
              <a:off x="6177057" y="2374318"/>
              <a:ext cx="685763" cy="30538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sz="600" dirty="0">
                <a:solidFill>
                  <a:schemeClr val="tx1"/>
                </a:solidFill>
              </a:endParaRPr>
            </a:p>
          </p:txBody>
        </p:sp>
        <p:sp>
          <p:nvSpPr>
            <p:cNvPr id="301" name="TextBox 300">
              <a:extLst>
                <a:ext uri="{FF2B5EF4-FFF2-40B4-BE49-F238E27FC236}">
                  <a16:creationId xmlns:a16="http://schemas.microsoft.com/office/drawing/2014/main" id="{FC33EBF6-058C-4F6C-98B4-B06CF3A25EC8}"/>
                </a:ext>
              </a:extLst>
            </p:cNvPr>
            <p:cNvSpPr txBox="1"/>
            <p:nvPr/>
          </p:nvSpPr>
          <p:spPr>
            <a:xfrm>
              <a:off x="6150107" y="2368891"/>
              <a:ext cx="741663" cy="27915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000" dirty="0"/>
                <a:t>Detector region</a:t>
              </a:r>
            </a:p>
          </p:txBody>
        </p:sp>
      </p:grpSp>
      <p:sp>
        <p:nvSpPr>
          <p:cNvPr id="302" name="Freeform: Shape 301">
            <a:extLst>
              <a:ext uri="{FF2B5EF4-FFF2-40B4-BE49-F238E27FC236}">
                <a16:creationId xmlns:a16="http://schemas.microsoft.com/office/drawing/2014/main" id="{2EF50B5A-99DC-484C-8FB0-8D131AB98F3B}"/>
              </a:ext>
            </a:extLst>
          </p:cNvPr>
          <p:cNvSpPr/>
          <p:nvPr/>
        </p:nvSpPr>
        <p:spPr>
          <a:xfrm rot="20181958">
            <a:off x="5444213" y="4108680"/>
            <a:ext cx="1926473" cy="201867"/>
          </a:xfrm>
          <a:custGeom>
            <a:avLst/>
            <a:gdLst>
              <a:gd name="connsiteX0" fmla="*/ 0 w 3246634"/>
              <a:gd name="connsiteY0" fmla="*/ 883577 h 883577"/>
              <a:gd name="connsiteX1" fmla="*/ 873303 w 3246634"/>
              <a:gd name="connsiteY1" fmla="*/ 390418 h 883577"/>
              <a:gd name="connsiteX2" fmla="*/ 1140431 w 3246634"/>
              <a:gd name="connsiteY2" fmla="*/ 328773 h 883577"/>
              <a:gd name="connsiteX3" fmla="*/ 2116476 w 3246634"/>
              <a:gd name="connsiteY3" fmla="*/ 123290 h 883577"/>
              <a:gd name="connsiteX4" fmla="*/ 3246634 w 3246634"/>
              <a:gd name="connsiteY4" fmla="*/ 0 h 883577"/>
              <a:gd name="connsiteX0" fmla="*/ 0 w 3246634"/>
              <a:gd name="connsiteY0" fmla="*/ 883577 h 883577"/>
              <a:gd name="connsiteX1" fmla="*/ 873303 w 3246634"/>
              <a:gd name="connsiteY1" fmla="*/ 390418 h 883577"/>
              <a:gd name="connsiteX2" fmla="*/ 1202076 w 3246634"/>
              <a:gd name="connsiteY2" fmla="*/ 287677 h 883577"/>
              <a:gd name="connsiteX3" fmla="*/ 2116476 w 3246634"/>
              <a:gd name="connsiteY3" fmla="*/ 123290 h 883577"/>
              <a:gd name="connsiteX4" fmla="*/ 3246634 w 3246634"/>
              <a:gd name="connsiteY4" fmla="*/ 0 h 883577"/>
              <a:gd name="connsiteX0" fmla="*/ 0 w 3246634"/>
              <a:gd name="connsiteY0" fmla="*/ 883577 h 883577"/>
              <a:gd name="connsiteX1" fmla="*/ 821932 w 3246634"/>
              <a:gd name="connsiteY1" fmla="*/ 452063 h 883577"/>
              <a:gd name="connsiteX2" fmla="*/ 1202076 w 3246634"/>
              <a:gd name="connsiteY2" fmla="*/ 287677 h 883577"/>
              <a:gd name="connsiteX3" fmla="*/ 2116476 w 3246634"/>
              <a:gd name="connsiteY3" fmla="*/ 123290 h 883577"/>
              <a:gd name="connsiteX4" fmla="*/ 3246634 w 3246634"/>
              <a:gd name="connsiteY4" fmla="*/ 0 h 883577"/>
              <a:gd name="connsiteX0" fmla="*/ 0 w 3246634"/>
              <a:gd name="connsiteY0" fmla="*/ 883577 h 883577"/>
              <a:gd name="connsiteX1" fmla="*/ 1202076 w 3246634"/>
              <a:gd name="connsiteY1" fmla="*/ 287677 h 883577"/>
              <a:gd name="connsiteX2" fmla="*/ 2116476 w 3246634"/>
              <a:gd name="connsiteY2" fmla="*/ 123290 h 883577"/>
              <a:gd name="connsiteX3" fmla="*/ 3246634 w 3246634"/>
              <a:gd name="connsiteY3" fmla="*/ 0 h 883577"/>
              <a:gd name="connsiteX0" fmla="*/ 0 w 3246634"/>
              <a:gd name="connsiteY0" fmla="*/ 883577 h 883577"/>
              <a:gd name="connsiteX1" fmla="*/ 355409 w 3246634"/>
              <a:gd name="connsiteY1" fmla="*/ 719477 h 883577"/>
              <a:gd name="connsiteX2" fmla="*/ 2116476 w 3246634"/>
              <a:gd name="connsiteY2" fmla="*/ 123290 h 883577"/>
              <a:gd name="connsiteX3" fmla="*/ 3246634 w 3246634"/>
              <a:gd name="connsiteY3" fmla="*/ 0 h 883577"/>
              <a:gd name="connsiteX0" fmla="*/ 0 w 3246634"/>
              <a:gd name="connsiteY0" fmla="*/ 883577 h 883577"/>
              <a:gd name="connsiteX1" fmla="*/ 2116476 w 3246634"/>
              <a:gd name="connsiteY1" fmla="*/ 123290 h 883577"/>
              <a:gd name="connsiteX2" fmla="*/ 3246634 w 3246634"/>
              <a:gd name="connsiteY2" fmla="*/ 0 h 883577"/>
              <a:gd name="connsiteX0" fmla="*/ 0 w 3246634"/>
              <a:gd name="connsiteY0" fmla="*/ 883577 h 883577"/>
              <a:gd name="connsiteX1" fmla="*/ 291910 w 3246634"/>
              <a:gd name="connsiteY1" fmla="*/ 766756 h 883577"/>
              <a:gd name="connsiteX2" fmla="*/ 3246634 w 3246634"/>
              <a:gd name="connsiteY2" fmla="*/ 0 h 883577"/>
              <a:gd name="connsiteX0" fmla="*/ 0 w 681234"/>
              <a:gd name="connsiteY0" fmla="*/ 185077 h 185077"/>
              <a:gd name="connsiteX1" fmla="*/ 291910 w 681234"/>
              <a:gd name="connsiteY1" fmla="*/ 68256 h 185077"/>
              <a:gd name="connsiteX2" fmla="*/ 681234 w 681234"/>
              <a:gd name="connsiteY2" fmla="*/ 0 h 185077"/>
              <a:gd name="connsiteX0" fmla="*/ 0 w 681234"/>
              <a:gd name="connsiteY0" fmla="*/ 185077 h 185077"/>
              <a:gd name="connsiteX1" fmla="*/ 681234 w 681234"/>
              <a:gd name="connsiteY1" fmla="*/ 0 h 185077"/>
              <a:gd name="connsiteX0" fmla="*/ 0 w 681234"/>
              <a:gd name="connsiteY0" fmla="*/ 185077 h 185077"/>
              <a:gd name="connsiteX1" fmla="*/ 343013 w 681234"/>
              <a:gd name="connsiteY1" fmla="*/ 70075 h 185077"/>
              <a:gd name="connsiteX2" fmla="*/ 681234 w 681234"/>
              <a:gd name="connsiteY2" fmla="*/ 0 h 185077"/>
              <a:gd name="connsiteX0" fmla="*/ 0 w 730109"/>
              <a:gd name="connsiteY0" fmla="*/ 181796 h 181796"/>
              <a:gd name="connsiteX1" fmla="*/ 343013 w 730109"/>
              <a:gd name="connsiteY1" fmla="*/ 66794 h 181796"/>
              <a:gd name="connsiteX2" fmla="*/ 730109 w 730109"/>
              <a:gd name="connsiteY2" fmla="*/ 0 h 181796"/>
              <a:gd name="connsiteX0" fmla="*/ 0 w 809872"/>
              <a:gd name="connsiteY0" fmla="*/ 193533 h 193533"/>
              <a:gd name="connsiteX1" fmla="*/ 343013 w 809872"/>
              <a:gd name="connsiteY1" fmla="*/ 78531 h 193533"/>
              <a:gd name="connsiteX2" fmla="*/ 809872 w 809872"/>
              <a:gd name="connsiteY2" fmla="*/ 0 h 193533"/>
              <a:gd name="connsiteX0" fmla="*/ 0 w 1455802"/>
              <a:gd name="connsiteY0" fmla="*/ 246877 h 246877"/>
              <a:gd name="connsiteX1" fmla="*/ 343013 w 1455802"/>
              <a:gd name="connsiteY1" fmla="*/ 131875 h 246877"/>
              <a:gd name="connsiteX2" fmla="*/ 1455802 w 1455802"/>
              <a:gd name="connsiteY2" fmla="*/ 0 h 246877"/>
              <a:gd name="connsiteX0" fmla="*/ 0 w 1455802"/>
              <a:gd name="connsiteY0" fmla="*/ 246877 h 246877"/>
              <a:gd name="connsiteX1" fmla="*/ 343013 w 1455802"/>
              <a:gd name="connsiteY1" fmla="*/ 131875 h 246877"/>
              <a:gd name="connsiteX2" fmla="*/ 1011759 w 1455802"/>
              <a:gd name="connsiteY2" fmla="*/ 60543 h 246877"/>
              <a:gd name="connsiteX3" fmla="*/ 1455802 w 1455802"/>
              <a:gd name="connsiteY3" fmla="*/ 0 h 246877"/>
              <a:gd name="connsiteX0" fmla="*/ 0 w 1455802"/>
              <a:gd name="connsiteY0" fmla="*/ 254844 h 254844"/>
              <a:gd name="connsiteX1" fmla="*/ 343013 w 1455802"/>
              <a:gd name="connsiteY1" fmla="*/ 139842 h 254844"/>
              <a:gd name="connsiteX2" fmla="*/ 1008653 w 1455802"/>
              <a:gd name="connsiteY2" fmla="*/ 7858 h 254844"/>
              <a:gd name="connsiteX3" fmla="*/ 1455802 w 1455802"/>
              <a:gd name="connsiteY3" fmla="*/ 7967 h 254844"/>
              <a:gd name="connsiteX0" fmla="*/ 0 w 1455802"/>
              <a:gd name="connsiteY0" fmla="*/ 280331 h 280331"/>
              <a:gd name="connsiteX1" fmla="*/ 343013 w 1455802"/>
              <a:gd name="connsiteY1" fmla="*/ 165329 h 280331"/>
              <a:gd name="connsiteX2" fmla="*/ 1011248 w 1455802"/>
              <a:gd name="connsiteY2" fmla="*/ 4833 h 280331"/>
              <a:gd name="connsiteX3" fmla="*/ 1455802 w 1455802"/>
              <a:gd name="connsiteY3" fmla="*/ 33454 h 280331"/>
              <a:gd name="connsiteX0" fmla="*/ 0 w 1330342"/>
              <a:gd name="connsiteY0" fmla="*/ 196879 h 196879"/>
              <a:gd name="connsiteX1" fmla="*/ 217553 w 1330342"/>
              <a:gd name="connsiteY1" fmla="*/ 165329 h 196879"/>
              <a:gd name="connsiteX2" fmla="*/ 885788 w 1330342"/>
              <a:gd name="connsiteY2" fmla="*/ 4833 h 196879"/>
              <a:gd name="connsiteX3" fmla="*/ 1330342 w 1330342"/>
              <a:gd name="connsiteY3" fmla="*/ 33454 h 196879"/>
              <a:gd name="connsiteX0" fmla="*/ 0 w 1330342"/>
              <a:gd name="connsiteY0" fmla="*/ 196879 h 196879"/>
              <a:gd name="connsiteX1" fmla="*/ 480907 w 1330342"/>
              <a:gd name="connsiteY1" fmla="*/ 82924 h 196879"/>
              <a:gd name="connsiteX2" fmla="*/ 885788 w 1330342"/>
              <a:gd name="connsiteY2" fmla="*/ 4833 h 196879"/>
              <a:gd name="connsiteX3" fmla="*/ 1330342 w 1330342"/>
              <a:gd name="connsiteY3" fmla="*/ 33454 h 196879"/>
              <a:gd name="connsiteX0" fmla="*/ 0 w 1281613"/>
              <a:gd name="connsiteY0" fmla="*/ 198438 h 198438"/>
              <a:gd name="connsiteX1" fmla="*/ 432178 w 1281613"/>
              <a:gd name="connsiteY1" fmla="*/ 82924 h 198438"/>
              <a:gd name="connsiteX2" fmla="*/ 837059 w 1281613"/>
              <a:gd name="connsiteY2" fmla="*/ 4833 h 198438"/>
              <a:gd name="connsiteX3" fmla="*/ 1281613 w 1281613"/>
              <a:gd name="connsiteY3" fmla="*/ 33454 h 198438"/>
              <a:gd name="connsiteX0" fmla="*/ 0 w 1314788"/>
              <a:gd name="connsiteY0" fmla="*/ 197651 h 197651"/>
              <a:gd name="connsiteX1" fmla="*/ 432178 w 1314788"/>
              <a:gd name="connsiteY1" fmla="*/ 82137 h 197651"/>
              <a:gd name="connsiteX2" fmla="*/ 837059 w 1314788"/>
              <a:gd name="connsiteY2" fmla="*/ 4046 h 197651"/>
              <a:gd name="connsiteX3" fmla="*/ 1314788 w 1314788"/>
              <a:gd name="connsiteY3" fmla="*/ 47184 h 197651"/>
              <a:gd name="connsiteX0" fmla="*/ 0 w 1314788"/>
              <a:gd name="connsiteY0" fmla="*/ 196164 h 196164"/>
              <a:gd name="connsiteX1" fmla="*/ 432178 w 1314788"/>
              <a:gd name="connsiteY1" fmla="*/ 80650 h 196164"/>
              <a:gd name="connsiteX2" fmla="*/ 885789 w 1314788"/>
              <a:gd name="connsiteY2" fmla="*/ 4118 h 196164"/>
              <a:gd name="connsiteX3" fmla="*/ 1314788 w 1314788"/>
              <a:gd name="connsiteY3" fmla="*/ 45697 h 196164"/>
              <a:gd name="connsiteX0" fmla="*/ 0 w 1314788"/>
              <a:gd name="connsiteY0" fmla="*/ 197276 h 197276"/>
              <a:gd name="connsiteX1" fmla="*/ 432178 w 1314788"/>
              <a:gd name="connsiteY1" fmla="*/ 81762 h 197276"/>
              <a:gd name="connsiteX2" fmla="*/ 885789 w 1314788"/>
              <a:gd name="connsiteY2" fmla="*/ 5230 h 197276"/>
              <a:gd name="connsiteX3" fmla="*/ 1314788 w 1314788"/>
              <a:gd name="connsiteY3" fmla="*/ 46809 h 197276"/>
              <a:gd name="connsiteX0" fmla="*/ 0 w 1314788"/>
              <a:gd name="connsiteY0" fmla="*/ 204159 h 204159"/>
              <a:gd name="connsiteX1" fmla="*/ 432178 w 1314788"/>
              <a:gd name="connsiteY1" fmla="*/ 88645 h 204159"/>
              <a:gd name="connsiteX2" fmla="*/ 869201 w 1314788"/>
              <a:gd name="connsiteY2" fmla="*/ 4854 h 204159"/>
              <a:gd name="connsiteX3" fmla="*/ 1314788 w 1314788"/>
              <a:gd name="connsiteY3" fmla="*/ 53692 h 204159"/>
              <a:gd name="connsiteX0" fmla="*/ 0 w 2391356"/>
              <a:gd name="connsiteY0" fmla="*/ 201056 h 230389"/>
              <a:gd name="connsiteX1" fmla="*/ 432178 w 2391356"/>
              <a:gd name="connsiteY1" fmla="*/ 85542 h 230389"/>
              <a:gd name="connsiteX2" fmla="*/ 869201 w 2391356"/>
              <a:gd name="connsiteY2" fmla="*/ 1751 h 230389"/>
              <a:gd name="connsiteX3" fmla="*/ 2391356 w 2391356"/>
              <a:gd name="connsiteY3" fmla="*/ 230107 h 230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91356" h="230389">
                <a:moveTo>
                  <a:pt x="0" y="201056"/>
                </a:moveTo>
                <a:cubicBezTo>
                  <a:pt x="118571" y="171189"/>
                  <a:pt x="313607" y="115409"/>
                  <a:pt x="432178" y="85542"/>
                </a:cubicBezTo>
                <a:cubicBezTo>
                  <a:pt x="600805" y="54486"/>
                  <a:pt x="683736" y="23730"/>
                  <a:pt x="869201" y="1751"/>
                </a:cubicBezTo>
                <a:cubicBezTo>
                  <a:pt x="1046372" y="-23858"/>
                  <a:pt x="2317349" y="240197"/>
                  <a:pt x="2391356" y="230107"/>
                </a:cubicBezTo>
              </a:path>
            </a:pathLst>
          </a:custGeom>
          <a:noFill/>
          <a:ln w="19050">
            <a:solidFill>
              <a:schemeClr val="accent6">
                <a:lumMod val="60000"/>
                <a:lumOff val="40000"/>
              </a:schemeClr>
            </a:solidFill>
            <a:headEnd type="triangl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335" name="Flowchart: Manual Operation 334">
            <a:extLst>
              <a:ext uri="{FF2B5EF4-FFF2-40B4-BE49-F238E27FC236}">
                <a16:creationId xmlns:a16="http://schemas.microsoft.com/office/drawing/2014/main" id="{6BB98C48-11F2-4D58-AF67-F36310BD789D}"/>
              </a:ext>
            </a:extLst>
          </p:cNvPr>
          <p:cNvSpPr/>
          <p:nvPr/>
        </p:nvSpPr>
        <p:spPr>
          <a:xfrm rot="14960887">
            <a:off x="5446695" y="4243410"/>
            <a:ext cx="276943" cy="128376"/>
          </a:xfrm>
          <a:prstGeom prst="flowChartManualOperati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600" dirty="0">
              <a:solidFill>
                <a:schemeClr val="tx1"/>
              </a:solidFill>
            </a:endParaRPr>
          </a:p>
        </p:txBody>
      </p:sp>
      <p:sp>
        <p:nvSpPr>
          <p:cNvPr id="356" name="TextBox 355">
            <a:extLst>
              <a:ext uri="{FF2B5EF4-FFF2-40B4-BE49-F238E27FC236}">
                <a16:creationId xmlns:a16="http://schemas.microsoft.com/office/drawing/2014/main" id="{807C35D3-59FA-4F0D-9677-5DB62D97C53E}"/>
              </a:ext>
            </a:extLst>
          </p:cNvPr>
          <p:cNvSpPr txBox="1"/>
          <p:nvPr/>
        </p:nvSpPr>
        <p:spPr>
          <a:xfrm>
            <a:off x="5117118" y="3796674"/>
            <a:ext cx="7081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/>
              <a:t>Lumi</a:t>
            </a:r>
            <a:r>
              <a:rPr lang="en-US" sz="1000" dirty="0"/>
              <a:t>-Monitor</a:t>
            </a:r>
          </a:p>
        </p:txBody>
      </p:sp>
      <p:grpSp>
        <p:nvGrpSpPr>
          <p:cNvPr id="320" name="Group 319">
            <a:extLst>
              <a:ext uri="{FF2B5EF4-FFF2-40B4-BE49-F238E27FC236}">
                <a16:creationId xmlns:a16="http://schemas.microsoft.com/office/drawing/2014/main" id="{92E4558C-80CB-4E5C-A3FA-08CB112FC643}"/>
              </a:ext>
            </a:extLst>
          </p:cNvPr>
          <p:cNvGrpSpPr/>
          <p:nvPr/>
        </p:nvGrpSpPr>
        <p:grpSpPr>
          <a:xfrm>
            <a:off x="6308568" y="3061973"/>
            <a:ext cx="1148028" cy="461709"/>
            <a:chOff x="8502849" y="1992338"/>
            <a:chExt cx="1327552" cy="1562839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322" name="Oval 321">
              <a:extLst>
                <a:ext uri="{FF2B5EF4-FFF2-40B4-BE49-F238E27FC236}">
                  <a16:creationId xmlns:a16="http://schemas.microsoft.com/office/drawing/2014/main" id="{A4EDB2F1-4EC6-409E-9D44-62096AF21121}"/>
                </a:ext>
              </a:extLst>
            </p:cNvPr>
            <p:cNvSpPr/>
            <p:nvPr/>
          </p:nvSpPr>
          <p:spPr>
            <a:xfrm>
              <a:off x="8507073" y="1992338"/>
              <a:ext cx="1308719" cy="994413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sz="600" dirty="0">
                <a:solidFill>
                  <a:schemeClr val="tx1"/>
                </a:solidFill>
              </a:endParaRPr>
            </a:p>
          </p:txBody>
        </p:sp>
        <p:sp>
          <p:nvSpPr>
            <p:cNvPr id="323" name="TextBox 322">
              <a:extLst>
                <a:ext uri="{FF2B5EF4-FFF2-40B4-BE49-F238E27FC236}">
                  <a16:creationId xmlns:a16="http://schemas.microsoft.com/office/drawing/2014/main" id="{83E19C00-F0B9-4C5A-BAA2-04B8CDF9700C}"/>
                </a:ext>
              </a:extLst>
            </p:cNvPr>
            <p:cNvSpPr txBox="1"/>
            <p:nvPr/>
          </p:nvSpPr>
          <p:spPr>
            <a:xfrm>
              <a:off x="8502849" y="2096667"/>
              <a:ext cx="1327552" cy="14585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000" dirty="0"/>
                <a:t>Crab –in </a:t>
              </a:r>
            </a:p>
            <a:p>
              <a:pPr algn="ctr"/>
              <a:endParaRPr lang="en-US" sz="600" i="1" dirty="0"/>
            </a:p>
            <a:p>
              <a:pPr algn="ctr"/>
              <a:endParaRPr lang="en-US" sz="600" dirty="0"/>
            </a:p>
          </p:txBody>
        </p:sp>
      </p:grpSp>
      <p:cxnSp>
        <p:nvCxnSpPr>
          <p:cNvPr id="324" name="Straight Arrow Connector 323">
            <a:extLst>
              <a:ext uri="{FF2B5EF4-FFF2-40B4-BE49-F238E27FC236}">
                <a16:creationId xmlns:a16="http://schemas.microsoft.com/office/drawing/2014/main" id="{076977FC-F0BE-4739-9D21-DB23C5185B47}"/>
              </a:ext>
            </a:extLst>
          </p:cNvPr>
          <p:cNvCxnSpPr>
            <a:cxnSpLocks/>
          </p:cNvCxnSpPr>
          <p:nvPr/>
        </p:nvCxnSpPr>
        <p:spPr>
          <a:xfrm>
            <a:off x="7241399" y="3340996"/>
            <a:ext cx="160881" cy="30334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D2180E92-8E08-4BF1-AE72-891F2C81C93A}"/>
              </a:ext>
            </a:extLst>
          </p:cNvPr>
          <p:cNvGrpSpPr/>
          <p:nvPr/>
        </p:nvGrpSpPr>
        <p:grpSpPr>
          <a:xfrm>
            <a:off x="6733115" y="4774886"/>
            <a:ext cx="1043282" cy="421051"/>
            <a:chOff x="6789299" y="4262018"/>
            <a:chExt cx="1269895" cy="711582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331" name="Oval 330">
              <a:extLst>
                <a:ext uri="{FF2B5EF4-FFF2-40B4-BE49-F238E27FC236}">
                  <a16:creationId xmlns:a16="http://schemas.microsoft.com/office/drawing/2014/main" id="{64A36257-185E-4685-81C9-66EEBC4F6924}"/>
                </a:ext>
              </a:extLst>
            </p:cNvPr>
            <p:cNvSpPr/>
            <p:nvPr/>
          </p:nvSpPr>
          <p:spPr>
            <a:xfrm>
              <a:off x="6801203" y="4262018"/>
              <a:ext cx="1257991" cy="711582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9050">
              <a:noFill/>
              <a:headEnd type="triangle"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sz="600" dirty="0">
                <a:solidFill>
                  <a:schemeClr val="tx1"/>
                </a:solidFill>
              </a:endParaRPr>
            </a:p>
          </p:txBody>
        </p:sp>
        <p:sp>
          <p:nvSpPr>
            <p:cNvPr id="332" name="TextBox 331">
              <a:extLst>
                <a:ext uri="{FF2B5EF4-FFF2-40B4-BE49-F238E27FC236}">
                  <a16:creationId xmlns:a16="http://schemas.microsoft.com/office/drawing/2014/main" id="{FD70D727-E083-43C0-8F28-C5DD91818755}"/>
                </a:ext>
              </a:extLst>
            </p:cNvPr>
            <p:cNvSpPr txBox="1"/>
            <p:nvPr/>
          </p:nvSpPr>
          <p:spPr>
            <a:xfrm>
              <a:off x="6789299" y="4275606"/>
              <a:ext cx="1260482" cy="676192"/>
            </a:xfrm>
            <a:prstGeom prst="rect">
              <a:avLst/>
            </a:prstGeom>
            <a:noFill/>
            <a:ln w="19050">
              <a:noFill/>
              <a:headEnd type="triangle"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</a:rPr>
                <a:t>Longitudinal spin</a:t>
              </a:r>
            </a:p>
          </p:txBody>
        </p:sp>
      </p:grpSp>
      <p:cxnSp>
        <p:nvCxnSpPr>
          <p:cNvPr id="333" name="Straight Arrow Connector 332">
            <a:extLst>
              <a:ext uri="{FF2B5EF4-FFF2-40B4-BE49-F238E27FC236}">
                <a16:creationId xmlns:a16="http://schemas.microsoft.com/office/drawing/2014/main" id="{07C6AA0F-54C6-4E23-977E-997A0929849D}"/>
              </a:ext>
            </a:extLst>
          </p:cNvPr>
          <p:cNvCxnSpPr>
            <a:cxnSpLocks/>
          </p:cNvCxnSpPr>
          <p:nvPr/>
        </p:nvCxnSpPr>
        <p:spPr>
          <a:xfrm flipH="1" flipV="1">
            <a:off x="6866100" y="4440434"/>
            <a:ext cx="268402" cy="337364"/>
          </a:xfrm>
          <a:prstGeom prst="straightConnector1">
            <a:avLst/>
          </a:prstGeom>
          <a:noFill/>
          <a:ln w="19050">
            <a:solidFill>
              <a:schemeClr val="accent1">
                <a:lumMod val="75000"/>
              </a:schemeClr>
            </a:solidFill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70D8ECA-1352-4A45-A136-3A4B7EAA245C}"/>
              </a:ext>
            </a:extLst>
          </p:cNvPr>
          <p:cNvGrpSpPr/>
          <p:nvPr/>
        </p:nvGrpSpPr>
        <p:grpSpPr>
          <a:xfrm>
            <a:off x="3029609" y="4821936"/>
            <a:ext cx="861168" cy="816943"/>
            <a:chOff x="2489554" y="3769639"/>
            <a:chExt cx="1068979" cy="932370"/>
          </a:xfrm>
        </p:grpSpPr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01564B86-D65D-4A52-BB1E-E8C47822937B}"/>
                </a:ext>
              </a:extLst>
            </p:cNvPr>
            <p:cNvCxnSpPr>
              <a:cxnSpLocks/>
            </p:cNvCxnSpPr>
            <p:nvPr/>
          </p:nvCxnSpPr>
          <p:spPr>
            <a:xfrm>
              <a:off x="2489554" y="3769639"/>
              <a:ext cx="1068979" cy="93237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80" name="Group 379">
              <a:extLst>
                <a:ext uri="{FF2B5EF4-FFF2-40B4-BE49-F238E27FC236}">
                  <a16:creationId xmlns:a16="http://schemas.microsoft.com/office/drawing/2014/main" id="{D323EE8F-1DE5-4A3D-988D-402533D0D320}"/>
                </a:ext>
              </a:extLst>
            </p:cNvPr>
            <p:cNvGrpSpPr/>
            <p:nvPr/>
          </p:nvGrpSpPr>
          <p:grpSpPr>
            <a:xfrm rot="5400000">
              <a:off x="2672180" y="3875682"/>
              <a:ext cx="310217" cy="356135"/>
              <a:chOff x="10285627" y="1353145"/>
              <a:chExt cx="310217" cy="356135"/>
            </a:xfrm>
          </p:grpSpPr>
          <p:grpSp>
            <p:nvGrpSpPr>
              <p:cNvPr id="381" name="Group 380">
                <a:extLst>
                  <a:ext uri="{FF2B5EF4-FFF2-40B4-BE49-F238E27FC236}">
                    <a16:creationId xmlns:a16="http://schemas.microsoft.com/office/drawing/2014/main" id="{EF482CCA-A677-4338-B464-810D8EC062D0}"/>
                  </a:ext>
                </a:extLst>
              </p:cNvPr>
              <p:cNvGrpSpPr/>
              <p:nvPr/>
            </p:nvGrpSpPr>
            <p:grpSpPr>
              <a:xfrm>
                <a:off x="10285627" y="1493371"/>
                <a:ext cx="188282" cy="215909"/>
                <a:chOff x="9732978" y="2132578"/>
                <a:chExt cx="188282" cy="215909"/>
              </a:xfrm>
            </p:grpSpPr>
            <p:grpSp>
              <p:nvGrpSpPr>
                <p:cNvPr id="390" name="Group 389">
                  <a:extLst>
                    <a:ext uri="{FF2B5EF4-FFF2-40B4-BE49-F238E27FC236}">
                      <a16:creationId xmlns:a16="http://schemas.microsoft.com/office/drawing/2014/main" id="{FA6D05D8-6077-4649-867E-CF463DC91C9B}"/>
                    </a:ext>
                  </a:extLst>
                </p:cNvPr>
                <p:cNvGrpSpPr/>
                <p:nvPr/>
              </p:nvGrpSpPr>
              <p:grpSpPr>
                <a:xfrm rot="21385931">
                  <a:off x="9764408" y="2177201"/>
                  <a:ext cx="125846" cy="120595"/>
                  <a:chOff x="10746581" y="1666875"/>
                  <a:chExt cx="192883" cy="200026"/>
                </a:xfrm>
              </p:grpSpPr>
              <p:sp>
                <p:nvSpPr>
                  <p:cNvPr id="399" name="Rectangle 398">
                    <a:extLst>
                      <a:ext uri="{FF2B5EF4-FFF2-40B4-BE49-F238E27FC236}">
                        <a16:creationId xmlns:a16="http://schemas.microsoft.com/office/drawing/2014/main" id="{434F999F-D2DA-435A-A77D-ECA8B887FE00}"/>
                      </a:ext>
                    </a:extLst>
                  </p:cNvPr>
                  <p:cNvSpPr/>
                  <p:nvPr/>
                </p:nvSpPr>
                <p:spPr>
                  <a:xfrm rot="18898493">
                    <a:off x="10761785" y="1715694"/>
                    <a:ext cx="169451" cy="10671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600"/>
                  </a:p>
                </p:txBody>
              </p:sp>
              <p:cxnSp>
                <p:nvCxnSpPr>
                  <p:cNvPr id="400" name="Straight Connector 399">
                    <a:extLst>
                      <a:ext uri="{FF2B5EF4-FFF2-40B4-BE49-F238E27FC236}">
                        <a16:creationId xmlns:a16="http://schemas.microsoft.com/office/drawing/2014/main" id="{4903DD57-778B-49B1-B469-941106D582B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0820400" y="1666875"/>
                    <a:ext cx="47625" cy="200026"/>
                  </a:xfrm>
                  <a:prstGeom prst="line">
                    <a:avLst/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1" name="Straight Connector 400">
                    <a:extLst>
                      <a:ext uri="{FF2B5EF4-FFF2-40B4-BE49-F238E27FC236}">
                        <a16:creationId xmlns:a16="http://schemas.microsoft.com/office/drawing/2014/main" id="{6EC49E0F-4A4D-4450-9A23-7C5279C9026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0746581" y="1745457"/>
                    <a:ext cx="192883" cy="45243"/>
                  </a:xfrm>
                  <a:prstGeom prst="line">
                    <a:avLst/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91" name="Group 390">
                  <a:extLst>
                    <a:ext uri="{FF2B5EF4-FFF2-40B4-BE49-F238E27FC236}">
                      <a16:creationId xmlns:a16="http://schemas.microsoft.com/office/drawing/2014/main" id="{556A4E10-B953-4A62-9922-39A70734952C}"/>
                    </a:ext>
                  </a:extLst>
                </p:cNvPr>
                <p:cNvGrpSpPr/>
                <p:nvPr/>
              </p:nvGrpSpPr>
              <p:grpSpPr>
                <a:xfrm rot="21385931">
                  <a:off x="9732978" y="2267676"/>
                  <a:ext cx="72080" cy="80811"/>
                  <a:chOff x="10787982" y="1731798"/>
                  <a:chExt cx="71462" cy="139009"/>
                </a:xfrm>
              </p:grpSpPr>
              <p:sp>
                <p:nvSpPr>
                  <p:cNvPr id="396" name="Rectangle 395">
                    <a:extLst>
                      <a:ext uri="{FF2B5EF4-FFF2-40B4-BE49-F238E27FC236}">
                        <a16:creationId xmlns:a16="http://schemas.microsoft.com/office/drawing/2014/main" id="{197C0843-D623-4460-9A93-FFE11087A034}"/>
                      </a:ext>
                    </a:extLst>
                  </p:cNvPr>
                  <p:cNvSpPr/>
                  <p:nvPr/>
                </p:nvSpPr>
                <p:spPr>
                  <a:xfrm rot="18898493">
                    <a:off x="10787262" y="1767014"/>
                    <a:ext cx="75789" cy="63626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600" dirty="0"/>
                  </a:p>
                </p:txBody>
              </p:sp>
              <p:cxnSp>
                <p:nvCxnSpPr>
                  <p:cNvPr id="397" name="Straight Connector 396">
                    <a:extLst>
                      <a:ext uri="{FF2B5EF4-FFF2-40B4-BE49-F238E27FC236}">
                        <a16:creationId xmlns:a16="http://schemas.microsoft.com/office/drawing/2014/main" id="{97D43BC7-9548-4A03-A803-02651A729E9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10818026" y="1731798"/>
                    <a:ext cx="14286" cy="139009"/>
                  </a:xfrm>
                  <a:prstGeom prst="line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8" name="Straight Connector 397">
                    <a:extLst>
                      <a:ext uri="{FF2B5EF4-FFF2-40B4-BE49-F238E27FC236}">
                        <a16:creationId xmlns:a16="http://schemas.microsoft.com/office/drawing/2014/main" id="{A42089FE-CE82-4480-85C7-A8265C8A0D1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0787982" y="1785442"/>
                    <a:ext cx="71462" cy="24389"/>
                  </a:xfrm>
                  <a:prstGeom prst="line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92" name="Group 391">
                  <a:extLst>
                    <a:ext uri="{FF2B5EF4-FFF2-40B4-BE49-F238E27FC236}">
                      <a16:creationId xmlns:a16="http://schemas.microsoft.com/office/drawing/2014/main" id="{A2A04545-6AC4-4448-A724-5E321D9D74C4}"/>
                    </a:ext>
                  </a:extLst>
                </p:cNvPr>
                <p:cNvGrpSpPr/>
                <p:nvPr/>
              </p:nvGrpSpPr>
              <p:grpSpPr>
                <a:xfrm rot="21385931">
                  <a:off x="9849180" y="2132578"/>
                  <a:ext cx="72080" cy="80811"/>
                  <a:chOff x="10787982" y="1731798"/>
                  <a:chExt cx="71462" cy="139009"/>
                </a:xfrm>
              </p:grpSpPr>
              <p:sp>
                <p:nvSpPr>
                  <p:cNvPr id="393" name="Rectangle 392">
                    <a:extLst>
                      <a:ext uri="{FF2B5EF4-FFF2-40B4-BE49-F238E27FC236}">
                        <a16:creationId xmlns:a16="http://schemas.microsoft.com/office/drawing/2014/main" id="{6E7ECD09-09D1-4F8A-A611-CC700BF1DD68}"/>
                      </a:ext>
                    </a:extLst>
                  </p:cNvPr>
                  <p:cNvSpPr/>
                  <p:nvPr/>
                </p:nvSpPr>
                <p:spPr>
                  <a:xfrm rot="18898493">
                    <a:off x="10787262" y="1767014"/>
                    <a:ext cx="75789" cy="63626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600" dirty="0"/>
                  </a:p>
                </p:txBody>
              </p:sp>
              <p:cxnSp>
                <p:nvCxnSpPr>
                  <p:cNvPr id="394" name="Straight Connector 393">
                    <a:extLst>
                      <a:ext uri="{FF2B5EF4-FFF2-40B4-BE49-F238E27FC236}">
                        <a16:creationId xmlns:a16="http://schemas.microsoft.com/office/drawing/2014/main" id="{3D390429-AA6C-492E-B2FA-49E08F4A246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10818026" y="1731798"/>
                    <a:ext cx="14286" cy="139009"/>
                  </a:xfrm>
                  <a:prstGeom prst="line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5" name="Straight Connector 394">
                    <a:extLst>
                      <a:ext uri="{FF2B5EF4-FFF2-40B4-BE49-F238E27FC236}">
                        <a16:creationId xmlns:a16="http://schemas.microsoft.com/office/drawing/2014/main" id="{1EA8EAF9-9CD4-4A3D-8369-C3F7FA4B8C4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0787982" y="1785442"/>
                    <a:ext cx="71462" cy="24389"/>
                  </a:xfrm>
                  <a:prstGeom prst="line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382" name="Group 381">
                <a:extLst>
                  <a:ext uri="{FF2B5EF4-FFF2-40B4-BE49-F238E27FC236}">
                    <a16:creationId xmlns:a16="http://schemas.microsoft.com/office/drawing/2014/main" id="{4A0A9BF5-7D1A-4866-A2FF-540B97F3809C}"/>
                  </a:ext>
                </a:extLst>
              </p:cNvPr>
              <p:cNvGrpSpPr/>
              <p:nvPr/>
            </p:nvGrpSpPr>
            <p:grpSpPr>
              <a:xfrm rot="21385931">
                <a:off x="10437823" y="1399895"/>
                <a:ext cx="125846" cy="120595"/>
                <a:chOff x="10746581" y="1666875"/>
                <a:chExt cx="192883" cy="200026"/>
              </a:xfrm>
            </p:grpSpPr>
            <p:sp>
              <p:nvSpPr>
                <p:cNvPr id="387" name="Rectangle 386">
                  <a:extLst>
                    <a:ext uri="{FF2B5EF4-FFF2-40B4-BE49-F238E27FC236}">
                      <a16:creationId xmlns:a16="http://schemas.microsoft.com/office/drawing/2014/main" id="{9AE53E2F-6319-4B64-9CB1-0CC7735FA1BF}"/>
                    </a:ext>
                  </a:extLst>
                </p:cNvPr>
                <p:cNvSpPr/>
                <p:nvPr/>
              </p:nvSpPr>
              <p:spPr>
                <a:xfrm rot="18898493">
                  <a:off x="10761785" y="1715694"/>
                  <a:ext cx="169451" cy="1067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00"/>
                </a:p>
              </p:txBody>
            </p:sp>
            <p:cxnSp>
              <p:nvCxnSpPr>
                <p:cNvPr id="388" name="Straight Connector 387">
                  <a:extLst>
                    <a:ext uri="{FF2B5EF4-FFF2-40B4-BE49-F238E27FC236}">
                      <a16:creationId xmlns:a16="http://schemas.microsoft.com/office/drawing/2014/main" id="{D146144B-BF5D-4A99-9D0D-EFB12A31C28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0820400" y="1666875"/>
                  <a:ext cx="47625" cy="200026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9" name="Straight Connector 388">
                  <a:extLst>
                    <a:ext uri="{FF2B5EF4-FFF2-40B4-BE49-F238E27FC236}">
                      <a16:creationId xmlns:a16="http://schemas.microsoft.com/office/drawing/2014/main" id="{BCE52C83-C36B-4914-AA5E-D199A0326A1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0746581" y="1745457"/>
                  <a:ext cx="192883" cy="45243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3" name="Group 382">
                <a:extLst>
                  <a:ext uri="{FF2B5EF4-FFF2-40B4-BE49-F238E27FC236}">
                    <a16:creationId xmlns:a16="http://schemas.microsoft.com/office/drawing/2014/main" id="{705F2B13-972A-48CB-8C58-625CF7DC5642}"/>
                  </a:ext>
                </a:extLst>
              </p:cNvPr>
              <p:cNvGrpSpPr/>
              <p:nvPr/>
            </p:nvGrpSpPr>
            <p:grpSpPr>
              <a:xfrm rot="21385931">
                <a:off x="10523764" y="1353145"/>
                <a:ext cx="72080" cy="80811"/>
                <a:chOff x="10787982" y="1731798"/>
                <a:chExt cx="71462" cy="139009"/>
              </a:xfrm>
            </p:grpSpPr>
            <p:sp>
              <p:nvSpPr>
                <p:cNvPr id="384" name="Rectangle 383">
                  <a:extLst>
                    <a:ext uri="{FF2B5EF4-FFF2-40B4-BE49-F238E27FC236}">
                      <a16:creationId xmlns:a16="http://schemas.microsoft.com/office/drawing/2014/main" id="{8686FBDB-018E-4236-B0A7-34112686664A}"/>
                    </a:ext>
                  </a:extLst>
                </p:cNvPr>
                <p:cNvSpPr/>
                <p:nvPr/>
              </p:nvSpPr>
              <p:spPr>
                <a:xfrm rot="18898493">
                  <a:off x="10787262" y="1767014"/>
                  <a:ext cx="75789" cy="6362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00" dirty="0"/>
                </a:p>
              </p:txBody>
            </p:sp>
            <p:cxnSp>
              <p:nvCxnSpPr>
                <p:cNvPr id="385" name="Straight Connector 384">
                  <a:extLst>
                    <a:ext uri="{FF2B5EF4-FFF2-40B4-BE49-F238E27FC236}">
                      <a16:creationId xmlns:a16="http://schemas.microsoft.com/office/drawing/2014/main" id="{7CBBA800-F250-43E3-A4D9-8AC0233789F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10818026" y="1731798"/>
                  <a:ext cx="14286" cy="139009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6" name="Straight Connector 385">
                  <a:extLst>
                    <a:ext uri="{FF2B5EF4-FFF2-40B4-BE49-F238E27FC236}">
                      <a16:creationId xmlns:a16="http://schemas.microsoft.com/office/drawing/2014/main" id="{A4825FE5-0229-443F-A5DA-1A4589088F2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787982" y="1785442"/>
                  <a:ext cx="71462" cy="24389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BB94A68F-41F4-4121-B7E5-10C0B1E0BF40}"/>
                </a:ext>
              </a:extLst>
            </p:cNvPr>
            <p:cNvGrpSpPr/>
            <p:nvPr/>
          </p:nvGrpSpPr>
          <p:grpSpPr>
            <a:xfrm rot="5400000">
              <a:off x="3027643" y="4185246"/>
              <a:ext cx="435062" cy="502132"/>
              <a:chOff x="9885378" y="1998755"/>
              <a:chExt cx="435062" cy="502132"/>
            </a:xfrm>
          </p:grpSpPr>
          <p:grpSp>
            <p:nvGrpSpPr>
              <p:cNvPr id="338" name="Group 337">
                <a:extLst>
                  <a:ext uri="{FF2B5EF4-FFF2-40B4-BE49-F238E27FC236}">
                    <a16:creationId xmlns:a16="http://schemas.microsoft.com/office/drawing/2014/main" id="{98D00DDA-15D4-4F3A-B5A8-B16809A2F309}"/>
                  </a:ext>
                </a:extLst>
              </p:cNvPr>
              <p:cNvGrpSpPr/>
              <p:nvPr/>
            </p:nvGrpSpPr>
            <p:grpSpPr>
              <a:xfrm>
                <a:off x="9885378" y="2284978"/>
                <a:ext cx="188282" cy="215909"/>
                <a:chOff x="9732978" y="2132578"/>
                <a:chExt cx="188282" cy="215909"/>
              </a:xfrm>
            </p:grpSpPr>
            <p:grpSp>
              <p:nvGrpSpPr>
                <p:cNvPr id="341" name="Group 340">
                  <a:extLst>
                    <a:ext uri="{FF2B5EF4-FFF2-40B4-BE49-F238E27FC236}">
                      <a16:creationId xmlns:a16="http://schemas.microsoft.com/office/drawing/2014/main" id="{F584A930-A64E-4180-A338-3E5F5C0427A5}"/>
                    </a:ext>
                  </a:extLst>
                </p:cNvPr>
                <p:cNvGrpSpPr/>
                <p:nvPr/>
              </p:nvGrpSpPr>
              <p:grpSpPr>
                <a:xfrm rot="21385931">
                  <a:off x="9764408" y="2177201"/>
                  <a:ext cx="125846" cy="120595"/>
                  <a:chOff x="10746581" y="1666875"/>
                  <a:chExt cx="192883" cy="200026"/>
                </a:xfrm>
              </p:grpSpPr>
              <p:sp>
                <p:nvSpPr>
                  <p:cNvPr id="350" name="Rectangle 349">
                    <a:extLst>
                      <a:ext uri="{FF2B5EF4-FFF2-40B4-BE49-F238E27FC236}">
                        <a16:creationId xmlns:a16="http://schemas.microsoft.com/office/drawing/2014/main" id="{C72E8575-4943-4A1B-9186-B97B7F91CD57}"/>
                      </a:ext>
                    </a:extLst>
                  </p:cNvPr>
                  <p:cNvSpPr/>
                  <p:nvPr/>
                </p:nvSpPr>
                <p:spPr>
                  <a:xfrm rot="18898493">
                    <a:off x="10761785" y="1715694"/>
                    <a:ext cx="169451" cy="10671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600"/>
                  </a:p>
                </p:txBody>
              </p:sp>
              <p:cxnSp>
                <p:nvCxnSpPr>
                  <p:cNvPr id="351" name="Straight Connector 350">
                    <a:extLst>
                      <a:ext uri="{FF2B5EF4-FFF2-40B4-BE49-F238E27FC236}">
                        <a16:creationId xmlns:a16="http://schemas.microsoft.com/office/drawing/2014/main" id="{15F509E2-3143-421C-8BFF-3041B54AD4C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0820400" y="1666875"/>
                    <a:ext cx="47625" cy="200026"/>
                  </a:xfrm>
                  <a:prstGeom prst="line">
                    <a:avLst/>
                  </a:prstGeom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2" name="Straight Connector 351">
                    <a:extLst>
                      <a:ext uri="{FF2B5EF4-FFF2-40B4-BE49-F238E27FC236}">
                        <a16:creationId xmlns:a16="http://schemas.microsoft.com/office/drawing/2014/main" id="{93DBC48B-2107-48C5-98A3-47F2B243A09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0746581" y="1745457"/>
                    <a:ext cx="192883" cy="45243"/>
                  </a:xfrm>
                  <a:prstGeom prst="line">
                    <a:avLst/>
                  </a:prstGeom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42" name="Group 341">
                  <a:extLst>
                    <a:ext uri="{FF2B5EF4-FFF2-40B4-BE49-F238E27FC236}">
                      <a16:creationId xmlns:a16="http://schemas.microsoft.com/office/drawing/2014/main" id="{BAB74E5C-3C93-48F7-8594-E5C405128009}"/>
                    </a:ext>
                  </a:extLst>
                </p:cNvPr>
                <p:cNvGrpSpPr/>
                <p:nvPr/>
              </p:nvGrpSpPr>
              <p:grpSpPr>
                <a:xfrm rot="21385931">
                  <a:off x="9732978" y="2267676"/>
                  <a:ext cx="72080" cy="80811"/>
                  <a:chOff x="10787982" y="1731798"/>
                  <a:chExt cx="71462" cy="139009"/>
                </a:xfrm>
              </p:grpSpPr>
              <p:sp>
                <p:nvSpPr>
                  <p:cNvPr id="347" name="Rectangle 346">
                    <a:extLst>
                      <a:ext uri="{FF2B5EF4-FFF2-40B4-BE49-F238E27FC236}">
                        <a16:creationId xmlns:a16="http://schemas.microsoft.com/office/drawing/2014/main" id="{B3E6A8AE-6063-402B-897B-8B77FEE4155E}"/>
                      </a:ext>
                    </a:extLst>
                  </p:cNvPr>
                  <p:cNvSpPr/>
                  <p:nvPr/>
                </p:nvSpPr>
                <p:spPr>
                  <a:xfrm rot="18898493">
                    <a:off x="10787262" y="1767014"/>
                    <a:ext cx="75789" cy="63626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600" dirty="0"/>
                  </a:p>
                </p:txBody>
              </p:sp>
              <p:cxnSp>
                <p:nvCxnSpPr>
                  <p:cNvPr id="348" name="Straight Connector 347">
                    <a:extLst>
                      <a:ext uri="{FF2B5EF4-FFF2-40B4-BE49-F238E27FC236}">
                        <a16:creationId xmlns:a16="http://schemas.microsoft.com/office/drawing/2014/main" id="{1A69EBE6-16DB-4B76-AD98-0AA600FE87E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10818026" y="1731798"/>
                    <a:ext cx="14286" cy="139009"/>
                  </a:xfrm>
                  <a:prstGeom prst="line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9" name="Straight Connector 348">
                    <a:extLst>
                      <a:ext uri="{FF2B5EF4-FFF2-40B4-BE49-F238E27FC236}">
                        <a16:creationId xmlns:a16="http://schemas.microsoft.com/office/drawing/2014/main" id="{06955BA3-E206-4DE4-BB7A-011507DEA09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0787982" y="1785442"/>
                    <a:ext cx="71462" cy="24389"/>
                  </a:xfrm>
                  <a:prstGeom prst="line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43" name="Group 342">
                  <a:extLst>
                    <a:ext uri="{FF2B5EF4-FFF2-40B4-BE49-F238E27FC236}">
                      <a16:creationId xmlns:a16="http://schemas.microsoft.com/office/drawing/2014/main" id="{79C7C4A2-4340-447F-9CD4-51BB97538CE2}"/>
                    </a:ext>
                  </a:extLst>
                </p:cNvPr>
                <p:cNvGrpSpPr/>
                <p:nvPr/>
              </p:nvGrpSpPr>
              <p:grpSpPr>
                <a:xfrm rot="21385931">
                  <a:off x="9849180" y="2132578"/>
                  <a:ext cx="72080" cy="80811"/>
                  <a:chOff x="10787982" y="1731798"/>
                  <a:chExt cx="71462" cy="139009"/>
                </a:xfrm>
              </p:grpSpPr>
              <p:sp>
                <p:nvSpPr>
                  <p:cNvPr id="344" name="Rectangle 343">
                    <a:extLst>
                      <a:ext uri="{FF2B5EF4-FFF2-40B4-BE49-F238E27FC236}">
                        <a16:creationId xmlns:a16="http://schemas.microsoft.com/office/drawing/2014/main" id="{28B42096-3160-4D54-BB6E-F2DF59C90CD7}"/>
                      </a:ext>
                    </a:extLst>
                  </p:cNvPr>
                  <p:cNvSpPr/>
                  <p:nvPr/>
                </p:nvSpPr>
                <p:spPr>
                  <a:xfrm rot="18898493">
                    <a:off x="10787262" y="1767014"/>
                    <a:ext cx="75789" cy="63626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600" dirty="0"/>
                  </a:p>
                </p:txBody>
              </p:sp>
              <p:cxnSp>
                <p:nvCxnSpPr>
                  <p:cNvPr id="345" name="Straight Connector 344">
                    <a:extLst>
                      <a:ext uri="{FF2B5EF4-FFF2-40B4-BE49-F238E27FC236}">
                        <a16:creationId xmlns:a16="http://schemas.microsoft.com/office/drawing/2014/main" id="{5E41CBF9-AFE9-4263-A959-359DCC45880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10818026" y="1731798"/>
                    <a:ext cx="14286" cy="139009"/>
                  </a:xfrm>
                  <a:prstGeom prst="line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6" name="Straight Connector 345">
                    <a:extLst>
                      <a:ext uri="{FF2B5EF4-FFF2-40B4-BE49-F238E27FC236}">
                        <a16:creationId xmlns:a16="http://schemas.microsoft.com/office/drawing/2014/main" id="{A686F666-C2BD-450B-A25E-3FE772E5177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0787982" y="1785442"/>
                    <a:ext cx="71462" cy="24389"/>
                  </a:xfrm>
                  <a:prstGeom prst="line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353" name="Group 352">
                <a:extLst>
                  <a:ext uri="{FF2B5EF4-FFF2-40B4-BE49-F238E27FC236}">
                    <a16:creationId xmlns:a16="http://schemas.microsoft.com/office/drawing/2014/main" id="{D9BA20A9-AAED-4C97-814F-080BF3FF6F36}"/>
                  </a:ext>
                </a:extLst>
              </p:cNvPr>
              <p:cNvGrpSpPr/>
              <p:nvPr/>
            </p:nvGrpSpPr>
            <p:grpSpPr>
              <a:xfrm>
                <a:off x="10132158" y="1998755"/>
                <a:ext cx="188282" cy="215909"/>
                <a:chOff x="9732978" y="2132578"/>
                <a:chExt cx="188282" cy="215909"/>
              </a:xfrm>
            </p:grpSpPr>
            <p:grpSp>
              <p:nvGrpSpPr>
                <p:cNvPr id="357" name="Group 356">
                  <a:extLst>
                    <a:ext uri="{FF2B5EF4-FFF2-40B4-BE49-F238E27FC236}">
                      <a16:creationId xmlns:a16="http://schemas.microsoft.com/office/drawing/2014/main" id="{9FA93F5B-FC8C-488F-865F-68B590A88837}"/>
                    </a:ext>
                  </a:extLst>
                </p:cNvPr>
                <p:cNvGrpSpPr/>
                <p:nvPr/>
              </p:nvGrpSpPr>
              <p:grpSpPr>
                <a:xfrm rot="21385931">
                  <a:off x="9764408" y="2177201"/>
                  <a:ext cx="125846" cy="120595"/>
                  <a:chOff x="10746581" y="1666875"/>
                  <a:chExt cx="192883" cy="200026"/>
                </a:xfrm>
              </p:grpSpPr>
              <p:sp>
                <p:nvSpPr>
                  <p:cNvPr id="368" name="Rectangle 367">
                    <a:extLst>
                      <a:ext uri="{FF2B5EF4-FFF2-40B4-BE49-F238E27FC236}">
                        <a16:creationId xmlns:a16="http://schemas.microsoft.com/office/drawing/2014/main" id="{5A33307A-4E26-403C-9CD3-B6855F7B6DBB}"/>
                      </a:ext>
                    </a:extLst>
                  </p:cNvPr>
                  <p:cNvSpPr/>
                  <p:nvPr/>
                </p:nvSpPr>
                <p:spPr>
                  <a:xfrm rot="18898493">
                    <a:off x="10761785" y="1715694"/>
                    <a:ext cx="169451" cy="10671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600"/>
                  </a:p>
                </p:txBody>
              </p:sp>
              <p:cxnSp>
                <p:nvCxnSpPr>
                  <p:cNvPr id="369" name="Straight Connector 368">
                    <a:extLst>
                      <a:ext uri="{FF2B5EF4-FFF2-40B4-BE49-F238E27FC236}">
                        <a16:creationId xmlns:a16="http://schemas.microsoft.com/office/drawing/2014/main" id="{67FA5839-B008-4E5B-8ACF-EDF7E82B44A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0820400" y="1666875"/>
                    <a:ext cx="47625" cy="200026"/>
                  </a:xfrm>
                  <a:prstGeom prst="line">
                    <a:avLst/>
                  </a:prstGeom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0" name="Straight Connector 369">
                    <a:extLst>
                      <a:ext uri="{FF2B5EF4-FFF2-40B4-BE49-F238E27FC236}">
                        <a16:creationId xmlns:a16="http://schemas.microsoft.com/office/drawing/2014/main" id="{E2E7F22F-3665-4118-84A5-A73C9AAA20F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0746581" y="1745457"/>
                    <a:ext cx="192883" cy="45243"/>
                  </a:xfrm>
                  <a:prstGeom prst="line">
                    <a:avLst/>
                  </a:prstGeom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58" name="Group 357">
                  <a:extLst>
                    <a:ext uri="{FF2B5EF4-FFF2-40B4-BE49-F238E27FC236}">
                      <a16:creationId xmlns:a16="http://schemas.microsoft.com/office/drawing/2014/main" id="{3F0B82E0-5C8A-4A23-B436-F8E72BCF911A}"/>
                    </a:ext>
                  </a:extLst>
                </p:cNvPr>
                <p:cNvGrpSpPr/>
                <p:nvPr/>
              </p:nvGrpSpPr>
              <p:grpSpPr>
                <a:xfrm rot="21385931">
                  <a:off x="9732978" y="2267676"/>
                  <a:ext cx="72080" cy="80811"/>
                  <a:chOff x="10787982" y="1731798"/>
                  <a:chExt cx="71462" cy="139009"/>
                </a:xfrm>
              </p:grpSpPr>
              <p:sp>
                <p:nvSpPr>
                  <p:cNvPr id="365" name="Rectangle 364">
                    <a:extLst>
                      <a:ext uri="{FF2B5EF4-FFF2-40B4-BE49-F238E27FC236}">
                        <a16:creationId xmlns:a16="http://schemas.microsoft.com/office/drawing/2014/main" id="{60F0D62F-C16E-4A06-A61A-138B27020753}"/>
                      </a:ext>
                    </a:extLst>
                  </p:cNvPr>
                  <p:cNvSpPr/>
                  <p:nvPr/>
                </p:nvSpPr>
                <p:spPr>
                  <a:xfrm rot="18898493">
                    <a:off x="10787262" y="1767014"/>
                    <a:ext cx="75789" cy="63626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600" dirty="0"/>
                  </a:p>
                </p:txBody>
              </p:sp>
              <p:cxnSp>
                <p:nvCxnSpPr>
                  <p:cNvPr id="366" name="Straight Connector 365">
                    <a:extLst>
                      <a:ext uri="{FF2B5EF4-FFF2-40B4-BE49-F238E27FC236}">
                        <a16:creationId xmlns:a16="http://schemas.microsoft.com/office/drawing/2014/main" id="{D779D1A2-7E50-47C4-80D4-F726B44FF93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10818026" y="1731798"/>
                    <a:ext cx="14286" cy="139009"/>
                  </a:xfrm>
                  <a:prstGeom prst="line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7" name="Straight Connector 366">
                    <a:extLst>
                      <a:ext uri="{FF2B5EF4-FFF2-40B4-BE49-F238E27FC236}">
                        <a16:creationId xmlns:a16="http://schemas.microsoft.com/office/drawing/2014/main" id="{F978F6EC-2F59-4FA8-876B-44236483C93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0787982" y="1785442"/>
                    <a:ext cx="71462" cy="24389"/>
                  </a:xfrm>
                  <a:prstGeom prst="line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59" name="Group 358">
                  <a:extLst>
                    <a:ext uri="{FF2B5EF4-FFF2-40B4-BE49-F238E27FC236}">
                      <a16:creationId xmlns:a16="http://schemas.microsoft.com/office/drawing/2014/main" id="{E4887E84-546F-45A0-9A66-FD0F6C70FC11}"/>
                    </a:ext>
                  </a:extLst>
                </p:cNvPr>
                <p:cNvGrpSpPr/>
                <p:nvPr/>
              </p:nvGrpSpPr>
              <p:grpSpPr>
                <a:xfrm rot="21385931">
                  <a:off x="9849180" y="2132578"/>
                  <a:ext cx="72080" cy="80811"/>
                  <a:chOff x="10787982" y="1731798"/>
                  <a:chExt cx="71462" cy="139009"/>
                </a:xfrm>
              </p:grpSpPr>
              <p:sp>
                <p:nvSpPr>
                  <p:cNvPr id="360" name="Rectangle 359">
                    <a:extLst>
                      <a:ext uri="{FF2B5EF4-FFF2-40B4-BE49-F238E27FC236}">
                        <a16:creationId xmlns:a16="http://schemas.microsoft.com/office/drawing/2014/main" id="{76770205-93A0-4101-A02D-474543570D21}"/>
                      </a:ext>
                    </a:extLst>
                  </p:cNvPr>
                  <p:cNvSpPr/>
                  <p:nvPr/>
                </p:nvSpPr>
                <p:spPr>
                  <a:xfrm rot="18898493">
                    <a:off x="10787262" y="1767014"/>
                    <a:ext cx="75789" cy="63626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600" dirty="0"/>
                  </a:p>
                </p:txBody>
              </p:sp>
              <p:cxnSp>
                <p:nvCxnSpPr>
                  <p:cNvPr id="361" name="Straight Connector 360">
                    <a:extLst>
                      <a:ext uri="{FF2B5EF4-FFF2-40B4-BE49-F238E27FC236}">
                        <a16:creationId xmlns:a16="http://schemas.microsoft.com/office/drawing/2014/main" id="{5D2E5955-ECD5-45DE-ADEE-6A70B0A5E1F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10818026" y="1731798"/>
                    <a:ext cx="14286" cy="139009"/>
                  </a:xfrm>
                  <a:prstGeom prst="line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4" name="Straight Connector 363">
                    <a:extLst>
                      <a:ext uri="{FF2B5EF4-FFF2-40B4-BE49-F238E27FC236}">
                        <a16:creationId xmlns:a16="http://schemas.microsoft.com/office/drawing/2014/main" id="{741C5D5C-E881-4B8A-B497-4BABC8CD114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0787982" y="1785442"/>
                    <a:ext cx="71462" cy="24389"/>
                  </a:xfrm>
                  <a:prstGeom prst="line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371" name="Group 370">
                <a:extLst>
                  <a:ext uri="{FF2B5EF4-FFF2-40B4-BE49-F238E27FC236}">
                    <a16:creationId xmlns:a16="http://schemas.microsoft.com/office/drawing/2014/main" id="{A0D7A325-3ABD-48EB-9522-18FA8B0DAB0E}"/>
                  </a:ext>
                </a:extLst>
              </p:cNvPr>
              <p:cNvGrpSpPr/>
              <p:nvPr/>
            </p:nvGrpSpPr>
            <p:grpSpPr>
              <a:xfrm>
                <a:off x="10049617" y="2184456"/>
                <a:ext cx="111399" cy="126681"/>
                <a:chOff x="10345621" y="2152275"/>
                <a:chExt cx="111399" cy="126681"/>
              </a:xfrm>
            </p:grpSpPr>
            <p:grpSp>
              <p:nvGrpSpPr>
                <p:cNvPr id="372" name="Group 371">
                  <a:extLst>
                    <a:ext uri="{FF2B5EF4-FFF2-40B4-BE49-F238E27FC236}">
                      <a16:creationId xmlns:a16="http://schemas.microsoft.com/office/drawing/2014/main" id="{F36A0BD3-CCED-41E2-B479-1D0B0EEF0BAF}"/>
                    </a:ext>
                  </a:extLst>
                </p:cNvPr>
                <p:cNvGrpSpPr/>
                <p:nvPr/>
              </p:nvGrpSpPr>
              <p:grpSpPr>
                <a:xfrm rot="21385931">
                  <a:off x="10345621" y="2198145"/>
                  <a:ext cx="72080" cy="80811"/>
                  <a:chOff x="10787982" y="1731798"/>
                  <a:chExt cx="71462" cy="139009"/>
                </a:xfrm>
              </p:grpSpPr>
              <p:sp>
                <p:nvSpPr>
                  <p:cNvPr id="377" name="Rectangle 376">
                    <a:extLst>
                      <a:ext uri="{FF2B5EF4-FFF2-40B4-BE49-F238E27FC236}">
                        <a16:creationId xmlns:a16="http://schemas.microsoft.com/office/drawing/2014/main" id="{4981D547-8604-473B-A37F-3F1F3BEA0DD3}"/>
                      </a:ext>
                    </a:extLst>
                  </p:cNvPr>
                  <p:cNvSpPr/>
                  <p:nvPr/>
                </p:nvSpPr>
                <p:spPr>
                  <a:xfrm rot="18898493">
                    <a:off x="10787262" y="1767014"/>
                    <a:ext cx="75789" cy="63626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600" dirty="0"/>
                  </a:p>
                </p:txBody>
              </p:sp>
              <p:cxnSp>
                <p:nvCxnSpPr>
                  <p:cNvPr id="378" name="Straight Connector 377">
                    <a:extLst>
                      <a:ext uri="{FF2B5EF4-FFF2-40B4-BE49-F238E27FC236}">
                        <a16:creationId xmlns:a16="http://schemas.microsoft.com/office/drawing/2014/main" id="{5C8E9202-1C14-4EB6-9F0D-DB31B5514A4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10818026" y="1731798"/>
                    <a:ext cx="14286" cy="139009"/>
                  </a:xfrm>
                  <a:prstGeom prst="line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9" name="Straight Connector 378">
                    <a:extLst>
                      <a:ext uri="{FF2B5EF4-FFF2-40B4-BE49-F238E27FC236}">
                        <a16:creationId xmlns:a16="http://schemas.microsoft.com/office/drawing/2014/main" id="{FBF52120-3D14-4C5B-AECA-4FE54180C63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0787982" y="1785442"/>
                    <a:ext cx="71462" cy="24389"/>
                  </a:xfrm>
                  <a:prstGeom prst="line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73" name="Group 372">
                  <a:extLst>
                    <a:ext uri="{FF2B5EF4-FFF2-40B4-BE49-F238E27FC236}">
                      <a16:creationId xmlns:a16="http://schemas.microsoft.com/office/drawing/2014/main" id="{E88E7505-441D-48A5-8E4F-B07612DFFC11}"/>
                    </a:ext>
                  </a:extLst>
                </p:cNvPr>
                <p:cNvGrpSpPr/>
                <p:nvPr/>
              </p:nvGrpSpPr>
              <p:grpSpPr>
                <a:xfrm rot="21385931">
                  <a:off x="10384940" y="2152275"/>
                  <a:ext cx="72080" cy="80811"/>
                  <a:chOff x="10787982" y="1731798"/>
                  <a:chExt cx="71462" cy="139009"/>
                </a:xfrm>
              </p:grpSpPr>
              <p:sp>
                <p:nvSpPr>
                  <p:cNvPr id="374" name="Rectangle 373">
                    <a:extLst>
                      <a:ext uri="{FF2B5EF4-FFF2-40B4-BE49-F238E27FC236}">
                        <a16:creationId xmlns:a16="http://schemas.microsoft.com/office/drawing/2014/main" id="{CE3E232C-49FC-4A95-9FCD-043556D8D426}"/>
                      </a:ext>
                    </a:extLst>
                  </p:cNvPr>
                  <p:cNvSpPr/>
                  <p:nvPr/>
                </p:nvSpPr>
                <p:spPr>
                  <a:xfrm rot="18898493">
                    <a:off x="10787262" y="1767014"/>
                    <a:ext cx="75789" cy="63626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600" dirty="0"/>
                  </a:p>
                </p:txBody>
              </p:sp>
              <p:cxnSp>
                <p:nvCxnSpPr>
                  <p:cNvPr id="375" name="Straight Connector 374">
                    <a:extLst>
                      <a:ext uri="{FF2B5EF4-FFF2-40B4-BE49-F238E27FC236}">
                        <a16:creationId xmlns:a16="http://schemas.microsoft.com/office/drawing/2014/main" id="{323947C4-A315-413B-91A7-E67AA639FC4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10818026" y="1731798"/>
                    <a:ext cx="14286" cy="139009"/>
                  </a:xfrm>
                  <a:prstGeom prst="line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6" name="Straight Connector 375">
                    <a:extLst>
                      <a:ext uri="{FF2B5EF4-FFF2-40B4-BE49-F238E27FC236}">
                        <a16:creationId xmlns:a16="http://schemas.microsoft.com/office/drawing/2014/main" id="{6D052E1D-D555-4E31-854F-17BEE68FBD9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0787982" y="1785442"/>
                    <a:ext cx="71462" cy="24389"/>
                  </a:xfrm>
                  <a:prstGeom prst="line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sp>
        <p:nvSpPr>
          <p:cNvPr id="410" name="Oval 409">
            <a:extLst>
              <a:ext uri="{FF2B5EF4-FFF2-40B4-BE49-F238E27FC236}">
                <a16:creationId xmlns:a16="http://schemas.microsoft.com/office/drawing/2014/main" id="{72A0270D-E029-47CA-A51D-3104F566CB3E}"/>
              </a:ext>
            </a:extLst>
          </p:cNvPr>
          <p:cNvSpPr/>
          <p:nvPr/>
        </p:nvSpPr>
        <p:spPr>
          <a:xfrm>
            <a:off x="7609298" y="2792281"/>
            <a:ext cx="1047829" cy="42995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600" dirty="0">
              <a:solidFill>
                <a:schemeClr val="tx1"/>
              </a:solidFill>
            </a:endParaRPr>
          </a:p>
        </p:txBody>
      </p:sp>
      <p:sp>
        <p:nvSpPr>
          <p:cNvPr id="411" name="TextBox 410">
            <a:extLst>
              <a:ext uri="{FF2B5EF4-FFF2-40B4-BE49-F238E27FC236}">
                <a16:creationId xmlns:a16="http://schemas.microsoft.com/office/drawing/2014/main" id="{798C7F82-9428-4945-85AA-66C80C0CF226}"/>
              </a:ext>
            </a:extLst>
          </p:cNvPr>
          <p:cNvSpPr txBox="1"/>
          <p:nvPr/>
        </p:nvSpPr>
        <p:spPr>
          <a:xfrm>
            <a:off x="7616419" y="2835785"/>
            <a:ext cx="1030628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000" dirty="0"/>
              <a:t>Spin Rotation Solenoids </a:t>
            </a:r>
            <a:endParaRPr lang="en-US" sz="1000" i="1" dirty="0">
              <a:sym typeface="Symbol" panose="05050102010706020507" pitchFamily="18" charset="2"/>
            </a:endParaRPr>
          </a:p>
          <a:p>
            <a:pPr algn="ctr"/>
            <a:endParaRPr lang="en-US" sz="600" dirty="0"/>
          </a:p>
          <a:p>
            <a:pPr algn="ctr"/>
            <a:endParaRPr lang="en-US" sz="600" dirty="0"/>
          </a:p>
        </p:txBody>
      </p:sp>
      <p:cxnSp>
        <p:nvCxnSpPr>
          <p:cNvPr id="412" name="Straight Arrow Connector 411">
            <a:extLst>
              <a:ext uri="{FF2B5EF4-FFF2-40B4-BE49-F238E27FC236}">
                <a16:creationId xmlns:a16="http://schemas.microsoft.com/office/drawing/2014/main" id="{78393435-BF7A-4EB3-BB8E-33F08B4093D7}"/>
              </a:ext>
            </a:extLst>
          </p:cNvPr>
          <p:cNvCxnSpPr>
            <a:cxnSpLocks/>
          </p:cNvCxnSpPr>
          <p:nvPr/>
        </p:nvCxnSpPr>
        <p:spPr>
          <a:xfrm flipH="1">
            <a:off x="3619245" y="4456056"/>
            <a:ext cx="531989" cy="8198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6" name="Freeform: Shape 425">
            <a:extLst>
              <a:ext uri="{FF2B5EF4-FFF2-40B4-BE49-F238E27FC236}">
                <a16:creationId xmlns:a16="http://schemas.microsoft.com/office/drawing/2014/main" id="{1EAD8746-BCED-4E11-95AF-E5AEB6DF5241}"/>
              </a:ext>
            </a:extLst>
          </p:cNvPr>
          <p:cNvSpPr/>
          <p:nvPr/>
        </p:nvSpPr>
        <p:spPr>
          <a:xfrm rot="19418994">
            <a:off x="8912921" y="3134936"/>
            <a:ext cx="513254" cy="180399"/>
          </a:xfrm>
          <a:custGeom>
            <a:avLst/>
            <a:gdLst>
              <a:gd name="connsiteX0" fmla="*/ 0 w 3246634"/>
              <a:gd name="connsiteY0" fmla="*/ 883577 h 883577"/>
              <a:gd name="connsiteX1" fmla="*/ 873303 w 3246634"/>
              <a:gd name="connsiteY1" fmla="*/ 390418 h 883577"/>
              <a:gd name="connsiteX2" fmla="*/ 1140431 w 3246634"/>
              <a:gd name="connsiteY2" fmla="*/ 328773 h 883577"/>
              <a:gd name="connsiteX3" fmla="*/ 2116476 w 3246634"/>
              <a:gd name="connsiteY3" fmla="*/ 123290 h 883577"/>
              <a:gd name="connsiteX4" fmla="*/ 3246634 w 3246634"/>
              <a:gd name="connsiteY4" fmla="*/ 0 h 883577"/>
              <a:gd name="connsiteX0" fmla="*/ 0 w 3246634"/>
              <a:gd name="connsiteY0" fmla="*/ 883577 h 883577"/>
              <a:gd name="connsiteX1" fmla="*/ 873303 w 3246634"/>
              <a:gd name="connsiteY1" fmla="*/ 390418 h 883577"/>
              <a:gd name="connsiteX2" fmla="*/ 1202076 w 3246634"/>
              <a:gd name="connsiteY2" fmla="*/ 287677 h 883577"/>
              <a:gd name="connsiteX3" fmla="*/ 2116476 w 3246634"/>
              <a:gd name="connsiteY3" fmla="*/ 123290 h 883577"/>
              <a:gd name="connsiteX4" fmla="*/ 3246634 w 3246634"/>
              <a:gd name="connsiteY4" fmla="*/ 0 h 883577"/>
              <a:gd name="connsiteX0" fmla="*/ 0 w 3246634"/>
              <a:gd name="connsiteY0" fmla="*/ 883577 h 883577"/>
              <a:gd name="connsiteX1" fmla="*/ 821932 w 3246634"/>
              <a:gd name="connsiteY1" fmla="*/ 452063 h 883577"/>
              <a:gd name="connsiteX2" fmla="*/ 1202076 w 3246634"/>
              <a:gd name="connsiteY2" fmla="*/ 287677 h 883577"/>
              <a:gd name="connsiteX3" fmla="*/ 2116476 w 3246634"/>
              <a:gd name="connsiteY3" fmla="*/ 123290 h 883577"/>
              <a:gd name="connsiteX4" fmla="*/ 3246634 w 3246634"/>
              <a:gd name="connsiteY4" fmla="*/ 0 h 883577"/>
              <a:gd name="connsiteX0" fmla="*/ 0 w 3246634"/>
              <a:gd name="connsiteY0" fmla="*/ 883577 h 883577"/>
              <a:gd name="connsiteX1" fmla="*/ 1202076 w 3246634"/>
              <a:gd name="connsiteY1" fmla="*/ 287677 h 883577"/>
              <a:gd name="connsiteX2" fmla="*/ 2116476 w 3246634"/>
              <a:gd name="connsiteY2" fmla="*/ 123290 h 883577"/>
              <a:gd name="connsiteX3" fmla="*/ 3246634 w 3246634"/>
              <a:gd name="connsiteY3" fmla="*/ 0 h 883577"/>
              <a:gd name="connsiteX0" fmla="*/ 0 w 3246634"/>
              <a:gd name="connsiteY0" fmla="*/ 883577 h 883577"/>
              <a:gd name="connsiteX1" fmla="*/ 355409 w 3246634"/>
              <a:gd name="connsiteY1" fmla="*/ 719477 h 883577"/>
              <a:gd name="connsiteX2" fmla="*/ 2116476 w 3246634"/>
              <a:gd name="connsiteY2" fmla="*/ 123290 h 883577"/>
              <a:gd name="connsiteX3" fmla="*/ 3246634 w 3246634"/>
              <a:gd name="connsiteY3" fmla="*/ 0 h 883577"/>
              <a:gd name="connsiteX0" fmla="*/ 0 w 3246634"/>
              <a:gd name="connsiteY0" fmla="*/ 883577 h 883577"/>
              <a:gd name="connsiteX1" fmla="*/ 2116476 w 3246634"/>
              <a:gd name="connsiteY1" fmla="*/ 123290 h 883577"/>
              <a:gd name="connsiteX2" fmla="*/ 3246634 w 3246634"/>
              <a:gd name="connsiteY2" fmla="*/ 0 h 883577"/>
              <a:gd name="connsiteX0" fmla="*/ 0 w 3246634"/>
              <a:gd name="connsiteY0" fmla="*/ 883577 h 883577"/>
              <a:gd name="connsiteX1" fmla="*/ 291910 w 3246634"/>
              <a:gd name="connsiteY1" fmla="*/ 766756 h 883577"/>
              <a:gd name="connsiteX2" fmla="*/ 3246634 w 3246634"/>
              <a:gd name="connsiteY2" fmla="*/ 0 h 883577"/>
              <a:gd name="connsiteX0" fmla="*/ 0 w 681234"/>
              <a:gd name="connsiteY0" fmla="*/ 185077 h 185077"/>
              <a:gd name="connsiteX1" fmla="*/ 291910 w 681234"/>
              <a:gd name="connsiteY1" fmla="*/ 68256 h 185077"/>
              <a:gd name="connsiteX2" fmla="*/ 681234 w 681234"/>
              <a:gd name="connsiteY2" fmla="*/ 0 h 185077"/>
              <a:gd name="connsiteX0" fmla="*/ 0 w 681234"/>
              <a:gd name="connsiteY0" fmla="*/ 185077 h 185077"/>
              <a:gd name="connsiteX1" fmla="*/ 681234 w 681234"/>
              <a:gd name="connsiteY1" fmla="*/ 0 h 185077"/>
              <a:gd name="connsiteX0" fmla="*/ 0 w 681234"/>
              <a:gd name="connsiteY0" fmla="*/ 185077 h 185077"/>
              <a:gd name="connsiteX1" fmla="*/ 343013 w 681234"/>
              <a:gd name="connsiteY1" fmla="*/ 70075 h 185077"/>
              <a:gd name="connsiteX2" fmla="*/ 681234 w 681234"/>
              <a:gd name="connsiteY2" fmla="*/ 0 h 185077"/>
              <a:gd name="connsiteX0" fmla="*/ 0 w 785260"/>
              <a:gd name="connsiteY0" fmla="*/ 223694 h 223694"/>
              <a:gd name="connsiteX1" fmla="*/ 447039 w 785260"/>
              <a:gd name="connsiteY1" fmla="*/ 70075 h 223694"/>
              <a:gd name="connsiteX2" fmla="*/ 785260 w 785260"/>
              <a:gd name="connsiteY2" fmla="*/ 0 h 223694"/>
              <a:gd name="connsiteX0" fmla="*/ 0 w 785260"/>
              <a:gd name="connsiteY0" fmla="*/ 223694 h 223694"/>
              <a:gd name="connsiteX1" fmla="*/ 785260 w 785260"/>
              <a:gd name="connsiteY1" fmla="*/ 0 h 223694"/>
              <a:gd name="connsiteX0" fmla="*/ 0 w 785260"/>
              <a:gd name="connsiteY0" fmla="*/ 223694 h 223694"/>
              <a:gd name="connsiteX1" fmla="*/ 170954 w 785260"/>
              <a:gd name="connsiteY1" fmla="*/ 173058 h 223694"/>
              <a:gd name="connsiteX2" fmla="*/ 785260 w 785260"/>
              <a:gd name="connsiteY2" fmla="*/ 0 h 223694"/>
              <a:gd name="connsiteX0" fmla="*/ 0 w 785260"/>
              <a:gd name="connsiteY0" fmla="*/ 223694 h 223694"/>
              <a:gd name="connsiteX1" fmla="*/ 534360 w 785260"/>
              <a:gd name="connsiteY1" fmla="*/ 72598 h 223694"/>
              <a:gd name="connsiteX2" fmla="*/ 785260 w 785260"/>
              <a:gd name="connsiteY2" fmla="*/ 0 h 223694"/>
              <a:gd name="connsiteX0" fmla="*/ 0 w 657945"/>
              <a:gd name="connsiteY0" fmla="*/ 176995 h 176995"/>
              <a:gd name="connsiteX1" fmla="*/ 407045 w 657945"/>
              <a:gd name="connsiteY1" fmla="*/ 72598 h 176995"/>
              <a:gd name="connsiteX2" fmla="*/ 657945 w 657945"/>
              <a:gd name="connsiteY2" fmla="*/ 0 h 176995"/>
              <a:gd name="connsiteX0" fmla="*/ 0 w 657945"/>
              <a:gd name="connsiteY0" fmla="*/ 176995 h 176995"/>
              <a:gd name="connsiteX1" fmla="*/ 657945 w 657945"/>
              <a:gd name="connsiteY1" fmla="*/ 0 h 176995"/>
              <a:gd name="connsiteX0" fmla="*/ 0 w 549393"/>
              <a:gd name="connsiteY0" fmla="*/ 146674 h 146674"/>
              <a:gd name="connsiteX1" fmla="*/ 549393 w 549393"/>
              <a:gd name="connsiteY1" fmla="*/ 0 h 146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49393" h="146674">
                <a:moveTo>
                  <a:pt x="0" y="146674"/>
                </a:moveTo>
                <a:lnTo>
                  <a:pt x="549393" y="0"/>
                </a:lnTo>
              </a:path>
            </a:pathLst>
          </a:custGeom>
          <a:noFill/>
          <a:ln w="19050">
            <a:solidFill>
              <a:schemeClr val="accent1">
                <a:lumMod val="40000"/>
                <a:lumOff val="60000"/>
              </a:schemeClr>
            </a:solidFill>
            <a:headEnd type="triangl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430" name="TextBox 429">
            <a:extLst>
              <a:ext uri="{FF2B5EF4-FFF2-40B4-BE49-F238E27FC236}">
                <a16:creationId xmlns:a16="http://schemas.microsoft.com/office/drawing/2014/main" id="{0AC6BEAD-6A96-45B8-96A9-57190C0BFB29}"/>
              </a:ext>
            </a:extLst>
          </p:cNvPr>
          <p:cNvSpPr txBox="1"/>
          <p:nvPr/>
        </p:nvSpPr>
        <p:spPr>
          <a:xfrm>
            <a:off x="8903050" y="2965621"/>
            <a:ext cx="551096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" b="1" i="1" dirty="0"/>
              <a:t>6G</a:t>
            </a:r>
            <a:r>
              <a:rPr lang="en-US" sz="600" i="1" dirty="0"/>
              <a:t>eV</a:t>
            </a:r>
          </a:p>
        </p:txBody>
      </p:sp>
      <p:sp>
        <p:nvSpPr>
          <p:cNvPr id="431" name="TextBox 430">
            <a:extLst>
              <a:ext uri="{FF2B5EF4-FFF2-40B4-BE49-F238E27FC236}">
                <a16:creationId xmlns:a16="http://schemas.microsoft.com/office/drawing/2014/main" id="{1EFFDBDD-ABC8-4A31-9A36-F9B06FABE7E0}"/>
              </a:ext>
            </a:extLst>
          </p:cNvPr>
          <p:cNvSpPr txBox="1"/>
          <p:nvPr/>
        </p:nvSpPr>
        <p:spPr>
          <a:xfrm>
            <a:off x="8728250" y="3284925"/>
            <a:ext cx="459393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" i="1" dirty="0"/>
              <a:t>18GeV</a:t>
            </a:r>
          </a:p>
        </p:txBody>
      </p:sp>
      <p:grpSp>
        <p:nvGrpSpPr>
          <p:cNvPr id="438" name="Group 437">
            <a:extLst>
              <a:ext uri="{FF2B5EF4-FFF2-40B4-BE49-F238E27FC236}">
                <a16:creationId xmlns:a16="http://schemas.microsoft.com/office/drawing/2014/main" id="{D26D7511-AF65-4332-AF74-2B5E72D13235}"/>
              </a:ext>
            </a:extLst>
          </p:cNvPr>
          <p:cNvGrpSpPr/>
          <p:nvPr/>
        </p:nvGrpSpPr>
        <p:grpSpPr>
          <a:xfrm>
            <a:off x="4800428" y="6215246"/>
            <a:ext cx="800308" cy="492428"/>
            <a:chOff x="8502849" y="1952598"/>
            <a:chExt cx="1327552" cy="1152789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439" name="Oval 438">
              <a:extLst>
                <a:ext uri="{FF2B5EF4-FFF2-40B4-BE49-F238E27FC236}">
                  <a16:creationId xmlns:a16="http://schemas.microsoft.com/office/drawing/2014/main" id="{F4CD86BF-D19D-4174-A76D-47FA36843EED}"/>
                </a:ext>
              </a:extLst>
            </p:cNvPr>
            <p:cNvSpPr/>
            <p:nvPr/>
          </p:nvSpPr>
          <p:spPr>
            <a:xfrm>
              <a:off x="8519961" y="1952598"/>
              <a:ext cx="1308719" cy="802617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sz="600" dirty="0">
                <a:solidFill>
                  <a:schemeClr val="tx1"/>
                </a:solidFill>
              </a:endParaRPr>
            </a:p>
          </p:txBody>
        </p:sp>
        <p:sp>
          <p:nvSpPr>
            <p:cNvPr id="440" name="TextBox 439">
              <a:extLst>
                <a:ext uri="{FF2B5EF4-FFF2-40B4-BE49-F238E27FC236}">
                  <a16:creationId xmlns:a16="http://schemas.microsoft.com/office/drawing/2014/main" id="{376CD95D-BB65-4FC6-BC63-840F029A5F8E}"/>
                </a:ext>
              </a:extLst>
            </p:cNvPr>
            <p:cNvSpPr txBox="1"/>
            <p:nvPr/>
          </p:nvSpPr>
          <p:spPr>
            <a:xfrm>
              <a:off x="8502849" y="2096667"/>
              <a:ext cx="1327552" cy="10087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000" dirty="0"/>
                <a:t>Crab–out </a:t>
              </a:r>
            </a:p>
            <a:p>
              <a:pPr algn="ctr"/>
              <a:endParaRPr lang="en-US" sz="600" i="1" dirty="0"/>
            </a:p>
            <a:p>
              <a:pPr algn="ctr"/>
              <a:endParaRPr lang="en-US" sz="600" dirty="0"/>
            </a:p>
          </p:txBody>
        </p:sp>
      </p:grpSp>
      <p:sp>
        <p:nvSpPr>
          <p:cNvPr id="446" name="Oval 445">
            <a:extLst>
              <a:ext uri="{FF2B5EF4-FFF2-40B4-BE49-F238E27FC236}">
                <a16:creationId xmlns:a16="http://schemas.microsoft.com/office/drawing/2014/main" id="{DB441CA5-4EC2-495F-9511-86C456CE3B9B}"/>
              </a:ext>
            </a:extLst>
          </p:cNvPr>
          <p:cNvSpPr/>
          <p:nvPr/>
        </p:nvSpPr>
        <p:spPr>
          <a:xfrm>
            <a:off x="3903815" y="4192005"/>
            <a:ext cx="1114577" cy="41279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600" dirty="0">
              <a:solidFill>
                <a:schemeClr val="tx1"/>
              </a:solidFill>
            </a:endParaRPr>
          </a:p>
        </p:txBody>
      </p:sp>
      <p:sp>
        <p:nvSpPr>
          <p:cNvPr id="447" name="TextBox 446">
            <a:extLst>
              <a:ext uri="{FF2B5EF4-FFF2-40B4-BE49-F238E27FC236}">
                <a16:creationId xmlns:a16="http://schemas.microsoft.com/office/drawing/2014/main" id="{F9A1332E-1495-416B-B32C-9AB3E6635B46}"/>
              </a:ext>
            </a:extLst>
          </p:cNvPr>
          <p:cNvSpPr txBox="1"/>
          <p:nvPr/>
        </p:nvSpPr>
        <p:spPr>
          <a:xfrm>
            <a:off x="3922551" y="4217766"/>
            <a:ext cx="1079778" cy="73866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000" dirty="0"/>
              <a:t>Spin Rotation Solenoids</a:t>
            </a:r>
          </a:p>
          <a:p>
            <a:pPr algn="ctr"/>
            <a:r>
              <a:rPr lang="en-US" sz="1000" dirty="0"/>
              <a:t> </a:t>
            </a:r>
            <a:endParaRPr lang="en-US" sz="1000" i="1" dirty="0">
              <a:sym typeface="Symbol" panose="05050102010706020507" pitchFamily="18" charset="2"/>
            </a:endParaRPr>
          </a:p>
          <a:p>
            <a:pPr algn="ctr"/>
            <a:endParaRPr lang="en-US" sz="600" dirty="0"/>
          </a:p>
          <a:p>
            <a:pPr algn="ctr"/>
            <a:endParaRPr lang="en-US" sz="600" dirty="0"/>
          </a:p>
        </p:txBody>
      </p:sp>
      <p:cxnSp>
        <p:nvCxnSpPr>
          <p:cNvPr id="475" name="Straight Arrow Connector 474">
            <a:extLst>
              <a:ext uri="{FF2B5EF4-FFF2-40B4-BE49-F238E27FC236}">
                <a16:creationId xmlns:a16="http://schemas.microsoft.com/office/drawing/2014/main" id="{F1062703-4C47-4134-AA2C-8BE11321B2F2}"/>
              </a:ext>
            </a:extLst>
          </p:cNvPr>
          <p:cNvCxnSpPr>
            <a:cxnSpLocks/>
          </p:cNvCxnSpPr>
          <p:nvPr/>
        </p:nvCxnSpPr>
        <p:spPr>
          <a:xfrm flipH="1" flipV="1">
            <a:off x="7312831" y="3844388"/>
            <a:ext cx="585244" cy="1223334"/>
          </a:xfrm>
          <a:prstGeom prst="straightConnector1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55" name="TextBox 354">
            <a:extLst>
              <a:ext uri="{FF2B5EF4-FFF2-40B4-BE49-F238E27FC236}">
                <a16:creationId xmlns:a16="http://schemas.microsoft.com/office/drawing/2014/main" id="{9647DE7C-237E-4241-BEB2-533167A6378A}"/>
              </a:ext>
            </a:extLst>
          </p:cNvPr>
          <p:cNvSpPr txBox="1"/>
          <p:nvPr/>
        </p:nvSpPr>
        <p:spPr>
          <a:xfrm>
            <a:off x="5448009" y="4558250"/>
            <a:ext cx="7323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E-taggers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1232C94-63D2-4B5D-9E25-5DC21B2A1593}"/>
              </a:ext>
            </a:extLst>
          </p:cNvPr>
          <p:cNvGrpSpPr/>
          <p:nvPr/>
        </p:nvGrpSpPr>
        <p:grpSpPr>
          <a:xfrm rot="21252213">
            <a:off x="8933704" y="2571790"/>
            <a:ext cx="843479" cy="1062398"/>
            <a:chOff x="9607280" y="1263721"/>
            <a:chExt cx="1047021" cy="1212507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E97F50B5-A9BA-406C-BA04-82B6784E554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607280" y="1263721"/>
              <a:ext cx="1047021" cy="1212507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0" name="Group 229">
              <a:extLst>
                <a:ext uri="{FF2B5EF4-FFF2-40B4-BE49-F238E27FC236}">
                  <a16:creationId xmlns:a16="http://schemas.microsoft.com/office/drawing/2014/main" id="{6E5ACCF9-D5AB-40EE-8527-0C4E858E6726}"/>
                </a:ext>
              </a:extLst>
            </p:cNvPr>
            <p:cNvGrpSpPr/>
            <p:nvPr/>
          </p:nvGrpSpPr>
          <p:grpSpPr>
            <a:xfrm>
              <a:off x="9732978" y="2132578"/>
              <a:ext cx="188282" cy="215909"/>
              <a:chOff x="9732978" y="2132578"/>
              <a:chExt cx="188282" cy="215909"/>
            </a:xfrm>
          </p:grpSpPr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FB146156-679C-4BE9-B819-542CCA1CF740}"/>
                  </a:ext>
                </a:extLst>
              </p:cNvPr>
              <p:cNvGrpSpPr/>
              <p:nvPr/>
            </p:nvGrpSpPr>
            <p:grpSpPr>
              <a:xfrm rot="21385931">
                <a:off x="9764408" y="2177201"/>
                <a:ext cx="125846" cy="120595"/>
                <a:chOff x="10746581" y="1666875"/>
                <a:chExt cx="192883" cy="200026"/>
              </a:xfrm>
            </p:grpSpPr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DC29E301-A2BA-4F48-A0CF-DF3C0936753E}"/>
                    </a:ext>
                  </a:extLst>
                </p:cNvPr>
                <p:cNvSpPr/>
                <p:nvPr/>
              </p:nvSpPr>
              <p:spPr>
                <a:xfrm rot="18898493">
                  <a:off x="10761785" y="1715694"/>
                  <a:ext cx="169451" cy="1067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00"/>
                </a:p>
              </p:txBody>
            </p:sp>
            <p:cxnSp>
              <p:nvCxnSpPr>
                <p:cNvPr id="9" name="Straight Connector 8">
                  <a:extLst>
                    <a:ext uri="{FF2B5EF4-FFF2-40B4-BE49-F238E27FC236}">
                      <a16:creationId xmlns:a16="http://schemas.microsoft.com/office/drawing/2014/main" id="{AE6178B5-9DE7-400B-9B6F-34CED45BBD1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0820400" y="1666875"/>
                  <a:ext cx="47625" cy="20002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>
                  <a:extLst>
                    <a:ext uri="{FF2B5EF4-FFF2-40B4-BE49-F238E27FC236}">
                      <a16:creationId xmlns:a16="http://schemas.microsoft.com/office/drawing/2014/main" id="{795BD3BA-21D5-4C70-B9F2-3F5BEF08674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0746581" y="1745457"/>
                  <a:ext cx="192883" cy="45243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5" name="Group 64">
                <a:extLst>
                  <a:ext uri="{FF2B5EF4-FFF2-40B4-BE49-F238E27FC236}">
                    <a16:creationId xmlns:a16="http://schemas.microsoft.com/office/drawing/2014/main" id="{2A306342-CEBB-4660-864B-52F1A90D10BC}"/>
                  </a:ext>
                </a:extLst>
              </p:cNvPr>
              <p:cNvGrpSpPr/>
              <p:nvPr/>
            </p:nvGrpSpPr>
            <p:grpSpPr>
              <a:xfrm rot="21385931">
                <a:off x="9732978" y="2267676"/>
                <a:ext cx="72080" cy="80811"/>
                <a:chOff x="10787982" y="1731798"/>
                <a:chExt cx="71462" cy="139009"/>
              </a:xfrm>
            </p:grpSpPr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48D3C054-80F2-4972-8231-888BEC8F5CC2}"/>
                    </a:ext>
                  </a:extLst>
                </p:cNvPr>
                <p:cNvSpPr/>
                <p:nvPr/>
              </p:nvSpPr>
              <p:spPr>
                <a:xfrm rot="18898493">
                  <a:off x="10787262" y="1767014"/>
                  <a:ext cx="75789" cy="6362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00" dirty="0"/>
                </a:p>
              </p:txBody>
            </p:sp>
            <p:cxnSp>
              <p:nvCxnSpPr>
                <p:cNvPr id="67" name="Straight Connector 66">
                  <a:extLst>
                    <a:ext uri="{FF2B5EF4-FFF2-40B4-BE49-F238E27FC236}">
                      <a16:creationId xmlns:a16="http://schemas.microsoft.com/office/drawing/2014/main" id="{ED251DBD-39F1-4795-BBDA-C53334940A5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10818026" y="1731798"/>
                  <a:ext cx="14286" cy="139009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>
                  <a:extLst>
                    <a:ext uri="{FF2B5EF4-FFF2-40B4-BE49-F238E27FC236}">
                      <a16:creationId xmlns:a16="http://schemas.microsoft.com/office/drawing/2014/main" id="{5C95E2CD-AFCF-41E1-9E98-C1106899A4E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787982" y="1785442"/>
                  <a:ext cx="71462" cy="24389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3" name="Group 122">
                <a:extLst>
                  <a:ext uri="{FF2B5EF4-FFF2-40B4-BE49-F238E27FC236}">
                    <a16:creationId xmlns:a16="http://schemas.microsoft.com/office/drawing/2014/main" id="{6A7F70AC-10D7-4661-8E24-0496F94C53BE}"/>
                  </a:ext>
                </a:extLst>
              </p:cNvPr>
              <p:cNvGrpSpPr/>
              <p:nvPr/>
            </p:nvGrpSpPr>
            <p:grpSpPr>
              <a:xfrm rot="21385931">
                <a:off x="9849180" y="2132578"/>
                <a:ext cx="72080" cy="80811"/>
                <a:chOff x="10787982" y="1731798"/>
                <a:chExt cx="71462" cy="139009"/>
              </a:xfrm>
            </p:grpSpPr>
            <p:sp>
              <p:nvSpPr>
                <p:cNvPr id="124" name="Rectangle 123">
                  <a:extLst>
                    <a:ext uri="{FF2B5EF4-FFF2-40B4-BE49-F238E27FC236}">
                      <a16:creationId xmlns:a16="http://schemas.microsoft.com/office/drawing/2014/main" id="{0D48C47D-0122-476A-9729-25791D6A7786}"/>
                    </a:ext>
                  </a:extLst>
                </p:cNvPr>
                <p:cNvSpPr/>
                <p:nvPr/>
              </p:nvSpPr>
              <p:spPr>
                <a:xfrm rot="18898493">
                  <a:off x="10787262" y="1767014"/>
                  <a:ext cx="75789" cy="6362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00" dirty="0"/>
                </a:p>
              </p:txBody>
            </p:sp>
            <p:cxnSp>
              <p:nvCxnSpPr>
                <p:cNvPr id="125" name="Straight Connector 124">
                  <a:extLst>
                    <a:ext uri="{FF2B5EF4-FFF2-40B4-BE49-F238E27FC236}">
                      <a16:creationId xmlns:a16="http://schemas.microsoft.com/office/drawing/2014/main" id="{85D0FCC6-EBF8-4BC4-BBD1-BD3239F3658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10818026" y="1731798"/>
                  <a:ext cx="14286" cy="139009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Straight Connector 125">
                  <a:extLst>
                    <a:ext uri="{FF2B5EF4-FFF2-40B4-BE49-F238E27FC236}">
                      <a16:creationId xmlns:a16="http://schemas.microsoft.com/office/drawing/2014/main" id="{AF0BD354-39B8-4234-B5BE-DFCA4A28B7C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787982" y="1785442"/>
                  <a:ext cx="71462" cy="24389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46" name="Group 145">
              <a:extLst>
                <a:ext uri="{FF2B5EF4-FFF2-40B4-BE49-F238E27FC236}">
                  <a16:creationId xmlns:a16="http://schemas.microsoft.com/office/drawing/2014/main" id="{20A65A95-E3AC-44D9-AB79-B708743FC941}"/>
                </a:ext>
              </a:extLst>
            </p:cNvPr>
            <p:cNvGrpSpPr/>
            <p:nvPr/>
          </p:nvGrpSpPr>
          <p:grpSpPr>
            <a:xfrm>
              <a:off x="10028281" y="1775612"/>
              <a:ext cx="188282" cy="215909"/>
              <a:chOff x="9732978" y="2132578"/>
              <a:chExt cx="188282" cy="215909"/>
            </a:xfrm>
          </p:grpSpPr>
          <p:grpSp>
            <p:nvGrpSpPr>
              <p:cNvPr id="147" name="Group 146">
                <a:extLst>
                  <a:ext uri="{FF2B5EF4-FFF2-40B4-BE49-F238E27FC236}">
                    <a16:creationId xmlns:a16="http://schemas.microsoft.com/office/drawing/2014/main" id="{E9303C5A-B549-4780-BF7F-F761B1ECC7BE}"/>
                  </a:ext>
                </a:extLst>
              </p:cNvPr>
              <p:cNvGrpSpPr/>
              <p:nvPr/>
            </p:nvGrpSpPr>
            <p:grpSpPr>
              <a:xfrm rot="21385931">
                <a:off x="9764408" y="2177201"/>
                <a:ext cx="125846" cy="120595"/>
                <a:chOff x="10746581" y="1666875"/>
                <a:chExt cx="192883" cy="200026"/>
              </a:xfrm>
            </p:grpSpPr>
            <p:sp>
              <p:nvSpPr>
                <p:cNvPr id="156" name="Rectangle 155">
                  <a:extLst>
                    <a:ext uri="{FF2B5EF4-FFF2-40B4-BE49-F238E27FC236}">
                      <a16:creationId xmlns:a16="http://schemas.microsoft.com/office/drawing/2014/main" id="{D9C72C29-F8C2-4AC0-8BFF-5E7996166986}"/>
                    </a:ext>
                  </a:extLst>
                </p:cNvPr>
                <p:cNvSpPr/>
                <p:nvPr/>
              </p:nvSpPr>
              <p:spPr>
                <a:xfrm rot="18898493">
                  <a:off x="10761785" y="1715694"/>
                  <a:ext cx="169451" cy="1067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00"/>
                </a:p>
              </p:txBody>
            </p:sp>
            <p:cxnSp>
              <p:nvCxnSpPr>
                <p:cNvPr id="157" name="Straight Connector 156">
                  <a:extLst>
                    <a:ext uri="{FF2B5EF4-FFF2-40B4-BE49-F238E27FC236}">
                      <a16:creationId xmlns:a16="http://schemas.microsoft.com/office/drawing/2014/main" id="{C07676DC-1A88-4016-82FE-D4120F39F08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0820400" y="1666875"/>
                  <a:ext cx="47625" cy="20002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Straight Connector 157">
                  <a:extLst>
                    <a:ext uri="{FF2B5EF4-FFF2-40B4-BE49-F238E27FC236}">
                      <a16:creationId xmlns:a16="http://schemas.microsoft.com/office/drawing/2014/main" id="{8DAE2F97-1963-456D-B65F-0DA19E67558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0746581" y="1745457"/>
                  <a:ext cx="192883" cy="45243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8" name="Group 147">
                <a:extLst>
                  <a:ext uri="{FF2B5EF4-FFF2-40B4-BE49-F238E27FC236}">
                    <a16:creationId xmlns:a16="http://schemas.microsoft.com/office/drawing/2014/main" id="{170D7DF0-0560-49D1-8320-5788F60A4C03}"/>
                  </a:ext>
                </a:extLst>
              </p:cNvPr>
              <p:cNvGrpSpPr/>
              <p:nvPr/>
            </p:nvGrpSpPr>
            <p:grpSpPr>
              <a:xfrm rot="21385931">
                <a:off x="9732978" y="2267676"/>
                <a:ext cx="72080" cy="80811"/>
                <a:chOff x="10787982" y="1731798"/>
                <a:chExt cx="71462" cy="139009"/>
              </a:xfrm>
            </p:grpSpPr>
            <p:sp>
              <p:nvSpPr>
                <p:cNvPr id="153" name="Rectangle 152">
                  <a:extLst>
                    <a:ext uri="{FF2B5EF4-FFF2-40B4-BE49-F238E27FC236}">
                      <a16:creationId xmlns:a16="http://schemas.microsoft.com/office/drawing/2014/main" id="{B4033C9F-CCC3-4EE3-89AF-1E9AD6929192}"/>
                    </a:ext>
                  </a:extLst>
                </p:cNvPr>
                <p:cNvSpPr/>
                <p:nvPr/>
              </p:nvSpPr>
              <p:spPr>
                <a:xfrm rot="18898493">
                  <a:off x="10787262" y="1767014"/>
                  <a:ext cx="75789" cy="6362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00" dirty="0"/>
                </a:p>
              </p:txBody>
            </p:sp>
            <p:cxnSp>
              <p:nvCxnSpPr>
                <p:cNvPr id="154" name="Straight Connector 153">
                  <a:extLst>
                    <a:ext uri="{FF2B5EF4-FFF2-40B4-BE49-F238E27FC236}">
                      <a16:creationId xmlns:a16="http://schemas.microsoft.com/office/drawing/2014/main" id="{D959F5FF-1AF4-46A5-92A9-A51DBD6667C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10818026" y="1731798"/>
                  <a:ext cx="14286" cy="139009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5" name="Straight Connector 154">
                  <a:extLst>
                    <a:ext uri="{FF2B5EF4-FFF2-40B4-BE49-F238E27FC236}">
                      <a16:creationId xmlns:a16="http://schemas.microsoft.com/office/drawing/2014/main" id="{6071A86A-27E0-44D3-BB48-DE0743B1E7D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787982" y="1785442"/>
                  <a:ext cx="71462" cy="24389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9" name="Group 148">
                <a:extLst>
                  <a:ext uri="{FF2B5EF4-FFF2-40B4-BE49-F238E27FC236}">
                    <a16:creationId xmlns:a16="http://schemas.microsoft.com/office/drawing/2014/main" id="{5B7AC123-DC56-4DD1-8306-E38803189A7A}"/>
                  </a:ext>
                </a:extLst>
              </p:cNvPr>
              <p:cNvGrpSpPr/>
              <p:nvPr/>
            </p:nvGrpSpPr>
            <p:grpSpPr>
              <a:xfrm rot="21385931">
                <a:off x="9849180" y="2132578"/>
                <a:ext cx="72080" cy="80811"/>
                <a:chOff x="10787982" y="1731798"/>
                <a:chExt cx="71462" cy="139009"/>
              </a:xfrm>
            </p:grpSpPr>
            <p:sp>
              <p:nvSpPr>
                <p:cNvPr id="150" name="Rectangle 149">
                  <a:extLst>
                    <a:ext uri="{FF2B5EF4-FFF2-40B4-BE49-F238E27FC236}">
                      <a16:creationId xmlns:a16="http://schemas.microsoft.com/office/drawing/2014/main" id="{074DE13B-977A-4A3C-AD19-471B8643E8F0}"/>
                    </a:ext>
                  </a:extLst>
                </p:cNvPr>
                <p:cNvSpPr/>
                <p:nvPr/>
              </p:nvSpPr>
              <p:spPr>
                <a:xfrm rot="18898493">
                  <a:off x="10787262" y="1767014"/>
                  <a:ext cx="75789" cy="6362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00" dirty="0"/>
                </a:p>
              </p:txBody>
            </p:sp>
            <p:cxnSp>
              <p:nvCxnSpPr>
                <p:cNvPr id="151" name="Straight Connector 150">
                  <a:extLst>
                    <a:ext uri="{FF2B5EF4-FFF2-40B4-BE49-F238E27FC236}">
                      <a16:creationId xmlns:a16="http://schemas.microsoft.com/office/drawing/2014/main" id="{2B4124C6-2BB7-492A-A477-7E2D4EF77D7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10818026" y="1731798"/>
                  <a:ext cx="14286" cy="139009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2" name="Straight Connector 151">
                  <a:extLst>
                    <a:ext uri="{FF2B5EF4-FFF2-40B4-BE49-F238E27FC236}">
                      <a16:creationId xmlns:a16="http://schemas.microsoft.com/office/drawing/2014/main" id="{AD80F4ED-B8FF-474F-998B-EBECAB9DFE3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787982" y="1785442"/>
                  <a:ext cx="71462" cy="24389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32" name="Group 231">
              <a:extLst>
                <a:ext uri="{FF2B5EF4-FFF2-40B4-BE49-F238E27FC236}">
                  <a16:creationId xmlns:a16="http://schemas.microsoft.com/office/drawing/2014/main" id="{61BFE383-1E42-42D7-8B45-6D89C6515719}"/>
                </a:ext>
              </a:extLst>
            </p:cNvPr>
            <p:cNvGrpSpPr/>
            <p:nvPr/>
          </p:nvGrpSpPr>
          <p:grpSpPr>
            <a:xfrm>
              <a:off x="10285627" y="1353145"/>
              <a:ext cx="310217" cy="356135"/>
              <a:chOff x="10285627" y="1353145"/>
              <a:chExt cx="310217" cy="356135"/>
            </a:xfrm>
          </p:grpSpPr>
          <p:grpSp>
            <p:nvGrpSpPr>
              <p:cNvPr id="169" name="Group 168">
                <a:extLst>
                  <a:ext uri="{FF2B5EF4-FFF2-40B4-BE49-F238E27FC236}">
                    <a16:creationId xmlns:a16="http://schemas.microsoft.com/office/drawing/2014/main" id="{337971D7-901C-4AB7-BD81-D96BCA43C26B}"/>
                  </a:ext>
                </a:extLst>
              </p:cNvPr>
              <p:cNvGrpSpPr/>
              <p:nvPr/>
            </p:nvGrpSpPr>
            <p:grpSpPr>
              <a:xfrm>
                <a:off x="10285627" y="1493371"/>
                <a:ext cx="188282" cy="215909"/>
                <a:chOff x="9732978" y="2132578"/>
                <a:chExt cx="188282" cy="215909"/>
              </a:xfrm>
            </p:grpSpPr>
            <p:grpSp>
              <p:nvGrpSpPr>
                <p:cNvPr id="170" name="Group 169">
                  <a:extLst>
                    <a:ext uri="{FF2B5EF4-FFF2-40B4-BE49-F238E27FC236}">
                      <a16:creationId xmlns:a16="http://schemas.microsoft.com/office/drawing/2014/main" id="{D99BCD2D-D64E-42FA-84C0-936AF006ECA8}"/>
                    </a:ext>
                  </a:extLst>
                </p:cNvPr>
                <p:cNvGrpSpPr/>
                <p:nvPr/>
              </p:nvGrpSpPr>
              <p:grpSpPr>
                <a:xfrm rot="21385931">
                  <a:off x="9764408" y="2177201"/>
                  <a:ext cx="125846" cy="120595"/>
                  <a:chOff x="10746581" y="1666875"/>
                  <a:chExt cx="192883" cy="200026"/>
                </a:xfrm>
              </p:grpSpPr>
              <p:sp>
                <p:nvSpPr>
                  <p:cNvPr id="179" name="Rectangle 178">
                    <a:extLst>
                      <a:ext uri="{FF2B5EF4-FFF2-40B4-BE49-F238E27FC236}">
                        <a16:creationId xmlns:a16="http://schemas.microsoft.com/office/drawing/2014/main" id="{A5284D75-7C9A-4CCE-AEB8-7744F41C1020}"/>
                      </a:ext>
                    </a:extLst>
                  </p:cNvPr>
                  <p:cNvSpPr/>
                  <p:nvPr/>
                </p:nvSpPr>
                <p:spPr>
                  <a:xfrm rot="18898493">
                    <a:off x="10761785" y="1715694"/>
                    <a:ext cx="169451" cy="10671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600"/>
                  </a:p>
                </p:txBody>
              </p:sp>
              <p:cxnSp>
                <p:nvCxnSpPr>
                  <p:cNvPr id="180" name="Straight Connector 179">
                    <a:extLst>
                      <a:ext uri="{FF2B5EF4-FFF2-40B4-BE49-F238E27FC236}">
                        <a16:creationId xmlns:a16="http://schemas.microsoft.com/office/drawing/2014/main" id="{538C364A-E67C-40B7-B127-DB3A1D49A81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0820400" y="1666875"/>
                    <a:ext cx="47625" cy="200026"/>
                  </a:xfrm>
                  <a:prstGeom prst="line">
                    <a:avLst/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1" name="Straight Connector 180">
                    <a:extLst>
                      <a:ext uri="{FF2B5EF4-FFF2-40B4-BE49-F238E27FC236}">
                        <a16:creationId xmlns:a16="http://schemas.microsoft.com/office/drawing/2014/main" id="{01266A01-FB84-4B08-A9E4-4B68A639EF7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0746581" y="1745457"/>
                    <a:ext cx="192883" cy="45243"/>
                  </a:xfrm>
                  <a:prstGeom prst="line">
                    <a:avLst/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71" name="Group 170">
                  <a:extLst>
                    <a:ext uri="{FF2B5EF4-FFF2-40B4-BE49-F238E27FC236}">
                      <a16:creationId xmlns:a16="http://schemas.microsoft.com/office/drawing/2014/main" id="{A8669F6E-11D2-4A21-B048-F87CFAC26634}"/>
                    </a:ext>
                  </a:extLst>
                </p:cNvPr>
                <p:cNvGrpSpPr/>
                <p:nvPr/>
              </p:nvGrpSpPr>
              <p:grpSpPr>
                <a:xfrm rot="21385931">
                  <a:off x="9732978" y="2267676"/>
                  <a:ext cx="72080" cy="80811"/>
                  <a:chOff x="10787982" y="1731798"/>
                  <a:chExt cx="71462" cy="139009"/>
                </a:xfrm>
              </p:grpSpPr>
              <p:sp>
                <p:nvSpPr>
                  <p:cNvPr id="176" name="Rectangle 175">
                    <a:extLst>
                      <a:ext uri="{FF2B5EF4-FFF2-40B4-BE49-F238E27FC236}">
                        <a16:creationId xmlns:a16="http://schemas.microsoft.com/office/drawing/2014/main" id="{A87C0980-EDFE-4891-B240-6F0E2D559CF9}"/>
                      </a:ext>
                    </a:extLst>
                  </p:cNvPr>
                  <p:cNvSpPr/>
                  <p:nvPr/>
                </p:nvSpPr>
                <p:spPr>
                  <a:xfrm rot="18898493">
                    <a:off x="10787262" y="1767014"/>
                    <a:ext cx="75789" cy="63626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600" dirty="0"/>
                  </a:p>
                </p:txBody>
              </p:sp>
              <p:cxnSp>
                <p:nvCxnSpPr>
                  <p:cNvPr id="177" name="Straight Connector 176">
                    <a:extLst>
                      <a:ext uri="{FF2B5EF4-FFF2-40B4-BE49-F238E27FC236}">
                        <a16:creationId xmlns:a16="http://schemas.microsoft.com/office/drawing/2014/main" id="{9C1A2411-DFFF-4E71-A4AF-C3BF1433CBB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10818026" y="1731798"/>
                    <a:ext cx="14286" cy="139009"/>
                  </a:xfrm>
                  <a:prstGeom prst="line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8" name="Straight Connector 177">
                    <a:extLst>
                      <a:ext uri="{FF2B5EF4-FFF2-40B4-BE49-F238E27FC236}">
                        <a16:creationId xmlns:a16="http://schemas.microsoft.com/office/drawing/2014/main" id="{97BB3843-2C63-4783-AA6D-1B6575BE5D1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0787982" y="1785442"/>
                    <a:ext cx="71462" cy="24389"/>
                  </a:xfrm>
                  <a:prstGeom prst="line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72" name="Group 171">
                  <a:extLst>
                    <a:ext uri="{FF2B5EF4-FFF2-40B4-BE49-F238E27FC236}">
                      <a16:creationId xmlns:a16="http://schemas.microsoft.com/office/drawing/2014/main" id="{EB14FF7A-5F1A-4AE4-8953-E0791969E772}"/>
                    </a:ext>
                  </a:extLst>
                </p:cNvPr>
                <p:cNvGrpSpPr/>
                <p:nvPr/>
              </p:nvGrpSpPr>
              <p:grpSpPr>
                <a:xfrm rot="21385931">
                  <a:off x="9849180" y="2132578"/>
                  <a:ext cx="72080" cy="80811"/>
                  <a:chOff x="10787982" y="1731798"/>
                  <a:chExt cx="71462" cy="139009"/>
                </a:xfrm>
              </p:grpSpPr>
              <p:sp>
                <p:nvSpPr>
                  <p:cNvPr id="173" name="Rectangle 172">
                    <a:extLst>
                      <a:ext uri="{FF2B5EF4-FFF2-40B4-BE49-F238E27FC236}">
                        <a16:creationId xmlns:a16="http://schemas.microsoft.com/office/drawing/2014/main" id="{5C681C7C-FC2A-4E8B-872B-33DB6BEFB971}"/>
                      </a:ext>
                    </a:extLst>
                  </p:cNvPr>
                  <p:cNvSpPr/>
                  <p:nvPr/>
                </p:nvSpPr>
                <p:spPr>
                  <a:xfrm rot="18898493">
                    <a:off x="10787262" y="1767014"/>
                    <a:ext cx="75789" cy="63626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600" dirty="0"/>
                  </a:p>
                </p:txBody>
              </p:sp>
              <p:cxnSp>
                <p:nvCxnSpPr>
                  <p:cNvPr id="174" name="Straight Connector 173">
                    <a:extLst>
                      <a:ext uri="{FF2B5EF4-FFF2-40B4-BE49-F238E27FC236}">
                        <a16:creationId xmlns:a16="http://schemas.microsoft.com/office/drawing/2014/main" id="{AA4001CD-9B6B-4993-B2E8-271F3FD22C6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10818026" y="1731798"/>
                    <a:ext cx="14286" cy="139009"/>
                  </a:xfrm>
                  <a:prstGeom prst="line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5" name="Straight Connector 174">
                    <a:extLst>
                      <a:ext uri="{FF2B5EF4-FFF2-40B4-BE49-F238E27FC236}">
                        <a16:creationId xmlns:a16="http://schemas.microsoft.com/office/drawing/2014/main" id="{097B6EA8-FC9B-48E9-9DE8-4141F2F9075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0787982" y="1785442"/>
                    <a:ext cx="71462" cy="24389"/>
                  </a:xfrm>
                  <a:prstGeom prst="line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83" name="Group 182">
                <a:extLst>
                  <a:ext uri="{FF2B5EF4-FFF2-40B4-BE49-F238E27FC236}">
                    <a16:creationId xmlns:a16="http://schemas.microsoft.com/office/drawing/2014/main" id="{F9AF7493-6B9B-4AEB-ACAF-A4485EB4873D}"/>
                  </a:ext>
                </a:extLst>
              </p:cNvPr>
              <p:cNvGrpSpPr/>
              <p:nvPr/>
            </p:nvGrpSpPr>
            <p:grpSpPr>
              <a:xfrm rot="21385931">
                <a:off x="10437823" y="1399895"/>
                <a:ext cx="125846" cy="120595"/>
                <a:chOff x="10746581" y="1666875"/>
                <a:chExt cx="192883" cy="200026"/>
              </a:xfrm>
            </p:grpSpPr>
            <p:sp>
              <p:nvSpPr>
                <p:cNvPr id="192" name="Rectangle 191">
                  <a:extLst>
                    <a:ext uri="{FF2B5EF4-FFF2-40B4-BE49-F238E27FC236}">
                      <a16:creationId xmlns:a16="http://schemas.microsoft.com/office/drawing/2014/main" id="{D1C488B2-C7DB-4432-AFB5-AA51EF2A7726}"/>
                    </a:ext>
                  </a:extLst>
                </p:cNvPr>
                <p:cNvSpPr/>
                <p:nvPr/>
              </p:nvSpPr>
              <p:spPr>
                <a:xfrm rot="18898493">
                  <a:off x="10761785" y="1715694"/>
                  <a:ext cx="169451" cy="1067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00"/>
                </a:p>
              </p:txBody>
            </p:sp>
            <p:cxnSp>
              <p:nvCxnSpPr>
                <p:cNvPr id="193" name="Straight Connector 192">
                  <a:extLst>
                    <a:ext uri="{FF2B5EF4-FFF2-40B4-BE49-F238E27FC236}">
                      <a16:creationId xmlns:a16="http://schemas.microsoft.com/office/drawing/2014/main" id="{DEA79608-1AF1-4166-86BB-15544A4AA1F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0820400" y="1666875"/>
                  <a:ext cx="47625" cy="200026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4" name="Straight Connector 193">
                  <a:extLst>
                    <a:ext uri="{FF2B5EF4-FFF2-40B4-BE49-F238E27FC236}">
                      <a16:creationId xmlns:a16="http://schemas.microsoft.com/office/drawing/2014/main" id="{36E27029-BEF7-4F1E-99E5-7D22E90C46B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0746581" y="1745457"/>
                  <a:ext cx="192883" cy="45243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5" name="Group 184">
                <a:extLst>
                  <a:ext uri="{FF2B5EF4-FFF2-40B4-BE49-F238E27FC236}">
                    <a16:creationId xmlns:a16="http://schemas.microsoft.com/office/drawing/2014/main" id="{7BFD0C69-6ABB-4288-AE1A-29A2D26B71E9}"/>
                  </a:ext>
                </a:extLst>
              </p:cNvPr>
              <p:cNvGrpSpPr/>
              <p:nvPr/>
            </p:nvGrpSpPr>
            <p:grpSpPr>
              <a:xfrm rot="21385931">
                <a:off x="10523764" y="1353145"/>
                <a:ext cx="72080" cy="80811"/>
                <a:chOff x="10787982" y="1731798"/>
                <a:chExt cx="71462" cy="139009"/>
              </a:xfrm>
            </p:grpSpPr>
            <p:sp>
              <p:nvSpPr>
                <p:cNvPr id="186" name="Rectangle 185">
                  <a:extLst>
                    <a:ext uri="{FF2B5EF4-FFF2-40B4-BE49-F238E27FC236}">
                      <a16:creationId xmlns:a16="http://schemas.microsoft.com/office/drawing/2014/main" id="{D10CF129-ED5B-4075-BEB9-C85D5C297FDB}"/>
                    </a:ext>
                  </a:extLst>
                </p:cNvPr>
                <p:cNvSpPr/>
                <p:nvPr/>
              </p:nvSpPr>
              <p:spPr>
                <a:xfrm rot="18898493">
                  <a:off x="10787262" y="1767014"/>
                  <a:ext cx="75789" cy="6362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00" dirty="0"/>
                </a:p>
              </p:txBody>
            </p:sp>
            <p:cxnSp>
              <p:nvCxnSpPr>
                <p:cNvPr id="187" name="Straight Connector 186">
                  <a:extLst>
                    <a:ext uri="{FF2B5EF4-FFF2-40B4-BE49-F238E27FC236}">
                      <a16:creationId xmlns:a16="http://schemas.microsoft.com/office/drawing/2014/main" id="{0207EA33-51CB-4D08-A4BE-946D2878DBB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10818026" y="1731798"/>
                  <a:ext cx="14286" cy="139009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8" name="Straight Connector 187">
                  <a:extLst>
                    <a:ext uri="{FF2B5EF4-FFF2-40B4-BE49-F238E27FC236}">
                      <a16:creationId xmlns:a16="http://schemas.microsoft.com/office/drawing/2014/main" id="{306894C3-245C-4731-BFF2-6D025A9365D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787982" y="1785442"/>
                  <a:ext cx="71462" cy="24389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78B7D41F-834F-4624-BC78-790D9548B7E4}"/>
                </a:ext>
              </a:extLst>
            </p:cNvPr>
            <p:cNvGrpSpPr/>
            <p:nvPr/>
          </p:nvGrpSpPr>
          <p:grpSpPr>
            <a:xfrm>
              <a:off x="9907389" y="1970447"/>
              <a:ext cx="147103" cy="171492"/>
              <a:chOff x="9906730" y="1948386"/>
              <a:chExt cx="147103" cy="171492"/>
            </a:xfrm>
          </p:grpSpPr>
          <p:grpSp>
            <p:nvGrpSpPr>
              <p:cNvPr id="161" name="Group 160">
                <a:extLst>
                  <a:ext uri="{FF2B5EF4-FFF2-40B4-BE49-F238E27FC236}">
                    <a16:creationId xmlns:a16="http://schemas.microsoft.com/office/drawing/2014/main" id="{274AA3D2-5FD0-4648-8016-462225F53A37}"/>
                  </a:ext>
                </a:extLst>
              </p:cNvPr>
              <p:cNvGrpSpPr/>
              <p:nvPr/>
            </p:nvGrpSpPr>
            <p:grpSpPr>
              <a:xfrm rot="21385931">
                <a:off x="9906730" y="2039067"/>
                <a:ext cx="72080" cy="80811"/>
                <a:chOff x="10787982" y="1731798"/>
                <a:chExt cx="71462" cy="139009"/>
              </a:xfrm>
            </p:grpSpPr>
            <p:sp>
              <p:nvSpPr>
                <p:cNvPr id="166" name="Rectangle 165">
                  <a:extLst>
                    <a:ext uri="{FF2B5EF4-FFF2-40B4-BE49-F238E27FC236}">
                      <a16:creationId xmlns:a16="http://schemas.microsoft.com/office/drawing/2014/main" id="{166A17F6-BE16-487F-BA45-E261F8362A7D}"/>
                    </a:ext>
                  </a:extLst>
                </p:cNvPr>
                <p:cNvSpPr/>
                <p:nvPr/>
              </p:nvSpPr>
              <p:spPr>
                <a:xfrm rot="18898493">
                  <a:off x="10787262" y="1767014"/>
                  <a:ext cx="75789" cy="6362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00" dirty="0"/>
                </a:p>
              </p:txBody>
            </p:sp>
            <p:cxnSp>
              <p:nvCxnSpPr>
                <p:cNvPr id="167" name="Straight Connector 166">
                  <a:extLst>
                    <a:ext uri="{FF2B5EF4-FFF2-40B4-BE49-F238E27FC236}">
                      <a16:creationId xmlns:a16="http://schemas.microsoft.com/office/drawing/2014/main" id="{FAD9B0AB-B022-4F9D-A15D-B057F5C3B4D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10818026" y="1731798"/>
                  <a:ext cx="14286" cy="139009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8" name="Straight Connector 167">
                  <a:extLst>
                    <a:ext uri="{FF2B5EF4-FFF2-40B4-BE49-F238E27FC236}">
                      <a16:creationId xmlns:a16="http://schemas.microsoft.com/office/drawing/2014/main" id="{F21E9F4A-EA44-4C46-902B-3B1826BA355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787982" y="1785442"/>
                  <a:ext cx="71462" cy="24389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2" name="Group 161">
                <a:extLst>
                  <a:ext uri="{FF2B5EF4-FFF2-40B4-BE49-F238E27FC236}">
                    <a16:creationId xmlns:a16="http://schemas.microsoft.com/office/drawing/2014/main" id="{F6ED40E8-4A98-4085-A1C2-F29F12842550}"/>
                  </a:ext>
                </a:extLst>
              </p:cNvPr>
              <p:cNvGrpSpPr/>
              <p:nvPr/>
            </p:nvGrpSpPr>
            <p:grpSpPr>
              <a:xfrm rot="21385931">
                <a:off x="9981753" y="1948386"/>
                <a:ext cx="72080" cy="80811"/>
                <a:chOff x="10787982" y="1731798"/>
                <a:chExt cx="71462" cy="139009"/>
              </a:xfrm>
            </p:grpSpPr>
            <p:sp>
              <p:nvSpPr>
                <p:cNvPr id="163" name="Rectangle 162">
                  <a:extLst>
                    <a:ext uri="{FF2B5EF4-FFF2-40B4-BE49-F238E27FC236}">
                      <a16:creationId xmlns:a16="http://schemas.microsoft.com/office/drawing/2014/main" id="{C3DF63CE-FA7A-4F40-B798-46FC5E3A67BF}"/>
                    </a:ext>
                  </a:extLst>
                </p:cNvPr>
                <p:cNvSpPr/>
                <p:nvPr/>
              </p:nvSpPr>
              <p:spPr>
                <a:xfrm rot="18898493">
                  <a:off x="10787262" y="1767014"/>
                  <a:ext cx="75789" cy="6362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00" dirty="0"/>
                </a:p>
              </p:txBody>
            </p:sp>
            <p:cxnSp>
              <p:nvCxnSpPr>
                <p:cNvPr id="164" name="Straight Connector 163">
                  <a:extLst>
                    <a:ext uri="{FF2B5EF4-FFF2-40B4-BE49-F238E27FC236}">
                      <a16:creationId xmlns:a16="http://schemas.microsoft.com/office/drawing/2014/main" id="{1DDEBC7B-6CF6-40BC-88D7-E170F346131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10818026" y="1731798"/>
                  <a:ext cx="14286" cy="139009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5" name="Straight Connector 164">
                  <a:extLst>
                    <a:ext uri="{FF2B5EF4-FFF2-40B4-BE49-F238E27FC236}">
                      <a16:creationId xmlns:a16="http://schemas.microsoft.com/office/drawing/2014/main" id="{C80E27AB-D8C6-4547-B815-46EEBD8E76B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787982" y="1785442"/>
                  <a:ext cx="71462" cy="24389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" name="Group 204">
                <a:extLst>
                  <a:ext uri="{FF2B5EF4-FFF2-40B4-BE49-F238E27FC236}">
                    <a16:creationId xmlns:a16="http://schemas.microsoft.com/office/drawing/2014/main" id="{781C1A0D-8524-4534-AB87-2CE5A4ECFA29}"/>
                  </a:ext>
                </a:extLst>
              </p:cNvPr>
              <p:cNvGrpSpPr/>
              <p:nvPr/>
            </p:nvGrpSpPr>
            <p:grpSpPr>
              <a:xfrm rot="21385931">
                <a:off x="9944804" y="1994970"/>
                <a:ext cx="72080" cy="80811"/>
                <a:chOff x="10787982" y="1731798"/>
                <a:chExt cx="71462" cy="139009"/>
              </a:xfrm>
            </p:grpSpPr>
            <p:sp>
              <p:nvSpPr>
                <p:cNvPr id="207" name="Rectangle 206">
                  <a:extLst>
                    <a:ext uri="{FF2B5EF4-FFF2-40B4-BE49-F238E27FC236}">
                      <a16:creationId xmlns:a16="http://schemas.microsoft.com/office/drawing/2014/main" id="{DED11DAF-9F49-45A3-B2A2-AB6C60F83F73}"/>
                    </a:ext>
                  </a:extLst>
                </p:cNvPr>
                <p:cNvSpPr/>
                <p:nvPr/>
              </p:nvSpPr>
              <p:spPr>
                <a:xfrm rot="18898493">
                  <a:off x="10787262" y="1767014"/>
                  <a:ext cx="75789" cy="6362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00" dirty="0"/>
                </a:p>
              </p:txBody>
            </p:sp>
            <p:cxnSp>
              <p:nvCxnSpPr>
                <p:cNvPr id="208" name="Straight Connector 207">
                  <a:extLst>
                    <a:ext uri="{FF2B5EF4-FFF2-40B4-BE49-F238E27FC236}">
                      <a16:creationId xmlns:a16="http://schemas.microsoft.com/office/drawing/2014/main" id="{98DA5C39-002F-4C8A-8FA2-3D8C6F48F1D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10818026" y="1731798"/>
                  <a:ext cx="14286" cy="139009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9" name="Straight Connector 208">
                  <a:extLst>
                    <a:ext uri="{FF2B5EF4-FFF2-40B4-BE49-F238E27FC236}">
                      <a16:creationId xmlns:a16="http://schemas.microsoft.com/office/drawing/2014/main" id="{C54C0FAD-F35E-499E-879B-F9E93334B23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787982" y="1785442"/>
                  <a:ext cx="71462" cy="24389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336" name="Rectangle: Rounded Corners 335">
            <a:extLst>
              <a:ext uri="{FF2B5EF4-FFF2-40B4-BE49-F238E27FC236}">
                <a16:creationId xmlns:a16="http://schemas.microsoft.com/office/drawing/2014/main" id="{23011B7B-A390-4131-9DE5-88D83F801272}"/>
              </a:ext>
            </a:extLst>
          </p:cNvPr>
          <p:cNvSpPr/>
          <p:nvPr/>
        </p:nvSpPr>
        <p:spPr>
          <a:xfrm rot="19440737">
            <a:off x="5515182" y="4438522"/>
            <a:ext cx="277850" cy="9357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>
              <a:solidFill>
                <a:schemeClr val="tx1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A4512D6-2D03-49F4-95AD-1F23998F7C68}"/>
              </a:ext>
            </a:extLst>
          </p:cNvPr>
          <p:cNvCxnSpPr>
            <a:cxnSpLocks/>
          </p:cNvCxnSpPr>
          <p:nvPr/>
        </p:nvCxnSpPr>
        <p:spPr>
          <a:xfrm>
            <a:off x="7346034" y="3930062"/>
            <a:ext cx="94677" cy="37753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Connector 222">
            <a:extLst>
              <a:ext uri="{FF2B5EF4-FFF2-40B4-BE49-F238E27FC236}">
                <a16:creationId xmlns:a16="http://schemas.microsoft.com/office/drawing/2014/main" id="{C122A118-4922-43F9-884B-9374DC7C5254}"/>
              </a:ext>
            </a:extLst>
          </p:cNvPr>
          <p:cNvCxnSpPr>
            <a:cxnSpLocks/>
          </p:cNvCxnSpPr>
          <p:nvPr/>
        </p:nvCxnSpPr>
        <p:spPr>
          <a:xfrm>
            <a:off x="6191678" y="4222022"/>
            <a:ext cx="164335" cy="43064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Straight Connector 227">
            <a:extLst>
              <a:ext uri="{FF2B5EF4-FFF2-40B4-BE49-F238E27FC236}">
                <a16:creationId xmlns:a16="http://schemas.microsoft.com/office/drawing/2014/main" id="{B2E8F1F1-1D12-464B-9838-BF69FCFD5146}"/>
              </a:ext>
            </a:extLst>
          </p:cNvPr>
          <p:cNvCxnSpPr>
            <a:cxnSpLocks/>
          </p:cNvCxnSpPr>
          <p:nvPr/>
        </p:nvCxnSpPr>
        <p:spPr>
          <a:xfrm flipH="1">
            <a:off x="3625669" y="5638671"/>
            <a:ext cx="202263" cy="29845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Connector 230">
            <a:extLst>
              <a:ext uri="{FF2B5EF4-FFF2-40B4-BE49-F238E27FC236}">
                <a16:creationId xmlns:a16="http://schemas.microsoft.com/office/drawing/2014/main" id="{D5141E68-D5DA-4C7B-B791-47F6CA4BAE18}"/>
              </a:ext>
            </a:extLst>
          </p:cNvPr>
          <p:cNvCxnSpPr>
            <a:cxnSpLocks/>
          </p:cNvCxnSpPr>
          <p:nvPr/>
        </p:nvCxnSpPr>
        <p:spPr>
          <a:xfrm>
            <a:off x="9071235" y="3590882"/>
            <a:ext cx="225729" cy="179799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6" name="Freeform: Shape 245">
            <a:extLst>
              <a:ext uri="{FF2B5EF4-FFF2-40B4-BE49-F238E27FC236}">
                <a16:creationId xmlns:a16="http://schemas.microsoft.com/office/drawing/2014/main" id="{2AE03195-6BC1-43F0-8B92-1A0AE52339EB}"/>
              </a:ext>
            </a:extLst>
          </p:cNvPr>
          <p:cNvSpPr/>
          <p:nvPr/>
        </p:nvSpPr>
        <p:spPr>
          <a:xfrm rot="14283853">
            <a:off x="3416916" y="5280051"/>
            <a:ext cx="539368" cy="141621"/>
          </a:xfrm>
          <a:custGeom>
            <a:avLst/>
            <a:gdLst>
              <a:gd name="connsiteX0" fmla="*/ 0 w 3246634"/>
              <a:gd name="connsiteY0" fmla="*/ 883577 h 883577"/>
              <a:gd name="connsiteX1" fmla="*/ 873303 w 3246634"/>
              <a:gd name="connsiteY1" fmla="*/ 390418 h 883577"/>
              <a:gd name="connsiteX2" fmla="*/ 1140431 w 3246634"/>
              <a:gd name="connsiteY2" fmla="*/ 328773 h 883577"/>
              <a:gd name="connsiteX3" fmla="*/ 2116476 w 3246634"/>
              <a:gd name="connsiteY3" fmla="*/ 123290 h 883577"/>
              <a:gd name="connsiteX4" fmla="*/ 3246634 w 3246634"/>
              <a:gd name="connsiteY4" fmla="*/ 0 h 883577"/>
              <a:gd name="connsiteX0" fmla="*/ 0 w 3246634"/>
              <a:gd name="connsiteY0" fmla="*/ 883577 h 883577"/>
              <a:gd name="connsiteX1" fmla="*/ 873303 w 3246634"/>
              <a:gd name="connsiteY1" fmla="*/ 390418 h 883577"/>
              <a:gd name="connsiteX2" fmla="*/ 1202076 w 3246634"/>
              <a:gd name="connsiteY2" fmla="*/ 287677 h 883577"/>
              <a:gd name="connsiteX3" fmla="*/ 2116476 w 3246634"/>
              <a:gd name="connsiteY3" fmla="*/ 123290 h 883577"/>
              <a:gd name="connsiteX4" fmla="*/ 3246634 w 3246634"/>
              <a:gd name="connsiteY4" fmla="*/ 0 h 883577"/>
              <a:gd name="connsiteX0" fmla="*/ 0 w 3246634"/>
              <a:gd name="connsiteY0" fmla="*/ 883577 h 883577"/>
              <a:gd name="connsiteX1" fmla="*/ 821932 w 3246634"/>
              <a:gd name="connsiteY1" fmla="*/ 452063 h 883577"/>
              <a:gd name="connsiteX2" fmla="*/ 1202076 w 3246634"/>
              <a:gd name="connsiteY2" fmla="*/ 287677 h 883577"/>
              <a:gd name="connsiteX3" fmla="*/ 2116476 w 3246634"/>
              <a:gd name="connsiteY3" fmla="*/ 123290 h 883577"/>
              <a:gd name="connsiteX4" fmla="*/ 3246634 w 3246634"/>
              <a:gd name="connsiteY4" fmla="*/ 0 h 883577"/>
              <a:gd name="connsiteX0" fmla="*/ 0 w 3246634"/>
              <a:gd name="connsiteY0" fmla="*/ 883577 h 883577"/>
              <a:gd name="connsiteX1" fmla="*/ 1202076 w 3246634"/>
              <a:gd name="connsiteY1" fmla="*/ 287677 h 883577"/>
              <a:gd name="connsiteX2" fmla="*/ 2116476 w 3246634"/>
              <a:gd name="connsiteY2" fmla="*/ 123290 h 883577"/>
              <a:gd name="connsiteX3" fmla="*/ 3246634 w 3246634"/>
              <a:gd name="connsiteY3" fmla="*/ 0 h 883577"/>
              <a:gd name="connsiteX0" fmla="*/ 0 w 3246634"/>
              <a:gd name="connsiteY0" fmla="*/ 883577 h 883577"/>
              <a:gd name="connsiteX1" fmla="*/ 355409 w 3246634"/>
              <a:gd name="connsiteY1" fmla="*/ 719477 h 883577"/>
              <a:gd name="connsiteX2" fmla="*/ 2116476 w 3246634"/>
              <a:gd name="connsiteY2" fmla="*/ 123290 h 883577"/>
              <a:gd name="connsiteX3" fmla="*/ 3246634 w 3246634"/>
              <a:gd name="connsiteY3" fmla="*/ 0 h 883577"/>
              <a:gd name="connsiteX0" fmla="*/ 0 w 3246634"/>
              <a:gd name="connsiteY0" fmla="*/ 883577 h 883577"/>
              <a:gd name="connsiteX1" fmla="*/ 2116476 w 3246634"/>
              <a:gd name="connsiteY1" fmla="*/ 123290 h 883577"/>
              <a:gd name="connsiteX2" fmla="*/ 3246634 w 3246634"/>
              <a:gd name="connsiteY2" fmla="*/ 0 h 883577"/>
              <a:gd name="connsiteX0" fmla="*/ 0 w 3246634"/>
              <a:gd name="connsiteY0" fmla="*/ 883577 h 883577"/>
              <a:gd name="connsiteX1" fmla="*/ 291910 w 3246634"/>
              <a:gd name="connsiteY1" fmla="*/ 766756 h 883577"/>
              <a:gd name="connsiteX2" fmla="*/ 3246634 w 3246634"/>
              <a:gd name="connsiteY2" fmla="*/ 0 h 883577"/>
              <a:gd name="connsiteX0" fmla="*/ 0 w 681234"/>
              <a:gd name="connsiteY0" fmla="*/ 185077 h 185077"/>
              <a:gd name="connsiteX1" fmla="*/ 291910 w 681234"/>
              <a:gd name="connsiteY1" fmla="*/ 68256 h 185077"/>
              <a:gd name="connsiteX2" fmla="*/ 681234 w 681234"/>
              <a:gd name="connsiteY2" fmla="*/ 0 h 185077"/>
              <a:gd name="connsiteX0" fmla="*/ 0 w 681234"/>
              <a:gd name="connsiteY0" fmla="*/ 185077 h 185077"/>
              <a:gd name="connsiteX1" fmla="*/ 681234 w 681234"/>
              <a:gd name="connsiteY1" fmla="*/ 0 h 185077"/>
              <a:gd name="connsiteX0" fmla="*/ 0 w 681234"/>
              <a:gd name="connsiteY0" fmla="*/ 185077 h 185077"/>
              <a:gd name="connsiteX1" fmla="*/ 343013 w 681234"/>
              <a:gd name="connsiteY1" fmla="*/ 70075 h 185077"/>
              <a:gd name="connsiteX2" fmla="*/ 681234 w 681234"/>
              <a:gd name="connsiteY2" fmla="*/ 0 h 185077"/>
              <a:gd name="connsiteX0" fmla="*/ 0 w 785260"/>
              <a:gd name="connsiteY0" fmla="*/ 223694 h 223694"/>
              <a:gd name="connsiteX1" fmla="*/ 447039 w 785260"/>
              <a:gd name="connsiteY1" fmla="*/ 70075 h 223694"/>
              <a:gd name="connsiteX2" fmla="*/ 785260 w 785260"/>
              <a:gd name="connsiteY2" fmla="*/ 0 h 223694"/>
              <a:gd name="connsiteX0" fmla="*/ 0 w 785260"/>
              <a:gd name="connsiteY0" fmla="*/ 223694 h 223694"/>
              <a:gd name="connsiteX1" fmla="*/ 785260 w 785260"/>
              <a:gd name="connsiteY1" fmla="*/ 0 h 223694"/>
              <a:gd name="connsiteX0" fmla="*/ 0 w 785260"/>
              <a:gd name="connsiteY0" fmla="*/ 223694 h 223694"/>
              <a:gd name="connsiteX1" fmla="*/ 170954 w 785260"/>
              <a:gd name="connsiteY1" fmla="*/ 173058 h 223694"/>
              <a:gd name="connsiteX2" fmla="*/ 785260 w 785260"/>
              <a:gd name="connsiteY2" fmla="*/ 0 h 223694"/>
              <a:gd name="connsiteX0" fmla="*/ 0 w 785260"/>
              <a:gd name="connsiteY0" fmla="*/ 223694 h 223694"/>
              <a:gd name="connsiteX1" fmla="*/ 534360 w 785260"/>
              <a:gd name="connsiteY1" fmla="*/ 72598 h 223694"/>
              <a:gd name="connsiteX2" fmla="*/ 785260 w 785260"/>
              <a:gd name="connsiteY2" fmla="*/ 0 h 223694"/>
              <a:gd name="connsiteX0" fmla="*/ 0 w 657945"/>
              <a:gd name="connsiteY0" fmla="*/ 176995 h 176995"/>
              <a:gd name="connsiteX1" fmla="*/ 407045 w 657945"/>
              <a:gd name="connsiteY1" fmla="*/ 72598 h 176995"/>
              <a:gd name="connsiteX2" fmla="*/ 657945 w 657945"/>
              <a:gd name="connsiteY2" fmla="*/ 0 h 176995"/>
              <a:gd name="connsiteX0" fmla="*/ 0 w 657945"/>
              <a:gd name="connsiteY0" fmla="*/ 176995 h 176995"/>
              <a:gd name="connsiteX1" fmla="*/ 657945 w 657945"/>
              <a:gd name="connsiteY1" fmla="*/ 0 h 176995"/>
              <a:gd name="connsiteX0" fmla="*/ 0 w 549393"/>
              <a:gd name="connsiteY0" fmla="*/ 146674 h 146674"/>
              <a:gd name="connsiteX1" fmla="*/ 549393 w 549393"/>
              <a:gd name="connsiteY1" fmla="*/ 0 h 146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49393" h="146674">
                <a:moveTo>
                  <a:pt x="0" y="146674"/>
                </a:moveTo>
                <a:lnTo>
                  <a:pt x="549393" y="0"/>
                </a:lnTo>
              </a:path>
            </a:pathLst>
          </a:custGeom>
          <a:noFill/>
          <a:ln w="12700">
            <a:solidFill>
              <a:schemeClr val="accent1">
                <a:lumMod val="60000"/>
                <a:lumOff val="40000"/>
              </a:schemeClr>
            </a:solidFill>
            <a:headEnd type="triangl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cxnSp>
        <p:nvCxnSpPr>
          <p:cNvPr id="251" name="Straight Connector 250">
            <a:extLst>
              <a:ext uri="{FF2B5EF4-FFF2-40B4-BE49-F238E27FC236}">
                <a16:creationId xmlns:a16="http://schemas.microsoft.com/office/drawing/2014/main" id="{F960C390-C44F-492E-9E43-E3BF02C612FD}"/>
              </a:ext>
            </a:extLst>
          </p:cNvPr>
          <p:cNvCxnSpPr>
            <a:cxnSpLocks/>
          </p:cNvCxnSpPr>
          <p:nvPr/>
        </p:nvCxnSpPr>
        <p:spPr>
          <a:xfrm>
            <a:off x="7391145" y="3846112"/>
            <a:ext cx="55953" cy="230585"/>
          </a:xfrm>
          <a:prstGeom prst="line">
            <a:avLst/>
          </a:prstGeom>
          <a:ln>
            <a:prstDash val="dash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56" name="Straight Connector 255">
            <a:extLst>
              <a:ext uri="{FF2B5EF4-FFF2-40B4-BE49-F238E27FC236}">
                <a16:creationId xmlns:a16="http://schemas.microsoft.com/office/drawing/2014/main" id="{A5528106-8FB9-4B63-93E2-3950985AD723}"/>
              </a:ext>
            </a:extLst>
          </p:cNvPr>
          <p:cNvCxnSpPr>
            <a:cxnSpLocks/>
          </p:cNvCxnSpPr>
          <p:nvPr/>
        </p:nvCxnSpPr>
        <p:spPr>
          <a:xfrm>
            <a:off x="4706134" y="5416982"/>
            <a:ext cx="164788" cy="174853"/>
          </a:xfrm>
          <a:prstGeom prst="line">
            <a:avLst/>
          </a:prstGeom>
          <a:ln>
            <a:prstDash val="dash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53" name="Straight Arrow Connector 252">
            <a:extLst>
              <a:ext uri="{FF2B5EF4-FFF2-40B4-BE49-F238E27FC236}">
                <a16:creationId xmlns:a16="http://schemas.microsoft.com/office/drawing/2014/main" id="{72D80F89-D0C8-48EB-A33B-5187D9E066EE}"/>
              </a:ext>
            </a:extLst>
          </p:cNvPr>
          <p:cNvCxnSpPr>
            <a:cxnSpLocks/>
          </p:cNvCxnSpPr>
          <p:nvPr/>
        </p:nvCxnSpPr>
        <p:spPr>
          <a:xfrm flipH="1" flipV="1">
            <a:off x="5665441" y="4925120"/>
            <a:ext cx="307022" cy="4132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1759392-85FE-0E40-9DED-1440DA3DC3EE}"/>
              </a:ext>
            </a:extLst>
          </p:cNvPr>
          <p:cNvSpPr txBox="1"/>
          <p:nvPr/>
        </p:nvSpPr>
        <p:spPr>
          <a:xfrm>
            <a:off x="5711968" y="3867722"/>
            <a:ext cx="4876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FF0000"/>
                </a:solidFill>
              </a:rPr>
              <a:t>B2eR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DCD6F1B-233B-1341-9155-CFCFFB2DC71E}"/>
              </a:ext>
            </a:extLst>
          </p:cNvPr>
          <p:cNvSpPr txBox="1"/>
          <p:nvPr/>
        </p:nvSpPr>
        <p:spPr>
          <a:xfrm>
            <a:off x="10335982" y="130481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Baloo" panose="03080902040302020200" pitchFamily="66" charset="77"/>
                <a:cs typeface="Baloo" panose="03080902040302020200" pitchFamily="66" charset="77"/>
              </a:rPr>
              <a:t>e</a:t>
            </a:r>
          </a:p>
        </p:txBody>
      </p:sp>
      <p:sp>
        <p:nvSpPr>
          <p:cNvPr id="240" name="TextBox 239">
            <a:extLst>
              <a:ext uri="{FF2B5EF4-FFF2-40B4-BE49-F238E27FC236}">
                <a16:creationId xmlns:a16="http://schemas.microsoft.com/office/drawing/2014/main" id="{E8F4553D-FE79-0344-9416-FD06A6DAE7DE}"/>
              </a:ext>
            </a:extLst>
          </p:cNvPr>
          <p:cNvSpPr txBox="1"/>
          <p:nvPr/>
        </p:nvSpPr>
        <p:spPr>
          <a:xfrm>
            <a:off x="7710916" y="5017372"/>
            <a:ext cx="4876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FF0000"/>
                </a:solidFill>
              </a:rPr>
              <a:t>B1eF</a:t>
            </a:r>
          </a:p>
        </p:txBody>
      </p:sp>
      <p:pic>
        <p:nvPicPr>
          <p:cNvPr id="215" name="Picture 214">
            <a:extLst>
              <a:ext uri="{FF2B5EF4-FFF2-40B4-BE49-F238E27FC236}">
                <a16:creationId xmlns:a16="http://schemas.microsoft.com/office/drawing/2014/main" id="{61086354-230C-1341-AF4C-D30B282DD2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4860"/>
          <a:stretch/>
        </p:blipFill>
        <p:spPr>
          <a:xfrm>
            <a:off x="1581050" y="1274906"/>
            <a:ext cx="3773230" cy="179348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B7A1CDE-C657-3942-BDC1-5171D2874AB4}"/>
              </a:ext>
            </a:extLst>
          </p:cNvPr>
          <p:cNvSpPr txBox="1"/>
          <p:nvPr/>
        </p:nvSpPr>
        <p:spPr>
          <a:xfrm>
            <a:off x="5354280" y="780727"/>
            <a:ext cx="418026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Design to: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Provide room for detector components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Mitigate synchrotron radiation issues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Provide longitudinal spin (new spin rotators)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Match into the arcs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Provide conditions for crabbing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Allow 3 rings and beam elements  </a:t>
            </a:r>
          </a:p>
        </p:txBody>
      </p:sp>
      <p:sp>
        <p:nvSpPr>
          <p:cNvPr id="203" name="Arrow: Right 479">
            <a:extLst>
              <a:ext uri="{FF2B5EF4-FFF2-40B4-BE49-F238E27FC236}">
                <a16:creationId xmlns:a16="http://schemas.microsoft.com/office/drawing/2014/main" id="{CE37C029-8715-E140-86FB-C53AAB43FE2B}"/>
              </a:ext>
            </a:extLst>
          </p:cNvPr>
          <p:cNvSpPr/>
          <p:nvPr/>
        </p:nvSpPr>
        <p:spPr>
          <a:xfrm rot="16454048">
            <a:off x="7533391" y="4438621"/>
            <a:ext cx="1363309" cy="371358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Polarimeter Laser </a:t>
            </a:r>
          </a:p>
        </p:txBody>
      </p:sp>
      <p:cxnSp>
        <p:nvCxnSpPr>
          <p:cNvPr id="204" name="Straight Arrow Connector 203">
            <a:extLst>
              <a:ext uri="{FF2B5EF4-FFF2-40B4-BE49-F238E27FC236}">
                <a16:creationId xmlns:a16="http://schemas.microsoft.com/office/drawing/2014/main" id="{5AF140B1-B16D-FB42-8F6B-80EE9A67DE23}"/>
              </a:ext>
            </a:extLst>
          </p:cNvPr>
          <p:cNvCxnSpPr>
            <a:cxnSpLocks/>
            <a:stCxn id="411" idx="3"/>
          </p:cNvCxnSpPr>
          <p:nvPr/>
        </p:nvCxnSpPr>
        <p:spPr>
          <a:xfrm>
            <a:off x="8647048" y="3128173"/>
            <a:ext cx="427249" cy="30921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Arrow Connector 209">
            <a:extLst>
              <a:ext uri="{FF2B5EF4-FFF2-40B4-BE49-F238E27FC236}">
                <a16:creationId xmlns:a16="http://schemas.microsoft.com/office/drawing/2014/main" id="{084F566A-1CF3-2F4C-9B68-CE1EEC5E7E1B}"/>
              </a:ext>
            </a:extLst>
          </p:cNvPr>
          <p:cNvCxnSpPr>
            <a:cxnSpLocks/>
          </p:cNvCxnSpPr>
          <p:nvPr/>
        </p:nvCxnSpPr>
        <p:spPr>
          <a:xfrm flipH="1">
            <a:off x="3814146" y="4604803"/>
            <a:ext cx="495067" cy="8654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87022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94594CF-AE0F-7B21-6954-F7FAB91497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933A556B-7C63-244D-9B7C-B0EA8042B330}" type="slidenum">
              <a:rPr lang="en-US" smtClean="0"/>
              <a:pPr algn="ctr"/>
              <a:t>26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A123563-357F-51E2-9103-FB0BA61FC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C20535E0-8B98-11E0-8BEE-B03194E296E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62579" y="975365"/>
                <a:ext cx="11499925" cy="1773445"/>
              </a:xfrm>
            </p:spPr>
            <p:txBody>
              <a:bodyPr/>
              <a:lstStyle/>
              <a:p>
                <a:r>
                  <a:rPr lang="en-US" dirty="0"/>
                  <a:t>The EIC is a highly complex collider</a:t>
                </a:r>
              </a:p>
              <a:p>
                <a:r>
                  <a:rPr lang="en-US" dirty="0"/>
                  <a:t>The interaction region has to fulfill many requirements – high luminosity, beam separation,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acceptance, longitudinal polarization, …</a:t>
                </a:r>
              </a:p>
              <a:p>
                <a:r>
                  <a:rPr lang="en-US" dirty="0"/>
                  <a:t>Any IR design is always a compromise between these requirements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C20535E0-8B98-11E0-8BEE-B03194E296E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2579" y="975365"/>
                <a:ext cx="11499925" cy="1773445"/>
              </a:xfrm>
              <a:blipFill>
                <a:blip r:embed="rId2"/>
                <a:stretch>
                  <a:fillRect l="-742" t="-4467" b="-17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CB0941-A9A0-9F85-CBAD-28C43449C24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302DB3F-F8BE-2666-5CF7-B8872E1FBE2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D0997A-4656-A49F-29DA-9440C8D7794A}"/>
              </a:ext>
            </a:extLst>
          </p:cNvPr>
          <p:cNvSpPr txBox="1"/>
          <p:nvPr/>
        </p:nvSpPr>
        <p:spPr>
          <a:xfrm>
            <a:off x="4375656" y="4134434"/>
            <a:ext cx="45352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0070C0"/>
                </a:solidFill>
              </a:rPr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3379773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FCCA763-6E7E-5660-77BC-7C88D518AF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933A556B-7C63-244D-9B7C-B0EA8042B330}" type="slidenum">
              <a:rPr lang="en-US" smtClean="0"/>
              <a:pPr algn="ctr"/>
              <a:t>3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AF08AF0-DBDD-06F1-0FAF-C6E855081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 – what have we learned so far?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44A9F9-944D-5880-3F0F-9FAC5E0F39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(Linear) motion of single particles is described by transfer matrices: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C3D6101-09EB-C2D7-5F5E-76835F54E4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C08314C-D51D-8E89-197F-F2897141440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A math equations and formulas&#10;&#10;Description automatically generated with medium confidence">
            <a:extLst>
              <a:ext uri="{FF2B5EF4-FFF2-40B4-BE49-F238E27FC236}">
                <a16:creationId xmlns:a16="http://schemas.microsoft.com/office/drawing/2014/main" id="{09835BFB-FD96-D3AC-37A5-680D2AF682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041" y="4028558"/>
            <a:ext cx="5738000" cy="1642966"/>
          </a:xfrm>
          <a:prstGeom prst="rect">
            <a:avLst/>
          </a:prstGeom>
        </p:spPr>
      </p:pic>
      <p:pic>
        <p:nvPicPr>
          <p:cNvPr id="10" name="Picture 9" descr="A diagram of a parallel pole&#10;&#10;Description automatically generated">
            <a:extLst>
              <a:ext uri="{FF2B5EF4-FFF2-40B4-BE49-F238E27FC236}">
                <a16:creationId xmlns:a16="http://schemas.microsoft.com/office/drawing/2014/main" id="{E56B674D-0E6F-20A9-3943-59A8BDA83E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2803" y="4214531"/>
            <a:ext cx="3389383" cy="1271019"/>
          </a:xfrm>
          <a:prstGeom prst="rect">
            <a:avLst/>
          </a:prstGeom>
        </p:spPr>
      </p:pic>
      <p:pic>
        <p:nvPicPr>
          <p:cNvPr id="12" name="Picture 11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76B8A5C1-72E1-6010-EB08-59A2023B0E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041" y="1690931"/>
            <a:ext cx="7718979" cy="1642966"/>
          </a:xfrm>
          <a:prstGeom prst="rect">
            <a:avLst/>
          </a:prstGeom>
        </p:spPr>
      </p:pic>
      <p:pic>
        <p:nvPicPr>
          <p:cNvPr id="14" name="Picture 13" descr="A diagram of a structure&#10;&#10;Description automatically generated with medium confidence">
            <a:extLst>
              <a:ext uri="{FF2B5EF4-FFF2-40B4-BE49-F238E27FC236}">
                <a16:creationId xmlns:a16="http://schemas.microsoft.com/office/drawing/2014/main" id="{73C82D58-5B46-1D15-FB6F-CCED017AB2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02771" y="2021675"/>
            <a:ext cx="2855982" cy="1243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6468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6828B4A-6C55-0EF0-A53C-FD5E38C795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933A556B-7C63-244D-9B7C-B0EA8042B330}" type="slidenum">
              <a:rPr lang="en-US" smtClean="0"/>
              <a:pPr algn="ctr"/>
              <a:t>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F746C801-DC59-AE4B-5F17-3508D7815EF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Transport of a beam ensemble is described by Twiss parameters:</a:t>
                </a:r>
              </a:p>
              <a:p>
                <a:pPr marL="0" indent="0">
                  <a:buNone/>
                </a:pPr>
                <a:r>
                  <a:rPr lang="en-US" dirty="0"/>
                  <a:t>                    β(s), </a:t>
                </a:r>
                <a:r>
                  <a:rPr lang="el-GR" dirty="0"/>
                  <a:t>α</a:t>
                </a:r>
                <a:r>
                  <a:rPr lang="en-US" dirty="0"/>
                  <a:t> =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 panose="02040503050406030204" pitchFamily="18" charset="0"/>
                          </a:rPr>
                          <m:t>β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𝑑𝑠</m:t>
                        </m:r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</a:t>
                </a:r>
                <a:r>
                  <a:rPr lang="el-GR" dirty="0"/>
                  <a:t>γ</a:t>
                </a:r>
                <a:r>
                  <a:rPr lang="en-US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l-GR" b="0" i="1" smtClean="0">
                                <a:latin typeface="Cambria Math" panose="02040503050406030204" pitchFamily="18" charset="0"/>
                              </a:rPr>
                              <m:t>α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m:rPr>
                            <m:sty m:val="p"/>
                          </m:rPr>
                          <a:rPr lang="el-GR" i="1" smtClean="0">
                            <a:latin typeface="Cambria Math" panose="02040503050406030204" pitchFamily="18" charset="0"/>
                          </a:rPr>
                          <m:t>β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Define “beta-matrix”: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Transformation of this beta-matrix using element-by-element transport matrices: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F746C801-DC59-AE4B-5F17-3508D7815EF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42" t="-16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3F88A9-6802-F053-E194-4EF09CB8E4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CACDD70-4255-E9E5-0C51-9A5591A0AE3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 descr="A black and white image of a smiley face&#10;&#10;Description automatically generated">
            <a:extLst>
              <a:ext uri="{FF2B5EF4-FFF2-40B4-BE49-F238E27FC236}">
                <a16:creationId xmlns:a16="http://schemas.microsoft.com/office/drawing/2014/main" id="{5F806233-CA9D-6205-F8CE-67A303BBD7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1235" y="3062960"/>
            <a:ext cx="2097967" cy="862874"/>
          </a:xfrm>
          <a:prstGeom prst="rect">
            <a:avLst/>
          </a:prstGeom>
        </p:spPr>
      </p:pic>
      <p:pic>
        <p:nvPicPr>
          <p:cNvPr id="10" name="Picture 9" descr="A black letter with a dot&#10;&#10;Description automatically generated">
            <a:extLst>
              <a:ext uri="{FF2B5EF4-FFF2-40B4-BE49-F238E27FC236}">
                <a16:creationId xmlns:a16="http://schemas.microsoft.com/office/drawing/2014/main" id="{255A097D-975F-4CF2-881E-1B51283E87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2968" y="4767703"/>
            <a:ext cx="3862015" cy="679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6072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5E230F7-0368-64EF-99D7-28B5B69CE6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933A556B-7C63-244D-9B7C-B0EA8042B330}" type="slidenum">
              <a:rPr lang="en-US" smtClean="0"/>
              <a:pPr algn="ctr"/>
              <a:t>5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82C027B-19D2-6467-F453-AC9636E51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Phase-space Ellipse</a:t>
            </a:r>
          </a:p>
        </p:txBody>
      </p:sp>
      <p:pic>
        <p:nvPicPr>
          <p:cNvPr id="8" name="Content Placeholder 7" descr="A diagram of a mathematical equation&#10;&#10;Description automatically generated">
            <a:extLst>
              <a:ext uri="{FF2B5EF4-FFF2-40B4-BE49-F238E27FC236}">
                <a16:creationId xmlns:a16="http://schemas.microsoft.com/office/drawing/2014/main" id="{01202434-D53E-F97A-84B5-F29EBE801F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56385" y="1347968"/>
            <a:ext cx="5127130" cy="3824282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6CE8A6-0E1B-8CE7-4E2B-4B3AA63B4B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9FE5A66-CC62-18E9-B175-968531ECC24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6D2A024-81D6-8992-2F00-7DDDDEAB2429}"/>
                  </a:ext>
                </a:extLst>
              </p:cNvPr>
              <p:cNvSpPr txBox="1"/>
              <p:nvPr/>
            </p:nvSpPr>
            <p:spPr>
              <a:xfrm>
                <a:off x="712447" y="1353577"/>
                <a:ext cx="5677133" cy="42457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At any location s in the machine, the phase-space ellipse is described by the Twiss parameters </a:t>
                </a:r>
                <a:r>
                  <a:rPr lang="el-GR" sz="2400" dirty="0"/>
                  <a:t>β</a:t>
                </a:r>
                <a:r>
                  <a:rPr lang="en-US" sz="2400" dirty="0"/>
                  <a:t>(s), </a:t>
                </a:r>
                <a:r>
                  <a:rPr lang="el-GR" sz="2400" dirty="0"/>
                  <a:t>α</a:t>
                </a:r>
                <a:r>
                  <a:rPr lang="en-US" sz="2400" dirty="0"/>
                  <a:t>(s), and </a:t>
                </a:r>
                <a:r>
                  <a:rPr lang="el-GR" sz="2400" dirty="0"/>
                  <a:t>γ</a:t>
                </a:r>
                <a:r>
                  <a:rPr lang="en-US" sz="2400" dirty="0"/>
                  <a:t>(s)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The RMS size of the ellipse is determined by the beam emittance: </a:t>
                </a:r>
              </a:p>
              <a:p>
                <a:r>
                  <a:rPr lang="en-US" sz="2400" dirty="0"/>
                  <a:t>                          </a:t>
                </a:r>
                <a:r>
                  <a:rPr lang="el-GR" sz="2400" dirty="0"/>
                  <a:t>σ</a:t>
                </a:r>
                <a:r>
                  <a:rPr lang="en-US" sz="2400" dirty="0"/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el-GR" sz="2400" i="1" smtClean="0">
                            <a:latin typeface="Cambria Math" panose="02040503050406030204" pitchFamily="18" charset="0"/>
                          </a:rPr>
                          <m:t>ε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m:rPr>
                            <m:sty m:val="p"/>
                          </m:rPr>
                          <a:rPr lang="el-GR" sz="2400" b="0" i="1" smtClean="0">
                            <a:latin typeface="Cambria Math" panose="02040503050406030204" pitchFamily="18" charset="0"/>
                          </a:rPr>
                          <m:t>β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rad>
                  </m:oMath>
                </a14:m>
                <a:endParaRPr lang="en-US" sz="2400" dirty="0"/>
              </a:p>
              <a:p>
                <a:r>
                  <a:rPr lang="en-US" sz="2400" dirty="0"/>
                  <a:t>                      </a:t>
                </a:r>
              </a:p>
              <a:p>
                <a:r>
                  <a:rPr lang="en-US" sz="2400" dirty="0"/>
                  <a:t>                          σ’=-</a:t>
                </a:r>
                <a:r>
                  <a:rPr lang="el-GR" sz="2400" dirty="0"/>
                  <a:t>α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)</m:t>
                    </m:r>
                    <m:rad>
                      <m:radPr>
                        <m:degHide m:val="on"/>
                        <m:ctrlPr>
                          <a:rPr lang="el-GR" sz="24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l-GR" sz="2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l-GR" sz="2400" i="1" smtClean="0">
                                <a:latin typeface="Cambria Math" panose="02040503050406030204" pitchFamily="18" charset="0"/>
                              </a:rPr>
                              <m:t>ε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l-GR" sz="2400" i="1" smtClean="0">
                                <a:latin typeface="Cambria Math" panose="02040503050406030204" pitchFamily="18" charset="0"/>
                              </a:rPr>
                              <m:t>γ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den>
                        </m:f>
                      </m:e>
                    </m:rad>
                  </m:oMath>
                </a14:m>
                <a:endParaRPr lang="en-US" sz="2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FF0000"/>
                    </a:solidFill>
                  </a:rPr>
                  <a:t>Ellipses do not intersect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6D2A024-81D6-8992-2F00-7DDDDEAB24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447" y="1353577"/>
                <a:ext cx="5677133" cy="4245778"/>
              </a:xfrm>
              <a:prstGeom prst="rect">
                <a:avLst/>
              </a:prstGeom>
              <a:blipFill>
                <a:blip r:embed="rId3"/>
                <a:stretch>
                  <a:fillRect l="-1504" t="-1004" b="-2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08826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9E6C2BC-0714-CC45-E7BD-9D64FEDE52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933A556B-7C63-244D-9B7C-B0EA8042B330}" type="slidenum">
              <a:rPr lang="en-US" smtClean="0"/>
              <a:pPr algn="ctr"/>
              <a:t>6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AC7B40A-6F16-B069-ECB0-CD8E8EBC1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Dispersion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C08C3397-971B-5238-C7C6-B6593FEE7DE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Momentum deviation has a non-negligible impact on the particle trajectory only in dipoles</a:t>
                </a:r>
              </a:p>
              <a:p>
                <a:r>
                  <a:rPr lang="en-US" dirty="0"/>
                  <a:t>Equation of motion in a dipole with nominal bending radius R:</a:t>
                </a:r>
              </a:p>
              <a:p>
                <a:pPr marL="0" indent="0">
                  <a:buNone/>
                </a:pPr>
                <a:r>
                  <a:rPr lang="en-US" dirty="0"/>
                  <a:t>            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den>
                    </m:f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</m:oMath>
                </a14:m>
                <a:endParaRPr lang="en-US" b="0" dirty="0"/>
              </a:p>
              <a:p>
                <a:r>
                  <a:rPr lang="en-US" dirty="0"/>
                  <a:t>Define a special trajectory D(s) for a particle with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i="1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</m:oMath>
                </a14:m>
                <a:r>
                  <a:rPr lang="en-US" dirty="0"/>
                  <a:t>=1:</a:t>
                </a:r>
              </a:p>
              <a:p>
                <a:pPr marL="0" indent="0">
                  <a:buNone/>
                </a:pPr>
                <a:r>
                  <a:rPr lang="en-US" dirty="0"/>
                  <a:t>            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D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den>
                    </m:f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                  </a:t>
                </a:r>
                <a:r>
                  <a:rPr lang="en-US" dirty="0">
                    <a:solidFill>
                      <a:srgbClr val="FF0000"/>
                    </a:solidFill>
                  </a:rPr>
                  <a:t>D(s) is called dispersion function</a:t>
                </a:r>
              </a:p>
              <a:p>
                <a:r>
                  <a:rPr lang="en-US" dirty="0"/>
                  <a:t>Solution in matrix form:</a:t>
                </a:r>
              </a:p>
            </p:txBody>
          </p:sp>
        </mc:Choice>
        <mc:Fallback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C08C3397-971B-5238-C7C6-B6593FEE7DE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42" t="-1629" r="-2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29A2F6-EB7E-4634-3C48-8C7AB551030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4BA7649-F71A-6F73-D862-048174C7329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 descr="A math equations and symbols&#10;&#10;Description automatically generated with medium confidence">
            <a:extLst>
              <a:ext uri="{FF2B5EF4-FFF2-40B4-BE49-F238E27FC236}">
                <a16:creationId xmlns:a16="http://schemas.microsoft.com/office/drawing/2014/main" id="{6BF5831B-1FBA-CC5C-1E60-8BD117E726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7852" y="5141016"/>
            <a:ext cx="4956058" cy="850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6821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4A1720B-2624-E47C-D9A8-8CCD213745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933A556B-7C63-244D-9B7C-B0EA8042B330}" type="slidenum">
              <a:rPr lang="en-US" smtClean="0"/>
              <a:pPr algn="ctr"/>
              <a:t>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76262DB7-5C9B-7753-1DB2-AC15FB89D7B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/>
                  <a:t>To describe the trajectory of an off-momentum particle, we add a 5</a:t>
                </a:r>
                <a:r>
                  <a:rPr lang="en-US" baseline="30000" dirty="0"/>
                  <a:t>th</a:t>
                </a:r>
                <a:r>
                  <a:rPr lang="en-US" dirty="0"/>
                  <a:t> row and column to the 4x4 transport matrices: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The relative momentum offset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i="1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</m:oMath>
                </a14:m>
                <a:r>
                  <a:rPr lang="en-US" dirty="0"/>
                  <a:t> is added as a 5</a:t>
                </a:r>
                <a:r>
                  <a:rPr lang="en-US" baseline="30000" dirty="0"/>
                  <a:t>th</a:t>
                </a:r>
                <a:r>
                  <a:rPr lang="en-US" dirty="0"/>
                  <a:t> coordinate to the coordinate vector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76262DB7-5C9B-7753-1DB2-AC15FB89D7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36" t="-15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3637BD-CB39-E50A-47F2-FD264E6BFE2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751B00C-B891-4AFC-80EB-305237B980B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 descr="A screenshot of a math equation">
            <a:extLst>
              <a:ext uri="{FF2B5EF4-FFF2-40B4-BE49-F238E27FC236}">
                <a16:creationId xmlns:a16="http://schemas.microsoft.com/office/drawing/2014/main" id="{75FC67F4-A9B9-B365-9936-623665B740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4024" y="1925454"/>
            <a:ext cx="4580458" cy="2730544"/>
          </a:xfrm>
          <a:prstGeom prst="rect">
            <a:avLst/>
          </a:prstGeom>
        </p:spPr>
      </p:pic>
      <p:pic>
        <p:nvPicPr>
          <p:cNvPr id="9" name="Picture 8" descr="A group of black lines with letters and symbols&#10;&#10;Description automatically generated with medium confidence">
            <a:extLst>
              <a:ext uri="{FF2B5EF4-FFF2-40B4-BE49-F238E27FC236}">
                <a16:creationId xmlns:a16="http://schemas.microsoft.com/office/drawing/2014/main" id="{84BD10C8-397B-2603-DD7E-9D3D2F9623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9383" y="2892877"/>
            <a:ext cx="2371349" cy="1240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7018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74E2C01-05FC-8224-1B35-17A102A9A6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933A556B-7C63-244D-9B7C-B0EA8042B330}" type="slidenum">
              <a:rPr lang="en-US" smtClean="0"/>
              <a:pPr algn="ctr"/>
              <a:t>8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FF6A86E-0815-2936-0821-AED588D57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Chromaticity</a:t>
            </a:r>
          </a:p>
        </p:txBody>
      </p:sp>
      <p:pic>
        <p:nvPicPr>
          <p:cNvPr id="8" name="Content Placeholder 7" descr="A diagram of a line graph&#10;&#10;Description automatically generated with medium confidence">
            <a:extLst>
              <a:ext uri="{FF2B5EF4-FFF2-40B4-BE49-F238E27FC236}">
                <a16:creationId xmlns:a16="http://schemas.microsoft.com/office/drawing/2014/main" id="{75EC12A6-D0DB-2CE1-7D4D-FAF73C3AC7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05745" y="1051000"/>
            <a:ext cx="2546240" cy="1814723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88A69E-98E2-EA1E-E717-B5777C65C5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9C5542C-6910-B9E8-71C7-8D1B428506B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 descr="Diagram of a diagram of a dispersion&#10;&#10;Description automatically generated">
            <a:extLst>
              <a:ext uri="{FF2B5EF4-FFF2-40B4-BE49-F238E27FC236}">
                <a16:creationId xmlns:a16="http://schemas.microsoft.com/office/drawing/2014/main" id="{073D51E1-2510-CF38-60FC-242A38EB2A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0672" y="2890057"/>
            <a:ext cx="2796386" cy="170110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0BB909F-B9F5-CB20-F705-A09904732CAE}"/>
              </a:ext>
            </a:extLst>
          </p:cNvPr>
          <p:cNvSpPr txBox="1"/>
          <p:nvPr/>
        </p:nvSpPr>
        <p:spPr>
          <a:xfrm>
            <a:off x="737372" y="1005120"/>
            <a:ext cx="656348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Momentum offsets</a:t>
            </a:r>
            <a:r>
              <a:rPr lang="en-US" dirty="0"/>
              <a:t> result in </a:t>
            </a:r>
            <a:r>
              <a:rPr lang="en-US" dirty="0">
                <a:solidFill>
                  <a:srgbClr val="FF0000"/>
                </a:solidFill>
              </a:rPr>
              <a:t>focusing errors </a:t>
            </a:r>
            <a:r>
              <a:rPr lang="en-US" dirty="0"/>
              <a:t>– </a:t>
            </a:r>
            <a:r>
              <a:rPr lang="en-US" dirty="0">
                <a:solidFill>
                  <a:srgbClr val="FF0000"/>
                </a:solidFill>
              </a:rPr>
              <a:t>“chromaticity”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Particles with higher momentum get under-focused, those with lower momentum are over-focused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Chromaticity </a:t>
            </a:r>
            <a:r>
              <a:rPr lang="en-US" dirty="0">
                <a:solidFill>
                  <a:srgbClr val="FF0000"/>
                </a:solidFill>
              </a:rPr>
              <a:t>is proportional to </a:t>
            </a:r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quadrupole strength</a:t>
            </a:r>
            <a:r>
              <a:rPr lang="en-US" dirty="0"/>
              <a:t>, and to the </a:t>
            </a:r>
            <a:r>
              <a:rPr lang="en-US" dirty="0">
                <a:solidFill>
                  <a:srgbClr val="FF0000"/>
                </a:solidFill>
              </a:rPr>
              <a:t>β-function</a:t>
            </a:r>
            <a:r>
              <a:rPr lang="en-US" dirty="0"/>
              <a:t> at that quadrupole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These focusing errors are corrected using </a:t>
            </a:r>
            <a:r>
              <a:rPr lang="en-US" dirty="0" err="1"/>
              <a:t>sextupoles</a:t>
            </a:r>
            <a:r>
              <a:rPr lang="en-US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Particles are transversely sorted by momentum due to dispersion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 </a:t>
            </a:r>
            <a:r>
              <a:rPr lang="en-US" dirty="0" err="1">
                <a:solidFill>
                  <a:srgbClr val="FF0000"/>
                </a:solidFill>
              </a:rPr>
              <a:t>sextupole</a:t>
            </a:r>
            <a:r>
              <a:rPr lang="en-US" dirty="0"/>
              <a:t> can be considered a </a:t>
            </a:r>
            <a:r>
              <a:rPr lang="en-US" dirty="0">
                <a:solidFill>
                  <a:srgbClr val="FF0000"/>
                </a:solidFill>
              </a:rPr>
              <a:t>“position-dependent quadrupole”</a:t>
            </a:r>
          </a:p>
        </p:txBody>
      </p:sp>
      <p:pic>
        <p:nvPicPr>
          <p:cNvPr id="9" name="Picture 8" descr="A diagram of a circular object with a circular object with a circular object with a circular object with a circular object with a circular object with a circular object with a circular object with a circular object with&#10;&#10;Description automatically generated">
            <a:extLst>
              <a:ext uri="{FF2B5EF4-FFF2-40B4-BE49-F238E27FC236}">
                <a16:creationId xmlns:a16="http://schemas.microsoft.com/office/drawing/2014/main" id="{73FFB073-ACC4-22A0-DACE-71706D21EA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1928" y="4734269"/>
            <a:ext cx="2758446" cy="1371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4437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A2130FF-B11F-391B-069C-59C06CA372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933A556B-7C63-244D-9B7C-B0EA8042B330}" type="slidenum">
              <a:rPr lang="en-US" smtClean="0"/>
              <a:pPr algn="ctr"/>
              <a:t>9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DF72A83-B638-4ABE-169F-AA7FEEE0A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Aperture</a:t>
            </a:r>
          </a:p>
        </p:txBody>
      </p:sp>
      <p:pic>
        <p:nvPicPr>
          <p:cNvPr id="8" name="Content Placeholder 7" descr="A graph of a triangle with a pointy triangle&#10;&#10;Description automatically generated with medium confidence">
            <a:extLst>
              <a:ext uri="{FF2B5EF4-FFF2-40B4-BE49-F238E27FC236}">
                <a16:creationId xmlns:a16="http://schemas.microsoft.com/office/drawing/2014/main" id="{57BA7941-C56A-C72F-116D-A3A54159CF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34338" y="1796645"/>
            <a:ext cx="5115538" cy="3624684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522C39-84E1-FE1C-4F3A-7A21395C10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93803F0-2E65-737C-96C0-1713E80018A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6F3D07-DF0E-4CDB-6AFB-A40823440BEC}"/>
              </a:ext>
            </a:extLst>
          </p:cNvPr>
          <p:cNvSpPr txBox="1"/>
          <p:nvPr/>
        </p:nvSpPr>
        <p:spPr>
          <a:xfrm>
            <a:off x="594640" y="1480991"/>
            <a:ext cx="645434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FF0000"/>
                </a:solidFill>
              </a:rPr>
              <a:t>Sextupoles</a:t>
            </a:r>
            <a:r>
              <a:rPr lang="en-US" sz="2400" dirty="0">
                <a:solidFill>
                  <a:srgbClr val="FF0000"/>
                </a:solidFill>
              </a:rPr>
              <a:t> are non-linear elements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While small amplitude dynamics is still (almost) linear, </a:t>
            </a:r>
            <a:r>
              <a:rPr lang="en-US" sz="2400" dirty="0">
                <a:solidFill>
                  <a:srgbClr val="FF0000"/>
                </a:solidFill>
              </a:rPr>
              <a:t>large amplitude </a:t>
            </a:r>
            <a:r>
              <a:rPr lang="en-US" sz="2400" dirty="0"/>
              <a:t>motion becomes more and more </a:t>
            </a:r>
            <a:r>
              <a:rPr lang="en-US" sz="2400" dirty="0">
                <a:solidFill>
                  <a:srgbClr val="FF0000"/>
                </a:solidFill>
              </a:rPr>
              <a:t>non-linear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Beyond a certain threshold, particle motion is unstable and </a:t>
            </a:r>
            <a:r>
              <a:rPr lang="en-US" sz="2400" dirty="0">
                <a:solidFill>
                  <a:srgbClr val="FF0000"/>
                </a:solidFill>
              </a:rPr>
              <a:t>particles are lost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This threshold is called “</a:t>
            </a:r>
            <a:r>
              <a:rPr lang="en-US" sz="2400" dirty="0">
                <a:solidFill>
                  <a:srgbClr val="FF0000"/>
                </a:solidFill>
              </a:rPr>
              <a:t>dynamic aperture</a:t>
            </a:r>
            <a:r>
              <a:rPr lang="en-US" sz="2400" dirty="0"/>
              <a:t>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Note: non-linear multipole errors due to magnet imperfections impact dynamic aperture as well</a:t>
            </a:r>
          </a:p>
        </p:txBody>
      </p:sp>
    </p:spTree>
    <p:extLst>
      <p:ext uri="{BB962C8B-B14F-4D97-AF65-F5344CB8AC3E}">
        <p14:creationId xmlns:p14="http://schemas.microsoft.com/office/powerpoint/2010/main" val="2084919042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_NSLS-II">
      <a:dk1>
        <a:srgbClr val="000000"/>
      </a:dk1>
      <a:lt1>
        <a:srgbClr val="FFFFFF"/>
      </a:lt1>
      <a:dk2>
        <a:srgbClr val="105B78"/>
      </a:dk2>
      <a:lt2>
        <a:srgbClr val="00ACDB"/>
      </a:lt2>
      <a:accent1>
        <a:srgbClr val="B2D33A"/>
      </a:accent1>
      <a:accent2>
        <a:srgbClr val="F68A1F"/>
      </a:accent2>
      <a:accent3>
        <a:srgbClr val="B62466"/>
      </a:accent3>
      <a:accent4>
        <a:srgbClr val="FFCC33"/>
      </a:accent4>
      <a:accent5>
        <a:srgbClr val="DA3525"/>
      </a:accent5>
      <a:accent6>
        <a:srgbClr val="50489D"/>
      </a:accent6>
      <a:hlink>
        <a:srgbClr val="4881C3"/>
      </a:hlink>
      <a:folHlink>
        <a:srgbClr val="24B574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FBD4832C-E75A-8B44-9E4B-8BDB417DA999}" vid="{8D798E1F-8339-0241-A3F7-289F2473A41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bfd71d5-c7ac-4dca-b865-a609d1eb4074" xsi:nil="true"/>
    <lcf76f155ced4ddcb4097134ff3c332f xmlns="9e4a43c1-b2a9-408a-8cac-448eda25f0f3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6499330D76B4642A0E7B53F4A469F55" ma:contentTypeVersion="14" ma:contentTypeDescription="Create a new document." ma:contentTypeScope="" ma:versionID="9bd72081d61ddd7672fb853d8d442ca6">
  <xsd:schema xmlns:xsd="http://www.w3.org/2001/XMLSchema" xmlns:xs="http://www.w3.org/2001/XMLSchema" xmlns:p="http://schemas.microsoft.com/office/2006/metadata/properties" xmlns:ns2="9e4a43c1-b2a9-408a-8cac-448eda25f0f3" xmlns:ns3="dd7425a4-fa23-406d-b478-3c2992d2d4ba" xmlns:ns4="3bfd71d5-c7ac-4dca-b865-a609d1eb4074" targetNamespace="http://schemas.microsoft.com/office/2006/metadata/properties" ma:root="true" ma:fieldsID="e085e1eba6760f9000955ff7b85eb376" ns2:_="" ns3:_="" ns4:_="">
    <xsd:import namespace="9e4a43c1-b2a9-408a-8cac-448eda25f0f3"/>
    <xsd:import namespace="dd7425a4-fa23-406d-b478-3c2992d2d4ba"/>
    <xsd:import namespace="3bfd71d5-c7ac-4dca-b865-a609d1eb407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4a43c1-b2a9-408a-8cac-448eda25f0f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a325a567-783b-4eae-ad25-f71283ef2f6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7425a4-fa23-406d-b478-3c2992d2d4b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fd71d5-c7ac-4dca-b865-a609d1eb4074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c11a0df5-9a12-49e9-8865-351e10a89734}" ma:internalName="TaxCatchAll" ma:showField="CatchAllData" ma:web="dd7425a4-fa23-406d-b478-3c2992d2d4b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68960E5-0CE4-4ACB-908D-1B27D06641F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852314F-4CD6-41EC-9985-C8730E822EFD}">
  <ds:schemaRefs>
    <ds:schemaRef ds:uri="http://schemas.microsoft.com/office/2006/metadata/properties"/>
    <ds:schemaRef ds:uri="http://schemas.microsoft.com/office/infopath/2007/PartnerControls"/>
    <ds:schemaRef ds:uri="3bfd71d5-c7ac-4dca-b865-a609d1eb4074"/>
    <ds:schemaRef ds:uri="9e4a43c1-b2a9-408a-8cac-448eda25f0f3"/>
  </ds:schemaRefs>
</ds:datastoreItem>
</file>

<file path=customXml/itemProps3.xml><?xml version="1.0" encoding="utf-8"?>
<ds:datastoreItem xmlns:ds="http://schemas.openxmlformats.org/officeDocument/2006/customXml" ds:itemID="{CE4DBD0B-6D00-4FFC-A46C-FD055FF622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e4a43c1-b2a9-408a-8cac-448eda25f0f3"/>
    <ds:schemaRef ds:uri="dd7425a4-fa23-406d-b478-3c2992d2d4ba"/>
    <ds:schemaRef ds:uri="3bfd71d5-c7ac-4dca-b865-a609d1eb40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EIC_Accelerator_Physics_part2</Template>
  <TotalTime>306</TotalTime>
  <Words>1897</Words>
  <Application>Microsoft Office PowerPoint</Application>
  <PresentationFormat>Widescreen</PresentationFormat>
  <Paragraphs>306</Paragraphs>
  <Slides>26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Baloo</vt:lpstr>
      <vt:lpstr>Calibri</vt:lpstr>
      <vt:lpstr>Cambria Math</vt:lpstr>
      <vt:lpstr>Symbol</vt:lpstr>
      <vt:lpstr>Wingdings</vt:lpstr>
      <vt:lpstr>BNL</vt:lpstr>
      <vt:lpstr>EIC Accelerator Physics - part 2</vt:lpstr>
      <vt:lpstr>Outline</vt:lpstr>
      <vt:lpstr>Recap – what have we learned so far?</vt:lpstr>
      <vt:lpstr>PowerPoint Presentation</vt:lpstr>
      <vt:lpstr>The Phase-space Ellipse</vt:lpstr>
      <vt:lpstr>Dispersion</vt:lpstr>
      <vt:lpstr>PowerPoint Presentation</vt:lpstr>
      <vt:lpstr>Chromaticity</vt:lpstr>
      <vt:lpstr>Dynamic Aperture</vt:lpstr>
      <vt:lpstr>Tying it all Together - the Interaction Region</vt:lpstr>
      <vt:lpstr>Luminosity</vt:lpstr>
      <vt:lpstr>IR Focusing</vt:lpstr>
      <vt:lpstr>PowerPoint Presentation</vt:lpstr>
      <vt:lpstr>Beam Separation</vt:lpstr>
      <vt:lpstr>Crab Crossing</vt:lpstr>
      <vt:lpstr>Luminosity Limitations: Beam-Beam </vt:lpstr>
      <vt:lpstr>Lumi Limitations: Electron SR Power</vt:lpstr>
      <vt:lpstr>Transport of low-p_t particles </vt:lpstr>
      <vt:lpstr>Polarized Beams</vt:lpstr>
      <vt:lpstr>High Average Electron Polarization</vt:lpstr>
      <vt:lpstr>Spin Manipulation</vt:lpstr>
      <vt:lpstr>Polarization on the Ramp – Siberian Snakes</vt:lpstr>
      <vt:lpstr>Spin Rotators</vt:lpstr>
      <vt:lpstr>HSR layout in IR6 </vt:lpstr>
      <vt:lpstr>ESR layout in IR6</vt:lpstr>
      <vt:lpstr>Summary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EIC Accelerator Physics - part 2</dc:title>
  <dc:subject/>
  <dc:creator>Montag, Christoph</dc:creator>
  <cp:keywords/>
  <dc:description/>
  <cp:lastModifiedBy>Montag, Christoph</cp:lastModifiedBy>
  <cp:revision>71</cp:revision>
  <dcterms:created xsi:type="dcterms:W3CDTF">2024-05-28T18:41:08Z</dcterms:created>
  <dcterms:modified xsi:type="dcterms:W3CDTF">2024-06-06T02:51:38Z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0x010100E6499330D76B4642A0E7B53F4A469F55</vt:lpwstr>
  </property>
</Properties>
</file>