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69"/>
  </p:notesMasterIdLst>
  <p:sldIdLst>
    <p:sldId id="288" r:id="rId2"/>
    <p:sldId id="289" r:id="rId3"/>
    <p:sldId id="303" r:id="rId4"/>
    <p:sldId id="337" r:id="rId5"/>
    <p:sldId id="439" r:id="rId6"/>
    <p:sldId id="435" r:id="rId7"/>
    <p:sldId id="399" r:id="rId8"/>
    <p:sldId id="2291" r:id="rId9"/>
    <p:sldId id="2288" r:id="rId10"/>
    <p:sldId id="2292" r:id="rId11"/>
    <p:sldId id="2293" r:id="rId12"/>
    <p:sldId id="2294" r:id="rId13"/>
    <p:sldId id="2295" r:id="rId14"/>
    <p:sldId id="2290" r:id="rId15"/>
    <p:sldId id="2296" r:id="rId16"/>
    <p:sldId id="2297" r:id="rId17"/>
    <p:sldId id="2298" r:id="rId18"/>
    <p:sldId id="2299" r:id="rId19"/>
    <p:sldId id="2300" r:id="rId20"/>
    <p:sldId id="2302" r:id="rId21"/>
    <p:sldId id="2301" r:id="rId22"/>
    <p:sldId id="2303" r:id="rId23"/>
    <p:sldId id="2304" r:id="rId24"/>
    <p:sldId id="2305" r:id="rId25"/>
    <p:sldId id="2306" r:id="rId26"/>
    <p:sldId id="2307" r:id="rId27"/>
    <p:sldId id="2308" r:id="rId28"/>
    <p:sldId id="2309" r:id="rId29"/>
    <p:sldId id="2310" r:id="rId30"/>
    <p:sldId id="2311" r:id="rId31"/>
    <p:sldId id="2312" r:id="rId32"/>
    <p:sldId id="2313" r:id="rId33"/>
    <p:sldId id="2314" r:id="rId34"/>
    <p:sldId id="2315" r:id="rId35"/>
    <p:sldId id="2316" r:id="rId36"/>
    <p:sldId id="346" r:id="rId37"/>
    <p:sldId id="345" r:id="rId38"/>
    <p:sldId id="353" r:id="rId39"/>
    <p:sldId id="350" r:id="rId40"/>
    <p:sldId id="349" r:id="rId41"/>
    <p:sldId id="351" r:id="rId42"/>
    <p:sldId id="356" r:id="rId43"/>
    <p:sldId id="257" r:id="rId44"/>
    <p:sldId id="352" r:id="rId45"/>
    <p:sldId id="355" r:id="rId46"/>
    <p:sldId id="354" r:id="rId47"/>
    <p:sldId id="357" r:id="rId48"/>
    <p:sldId id="361" r:id="rId49"/>
    <p:sldId id="441" r:id="rId50"/>
    <p:sldId id="395" r:id="rId51"/>
    <p:sldId id="363" r:id="rId52"/>
    <p:sldId id="284" r:id="rId53"/>
    <p:sldId id="437" r:id="rId54"/>
    <p:sldId id="369" r:id="rId55"/>
    <p:sldId id="370" r:id="rId56"/>
    <p:sldId id="371" r:id="rId57"/>
    <p:sldId id="372" r:id="rId58"/>
    <p:sldId id="376" r:id="rId59"/>
    <p:sldId id="440" r:id="rId60"/>
    <p:sldId id="285" r:id="rId61"/>
    <p:sldId id="377" r:id="rId62"/>
    <p:sldId id="388" r:id="rId63"/>
    <p:sldId id="389" r:id="rId64"/>
    <p:sldId id="434" r:id="rId65"/>
    <p:sldId id="283" r:id="rId66"/>
    <p:sldId id="392" r:id="rId67"/>
    <p:sldId id="428"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Eyser" initials="OE" lastIdx="1" clrIdx="0">
    <p:extLst>
      <p:ext uri="{19B8F6BF-5375-455C-9EA6-DF929625EA0E}">
        <p15:presenceInfo xmlns:p15="http://schemas.microsoft.com/office/powerpoint/2012/main" userId="624f5a1a6e5852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CC00CC"/>
    <a:srgbClr val="00CC00"/>
    <a:srgbClr val="CCCC00"/>
    <a:srgbClr val="FFD9D9"/>
    <a:srgbClr val="FFFF00"/>
    <a:srgbClr val="33CCCC"/>
    <a:srgbClr val="00CCFF"/>
    <a:srgbClr val="CAC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570" autoAdjust="0"/>
    <p:restoredTop sz="94660"/>
  </p:normalViewPr>
  <p:slideViewPr>
    <p:cSldViewPr>
      <p:cViewPr varScale="1">
        <p:scale>
          <a:sx n="103" d="100"/>
          <a:sy n="103" d="100"/>
        </p:scale>
        <p:origin x="192" y="8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E776C-939A-471A-B98E-68FDAA36F0A0}" type="datetimeFigureOut">
              <a:rPr lang="en-US" smtClean="0"/>
              <a:t>6/11/24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30E8C-1FFC-4BB6-9A31-121579F6CB21}" type="slidenum">
              <a:rPr lang="en-US" smtClean="0"/>
              <a:t>‹#›</a:t>
            </a:fld>
            <a:endParaRPr lang="en-US"/>
          </a:p>
        </p:txBody>
      </p:sp>
    </p:spTree>
    <p:extLst>
      <p:ext uri="{BB962C8B-B14F-4D97-AF65-F5344CB8AC3E}">
        <p14:creationId xmlns:p14="http://schemas.microsoft.com/office/powerpoint/2010/main" val="200488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8683E2-E382-4896-B370-4A5E046B2C90}" type="slidenum">
              <a:rPr lang="en-US" smtClean="0"/>
              <a:t>3</a:t>
            </a:fld>
            <a:endParaRPr lang="en-US"/>
          </a:p>
        </p:txBody>
      </p:sp>
    </p:spTree>
    <p:extLst>
      <p:ext uri="{BB962C8B-B14F-4D97-AF65-F5344CB8AC3E}">
        <p14:creationId xmlns:p14="http://schemas.microsoft.com/office/powerpoint/2010/main" val="278694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52</a:t>
            </a:fld>
            <a:endParaRPr lang="en-US"/>
          </a:p>
        </p:txBody>
      </p:sp>
    </p:spTree>
    <p:extLst>
      <p:ext uri="{BB962C8B-B14F-4D97-AF65-F5344CB8AC3E}">
        <p14:creationId xmlns:p14="http://schemas.microsoft.com/office/powerpoint/2010/main" val="788552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53</a:t>
            </a:fld>
            <a:endParaRPr lang="en-US"/>
          </a:p>
        </p:txBody>
      </p:sp>
    </p:spTree>
    <p:extLst>
      <p:ext uri="{BB962C8B-B14F-4D97-AF65-F5344CB8AC3E}">
        <p14:creationId xmlns:p14="http://schemas.microsoft.com/office/powerpoint/2010/main" val="1343329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80160"/>
            <a:ext cx="10515600" cy="4351338"/>
          </a:xfrm>
        </p:spPr>
        <p:txBody>
          <a:bodyPr/>
          <a:lstStyle>
            <a:lvl1pPr>
              <a:spcAft>
                <a:spcPts val="600"/>
              </a:spcAft>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DF69D58E-C59B-4BE3-83E0-B1C1287A8E5B}" type="slidenum">
              <a:rPr lang="en-US" smtClean="0"/>
              <a:t>‹#›</a:t>
            </a:fld>
            <a:endParaRPr lang="en-US"/>
          </a:p>
        </p:txBody>
      </p:sp>
      <p:sp>
        <p:nvSpPr>
          <p:cNvPr id="7" name="Footer Placeholder 4">
            <a:extLst>
              <a:ext uri="{FF2B5EF4-FFF2-40B4-BE49-F238E27FC236}">
                <a16:creationId xmlns:a16="http://schemas.microsoft.com/office/drawing/2014/main" id="{8288E1C4-6176-4C1D-A400-8FABFE16725D}"/>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149144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1122-6473-42A8-8355-F1762B005DA7}"/>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F6A2D275-5ACD-48CA-ADA4-2012A0129004}"/>
              </a:ext>
            </a:extLst>
          </p:cNvPr>
          <p:cNvSpPr>
            <a:spLocks noGrp="1"/>
          </p:cNvSpPr>
          <p:nvPr>
            <p:ph type="sldNum" sz="quarter" idx="10"/>
          </p:nvPr>
        </p:nvSpPr>
        <p:spPr/>
        <p:txBody>
          <a:bodyPr/>
          <a:lstStyle/>
          <a:p>
            <a:fld id="{DF69D58E-C59B-4BE3-83E0-B1C1287A8E5B}" type="slidenum">
              <a:rPr lang="en-US" smtClean="0"/>
              <a:pPr/>
              <a:t>‹#›</a:t>
            </a:fld>
            <a:endParaRPr lang="en-US"/>
          </a:p>
        </p:txBody>
      </p:sp>
      <p:sp>
        <p:nvSpPr>
          <p:cNvPr id="4" name="Footer Placeholder 4">
            <a:extLst>
              <a:ext uri="{FF2B5EF4-FFF2-40B4-BE49-F238E27FC236}">
                <a16:creationId xmlns:a16="http://schemas.microsoft.com/office/drawing/2014/main" id="{0A6BFAAB-6B9D-430A-A984-57ACEC960056}"/>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316572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1122-6473-42A8-8355-F1762B005DA7}"/>
              </a:ext>
            </a:extLst>
          </p:cNvPr>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6A2D275-5ACD-48CA-ADA4-2012A0129004}"/>
              </a:ext>
            </a:extLst>
          </p:cNvPr>
          <p:cNvSpPr>
            <a:spLocks noGrp="1"/>
          </p:cNvSpPr>
          <p:nvPr>
            <p:ph type="sldNum" sz="quarter" idx="10"/>
          </p:nvPr>
        </p:nvSpPr>
        <p:spPr/>
        <p:txBody>
          <a:bodyPr/>
          <a:lstStyle>
            <a:lvl1pPr>
              <a:defRPr>
                <a:solidFill>
                  <a:schemeClr val="bg1"/>
                </a:solidFill>
              </a:defRPr>
            </a:lvl1pPr>
          </a:lstStyle>
          <a:p>
            <a:fld id="{DF69D58E-C59B-4BE3-83E0-B1C1287A8E5B}" type="slidenum">
              <a:rPr lang="en-US" smtClean="0"/>
              <a:pPr/>
              <a:t>‹#›</a:t>
            </a:fld>
            <a:endParaRPr lang="en-US"/>
          </a:p>
        </p:txBody>
      </p:sp>
      <p:sp>
        <p:nvSpPr>
          <p:cNvPr id="4" name="Footer Placeholder 4">
            <a:extLst>
              <a:ext uri="{FF2B5EF4-FFF2-40B4-BE49-F238E27FC236}">
                <a16:creationId xmlns:a16="http://schemas.microsoft.com/office/drawing/2014/main" id="{0A6BFAAB-6B9D-430A-A984-57ACEC960056}"/>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O. Eyser / RAUM 2022</a:t>
            </a:r>
            <a:endParaRPr lang="en-US" dirty="0"/>
          </a:p>
        </p:txBody>
      </p:sp>
    </p:spTree>
    <p:extLst>
      <p:ext uri="{BB962C8B-B14F-4D97-AF65-F5344CB8AC3E}">
        <p14:creationId xmlns:p14="http://schemas.microsoft.com/office/powerpoint/2010/main" val="28171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69D58E-C59B-4BE3-83E0-B1C1287A8E5B}" type="slidenum">
              <a:rPr lang="en-US" smtClean="0"/>
              <a:t>‹#›</a:t>
            </a:fld>
            <a:endParaRPr lang="en-US"/>
          </a:p>
        </p:txBody>
      </p:sp>
      <p:sp>
        <p:nvSpPr>
          <p:cNvPr id="3" name="Footer Placeholder 4">
            <a:extLst>
              <a:ext uri="{FF2B5EF4-FFF2-40B4-BE49-F238E27FC236}">
                <a16:creationId xmlns:a16="http://schemas.microsoft.com/office/drawing/2014/main" id="{ABCAB238-2CE2-46AC-952A-DA12049400F9}"/>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277236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2840-CB70-41B0-A101-DD53628165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FC73CC-2E9D-4C8F-BBD0-6A554FAE7FAF}"/>
              </a:ext>
            </a:extLst>
          </p:cNvPr>
          <p:cNvSpPr>
            <a:spLocks noGrp="1"/>
          </p:cNvSpPr>
          <p:nvPr>
            <p:ph type="dt" sz="half" idx="10"/>
          </p:nvPr>
        </p:nvSpPr>
        <p:spPr/>
        <p:txBody>
          <a:bodyPr/>
          <a:lstStyle/>
          <a:p>
            <a:fld id="{978B74B7-E28A-4001-AE02-18BAB423C48B}" type="datetime1">
              <a:rPr lang="en-US" smtClean="0"/>
              <a:t>6/11/24</a:t>
            </a:fld>
            <a:endParaRPr lang="en-US"/>
          </a:p>
        </p:txBody>
      </p:sp>
      <p:sp>
        <p:nvSpPr>
          <p:cNvPr id="4" name="Footer Placeholder 3">
            <a:extLst>
              <a:ext uri="{FF2B5EF4-FFF2-40B4-BE49-F238E27FC236}">
                <a16:creationId xmlns:a16="http://schemas.microsoft.com/office/drawing/2014/main" id="{EE73D1FA-FDB5-4142-B702-503AD4423523}"/>
              </a:ext>
            </a:extLst>
          </p:cNvPr>
          <p:cNvSpPr>
            <a:spLocks noGrp="1"/>
          </p:cNvSpPr>
          <p:nvPr>
            <p:ph type="ftr" sz="quarter" idx="11"/>
          </p:nvPr>
        </p:nvSpPr>
        <p:spPr>
          <a:xfrm>
            <a:off x="390144" y="6392291"/>
            <a:ext cx="11420856"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F4BA4D-BF5D-4CA4-B952-2930A982B4DD}"/>
              </a:ext>
            </a:extLst>
          </p:cNvPr>
          <p:cNvSpPr>
            <a:spLocks noGrp="1"/>
          </p:cNvSpPr>
          <p:nvPr>
            <p:ph type="sldNum" sz="quarter" idx="12"/>
          </p:nvPr>
        </p:nvSpPr>
        <p:spPr/>
        <p:txBody>
          <a:bodyPr/>
          <a:lstStyle/>
          <a:p>
            <a:fld id="{B53F51AA-2D38-4AC7-ACA0-F5B953F59295}" type="slidenum">
              <a:rPr lang="en-US" smtClean="0"/>
              <a:t>‹#›</a:t>
            </a:fld>
            <a:endParaRPr lang="en-US"/>
          </a:p>
        </p:txBody>
      </p:sp>
      <p:sp>
        <p:nvSpPr>
          <p:cNvPr id="6" name="Double Bracket 5">
            <a:extLst>
              <a:ext uri="{FF2B5EF4-FFF2-40B4-BE49-F238E27FC236}">
                <a16:creationId xmlns:a16="http://schemas.microsoft.com/office/drawing/2014/main" id="{2ACBFCE9-F445-4C04-9474-387E4FD09F4C}"/>
              </a:ext>
            </a:extLst>
          </p:cNvPr>
          <p:cNvSpPr/>
          <p:nvPr userDrawn="1"/>
        </p:nvSpPr>
        <p:spPr>
          <a:xfrm rot="16200000">
            <a:off x="5076126" y="-4320858"/>
            <a:ext cx="686435" cy="10058400"/>
          </a:xfrm>
          <a:prstGeom prst="bracketPair">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6091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65128"/>
            <a:ext cx="10515600" cy="711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8016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77600" y="365128"/>
            <a:ext cx="685800" cy="396872"/>
          </a:xfrm>
          <a:prstGeom prst="rect">
            <a:avLst/>
          </a:prstGeom>
        </p:spPr>
        <p:txBody>
          <a:bodyPr vert="horz" lIns="91440" tIns="45720" rIns="91440" bIns="45720" rtlCol="0" anchor="ctr"/>
          <a:lstStyle>
            <a:lvl1pPr algn="r">
              <a:defRPr sz="2000">
                <a:solidFill>
                  <a:schemeClr val="tx1">
                    <a:lumMod val="85000"/>
                    <a:lumOff val="15000"/>
                  </a:schemeClr>
                </a:solidFill>
              </a:defRPr>
            </a:lvl1pPr>
          </a:lstStyle>
          <a:p>
            <a:fld id="{DF69D58E-C59B-4BE3-83E0-B1C1287A8E5B}" type="slidenum">
              <a:rPr lang="en-US" smtClean="0"/>
              <a:pPr/>
              <a:t>‹#›</a:t>
            </a:fld>
            <a:endParaRPr lang="en-US"/>
          </a:p>
        </p:txBody>
      </p:sp>
      <p:sp>
        <p:nvSpPr>
          <p:cNvPr id="7" name="Footer Placeholder 4">
            <a:extLst>
              <a:ext uri="{FF2B5EF4-FFF2-40B4-BE49-F238E27FC236}">
                <a16:creationId xmlns:a16="http://schemas.microsoft.com/office/drawing/2014/main" id="{053DAD35-0AE0-4B17-A5B8-53DE157786CA}"/>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1280128777"/>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5" r:id="rId3"/>
    <p:sldLayoutId id="2147483662" r:id="rId4"/>
    <p:sldLayoutId id="2147483664" r:id="rId5"/>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Nuclear_magnetic_moment"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hyperlink" Target="https://www.sciencedirect.com/journal/nuclear-physics-a/vol/1026/suppl/C" TargetMode="External"/><Relationship Id="rId4" Type="http://schemas.openxmlformats.org/officeDocument/2006/relationships/image" Target="../media/image4.png"/><Relationship Id="rId9" Type="http://schemas.openxmlformats.org/officeDocument/2006/relationships/hyperlink" Target="https://www.sciencedirect.com/journal/nuclear-physics-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480.png"/><Relationship Id="rId7" Type="http://schemas.openxmlformats.org/officeDocument/2006/relationships/image" Target="../media/image520.png"/><Relationship Id="rId2" Type="http://schemas.openxmlformats.org/officeDocument/2006/relationships/image" Target="../media/image69.emf"/><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71.png"/><Relationship Id="rId7" Type="http://schemas.openxmlformats.org/officeDocument/2006/relationships/image" Target="../media/image600.png"/><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0.png"/><Relationship Id="rId9" Type="http://schemas.openxmlformats.org/officeDocument/2006/relationships/image" Target="../media/image620.png"/></Relationships>
</file>

<file path=ppt/slides/_rels/slide3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54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6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30.png"/><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0.png"/><Relationship Id="rId7" Type="http://schemas.openxmlformats.org/officeDocument/2006/relationships/image" Target="../media/image79.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01.png"/><Relationship Id="rId5" Type="http://schemas.openxmlformats.org/officeDocument/2006/relationships/image" Target="../media/image890.png"/><Relationship Id="rId4" Type="http://schemas.openxmlformats.org/officeDocument/2006/relationships/image" Target="../media/image880.png"/></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107.png"/><Relationship Id="rId7"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00.png"/><Relationship Id="rId10" Type="http://schemas.openxmlformats.org/officeDocument/2006/relationships/image" Target="../media/image109.png"/><Relationship Id="rId9" Type="http://schemas.openxmlformats.org/officeDocument/2006/relationships/image" Target="../media/image108.png"/></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18.png"/><Relationship Id="rId7" Type="http://schemas.openxmlformats.org/officeDocument/2006/relationships/image" Target="../media/image9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00.png"/><Relationship Id="rId9"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01.gif"/></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24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07.gif"/><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9.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gif"/><Relationship Id="rId1" Type="http://schemas.openxmlformats.org/officeDocument/2006/relationships/slideLayout" Target="../slideLayouts/slideLayout2.xml"/><Relationship Id="rId5" Type="http://schemas.openxmlformats.org/officeDocument/2006/relationships/image" Target="../media/image123.emf"/><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88444-9A4C-4381-979F-E0D4D96DF2FD}"/>
              </a:ext>
            </a:extLst>
          </p:cNvPr>
          <p:cNvPicPr>
            <a:picLocks noChangeAspect="1"/>
          </p:cNvPicPr>
          <p:nvPr/>
        </p:nvPicPr>
        <p:blipFill>
          <a:blip r:embed="rId2"/>
          <a:stretch>
            <a:fillRect/>
          </a:stretch>
        </p:blipFill>
        <p:spPr>
          <a:xfrm>
            <a:off x="9296400" y="5784811"/>
            <a:ext cx="2635385" cy="768389"/>
          </a:xfrm>
          <a:prstGeom prst="rect">
            <a:avLst/>
          </a:prstGeom>
        </p:spPr>
      </p:pic>
      <p:sp>
        <p:nvSpPr>
          <p:cNvPr id="6" name="TextBox 5">
            <a:extLst>
              <a:ext uri="{FF2B5EF4-FFF2-40B4-BE49-F238E27FC236}">
                <a16:creationId xmlns:a16="http://schemas.microsoft.com/office/drawing/2014/main" id="{3EC6A349-DEE5-4692-982F-DBC53619370D}"/>
              </a:ext>
            </a:extLst>
          </p:cNvPr>
          <p:cNvSpPr txBox="1"/>
          <p:nvPr/>
        </p:nvSpPr>
        <p:spPr>
          <a:xfrm>
            <a:off x="2389888" y="2097867"/>
            <a:ext cx="7412224" cy="2816156"/>
          </a:xfrm>
          <a:prstGeom prst="rect">
            <a:avLst/>
          </a:prstGeom>
          <a:noFill/>
        </p:spPr>
        <p:txBody>
          <a:bodyPr wrap="square" rtlCol="0">
            <a:spAutoFit/>
          </a:bodyPr>
          <a:lstStyle/>
          <a:p>
            <a:pPr algn="ctr">
              <a:spcBef>
                <a:spcPts val="1800"/>
              </a:spcBef>
              <a:spcAft>
                <a:spcPts val="1200"/>
              </a:spcAft>
            </a:pPr>
            <a:r>
              <a:rPr lang="en-US" sz="5400" b="1" dirty="0"/>
              <a:t>Hadron Polarization</a:t>
            </a:r>
          </a:p>
          <a:p>
            <a:pPr algn="ctr">
              <a:spcBef>
                <a:spcPts val="1800"/>
              </a:spcBef>
              <a:spcAft>
                <a:spcPts val="1200"/>
              </a:spcAft>
            </a:pPr>
            <a:r>
              <a:rPr lang="en-US" sz="2800" dirty="0"/>
              <a:t>Frank Rathmann</a:t>
            </a:r>
            <a:br>
              <a:rPr lang="en-US" sz="2800" dirty="0"/>
            </a:br>
            <a:r>
              <a:rPr lang="en-US" sz="2000" dirty="0"/>
              <a:t>Brookhaven National Laboratory</a:t>
            </a:r>
          </a:p>
          <a:p>
            <a:pPr algn="ctr">
              <a:spcAft>
                <a:spcPts val="1200"/>
              </a:spcAft>
            </a:pPr>
            <a:r>
              <a:rPr lang="en-US" sz="2000" b="1" dirty="0"/>
              <a:t>CFNS Summer School on Physics of the Electron-Ion Collider</a:t>
            </a:r>
            <a:br>
              <a:rPr lang="en-US" sz="2000" dirty="0"/>
            </a:br>
            <a:r>
              <a:rPr lang="en-US" sz="2000" dirty="0"/>
              <a:t>June 14, 2024</a:t>
            </a:r>
          </a:p>
        </p:txBody>
      </p:sp>
      <p:pic>
        <p:nvPicPr>
          <p:cNvPr id="1026" name="Picture 2" descr="logo">
            <a:extLst>
              <a:ext uri="{FF2B5EF4-FFF2-40B4-BE49-F238E27FC236}">
                <a16:creationId xmlns:a16="http://schemas.microsoft.com/office/drawing/2014/main" id="{2296908B-EA39-EBA1-4167-F5C32DA4C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 y="5486400"/>
            <a:ext cx="2347913" cy="1161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C70A18-D0FA-2F55-37E4-48CE0310A763}"/>
              </a:ext>
            </a:extLst>
          </p:cNvPr>
          <p:cNvSpPr txBox="1"/>
          <p:nvPr/>
        </p:nvSpPr>
        <p:spPr>
          <a:xfrm>
            <a:off x="5059788" y="6324600"/>
            <a:ext cx="2072427" cy="369332"/>
          </a:xfrm>
          <a:prstGeom prst="rect">
            <a:avLst/>
          </a:prstGeom>
          <a:noFill/>
        </p:spPr>
        <p:txBody>
          <a:bodyPr wrap="none">
            <a:spAutoFit/>
          </a:bodyPr>
          <a:lstStyle/>
          <a:p>
            <a:pPr algn="ctr"/>
            <a:r>
              <a:rPr lang="en-US" sz="1800" dirty="0" err="1"/>
              <a:t>frathmann@bnl.gov</a:t>
            </a:r>
            <a:endParaRPr lang="en-US" dirty="0"/>
          </a:p>
        </p:txBody>
      </p:sp>
    </p:spTree>
    <p:extLst>
      <p:ext uri="{BB962C8B-B14F-4D97-AF65-F5344CB8AC3E}">
        <p14:creationId xmlns:p14="http://schemas.microsoft.com/office/powerpoint/2010/main" val="332963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6B74B3-9E57-0735-9C15-442142E6CE7C}"/>
              </a:ext>
            </a:extLst>
          </p:cNvPr>
          <p:cNvSpPr>
            <a:spLocks noGrp="1"/>
          </p:cNvSpPr>
          <p:nvPr>
            <p:ph type="sldNum" sz="quarter" idx="10"/>
          </p:nvPr>
        </p:nvSpPr>
        <p:spPr/>
        <p:txBody>
          <a:bodyPr/>
          <a:lstStyle/>
          <a:p>
            <a:fld id="{DF69D58E-C59B-4BE3-83E0-B1C1287A8E5B}" type="slidenum">
              <a:rPr lang="en-US" smtClean="0"/>
              <a:pPr/>
              <a:t>10</a:t>
            </a:fld>
            <a:endParaRPr lang="en-US"/>
          </a:p>
        </p:txBody>
      </p:sp>
      <p:sp>
        <p:nvSpPr>
          <p:cNvPr id="4" name="Title 1">
            <a:extLst>
              <a:ext uri="{FF2B5EF4-FFF2-40B4-BE49-F238E27FC236}">
                <a16:creationId xmlns:a16="http://schemas.microsoft.com/office/drawing/2014/main" id="{7B01B78D-77AD-33FC-7D73-95B0E9DEFE8D}"/>
              </a:ext>
            </a:extLst>
          </p:cNvPr>
          <p:cNvSpPr txBox="1">
            <a:spLocks/>
          </p:cNvSpPr>
          <p:nvPr/>
        </p:nvSpPr>
        <p:spPr>
          <a:xfrm>
            <a:off x="304800" y="365128"/>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dirty="0"/>
          </a:p>
        </p:txBody>
      </p:sp>
      <p:sp>
        <p:nvSpPr>
          <p:cNvPr id="6" name="Title 5">
            <a:extLst>
              <a:ext uri="{FF2B5EF4-FFF2-40B4-BE49-F238E27FC236}">
                <a16:creationId xmlns:a16="http://schemas.microsoft.com/office/drawing/2014/main" id="{D70E0F93-22B5-73E3-CBAE-8A8588288213}"/>
              </a:ext>
            </a:extLst>
          </p:cNvPr>
          <p:cNvSpPr>
            <a:spLocks noGrp="1"/>
          </p:cNvSpPr>
          <p:nvPr>
            <p:ph type="title"/>
          </p:nvPr>
        </p:nvSpPr>
        <p:spPr/>
        <p:txBody>
          <a:bodyPr/>
          <a:lstStyle/>
          <a:p>
            <a:r>
              <a:rPr lang="en-US" dirty="0"/>
              <a:t>The classical Stern-Gerlach experiment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F8420FC-B670-CBAA-16F9-6C5D14C75CA8}"/>
                  </a:ext>
                </a:extLst>
              </p:cNvPr>
              <p:cNvSpPr txBox="1"/>
              <p:nvPr/>
            </p:nvSpPr>
            <p:spPr>
              <a:xfrm>
                <a:off x="370400" y="1893595"/>
                <a:ext cx="11212000" cy="1360822"/>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b="1" dirty="0">
                    <a:effectLst/>
                  </a:rPr>
                  <a:t>Observation: </a:t>
                </a:r>
                <a:r>
                  <a:rPr lang="en-US" sz="2000" dirty="0">
                    <a:effectLst/>
                  </a:rPr>
                  <a:t>spatial splitting of Ag atomic beam in inhomogeneous magnetic field. </a:t>
                </a:r>
              </a:p>
              <a:p>
                <a:pPr marL="285750" indent="-285750">
                  <a:buFont typeface="Arial" panose="020B0604020202020204" pitchFamily="34" charset="0"/>
                  <a:buChar char="•"/>
                </a:pPr>
                <a:r>
                  <a:rPr lang="en-US" sz="2000" b="1" dirty="0">
                    <a:effectLst/>
                  </a:rPr>
                  <a:t>Classical expectation:</a:t>
                </a:r>
                <a:r>
                  <a:rPr lang="en-US" sz="2000" dirty="0">
                    <a:effectLst/>
                  </a:rPr>
                  <a:t> The energy of a magnetic dipole (magnetic moment) would produce a </a:t>
                </a:r>
                <a:r>
                  <a:rPr lang="en-US" sz="2000" i="1" dirty="0">
                    <a:effectLst/>
                  </a:rPr>
                  <a:t>continuous</a:t>
                </a:r>
                <a:r>
                  <a:rPr lang="en-US" sz="2000" dirty="0">
                    <a:effectLst/>
                  </a:rPr>
                  <a:t> energy distribution: </a:t>
                </a:r>
              </a:p>
              <a:p>
                <a:pPr algn="ctr"/>
                <a14:m>
                  <m:oMath xmlns:m="http://schemas.openxmlformats.org/officeDocument/2006/math">
                    <m:r>
                      <a:rPr lang="en-US" sz="2000" b="0" i="1" smtClean="0">
                        <a:effectLst/>
                      </a:rPr>
                      <m:t>𝑊</m:t>
                    </m:r>
                    <m:r>
                      <a:rPr lang="en-US" sz="2000" b="0" i="1" smtClean="0">
                        <a:effectLst/>
                      </a:rPr>
                      <m:t>=−</m:t>
                    </m:r>
                    <m:acc>
                      <m:accPr>
                        <m:chr m:val="⃗"/>
                        <m:ctrlPr>
                          <a:rPr lang="en-US" sz="2000" b="0" i="1" smtClean="0">
                            <a:effectLst/>
                          </a:rPr>
                        </m:ctrlPr>
                      </m:accPr>
                      <m:e>
                        <m:r>
                          <a:rPr lang="en-US" sz="2000" b="0" i="1" smtClean="0">
                            <a:effectLst/>
                            <a:ea typeface="Cambria Math" panose="02040503050406030204" pitchFamily="18" charset="0"/>
                          </a:rPr>
                          <m:t>𝜇</m:t>
                        </m:r>
                      </m:e>
                    </m:acc>
                    <m:r>
                      <a:rPr lang="en-US" sz="2000" b="0" i="1" smtClean="0">
                        <a:effectLst/>
                        <a:ea typeface="Cambria Math" panose="02040503050406030204" pitchFamily="18" charset="0"/>
                      </a:rPr>
                      <m:t>∙</m:t>
                    </m:r>
                    <m:acc>
                      <m:accPr>
                        <m:chr m:val="⃗"/>
                        <m:ctrlPr>
                          <a:rPr lang="en-US" sz="2000" b="0" i="1" smtClean="0">
                            <a:effectLst/>
                            <a:ea typeface="Cambria Math" panose="02040503050406030204" pitchFamily="18" charset="0"/>
                          </a:rPr>
                        </m:ctrlPr>
                      </m:accPr>
                      <m:e>
                        <m:r>
                          <a:rPr lang="en-US" sz="2000" b="0" i="1" smtClean="0">
                            <a:effectLst/>
                            <a:ea typeface="Cambria Math" panose="02040503050406030204" pitchFamily="18" charset="0"/>
                          </a:rPr>
                          <m:t>𝐵</m:t>
                        </m:r>
                      </m:e>
                    </m:acc>
                    <m:r>
                      <a:rPr lang="en-US" sz="2000" b="0" i="1" smtClean="0">
                        <a:effectLst/>
                      </a:rPr>
                      <m:t>=</m:t>
                    </m:r>
                    <m:r>
                      <a:rPr lang="en-US" sz="2000" b="0" i="1" smtClean="0">
                        <a:effectLst/>
                        <a:ea typeface="Cambria Math" panose="02040503050406030204" pitchFamily="18" charset="0"/>
                      </a:rPr>
                      <m:t>𝜇</m:t>
                    </m:r>
                    <m:r>
                      <a:rPr lang="en-US" sz="2000" b="0" i="1" smtClean="0">
                        <a:effectLst/>
                        <a:ea typeface="Cambria Math" panose="02040503050406030204" pitchFamily="18" charset="0"/>
                      </a:rPr>
                      <m:t>𝐵</m:t>
                    </m:r>
                    <m:func>
                      <m:funcPr>
                        <m:ctrlPr>
                          <a:rPr lang="en-US" sz="2000" b="0" i="1" smtClean="0">
                            <a:effectLst/>
                            <a:ea typeface="Cambria Math" panose="02040503050406030204" pitchFamily="18" charset="0"/>
                          </a:rPr>
                        </m:ctrlPr>
                      </m:funcPr>
                      <m:fName>
                        <m:r>
                          <m:rPr>
                            <m:sty m:val="p"/>
                          </m:rPr>
                          <a:rPr lang="en-US" sz="2000" b="0" i="0" smtClean="0">
                            <a:effectLst/>
                            <a:ea typeface="Cambria Math" panose="02040503050406030204" pitchFamily="18" charset="0"/>
                          </a:rPr>
                          <m:t>cos</m:t>
                        </m:r>
                      </m:fName>
                      <m:e>
                        <m:r>
                          <a:rPr lang="en-US" sz="2000" b="0" i="1" smtClean="0">
                            <a:effectLst/>
                            <a:ea typeface="Cambria Math" panose="02040503050406030204" pitchFamily="18" charset="0"/>
                          </a:rPr>
                          <m:t>𝜃</m:t>
                        </m:r>
                      </m:e>
                    </m:func>
                  </m:oMath>
                </a14:m>
                <a:r>
                  <a:rPr lang="en-US" sz="2000" dirty="0">
                    <a:effectLst/>
                  </a:rPr>
                  <a:t>, with force in inhomogeneous field, given by </a:t>
                </a:r>
                <a14:m>
                  <m:oMath xmlns:m="http://schemas.openxmlformats.org/officeDocument/2006/math">
                    <m:acc>
                      <m:accPr>
                        <m:chr m:val="⃗"/>
                        <m:ctrlPr>
                          <a:rPr lang="en-US" sz="2000" i="1" dirty="0" smtClean="0">
                            <a:effectLst/>
                          </a:rPr>
                        </m:ctrlPr>
                      </m:accPr>
                      <m:e>
                        <m:r>
                          <a:rPr lang="en-US" sz="2000" b="0" i="1" dirty="0" smtClean="0">
                            <a:effectLst/>
                          </a:rPr>
                          <m:t>𝐹</m:t>
                        </m:r>
                      </m:e>
                    </m:acc>
                    <m:r>
                      <a:rPr lang="en-US" sz="2000" i="1" dirty="0" smtClean="0">
                        <a:effectLst/>
                      </a:rPr>
                      <m:t>= −</m:t>
                    </m:r>
                    <m:acc>
                      <m:accPr>
                        <m:chr m:val="⃗"/>
                        <m:ctrlPr>
                          <a:rPr lang="en-US" sz="2000" i="1" dirty="0" smtClean="0">
                            <a:effectLst/>
                          </a:rPr>
                        </m:ctrlPr>
                      </m:accPr>
                      <m:e>
                        <m:r>
                          <m:rPr>
                            <m:sty m:val="p"/>
                          </m:rPr>
                          <a:rPr lang="en-US" sz="2000" i="1" dirty="0" smtClean="0">
                            <a:effectLst/>
                            <a:ea typeface="Cambria Math" panose="02040503050406030204" pitchFamily="18" charset="0"/>
                          </a:rPr>
                          <m:t>∇</m:t>
                        </m:r>
                      </m:e>
                    </m:acc>
                    <m:r>
                      <a:rPr lang="en-US" sz="2000" i="1" dirty="0" smtClean="0">
                        <a:effectLst/>
                      </a:rPr>
                      <m:t>𝑊</m:t>
                    </m:r>
                  </m:oMath>
                </a14:m>
                <a:r>
                  <a:rPr lang="en-US" sz="2000" dirty="0">
                    <a:effectLst/>
                  </a:rPr>
                  <a:t>. </a:t>
                </a:r>
              </a:p>
            </p:txBody>
          </p:sp>
        </mc:Choice>
        <mc:Fallback>
          <p:sp>
            <p:nvSpPr>
              <p:cNvPr id="7" name="TextBox 6">
                <a:extLst>
                  <a:ext uri="{FF2B5EF4-FFF2-40B4-BE49-F238E27FC236}">
                    <a16:creationId xmlns:a16="http://schemas.microsoft.com/office/drawing/2014/main" id="{6F8420FC-B670-CBAA-16F9-6C5D14C75CA8}"/>
                  </a:ext>
                </a:extLst>
              </p:cNvPr>
              <p:cNvSpPr txBox="1">
                <a:spLocks noRot="1" noChangeAspect="1" noMove="1" noResize="1" noEditPoints="1" noAdjustHandles="1" noChangeArrowheads="1" noChangeShapeType="1" noTextEdit="1"/>
              </p:cNvSpPr>
              <p:nvPr/>
            </p:nvSpPr>
            <p:spPr>
              <a:xfrm>
                <a:off x="370400" y="1893595"/>
                <a:ext cx="11212000" cy="1360822"/>
              </a:xfrm>
              <a:prstGeom prst="rect">
                <a:avLst/>
              </a:prstGeom>
              <a:blipFill>
                <a:blip r:embed="rId2"/>
                <a:stretch>
                  <a:fillRect l="-566" t="-2778" b="-6481"/>
                </a:stretch>
              </a:blipFill>
              <a:effectLst/>
            </p:spPr>
            <p:txBody>
              <a:bodyPr/>
              <a:lstStyle/>
              <a:p>
                <a:r>
                  <a:rPr lang="en-US">
                    <a:noFill/>
                  </a:rPr>
                  <a:t> </a:t>
                </a:r>
              </a:p>
            </p:txBody>
          </p:sp>
        </mc:Fallback>
      </mc:AlternateContent>
      <p:sp>
        <p:nvSpPr>
          <p:cNvPr id="8" name="TextBox 7">
            <a:extLst>
              <a:ext uri="{FF2B5EF4-FFF2-40B4-BE49-F238E27FC236}">
                <a16:creationId xmlns:a16="http://schemas.microsoft.com/office/drawing/2014/main" id="{4259D6D4-F6FC-4284-3944-24A678A527A9}"/>
              </a:ext>
            </a:extLst>
          </p:cNvPr>
          <p:cNvSpPr txBox="1"/>
          <p:nvPr/>
        </p:nvSpPr>
        <p:spPr>
          <a:xfrm>
            <a:off x="370400" y="4648200"/>
            <a:ext cx="11211999" cy="707886"/>
          </a:xfrm>
          <a:prstGeom prst="rect">
            <a:avLst/>
          </a:prstGeom>
          <a:solidFill>
            <a:schemeClr val="accent5">
              <a:alpha val="20473"/>
            </a:schemeClr>
          </a:solidFill>
          <a:effectLst/>
        </p:spPr>
        <p:txBody>
          <a:bodyPr wrap="square" rtlCol="0">
            <a:spAutoFit/>
          </a:bodyPr>
          <a:lstStyle/>
          <a:p>
            <a:pPr marL="742950" lvl="1" indent="-285750">
              <a:buFont typeface="Arial" panose="020B0604020202020204" pitchFamily="34" charset="0"/>
              <a:buChar char="•"/>
            </a:pPr>
            <a:r>
              <a:rPr lang="en-US" sz="2000" dirty="0">
                <a:effectLst/>
              </a:rPr>
              <a:t>causing a deflection into an upper and a lower Ag spot.</a:t>
            </a:r>
          </a:p>
          <a:p>
            <a:pPr marL="742950" lvl="1" indent="-285750">
              <a:buFont typeface="Arial" panose="020B0604020202020204" pitchFamily="34" charset="0"/>
              <a:buChar char="•"/>
            </a:pPr>
            <a:r>
              <a:rPr lang="en-US" sz="2000" dirty="0">
                <a:effectLst/>
              </a:rPr>
              <a:t>Quantum-mechanical dipole behaves completely different from a classical one. </a:t>
            </a:r>
          </a:p>
        </p:txBody>
      </p:sp>
      <p:sp>
        <p:nvSpPr>
          <p:cNvPr id="9" name="Title 1">
            <a:extLst>
              <a:ext uri="{FF2B5EF4-FFF2-40B4-BE49-F238E27FC236}">
                <a16:creationId xmlns:a16="http://schemas.microsoft.com/office/drawing/2014/main" id="{41E4FDD2-3C3B-60D7-F8ED-B7FC28AC981D}"/>
              </a:ext>
            </a:extLst>
          </p:cNvPr>
          <p:cNvSpPr txBox="1">
            <a:spLocks/>
          </p:cNvSpPr>
          <p:nvPr/>
        </p:nvSpPr>
        <p:spPr>
          <a:xfrm>
            <a:off x="370400" y="4139653"/>
            <a:ext cx="11212000" cy="496669"/>
          </a:xfrm>
          <a:prstGeom prst="rect">
            <a:avLst/>
          </a:prstGeom>
          <a:solidFill>
            <a:schemeClr val="accent1">
              <a:alpha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rgbClr val="FFFFFF"/>
                </a:solidFill>
                <a:effectLst/>
              </a:rPr>
              <a:t>Surprisingly, two discrete energy values appeared: </a:t>
            </a:r>
            <a:endParaRPr lang="en-US" sz="2400" dirty="0">
              <a:effectLst/>
            </a:endParaRPr>
          </a:p>
        </p:txBody>
      </p:sp>
    </p:spTree>
    <p:extLst>
      <p:ext uri="{BB962C8B-B14F-4D97-AF65-F5344CB8AC3E}">
        <p14:creationId xmlns:p14="http://schemas.microsoft.com/office/powerpoint/2010/main" val="8229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4D515F-A825-75CB-A49E-47BB448868AF}"/>
              </a:ext>
            </a:extLst>
          </p:cNvPr>
          <p:cNvSpPr>
            <a:spLocks noGrp="1"/>
          </p:cNvSpPr>
          <p:nvPr>
            <p:ph type="sldNum" sz="quarter" idx="10"/>
          </p:nvPr>
        </p:nvSpPr>
        <p:spPr/>
        <p:txBody>
          <a:bodyPr/>
          <a:lstStyle/>
          <a:p>
            <a:fld id="{DF69D58E-C59B-4BE3-83E0-B1C1287A8E5B}" type="slidenum">
              <a:rPr lang="en-US" smtClean="0"/>
              <a:pPr/>
              <a:t>11</a:t>
            </a:fld>
            <a:endParaRPr lang="en-US"/>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D6406444-ECB0-1AA3-FBD3-32B4A47E0752}"/>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Magnetic moments </a:t>
                </a:r>
                <a14:m>
                  <m:oMath xmlns:m="http://schemas.openxmlformats.org/officeDocument/2006/math">
                    <m:sSub>
                      <m:sSubPr>
                        <m:ctrlPr>
                          <a:rPr lang="en-US" sz="4000" b="0" i="1" dirty="0" smtClean="0">
                            <a:effectLst/>
                            <a:latin typeface="Cambria Math" panose="02040503050406030204" pitchFamily="18" charset="0"/>
                          </a:rPr>
                        </m:ctrlPr>
                      </m:sSubPr>
                      <m:e>
                        <m:r>
                          <a:rPr lang="en-US" sz="4000" b="0" i="1" dirty="0" smtClean="0">
                            <a:effectLst/>
                            <a:latin typeface="Cambria Math" panose="02040503050406030204" pitchFamily="18" charset="0"/>
                            <a:ea typeface="Cambria Math" panose="02040503050406030204" pitchFamily="18" charset="0"/>
                          </a:rPr>
                          <m:t>𝜇</m:t>
                        </m:r>
                      </m:e>
                      <m:sub>
                        <m:r>
                          <a:rPr lang="en-US" sz="4000" b="0" i="1" dirty="0" smtClean="0">
                            <a:effectLst/>
                            <a:latin typeface="Cambria Math" panose="02040503050406030204" pitchFamily="18" charset="0"/>
                          </a:rPr>
                          <m:t>𝐵</m:t>
                        </m:r>
                      </m:sub>
                    </m:sSub>
                  </m:oMath>
                </a14:m>
                <a:r>
                  <a:rPr lang="en-US" dirty="0">
                    <a:effectLst/>
                  </a:rPr>
                  <a:t> and </a:t>
                </a:r>
                <a14:m>
                  <m:oMath xmlns:m="http://schemas.openxmlformats.org/officeDocument/2006/math">
                    <m:sSub>
                      <m:sSubPr>
                        <m:ctrlPr>
                          <a:rPr lang="en-US" b="0" i="1" dirty="0">
                            <a:latin typeface="Cambria Math" panose="02040503050406030204" pitchFamily="18" charset="0"/>
                          </a:rPr>
                        </m:ctrlPr>
                      </m:sSubPr>
                      <m:e>
                        <m:r>
                          <a:rPr lang="en-US" b="0" i="1" dirty="0">
                            <a:latin typeface="Cambria Math" panose="02040503050406030204" pitchFamily="18" charset="0"/>
                            <a:ea typeface="Cambria Math" panose="02040503050406030204" pitchFamily="18" charset="0"/>
                          </a:rPr>
                          <m:t>𝜇</m:t>
                        </m:r>
                      </m:e>
                      <m:sub>
                        <m:r>
                          <a:rPr lang="en-US" b="0" i="1" dirty="0" smtClean="0">
                            <a:latin typeface="Cambria Math" panose="02040503050406030204" pitchFamily="18" charset="0"/>
                            <a:ea typeface="Cambria Math" panose="02040503050406030204" pitchFamily="18" charset="0"/>
                          </a:rPr>
                          <m:t>𝑁</m:t>
                        </m:r>
                      </m:sub>
                    </m:sSub>
                  </m:oMath>
                </a14:m>
                <a:r>
                  <a:rPr lang="en-US" dirty="0">
                    <a:effectLst/>
                  </a:rPr>
                  <a:t> </a:t>
                </a:r>
              </a:p>
            </p:txBody>
          </p:sp>
        </mc:Choice>
        <mc:Fallback>
          <p:sp>
            <p:nvSpPr>
              <p:cNvPr id="4" name="Title 1">
                <a:extLst>
                  <a:ext uri="{FF2B5EF4-FFF2-40B4-BE49-F238E27FC236}">
                    <a16:creationId xmlns:a16="http://schemas.microsoft.com/office/drawing/2014/main" id="{D6406444-ECB0-1AA3-FBD3-32B4A47E0752}"/>
                  </a:ext>
                </a:extLst>
              </p:cNvPr>
              <p:cNvSpPr txBox="1">
                <a:spLocks noRot="1" noChangeAspect="1" noMove="1" noResize="1" noEditPoints="1" noAdjustHandles="1" noChangeArrowheads="1" noChangeShapeType="1" noTextEdit="1"/>
              </p:cNvSpPr>
              <p:nvPr/>
            </p:nvSpPr>
            <p:spPr>
              <a:xfrm>
                <a:off x="304800" y="228600"/>
                <a:ext cx="11049000" cy="711198"/>
              </a:xfrm>
              <a:prstGeom prst="rect">
                <a:avLst/>
              </a:prstGeom>
              <a:blipFill>
                <a:blip r:embed="rId2"/>
                <a:stretch>
                  <a:fillRect l="-1952" t="-17857" b="-339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A585A53-24DC-D684-B6A1-AA276A6DD48E}"/>
                  </a:ext>
                </a:extLst>
              </p:cNvPr>
              <p:cNvSpPr txBox="1"/>
              <p:nvPr/>
            </p:nvSpPr>
            <p:spPr>
              <a:xfrm>
                <a:off x="337457" y="1603284"/>
                <a:ext cx="11244944" cy="1368516"/>
              </a:xfrm>
              <a:prstGeom prst="rect">
                <a:avLst/>
              </a:prstGeom>
              <a:solidFill>
                <a:schemeClr val="accent5">
                  <a:alpha val="20093"/>
                </a:schemeClr>
              </a:solidFill>
            </p:spPr>
            <p:txBody>
              <a:bodyPr wrap="square">
                <a:spAutoFit/>
              </a:bodyPr>
              <a:lstStyle/>
              <a:p>
                <a:pPr marL="742950" lvl="1" indent="-285750">
                  <a:buFont typeface="Arial" panose="020B0604020202020204" pitchFamily="34" charset="0"/>
                  <a:buChar char="•"/>
                </a:pPr>
                <a:r>
                  <a:rPr lang="en-US" sz="2000" dirty="0">
                    <a:effectLst/>
                  </a:rPr>
                  <a:t>Proportionality coefficient: component of </a:t>
                </a:r>
                <a14:m>
                  <m:oMath xmlns:m="http://schemas.openxmlformats.org/officeDocument/2006/math">
                    <m:sSub>
                      <m:sSubPr>
                        <m:ctrlPr>
                          <a:rPr lang="en-US" sz="2000" i="1" dirty="0" smtClean="0">
                            <a:effectLst/>
                          </a:rPr>
                        </m:ctrlPr>
                      </m:sSubPr>
                      <m:e>
                        <m:r>
                          <a:rPr lang="en-US" sz="2000" b="0" i="1" dirty="0" smtClean="0">
                            <a:effectLst/>
                          </a:rPr>
                          <m:t>𝑚</m:t>
                        </m:r>
                      </m:e>
                      <m:sub>
                        <m:r>
                          <a:rPr lang="en-US" sz="2000" b="0" i="1" dirty="0" smtClean="0">
                            <a:effectLst/>
                          </a:rPr>
                          <m:t>𝐽</m:t>
                        </m:r>
                      </m:sub>
                    </m:sSub>
                  </m:oMath>
                </a14:m>
                <a:r>
                  <a:rPr lang="en-US" sz="2000" dirty="0">
                    <a:effectLst/>
                  </a:rPr>
                  <a:t> in direction of field (“direction of quantization”).</a:t>
                </a:r>
              </a:p>
              <a:p>
                <a:pPr marL="742950" lvl="1" indent="-285750">
                  <a:buFont typeface="Arial" panose="020B0604020202020204" pitchFamily="34" charset="0"/>
                  <a:buChar char="•"/>
                </a:pPr>
                <a:r>
                  <a:rPr lang="en-US" sz="2000" dirty="0">
                    <a:effectLst/>
                    <a:latin typeface="CMSS10"/>
                  </a:rPr>
                  <a:t>Unit of measurement is Bohr magneton or nuclear magneton </a:t>
                </a:r>
                <a14:m>
                  <m:oMath xmlns:m="http://schemas.openxmlformats.org/officeDocument/2006/math">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ea typeface="Cambria Math" panose="02040503050406030204" pitchFamily="18" charset="0"/>
                          </a:rPr>
                          <m:t>𝜇</m:t>
                        </m:r>
                      </m:e>
                      <m:sub>
                        <m:r>
                          <a:rPr lang="en-US" sz="2000" b="0" i="1" dirty="0" smtClean="0">
                            <a:effectLst/>
                            <a:latin typeface="Cambria Math" panose="02040503050406030204" pitchFamily="18" charset="0"/>
                          </a:rPr>
                          <m:t>𝐵</m:t>
                        </m:r>
                      </m:sub>
                    </m:sSub>
                  </m:oMath>
                </a14:m>
                <a:r>
                  <a:rPr lang="en-US" sz="2000" dirty="0">
                    <a:effectLst/>
                  </a:rPr>
                  <a:t> and </a:t>
                </a:r>
                <a14:m>
                  <m:oMath xmlns:m="http://schemas.openxmlformats.org/officeDocument/2006/math">
                    <m:sSub>
                      <m:sSubPr>
                        <m:ctrlPr>
                          <a:rPr lang="en-US" sz="2000" b="0" i="1" dirty="0">
                            <a:latin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ea typeface="Cambria Math" panose="02040503050406030204" pitchFamily="18" charset="0"/>
                          </a:rPr>
                          <m:t>𝑁</m:t>
                        </m:r>
                      </m:sub>
                    </m:sSub>
                  </m:oMath>
                </a14:m>
                <a:r>
                  <a:rPr lang="en-US" sz="2000" dirty="0">
                    <a:effectLst/>
                  </a:rPr>
                  <a:t>.</a:t>
                </a:r>
              </a:p>
              <a:p>
                <a:pPr marL="742950" lvl="1" indent="-285750">
                  <a:buFont typeface="Arial" panose="020B0604020202020204" pitchFamily="34" charset="0"/>
                  <a:buChar char="•"/>
                </a:pPr>
                <a:r>
                  <a:rPr lang="en-US" sz="2000" dirty="0"/>
                  <a:t>Magnetic moments belong to electronic spin J or nuclear spin I:</a:t>
                </a:r>
              </a:p>
              <a:p>
                <a:pPr algn="ctr"/>
                <a14:m>
                  <m:oMath xmlns:m="http://schemas.openxmlformats.org/officeDocument/2006/math">
                    <m:sSub>
                      <m:sSubPr>
                        <m:ctrlPr>
                          <a:rPr lang="el-GR" sz="2000" i="1" dirty="0" smtClean="0">
                            <a:latin typeface="Cambria Math" panose="02040503050406030204" pitchFamily="18" charset="0"/>
                          </a:rPr>
                        </m:ctrlPr>
                      </m:sSubPr>
                      <m:e>
                        <m:r>
                          <a:rPr lang="el-GR" sz="2000" i="1" dirty="0">
                            <a:latin typeface="Cambria Math" panose="02040503050406030204" pitchFamily="18" charset="0"/>
                          </a:rPr>
                          <m:t>𝜇</m:t>
                        </m:r>
                      </m:e>
                      <m:sub>
                        <m:r>
                          <a:rPr lang="en-US" sz="2000" b="0" i="1" dirty="0" smtClean="0">
                            <a:latin typeface="Cambria Math" panose="02040503050406030204" pitchFamily="18" charset="0"/>
                          </a:rPr>
                          <m:t>𝐽</m:t>
                        </m:r>
                      </m:sub>
                    </m:sSub>
                    <m:r>
                      <a:rPr lang="en-US" sz="2000" i="1" dirty="0" smtClean="0">
                        <a:latin typeface="Cambria Math" panose="02040503050406030204" pitchFamily="18" charset="0"/>
                      </a:rPr>
                      <m:t> = </m:t>
                    </m:r>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𝑔</m:t>
                        </m:r>
                      </m:e>
                      <m:sub>
                        <m:r>
                          <a:rPr lang="en-US" sz="2000" b="0" i="1" dirty="0" smtClean="0">
                            <a:latin typeface="Cambria Math" panose="02040503050406030204" pitchFamily="18" charset="0"/>
                          </a:rPr>
                          <m:t>𝐽</m:t>
                        </m:r>
                      </m:sub>
                    </m:sSub>
                    <m:sSub>
                      <m:sSubPr>
                        <m:ctrlPr>
                          <a:rPr lang="en-US" sz="2000" i="1" dirty="0">
                            <a:latin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𝜇</m:t>
                        </m:r>
                      </m:e>
                      <m:sub>
                        <m:r>
                          <a:rPr lang="en-US" sz="2000" i="1" dirty="0">
                            <a:latin typeface="Cambria Math" panose="02040503050406030204" pitchFamily="18" charset="0"/>
                          </a:rPr>
                          <m:t>𝐵</m:t>
                        </m:r>
                      </m:sub>
                    </m:sSub>
                  </m:oMath>
                </a14:m>
                <a:r>
                  <a:rPr lang="en-US" sz="2000" dirty="0">
                    <a:effectLst/>
                  </a:rPr>
                  <a:t> or </a:t>
                </a:r>
                <a14:m>
                  <m:oMath xmlns:m="http://schemas.openxmlformats.org/officeDocument/2006/math">
                    <m:sSub>
                      <m:sSubPr>
                        <m:ctrlPr>
                          <a:rPr lang="el-GR" sz="2000" i="1" dirty="0">
                            <a:latin typeface="Cambria Math" panose="02040503050406030204" pitchFamily="18" charset="0"/>
                          </a:rPr>
                        </m:ctrlPr>
                      </m:sSubPr>
                      <m:e>
                        <m:r>
                          <a:rPr lang="el-GR" sz="2000" i="1" dirty="0">
                            <a:latin typeface="Cambria Math" panose="02040503050406030204" pitchFamily="18" charset="0"/>
                          </a:rPr>
                          <m:t>𝜇</m:t>
                        </m:r>
                      </m:e>
                      <m:sub>
                        <m:r>
                          <a:rPr lang="en-US" sz="2000" i="1" dirty="0">
                            <a:latin typeface="Cambria Math" panose="02040503050406030204" pitchFamily="18" charset="0"/>
                          </a:rPr>
                          <m:t>𝐽</m:t>
                        </m:r>
                      </m:sub>
                    </m:sSub>
                    <m:r>
                      <a:rPr lang="en-US" sz="2000" i="1" dirty="0">
                        <a:latin typeface="Cambria Math" panose="02040503050406030204" pitchFamily="18" charset="0"/>
                      </a:rPr>
                      <m:t> = </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𝑔</m:t>
                        </m:r>
                      </m:e>
                      <m:sub>
                        <m:r>
                          <a:rPr lang="en-US" sz="2000" b="0" i="1" dirty="0" smtClean="0">
                            <a:latin typeface="Cambria Math" panose="02040503050406030204" pitchFamily="18" charset="0"/>
                          </a:rPr>
                          <m:t>𝐼</m:t>
                        </m:r>
                      </m:sub>
                    </m:sSub>
                    <m:sSub>
                      <m:sSubPr>
                        <m:ctrlPr>
                          <a:rPr lang="en-US" sz="2000" i="1" dirty="0">
                            <a:latin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ea typeface="Cambria Math" panose="02040503050406030204" pitchFamily="18" charset="0"/>
                          </a:rPr>
                          <m:t>𝑁</m:t>
                        </m:r>
                      </m:sub>
                    </m:sSub>
                  </m:oMath>
                </a14:m>
                <a:endParaRPr lang="en-US" sz="2000" dirty="0">
                  <a:effectLst/>
                </a:endParaRPr>
              </a:p>
            </p:txBody>
          </p:sp>
        </mc:Choice>
        <mc:Fallback>
          <p:sp>
            <p:nvSpPr>
              <p:cNvPr id="5" name="TextBox 4">
                <a:extLst>
                  <a:ext uri="{FF2B5EF4-FFF2-40B4-BE49-F238E27FC236}">
                    <a16:creationId xmlns:a16="http://schemas.microsoft.com/office/drawing/2014/main" id="{6A585A53-24DC-D684-B6A1-AA276A6DD48E}"/>
                  </a:ext>
                </a:extLst>
              </p:cNvPr>
              <p:cNvSpPr txBox="1">
                <a:spLocks noRot="1" noChangeAspect="1" noMove="1" noResize="1" noEditPoints="1" noAdjustHandles="1" noChangeArrowheads="1" noChangeShapeType="1" noTextEdit="1"/>
              </p:cNvSpPr>
              <p:nvPr/>
            </p:nvSpPr>
            <p:spPr>
              <a:xfrm>
                <a:off x="337457" y="1603284"/>
                <a:ext cx="11244944" cy="1368516"/>
              </a:xfrm>
              <a:prstGeom prst="rect">
                <a:avLst/>
              </a:prstGeom>
              <a:blipFill>
                <a:blip r:embed="rId3"/>
                <a:stretch>
                  <a:fillRect t="-2752" b="-55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itle 1">
                <a:extLst>
                  <a:ext uri="{FF2B5EF4-FFF2-40B4-BE49-F238E27FC236}">
                    <a16:creationId xmlns:a16="http://schemas.microsoft.com/office/drawing/2014/main" id="{490BFB94-03DD-8893-51F1-C264137F547C}"/>
                  </a:ext>
                </a:extLst>
              </p:cNvPr>
              <p:cNvSpPr txBox="1">
                <a:spLocks/>
              </p:cNvSpPr>
              <p:nvPr/>
            </p:nvSpPr>
            <p:spPr>
              <a:xfrm>
                <a:off x="337457" y="1066800"/>
                <a:ext cx="11244943"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In a magnetic field, the energy of the system is proportional to the flux density </a:t>
                </a:r>
                <a14:m>
                  <m:oMath xmlns:m="http://schemas.openxmlformats.org/officeDocument/2006/math">
                    <m:r>
                      <a:rPr lang="en-US" sz="2400" i="1" dirty="0" smtClean="0">
                        <a:solidFill>
                          <a:schemeClr val="bg1"/>
                        </a:solidFill>
                        <a:latin typeface="Cambria Math" panose="02040503050406030204" pitchFamily="18" charset="0"/>
                      </a:rPr>
                      <m:t>𝐵</m:t>
                    </m:r>
                  </m:oMath>
                </a14:m>
                <a:r>
                  <a:rPr lang="en-US" sz="2400" dirty="0">
                    <a:solidFill>
                      <a:schemeClr val="bg1"/>
                    </a:solidFill>
                  </a:rPr>
                  <a:t>:</a:t>
                </a:r>
              </a:p>
            </p:txBody>
          </p:sp>
        </mc:Choice>
        <mc:Fallback>
          <p:sp>
            <p:nvSpPr>
              <p:cNvPr id="6" name="Title 1">
                <a:extLst>
                  <a:ext uri="{FF2B5EF4-FFF2-40B4-BE49-F238E27FC236}">
                    <a16:creationId xmlns:a16="http://schemas.microsoft.com/office/drawing/2014/main" id="{490BFB94-03DD-8893-51F1-C264137F547C}"/>
                  </a:ext>
                </a:extLst>
              </p:cNvPr>
              <p:cNvSpPr txBox="1">
                <a:spLocks noRot="1" noChangeAspect="1" noMove="1" noResize="1" noEditPoints="1" noAdjustHandles="1" noChangeArrowheads="1" noChangeShapeType="1" noTextEdit="1"/>
              </p:cNvSpPr>
              <p:nvPr/>
            </p:nvSpPr>
            <p:spPr>
              <a:xfrm>
                <a:off x="337457" y="1066800"/>
                <a:ext cx="11244943" cy="496669"/>
              </a:xfrm>
              <a:prstGeom prst="rect">
                <a:avLst/>
              </a:prstGeom>
              <a:blipFill>
                <a:blip r:embed="rId4"/>
                <a:stretch>
                  <a:fillRect l="-789" t="-7692" b="-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itle 1">
                <a:extLst>
                  <a:ext uri="{FF2B5EF4-FFF2-40B4-BE49-F238E27FC236}">
                    <a16:creationId xmlns:a16="http://schemas.microsoft.com/office/drawing/2014/main" id="{18A17041-60BF-AF1D-CE75-E5F769229BE8}"/>
                  </a:ext>
                </a:extLst>
              </p:cNvPr>
              <p:cNvSpPr txBox="1">
                <a:spLocks/>
              </p:cNvSpPr>
              <p:nvPr/>
            </p:nvSpPr>
            <p:spPr>
              <a:xfrm>
                <a:off x="326571" y="3048000"/>
                <a:ext cx="11255830"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Experimental values for Bohr magneton </a:t>
                </a:r>
                <a14:m>
                  <m:oMath xmlns:m="http://schemas.openxmlformats.org/officeDocument/2006/math">
                    <m:sSub>
                      <m:sSubPr>
                        <m:ctrlPr>
                          <a:rPr lang="en-US" sz="2400" i="1" dirty="0">
                            <a:solidFill>
                              <a:schemeClr val="bg1"/>
                            </a:solidFill>
                            <a:latin typeface="Cambria Math" panose="02040503050406030204" pitchFamily="18" charset="0"/>
                          </a:rPr>
                        </m:ctrlPr>
                      </m:sSubPr>
                      <m:e>
                        <m:r>
                          <a:rPr lang="en-US" sz="2400" i="1" dirty="0">
                            <a:solidFill>
                              <a:schemeClr val="bg1"/>
                            </a:solidFill>
                            <a:latin typeface="Cambria Math" panose="02040503050406030204" pitchFamily="18" charset="0"/>
                            <a:ea typeface="Cambria Math" panose="02040503050406030204" pitchFamily="18" charset="0"/>
                          </a:rPr>
                          <m:t>𝜇</m:t>
                        </m:r>
                      </m:e>
                      <m:sub>
                        <m:r>
                          <a:rPr lang="en-US" sz="2400" i="1" dirty="0">
                            <a:solidFill>
                              <a:schemeClr val="bg1"/>
                            </a:solidFill>
                            <a:latin typeface="Cambria Math" panose="02040503050406030204" pitchFamily="18" charset="0"/>
                          </a:rPr>
                          <m:t>𝐵</m:t>
                        </m:r>
                      </m:sub>
                    </m:sSub>
                  </m:oMath>
                </a14:m>
                <a:r>
                  <a:rPr lang="en-US" sz="2400" dirty="0">
                    <a:solidFill>
                      <a:schemeClr val="bg1"/>
                    </a:solidFill>
                  </a:rPr>
                  <a:t> and nuclear magneton </a:t>
                </a:r>
                <a14:m>
                  <m:oMath xmlns:m="http://schemas.openxmlformats.org/officeDocument/2006/math">
                    <m:sSub>
                      <m:sSubPr>
                        <m:ctrlPr>
                          <a:rPr lang="en-US" sz="2400" i="1" dirty="0">
                            <a:solidFill>
                              <a:schemeClr val="bg1"/>
                            </a:solidFill>
                            <a:latin typeface="Cambria Math" panose="02040503050406030204" pitchFamily="18" charset="0"/>
                          </a:rPr>
                        </m:ctrlPr>
                      </m:sSubPr>
                      <m:e>
                        <m:r>
                          <a:rPr lang="en-US" sz="2400" i="1" dirty="0">
                            <a:solidFill>
                              <a:schemeClr val="bg1"/>
                            </a:solidFill>
                            <a:latin typeface="Cambria Math" panose="02040503050406030204" pitchFamily="18" charset="0"/>
                            <a:ea typeface="Cambria Math" panose="02040503050406030204" pitchFamily="18" charset="0"/>
                          </a:rPr>
                          <m:t>𝜇</m:t>
                        </m:r>
                      </m:e>
                      <m:sub>
                        <m:r>
                          <a:rPr lang="en-US" sz="2400" b="0" i="1" dirty="0">
                            <a:solidFill>
                              <a:schemeClr val="bg1"/>
                            </a:solidFill>
                            <a:latin typeface="Cambria Math" panose="02040503050406030204" pitchFamily="18" charset="0"/>
                            <a:ea typeface="Cambria Math" panose="02040503050406030204" pitchFamily="18" charset="0"/>
                          </a:rPr>
                          <m:t>𝑁</m:t>
                        </m:r>
                      </m:sub>
                    </m:sSub>
                  </m:oMath>
                </a14:m>
                <a:endParaRPr lang="en-US" sz="2400" dirty="0">
                  <a:solidFill>
                    <a:schemeClr val="bg1"/>
                  </a:solidFill>
                </a:endParaRPr>
              </a:p>
            </p:txBody>
          </p:sp>
        </mc:Choice>
        <mc:Fallback>
          <p:sp>
            <p:nvSpPr>
              <p:cNvPr id="7" name="Title 1">
                <a:extLst>
                  <a:ext uri="{FF2B5EF4-FFF2-40B4-BE49-F238E27FC236}">
                    <a16:creationId xmlns:a16="http://schemas.microsoft.com/office/drawing/2014/main" id="{18A17041-60BF-AF1D-CE75-E5F769229BE8}"/>
                  </a:ext>
                </a:extLst>
              </p:cNvPr>
              <p:cNvSpPr txBox="1">
                <a:spLocks noRot="1" noChangeAspect="1" noMove="1" noResize="1" noEditPoints="1" noAdjustHandles="1" noChangeArrowheads="1" noChangeShapeType="1" noTextEdit="1"/>
              </p:cNvSpPr>
              <p:nvPr/>
            </p:nvSpPr>
            <p:spPr>
              <a:xfrm>
                <a:off x="326571" y="3048000"/>
                <a:ext cx="11255830" cy="496669"/>
              </a:xfrm>
              <a:prstGeom prst="rect">
                <a:avLst/>
              </a:prstGeom>
              <a:blipFill>
                <a:blip r:embed="rId5"/>
                <a:stretch>
                  <a:fillRect l="-788" t="-7692" b="-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80B8FC6-B000-5923-73FC-E2FF2A9B66EB}"/>
                  </a:ext>
                </a:extLst>
              </p:cNvPr>
              <p:cNvSpPr txBox="1"/>
              <p:nvPr/>
            </p:nvSpPr>
            <p:spPr>
              <a:xfrm>
                <a:off x="323491" y="3581400"/>
                <a:ext cx="11255830" cy="1812163"/>
              </a:xfrm>
              <a:prstGeom prst="rect">
                <a:avLst/>
              </a:prstGeom>
              <a:solidFill>
                <a:schemeClr val="accent5">
                  <a:alpha val="20473"/>
                </a:schemeClr>
              </a:solidFill>
              <a:effectLst/>
            </p:spPr>
            <p:txBody>
              <a:bodyPr wrap="square" rtlCol="0">
                <a:spAutoFit/>
              </a:bodyPr>
              <a:lstStyle/>
              <a:p>
                <a:pPr lvl="1"/>
                <a:r>
                  <a:rPr lang="en-US" sz="2000" dirty="0">
                    <a:effectLst/>
                  </a:rPr>
                  <a:t>Numerical values in terms of </a:t>
                </a:r>
                <a14:m>
                  <m:oMath xmlns:m="http://schemas.openxmlformats.org/officeDocument/2006/math">
                    <m:f>
                      <m:fPr>
                        <m:ctrlPr>
                          <a:rPr lang="en-US" sz="2000" i="1" smtClean="0">
                            <a:effectLst/>
                            <a:latin typeface="Cambria Math" panose="02040503050406030204" pitchFamily="18" charset="0"/>
                          </a:rPr>
                        </m:ctrlPr>
                      </m:fPr>
                      <m:num>
                        <m:r>
                          <a:rPr lang="en-US" sz="2000" b="0" i="1" smtClean="0">
                            <a:effectLst/>
                            <a:latin typeface="Cambria Math" panose="02040503050406030204" pitchFamily="18" charset="0"/>
                          </a:rPr>
                          <m:t>𝑚</m:t>
                        </m:r>
                      </m:num>
                      <m:den>
                        <m:sSub>
                          <m:sSubPr>
                            <m:ctrlPr>
                              <a:rPr lang="en-US" sz="2000" i="1" smtClean="0">
                                <a:effectLst/>
                                <a:latin typeface="Cambria Math" panose="02040503050406030204" pitchFamily="18" charset="0"/>
                              </a:rPr>
                            </m:ctrlPr>
                          </m:sSubPr>
                          <m:e>
                            <m:r>
                              <a:rPr lang="en-US" sz="2000" b="0" i="1" smtClean="0">
                                <a:effectLst/>
                                <a:latin typeface="Cambria Math" panose="02040503050406030204" pitchFamily="18" charset="0"/>
                              </a:rPr>
                              <m:t>𝑚</m:t>
                            </m:r>
                          </m:e>
                          <m:sub>
                            <m:r>
                              <a:rPr lang="en-US" sz="2000" b="0" i="1" smtClean="0">
                                <a:effectLst/>
                                <a:latin typeface="Cambria Math" panose="02040503050406030204" pitchFamily="18" charset="0"/>
                              </a:rPr>
                              <m:t>𝑝</m:t>
                            </m:r>
                          </m:sub>
                        </m:sSub>
                      </m:den>
                    </m:f>
                  </m:oMath>
                </a14:m>
                <a:r>
                  <a:rPr lang="en-US" sz="2000" dirty="0">
                    <a:effectLst/>
                  </a:rPr>
                  <a:t> and </a:t>
                </a:r>
                <a14:m>
                  <m:oMath xmlns:m="http://schemas.openxmlformats.org/officeDocument/2006/math">
                    <m:f>
                      <m:fPr>
                        <m:ctrlPr>
                          <a:rPr lang="en-US" sz="2000" i="1" dirty="0" smtClean="0">
                            <a:latin typeface="Cambria Math" panose="02040503050406030204" pitchFamily="18" charset="0"/>
                          </a:rPr>
                        </m:ctrlPr>
                      </m:fPr>
                      <m:num>
                        <m:r>
                          <a:rPr lang="en-US" sz="2000" i="1" dirty="0" smtClean="0">
                            <a:latin typeface="Cambria Math" panose="02040503050406030204" pitchFamily="18" charset="0"/>
                            <a:ea typeface="Cambria Math" panose="02040503050406030204" pitchFamily="18" charset="0"/>
                          </a:rPr>
                          <m:t>𝜇</m:t>
                        </m:r>
                      </m:num>
                      <m:den>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rPr>
                              <m:t>𝑁</m:t>
                            </m:r>
                          </m:sub>
                        </m:sSub>
                      </m:den>
                    </m:f>
                  </m:oMath>
                </a14:m>
                <a:r>
                  <a:rPr lang="en-US" sz="2000" dirty="0">
                    <a:effectLst/>
                  </a:rPr>
                  <a:t> available from NIST http://</a:t>
                </a:r>
                <a:r>
                  <a:rPr lang="en-US" sz="2000" dirty="0" err="1">
                    <a:effectLst/>
                  </a:rPr>
                  <a:t>www.nist.gov</a:t>
                </a:r>
                <a:r>
                  <a:rPr lang="en-US" sz="2000" dirty="0">
                    <a:effectLst/>
                  </a:rPr>
                  <a:t>/</a:t>
                </a:r>
                <a:r>
                  <a:rPr lang="en-US" sz="2000" dirty="0" err="1">
                    <a:effectLst/>
                  </a:rPr>
                  <a:t>pml</a:t>
                </a:r>
                <a:r>
                  <a:rPr lang="en-US" sz="2000" dirty="0">
                    <a:effectLst/>
                  </a:rPr>
                  <a:t>/data:</a:t>
                </a:r>
              </a:p>
              <a:p>
                <a:pPr lvl="1"/>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𝜇</m:t>
                          </m:r>
                        </m:e>
                        <m:sub>
                          <m:r>
                            <a:rPr lang="en-US" sz="2000" i="1" dirty="0">
                              <a:latin typeface="Cambria Math" panose="02040503050406030204" pitchFamily="18" charset="0"/>
                            </a:rPr>
                            <m:t>𝐵</m:t>
                          </m:r>
                        </m:sub>
                      </m:sSub>
                      <m:r>
                        <a:rPr lang="en-US" sz="2000" b="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rPr>
                            <m:t>𝑒</m:t>
                          </m:r>
                          <m:r>
                            <a:rPr lang="en-US" sz="2000" i="1" dirty="0">
                              <a:latin typeface="Cambria Math" panose="02040503050406030204" pitchFamily="18" charset="0"/>
                              <a:ea typeface="Cambria Math" panose="02040503050406030204" pitchFamily="18" charset="0"/>
                            </a:rPr>
                            <m:t>ℏ</m:t>
                          </m:r>
                        </m:num>
                        <m:den>
                          <m:r>
                            <a:rPr lang="en-US" sz="2000" b="0" i="1" dirty="0" smtClean="0">
                              <a:latin typeface="Cambria Math" panose="02040503050406030204" pitchFamily="18" charset="0"/>
                            </a:rPr>
                            <m:t>2</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𝑚</m:t>
                              </m:r>
                            </m:e>
                            <m:sub>
                              <m:r>
                                <a:rPr lang="en-US" sz="2000" b="0" i="1" dirty="0" smtClean="0">
                                  <a:latin typeface="Cambria Math" panose="02040503050406030204" pitchFamily="18" charset="0"/>
                                </a:rPr>
                                <m:t>𝑒</m:t>
                              </m:r>
                            </m:sub>
                          </m:sSub>
                        </m:den>
                      </m:f>
                      <m:r>
                        <a:rPr lang="en-US" sz="2000" b="0" i="1" dirty="0" smtClean="0">
                          <a:latin typeface="Cambria Math" panose="02040503050406030204" pitchFamily="18" charset="0"/>
                        </a:rPr>
                        <m:t>=</m:t>
                      </m:r>
                      <m:r>
                        <m:rPr>
                          <m:nor/>
                        </m:rPr>
                        <a:rPr lang="en-US" i="1"/>
                        <m:t>5</m:t>
                      </m:r>
                      <m:r>
                        <m:rPr>
                          <m:nor/>
                        </m:rPr>
                        <a:rPr lang="en-US" b="0" i="1" smtClean="0"/>
                        <m:t>.</m:t>
                      </m:r>
                      <m:r>
                        <m:rPr>
                          <m:nor/>
                        </m:rPr>
                        <a:rPr lang="en-US" i="1"/>
                        <m:t>788 381 8012 (26) </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r>
                        <m:rPr>
                          <m:nor/>
                        </m:rPr>
                        <a:rPr lang="en-US" i="1"/>
                        <m:t> </m:t>
                      </m:r>
                      <m:r>
                        <m:rPr>
                          <m:nor/>
                        </m:rPr>
                        <a:rPr lang="en-US"/>
                        <m:t>eV</m:t>
                      </m:r>
                      <m:sSup>
                        <m:sSupPr>
                          <m:ctrlPr>
                            <a:rPr lang="en-US" smtClean="0">
                              <a:latin typeface="Cambria Math" panose="02040503050406030204" pitchFamily="18" charset="0"/>
                            </a:rPr>
                          </m:ctrlPr>
                        </m:sSupPr>
                        <m:e>
                          <m:r>
                            <m:rPr>
                              <m:sty m:val="p"/>
                            </m:rPr>
                            <a:rPr lang="en-US" b="0" i="0" smtClean="0">
                              <a:latin typeface="Cambria Math" panose="02040503050406030204" pitchFamily="18" charset="0"/>
                            </a:rPr>
                            <m:t>T</m:t>
                          </m:r>
                        </m:e>
                        <m:sup>
                          <m:r>
                            <a:rPr lang="en-US" b="0" i="0" smtClean="0">
                              <a:latin typeface="Cambria Math" panose="02040503050406030204" pitchFamily="18" charset="0"/>
                            </a:rPr>
                            <m:t>−1</m:t>
                          </m:r>
                        </m:sup>
                      </m:sSup>
                    </m:oMath>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US" b="0" i="1" dirty="0" smtClean="0">
                              <a:latin typeface="Cambria Math" panose="02040503050406030204" pitchFamily="18" charset="0"/>
                              <a:ea typeface="Cambria Math" panose="02040503050406030204" pitchFamily="18" charset="0"/>
                            </a:rPr>
                            <m:t>𝑁</m:t>
                          </m:r>
                        </m:sub>
                      </m:sSub>
                      <m:r>
                        <a:rPr lang="en-US" b="0" i="1" dirty="0" smtClean="0">
                          <a:latin typeface="Cambria Math" panose="02040503050406030204" pitchFamily="18" charset="0"/>
                        </a:rPr>
                        <m:t>= </m:t>
                      </m:r>
                      <m:f>
                        <m:fPr>
                          <m:ctrlPr>
                            <a:rPr lang="en-US" i="1" dirty="0">
                              <a:latin typeface="Cambria Math" panose="02040503050406030204" pitchFamily="18" charset="0"/>
                            </a:rPr>
                          </m:ctrlPr>
                        </m:fPr>
                        <m:num>
                          <m:r>
                            <a:rPr lang="en-US" i="1" dirty="0">
                              <a:latin typeface="Cambria Math" panose="02040503050406030204" pitchFamily="18" charset="0"/>
                            </a:rPr>
                            <m:t>𝑒</m:t>
                          </m:r>
                          <m:r>
                            <a:rPr lang="en-US" i="1" dirty="0">
                              <a:latin typeface="Cambria Math" panose="02040503050406030204" pitchFamily="18" charset="0"/>
                              <a:ea typeface="Cambria Math" panose="02040503050406030204" pitchFamily="18" charset="0"/>
                            </a:rPr>
                            <m:t>ℏ</m:t>
                          </m:r>
                        </m:num>
                        <m:den>
                          <m:r>
                            <a:rPr lang="en-US" i="1" dirty="0">
                              <a:latin typeface="Cambria Math" panose="02040503050406030204" pitchFamily="18" charset="0"/>
                            </a:rPr>
                            <m:t>2</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𝑝</m:t>
                              </m:r>
                            </m:sub>
                          </m:sSub>
                        </m:den>
                      </m:f>
                      <m:r>
                        <a:rPr lang="en-US" b="0" i="1" dirty="0" smtClean="0">
                          <a:latin typeface="Cambria Math" panose="02040503050406030204" pitchFamily="18" charset="0"/>
                        </a:rPr>
                        <m:t>=</m:t>
                      </m:r>
                      <m:r>
                        <m:rPr>
                          <m:nor/>
                        </m:rPr>
                        <a:rPr lang="en-US" i="1"/>
                        <m:t>3:152 451 2550 (15</m:t>
                      </m:r>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8</m:t>
                          </m:r>
                        </m:sup>
                      </m:sSup>
                      <m:r>
                        <m:rPr>
                          <m:nor/>
                        </m:rPr>
                        <a:rPr lang="en-US" i="1"/>
                        <m:t> </m:t>
                      </m:r>
                      <m:r>
                        <m:rPr>
                          <m:nor/>
                        </m:rPr>
                        <a:rPr lang="en-US"/>
                        <m:t>eV</m:t>
                      </m:r>
                      <m:sSup>
                        <m:sSupPr>
                          <m:ctrlPr>
                            <a:rPr lang="en-US">
                              <a:latin typeface="Cambria Math" panose="02040503050406030204" pitchFamily="18" charset="0"/>
                            </a:rPr>
                          </m:ctrlPr>
                        </m:sSupPr>
                        <m:e>
                          <m:r>
                            <m:rPr>
                              <m:sty m:val="p"/>
                            </m:rPr>
                            <a:rPr lang="en-US" i="0">
                              <a:latin typeface="Cambria Math" panose="02040503050406030204" pitchFamily="18" charset="0"/>
                            </a:rPr>
                            <m:t>T</m:t>
                          </m:r>
                        </m:e>
                        <m:sup>
                          <m:r>
                            <a:rPr lang="en-US" i="0">
                              <a:latin typeface="Cambria Math" panose="02040503050406030204" pitchFamily="18" charset="0"/>
                            </a:rPr>
                            <m:t>−1</m:t>
                          </m:r>
                        </m:sup>
                      </m:sSup>
                    </m:oMath>
                  </m:oMathPara>
                </a14:m>
                <a:endParaRPr lang="en-US" dirty="0"/>
              </a:p>
            </p:txBody>
          </p:sp>
        </mc:Choice>
        <mc:Fallback>
          <p:sp>
            <p:nvSpPr>
              <p:cNvPr id="8" name="TextBox 7">
                <a:extLst>
                  <a:ext uri="{FF2B5EF4-FFF2-40B4-BE49-F238E27FC236}">
                    <a16:creationId xmlns:a16="http://schemas.microsoft.com/office/drawing/2014/main" id="{380B8FC6-B000-5923-73FC-E2FF2A9B66EB}"/>
                  </a:ext>
                </a:extLst>
              </p:cNvPr>
              <p:cNvSpPr txBox="1">
                <a:spLocks noRot="1" noChangeAspect="1" noMove="1" noResize="1" noEditPoints="1" noAdjustHandles="1" noChangeArrowheads="1" noChangeShapeType="1" noTextEdit="1"/>
              </p:cNvSpPr>
              <p:nvPr/>
            </p:nvSpPr>
            <p:spPr>
              <a:xfrm>
                <a:off x="323491" y="3581400"/>
                <a:ext cx="11255830" cy="1812163"/>
              </a:xfrm>
              <a:prstGeom prst="rect">
                <a:avLst/>
              </a:prstGeom>
              <a:blipFill>
                <a:blip r:embed="rId6"/>
                <a:stretch>
                  <a:fillRect b="-699"/>
                </a:stretch>
              </a:blipFill>
              <a:effectLst/>
            </p:spPr>
            <p:txBody>
              <a:bodyPr/>
              <a:lstStyle/>
              <a:p>
                <a:r>
                  <a:rPr lang="en-US">
                    <a:noFill/>
                  </a:rPr>
                  <a:t> </a:t>
                </a:r>
              </a:p>
            </p:txBody>
          </p:sp>
        </mc:Fallback>
      </mc:AlternateContent>
      <p:sp>
        <p:nvSpPr>
          <p:cNvPr id="9" name="Title 1">
            <a:extLst>
              <a:ext uri="{FF2B5EF4-FFF2-40B4-BE49-F238E27FC236}">
                <a16:creationId xmlns:a16="http://schemas.microsoft.com/office/drawing/2014/main" id="{0F94C461-2939-CD5F-BC23-8CC781529CDE}"/>
              </a:ext>
            </a:extLst>
          </p:cNvPr>
          <p:cNvSpPr txBox="1">
            <a:spLocks/>
          </p:cNvSpPr>
          <p:nvPr/>
        </p:nvSpPr>
        <p:spPr>
          <a:xfrm>
            <a:off x="337456" y="5446931"/>
            <a:ext cx="11255831"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Convention</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A4BB3D8-5FA2-95F0-4D84-290A1B70F6B8}"/>
                  </a:ext>
                </a:extLst>
              </p:cNvPr>
              <p:cNvSpPr txBox="1"/>
              <p:nvPr/>
            </p:nvSpPr>
            <p:spPr>
              <a:xfrm>
                <a:off x="348341" y="5996968"/>
                <a:ext cx="11255831" cy="646331"/>
              </a:xfrm>
              <a:prstGeom prst="rect">
                <a:avLst/>
              </a:prstGeom>
              <a:solidFill>
                <a:schemeClr val="accent5">
                  <a:alpha val="20093"/>
                </a:schemeClr>
              </a:solidFill>
            </p:spPr>
            <p:txBody>
              <a:bodyPr wrap="square">
                <a:spAutoFit/>
              </a:bodyPr>
              <a:lstStyle/>
              <a:p>
                <a:pPr marL="285750" indent="-285750">
                  <a:buFont typeface="Arial" panose="020B0604020202020204" pitchFamily="34" charset="0"/>
                  <a:buChar char="•"/>
                </a:pPr>
                <a:r>
                  <a:rPr lang="en-US" dirty="0">
                    <a:latin typeface="CMSS10"/>
                  </a:rPr>
                  <a:t>For positively charged particles and with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&gt; 0</m:t>
                    </m:r>
                  </m:oMath>
                </a14:m>
                <a:r>
                  <a:rPr lang="en-US" dirty="0">
                    <a:latin typeface="CMSS10"/>
                  </a:rPr>
                  <a:t> (</a:t>
                </a:r>
                <a:r>
                  <a:rPr lang="en-US" dirty="0">
                    <a:latin typeface="CMSSI10"/>
                  </a:rPr>
                  <a:t>e.g.</a:t>
                </a:r>
                <a:r>
                  <a:rPr lang="en-US" dirty="0">
                    <a:latin typeface="CMSS10"/>
                  </a:rPr>
                  <a:t>, protons) : </a:t>
                </a:r>
                <a:r>
                  <a:rPr lang="en-US" dirty="0">
                    <a:latin typeface="CMSS9"/>
                  </a:rPr>
                  <a:t>spin and magnetic moment vectors are </a:t>
                </a:r>
                <a:r>
                  <a:rPr lang="en-US" dirty="0">
                    <a:latin typeface="CMSSI9"/>
                  </a:rPr>
                  <a:t>parallel</a:t>
                </a:r>
                <a:r>
                  <a:rPr lang="en-US" dirty="0">
                    <a:latin typeface="CMSS9"/>
                  </a:rPr>
                  <a:t>. </a:t>
                </a:r>
                <a:endParaRPr lang="en-US" dirty="0"/>
              </a:p>
              <a:p>
                <a:pPr marL="285750" indent="-285750">
                  <a:buFont typeface="Arial" panose="020B0604020202020204" pitchFamily="34" charset="0"/>
                  <a:buChar char="•"/>
                </a:pPr>
                <a:r>
                  <a:rPr lang="en-US" dirty="0">
                    <a:latin typeface="CMSS10"/>
                  </a:rPr>
                  <a:t>For negatively charged particles (</a:t>
                </a:r>
                <a:r>
                  <a:rPr lang="en-US" dirty="0">
                    <a:latin typeface="CMSSI10"/>
                  </a:rPr>
                  <a:t>e.g.</a:t>
                </a:r>
                <a:r>
                  <a:rPr lang="en-US" dirty="0">
                    <a:latin typeface="CMSS10"/>
                  </a:rPr>
                  <a:t>, electrons) </a:t>
                </a:r>
                <a:r>
                  <a:rPr lang="en-US" dirty="0">
                    <a:latin typeface="CMSS9"/>
                  </a:rPr>
                  <a:t>spin and magnetic moment vectors are </a:t>
                </a:r>
                <a:r>
                  <a:rPr lang="en-US" dirty="0">
                    <a:latin typeface="CMSSI9"/>
                  </a:rPr>
                  <a:t>antiparallel</a:t>
                </a:r>
                <a:r>
                  <a:rPr lang="en-US" dirty="0">
                    <a:latin typeface="CMSS9"/>
                  </a:rPr>
                  <a:t>. </a:t>
                </a:r>
                <a:endParaRPr lang="en-US" dirty="0"/>
              </a:p>
            </p:txBody>
          </p:sp>
        </mc:Choice>
        <mc:Fallback>
          <p:sp>
            <p:nvSpPr>
              <p:cNvPr id="12" name="TextBox 11">
                <a:extLst>
                  <a:ext uri="{FF2B5EF4-FFF2-40B4-BE49-F238E27FC236}">
                    <a16:creationId xmlns:a16="http://schemas.microsoft.com/office/drawing/2014/main" id="{EA4BB3D8-5FA2-95F0-4D84-290A1B70F6B8}"/>
                  </a:ext>
                </a:extLst>
              </p:cNvPr>
              <p:cNvSpPr txBox="1">
                <a:spLocks noRot="1" noChangeAspect="1" noMove="1" noResize="1" noEditPoints="1" noAdjustHandles="1" noChangeArrowheads="1" noChangeShapeType="1" noTextEdit="1"/>
              </p:cNvSpPr>
              <p:nvPr/>
            </p:nvSpPr>
            <p:spPr>
              <a:xfrm>
                <a:off x="348341" y="5996968"/>
                <a:ext cx="11255831" cy="646331"/>
              </a:xfrm>
              <a:prstGeom prst="rect">
                <a:avLst/>
              </a:prstGeom>
              <a:blipFill>
                <a:blip r:embed="rId7"/>
                <a:stretch>
                  <a:fillRect l="-338" t="-5769" b="-11538"/>
                </a:stretch>
              </a:blipFill>
            </p:spPr>
            <p:txBody>
              <a:bodyPr/>
              <a:lstStyle/>
              <a:p>
                <a:r>
                  <a:rPr lang="en-US">
                    <a:noFill/>
                  </a:rPr>
                  <a:t> </a:t>
                </a:r>
              </a:p>
            </p:txBody>
          </p:sp>
        </mc:Fallback>
      </mc:AlternateContent>
    </p:spTree>
    <p:extLst>
      <p:ext uri="{BB962C8B-B14F-4D97-AF65-F5344CB8AC3E}">
        <p14:creationId xmlns:p14="http://schemas.microsoft.com/office/powerpoint/2010/main" val="2568081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4EDDD2-0AA5-9EC7-3AE7-6747763B16BE}"/>
              </a:ext>
            </a:extLst>
          </p:cNvPr>
          <p:cNvSpPr>
            <a:spLocks noGrp="1"/>
          </p:cNvSpPr>
          <p:nvPr>
            <p:ph type="sldNum" sz="quarter" idx="10"/>
          </p:nvPr>
        </p:nvSpPr>
        <p:spPr/>
        <p:txBody>
          <a:bodyPr/>
          <a:lstStyle/>
          <a:p>
            <a:fld id="{DF69D58E-C59B-4BE3-83E0-B1C1287A8E5B}" type="slidenum">
              <a:rPr lang="en-US" smtClean="0"/>
              <a:pPr/>
              <a:t>12</a:t>
            </a:fld>
            <a:endParaRPr lang="en-US"/>
          </a:p>
        </p:txBody>
      </p:sp>
      <p:sp>
        <p:nvSpPr>
          <p:cNvPr id="4" name="Title 1">
            <a:extLst>
              <a:ext uri="{FF2B5EF4-FFF2-40B4-BE49-F238E27FC236}">
                <a16:creationId xmlns:a16="http://schemas.microsoft.com/office/drawing/2014/main" id="{EA6AD12E-086D-5DF4-A345-434AEA9B2D0E}"/>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Separation of spin states in </a:t>
            </a:r>
            <a:r>
              <a:rPr lang="en-US" dirty="0" err="1">
                <a:effectLst/>
              </a:rPr>
              <a:t>inhomogenous</a:t>
            </a:r>
            <a:r>
              <a:rPr lang="en-US" dirty="0">
                <a:effectLst/>
              </a:rPr>
              <a:t> fields</a:t>
            </a:r>
          </a:p>
        </p:txBody>
      </p:sp>
      <mc:AlternateContent xmlns:mc="http://schemas.openxmlformats.org/markup-compatibility/2006">
        <mc:Choice xmlns:a14="http://schemas.microsoft.com/office/drawing/2010/main" Requires="a14">
          <p:sp>
            <p:nvSpPr>
              <p:cNvPr id="5" name="Title 1">
                <a:extLst>
                  <a:ext uri="{FF2B5EF4-FFF2-40B4-BE49-F238E27FC236}">
                    <a16:creationId xmlns:a16="http://schemas.microsoft.com/office/drawing/2014/main" id="{07471AE6-0D25-DAC9-43E4-2442147A0C84}"/>
                  </a:ext>
                </a:extLst>
              </p:cNvPr>
              <p:cNvSpPr txBox="1">
                <a:spLocks/>
              </p:cNvSpPr>
              <p:nvPr/>
            </p:nvSpPr>
            <p:spPr>
              <a:xfrm>
                <a:off x="304800" y="1794756"/>
                <a:ext cx="11255830"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The energy of a spin state </a:t>
                </a:r>
                <a14:m>
                  <m:oMath xmlns:m="http://schemas.openxmlformats.org/officeDocument/2006/math">
                    <m:r>
                      <a:rPr lang="en-US" sz="2400" i="1" dirty="0" smtClean="0">
                        <a:solidFill>
                          <a:schemeClr val="bg1"/>
                        </a:solidFill>
                        <a:latin typeface="Cambria Math" panose="02040503050406030204" pitchFamily="18" charset="0"/>
                      </a:rPr>
                      <m:t>𝑆</m:t>
                    </m:r>
                  </m:oMath>
                </a14:m>
                <a:r>
                  <a:rPr lang="en-US" sz="2400" dirty="0">
                    <a:solidFill>
                      <a:schemeClr val="bg1"/>
                    </a:solidFill>
                  </a:rPr>
                  <a:t> in a magnetic field </a:t>
                </a:r>
                <a14:m>
                  <m:oMath xmlns:m="http://schemas.openxmlformats.org/officeDocument/2006/math">
                    <m:r>
                      <a:rPr lang="en-US" sz="2400" i="1" dirty="0" smtClean="0">
                        <a:solidFill>
                          <a:schemeClr val="bg1"/>
                        </a:solidFill>
                        <a:latin typeface="Cambria Math" panose="02040503050406030204" pitchFamily="18" charset="0"/>
                      </a:rPr>
                      <m:t>𝐵</m:t>
                    </m:r>
                  </m:oMath>
                </a14:m>
                <a:r>
                  <a:rPr lang="en-US" sz="2400" dirty="0">
                    <a:solidFill>
                      <a:schemeClr val="bg1"/>
                    </a:solidFill>
                  </a:rPr>
                  <a:t> is:</a:t>
                </a:r>
              </a:p>
            </p:txBody>
          </p:sp>
        </mc:Choice>
        <mc:Fallback>
          <p:sp>
            <p:nvSpPr>
              <p:cNvPr id="5" name="Title 1">
                <a:extLst>
                  <a:ext uri="{FF2B5EF4-FFF2-40B4-BE49-F238E27FC236}">
                    <a16:creationId xmlns:a16="http://schemas.microsoft.com/office/drawing/2014/main" id="{07471AE6-0D25-DAC9-43E4-2442147A0C84}"/>
                  </a:ext>
                </a:extLst>
              </p:cNvPr>
              <p:cNvSpPr txBox="1">
                <a:spLocks noRot="1" noChangeAspect="1" noMove="1" noResize="1" noEditPoints="1" noAdjustHandles="1" noChangeArrowheads="1" noChangeShapeType="1" noTextEdit="1"/>
              </p:cNvSpPr>
              <p:nvPr/>
            </p:nvSpPr>
            <p:spPr>
              <a:xfrm>
                <a:off x="304800" y="1794756"/>
                <a:ext cx="11255830" cy="496669"/>
              </a:xfrm>
              <a:prstGeom prst="rect">
                <a:avLst/>
              </a:prstGeom>
              <a:blipFill>
                <a:blip r:embed="rId2"/>
                <a:stretch>
                  <a:fillRect l="-902" t="-75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469488E-8BD9-E908-FDDD-04E7C5ED8787}"/>
                  </a:ext>
                </a:extLst>
              </p:cNvPr>
              <p:cNvSpPr txBox="1"/>
              <p:nvPr/>
            </p:nvSpPr>
            <p:spPr>
              <a:xfrm>
                <a:off x="304800" y="2362200"/>
                <a:ext cx="11255830" cy="3464795"/>
              </a:xfrm>
              <a:prstGeom prst="rect">
                <a:avLst/>
              </a:prstGeom>
              <a:solidFill>
                <a:schemeClr val="accent5">
                  <a:alpha val="20473"/>
                </a:schemeClr>
              </a:solidFill>
              <a:effectLst/>
            </p:spPr>
            <p:txBody>
              <a:bodyPr wrap="square" rtlCol="0">
                <a:spAutoFit/>
              </a:bodyPr>
              <a:lstStyle/>
              <a:p>
                <a:pPr marL="342900" indent="-342900">
                  <a:buFont typeface="Arial" panose="020B0604020202020204" pitchFamily="34" charset="0"/>
                  <a:buChar char="•"/>
                </a:pPr>
                <a:r>
                  <a:rPr lang="en-US" sz="2000" dirty="0">
                    <a:effectLst/>
                  </a:rPr>
                  <a:t>Numerical values in terms of </a:t>
                </a:r>
                <a14:m>
                  <m:oMath xmlns:m="http://schemas.openxmlformats.org/officeDocument/2006/math">
                    <m:f>
                      <m:fPr>
                        <m:ctrlPr>
                          <a:rPr lang="en-US" sz="2000" i="1" smtClean="0">
                            <a:effectLst/>
                            <a:latin typeface="Cambria Math" panose="02040503050406030204" pitchFamily="18" charset="0"/>
                          </a:rPr>
                        </m:ctrlPr>
                      </m:fPr>
                      <m:num>
                        <m:r>
                          <a:rPr lang="en-US" sz="2000" b="0" i="1" smtClean="0">
                            <a:effectLst/>
                            <a:latin typeface="Cambria Math" panose="02040503050406030204" pitchFamily="18" charset="0"/>
                          </a:rPr>
                          <m:t>𝑚</m:t>
                        </m:r>
                      </m:num>
                      <m:den>
                        <m:sSub>
                          <m:sSubPr>
                            <m:ctrlPr>
                              <a:rPr lang="en-US" sz="2000" i="1" smtClean="0">
                                <a:effectLst/>
                                <a:latin typeface="Cambria Math" panose="02040503050406030204" pitchFamily="18" charset="0"/>
                              </a:rPr>
                            </m:ctrlPr>
                          </m:sSubPr>
                          <m:e>
                            <m:r>
                              <a:rPr lang="en-US" sz="2000" b="0" i="1" smtClean="0">
                                <a:effectLst/>
                                <a:latin typeface="Cambria Math" panose="02040503050406030204" pitchFamily="18" charset="0"/>
                              </a:rPr>
                              <m:t>𝑚</m:t>
                            </m:r>
                          </m:e>
                          <m:sub>
                            <m:r>
                              <a:rPr lang="en-US" sz="2000" b="0" i="1" smtClean="0">
                                <a:effectLst/>
                                <a:latin typeface="Cambria Math" panose="02040503050406030204" pitchFamily="18" charset="0"/>
                              </a:rPr>
                              <m:t>𝑝</m:t>
                            </m:r>
                          </m:sub>
                        </m:sSub>
                      </m:den>
                    </m:f>
                  </m:oMath>
                </a14:m>
                <a:r>
                  <a:rPr lang="en-US" sz="2000" dirty="0">
                    <a:effectLst/>
                  </a:rPr>
                  <a:t> and </a:t>
                </a:r>
                <a14:m>
                  <m:oMath xmlns:m="http://schemas.openxmlformats.org/officeDocument/2006/math">
                    <m:f>
                      <m:fPr>
                        <m:ctrlPr>
                          <a:rPr lang="en-US" sz="2000" i="1" dirty="0" smtClean="0">
                            <a:latin typeface="Cambria Math" panose="02040503050406030204" pitchFamily="18" charset="0"/>
                          </a:rPr>
                        </m:ctrlPr>
                      </m:fPr>
                      <m:num>
                        <m:r>
                          <a:rPr lang="en-US" sz="2000" i="1" dirty="0" smtClean="0">
                            <a:latin typeface="Cambria Math" panose="02040503050406030204" pitchFamily="18" charset="0"/>
                            <a:ea typeface="Cambria Math" panose="02040503050406030204" pitchFamily="18" charset="0"/>
                          </a:rPr>
                          <m:t>𝜇</m:t>
                        </m:r>
                      </m:num>
                      <m:den>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rPr>
                              <m:t>𝑁</m:t>
                            </m:r>
                          </m:sub>
                        </m:sSub>
                      </m:den>
                    </m:f>
                  </m:oMath>
                </a14:m>
                <a:r>
                  <a:rPr lang="en-US" sz="2000" dirty="0">
                    <a:effectLst/>
                  </a:rPr>
                  <a:t> available from NIST http://</a:t>
                </a:r>
                <a:r>
                  <a:rPr lang="en-US" sz="2000" dirty="0" err="1">
                    <a:effectLst/>
                  </a:rPr>
                  <a:t>www.nist.gov</a:t>
                </a:r>
                <a:r>
                  <a:rPr lang="en-US" sz="2000" dirty="0">
                    <a:effectLst/>
                  </a:rPr>
                  <a:t>/</a:t>
                </a:r>
                <a:r>
                  <a:rPr lang="en-US" sz="2000" dirty="0" err="1">
                    <a:effectLst/>
                  </a:rPr>
                  <a:t>pml</a:t>
                </a:r>
                <a:r>
                  <a:rPr lang="en-US" sz="2000" dirty="0">
                    <a:effectLst/>
                  </a:rPr>
                  <a:t>/data:</a:t>
                </a:r>
              </a:p>
              <a:p>
                <a:pPr lvl="1"/>
                <a:r>
                  <a:rPr lang="en-US" sz="2000" dirty="0"/>
                  <a:t>Classically: 					</a:t>
                </a:r>
                <a14:m>
                  <m:oMath xmlns:m="http://schemas.openxmlformats.org/officeDocument/2006/math">
                    <m:r>
                      <m:rPr>
                        <m:sty m:val="p"/>
                      </m:rPr>
                      <a:rPr lang="en-US" sz="2000" b="0" i="0" dirty="0" smtClean="0">
                        <a:latin typeface="Cambria Math" panose="02040503050406030204" pitchFamily="18" charset="0"/>
                      </a:rPr>
                      <m:t>W</m:t>
                    </m:r>
                    <m:r>
                      <a:rPr lang="en-US" sz="2000" b="0" i="0" dirty="0" smtClean="0">
                        <a:latin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𝜇</m:t>
                    </m:r>
                    <m:r>
                      <a:rPr lang="en-US" sz="2000" i="1" dirty="0">
                        <a:latin typeface="Cambria Math" panose="02040503050406030204" pitchFamily="18" charset="0"/>
                        <a:ea typeface="Cambria Math" panose="02040503050406030204" pitchFamily="18" charset="0"/>
                      </a:rPr>
                      <m:t>𝐵</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𝜇</m:t>
                    </m:r>
                    <m:d>
                      <m:dPr>
                        <m:ctrlPr>
                          <a:rPr lang="en-US" sz="2000" i="1" dirty="0">
                            <a:latin typeface="Cambria Math" panose="02040503050406030204" pitchFamily="18" charset="0"/>
                            <a:ea typeface="Cambria Math" panose="02040503050406030204" pitchFamily="18" charset="0"/>
                          </a:rPr>
                        </m:ctrlPr>
                      </m:dPr>
                      <m:e>
                        <m:f>
                          <m:fPr>
                            <m:ctrlPr>
                              <a:rPr lang="en-US" sz="2000" i="1" dirty="0">
                                <a:latin typeface="Cambria Math" panose="02040503050406030204" pitchFamily="18" charset="0"/>
                                <a:ea typeface="Cambria Math" panose="02040503050406030204" pitchFamily="18" charset="0"/>
                              </a:rPr>
                            </m:ctrlPr>
                          </m:fPr>
                          <m:num>
                            <m:sSub>
                              <m:sSubPr>
                                <m:ctrlPr>
                                  <a:rPr lang="en-US" sz="2000" i="1" dirty="0">
                                    <a:latin typeface="Cambria Math" panose="02040503050406030204" pitchFamily="18" charset="0"/>
                                    <a:ea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𝑆</m:t>
                                </m:r>
                              </m:e>
                              <m:sub>
                                <m:r>
                                  <a:rPr lang="en-US" sz="2000" i="1" dirty="0">
                                    <a:latin typeface="Cambria Math" panose="02040503050406030204" pitchFamily="18" charset="0"/>
                                    <a:ea typeface="Cambria Math" panose="02040503050406030204" pitchFamily="18" charset="0"/>
                                  </a:rPr>
                                  <m:t>𝑧</m:t>
                                </m:r>
                              </m:sub>
                            </m:sSub>
                          </m:num>
                          <m:den>
                            <m:r>
                              <a:rPr lang="en-US" sz="2000" i="1" dirty="0">
                                <a:latin typeface="Cambria Math" panose="02040503050406030204" pitchFamily="18" charset="0"/>
                                <a:ea typeface="Cambria Math" panose="02040503050406030204" pitchFamily="18" charset="0"/>
                              </a:rPr>
                              <m:t>𝑆</m:t>
                            </m:r>
                          </m:den>
                        </m:f>
                      </m:e>
                    </m:d>
                    <m:r>
                      <a:rPr lang="en-US" i="1" dirty="0" smtClean="0">
                        <a:latin typeface="Cambria Math" panose="02040503050406030204" pitchFamily="18" charset="0"/>
                      </a:rPr>
                      <m:t>𝐵</m:t>
                    </m:r>
                  </m:oMath>
                </a14:m>
                <a:r>
                  <a:rPr lang="en-US" dirty="0"/>
                  <a:t> 		or </a:t>
                </a:r>
              </a:p>
              <a:p>
                <a:pPr lvl="1"/>
                <a:r>
                  <a:rPr lang="en-US" dirty="0"/>
                  <a:t>Quantum-mechanically: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𝑠</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𝐵</m:t>
                        </m:r>
                      </m:sub>
                    </m:sSub>
                    <m:r>
                      <a:rPr lang="en-US" b="0" i="1" smtClean="0">
                        <a:latin typeface="Cambria Math" panose="02040503050406030204" pitchFamily="18" charset="0"/>
                      </a:rPr>
                      <m:t>𝑆</m:t>
                    </m:r>
                    <m:r>
                      <a:rPr lang="en-US" b="0" i="1" smtClean="0">
                        <a:latin typeface="Cambria Math" panose="02040503050406030204" pitchFamily="18" charset="0"/>
                        <a:ea typeface="Cambria Math" panose="02040503050406030204" pitchFamily="18" charset="0"/>
                      </a:rPr>
                      <m:t>ℏ</m:t>
                    </m:r>
                    <m:r>
                      <a:rPr lang="en-US" b="0" i="1" smtClean="0">
                        <a:latin typeface="Cambria Math" panose="02040503050406030204" pitchFamily="18" charset="0"/>
                        <a:ea typeface="Cambria Math" panose="02040503050406030204" pitchFamily="18" charset="0"/>
                      </a:rPr>
                      <m:t>𝐵</m:t>
                    </m:r>
                    <m:r>
                      <a:rPr lang="en-US" b="0" i="0" smtClean="0">
                        <a:latin typeface="Cambria Math" panose="02040503050406030204" pitchFamily="18" charset="0"/>
                        <a:ea typeface="Cambria Math" panose="02040503050406030204" pitchFamily="18" charset="0"/>
                      </a:rPr>
                      <m:t>.</m:t>
                    </m:r>
                  </m:oMath>
                </a14:m>
                <a:endParaRPr lang="en-US" dirty="0"/>
              </a:p>
              <a:p>
                <a:pPr marL="285750" indent="-285750">
                  <a:buFont typeface="Arial" panose="020B0604020202020204" pitchFamily="34" charset="0"/>
                  <a:buChar char="•"/>
                </a:pPr>
                <a:r>
                  <a:rPr lang="en-US" sz="2000" dirty="0"/>
                  <a:t>System with spin </a:t>
                </a:r>
                <a14:m>
                  <m:oMath xmlns:m="http://schemas.openxmlformats.org/officeDocument/2006/math">
                    <m:r>
                      <a:rPr lang="en-US" sz="2000" i="1" dirty="0" smtClean="0">
                        <a:latin typeface="Cambria Math" panose="02040503050406030204" pitchFamily="18" charset="0"/>
                      </a:rPr>
                      <m:t>𝑆</m:t>
                    </m:r>
                  </m:oMath>
                </a14:m>
                <a:r>
                  <a:rPr lang="en-US" sz="2000" dirty="0"/>
                  <a:t> in magnetic field splits into </a:t>
                </a:r>
                <a14:m>
                  <m:oMath xmlns:m="http://schemas.openxmlformats.org/officeDocument/2006/math">
                    <m:r>
                      <a:rPr lang="en-US" sz="2000" i="1" dirty="0" smtClean="0">
                        <a:latin typeface="Cambria Math" panose="02040503050406030204" pitchFamily="18" charset="0"/>
                      </a:rPr>
                      <m:t>2</m:t>
                    </m:r>
                    <m:r>
                      <a:rPr lang="en-US" sz="2000" i="1" dirty="0" smtClean="0">
                        <a:latin typeface="Cambria Math" panose="02040503050406030204" pitchFamily="18" charset="0"/>
                      </a:rPr>
                      <m:t>𝑆</m:t>
                    </m:r>
                    <m:r>
                      <a:rPr lang="en-US" sz="2000" i="1" dirty="0" smtClean="0">
                        <a:latin typeface="Cambria Math" panose="02040503050406030204" pitchFamily="18" charset="0"/>
                      </a:rPr>
                      <m:t> + 1 </m:t>
                    </m:r>
                  </m:oMath>
                </a14:m>
                <a:r>
                  <a:rPr lang="en-US" sz="2000" dirty="0"/>
                  <a:t>components with magnetic quantum numbers </a:t>
                </a:r>
                <a14:m>
                  <m:oMath xmlns:m="http://schemas.openxmlformats.org/officeDocument/2006/math">
                    <m:r>
                      <a:rPr lang="en-US" sz="2000" i="1" dirty="0" smtClean="0">
                        <a:latin typeface="Cambria Math" panose="02040503050406030204" pitchFamily="18" charset="0"/>
                      </a:rPr>
                      <m:t>−</m:t>
                    </m:r>
                    <m:r>
                      <a:rPr lang="en-US" sz="2000" i="1" dirty="0" smtClean="0">
                        <a:latin typeface="Cambria Math" panose="02040503050406030204" pitchFamily="18" charset="0"/>
                      </a:rPr>
                      <m:t>𝑆</m:t>
                    </m:r>
                    <m:r>
                      <a:rPr lang="en-US" sz="2000" i="1" dirty="0" smtClean="0">
                        <a:latin typeface="Cambria Math" panose="02040503050406030204" pitchFamily="18" charset="0"/>
                      </a:rPr>
                      <m:t> ≤ </m:t>
                    </m:r>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𝑚</m:t>
                        </m:r>
                      </m:e>
                      <m:sub>
                        <m:r>
                          <a:rPr lang="en-US" sz="2000" b="0" i="1" dirty="0" smtClean="0">
                            <a:latin typeface="Cambria Math" panose="02040503050406030204" pitchFamily="18" charset="0"/>
                          </a:rPr>
                          <m:t>𝑆</m:t>
                        </m:r>
                      </m:sub>
                    </m:sSub>
                    <m:r>
                      <a:rPr lang="en-US" sz="2000" i="1" dirty="0" smtClean="0">
                        <a:latin typeface="Cambria Math" panose="02040503050406030204" pitchFamily="18" charset="0"/>
                      </a:rPr>
                      <m:t> ≤ </m:t>
                    </m:r>
                    <m:r>
                      <a:rPr lang="en-US" sz="2000" i="1" dirty="0" smtClean="0">
                        <a:latin typeface="Cambria Math" panose="02040503050406030204" pitchFamily="18" charset="0"/>
                      </a:rPr>
                      <m:t>𝑆</m:t>
                    </m:r>
                  </m:oMath>
                </a14:m>
                <a:r>
                  <a:rPr lang="en-US" sz="2000" dirty="0"/>
                  <a:t>.</a:t>
                </a:r>
              </a:p>
              <a:p>
                <a:pPr marL="285750" indent="-285750">
                  <a:buFont typeface="Arial" panose="020B0604020202020204" pitchFamily="34" charset="0"/>
                  <a:buChar char="•"/>
                </a:pPr>
                <a:r>
                  <a:rPr lang="en-US" sz="2000" dirty="0"/>
                  <a:t>In case of hydrogen atoms this is the fine-structure Zeeman effect, as observed in the Stern–Gerlach experiment.</a:t>
                </a:r>
              </a:p>
              <a:p>
                <a:pPr marL="285750" indent="-285750">
                  <a:buFont typeface="Arial" panose="020B0604020202020204" pitchFamily="34" charset="0"/>
                  <a:buChar char="•"/>
                </a:pPr>
                <a:r>
                  <a:rPr lang="en-US" sz="2000" dirty="0"/>
                  <a:t>Forces acting on the spin components in an inhomogeneous magnetic field are different and depend on the sign of </a:t>
                </a:r>
                <a14:m>
                  <m:oMath xmlns:m="http://schemas.openxmlformats.org/officeDocument/2006/math">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𝑚</m:t>
                        </m:r>
                      </m:e>
                      <m:sub>
                        <m:r>
                          <a:rPr lang="en-US" sz="2000" b="0" i="1" dirty="0" smtClean="0">
                            <a:latin typeface="Cambria Math" panose="02040503050406030204" pitchFamily="18" charset="0"/>
                          </a:rPr>
                          <m:t>𝑆</m:t>
                        </m:r>
                      </m:sub>
                    </m:sSub>
                  </m:oMath>
                </a14:m>
                <a:r>
                  <a:rPr lang="en-US" sz="2000" dirty="0"/>
                  <a:t>.</a:t>
                </a:r>
              </a:p>
              <a:p>
                <a:pPr marL="285750" indent="-285750">
                  <a:buFont typeface="Arial" panose="020B0604020202020204" pitchFamily="34" charset="0"/>
                  <a:buChar char="•"/>
                </a:pPr>
                <a:r>
                  <a:rPr lang="en-US" sz="2000" dirty="0"/>
                  <a:t>Principle of “spin filter” using the spatial separation of spin states.</a:t>
                </a:r>
              </a:p>
            </p:txBody>
          </p:sp>
        </mc:Choice>
        <mc:Fallback>
          <p:sp>
            <p:nvSpPr>
              <p:cNvPr id="6" name="TextBox 5">
                <a:extLst>
                  <a:ext uri="{FF2B5EF4-FFF2-40B4-BE49-F238E27FC236}">
                    <a16:creationId xmlns:a16="http://schemas.microsoft.com/office/drawing/2014/main" id="{3469488E-8BD9-E908-FDDD-04E7C5ED8787}"/>
                  </a:ext>
                </a:extLst>
              </p:cNvPr>
              <p:cNvSpPr txBox="1">
                <a:spLocks noRot="1" noChangeAspect="1" noMove="1" noResize="1" noEditPoints="1" noAdjustHandles="1" noChangeArrowheads="1" noChangeShapeType="1" noTextEdit="1"/>
              </p:cNvSpPr>
              <p:nvPr/>
            </p:nvSpPr>
            <p:spPr>
              <a:xfrm>
                <a:off x="304800" y="2362200"/>
                <a:ext cx="11255830" cy="3464795"/>
              </a:xfrm>
              <a:prstGeom prst="rect">
                <a:avLst/>
              </a:prstGeom>
              <a:blipFill>
                <a:blip r:embed="rId3"/>
                <a:stretch>
                  <a:fillRect l="-451" r="-113" b="-2198"/>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753350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C6405A-ED1A-A9C8-62A8-0E525B8B9588}"/>
              </a:ext>
            </a:extLst>
          </p:cNvPr>
          <p:cNvSpPr>
            <a:spLocks noGrp="1"/>
          </p:cNvSpPr>
          <p:nvPr>
            <p:ph type="sldNum" sz="quarter" idx="10"/>
          </p:nvPr>
        </p:nvSpPr>
        <p:spPr/>
        <p:txBody>
          <a:bodyPr/>
          <a:lstStyle/>
          <a:p>
            <a:fld id="{DF69D58E-C59B-4BE3-83E0-B1C1287A8E5B}" type="slidenum">
              <a:rPr lang="en-US" smtClean="0"/>
              <a:pPr/>
              <a:t>13</a:t>
            </a:fld>
            <a:endParaRPr lang="en-US"/>
          </a:p>
        </p:txBody>
      </p:sp>
      <p:sp>
        <p:nvSpPr>
          <p:cNvPr id="4" name="Title 1">
            <a:extLst>
              <a:ext uri="{FF2B5EF4-FFF2-40B4-BE49-F238E27FC236}">
                <a16:creationId xmlns:a16="http://schemas.microsoft.com/office/drawing/2014/main" id="{41771305-3ADD-6EDB-B8D6-76C2DB004C3B}"/>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Sources of polarized atoms (ions)</a:t>
            </a:r>
          </a:p>
        </p:txBody>
      </p:sp>
      <p:sp>
        <p:nvSpPr>
          <p:cNvPr id="5" name="Title 1">
            <a:extLst>
              <a:ext uri="{FF2B5EF4-FFF2-40B4-BE49-F238E27FC236}">
                <a16:creationId xmlns:a16="http://schemas.microsoft.com/office/drawing/2014/main" id="{E41828D6-518B-3ABD-11BA-548D5C8C682E}"/>
              </a:ext>
            </a:extLst>
          </p:cNvPr>
          <p:cNvSpPr txBox="1">
            <a:spLocks/>
          </p:cNvSpPr>
          <p:nvPr/>
        </p:nvSpPr>
        <p:spPr>
          <a:xfrm>
            <a:off x="304800" y="179475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For practical applications,</a:t>
            </a:r>
          </a:p>
        </p:txBody>
      </p:sp>
      <p:sp>
        <p:nvSpPr>
          <p:cNvPr id="6" name="TextBox 5">
            <a:extLst>
              <a:ext uri="{FF2B5EF4-FFF2-40B4-BE49-F238E27FC236}">
                <a16:creationId xmlns:a16="http://schemas.microsoft.com/office/drawing/2014/main" id="{EED149F5-521A-BCAB-FA1A-CEA9AD54900F}"/>
              </a:ext>
            </a:extLst>
          </p:cNvPr>
          <p:cNvSpPr txBox="1"/>
          <p:nvPr/>
        </p:nvSpPr>
        <p:spPr>
          <a:xfrm>
            <a:off x="304800" y="2362200"/>
            <a:ext cx="11288486" cy="120032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where high beam intensities are desired, Stern-Gerlach arrangement with separation in one dimension is replaced by systems with </a:t>
            </a:r>
            <a:r>
              <a:rPr lang="en-US" b="1" dirty="0"/>
              <a:t>rotational symmetries</a:t>
            </a:r>
            <a:r>
              <a:rPr lang="en-US" dirty="0"/>
              <a:t>, i.e., </a:t>
            </a:r>
            <a:r>
              <a:rPr lang="en-US" b="1" dirty="0"/>
              <a:t>multipole fields</a:t>
            </a:r>
            <a:r>
              <a:rPr lang="en-US" dirty="0"/>
              <a:t>. </a:t>
            </a:r>
          </a:p>
          <a:p>
            <a:pPr marL="285750" indent="-285750">
              <a:buFont typeface="Arial" panose="020B0604020202020204" pitchFamily="34" charset="0"/>
              <a:buChar char="•"/>
            </a:pPr>
            <a:r>
              <a:rPr lang="en-US" b="1" dirty="0"/>
              <a:t>Diaphragms</a:t>
            </a:r>
            <a:r>
              <a:rPr lang="en-US" dirty="0"/>
              <a:t> eliminate the wrong components and transmit only the wanted states. </a:t>
            </a:r>
          </a:p>
          <a:p>
            <a:pPr marL="285750" indent="-285750">
              <a:buFont typeface="Arial" panose="020B0604020202020204" pitchFamily="34" charset="0"/>
              <a:buChar char="•"/>
            </a:pPr>
            <a:r>
              <a:rPr lang="en-US" b="1" dirty="0"/>
              <a:t>Stern-Gerlach filter acts as a nearly perfect polarizer. </a:t>
            </a:r>
            <a:endParaRPr lang="en-US" sz="2400" b="1"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FDCA95D-7A93-D0D2-7242-E560E8E8EBB8}"/>
                  </a:ext>
                </a:extLst>
              </p:cNvPr>
              <p:cNvSpPr txBox="1"/>
              <p:nvPr/>
            </p:nvSpPr>
            <p:spPr>
              <a:xfrm>
                <a:off x="337457" y="4648200"/>
                <a:ext cx="11255830" cy="1477328"/>
              </a:xfrm>
              <a:prstGeom prst="rect">
                <a:avLst/>
              </a:prstGeom>
              <a:solidFill>
                <a:schemeClr val="accent6">
                  <a:alpha val="20473"/>
                </a:schemeClr>
              </a:solidFill>
              <a:effectLst/>
            </p:spPr>
            <p:txBody>
              <a:bodyPr wrap="square" rtlCol="0">
                <a:spAutoFit/>
              </a:bodyPr>
              <a:lstStyle/>
              <a:p>
                <a:pPr marL="285750" indent="-285750">
                  <a:buFont typeface="Arial" panose="020B0604020202020204" pitchFamily="34" charset="0"/>
                  <a:buChar char="•"/>
                </a:pPr>
                <a:r>
                  <a:rPr lang="en-US" sz="1800" dirty="0">
                    <a:effectLst/>
                    <a:latin typeface="CMSS10"/>
                  </a:rPr>
                  <a:t>of electron spin </a:t>
                </a:r>
                <a14:m>
                  <m:oMath xmlns:m="http://schemas.openxmlformats.org/officeDocument/2006/math">
                    <m:r>
                      <a:rPr lang="en-US" sz="1800" i="1" dirty="0" smtClean="0">
                        <a:effectLst/>
                        <a:latin typeface="Cambria Math" panose="02040503050406030204" pitchFamily="18" charset="0"/>
                      </a:rPr>
                      <m:t>𝐽</m:t>
                    </m:r>
                  </m:oMath>
                </a14:m>
                <a:r>
                  <a:rPr lang="en-US" sz="1800" dirty="0">
                    <a:effectLst/>
                    <a:latin typeface="CMSSI10"/>
                  </a:rPr>
                  <a:t> </a:t>
                </a:r>
                <a:r>
                  <a:rPr lang="en-US" sz="1800" dirty="0">
                    <a:effectLst/>
                    <a:latin typeface="CMSS10"/>
                  </a:rPr>
                  <a:t>of atoms in infinitely strong magnetic field </a:t>
                </a:r>
                <a:r>
                  <a:rPr lang="en-US" sz="1800" dirty="0">
                    <a:effectLst/>
                    <a:latin typeface="CMSY10"/>
                  </a:rPr>
                  <a:t>∼ </a:t>
                </a:r>
                <a:r>
                  <a:rPr lang="en-US" sz="1800" dirty="0">
                    <a:effectLst/>
                    <a:latin typeface="CMSS10"/>
                  </a:rPr>
                  <a:t>100 %. </a:t>
                </a:r>
              </a:p>
              <a:p>
                <a:pPr marL="285750" indent="-285750">
                  <a:buFont typeface="Arial" panose="020B0604020202020204" pitchFamily="34" charset="0"/>
                  <a:buChar char="•"/>
                </a:pPr>
                <a:r>
                  <a:rPr lang="en-US" sz="1800" dirty="0">
                    <a:effectLst/>
                    <a:latin typeface="CMSS10"/>
                  </a:rPr>
                  <a:t>True as long as particle velocities in beam low enough (</a:t>
                </a:r>
                <a:r>
                  <a:rPr lang="en-US" sz="1800" dirty="0">
                    <a:effectLst/>
                    <a:latin typeface="CMSSI10"/>
                  </a:rPr>
                  <a:t>e.g.</a:t>
                </a:r>
                <a:r>
                  <a:rPr lang="en-US" sz="1800" dirty="0">
                    <a:effectLst/>
                    <a:latin typeface="CMSS10"/>
                  </a:rPr>
                  <a:t>, thermal), so that magnets separate two spin components completely. </a:t>
                </a:r>
              </a:p>
              <a:p>
                <a:pPr marL="742950" lvl="1" indent="-285750">
                  <a:buFont typeface="Arial" panose="020B0604020202020204" pitchFamily="34" charset="0"/>
                  <a:buChar char="•"/>
                </a:pPr>
                <a:r>
                  <a:rPr lang="en-US" dirty="0">
                    <a:effectLst/>
                    <a:latin typeface="CMSS9"/>
                  </a:rPr>
                  <a:t>Widths of partial beams small enough to be separable.</a:t>
                </a:r>
              </a:p>
              <a:p>
                <a:pPr marL="742950" lvl="1" indent="-285750">
                  <a:buFont typeface="Arial" panose="020B0604020202020204" pitchFamily="34" charset="0"/>
                  <a:buChar char="•"/>
                </a:pPr>
                <a:r>
                  <a:rPr lang="en-US" dirty="0">
                    <a:effectLst/>
                    <a:latin typeface="CMSS9"/>
                  </a:rPr>
                  <a:t>Widths are a consequence of atoms’ velocity distributions and are a function of beam temperature. </a:t>
                </a:r>
                <a:endParaRPr lang="en-US" dirty="0">
                  <a:effectLst/>
                </a:endParaRPr>
              </a:p>
            </p:txBody>
          </p:sp>
        </mc:Choice>
        <mc:Fallback>
          <p:sp>
            <p:nvSpPr>
              <p:cNvPr id="7" name="TextBox 6">
                <a:extLst>
                  <a:ext uri="{FF2B5EF4-FFF2-40B4-BE49-F238E27FC236}">
                    <a16:creationId xmlns:a16="http://schemas.microsoft.com/office/drawing/2014/main" id="{CFDCA95D-7A93-D0D2-7242-E560E8E8EBB8}"/>
                  </a:ext>
                </a:extLst>
              </p:cNvPr>
              <p:cNvSpPr txBox="1">
                <a:spLocks noRot="1" noChangeAspect="1" noMove="1" noResize="1" noEditPoints="1" noAdjustHandles="1" noChangeArrowheads="1" noChangeShapeType="1" noTextEdit="1"/>
              </p:cNvSpPr>
              <p:nvPr/>
            </p:nvSpPr>
            <p:spPr>
              <a:xfrm>
                <a:off x="337457" y="4648200"/>
                <a:ext cx="11255830" cy="1477328"/>
              </a:xfrm>
              <a:prstGeom prst="rect">
                <a:avLst/>
              </a:prstGeom>
              <a:blipFill>
                <a:blip r:embed="rId2"/>
                <a:stretch>
                  <a:fillRect l="-338" t="-2564" b="-5128"/>
                </a:stretch>
              </a:blipFill>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itle 1">
                <a:extLst>
                  <a:ext uri="{FF2B5EF4-FFF2-40B4-BE49-F238E27FC236}">
                    <a16:creationId xmlns:a16="http://schemas.microsoft.com/office/drawing/2014/main" id="{EFD58E00-2887-E6C4-F63E-DA7BD7383EA4}"/>
                  </a:ext>
                </a:extLst>
              </p:cNvPr>
              <p:cNvSpPr txBox="1">
                <a:spLocks/>
              </p:cNvSpPr>
              <p:nvPr/>
            </p:nvSpPr>
            <p:spPr>
              <a:xfrm>
                <a:off x="304799" y="3810000"/>
                <a:ext cx="11288487" cy="723919"/>
              </a:xfrm>
              <a:prstGeom prst="rect">
                <a:avLst/>
              </a:prstGeom>
              <a:solidFill>
                <a:schemeClr val="accent6">
                  <a:alpha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Component with </a:t>
                </a:r>
                <a14:m>
                  <m:oMath xmlns:m="http://schemas.openxmlformats.org/officeDocument/2006/math">
                    <m:sSub>
                      <m:sSubPr>
                        <m:ctrlPr>
                          <a:rPr lang="en-US" sz="2400" i="1" dirty="0" smtClean="0">
                            <a:solidFill>
                              <a:schemeClr val="bg1"/>
                            </a:solidFill>
                            <a:latin typeface="Cambria Math" panose="02040503050406030204" pitchFamily="18" charset="0"/>
                          </a:rPr>
                        </m:ctrlPr>
                      </m:sSubPr>
                      <m:e>
                        <m:r>
                          <a:rPr lang="en-US" sz="2400" b="1" i="1" dirty="0" smtClean="0">
                            <a:solidFill>
                              <a:schemeClr val="bg1"/>
                            </a:solidFill>
                            <a:latin typeface="Cambria Math" panose="02040503050406030204" pitchFamily="18" charset="0"/>
                          </a:rPr>
                          <m:t>𝒎</m:t>
                        </m:r>
                      </m:e>
                      <m:sub>
                        <m:r>
                          <a:rPr lang="en-US" sz="2400" b="1" i="1" dirty="0" smtClean="0">
                            <a:solidFill>
                              <a:schemeClr val="bg1"/>
                            </a:solidFill>
                            <a:latin typeface="Cambria Math" panose="02040503050406030204" pitchFamily="18" charset="0"/>
                          </a:rPr>
                          <m:t>𝑱</m:t>
                        </m:r>
                      </m:sub>
                    </m:sSub>
                    <m:r>
                      <a:rPr lang="en-US" sz="2400" b="1" i="1" dirty="0" smtClean="0">
                        <a:solidFill>
                          <a:schemeClr val="bg1"/>
                        </a:solidFill>
                        <a:latin typeface="Cambria Math" panose="02040503050406030204" pitchFamily="18" charset="0"/>
                      </a:rPr>
                      <m:t>=</m:t>
                    </m:r>
                    <m:r>
                      <a:rPr lang="en-US" sz="2400" b="1" i="1" dirty="0" smtClean="0">
                        <a:solidFill>
                          <a:schemeClr val="bg1"/>
                        </a:solidFill>
                        <a:latin typeface="Cambria Math" panose="02040503050406030204" pitchFamily="18" charset="0"/>
                        <a:ea typeface="Cambria Math" panose="02040503050406030204" pitchFamily="18" charset="0"/>
                      </a:rPr>
                      <m:t>±</m:t>
                    </m:r>
                    <m:f>
                      <m:fPr>
                        <m:ctrlPr>
                          <a:rPr lang="en-US" sz="2400" b="1" i="1" dirty="0" smtClean="0">
                            <a:solidFill>
                              <a:schemeClr val="bg1"/>
                            </a:solidFill>
                            <a:latin typeface="Cambria Math" panose="02040503050406030204" pitchFamily="18" charset="0"/>
                            <a:ea typeface="Cambria Math" panose="02040503050406030204" pitchFamily="18" charset="0"/>
                          </a:rPr>
                        </m:ctrlPr>
                      </m:fPr>
                      <m:num>
                        <m:r>
                          <a:rPr lang="en-US" sz="2400" b="1" i="1" dirty="0" smtClean="0">
                            <a:solidFill>
                              <a:schemeClr val="bg1"/>
                            </a:solidFill>
                            <a:latin typeface="Cambria Math" panose="02040503050406030204" pitchFamily="18" charset="0"/>
                            <a:ea typeface="Cambria Math" panose="02040503050406030204" pitchFamily="18" charset="0"/>
                          </a:rPr>
                          <m:t>𝟏</m:t>
                        </m:r>
                      </m:num>
                      <m:den>
                        <m:r>
                          <a:rPr lang="en-US" sz="2400" b="1" i="1" dirty="0" smtClean="0">
                            <a:solidFill>
                              <a:schemeClr val="bg1"/>
                            </a:solidFill>
                            <a:latin typeface="Cambria Math" panose="02040503050406030204" pitchFamily="18" charset="0"/>
                            <a:ea typeface="Cambria Math" panose="02040503050406030204" pitchFamily="18" charset="0"/>
                          </a:rPr>
                          <m:t>𝟐</m:t>
                        </m:r>
                      </m:den>
                    </m:f>
                  </m:oMath>
                </a14:m>
                <a:endParaRPr lang="en-US" sz="2400" dirty="0">
                  <a:solidFill>
                    <a:schemeClr val="bg1"/>
                  </a:solidFill>
                </a:endParaRPr>
              </a:p>
            </p:txBody>
          </p:sp>
        </mc:Choice>
        <mc:Fallback>
          <p:sp>
            <p:nvSpPr>
              <p:cNvPr id="8" name="Title 1">
                <a:extLst>
                  <a:ext uri="{FF2B5EF4-FFF2-40B4-BE49-F238E27FC236}">
                    <a16:creationId xmlns:a16="http://schemas.microsoft.com/office/drawing/2014/main" id="{EFD58E00-2887-E6C4-F63E-DA7BD7383EA4}"/>
                  </a:ext>
                </a:extLst>
              </p:cNvPr>
              <p:cNvSpPr txBox="1">
                <a:spLocks noRot="1" noChangeAspect="1" noMove="1" noResize="1" noEditPoints="1" noAdjustHandles="1" noChangeArrowheads="1" noChangeShapeType="1" noTextEdit="1"/>
              </p:cNvSpPr>
              <p:nvPr/>
            </p:nvSpPr>
            <p:spPr>
              <a:xfrm>
                <a:off x="304799" y="3810000"/>
                <a:ext cx="11288487" cy="723919"/>
              </a:xfrm>
              <a:prstGeom prst="rect">
                <a:avLst/>
              </a:prstGeom>
              <a:blipFill>
                <a:blip r:embed="rId3"/>
                <a:stretch>
                  <a:fillRect l="-900"/>
                </a:stretch>
              </a:blipFill>
            </p:spPr>
            <p:txBody>
              <a:bodyPr/>
              <a:lstStyle/>
              <a:p>
                <a:r>
                  <a:rPr lang="en-US">
                    <a:noFill/>
                  </a:rPr>
                  <a:t> </a:t>
                </a:r>
              </a:p>
            </p:txBody>
          </p:sp>
        </mc:Fallback>
      </mc:AlternateContent>
    </p:spTree>
    <p:extLst>
      <p:ext uri="{BB962C8B-B14F-4D97-AF65-F5344CB8AC3E}">
        <p14:creationId xmlns:p14="http://schemas.microsoft.com/office/powerpoint/2010/main" val="1655165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7B5E25-59D3-C3F7-3B46-A9EF38129797}"/>
              </a:ext>
            </a:extLst>
          </p:cNvPr>
          <p:cNvSpPr>
            <a:spLocks noGrp="1"/>
          </p:cNvSpPr>
          <p:nvPr>
            <p:ph type="sldNum" sz="quarter" idx="10"/>
          </p:nvPr>
        </p:nvSpPr>
        <p:spPr/>
        <p:txBody>
          <a:bodyPr/>
          <a:lstStyle/>
          <a:p>
            <a:fld id="{DF69D58E-C59B-4BE3-83E0-B1C1287A8E5B}" type="slidenum">
              <a:rPr lang="en-US" smtClean="0"/>
              <a:pPr/>
              <a:t>14</a:t>
            </a:fld>
            <a:endParaRPr lang="en-US"/>
          </a:p>
        </p:txBody>
      </p:sp>
      <p:pic>
        <p:nvPicPr>
          <p:cNvPr id="4" name="Picture 3">
            <a:extLst>
              <a:ext uri="{FF2B5EF4-FFF2-40B4-BE49-F238E27FC236}">
                <a16:creationId xmlns:a16="http://schemas.microsoft.com/office/drawing/2014/main" id="{D80F6472-DEF5-0213-64FB-D4AAF6AC29FB}"/>
              </a:ext>
            </a:extLst>
          </p:cNvPr>
          <p:cNvPicPr>
            <a:picLocks noChangeAspect="1"/>
          </p:cNvPicPr>
          <p:nvPr/>
        </p:nvPicPr>
        <p:blipFill rotWithShape="1">
          <a:blip r:embed="rId2"/>
          <a:srcRect l="16332" t="10000" r="15412" b="53333"/>
          <a:stretch/>
        </p:blipFill>
        <p:spPr>
          <a:xfrm>
            <a:off x="753906" y="953975"/>
            <a:ext cx="9769788" cy="5734792"/>
          </a:xfrm>
          <a:prstGeom prst="rect">
            <a:avLst/>
          </a:prstGeom>
        </p:spPr>
      </p:pic>
      <p:sp>
        <p:nvSpPr>
          <p:cNvPr id="5" name="TextBox 4">
            <a:extLst>
              <a:ext uri="{FF2B5EF4-FFF2-40B4-BE49-F238E27FC236}">
                <a16:creationId xmlns:a16="http://schemas.microsoft.com/office/drawing/2014/main" id="{11E918E5-97B2-C66D-B319-426085BBBA19}"/>
              </a:ext>
            </a:extLst>
          </p:cNvPr>
          <p:cNvSpPr txBox="1"/>
          <p:nvPr/>
        </p:nvSpPr>
        <p:spPr>
          <a:xfrm>
            <a:off x="1252946" y="3413051"/>
            <a:ext cx="1396536" cy="307777"/>
          </a:xfrm>
          <a:prstGeom prst="rect">
            <a:avLst/>
          </a:prstGeom>
          <a:noFill/>
        </p:spPr>
        <p:txBody>
          <a:bodyPr wrap="none" rtlCol="0">
            <a:spAutoFit/>
          </a:bodyPr>
          <a:lstStyle/>
          <a:p>
            <a:pPr algn="l">
              <a:spcAft>
                <a:spcPts val="600"/>
              </a:spcAft>
            </a:pPr>
            <a:r>
              <a:rPr lang="en-US" sz="1400" dirty="0">
                <a:solidFill>
                  <a:srgbClr val="C00000"/>
                </a:solidFill>
              </a:rPr>
              <a:t>Rydberg formula</a:t>
            </a:r>
          </a:p>
        </p:txBody>
      </p:sp>
      <p:sp>
        <p:nvSpPr>
          <p:cNvPr id="10" name="TextBox 9">
            <a:extLst>
              <a:ext uri="{FF2B5EF4-FFF2-40B4-BE49-F238E27FC236}">
                <a16:creationId xmlns:a16="http://schemas.microsoft.com/office/drawing/2014/main" id="{CEBA995E-BD37-D326-B524-CF00AB5D8B15}"/>
              </a:ext>
            </a:extLst>
          </p:cNvPr>
          <p:cNvSpPr txBox="1"/>
          <p:nvPr/>
        </p:nvSpPr>
        <p:spPr>
          <a:xfrm>
            <a:off x="2836170" y="1750874"/>
            <a:ext cx="1522562" cy="1200329"/>
          </a:xfrm>
          <a:prstGeom prst="rect">
            <a:avLst/>
          </a:prstGeom>
          <a:noFill/>
        </p:spPr>
        <p:txBody>
          <a:bodyPr wrap="square">
            <a:spAutoFit/>
          </a:bodyPr>
          <a:lstStyle/>
          <a:p>
            <a:pPr algn="ctr"/>
            <a:r>
              <a:rPr lang="en-US" sz="1200" b="1" dirty="0">
                <a:solidFill>
                  <a:srgbClr val="0070C0"/>
                </a:solidFill>
                <a:highlight>
                  <a:srgbClr val="FFFFFF"/>
                </a:highlight>
              </a:rPr>
              <a:t>F</a:t>
            </a:r>
            <a:r>
              <a:rPr lang="en-US" sz="1200" b="1" i="0" dirty="0">
                <a:solidFill>
                  <a:srgbClr val="0070C0"/>
                </a:solidFill>
                <a:effectLst/>
                <a:highlight>
                  <a:srgbClr val="FFFFFF"/>
                </a:highlight>
              </a:rPr>
              <a:t>ine structure: </a:t>
            </a:r>
            <a:r>
              <a:rPr lang="en-US" sz="1200" b="0" i="0" dirty="0">
                <a:solidFill>
                  <a:srgbClr val="0070C0"/>
                </a:solidFill>
                <a:effectLst/>
                <a:highlight>
                  <a:srgbClr val="FFFFFF"/>
                </a:highlight>
              </a:rPr>
              <a:t>splitting of spectral lines due to electron spin and relativistic correction to Schrödinger </a:t>
            </a:r>
            <a:r>
              <a:rPr lang="en-US" sz="1200" dirty="0">
                <a:solidFill>
                  <a:srgbClr val="0070C0"/>
                </a:solidFill>
                <a:highlight>
                  <a:srgbClr val="FFFFFF"/>
                </a:highlight>
              </a:rPr>
              <a:t>Eq. </a:t>
            </a:r>
            <a:endParaRPr lang="en-US" sz="1200" dirty="0">
              <a:solidFill>
                <a:srgbClr val="0070C0"/>
              </a:solidFill>
            </a:endParaRPr>
          </a:p>
        </p:txBody>
      </p:sp>
      <p:sp>
        <p:nvSpPr>
          <p:cNvPr id="11" name="TextBox 10">
            <a:extLst>
              <a:ext uri="{FF2B5EF4-FFF2-40B4-BE49-F238E27FC236}">
                <a16:creationId xmlns:a16="http://schemas.microsoft.com/office/drawing/2014/main" id="{462C8AE0-564A-31C8-A31F-914CFF275133}"/>
              </a:ext>
            </a:extLst>
          </p:cNvPr>
          <p:cNvSpPr txBox="1"/>
          <p:nvPr/>
        </p:nvSpPr>
        <p:spPr>
          <a:xfrm>
            <a:off x="1658152" y="6181382"/>
            <a:ext cx="683200" cy="400110"/>
          </a:xfrm>
          <a:prstGeom prst="rect">
            <a:avLst/>
          </a:prstGeom>
          <a:solidFill>
            <a:schemeClr val="bg1"/>
          </a:solidFill>
        </p:spPr>
        <p:txBody>
          <a:bodyPr wrap="none" rtlCol="0">
            <a:spAutoFit/>
          </a:bodyPr>
          <a:lstStyle/>
          <a:p>
            <a:pPr algn="l">
              <a:spcAft>
                <a:spcPts val="600"/>
              </a:spcAft>
            </a:pPr>
            <a:r>
              <a:rPr lang="en-US" sz="2000" dirty="0">
                <a:solidFill>
                  <a:srgbClr val="C00000"/>
                </a:solidFill>
              </a:rPr>
              <a:t>Bohr</a:t>
            </a:r>
          </a:p>
        </p:txBody>
      </p:sp>
      <p:sp>
        <p:nvSpPr>
          <p:cNvPr id="14" name="TextBox 13">
            <a:extLst>
              <a:ext uri="{FF2B5EF4-FFF2-40B4-BE49-F238E27FC236}">
                <a16:creationId xmlns:a16="http://schemas.microsoft.com/office/drawing/2014/main" id="{18128E2B-6D0E-E46F-2A23-1A037AA71924}"/>
              </a:ext>
            </a:extLst>
          </p:cNvPr>
          <p:cNvSpPr txBox="1"/>
          <p:nvPr/>
        </p:nvSpPr>
        <p:spPr>
          <a:xfrm>
            <a:off x="2739016" y="6181382"/>
            <a:ext cx="1657633" cy="400110"/>
          </a:xfrm>
          <a:prstGeom prst="rect">
            <a:avLst/>
          </a:prstGeom>
          <a:solidFill>
            <a:schemeClr val="bg1"/>
          </a:solidFill>
        </p:spPr>
        <p:txBody>
          <a:bodyPr wrap="none" rtlCol="0">
            <a:spAutoFit/>
          </a:bodyPr>
          <a:lstStyle/>
          <a:p>
            <a:pPr algn="l">
              <a:spcAft>
                <a:spcPts val="600"/>
              </a:spcAft>
            </a:pPr>
            <a:r>
              <a:rPr lang="en-US" sz="2000" dirty="0">
                <a:solidFill>
                  <a:srgbClr val="0070C0"/>
                </a:solidFill>
              </a:rPr>
              <a:t>Fine Structure</a:t>
            </a:r>
          </a:p>
        </p:txBody>
      </p:sp>
      <p:sp>
        <p:nvSpPr>
          <p:cNvPr id="15" name="TextBox 14">
            <a:extLst>
              <a:ext uri="{FF2B5EF4-FFF2-40B4-BE49-F238E27FC236}">
                <a16:creationId xmlns:a16="http://schemas.microsoft.com/office/drawing/2014/main" id="{66BAC838-C4A9-F065-C829-37EA3DE50E48}"/>
              </a:ext>
            </a:extLst>
          </p:cNvPr>
          <p:cNvSpPr txBox="1"/>
          <p:nvPr/>
        </p:nvSpPr>
        <p:spPr>
          <a:xfrm>
            <a:off x="4703552" y="6181382"/>
            <a:ext cx="1371600" cy="400110"/>
          </a:xfrm>
          <a:prstGeom prst="rect">
            <a:avLst/>
          </a:prstGeom>
          <a:solidFill>
            <a:schemeClr val="bg1"/>
          </a:solidFill>
        </p:spPr>
        <p:txBody>
          <a:bodyPr wrap="square" rtlCol="0">
            <a:spAutoFit/>
          </a:bodyPr>
          <a:lstStyle/>
          <a:p>
            <a:pPr algn="ctr">
              <a:spcAft>
                <a:spcPts val="600"/>
              </a:spcAft>
            </a:pPr>
            <a:r>
              <a:rPr lang="en-US" sz="2000" dirty="0" err="1">
                <a:solidFill>
                  <a:srgbClr val="7030A0"/>
                </a:solidFill>
              </a:rPr>
              <a:t>Lambshift</a:t>
            </a:r>
            <a:endParaRPr lang="en-US" sz="2000" dirty="0">
              <a:solidFill>
                <a:srgbClr val="7030A0"/>
              </a:solidFill>
            </a:endParaRPr>
          </a:p>
        </p:txBody>
      </p:sp>
      <p:sp>
        <p:nvSpPr>
          <p:cNvPr id="16" name="TextBox 15">
            <a:extLst>
              <a:ext uri="{FF2B5EF4-FFF2-40B4-BE49-F238E27FC236}">
                <a16:creationId xmlns:a16="http://schemas.microsoft.com/office/drawing/2014/main" id="{9B662771-092D-5E1C-F550-E9E1ADFA2FBD}"/>
              </a:ext>
            </a:extLst>
          </p:cNvPr>
          <p:cNvSpPr txBox="1"/>
          <p:nvPr/>
        </p:nvSpPr>
        <p:spPr>
          <a:xfrm>
            <a:off x="6311846" y="6019800"/>
            <a:ext cx="1191474" cy="723275"/>
          </a:xfrm>
          <a:prstGeom prst="rect">
            <a:avLst/>
          </a:prstGeom>
          <a:solidFill>
            <a:schemeClr val="bg1"/>
          </a:solidFill>
        </p:spPr>
        <p:txBody>
          <a:bodyPr wrap="square" rtlCol="0">
            <a:spAutoFit/>
          </a:bodyPr>
          <a:lstStyle/>
          <a:p>
            <a:pPr algn="ctr">
              <a:spcAft>
                <a:spcPts val="600"/>
              </a:spcAft>
            </a:pPr>
            <a:r>
              <a:rPr lang="en-US" dirty="0">
                <a:solidFill>
                  <a:srgbClr val="FFC000"/>
                </a:solidFill>
              </a:rPr>
              <a:t>Hyperfine </a:t>
            </a:r>
          </a:p>
          <a:p>
            <a:pPr algn="ctr">
              <a:spcAft>
                <a:spcPts val="600"/>
              </a:spcAft>
            </a:pPr>
            <a:r>
              <a:rPr lang="en-US" dirty="0">
                <a:solidFill>
                  <a:srgbClr val="FFC000"/>
                </a:solidFill>
              </a:rPr>
              <a:t>structure</a:t>
            </a:r>
          </a:p>
        </p:txBody>
      </p:sp>
      <p:sp>
        <p:nvSpPr>
          <p:cNvPr id="17" name="TextBox 16">
            <a:extLst>
              <a:ext uri="{FF2B5EF4-FFF2-40B4-BE49-F238E27FC236}">
                <a16:creationId xmlns:a16="http://schemas.microsoft.com/office/drawing/2014/main" id="{EC54F007-9802-8511-64A2-281699579658}"/>
              </a:ext>
            </a:extLst>
          </p:cNvPr>
          <p:cNvSpPr txBox="1"/>
          <p:nvPr/>
        </p:nvSpPr>
        <p:spPr>
          <a:xfrm>
            <a:off x="7924800" y="6181382"/>
            <a:ext cx="1905000" cy="400110"/>
          </a:xfrm>
          <a:prstGeom prst="rect">
            <a:avLst/>
          </a:prstGeom>
          <a:solidFill>
            <a:schemeClr val="bg1"/>
          </a:solidFill>
        </p:spPr>
        <p:txBody>
          <a:bodyPr wrap="square" rtlCol="0">
            <a:spAutoFit/>
          </a:bodyPr>
          <a:lstStyle/>
          <a:p>
            <a:pPr algn="ctr">
              <a:spcAft>
                <a:spcPts val="600"/>
              </a:spcAft>
            </a:pPr>
            <a:r>
              <a:rPr lang="en-US" sz="2000" dirty="0">
                <a:solidFill>
                  <a:srgbClr val="FF0000"/>
                </a:solidFill>
              </a:rPr>
              <a:t>Zeeman effect</a:t>
            </a:r>
          </a:p>
        </p:txBody>
      </p:sp>
      <p:sp>
        <p:nvSpPr>
          <p:cNvPr id="32" name="TextBox 31">
            <a:extLst>
              <a:ext uri="{FF2B5EF4-FFF2-40B4-BE49-F238E27FC236}">
                <a16:creationId xmlns:a16="http://schemas.microsoft.com/office/drawing/2014/main" id="{0545ECAF-5B4C-45D0-61CB-6BBEC581AE8D}"/>
              </a:ext>
            </a:extLst>
          </p:cNvPr>
          <p:cNvSpPr txBox="1"/>
          <p:nvPr/>
        </p:nvSpPr>
        <p:spPr>
          <a:xfrm>
            <a:off x="4386871" y="1750874"/>
            <a:ext cx="1861530" cy="1569660"/>
          </a:xfrm>
          <a:prstGeom prst="rect">
            <a:avLst/>
          </a:prstGeom>
          <a:noFill/>
        </p:spPr>
        <p:txBody>
          <a:bodyPr wrap="square">
            <a:spAutoFit/>
          </a:bodyPr>
          <a:lstStyle/>
          <a:p>
            <a:pPr algn="ctr"/>
            <a:r>
              <a:rPr lang="en-US" sz="1200" b="1" i="0" dirty="0">
                <a:solidFill>
                  <a:srgbClr val="7030A0"/>
                </a:solidFill>
                <a:effectLst/>
                <a:highlight>
                  <a:srgbClr val="FFFFFF"/>
                </a:highlight>
                <a:latin typeface="Arial" panose="020B0604020202020204" pitchFamily="34" charset="0"/>
              </a:rPr>
              <a:t>Lamb shift:</a:t>
            </a:r>
            <a:r>
              <a:rPr lang="en-US" sz="1200" b="0" i="0" dirty="0">
                <a:solidFill>
                  <a:srgbClr val="7030A0"/>
                </a:solidFill>
                <a:effectLst/>
                <a:highlight>
                  <a:srgbClr val="FFFFFF"/>
                </a:highlight>
                <a:latin typeface="Arial" panose="020B0604020202020204" pitchFamily="34" charset="0"/>
              </a:rPr>
              <a:t>  interactions between virtual photons from vacuum energy fluctuations and electron moving around hydrogen nucleus in each of these two orbitals. </a:t>
            </a:r>
            <a:endParaRPr lang="en-US" sz="1200" dirty="0">
              <a:solidFill>
                <a:srgbClr val="7030A0"/>
              </a:solidFill>
            </a:endParaRPr>
          </a:p>
        </p:txBody>
      </p:sp>
      <p:sp>
        <p:nvSpPr>
          <p:cNvPr id="34" name="TextBox 33">
            <a:extLst>
              <a:ext uri="{FF2B5EF4-FFF2-40B4-BE49-F238E27FC236}">
                <a16:creationId xmlns:a16="http://schemas.microsoft.com/office/drawing/2014/main" id="{8F4517BC-8E6D-F0F0-44E1-5844DA11F5F1}"/>
              </a:ext>
            </a:extLst>
          </p:cNvPr>
          <p:cNvSpPr txBox="1"/>
          <p:nvPr/>
        </p:nvSpPr>
        <p:spPr>
          <a:xfrm>
            <a:off x="6332694" y="1750874"/>
            <a:ext cx="1686648" cy="1569660"/>
          </a:xfrm>
          <a:prstGeom prst="rect">
            <a:avLst/>
          </a:prstGeom>
          <a:noFill/>
        </p:spPr>
        <p:txBody>
          <a:bodyPr wrap="square">
            <a:spAutoFit/>
          </a:bodyPr>
          <a:lstStyle/>
          <a:p>
            <a:pPr algn="ctr"/>
            <a:r>
              <a:rPr lang="en-US" sz="1200" b="1" dirty="0">
                <a:solidFill>
                  <a:srgbClr val="FFC000"/>
                </a:solidFill>
                <a:highlight>
                  <a:srgbClr val="FFFFFF"/>
                </a:highlight>
                <a:latin typeface="Arial" panose="020B0604020202020204" pitchFamily="34" charset="0"/>
              </a:rPr>
              <a:t>H</a:t>
            </a:r>
            <a:r>
              <a:rPr lang="en-US" sz="1200" b="1" i="0" dirty="0">
                <a:solidFill>
                  <a:srgbClr val="FFC000"/>
                </a:solidFill>
                <a:effectLst/>
                <a:highlight>
                  <a:srgbClr val="FFFFFF"/>
                </a:highlight>
                <a:latin typeface="Arial" panose="020B0604020202020204" pitchFamily="34" charset="0"/>
              </a:rPr>
              <a:t>yperfine structure: </a:t>
            </a:r>
            <a:r>
              <a:rPr lang="en-US" sz="1200" b="0" i="0" dirty="0">
                <a:solidFill>
                  <a:srgbClr val="FFC000"/>
                </a:solidFill>
                <a:effectLst/>
                <a:highlight>
                  <a:srgbClr val="FFFFFF"/>
                </a:highlight>
                <a:latin typeface="Arial" panose="020B0604020202020204" pitchFamily="34" charset="0"/>
              </a:rPr>
              <a:t>arises from energy of nu</a:t>
            </a:r>
            <a:r>
              <a:rPr lang="en-US" sz="1200" b="0" i="0" dirty="0">
                <a:solidFill>
                  <a:srgbClr val="FFC000"/>
                </a:solidFill>
                <a:effectLst/>
                <a:highlight>
                  <a:srgbClr val="FFFFFF"/>
                </a:highlight>
                <a:latin typeface="Arial" panose="020B0604020202020204" pitchFamily="34" charset="0"/>
                <a:hlinkClick r:id="rId3" tooltip="Nuclear magnetic moment">
                  <a:extLst>
                    <a:ext uri="{A12FA001-AC4F-418D-AE19-62706E023703}">
                      <ahyp:hlinkClr xmlns:ahyp="http://schemas.microsoft.com/office/drawing/2018/hyperlinkcolor" val="tx"/>
                    </a:ext>
                  </a:extLst>
                </a:hlinkClick>
              </a:rPr>
              <a:t>cl</a:t>
            </a:r>
            <a:r>
              <a:rPr lang="en-US" sz="1200" b="0" i="0" dirty="0">
                <a:solidFill>
                  <a:srgbClr val="FFC000"/>
                </a:solidFill>
                <a:effectLst/>
                <a:highlight>
                  <a:srgbClr val="FFFFFF"/>
                </a:highlight>
                <a:latin typeface="Arial" panose="020B0604020202020204" pitchFamily="34" charset="0"/>
              </a:rPr>
              <a:t>ear magnetic dipole moment interacting with the magnetic field generated by the electrons.</a:t>
            </a:r>
            <a:endParaRPr lang="en-US" sz="1200" dirty="0">
              <a:solidFill>
                <a:srgbClr val="FFC000"/>
              </a:solidFill>
            </a:endParaRPr>
          </a:p>
        </p:txBody>
      </p:sp>
      <p:sp>
        <p:nvSpPr>
          <p:cNvPr id="36" name="TextBox 35">
            <a:extLst>
              <a:ext uri="{FF2B5EF4-FFF2-40B4-BE49-F238E27FC236}">
                <a16:creationId xmlns:a16="http://schemas.microsoft.com/office/drawing/2014/main" id="{812A61EF-6A87-593A-1408-DD62951E16AC}"/>
              </a:ext>
            </a:extLst>
          </p:cNvPr>
          <p:cNvSpPr txBox="1"/>
          <p:nvPr/>
        </p:nvSpPr>
        <p:spPr>
          <a:xfrm>
            <a:off x="8047480" y="1750874"/>
            <a:ext cx="1553720" cy="1384995"/>
          </a:xfrm>
          <a:prstGeom prst="rect">
            <a:avLst/>
          </a:prstGeom>
          <a:noFill/>
        </p:spPr>
        <p:txBody>
          <a:bodyPr wrap="square">
            <a:spAutoFit/>
          </a:bodyPr>
          <a:lstStyle/>
          <a:p>
            <a:pPr algn="ctr"/>
            <a:r>
              <a:rPr lang="en-US" sz="1200" b="1" i="0" dirty="0">
                <a:solidFill>
                  <a:srgbClr val="FF0000"/>
                </a:solidFill>
                <a:effectLst/>
                <a:highlight>
                  <a:srgbClr val="FFFFFF"/>
                </a:highlight>
                <a:latin typeface="Arial" panose="020B0604020202020204" pitchFamily="34" charset="0"/>
              </a:rPr>
              <a:t>Zeeman effect</a:t>
            </a:r>
            <a:r>
              <a:rPr lang="en-US" sz="1200" dirty="0">
                <a:solidFill>
                  <a:srgbClr val="FF0000"/>
                </a:solidFill>
                <a:highlight>
                  <a:srgbClr val="FFFFFF"/>
                </a:highlight>
                <a:latin typeface="Arial" panose="020B0604020202020204" pitchFamily="34" charset="0"/>
              </a:rPr>
              <a:t>: </a:t>
            </a:r>
            <a:r>
              <a:rPr lang="en-US" sz="1200" b="0" i="0" dirty="0">
                <a:solidFill>
                  <a:srgbClr val="FF0000"/>
                </a:solidFill>
                <a:effectLst/>
                <a:highlight>
                  <a:srgbClr val="FFFFFF"/>
                </a:highlight>
                <a:latin typeface="Arial" panose="020B0604020202020204" pitchFamily="34" charset="0"/>
              </a:rPr>
              <a:t>splitting of a spectral line into several components in the presence of a static magnetic field. </a:t>
            </a:r>
            <a:endParaRPr lang="en-US" sz="1200" dirty="0">
              <a:solidFill>
                <a:srgbClr val="FF0000"/>
              </a:solidFill>
            </a:endParaRPr>
          </a:p>
        </p:txBody>
      </p:sp>
      <p:sp>
        <p:nvSpPr>
          <p:cNvPr id="37" name="Title 1">
            <a:extLst>
              <a:ext uri="{FF2B5EF4-FFF2-40B4-BE49-F238E27FC236}">
                <a16:creationId xmlns:a16="http://schemas.microsoft.com/office/drawing/2014/main" id="{3E417348-1FD3-D1DB-8B3C-35100B21F1FF}"/>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Energy levels of the H atom (not to scale!)</a:t>
            </a:r>
          </a:p>
        </p:txBody>
      </p:sp>
      <p:sp>
        <p:nvSpPr>
          <p:cNvPr id="38" name="Rectangle 37">
            <a:extLst>
              <a:ext uri="{FF2B5EF4-FFF2-40B4-BE49-F238E27FC236}">
                <a16:creationId xmlns:a16="http://schemas.microsoft.com/office/drawing/2014/main" id="{A6F00B6D-F7F7-752B-7842-57F5FA6FE982}"/>
              </a:ext>
            </a:extLst>
          </p:cNvPr>
          <p:cNvSpPr/>
          <p:nvPr/>
        </p:nvSpPr>
        <p:spPr>
          <a:xfrm>
            <a:off x="304800" y="5994410"/>
            <a:ext cx="11049000" cy="774054"/>
          </a:xfrm>
          <a:prstGeom prst="rect">
            <a:avLst/>
          </a:prstGeom>
          <a:solidFill>
            <a:schemeClr val="accent1">
              <a:alpha val="1997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42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AEC2DA-8961-5585-2E7B-5FEB97D3BA6D}"/>
              </a:ext>
            </a:extLst>
          </p:cNvPr>
          <p:cNvSpPr>
            <a:spLocks noGrp="1"/>
          </p:cNvSpPr>
          <p:nvPr>
            <p:ph type="sldNum" sz="quarter" idx="10"/>
          </p:nvPr>
        </p:nvSpPr>
        <p:spPr/>
        <p:txBody>
          <a:bodyPr/>
          <a:lstStyle/>
          <a:p>
            <a:fld id="{DF69D58E-C59B-4BE3-83E0-B1C1287A8E5B}" type="slidenum">
              <a:rPr lang="en-US" smtClean="0"/>
              <a:pPr/>
              <a:t>15</a:t>
            </a:fld>
            <a:endParaRPr lang="en-US"/>
          </a:p>
        </p:txBody>
      </p:sp>
      <p:sp>
        <p:nvSpPr>
          <p:cNvPr id="4" name="Title 1">
            <a:extLst>
              <a:ext uri="{FF2B5EF4-FFF2-40B4-BE49-F238E27FC236}">
                <a16:creationId xmlns:a16="http://schemas.microsoft.com/office/drawing/2014/main" id="{B2FC2E48-F1D6-F1DC-405B-A9127FDE1591}"/>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Hyperfine Structure (HFS) of hydrogen (deuterium)</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7DF8F2C-E408-A7A4-B335-F1B2939B0680}"/>
                  </a:ext>
                </a:extLst>
              </p:cNvPr>
              <p:cNvSpPr txBox="1"/>
              <p:nvPr/>
            </p:nvSpPr>
            <p:spPr>
              <a:xfrm>
                <a:off x="304800" y="1959431"/>
                <a:ext cx="11288486" cy="436516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the coupling of the electronic spin </a:t>
                </a:r>
                <a14:m>
                  <m:oMath xmlns:m="http://schemas.openxmlformats.org/officeDocument/2006/math">
                    <m:r>
                      <a:rPr lang="en-US" i="1" dirty="0" smtClean="0">
                        <a:latin typeface="Cambria Math" panose="02040503050406030204" pitchFamily="18" charset="0"/>
                      </a:rPr>
                      <m:t>𝐽</m:t>
                    </m:r>
                    <m:r>
                      <a:rPr lang="en-US" i="1" dirty="0" smtClean="0">
                        <a:latin typeface="Cambria Math" panose="02040503050406030204" pitchFamily="18" charset="0"/>
                      </a:rPr>
                      <m:t> = </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oMath>
                </a14:m>
                <a:r>
                  <a:rPr lang="en-US" dirty="0"/>
                  <a:t>  with nuclear spin </a:t>
                </a:r>
                <a14:m>
                  <m:oMath xmlns:m="http://schemas.openxmlformats.org/officeDocument/2006/math">
                    <m:r>
                      <a:rPr lang="en-US" i="1" dirty="0" smtClean="0">
                        <a:latin typeface="Cambria Math" panose="02040503050406030204" pitchFamily="18" charset="0"/>
                      </a:rPr>
                      <m:t>𝐼</m:t>
                    </m:r>
                    <m:r>
                      <a:rPr lang="en-US" i="1" dirty="0" smtClean="0">
                        <a:latin typeface="Cambria Math" panose="02040503050406030204" pitchFamily="18" charset="0"/>
                      </a:rPr>
                      <m:t> =</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oMath>
                </a14:m>
                <a:r>
                  <a:rPr lang="en-US" dirty="0"/>
                  <a:t> (hydrogen), or </a:t>
                </a:r>
                <a14:m>
                  <m:oMath xmlns:m="http://schemas.openxmlformats.org/officeDocument/2006/math">
                    <m:r>
                      <a:rPr lang="en-US" i="1" dirty="0" smtClean="0">
                        <a:latin typeface="Cambria Math" panose="02040503050406030204" pitchFamily="18" charset="0"/>
                      </a:rPr>
                      <m:t>𝐼</m:t>
                    </m:r>
                    <m:r>
                      <a:rPr lang="en-US" i="1" dirty="0" smtClean="0">
                        <a:latin typeface="Cambria Math" panose="02040503050406030204" pitchFamily="18" charset="0"/>
                      </a:rPr>
                      <m:t> = 1</m:t>
                    </m:r>
                  </m:oMath>
                </a14:m>
                <a:r>
                  <a:rPr lang="en-US" dirty="0"/>
                  <a:t> (deuterium) to the total angular momentum</a:t>
                </a:r>
              </a:p>
              <a:p>
                <a:pPr algn="ct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𝐼</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𝐽</m:t>
                        </m:r>
                      </m:e>
                    </m:acc>
                  </m:oMath>
                </a14:m>
                <a:r>
                  <a:rPr lang="en-US" dirty="0"/>
                  <a:t>, with state vectors </a:t>
                </a:r>
                <a14:m>
                  <m:oMath xmlns:m="http://schemas.openxmlformats.org/officeDocument/2006/math">
                    <m:r>
                      <a:rPr lang="en-US" i="1" dirty="0" smtClean="0">
                        <a:latin typeface="Cambria Math" panose="02040503050406030204" pitchFamily="18" charset="0"/>
                      </a:rPr>
                      <m:t>|</m:t>
                    </m:r>
                    <m:r>
                      <a:rPr lang="en-US" i="1" dirty="0" err="1" smtClean="0">
                        <a:latin typeface="Cambria Math" panose="02040503050406030204" pitchFamily="18" charset="0"/>
                      </a:rPr>
                      <m:t>𝐹</m:t>
                    </m:r>
                    <m:r>
                      <a:rPr lang="en-US" i="1" dirty="0" err="1" smtClean="0">
                        <a:latin typeface="Cambria Math" panose="02040503050406030204" pitchFamily="18" charset="0"/>
                      </a:rPr>
                      <m:t>,</m:t>
                    </m:r>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𝑚</m:t>
                        </m:r>
                      </m:e>
                      <m:sub>
                        <m:r>
                          <a:rPr lang="en-US" b="0" i="1" dirty="0" smtClean="0">
                            <a:latin typeface="Cambria Math" panose="02040503050406030204" pitchFamily="18" charset="0"/>
                          </a:rPr>
                          <m:t>𝐹</m:t>
                        </m:r>
                      </m:sub>
                    </m:sSub>
                    <m:r>
                      <a:rPr lang="en-US" i="1" dirty="0" smtClean="0">
                        <a:latin typeface="Cambria Math" panose="02040503050406030204" pitchFamily="18" charset="0"/>
                      </a:rPr>
                      <m:t>⟩</m:t>
                    </m:r>
                  </m:oMath>
                </a14:m>
                <a:r>
                  <a:rPr lang="en-US" dirty="0"/>
                  <a:t>.</a:t>
                </a:r>
              </a:p>
              <a:p>
                <a:pPr marL="285750" indent="-285750">
                  <a:buFont typeface="Arial" panose="020B0604020202020204" pitchFamily="34" charset="0"/>
                  <a:buChar char="•"/>
                </a:pPr>
                <a:r>
                  <a:rPr lang="en-US" dirty="0"/>
                  <a:t>The eigenvalue equation reads:</a:t>
                </a:r>
              </a:p>
              <a:p>
                <a:pPr algn="ct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𝐻</m:t>
                        </m:r>
                      </m:e>
                      <m:sub>
                        <m:r>
                          <m:rPr>
                            <m:sty m:val="p"/>
                          </m:rPr>
                          <a:rPr lang="en-US" b="0" i="0" dirty="0" smtClean="0">
                            <a:latin typeface="Cambria Math" panose="02040503050406030204" pitchFamily="18" charset="0"/>
                          </a:rPr>
                          <m:t>HFS</m:t>
                        </m:r>
                      </m:sub>
                    </m:sSub>
                    <m:r>
                      <a:rPr lang="en-US" i="1" dirty="0" smtClean="0">
                        <a:latin typeface="Cambria Math" panose="02040503050406030204" pitchFamily="18" charset="0"/>
                      </a:rPr>
                      <m:t> =|</m:t>
                    </m:r>
                    <m:r>
                      <a:rPr lang="en-US" i="1" dirty="0" err="1" smtClean="0">
                        <a:latin typeface="Cambria Math" panose="02040503050406030204" pitchFamily="18" charset="0"/>
                      </a:rPr>
                      <m:t>𝐹</m:t>
                    </m:r>
                    <m:r>
                      <a:rPr lang="en-US" i="1" dirty="0" err="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𝐹</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𝐸</m:t>
                        </m:r>
                      </m:e>
                      <m:sub>
                        <m:r>
                          <a:rPr lang="en-US" b="0" i="1" dirty="0" smtClean="0">
                            <a:latin typeface="Cambria Math" panose="02040503050406030204" pitchFamily="18" charset="0"/>
                          </a:rPr>
                          <m:t>𝐹</m:t>
                        </m:r>
                      </m:sub>
                    </m:sSub>
                    <m:r>
                      <a:rPr lang="en-US" i="1" dirty="0" smtClean="0">
                        <a:latin typeface="Cambria Math" panose="02040503050406030204" pitchFamily="18" charset="0"/>
                      </a:rPr>
                      <m:t>|</m:t>
                    </m:r>
                    <m:r>
                      <a:rPr lang="en-US" i="1" dirty="0" err="1" smtClean="0">
                        <a:latin typeface="Cambria Math" panose="02040503050406030204" pitchFamily="18" charset="0"/>
                      </a:rPr>
                      <m:t>𝐹</m:t>
                    </m:r>
                    <m:r>
                      <a:rPr lang="en-US" i="1" dirty="0" err="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𝐹</m:t>
                        </m:r>
                      </m:sub>
                    </m:sSub>
                    <m:r>
                      <a:rPr lang="en-US" i="1" dirty="0" smtClean="0">
                        <a:latin typeface="Cambria Math" panose="02040503050406030204" pitchFamily="18" charset="0"/>
                      </a:rPr>
                      <m:t>⟩</m:t>
                    </m:r>
                  </m:oMath>
                </a14:m>
                <a:r>
                  <a:rPr lang="en-US" dirty="0"/>
                  <a:t>, where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m:rPr>
                            <m:sty m:val="p"/>
                          </m:rPr>
                          <a:rPr lang="en-US" dirty="0">
                            <a:latin typeface="Cambria Math" panose="02040503050406030204" pitchFamily="18" charset="0"/>
                          </a:rPr>
                          <m:t>HFS</m:t>
                        </m:r>
                      </m:sub>
                    </m:sSub>
                    <m:r>
                      <a:rPr lang="en-US" b="0" i="1" dirty="0" smtClean="0">
                        <a:latin typeface="Cambria Math" panose="02040503050406030204" pitchFamily="18" charset="0"/>
                      </a:rPr>
                      <m:t> </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𝐼</m:t>
                        </m:r>
                      </m:e>
                    </m:acc>
                    <m:r>
                      <a:rPr lang="en-US" i="1" dirty="0">
                        <a:latin typeface="Cambria Math" panose="02040503050406030204" pitchFamily="18" charset="0"/>
                      </a:rPr>
                      <m:t>·</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𝐽</m:t>
                        </m:r>
                      </m:e>
                    </m:acc>
                    <m:r>
                      <a:rPr lang="en-US" i="1" dirty="0">
                        <a:latin typeface="Cambria Math" panose="02040503050406030204" pitchFamily="18" charset="0"/>
                      </a:rPr>
                      <m:t>)</m:t>
                    </m:r>
                  </m:oMath>
                </a14:m>
                <a:endParaRPr lang="en-US" dirty="0"/>
              </a:p>
              <a:p>
                <a:pPr algn="ctr"/>
                <a:endParaRPr lang="en-US" dirty="0"/>
              </a:p>
              <a:p>
                <a:pPr marL="285750" indent="-285750">
                  <a:buFont typeface="Arial" panose="020B0604020202020204" pitchFamily="34" charset="0"/>
                  <a:buChar char="•"/>
                </a:pPr>
                <a:r>
                  <a:rPr lang="en-US" dirty="0"/>
                  <a:t>(Here, smaller and different terms such as quadrupole interaction in the Hamiltonian of the HFS were neglected)</a:t>
                </a:r>
              </a:p>
              <a:p>
                <a:pPr marL="285750" indent="-285750">
                  <a:buFont typeface="Arial" panose="020B0604020202020204" pitchFamily="34" charset="0"/>
                  <a:buChar char="•"/>
                </a:pPr>
                <a:r>
                  <a:rPr lang="en-US" dirty="0"/>
                  <a:t>Using </a:t>
                </a:r>
                <a14:m>
                  <m:oMath xmlns:m="http://schemas.openxmlformats.org/officeDocument/2006/math">
                    <m:sSup>
                      <m:sSupPr>
                        <m:ctrlPr>
                          <a:rPr lang="en-US" i="1" smtClean="0"/>
                        </m:ctrlPr>
                      </m:sSupPr>
                      <m:e>
                        <m:acc>
                          <m:accPr>
                            <m:chr m:val="⃗"/>
                            <m:ctrlPr>
                              <a:rPr lang="en-US" i="1" smtClean="0"/>
                            </m:ctrlPr>
                          </m:accPr>
                          <m:e>
                            <m:r>
                              <a:rPr lang="en-US" b="0" i="1" smtClean="0"/>
                              <m:t>𝐹</m:t>
                            </m:r>
                          </m:e>
                        </m:acc>
                      </m:e>
                      <m:sup>
                        <m:r>
                          <a:rPr lang="en-US" b="0" i="1" smtClean="0"/>
                          <m:t>2</m:t>
                        </m:r>
                      </m:sup>
                    </m:sSup>
                    <m:r>
                      <a:rPr lang="en-US" b="0" i="1" smtClean="0"/>
                      <m:t>=</m:t>
                    </m:r>
                    <m:sSup>
                      <m:sSupPr>
                        <m:ctrlPr>
                          <a:rPr lang="en-US" b="0" i="1" smtClean="0">
                            <a:ea typeface="Cambria Math" panose="02040503050406030204" pitchFamily="18" charset="0"/>
                          </a:rPr>
                        </m:ctrlPr>
                      </m:sSupPr>
                      <m:e>
                        <m:r>
                          <a:rPr lang="en-US" i="1">
                            <a:ea typeface="Cambria Math" panose="02040503050406030204" pitchFamily="18" charset="0"/>
                          </a:rPr>
                          <m:t>ℏ</m:t>
                        </m:r>
                      </m:e>
                      <m:sup>
                        <m:r>
                          <a:rPr lang="en-US" b="0" i="1" smtClean="0">
                            <a:ea typeface="Cambria Math" panose="02040503050406030204" pitchFamily="18" charset="0"/>
                          </a:rPr>
                          <m:t>2</m:t>
                        </m:r>
                      </m:sup>
                    </m:sSup>
                    <m:r>
                      <a:rPr lang="en-US" b="0" i="1" smtClean="0">
                        <a:ea typeface="Cambria Math" panose="02040503050406030204" pitchFamily="18" charset="0"/>
                      </a:rPr>
                      <m:t>𝐹</m:t>
                    </m:r>
                    <m:d>
                      <m:dPr>
                        <m:ctrlPr>
                          <a:rPr lang="en-US" b="0" i="1" smtClean="0">
                            <a:latin typeface="Cambria Math" panose="02040503050406030204" pitchFamily="18" charset="0"/>
                            <a:ea typeface="Cambria Math" panose="02040503050406030204" pitchFamily="18" charset="0"/>
                          </a:rPr>
                        </m:ctrlPr>
                      </m:dPr>
                      <m:e>
                        <m:r>
                          <a:rPr lang="en-US" b="0" i="1" smtClean="0">
                            <a:ea typeface="Cambria Math" panose="02040503050406030204" pitchFamily="18" charset="0"/>
                          </a:rPr>
                          <m:t>𝐹</m:t>
                        </m:r>
                        <m:r>
                          <a:rPr lang="en-US" b="0" i="1" smtClean="0">
                            <a:ea typeface="Cambria Math" panose="02040503050406030204" pitchFamily="18" charset="0"/>
                          </a:rPr>
                          <m:t>+1</m:t>
                        </m:r>
                      </m:e>
                    </m:d>
                    <m:r>
                      <a:rPr lang="en-US" b="0" i="1" smtClean="0">
                        <a:latin typeface="Cambria Math" panose="02040503050406030204" pitchFamily="18" charset="0"/>
                        <a:ea typeface="Cambria Math" panose="02040503050406030204" pitchFamily="18" charset="0"/>
                      </a:rPr>
                      <m:t>,</m:t>
                    </m:r>
                  </m:oMath>
                </a14:m>
                <a:r>
                  <a:rPr lang="en-US" dirty="0"/>
                  <a:t> with</a:t>
                </a:r>
              </a:p>
              <a:p>
                <a:pPr algn="ctr"/>
                <a14:m>
                  <m:oMath xmlns:m="http://schemas.openxmlformats.org/officeDocument/2006/math">
                    <m:acc>
                      <m:accPr>
                        <m:chr m:val="⃗"/>
                        <m:ctrlPr>
                          <a:rPr lang="en-US" i="1" dirty="0"/>
                        </m:ctrlPr>
                      </m:accPr>
                      <m:e>
                        <m:r>
                          <a:rPr lang="en-US" i="1" dirty="0"/>
                          <m:t>𝐼</m:t>
                        </m:r>
                      </m:e>
                    </m:acc>
                    <m:r>
                      <a:rPr lang="en-US" i="1" dirty="0"/>
                      <m:t>·</m:t>
                    </m:r>
                    <m:acc>
                      <m:accPr>
                        <m:chr m:val="⃗"/>
                        <m:ctrlPr>
                          <a:rPr lang="en-US" i="1" dirty="0"/>
                        </m:ctrlPr>
                      </m:accPr>
                      <m:e>
                        <m:r>
                          <a:rPr lang="en-US" i="1" dirty="0"/>
                          <m:t>𝐽</m:t>
                        </m:r>
                      </m:e>
                    </m:acc>
                    <m:r>
                      <a:rPr lang="en-US" b="0" i="1" dirty="0" smtClean="0"/>
                      <m:t>=</m:t>
                    </m:r>
                    <m:f>
                      <m:fPr>
                        <m:ctrlPr>
                          <a:rPr lang="en-US" b="0" i="1" dirty="0" smtClean="0"/>
                        </m:ctrlPr>
                      </m:fPr>
                      <m:num>
                        <m:r>
                          <a:rPr lang="en-US" b="0" i="1" dirty="0" smtClean="0"/>
                          <m:t>1</m:t>
                        </m:r>
                      </m:num>
                      <m:den>
                        <m:r>
                          <a:rPr lang="en-US" b="0" i="1" dirty="0" smtClean="0"/>
                          <m:t>2</m:t>
                        </m:r>
                      </m:den>
                    </m:f>
                    <m:d>
                      <m:dPr>
                        <m:begChr m:val="["/>
                        <m:endChr m:val="]"/>
                        <m:ctrlPr>
                          <a:rPr lang="en-US" b="0" i="1" dirty="0" smtClean="0"/>
                        </m:ctrlPr>
                      </m:dPr>
                      <m:e>
                        <m:r>
                          <a:rPr lang="en-US" b="0" i="1" dirty="0" smtClean="0"/>
                          <m:t>𝐹</m:t>
                        </m:r>
                        <m:d>
                          <m:dPr>
                            <m:ctrlPr>
                              <a:rPr lang="en-US" b="0" i="1" dirty="0" smtClean="0"/>
                            </m:ctrlPr>
                          </m:dPr>
                          <m:e>
                            <m:r>
                              <a:rPr lang="en-US" b="0" i="1" dirty="0" smtClean="0"/>
                              <m:t>𝐹</m:t>
                            </m:r>
                            <m:r>
                              <a:rPr lang="en-US" b="0" i="1" dirty="0" smtClean="0"/>
                              <m:t>+1</m:t>
                            </m:r>
                          </m:e>
                        </m:d>
                        <m:r>
                          <a:rPr lang="en-US" b="0" i="1" dirty="0" smtClean="0"/>
                          <m:t>−</m:t>
                        </m:r>
                        <m:r>
                          <a:rPr lang="en-US" b="0" i="1" dirty="0" smtClean="0"/>
                          <m:t>𝐼</m:t>
                        </m:r>
                        <m:d>
                          <m:dPr>
                            <m:ctrlPr>
                              <a:rPr lang="en-US" b="0" i="1" dirty="0" smtClean="0"/>
                            </m:ctrlPr>
                          </m:dPr>
                          <m:e>
                            <m:r>
                              <a:rPr lang="en-US" b="0" i="1" dirty="0" smtClean="0"/>
                              <m:t>𝐼</m:t>
                            </m:r>
                            <m:r>
                              <a:rPr lang="en-US" b="0" i="1" dirty="0" smtClean="0"/>
                              <m:t>+1</m:t>
                            </m:r>
                          </m:e>
                        </m:d>
                        <m:r>
                          <a:rPr lang="en-US" b="0" i="1" dirty="0" smtClean="0"/>
                          <m:t>−</m:t>
                        </m:r>
                        <m:r>
                          <a:rPr lang="en-US" b="0" i="1" dirty="0" smtClean="0"/>
                          <m:t>𝐽</m:t>
                        </m:r>
                        <m:r>
                          <a:rPr lang="en-US" b="0" i="1" dirty="0" smtClean="0"/>
                          <m:t>(</m:t>
                        </m:r>
                        <m:r>
                          <a:rPr lang="en-US" b="0" i="1" dirty="0" smtClean="0"/>
                          <m:t>𝐽</m:t>
                        </m:r>
                        <m:r>
                          <a:rPr lang="en-US" b="0" i="1" dirty="0" smtClean="0"/>
                          <m:t>+1)</m:t>
                        </m:r>
                      </m:e>
                    </m:d>
                  </m:oMath>
                </a14:m>
                <a:r>
                  <a:rPr lang="en-US" dirty="0"/>
                  <a:t> it follows that</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𝐹</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d>
                        <m:dPr>
                          <m:begChr m:val="["/>
                          <m:endChr m:val="]"/>
                          <m:ctrlPr>
                            <a:rPr lang="en-US" b="0" i="1" smtClean="0">
                              <a:latin typeface="Cambria Math" panose="02040503050406030204" pitchFamily="18" charset="0"/>
                            </a:rPr>
                          </m:ctrlPr>
                        </m:dPr>
                        <m:e>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𝐹</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𝐼</m:t>
                          </m:r>
                          <m:d>
                            <m:dPr>
                              <m:ctrlPr>
                                <a:rPr lang="en-US" i="1" dirty="0">
                                  <a:latin typeface="Cambria Math" panose="02040503050406030204" pitchFamily="18" charset="0"/>
                                </a:rPr>
                              </m:ctrlPr>
                            </m:dPr>
                            <m:e>
                              <m:r>
                                <a:rPr lang="en-US" i="1" dirty="0">
                                  <a:latin typeface="Cambria Math" panose="02040503050406030204" pitchFamily="18" charset="0"/>
                                </a:rPr>
                                <m:t>𝐼</m:t>
                              </m:r>
                              <m:r>
                                <a:rPr lang="en-US" i="1" dirty="0">
                                  <a:latin typeface="Cambria Math" panose="02040503050406030204" pitchFamily="18" charset="0"/>
                                </a:rPr>
                                <m:t>+1</m:t>
                              </m:r>
                            </m:e>
                          </m:d>
                          <m:r>
                            <a:rPr lang="en-US" i="1" dirty="0">
                              <a:latin typeface="Cambria Math" panose="02040503050406030204" pitchFamily="18" charset="0"/>
                            </a:rPr>
                            <m:t>−</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3</m:t>
                              </m:r>
                            </m:num>
                            <m:den>
                              <m:r>
                                <a:rPr lang="en-US" b="0" i="1" dirty="0" smtClean="0">
                                  <a:latin typeface="Cambria Math" panose="02040503050406030204" pitchFamily="18" charset="0"/>
                                </a:rPr>
                                <m:t>4</m:t>
                              </m:r>
                            </m:den>
                          </m:f>
                        </m:e>
                      </m:d>
                    </m:oMath>
                  </m:oMathPara>
                </a14:m>
                <a:endParaRPr lang="en-US" dirty="0"/>
              </a:p>
              <a:p>
                <a:pPr lvl="1"/>
                <a:r>
                  <a:rPr lang="en-US" dirty="0"/>
                  <a:t>Thus, the HFS splitting becomes </a:t>
                </a:r>
              </a:p>
              <a:p>
                <a:pPr lvl="1" algn="ct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𝑎</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i="1">
                                <a:latin typeface="Cambria Math" panose="02040503050406030204" pitchFamily="18" charset="0"/>
                              </a:rPr>
                              <m:t>2</m:t>
                            </m:r>
                          </m:sup>
                        </m:sSup>
                      </m:num>
                      <m:den>
                        <m:r>
                          <a:rPr lang="en-US" i="1">
                            <a:latin typeface="Cambria Math" panose="02040503050406030204" pitchFamily="18" charset="0"/>
                          </a:rPr>
                          <m:t>2</m:t>
                        </m:r>
                      </m:den>
                    </m:f>
                    <m:r>
                      <a:rPr lang="en-US"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+1</m:t>
                        </m:r>
                      </m:e>
                    </m:d>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𝑎</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ℏ</m:t>
                            </m:r>
                          </m:e>
                          <m:sup>
                            <m:r>
                              <a:rPr lang="en-US" i="1">
                                <a:latin typeface="Cambria Math" panose="02040503050406030204" pitchFamily="18" charset="0"/>
                              </a:rPr>
                              <m:t>2</m:t>
                            </m:r>
                          </m:sup>
                        </m:sSup>
                      </m:num>
                      <m:den>
                        <m:r>
                          <a:rPr lang="en-US" i="1">
                            <a:latin typeface="Cambria Math" panose="02040503050406030204" pitchFamily="18" charset="0"/>
                          </a:rPr>
                          <m:t>2</m:t>
                        </m:r>
                      </m:den>
                    </m:f>
                    <m:d>
                      <m:dPr>
                        <m:begChr m:val="{"/>
                        <m:endChr m:val=""/>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3    </m:t>
                              </m:r>
                              <m:r>
                                <m:rPr>
                                  <m:sty m:val="p"/>
                                  <m:brk m:alnAt="7"/>
                                </m:rPr>
                                <a:rPr lang="en-US" b="0" i="0" smtClean="0">
                                  <a:latin typeface="Cambria Math" panose="02040503050406030204" pitchFamily="18" charset="0"/>
                                  <a:ea typeface="Cambria Math" panose="02040503050406030204" pitchFamily="18" charset="0"/>
                                </a:rPr>
                                <m:t>for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e>
                          </m:mr>
                          <m:m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r>
                                <a:rPr lang="en-US" b="0" i="0" smtClean="0">
                                  <a:latin typeface="Cambria Math" panose="02040503050406030204" pitchFamily="18" charset="0"/>
                                  <a:ea typeface="Cambria Math" panose="02040503050406030204" pitchFamily="18" charset="0"/>
                                </a:rPr>
                                <m:t>    </m:t>
                              </m:r>
                              <m:r>
                                <m:rPr>
                                  <m:sty m:val="p"/>
                                  <m:brk m:alnAt="7"/>
                                </m:rPr>
                                <a:rPr lang="en-US">
                                  <a:latin typeface="Cambria Math" panose="02040503050406030204" pitchFamily="18" charset="0"/>
                                  <a:ea typeface="Cambria Math" panose="02040503050406030204" pitchFamily="18" charset="0"/>
                                </a:rPr>
                                <m:t>f</m:t>
                              </m:r>
                              <m:r>
                                <m:rPr>
                                  <m:sty m:val="p"/>
                                </m:rPr>
                                <a:rPr lang="en-US">
                                  <a:latin typeface="Cambria Math" panose="02040503050406030204" pitchFamily="18" charset="0"/>
                                  <a:ea typeface="Cambria Math" panose="02040503050406030204" pitchFamily="18" charset="0"/>
                                </a:rPr>
                                <m:t>or</m:t>
                              </m:r>
                              <m:r>
                                <a:rPr lang="en-US">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H</m:t>
                              </m:r>
                            </m:e>
                          </m:mr>
                        </m:m>
                      </m:e>
                    </m:d>
                  </m:oMath>
                </a14:m>
                <a:endParaRPr lang="en-US" dirty="0"/>
              </a:p>
            </p:txBody>
          </p:sp>
        </mc:Choice>
        <mc:Fallback>
          <p:sp>
            <p:nvSpPr>
              <p:cNvPr id="5" name="TextBox 4">
                <a:extLst>
                  <a:ext uri="{FF2B5EF4-FFF2-40B4-BE49-F238E27FC236}">
                    <a16:creationId xmlns:a16="http://schemas.microsoft.com/office/drawing/2014/main" id="{97DF8F2C-E408-A7A4-B335-F1B2939B0680}"/>
                  </a:ext>
                </a:extLst>
              </p:cNvPr>
              <p:cNvSpPr txBox="1">
                <a:spLocks noRot="1" noChangeAspect="1" noMove="1" noResize="1" noEditPoints="1" noAdjustHandles="1" noChangeArrowheads="1" noChangeShapeType="1" noTextEdit="1"/>
              </p:cNvSpPr>
              <p:nvPr/>
            </p:nvSpPr>
            <p:spPr>
              <a:xfrm>
                <a:off x="304800" y="1959431"/>
                <a:ext cx="11288486" cy="4365169"/>
              </a:xfrm>
              <a:prstGeom prst="rect">
                <a:avLst/>
              </a:prstGeom>
              <a:blipFill>
                <a:blip r:embed="rId2"/>
                <a:stretch>
                  <a:fillRect l="-337" b="-45217"/>
                </a:stretch>
              </a:blipFill>
              <a:effectLst/>
            </p:spPr>
            <p:txBody>
              <a:bodyPr/>
              <a:lstStyle/>
              <a:p>
                <a:r>
                  <a:rPr lang="en-US">
                    <a:noFill/>
                  </a:rPr>
                  <a:t> </a:t>
                </a:r>
              </a:p>
            </p:txBody>
          </p:sp>
        </mc:Fallback>
      </mc:AlternateContent>
      <p:sp>
        <p:nvSpPr>
          <p:cNvPr id="6" name="Title 1">
            <a:extLst>
              <a:ext uri="{FF2B5EF4-FFF2-40B4-BE49-F238E27FC236}">
                <a16:creationId xmlns:a16="http://schemas.microsoft.com/office/drawing/2014/main" id="{408D3EF0-D1E7-71A1-F820-A5FFDC90B899}"/>
              </a:ext>
            </a:extLst>
          </p:cNvPr>
          <p:cNvSpPr txBox="1">
            <a:spLocks/>
          </p:cNvSpPr>
          <p:nvPr/>
        </p:nvSpPr>
        <p:spPr>
          <a:xfrm>
            <a:off x="304800" y="1371600"/>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The HFS is generated by</a:t>
            </a:r>
          </a:p>
        </p:txBody>
      </p:sp>
    </p:spTree>
    <p:extLst>
      <p:ext uri="{BB962C8B-B14F-4D97-AF65-F5344CB8AC3E}">
        <p14:creationId xmlns:p14="http://schemas.microsoft.com/office/powerpoint/2010/main" val="453470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A1D885-488F-55BB-4294-E7D803B19501}"/>
              </a:ext>
            </a:extLst>
          </p:cNvPr>
          <p:cNvSpPr>
            <a:spLocks noGrp="1"/>
          </p:cNvSpPr>
          <p:nvPr>
            <p:ph type="sldNum" sz="quarter" idx="10"/>
          </p:nvPr>
        </p:nvSpPr>
        <p:spPr/>
        <p:txBody>
          <a:bodyPr/>
          <a:lstStyle/>
          <a:p>
            <a:fld id="{DF69D58E-C59B-4BE3-83E0-B1C1287A8E5B}" type="slidenum">
              <a:rPr lang="en-US" smtClean="0"/>
              <a:pPr/>
              <a:t>16</a:t>
            </a:fld>
            <a:endParaRPr lang="en-US"/>
          </a:p>
        </p:txBody>
      </p:sp>
      <p:sp>
        <p:nvSpPr>
          <p:cNvPr id="6" name="Title 1">
            <a:extLst>
              <a:ext uri="{FF2B5EF4-FFF2-40B4-BE49-F238E27FC236}">
                <a16:creationId xmlns:a16="http://schemas.microsoft.com/office/drawing/2014/main" id="{C23B2765-D319-9F76-1DAA-2DFA6E279905}"/>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HFS in magnetic field (Zeeman Effect)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B4CF80A-8A67-196E-B69A-0B4CADE1283B}"/>
                  </a:ext>
                </a:extLst>
              </p:cNvPr>
              <p:cNvSpPr txBox="1"/>
              <p:nvPr/>
            </p:nvSpPr>
            <p:spPr>
              <a:xfrm>
                <a:off x="304800" y="2362200"/>
                <a:ext cx="11288486" cy="329724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a:t>
                </a:r>
                <a:r>
                  <a:rPr lang="en-US" dirty="0" err="1"/>
                  <a:t>ie</a:t>
                </a:r>
                <a:r>
                  <a:rPr lang="en-US" dirty="0"/>
                  <a:t>., either in a very weak or very strong magnetic field.</a:t>
                </a:r>
              </a:p>
              <a:p>
                <a:pPr marL="285750" indent="-285750">
                  <a:buFont typeface="Arial" panose="020B0604020202020204" pitchFamily="34" charset="0"/>
                  <a:buChar char="•"/>
                </a:pPr>
                <a:r>
                  <a:rPr lang="en-US" dirty="0"/>
                  <a:t>We are interested in nuclear polarization, so we preferably expand into </a:t>
                </a:r>
              </a:p>
              <a:p>
                <a:pPr algn="ctr"/>
                <a14:m>
                  <m:oMath xmlns:m="http://schemas.openxmlformats.org/officeDocument/2006/math">
                    <m:r>
                      <a:rPr lang="en-US" i="1" dirty="0">
                        <a:latin typeface="Cambria Math" panose="02040503050406030204" pitchFamily="18" charset="0"/>
                      </a:rPr>
                      <m:t>|</m:t>
                    </m:r>
                    <m:r>
                      <a:rPr lang="en-US" b="0" i="1" dirty="0" smtClean="0">
                        <a:latin typeface="Cambria Math" panose="02040503050406030204" pitchFamily="18" charset="0"/>
                      </a:rPr>
                      <m:t>𝐼</m:t>
                    </m:r>
                    <m:r>
                      <a:rPr lang="en-US" i="1" dirty="0" err="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𝐼</m:t>
                        </m:r>
                      </m:sub>
                    </m:sSub>
                    <m:r>
                      <a:rPr lang="en-US" i="1" dirty="0">
                        <a:latin typeface="Cambria Math" panose="02040503050406030204" pitchFamily="18" charset="0"/>
                      </a:rPr>
                      <m:t>⟩|</m:t>
                    </m:r>
                    <m:r>
                      <a:rPr lang="en-US" b="0" i="1" dirty="0" smtClean="0">
                        <a:latin typeface="Cambria Math" panose="02040503050406030204" pitchFamily="18" charset="0"/>
                      </a:rPr>
                      <m:t>𝐽</m:t>
                    </m:r>
                    <m:r>
                      <a:rPr lang="en-US" i="1" dirty="0" err="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𝐽</m:t>
                        </m:r>
                      </m:sub>
                    </m:sSub>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dirty="0">
                        <a:latin typeface="Cambria Math" panose="02040503050406030204" pitchFamily="18" charset="0"/>
                      </a:rPr>
                      <m:t>|</m:t>
                    </m:r>
                    <m:sSub>
                      <m:sSubPr>
                        <m:ctrlPr>
                          <a:rPr lang="en-US" i="1" dirty="0" smtClean="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𝐽</m:t>
                        </m:r>
                      </m:sub>
                    </m:sSub>
                    <m:r>
                      <a:rPr lang="en-US" i="1" dirty="0" err="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𝐼</m:t>
                        </m:r>
                      </m:sub>
                    </m:sSub>
                    <m:r>
                      <a:rPr lang="en-US" i="1" dirty="0">
                        <a:latin typeface="Cambria Math" panose="02040503050406030204" pitchFamily="18" charset="0"/>
                      </a:rPr>
                      <m:t>⟩</m:t>
                    </m:r>
                  </m:oMath>
                </a14:m>
                <a:endParaRPr lang="en-US" dirty="0"/>
              </a:p>
              <a:p>
                <a:pPr marL="285750" indent="-285750">
                  <a:buFont typeface="Arial" panose="020B0604020202020204" pitchFamily="34" charset="0"/>
                  <a:buChar char="•"/>
                </a:pPr>
                <a:r>
                  <a:rPr lang="en-US" dirty="0"/>
                  <a:t>Following the rules of vector coupling, we obtain: </a:t>
                </a:r>
              </a:p>
              <a:p>
                <a:pPr algn="ct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𝐹</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𝐼</m:t>
                        </m:r>
                      </m:sub>
                    </m:sSub>
                    <m:r>
                      <a:rPr lang="en-US"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𝐽</m:t>
                        </m:r>
                      </m:sub>
                    </m:sSub>
                  </m:oMath>
                </a14:m>
                <a:r>
                  <a:rPr lang="en-US" dirty="0"/>
                  <a:t>, and</a:t>
                </a: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𝐽</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𝐼</m:t>
                            </m:r>
                          </m:sub>
                        </m:sSub>
                      </m:e>
                    </m:d>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𝐽</m:t>
                            </m:r>
                          </m:sub>
                        </m:sSub>
                        <m:r>
                          <a:rPr lang="en-US" i="1" dirty="0" err="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𝐹</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𝐽</m:t>
                            </m:r>
                          </m:sub>
                        </m:sSub>
                      </m:e>
                    </m:d>
                    <m:r>
                      <a:rPr lang="en-US" i="1" dirty="0" err="1">
                        <a:latin typeface="Cambria Math" panose="02040503050406030204" pitchFamily="18" charset="0"/>
                      </a:rPr>
                      <m:t>,</m:t>
                    </m:r>
                  </m:oMath>
                </a14:m>
                <a:r>
                  <a:rPr lang="en-US" dirty="0"/>
                  <a:t> </a:t>
                </a:r>
              </a:p>
              <a:p>
                <a:pPr lvl="1"/>
                <a:r>
                  <a:rPr lang="en-US" dirty="0"/>
                  <a:t>where especially for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𝐽</m:t>
                        </m:r>
                      </m:sub>
                    </m:sSub>
                    <m:r>
                      <a:rPr lang="en-US" b="0" i="1" dirty="0" smtClean="0">
                        <a:latin typeface="Cambria Math" panose="02040503050406030204" pitchFamily="18" charset="0"/>
                        <a:ea typeface="Cambria Math" panose="02040503050406030204" pitchFamily="18" charset="0"/>
                      </a:rPr>
                      <m:t>±</m:t>
                    </m:r>
                    <m:f>
                      <m:fPr>
                        <m:ctrlPr>
                          <a:rPr lang="en-US" b="0"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2</m:t>
                        </m:r>
                      </m:den>
                    </m:f>
                  </m:oMath>
                </a14:m>
                <a:r>
                  <a:rPr lang="en-US" dirty="0"/>
                  <a:t>:</a:t>
                </a:r>
              </a:p>
              <a:p>
                <a:pPr lvl="1" algn="ct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𝐽</m:t>
                            </m:r>
                          </m:sub>
                        </m:sSub>
                        <m:r>
                          <a:rPr lang="en-US" i="1" dirty="0" err="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𝐼</m:t>
                            </m:r>
                          </m:sub>
                        </m:sSub>
                      </m:e>
                    </m:d>
                    <m:r>
                      <a:rPr lang="en-US" b="0" i="1" dirty="0" smtClean="0">
                        <a:latin typeface="Cambria Math" panose="02040503050406030204" pitchFamily="18" charset="0"/>
                      </a:rPr>
                      <m:t>=</m:t>
                    </m:r>
                  </m:oMath>
                </a14:m>
                <a:r>
                  <a:rPr lang="en-US" dirty="0"/>
                  <a:t> </a:t>
                </a:r>
                <a14:m>
                  <m:oMath xmlns:m="http://schemas.openxmlformats.org/officeDocument/2006/math">
                    <m:d>
                      <m:dPr>
                        <m:begChr m:val="|"/>
                        <m:endChr m:val="⟩"/>
                        <m:ctrlPr>
                          <a:rPr lang="en-US" i="1" dirty="0">
                            <a:latin typeface="Cambria Math" panose="02040503050406030204" pitchFamily="18" charset="0"/>
                          </a:rPr>
                        </m:ctrlPr>
                      </m:dPr>
                      <m:e>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i="1" dirty="0" err="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𝐹</m:t>
                            </m:r>
                          </m:sub>
                        </m:sSub>
                        <m:r>
                          <a:rPr lang="en-US" i="1" dirty="0" smtClean="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2</m:t>
                            </m:r>
                          </m:den>
                        </m:f>
                      </m:e>
                    </m:d>
                  </m:oMath>
                </a14:m>
                <a:endParaRPr lang="en-US" dirty="0"/>
              </a:p>
              <a:p>
                <a:pPr marL="285750" indent="-285750">
                  <a:buFont typeface="Arial" panose="020B0604020202020204" pitchFamily="34" charset="0"/>
                  <a:buChar char="•"/>
                </a:pPr>
                <a:r>
                  <a:rPr lang="en-US" dirty="0"/>
                  <a:t>The total Hamiltonian reads:</a:t>
                </a:r>
              </a:p>
              <a:p>
                <a14:m>
                  <m:oMathPara xmlns:m="http://schemas.openxmlformats.org/officeDocument/2006/math">
                    <m:oMathParaPr>
                      <m:jc m:val="centerGroup"/>
                    </m:oMathParaPr>
                    <m:oMath xmlns:m="http://schemas.openxmlformats.org/officeDocument/2006/math">
                      <m:r>
                        <m:rPr>
                          <m:nor/>
                        </m:rPr>
                        <a:rPr lang="en-US" b="0" i="1" dirty="0" smtClean="0"/>
                        <m:t>H</m:t>
                      </m:r>
                      <m:r>
                        <m:rPr>
                          <m:nor/>
                        </m:rPr>
                        <a:rPr lang="en-US" i="1" dirty="0"/>
                        <m:t> = </m:t>
                      </m:r>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𝐻</m:t>
                          </m:r>
                        </m:e>
                        <m:sub>
                          <m:r>
                            <m:rPr>
                              <m:sty m:val="p"/>
                            </m:rPr>
                            <a:rPr lang="en-US" b="0" i="0" dirty="0" smtClean="0">
                              <a:latin typeface="Cambria Math" panose="02040503050406030204" pitchFamily="18" charset="0"/>
                            </a:rPr>
                            <m:t>nuclear</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m:rPr>
                              <m:sty m:val="p"/>
                            </m:rPr>
                            <a:rPr lang="en-US" b="0" i="0" dirty="0" smtClean="0">
                              <a:latin typeface="Cambria Math" panose="02040503050406030204" pitchFamily="18" charset="0"/>
                            </a:rPr>
                            <m:t>electron</m:t>
                          </m:r>
                          <m:r>
                            <a:rPr lang="en-US" b="0" i="1" dirty="0" smtClean="0">
                              <a:latin typeface="Cambria Math" panose="02040503050406030204" pitchFamily="18" charset="0"/>
                            </a:rPr>
                            <m:t>𝑖𝑐</m:t>
                          </m:r>
                        </m:sub>
                      </m:sSub>
                      <m:r>
                        <a:rPr lang="en-US" b="0" i="1" dirty="0" smtClean="0">
                          <a:latin typeface="Cambria Math" panose="02040503050406030204" pitchFamily="18" charset="0"/>
                        </a:rPr>
                        <m:t>+</m:t>
                      </m:r>
                      <m:r>
                        <m:rPr>
                          <m:nor/>
                        </m:rPr>
                        <a:rPr lang="en-US" i="1" dirty="0"/>
                        <m:t>(</m:t>
                      </m:r>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𝛾</m:t>
                          </m:r>
                        </m:e>
                        <m:sub>
                          <m:r>
                            <a:rPr lang="en-US" b="0" i="1" dirty="0" smtClean="0">
                              <a:latin typeface="Cambria Math" panose="02040503050406030204" pitchFamily="18" charset="0"/>
                              <a:ea typeface="Cambria Math" panose="02040503050406030204" pitchFamily="18" charset="0"/>
                            </a:rPr>
                            <m:t>𝐼</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𝐼</m:t>
                          </m:r>
                        </m:sub>
                      </m:sSub>
                      <m:r>
                        <a:rPr lang="en-US" b="0" i="1" dirty="0" smtClean="0">
                          <a:latin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𝛾</m:t>
                          </m:r>
                        </m:e>
                        <m:sub>
                          <m:r>
                            <a:rPr lang="en-US" b="0" i="1" dirty="0" smtClean="0">
                              <a:latin typeface="Cambria Math" panose="02040503050406030204" pitchFamily="18" charset="0"/>
                              <a:ea typeface="Cambria Math" panose="02040503050406030204" pitchFamily="18" charset="0"/>
                            </a:rPr>
                            <m:t>𝐽</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b="0" i="1" dirty="0" smtClean="0">
                              <a:latin typeface="Cambria Math" panose="02040503050406030204" pitchFamily="18" charset="0"/>
                            </a:rPr>
                            <m:t>𝐽</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𝐵</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b="0" i="1" dirty="0" smtClean="0">
                          <a:latin typeface="Cambria Math" panose="02040503050406030204" pitchFamily="18" charset="0"/>
                        </a:rPr>
                        <m:t>𝑎</m:t>
                      </m:r>
                      <m:d>
                        <m:dPr>
                          <m:ctrlPr>
                            <a:rPr lang="en-US" b="0" i="1" dirty="0" smtClean="0">
                              <a:latin typeface="Cambria Math" panose="02040503050406030204" pitchFamily="18" charset="0"/>
                            </a:rPr>
                          </m:ctrlPr>
                        </m:dPr>
                        <m:e>
                          <m:acc>
                            <m:accPr>
                              <m:chr m:val="⃗"/>
                              <m:ctrlPr>
                                <a:rPr lang="en-US" i="1" dirty="0">
                                  <a:latin typeface="Cambria Math" panose="02040503050406030204" pitchFamily="18" charset="0"/>
                                </a:rPr>
                              </m:ctrlPr>
                            </m:accPr>
                            <m:e>
                              <m:r>
                                <a:rPr lang="en-US" i="1" dirty="0">
                                  <a:latin typeface="Cambria Math" panose="02040503050406030204" pitchFamily="18" charset="0"/>
                                </a:rPr>
                                <m:t>𝐼</m:t>
                              </m:r>
                            </m:e>
                          </m:acc>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𝐽</m:t>
                              </m:r>
                            </m:e>
                          </m:acc>
                        </m:e>
                      </m:d>
                      <m:r>
                        <a:rPr lang="en-US" b="0" i="1" dirty="0" smtClean="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𝐻</m:t>
                          </m:r>
                        </m:e>
                        <m:sub>
                          <m:r>
                            <m:rPr>
                              <m:sty m:val="p"/>
                            </m:rPr>
                            <a:rPr lang="en-US" b="0" i="0" dirty="0" smtClean="0">
                              <a:latin typeface="Cambria Math" panose="02040503050406030204" pitchFamily="18" charset="0"/>
                            </a:rPr>
                            <m:t>quad</m:t>
                          </m:r>
                          <m:r>
                            <a:rPr lang="en-US" b="0" i="0" dirty="0" smtClean="0">
                              <a:latin typeface="Cambria Math" panose="02040503050406030204" pitchFamily="18" charset="0"/>
                            </a:rPr>
                            <m:t>.</m:t>
                          </m:r>
                        </m:sub>
                      </m:sSub>
                      <m:r>
                        <a:rPr lang="en-US" b="0" i="1" dirty="0" smtClean="0">
                          <a:latin typeface="Cambria Math" panose="02040503050406030204" pitchFamily="18" charset="0"/>
                        </a:rPr>
                        <m:t>)</m:t>
                      </m:r>
                    </m:oMath>
                  </m:oMathPara>
                </a14:m>
                <a:br>
                  <a:rPr lang="en-US" i="1" dirty="0"/>
                </a:br>
                <a:endParaRPr lang="en-US" i="1" dirty="0"/>
              </a:p>
              <a:p>
                <a:pPr lvl="1" algn="ctr"/>
                <a:endParaRPr lang="en-US" dirty="0"/>
              </a:p>
            </p:txBody>
          </p:sp>
        </mc:Choice>
        <mc:Fallback>
          <p:sp>
            <p:nvSpPr>
              <p:cNvPr id="7" name="TextBox 6">
                <a:extLst>
                  <a:ext uri="{FF2B5EF4-FFF2-40B4-BE49-F238E27FC236}">
                    <a16:creationId xmlns:a16="http://schemas.microsoft.com/office/drawing/2014/main" id="{3B4CF80A-8A67-196E-B69A-0B4CADE1283B}"/>
                  </a:ext>
                </a:extLst>
              </p:cNvPr>
              <p:cNvSpPr txBox="1">
                <a:spLocks noRot="1" noChangeAspect="1" noMove="1" noResize="1" noEditPoints="1" noAdjustHandles="1" noChangeArrowheads="1" noChangeShapeType="1" noTextEdit="1"/>
              </p:cNvSpPr>
              <p:nvPr/>
            </p:nvSpPr>
            <p:spPr>
              <a:xfrm>
                <a:off x="304800" y="2362200"/>
                <a:ext cx="11288486" cy="3297249"/>
              </a:xfrm>
              <a:prstGeom prst="rect">
                <a:avLst/>
              </a:prstGeom>
              <a:blipFill>
                <a:blip r:embed="rId2"/>
                <a:stretch>
                  <a:fillRect l="-337" t="-1154"/>
                </a:stretch>
              </a:blipFill>
              <a:effectLst/>
            </p:spPr>
            <p:txBody>
              <a:bodyPr/>
              <a:lstStyle/>
              <a:p>
                <a:r>
                  <a:rPr lang="en-US">
                    <a:noFill/>
                  </a:rPr>
                  <a:t> </a:t>
                </a:r>
              </a:p>
            </p:txBody>
          </p:sp>
        </mc:Fallback>
      </mc:AlternateContent>
      <p:sp>
        <p:nvSpPr>
          <p:cNvPr id="8" name="Title 1">
            <a:extLst>
              <a:ext uri="{FF2B5EF4-FFF2-40B4-BE49-F238E27FC236}">
                <a16:creationId xmlns:a16="http://schemas.microsoft.com/office/drawing/2014/main" id="{540CCABE-EDFF-2967-FE02-1C1F2317FD49}"/>
              </a:ext>
            </a:extLst>
          </p:cNvPr>
          <p:cNvSpPr txBox="1">
            <a:spLocks/>
          </p:cNvSpPr>
          <p:nvPr/>
        </p:nvSpPr>
        <p:spPr>
          <a:xfrm>
            <a:off x="304800" y="179475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For arbitrary magnetic field, one expands into states with “good” quantum numbers:</a:t>
            </a:r>
          </a:p>
        </p:txBody>
      </p:sp>
    </p:spTree>
    <p:extLst>
      <p:ext uri="{BB962C8B-B14F-4D97-AF65-F5344CB8AC3E}">
        <p14:creationId xmlns:p14="http://schemas.microsoft.com/office/powerpoint/2010/main" val="999030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F48672-A725-715E-707A-8E10F354FE5B}"/>
              </a:ext>
            </a:extLst>
          </p:cNvPr>
          <p:cNvSpPr>
            <a:spLocks noGrp="1"/>
          </p:cNvSpPr>
          <p:nvPr>
            <p:ph type="sldNum" sz="quarter" idx="10"/>
          </p:nvPr>
        </p:nvSpPr>
        <p:spPr/>
        <p:txBody>
          <a:bodyPr/>
          <a:lstStyle/>
          <a:p>
            <a:fld id="{DF69D58E-C59B-4BE3-83E0-B1C1287A8E5B}" type="slidenum">
              <a:rPr lang="en-US" smtClean="0"/>
              <a:pPr/>
              <a:t>17</a:t>
            </a:fld>
            <a:endParaRPr lang="en-US" dirty="0"/>
          </a:p>
        </p:txBody>
      </p:sp>
      <p:sp>
        <p:nvSpPr>
          <p:cNvPr id="4" name="Title 1">
            <a:extLst>
              <a:ext uri="{FF2B5EF4-FFF2-40B4-BE49-F238E27FC236}">
                <a16:creationId xmlns:a16="http://schemas.microsoft.com/office/drawing/2014/main" id="{0B0D8F84-CF2A-49AE-940D-C8746DFEF0BA}"/>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Breit-Rabi formula</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5BCA4D9-BFDD-8B7F-9954-F1D09D2F29DB}"/>
                  </a:ext>
                </a:extLst>
              </p:cNvPr>
              <p:cNvSpPr txBox="1"/>
              <p:nvPr/>
            </p:nvSpPr>
            <p:spPr>
              <a:xfrm>
                <a:off x="304800" y="2362200"/>
                <a:ext cx="11288486" cy="3255891"/>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yields the Breit-Rabi formula</a:t>
                </a:r>
              </a:p>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num>
                        <m:den>
                          <m:r>
                            <a:rPr lang="en-US" b="0" i="1" smtClean="0">
                              <a:latin typeface="Cambria Math" panose="02040503050406030204" pitchFamily="18" charset="0"/>
                            </a:rPr>
                            <m:t>2</m:t>
                          </m:r>
                        </m:den>
                      </m:f>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rPr>
                                <m:t>𝐼</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𝐼</m:t>
                                  </m:r>
                                </m:sub>
                              </m:sSub>
                              <m:r>
                                <a:rPr lang="en-US" b="0" i="1" smtClean="0">
                                  <a:latin typeface="Cambria Math" panose="02040503050406030204" pitchFamily="18" charset="0"/>
                                </a:rPr>
                                <m:t>𝐵</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𝐹</m:t>
                                  </m:r>
                                </m:sub>
                              </m:sSub>
                            </m:num>
                            <m:den>
                              <m:f>
                                <m:fPr>
                                  <m:type m:val="skw"/>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𝑊</m:t>
                                  </m:r>
                                </m:num>
                                <m:den>
                                  <m:r>
                                    <a:rPr lang="en-US" b="0" i="1" smtClean="0">
                                      <a:latin typeface="Cambria Math" panose="02040503050406030204" pitchFamily="18" charset="0"/>
                                      <a:ea typeface="Cambria Math" panose="02040503050406030204" pitchFamily="18" charset="0"/>
                                    </a:rPr>
                                    <m:t>2</m:t>
                                  </m:r>
                                </m:den>
                              </m:f>
                            </m:den>
                          </m:f>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1+</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𝐹</m:t>
                                      </m:r>
                                    </m:sub>
                                  </m:sSub>
                                </m:num>
                                <m:den>
                                  <m:r>
                                    <a:rPr lang="en-US" i="1">
                                      <a:latin typeface="Cambria Math" panose="02040503050406030204" pitchFamily="18" charset="0"/>
                                    </a:rPr>
                                    <m:t>2</m:t>
                                  </m:r>
                                  <m:r>
                                    <a:rPr lang="en-US" i="1">
                                      <a:latin typeface="Cambria Math" panose="02040503050406030204" pitchFamily="18" charset="0"/>
                                    </a:rPr>
                                    <m:t>𝐼</m:t>
                                  </m:r>
                                  <m:r>
                                    <a:rPr lang="en-US" i="1">
                                      <a:latin typeface="Cambria Math" panose="02040503050406030204" pitchFamily="18" charset="0"/>
                                    </a:rPr>
                                    <m:t>+1</m:t>
                                  </m:r>
                                </m:den>
                              </m:f>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2</m:t>
                                  </m:r>
                                </m:sup>
                              </m:sSup>
                            </m:e>
                          </m:rad>
                        </m:e>
                      </m:d>
                    </m:oMath>
                  </m:oMathPara>
                </a14:m>
                <a:endParaRPr lang="en-US" dirty="0"/>
              </a:p>
              <a:p>
                <a:pPr lvl="1"/>
                <a:r>
                  <a:rPr lang="en-US" dirty="0"/>
                  <a:t>With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𝐽</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𝐼</m:t>
                            </m:r>
                          </m:sub>
                        </m:sSub>
                      </m:e>
                    </m:d>
                    <m:r>
                      <a:rPr lang="en-US" b="0" i="1" smtClean="0">
                        <a:latin typeface="Cambria Math" panose="02040503050406030204" pitchFamily="18" charset="0"/>
                      </a:rPr>
                      <m:t>𝐵</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𝑊</m:t>
                    </m:r>
                    <m:r>
                      <a:rPr lang="en-US"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𝐽</m:t>
                        </m:r>
                      </m:sub>
                    </m:sSub>
                    <m:r>
                      <a:rPr lang="en-US" b="0" i="1" smtClean="0">
                        <a:latin typeface="Cambria Math" panose="02040503050406030204" pitchFamily="18" charset="0"/>
                      </a:rPr>
                      <m:t>𝐵</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𝐵</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m:rPr>
                                <m:sty m:val="p"/>
                              </m:rPr>
                              <a:rPr lang="en-US">
                                <a:latin typeface="Cambria Math" panose="02040503050406030204" pitchFamily="18" charset="0"/>
                                <a:ea typeface="Cambria Math" panose="02040503050406030204" pitchFamily="18" charset="0"/>
                              </a:rPr>
                              <m:t>crit</m:t>
                            </m:r>
                          </m:sub>
                        </m:sSub>
                      </m:den>
                    </m:f>
                  </m:oMath>
                </a14:m>
                <a:endParaRPr lang="en-US" dirty="0"/>
              </a:p>
              <a:p>
                <a:pPr marL="742950" lvl="1" indent="-285750">
                  <a:buFont typeface="Arial" panose="020B0604020202020204" pitchFamily="34" charset="0"/>
                  <a:buChar char="•"/>
                </a:pPr>
                <a:r>
                  <a:rPr lang="en-US" dirty="0"/>
                  <a:t>For practical purposes terms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𝐼</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𝐼</m:t>
                        </m:r>
                      </m:sub>
                    </m:sSub>
                  </m:oMath>
                </a14:m>
                <a:r>
                  <a:rPr lang="en-US" dirty="0"/>
                  <a:t> are neglected due to the smallness of the nuclear magnetic moment in comparison with the electron magnetic moment.</a:t>
                </a:r>
              </a:p>
              <a:p>
                <a:pPr marL="285750" indent="-285750">
                  <a:buFont typeface="Arial" panose="020B0604020202020204" pitchFamily="34" charset="0"/>
                  <a:buChar char="•"/>
                </a:pPr>
                <a:r>
                  <a:rPr lang="en-US" dirty="0"/>
                  <a:t>Parameter </a:t>
                </a:r>
                <a14:m>
                  <m:oMath xmlns:m="http://schemas.openxmlformats.org/officeDocument/2006/math">
                    <m:r>
                      <a:rPr lang="en-US" i="1" dirty="0" smtClean="0">
                        <a:latin typeface="Cambria Math" panose="02040503050406030204" pitchFamily="18" charset="0"/>
                      </a:rPr>
                      <m:t>𝑥</m:t>
                    </m:r>
                  </m:oMath>
                </a14:m>
                <a:r>
                  <a:rPr lang="en-US" dirty="0"/>
                  <a:t> is (dimensionless) magnetic field, measured in units of magnetic field corresponding to HFS splitting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𝐵</m:t>
                        </m:r>
                      </m:e>
                      <m:sub>
                        <m:r>
                          <m:rPr>
                            <m:sty m:val="p"/>
                          </m:rPr>
                          <a:rPr lang="en-US" b="0" i="0" dirty="0" smtClean="0">
                            <a:latin typeface="Cambria Math" panose="02040503050406030204" pitchFamily="18" charset="0"/>
                          </a:rPr>
                          <m:t>crit</m:t>
                        </m:r>
                      </m:sub>
                    </m:sSub>
                    <m:r>
                      <a:rPr lang="en-US" i="1" dirty="0" smtClean="0">
                        <a:latin typeface="Cambria Math" panose="02040503050406030204" pitchFamily="18" charset="0"/>
                      </a:rPr>
                      <m:t> =</m:t>
                    </m:r>
                    <m:f>
                      <m:fPr>
                        <m:ctrlPr>
                          <a:rPr lang="en-US" i="1" dirty="0">
                            <a:latin typeface="Cambria Math" panose="02040503050406030204" pitchFamily="18" charset="0"/>
                          </a:rPr>
                        </m:ctrlPr>
                      </m:fPr>
                      <m:num>
                        <m:r>
                          <a:rPr lang="en-US" i="1" dirty="0">
                            <a:latin typeface="Cambria Math" panose="02040503050406030204" pitchFamily="18" charset="0"/>
                          </a:rPr>
                          <m:t>∆</m:t>
                        </m:r>
                        <m:r>
                          <a:rPr lang="en-US" i="1" dirty="0">
                            <a:latin typeface="Cambria Math" panose="02040503050406030204" pitchFamily="18" charset="0"/>
                          </a:rPr>
                          <m:t>𝑊</m:t>
                        </m:r>
                      </m:num>
                      <m:den>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𝐽</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𝐼</m:t>
                                </m:r>
                              </m:sub>
                            </m:sSub>
                          </m:e>
                        </m:d>
                        <m:r>
                          <a:rPr lang="en-US" i="1">
                            <a:latin typeface="Cambria Math" panose="02040503050406030204" pitchFamily="18" charset="0"/>
                            <a:ea typeface="Cambria Math" panose="02040503050406030204" pitchFamily="18" charset="0"/>
                          </a:rPr>
                          <m:t>ℏ</m:t>
                        </m:r>
                      </m:den>
                    </m:f>
                    <m:r>
                      <a:rPr lang="en-US" i="1" dirty="0" smtClean="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m:t>
                        </m:r>
                        <m:r>
                          <a:rPr lang="en-US" i="1" dirty="0">
                            <a:latin typeface="Cambria Math" panose="02040503050406030204" pitchFamily="18" charset="0"/>
                          </a:rPr>
                          <m:t>𝑊</m:t>
                        </m:r>
                      </m:num>
                      <m:den>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𝐽</m:t>
                            </m:r>
                          </m:sub>
                        </m:sSub>
                        <m:r>
                          <a:rPr lang="en-US" i="1">
                            <a:latin typeface="Cambria Math" panose="02040503050406030204" pitchFamily="18" charset="0"/>
                            <a:ea typeface="Cambria Math" panose="02040503050406030204" pitchFamily="18" charset="0"/>
                          </a:rPr>
                          <m:t>ℏ</m:t>
                        </m:r>
                      </m:den>
                    </m:f>
                  </m:oMath>
                </a14:m>
                <a:r>
                  <a:rPr lang="en-US" dirty="0"/>
                  <a:t>.</a:t>
                </a:r>
              </a:p>
              <a:p>
                <a:r>
                  <a:rPr lang="en-US" dirty="0"/>
                  <a:t>⇒ Allows for universal representations of Zeeman effect of HFS which depend only on spin structure.</a:t>
                </a:r>
              </a:p>
            </p:txBody>
          </p:sp>
        </mc:Choice>
        <mc:Fallback>
          <p:sp>
            <p:nvSpPr>
              <p:cNvPr id="5" name="TextBox 4">
                <a:extLst>
                  <a:ext uri="{FF2B5EF4-FFF2-40B4-BE49-F238E27FC236}">
                    <a16:creationId xmlns:a16="http://schemas.microsoft.com/office/drawing/2014/main" id="{85BCA4D9-BFDD-8B7F-9954-F1D09D2F29DB}"/>
                  </a:ext>
                </a:extLst>
              </p:cNvPr>
              <p:cNvSpPr txBox="1">
                <a:spLocks noRot="1" noChangeAspect="1" noMove="1" noResize="1" noEditPoints="1" noAdjustHandles="1" noChangeArrowheads="1" noChangeShapeType="1" noTextEdit="1"/>
              </p:cNvSpPr>
              <p:nvPr/>
            </p:nvSpPr>
            <p:spPr>
              <a:xfrm>
                <a:off x="304800" y="2362200"/>
                <a:ext cx="11288486" cy="3255891"/>
              </a:xfrm>
              <a:prstGeom prst="rect">
                <a:avLst/>
              </a:prstGeom>
              <a:blipFill>
                <a:blip r:embed="rId2"/>
                <a:stretch>
                  <a:fillRect l="-450" t="-1167" r="-112" b="-1946"/>
                </a:stretch>
              </a:blipFill>
              <a:effectLst/>
            </p:spPr>
            <p:txBody>
              <a:bodyPr/>
              <a:lstStyle/>
              <a:p>
                <a:r>
                  <a:rPr lang="en-US">
                    <a:noFill/>
                  </a:rPr>
                  <a:t> </a:t>
                </a:r>
              </a:p>
            </p:txBody>
          </p:sp>
        </mc:Fallback>
      </mc:AlternateContent>
      <p:sp>
        <p:nvSpPr>
          <p:cNvPr id="6" name="Title 1">
            <a:extLst>
              <a:ext uri="{FF2B5EF4-FFF2-40B4-BE49-F238E27FC236}">
                <a16:creationId xmlns:a16="http://schemas.microsoft.com/office/drawing/2014/main" id="{A373F32A-450D-619B-5577-9D44C6916EFC}"/>
              </a:ext>
            </a:extLst>
          </p:cNvPr>
          <p:cNvSpPr txBox="1">
            <a:spLocks/>
          </p:cNvSpPr>
          <p:nvPr/>
        </p:nvSpPr>
        <p:spPr>
          <a:xfrm>
            <a:off x="304800" y="179475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Solution of Hamiltonian from previous equation</a:t>
            </a:r>
          </a:p>
        </p:txBody>
      </p:sp>
    </p:spTree>
    <p:extLst>
      <p:ext uri="{BB962C8B-B14F-4D97-AF65-F5344CB8AC3E}">
        <p14:creationId xmlns:p14="http://schemas.microsoft.com/office/powerpoint/2010/main" val="1202774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2D38D0-53BE-4B85-85E1-17735BB9E75A}"/>
              </a:ext>
            </a:extLst>
          </p:cNvPr>
          <p:cNvSpPr>
            <a:spLocks noGrp="1"/>
          </p:cNvSpPr>
          <p:nvPr>
            <p:ph type="sldNum" sz="quarter" idx="10"/>
          </p:nvPr>
        </p:nvSpPr>
        <p:spPr/>
        <p:txBody>
          <a:bodyPr/>
          <a:lstStyle/>
          <a:p>
            <a:fld id="{DF69D58E-C59B-4BE3-83E0-B1C1287A8E5B}" type="slidenum">
              <a:rPr lang="en-US" smtClean="0"/>
              <a:pPr/>
              <a:t>18</a:t>
            </a:fld>
            <a:endParaRPr lang="en-US"/>
          </a:p>
        </p:txBody>
      </p:sp>
      <p:sp>
        <p:nvSpPr>
          <p:cNvPr id="4" name="Title 1">
            <a:extLst>
              <a:ext uri="{FF2B5EF4-FFF2-40B4-BE49-F238E27FC236}">
                <a16:creationId xmlns:a16="http://schemas.microsoft.com/office/drawing/2014/main" id="{8ADA09C6-35A6-29DF-11EC-4C35ACE4C33D}"/>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HFS of the H Atom</a:t>
            </a:r>
          </a:p>
        </p:txBody>
      </p:sp>
      <p:pic>
        <p:nvPicPr>
          <p:cNvPr id="5" name="Picture 4">
            <a:extLst>
              <a:ext uri="{FF2B5EF4-FFF2-40B4-BE49-F238E27FC236}">
                <a16:creationId xmlns:a16="http://schemas.microsoft.com/office/drawing/2014/main" id="{C379DE01-D840-73E8-2C34-C12D8ED4EB35}"/>
              </a:ext>
            </a:extLst>
          </p:cNvPr>
          <p:cNvPicPr>
            <a:picLocks noChangeAspect="1"/>
          </p:cNvPicPr>
          <p:nvPr/>
        </p:nvPicPr>
        <p:blipFill rotWithShape="1">
          <a:blip r:embed="rId2"/>
          <a:srcRect l="20125" t="57778" r="21698" b="18229"/>
          <a:stretch/>
        </p:blipFill>
        <p:spPr>
          <a:xfrm>
            <a:off x="2800707" y="1060774"/>
            <a:ext cx="5886093" cy="3435026"/>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4C02B69-5C44-BB25-2912-6D0A7F03EF5F}"/>
                  </a:ext>
                </a:extLst>
              </p:cNvPr>
              <p:cNvSpPr txBox="1"/>
              <p:nvPr/>
            </p:nvSpPr>
            <p:spPr>
              <a:xfrm>
                <a:off x="304800" y="5105400"/>
                <a:ext cx="11288486" cy="170860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As function of magnetic field parameter </a:t>
                </a:r>
                <a14:m>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𝐵</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m:rPr>
                                <m:sty m:val="p"/>
                              </m:rPr>
                              <a:rPr lang="en-US">
                                <a:latin typeface="Cambria Math" panose="02040503050406030204" pitchFamily="18" charset="0"/>
                                <a:ea typeface="Cambria Math" panose="02040503050406030204" pitchFamily="18" charset="0"/>
                              </a:rPr>
                              <m:t>crit</m:t>
                            </m:r>
                          </m:sub>
                        </m:sSub>
                      </m:den>
                    </m:f>
                    <m:r>
                      <a:rPr lang="en-US" i="1">
                        <a:latin typeface="Cambria Math" panose="02040503050406030204" pitchFamily="18" charset="0"/>
                        <a:ea typeface="Cambria Math" panose="02040503050406030204" pitchFamily="18" charset="0"/>
                      </a:rPr>
                      <m:t> </m:t>
                    </m:r>
                  </m:oMath>
                </a14:m>
                <a:r>
                  <a:rPr lang="en-US" dirty="0"/>
                  <a:t>for systems with</a:t>
                </a:r>
                <a:endParaRPr lang="en-US" i="1" dirty="0">
                  <a:latin typeface="Cambria Math" panose="02040503050406030204" pitchFamily="18" charset="0"/>
                </a:endParaRPr>
              </a:p>
              <a:p>
                <a:pPr algn="ctr"/>
                <a:r>
                  <a:rPr lang="en-US" b="0" dirty="0"/>
                  <a:t>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r>
                      <m:rPr>
                        <m:sty m:val="p"/>
                      </m:rPr>
                      <a:rPr lang="en-US" b="0" i="0" smtClean="0">
                        <a:latin typeface="Cambria Math" panose="02040503050406030204" pitchFamily="18" charset="0"/>
                      </a:rPr>
                      <m:t>e</m:t>
                    </m:r>
                    <m:r>
                      <a:rPr lang="en-US" b="0" i="0" smtClean="0">
                        <a:latin typeface="Cambria Math" panose="02040503050406030204" pitchFamily="18" charset="0"/>
                      </a:rPr>
                      <m:t>.</m:t>
                    </m:r>
                    <m:r>
                      <m:rPr>
                        <m:sty m:val="p"/>
                      </m:rPr>
                      <a:rPr lang="en-US" b="0" i="0" smtClean="0">
                        <a:latin typeface="Cambria Math" panose="02040503050406030204" pitchFamily="18" charset="0"/>
                      </a:rPr>
                      <m:t>g</m:t>
                    </m:r>
                    <m:r>
                      <a:rPr lang="en-US" b="0" i="0" smtClean="0">
                        <a:latin typeface="Cambria Math" panose="02040503050406030204" pitchFamily="18" charset="0"/>
                      </a:rPr>
                      <m:t>., </m:t>
                    </m:r>
                    <m:r>
                      <m:rPr>
                        <m:sty m:val="p"/>
                      </m:rPr>
                      <a:rPr lang="en-US" b="0" i="0" smtClean="0">
                        <a:latin typeface="Cambria Math" panose="02040503050406030204" pitchFamily="18" charset="0"/>
                      </a:rPr>
                      <m:t>H</m:t>
                    </m:r>
                    <m:r>
                      <a:rPr lang="en-US" b="0" i="1" smtClean="0">
                        <a:latin typeface="Cambria Math" panose="02040503050406030204" pitchFamily="18" charset="0"/>
                      </a:rPr>
                      <m:t>)</m:t>
                    </m:r>
                  </m:oMath>
                </a14:m>
                <a:r>
                  <a:rPr lang="en-US" dirty="0"/>
                  <a:t>, and </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=1 (</m:t>
                      </m:r>
                      <m:r>
                        <m:rPr>
                          <m:sty m:val="p"/>
                        </m:rPr>
                        <a:rPr lang="en-US" b="0" i="0" smtClean="0">
                          <a:latin typeface="Cambria Math" panose="02040503050406030204" pitchFamily="18" charset="0"/>
                        </a:rPr>
                        <m:t>e</m:t>
                      </m:r>
                      <m:r>
                        <a:rPr lang="en-US" b="0" i="0" smtClean="0">
                          <a:latin typeface="Cambria Math" panose="02040503050406030204" pitchFamily="18" charset="0"/>
                        </a:rPr>
                        <m:t>.</m:t>
                      </m:r>
                      <m:r>
                        <m:rPr>
                          <m:sty m:val="p"/>
                        </m:rPr>
                        <a:rPr lang="en-US" b="0" i="0" smtClean="0">
                          <a:latin typeface="Cambria Math" panose="02040503050406030204" pitchFamily="18" charset="0"/>
                        </a:rPr>
                        <m:t>g</m:t>
                      </m:r>
                      <m:r>
                        <a:rPr lang="en-US" b="0" i="0" smtClean="0">
                          <a:latin typeface="Cambria Math" panose="02040503050406030204" pitchFamily="18" charset="0"/>
                        </a:rPr>
                        <m:t>., </m:t>
                      </m:r>
                      <m:r>
                        <m:rPr>
                          <m:sty m:val="p"/>
                        </m:rPr>
                        <a:rPr lang="en-US" b="0" i="0" smtClean="0">
                          <a:latin typeface="Cambria Math" panose="02040503050406030204" pitchFamily="18" charset="0"/>
                        </a:rPr>
                        <m:t>D</m:t>
                      </m:r>
                      <m:r>
                        <a:rPr lang="en-US" b="0" i="1" smtClean="0">
                          <a:latin typeface="Cambria Math" panose="02040503050406030204" pitchFamily="18" charset="0"/>
                        </a:rPr>
                        <m:t>)</m:t>
                      </m:r>
                    </m:oMath>
                  </m:oMathPara>
                </a14:m>
                <a:endParaRPr lang="en-US" dirty="0"/>
              </a:p>
              <a:p>
                <a:pPr marL="285750" indent="-285750">
                  <a:buFont typeface="Arial" panose="020B0604020202020204" pitchFamily="34" charset="0"/>
                  <a:buChar char="•"/>
                </a:pPr>
                <a:r>
                  <a:rPr lang="en-US" dirty="0"/>
                  <a:t>States are numbered consecutively starting with the highest-energy state.</a:t>
                </a:r>
              </a:p>
            </p:txBody>
          </p:sp>
        </mc:Choice>
        <mc:Fallback>
          <p:sp>
            <p:nvSpPr>
              <p:cNvPr id="6" name="TextBox 5">
                <a:extLst>
                  <a:ext uri="{FF2B5EF4-FFF2-40B4-BE49-F238E27FC236}">
                    <a16:creationId xmlns:a16="http://schemas.microsoft.com/office/drawing/2014/main" id="{54C02B69-5C44-BB25-2912-6D0A7F03EF5F}"/>
                  </a:ext>
                </a:extLst>
              </p:cNvPr>
              <p:cNvSpPr txBox="1">
                <a:spLocks noRot="1" noChangeAspect="1" noMove="1" noResize="1" noEditPoints="1" noAdjustHandles="1" noChangeArrowheads="1" noChangeShapeType="1" noTextEdit="1"/>
              </p:cNvSpPr>
              <p:nvPr/>
            </p:nvSpPr>
            <p:spPr>
              <a:xfrm>
                <a:off x="304800" y="5105400"/>
                <a:ext cx="11288486" cy="1708609"/>
              </a:xfrm>
              <a:prstGeom prst="rect">
                <a:avLst/>
              </a:prstGeom>
              <a:blipFill>
                <a:blip r:embed="rId3"/>
                <a:stretch>
                  <a:fillRect l="-337" b="-4444"/>
                </a:stretch>
              </a:blipFill>
              <a:effectLst/>
            </p:spPr>
            <p:txBody>
              <a:bodyPr/>
              <a:lstStyle/>
              <a:p>
                <a:r>
                  <a:rPr lang="en-US">
                    <a:noFill/>
                  </a:rPr>
                  <a:t> </a:t>
                </a:r>
              </a:p>
            </p:txBody>
          </p:sp>
        </mc:Fallback>
      </mc:AlternateContent>
      <p:sp>
        <p:nvSpPr>
          <p:cNvPr id="7" name="Title 1">
            <a:extLst>
              <a:ext uri="{FF2B5EF4-FFF2-40B4-BE49-F238E27FC236}">
                <a16:creationId xmlns:a16="http://schemas.microsoft.com/office/drawing/2014/main" id="{BA4E43B6-C5B6-B4C0-74C2-9EDB3347035E}"/>
              </a:ext>
            </a:extLst>
          </p:cNvPr>
          <p:cNvSpPr txBox="1">
            <a:spLocks/>
          </p:cNvSpPr>
          <p:nvPr/>
        </p:nvSpPr>
        <p:spPr>
          <a:xfrm>
            <a:off x="332014" y="4572000"/>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Zeeman splitting (Breit-Rabi diagrams) of the HFS</a:t>
            </a:r>
          </a:p>
        </p:txBody>
      </p:sp>
    </p:spTree>
    <p:extLst>
      <p:ext uri="{BB962C8B-B14F-4D97-AF65-F5344CB8AC3E}">
        <p14:creationId xmlns:p14="http://schemas.microsoft.com/office/powerpoint/2010/main" val="3353114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EBDA29-CFAB-5A9D-868E-F14176B10500}"/>
              </a:ext>
            </a:extLst>
          </p:cNvPr>
          <p:cNvSpPr>
            <a:spLocks noGrp="1"/>
          </p:cNvSpPr>
          <p:nvPr>
            <p:ph type="sldNum" sz="quarter" idx="10"/>
          </p:nvPr>
        </p:nvSpPr>
        <p:spPr/>
        <p:txBody>
          <a:bodyPr/>
          <a:lstStyle/>
          <a:p>
            <a:fld id="{DF69D58E-C59B-4BE3-83E0-B1C1287A8E5B}" type="slidenum">
              <a:rPr lang="en-US" smtClean="0"/>
              <a:pPr/>
              <a:t>19</a:t>
            </a:fld>
            <a:endParaRPr lang="en-US"/>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810B60D6-EFE9-781B-6183-A05718A46D0F}"/>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effectLst/>
                  </a:rPr>
                  <a:t>Values of </a:t>
                </a:r>
                <a14:m>
                  <m:oMath xmlns:m="http://schemas.openxmlformats.org/officeDocument/2006/math">
                    <m:sSub>
                      <m:sSubPr>
                        <m:ctrlPr>
                          <a:rPr lang="en-US" i="1" dirty="0" smtClean="0">
                            <a:effectLst/>
                            <a:latin typeface="Cambria Math" panose="02040503050406030204" pitchFamily="18" charset="0"/>
                          </a:rPr>
                        </m:ctrlPr>
                      </m:sSubPr>
                      <m:e>
                        <m:r>
                          <a:rPr lang="en-US" i="1" dirty="0">
                            <a:latin typeface="Cambria Math" panose="02040503050406030204" pitchFamily="18" charset="0"/>
                          </a:rPr>
                          <m:t>𝐵</m:t>
                        </m:r>
                      </m:e>
                      <m:sub>
                        <m:r>
                          <m:rPr>
                            <m:sty m:val="p"/>
                          </m:rPr>
                          <a:rPr lang="en-US" b="0" i="0" dirty="0">
                            <a:latin typeface="Cambria Math" panose="02040503050406030204" pitchFamily="18" charset="0"/>
                          </a:rPr>
                          <m:t>crit</m:t>
                        </m:r>
                      </m:sub>
                    </m:sSub>
                  </m:oMath>
                </a14:m>
                <a:r>
                  <a:rPr lang="en-US" dirty="0">
                    <a:effectLst/>
                  </a:rPr>
                  <a:t> and </a:t>
                </a:r>
                <a14:m>
                  <m:oMath xmlns:m="http://schemas.openxmlformats.org/officeDocument/2006/math">
                    <m:r>
                      <a:rPr lang="en-US" i="1" dirty="0" smtClean="0">
                        <a:effectLst/>
                        <a:latin typeface="Cambria Math" panose="02040503050406030204" pitchFamily="18" charset="0"/>
                      </a:rPr>
                      <m:t>∆</m:t>
                    </m:r>
                    <m:r>
                      <a:rPr lang="en-US" i="1" dirty="0" smtClean="0">
                        <a:effectLst/>
                        <a:latin typeface="Cambria Math" panose="02040503050406030204" pitchFamily="18" charset="0"/>
                      </a:rPr>
                      <m:t>𝑊</m:t>
                    </m:r>
                  </m:oMath>
                </a14:m>
                <a:r>
                  <a:rPr lang="en-US" dirty="0">
                    <a:effectLst/>
                  </a:rPr>
                  <a:t> for H and D atoms</a:t>
                </a:r>
              </a:p>
            </p:txBody>
          </p:sp>
        </mc:Choice>
        <mc:Fallback>
          <p:sp>
            <p:nvSpPr>
              <p:cNvPr id="4" name="Title 1">
                <a:extLst>
                  <a:ext uri="{FF2B5EF4-FFF2-40B4-BE49-F238E27FC236}">
                    <a16:creationId xmlns:a16="http://schemas.microsoft.com/office/drawing/2014/main" id="{810B60D6-EFE9-781B-6183-A05718A46D0F}"/>
                  </a:ext>
                </a:extLst>
              </p:cNvPr>
              <p:cNvSpPr txBox="1">
                <a:spLocks noRot="1" noChangeAspect="1" noMove="1" noResize="1" noEditPoints="1" noAdjustHandles="1" noChangeArrowheads="1" noChangeShapeType="1" noTextEdit="1"/>
              </p:cNvSpPr>
              <p:nvPr/>
            </p:nvSpPr>
            <p:spPr>
              <a:xfrm>
                <a:off x="304800" y="228600"/>
                <a:ext cx="11049000" cy="711198"/>
              </a:xfrm>
              <a:prstGeom prst="rect">
                <a:avLst/>
              </a:prstGeom>
              <a:blipFill>
                <a:blip r:embed="rId2"/>
                <a:stretch>
                  <a:fillRect l="-1952" t="-17857" b="-33929"/>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FB206804-8602-EE71-A468-60A26A7F9858}"/>
              </a:ext>
            </a:extLst>
          </p:cNvPr>
          <p:cNvSpPr txBox="1">
            <a:spLocks/>
          </p:cNvSpPr>
          <p:nvPr/>
        </p:nvSpPr>
        <p:spPr>
          <a:xfrm>
            <a:off x="304800" y="1041402"/>
            <a:ext cx="11288486" cy="711198"/>
          </a:xfrm>
          <a:prstGeom prst="rect">
            <a:avLst/>
          </a:prstGeom>
          <a:solidFill>
            <a:srgbClr val="00206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For the three relevant states (shown on slide 14)</a:t>
            </a:r>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92C6ED4D-E382-B46D-9ABE-5F8283782036}"/>
                  </a:ext>
                </a:extLst>
              </p:cNvPr>
              <p:cNvGraphicFramePr>
                <a:graphicFrameLocks noGrp="1"/>
              </p:cNvGraphicFramePr>
              <p:nvPr>
                <p:extLst>
                  <p:ext uri="{D42A27DB-BD31-4B8C-83A1-F6EECF244321}">
                    <p14:modId xmlns:p14="http://schemas.microsoft.com/office/powerpoint/2010/main" val="3965333498"/>
                  </p:ext>
                </p:extLst>
              </p:nvPr>
            </p:nvGraphicFramePr>
            <p:xfrm>
              <a:off x="2209800" y="1798509"/>
              <a:ext cx="8127999" cy="2329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16677240"/>
                        </a:ext>
                      </a:extLst>
                    </a:gridCol>
                    <a:gridCol w="2709333">
                      <a:extLst>
                        <a:ext uri="{9D8B030D-6E8A-4147-A177-3AD203B41FA5}">
                          <a16:colId xmlns:a16="http://schemas.microsoft.com/office/drawing/2014/main" val="1450233167"/>
                        </a:ext>
                      </a:extLst>
                    </a:gridCol>
                    <a:gridCol w="2709333">
                      <a:extLst>
                        <a:ext uri="{9D8B030D-6E8A-4147-A177-3AD203B41FA5}">
                          <a16:colId xmlns:a16="http://schemas.microsoft.com/office/drawing/2014/main" val="4214457080"/>
                        </a:ext>
                      </a:extLst>
                    </a:gridCol>
                  </a:tblGrid>
                  <a:tr h="370840">
                    <a:tc>
                      <a:txBody>
                        <a:bodyPr/>
                        <a:lstStyle/>
                        <a:p>
                          <a:pPr algn="ctr"/>
                          <a:r>
                            <a:rPr lang="en-US" sz="2400" b="1" dirty="0"/>
                            <a:t>Hydrogen</a:t>
                          </a:r>
                        </a:p>
                      </a:txBody>
                      <a:tcPr>
                        <a:solidFill>
                          <a:schemeClr val="accent5"/>
                        </a:solidFill>
                      </a:tcPr>
                    </a:tc>
                    <a:tc>
                      <a:txBody>
                        <a:bodyPr/>
                        <a:lstStyle/>
                        <a:p>
                          <a:pPr algn="ctr"/>
                          <a14:m>
                            <m:oMath xmlns:m="http://schemas.openxmlformats.org/officeDocument/2006/math">
                              <m:sSub>
                                <m:sSubPr>
                                  <m:ctrlPr>
                                    <a:rPr lang="en-US" sz="2400" b="0" i="1" dirty="0" smtClean="0">
                                      <a:effectLst/>
                                      <a:latin typeface="Cambria Math" panose="02040503050406030204" pitchFamily="18" charset="0"/>
                                    </a:rPr>
                                  </m:ctrlPr>
                                </m:sSubPr>
                                <m:e>
                                  <m:r>
                                    <a:rPr lang="en-US" sz="2400" b="0" i="1" dirty="0">
                                      <a:latin typeface="Cambria Math" panose="02040503050406030204" pitchFamily="18" charset="0"/>
                                    </a:rPr>
                                    <m:t>𝐵</m:t>
                                  </m:r>
                                </m:e>
                                <m:sub>
                                  <m:r>
                                    <m:rPr>
                                      <m:sty m:val="p"/>
                                    </m:rPr>
                                    <a:rPr lang="en-US" sz="2400" b="0" i="0" dirty="0">
                                      <a:latin typeface="Cambria Math" panose="02040503050406030204" pitchFamily="18" charset="0"/>
                                    </a:rPr>
                                    <m:t>crit</m:t>
                                  </m:r>
                                </m:sub>
                              </m:sSub>
                            </m:oMath>
                          </a14:m>
                          <a:r>
                            <a:rPr lang="en-US" sz="2400" b="0" dirty="0"/>
                            <a:t> [</a:t>
                          </a:r>
                          <a:r>
                            <a:rPr lang="en-US" sz="2400" b="0" dirty="0" err="1"/>
                            <a:t>mT</a:t>
                          </a:r>
                          <a:r>
                            <a:rPr lang="en-US" sz="2400" b="0" dirty="0"/>
                            <a:t>]</a:t>
                          </a:r>
                        </a:p>
                      </a:txBody>
                      <a:tcPr>
                        <a:solidFill>
                          <a:schemeClr val="accent5"/>
                        </a:solidFill>
                      </a:tcPr>
                    </a:tc>
                    <a:tc>
                      <a:txBody>
                        <a:bodyPr/>
                        <a:lstStyle/>
                        <a:p>
                          <a:pPr algn="ctr"/>
                          <a14:m>
                            <m:oMath xmlns:m="http://schemas.openxmlformats.org/officeDocument/2006/math">
                              <m:r>
                                <a:rPr lang="en-US" sz="2400" b="0" i="1" dirty="0" smtClean="0">
                                  <a:effectLst/>
                                  <a:latin typeface="Cambria Math" panose="02040503050406030204" pitchFamily="18" charset="0"/>
                                </a:rPr>
                                <m:t>∆</m:t>
                              </m:r>
                              <m:r>
                                <a:rPr lang="en-US" sz="2400" b="0" i="1" dirty="0" smtClean="0">
                                  <a:effectLst/>
                                  <a:latin typeface="Cambria Math" panose="02040503050406030204" pitchFamily="18" charset="0"/>
                                </a:rPr>
                                <m:t>𝑊</m:t>
                              </m:r>
                            </m:oMath>
                          </a14:m>
                          <a:r>
                            <a:rPr lang="en-US" sz="2400" b="0" dirty="0">
                              <a:effectLst/>
                            </a:rPr>
                            <a:t> [MHz]</a:t>
                          </a:r>
                          <a:endParaRPr lang="en-US" sz="2400" b="0" dirty="0"/>
                        </a:p>
                      </a:txBody>
                      <a:tcPr>
                        <a:solidFill>
                          <a:schemeClr val="accent5"/>
                        </a:solidFill>
                      </a:tcPr>
                    </a:tc>
                    <a:extLst>
                      <a:ext uri="{0D108BD9-81ED-4DB2-BD59-A6C34878D82A}">
                        <a16:rowId xmlns:a16="http://schemas.microsoft.com/office/drawing/2014/main" val="3921434897"/>
                      </a:ext>
                    </a:extLst>
                  </a:tr>
                  <a:tr h="370840">
                    <a:tc>
                      <a:txBody>
                        <a:bodyPr/>
                        <a:lstStyle/>
                        <a:p>
                          <a:pPr algn="ctr"/>
                          <a:r>
                            <a:rPr lang="en-US" sz="2400" b="1" dirty="0"/>
                            <a:t>1</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𝑺</m:t>
                                  </m:r>
                                </m:e>
                                <m:sub>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𝟐</m:t>
                                      </m:r>
                                    </m:den>
                                  </m:f>
                                </m:sub>
                              </m:sSub>
                            </m:oMath>
                          </a14:m>
                          <a:endParaRPr lang="en-US" sz="2400" b="1" dirty="0"/>
                        </a:p>
                      </a:txBody>
                      <a:tcPr/>
                    </a:tc>
                    <a:tc>
                      <a:txBody>
                        <a:bodyPr/>
                        <a:lstStyle/>
                        <a:p>
                          <a:pPr algn="ctr"/>
                          <a:r>
                            <a:rPr lang="en-US" sz="2400" b="1" dirty="0"/>
                            <a:t>50.7</a:t>
                          </a:r>
                        </a:p>
                      </a:txBody>
                      <a:tcPr/>
                    </a:tc>
                    <a:tc>
                      <a:txBody>
                        <a:bodyPr/>
                        <a:lstStyle/>
                        <a:p>
                          <a:pPr algn="ctr"/>
                          <a:r>
                            <a:rPr lang="en-US" sz="2400" b="1" dirty="0"/>
                            <a:t>1420</a:t>
                          </a:r>
                        </a:p>
                      </a:txBody>
                      <a:tcPr/>
                    </a:tc>
                    <a:extLst>
                      <a:ext uri="{0D108BD9-81ED-4DB2-BD59-A6C34878D82A}">
                        <a16:rowId xmlns:a16="http://schemas.microsoft.com/office/drawing/2014/main" val="3013370437"/>
                      </a:ext>
                    </a:extLst>
                  </a:tr>
                  <a:tr h="370840">
                    <a:tc>
                      <a:txBody>
                        <a:bodyPr/>
                        <a:lstStyle/>
                        <a:p>
                          <a:pPr algn="ctr"/>
                          <a:r>
                            <a:rPr lang="en-US" sz="2400" dirty="0"/>
                            <a:t>1</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Sub>
                            </m:oMath>
                          </a14:m>
                          <a:endParaRPr lang="en-US" sz="2400" dirty="0"/>
                        </a:p>
                      </a:txBody>
                      <a:tcPr/>
                    </a:tc>
                    <a:tc>
                      <a:txBody>
                        <a:bodyPr/>
                        <a:lstStyle/>
                        <a:p>
                          <a:pPr algn="ctr"/>
                          <a:r>
                            <a:rPr lang="en-US" sz="2400" dirty="0"/>
                            <a:t>2.1</a:t>
                          </a:r>
                        </a:p>
                      </a:txBody>
                      <a:tcPr/>
                    </a:tc>
                    <a:tc>
                      <a:txBody>
                        <a:bodyPr/>
                        <a:lstStyle/>
                        <a:p>
                          <a:pPr algn="ctr"/>
                          <a:r>
                            <a:rPr lang="en-US" sz="2400" dirty="0"/>
                            <a:t>60</a:t>
                          </a:r>
                        </a:p>
                      </a:txBody>
                      <a:tcPr/>
                    </a:tc>
                    <a:extLst>
                      <a:ext uri="{0D108BD9-81ED-4DB2-BD59-A6C34878D82A}">
                        <a16:rowId xmlns:a16="http://schemas.microsoft.com/office/drawing/2014/main" val="514460718"/>
                      </a:ext>
                    </a:extLst>
                  </a:tr>
                  <a:tr h="370840">
                    <a:tc>
                      <a:txBody>
                        <a:bodyPr/>
                        <a:lstStyle/>
                        <a:p>
                          <a:pPr algn="ctr"/>
                          <a:r>
                            <a:rPr lang="en-US" sz="2400" dirty="0"/>
                            <a:t>2</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Sub>
                            </m:oMath>
                          </a14:m>
                          <a:endParaRPr lang="en-US" sz="2400" dirty="0"/>
                        </a:p>
                      </a:txBody>
                      <a:tcPr/>
                    </a:tc>
                    <a:tc>
                      <a:txBody>
                        <a:bodyPr/>
                        <a:lstStyle/>
                        <a:p>
                          <a:pPr algn="ctr"/>
                          <a:r>
                            <a:rPr lang="en-US" sz="2400" dirty="0"/>
                            <a:t>6.4</a:t>
                          </a:r>
                        </a:p>
                      </a:txBody>
                      <a:tcPr/>
                    </a:tc>
                    <a:tc>
                      <a:txBody>
                        <a:bodyPr/>
                        <a:lstStyle/>
                        <a:p>
                          <a:pPr algn="ctr"/>
                          <a:r>
                            <a:rPr lang="en-US" sz="2400" dirty="0"/>
                            <a:t>178</a:t>
                          </a:r>
                        </a:p>
                      </a:txBody>
                      <a:tcPr/>
                    </a:tc>
                    <a:extLst>
                      <a:ext uri="{0D108BD9-81ED-4DB2-BD59-A6C34878D82A}">
                        <a16:rowId xmlns:a16="http://schemas.microsoft.com/office/drawing/2014/main" val="878772290"/>
                      </a:ext>
                    </a:extLst>
                  </a:tr>
                </a:tbl>
              </a:graphicData>
            </a:graphic>
          </p:graphicFrame>
        </mc:Choice>
        <mc:Fallback>
          <p:graphicFrame>
            <p:nvGraphicFramePr>
              <p:cNvPr id="6" name="Table 5">
                <a:extLst>
                  <a:ext uri="{FF2B5EF4-FFF2-40B4-BE49-F238E27FC236}">
                    <a16:creationId xmlns:a16="http://schemas.microsoft.com/office/drawing/2014/main" id="{92C6ED4D-E382-B46D-9ABE-5F8283782036}"/>
                  </a:ext>
                </a:extLst>
              </p:cNvPr>
              <p:cNvGraphicFramePr>
                <a:graphicFrameLocks noGrp="1"/>
              </p:cNvGraphicFramePr>
              <p:nvPr>
                <p:extLst>
                  <p:ext uri="{D42A27DB-BD31-4B8C-83A1-F6EECF244321}">
                    <p14:modId xmlns:p14="http://schemas.microsoft.com/office/powerpoint/2010/main" val="3965333498"/>
                  </p:ext>
                </p:extLst>
              </p:nvPr>
            </p:nvGraphicFramePr>
            <p:xfrm>
              <a:off x="2209800" y="1798509"/>
              <a:ext cx="8127999" cy="2329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16677240"/>
                        </a:ext>
                      </a:extLst>
                    </a:gridCol>
                    <a:gridCol w="2709333">
                      <a:extLst>
                        <a:ext uri="{9D8B030D-6E8A-4147-A177-3AD203B41FA5}">
                          <a16:colId xmlns:a16="http://schemas.microsoft.com/office/drawing/2014/main" val="1450233167"/>
                        </a:ext>
                      </a:extLst>
                    </a:gridCol>
                    <a:gridCol w="2709333">
                      <a:extLst>
                        <a:ext uri="{9D8B030D-6E8A-4147-A177-3AD203B41FA5}">
                          <a16:colId xmlns:a16="http://schemas.microsoft.com/office/drawing/2014/main" val="4214457080"/>
                        </a:ext>
                      </a:extLst>
                    </a:gridCol>
                  </a:tblGrid>
                  <a:tr h="457200">
                    <a:tc>
                      <a:txBody>
                        <a:bodyPr/>
                        <a:lstStyle/>
                        <a:p>
                          <a:pPr algn="ctr"/>
                          <a:r>
                            <a:rPr lang="en-US" sz="2400" b="1" dirty="0"/>
                            <a:t>Hydrogen</a:t>
                          </a:r>
                        </a:p>
                      </a:txBody>
                      <a:tcPr>
                        <a:solidFill>
                          <a:schemeClr val="accent5"/>
                        </a:solidFill>
                      </a:tcPr>
                    </a:tc>
                    <a:tc>
                      <a:txBody>
                        <a:bodyPr/>
                        <a:lstStyle/>
                        <a:p>
                          <a:endParaRPr lang="en-US"/>
                        </a:p>
                      </a:txBody>
                      <a:tcPr>
                        <a:blipFill>
                          <a:blip r:embed="rId3"/>
                          <a:stretch>
                            <a:fillRect l="-100000" t="-11111" r="-100935" b="-416667"/>
                          </a:stretch>
                        </a:blipFill>
                      </a:tcPr>
                    </a:tc>
                    <a:tc>
                      <a:txBody>
                        <a:bodyPr/>
                        <a:lstStyle/>
                        <a:p>
                          <a:endParaRPr lang="en-US"/>
                        </a:p>
                      </a:txBody>
                      <a:tcPr>
                        <a:blipFill>
                          <a:blip r:embed="rId3"/>
                          <a:stretch>
                            <a:fillRect l="-200939" t="-11111" r="-1408" b="-416667"/>
                          </a:stretch>
                        </a:blipFill>
                      </a:tcPr>
                    </a:tc>
                    <a:extLst>
                      <a:ext uri="{0D108BD9-81ED-4DB2-BD59-A6C34878D82A}">
                        <a16:rowId xmlns:a16="http://schemas.microsoft.com/office/drawing/2014/main" val="3921434897"/>
                      </a:ext>
                    </a:extLst>
                  </a:tr>
                  <a:tr h="633286">
                    <a:tc>
                      <a:txBody>
                        <a:bodyPr/>
                        <a:lstStyle/>
                        <a:p>
                          <a:endParaRPr lang="en-US"/>
                        </a:p>
                      </a:txBody>
                      <a:tcPr>
                        <a:blipFill>
                          <a:blip r:embed="rId3"/>
                          <a:stretch>
                            <a:fillRect l="-469" t="-78431" r="-201878" b="-194118"/>
                          </a:stretch>
                        </a:blipFill>
                      </a:tcPr>
                    </a:tc>
                    <a:tc>
                      <a:txBody>
                        <a:bodyPr/>
                        <a:lstStyle/>
                        <a:p>
                          <a:pPr algn="ctr"/>
                          <a:r>
                            <a:rPr lang="en-US" sz="2400" b="1" dirty="0"/>
                            <a:t>50.7</a:t>
                          </a:r>
                        </a:p>
                      </a:txBody>
                      <a:tcPr/>
                    </a:tc>
                    <a:tc>
                      <a:txBody>
                        <a:bodyPr/>
                        <a:lstStyle/>
                        <a:p>
                          <a:pPr algn="ctr"/>
                          <a:r>
                            <a:rPr lang="en-US" sz="2400" b="1" dirty="0"/>
                            <a:t>1420</a:t>
                          </a:r>
                        </a:p>
                      </a:txBody>
                      <a:tcPr/>
                    </a:tc>
                    <a:extLst>
                      <a:ext uri="{0D108BD9-81ED-4DB2-BD59-A6C34878D82A}">
                        <a16:rowId xmlns:a16="http://schemas.microsoft.com/office/drawing/2014/main" val="3013370437"/>
                      </a:ext>
                    </a:extLst>
                  </a:tr>
                  <a:tr h="619697">
                    <a:tc>
                      <a:txBody>
                        <a:bodyPr/>
                        <a:lstStyle/>
                        <a:p>
                          <a:endParaRPr lang="en-US"/>
                        </a:p>
                      </a:txBody>
                      <a:tcPr>
                        <a:blipFill>
                          <a:blip r:embed="rId3"/>
                          <a:stretch>
                            <a:fillRect l="-469" t="-185714" r="-201878" b="-102041"/>
                          </a:stretch>
                        </a:blipFill>
                      </a:tcPr>
                    </a:tc>
                    <a:tc>
                      <a:txBody>
                        <a:bodyPr/>
                        <a:lstStyle/>
                        <a:p>
                          <a:pPr algn="ctr"/>
                          <a:r>
                            <a:rPr lang="en-US" sz="2400" dirty="0"/>
                            <a:t>2.1</a:t>
                          </a:r>
                        </a:p>
                      </a:txBody>
                      <a:tcPr/>
                    </a:tc>
                    <a:tc>
                      <a:txBody>
                        <a:bodyPr/>
                        <a:lstStyle/>
                        <a:p>
                          <a:pPr algn="ctr"/>
                          <a:r>
                            <a:rPr lang="en-US" sz="2400" dirty="0"/>
                            <a:t>60</a:t>
                          </a:r>
                        </a:p>
                      </a:txBody>
                      <a:tcPr/>
                    </a:tc>
                    <a:extLst>
                      <a:ext uri="{0D108BD9-81ED-4DB2-BD59-A6C34878D82A}">
                        <a16:rowId xmlns:a16="http://schemas.microsoft.com/office/drawing/2014/main" val="514460718"/>
                      </a:ext>
                    </a:extLst>
                  </a:tr>
                  <a:tr h="619697">
                    <a:tc>
                      <a:txBody>
                        <a:bodyPr/>
                        <a:lstStyle/>
                        <a:p>
                          <a:endParaRPr lang="en-US"/>
                        </a:p>
                      </a:txBody>
                      <a:tcPr>
                        <a:blipFill>
                          <a:blip r:embed="rId3"/>
                          <a:stretch>
                            <a:fillRect l="-469" t="-285714" r="-201878" b="-2041"/>
                          </a:stretch>
                        </a:blipFill>
                      </a:tcPr>
                    </a:tc>
                    <a:tc>
                      <a:txBody>
                        <a:bodyPr/>
                        <a:lstStyle/>
                        <a:p>
                          <a:pPr algn="ctr"/>
                          <a:r>
                            <a:rPr lang="en-US" sz="2400" dirty="0"/>
                            <a:t>6.4</a:t>
                          </a:r>
                        </a:p>
                      </a:txBody>
                      <a:tcPr/>
                    </a:tc>
                    <a:tc>
                      <a:txBody>
                        <a:bodyPr/>
                        <a:lstStyle/>
                        <a:p>
                          <a:pPr algn="ctr"/>
                          <a:r>
                            <a:rPr lang="en-US" sz="2400" dirty="0"/>
                            <a:t>178</a:t>
                          </a:r>
                        </a:p>
                      </a:txBody>
                      <a:tcPr/>
                    </a:tc>
                    <a:extLst>
                      <a:ext uri="{0D108BD9-81ED-4DB2-BD59-A6C34878D82A}">
                        <a16:rowId xmlns:a16="http://schemas.microsoft.com/office/drawing/2014/main" val="87877229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36316DEC-BEE6-F726-E318-67C94BD30A81}"/>
                  </a:ext>
                </a:extLst>
              </p:cNvPr>
              <p:cNvGraphicFramePr>
                <a:graphicFrameLocks noGrp="1"/>
              </p:cNvGraphicFramePr>
              <p:nvPr>
                <p:extLst>
                  <p:ext uri="{D42A27DB-BD31-4B8C-83A1-F6EECF244321}">
                    <p14:modId xmlns:p14="http://schemas.microsoft.com/office/powerpoint/2010/main" val="3638629020"/>
                  </p:ext>
                </p:extLst>
              </p:nvPr>
            </p:nvGraphicFramePr>
            <p:xfrm>
              <a:off x="2209800" y="4313109"/>
              <a:ext cx="8127999" cy="2329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16677240"/>
                        </a:ext>
                      </a:extLst>
                    </a:gridCol>
                    <a:gridCol w="2709333">
                      <a:extLst>
                        <a:ext uri="{9D8B030D-6E8A-4147-A177-3AD203B41FA5}">
                          <a16:colId xmlns:a16="http://schemas.microsoft.com/office/drawing/2014/main" val="1450233167"/>
                        </a:ext>
                      </a:extLst>
                    </a:gridCol>
                    <a:gridCol w="2709333">
                      <a:extLst>
                        <a:ext uri="{9D8B030D-6E8A-4147-A177-3AD203B41FA5}">
                          <a16:colId xmlns:a16="http://schemas.microsoft.com/office/drawing/2014/main" val="4214457080"/>
                        </a:ext>
                      </a:extLst>
                    </a:gridCol>
                  </a:tblGrid>
                  <a:tr h="370840">
                    <a:tc>
                      <a:txBody>
                        <a:bodyPr/>
                        <a:lstStyle/>
                        <a:p>
                          <a:pPr algn="ctr"/>
                          <a:r>
                            <a:rPr lang="en-US" sz="2400" b="1" dirty="0"/>
                            <a:t>Deuterium</a:t>
                          </a:r>
                        </a:p>
                      </a:txBody>
                      <a:tcPr>
                        <a:solidFill>
                          <a:schemeClr val="accent5"/>
                        </a:solidFill>
                      </a:tcPr>
                    </a:tc>
                    <a:tc>
                      <a:txBody>
                        <a:bodyPr/>
                        <a:lstStyle/>
                        <a:p>
                          <a:pPr algn="ctr"/>
                          <a14:m>
                            <m:oMath xmlns:m="http://schemas.openxmlformats.org/officeDocument/2006/math">
                              <m:sSub>
                                <m:sSubPr>
                                  <m:ctrlPr>
                                    <a:rPr lang="en-US" sz="2400" b="0" i="1" dirty="0" smtClean="0">
                                      <a:effectLst/>
                                      <a:latin typeface="Cambria Math" panose="02040503050406030204" pitchFamily="18" charset="0"/>
                                    </a:rPr>
                                  </m:ctrlPr>
                                </m:sSubPr>
                                <m:e>
                                  <m:r>
                                    <a:rPr lang="en-US" sz="2400" b="0" i="1" dirty="0">
                                      <a:latin typeface="Cambria Math" panose="02040503050406030204" pitchFamily="18" charset="0"/>
                                    </a:rPr>
                                    <m:t>𝐵</m:t>
                                  </m:r>
                                </m:e>
                                <m:sub>
                                  <m:r>
                                    <m:rPr>
                                      <m:sty m:val="p"/>
                                    </m:rPr>
                                    <a:rPr lang="en-US" sz="2400" b="0" i="0" dirty="0">
                                      <a:latin typeface="Cambria Math" panose="02040503050406030204" pitchFamily="18" charset="0"/>
                                    </a:rPr>
                                    <m:t>crit</m:t>
                                  </m:r>
                                </m:sub>
                              </m:sSub>
                            </m:oMath>
                          </a14:m>
                          <a:r>
                            <a:rPr lang="en-US" sz="2400" b="0" dirty="0"/>
                            <a:t> [</a:t>
                          </a:r>
                          <a:r>
                            <a:rPr lang="en-US" sz="2400" b="0" dirty="0" err="1"/>
                            <a:t>mT</a:t>
                          </a:r>
                          <a:r>
                            <a:rPr lang="en-US" sz="2400" b="0" dirty="0"/>
                            <a:t>]</a:t>
                          </a:r>
                        </a:p>
                      </a:txBody>
                      <a:tcPr>
                        <a:solidFill>
                          <a:schemeClr val="accent5"/>
                        </a:solidFill>
                      </a:tcPr>
                    </a:tc>
                    <a:tc>
                      <a:txBody>
                        <a:bodyPr/>
                        <a:lstStyle/>
                        <a:p>
                          <a:pPr algn="ctr"/>
                          <a14:m>
                            <m:oMath xmlns:m="http://schemas.openxmlformats.org/officeDocument/2006/math">
                              <m:r>
                                <a:rPr lang="en-US" sz="2400" b="0" i="1" dirty="0" smtClean="0">
                                  <a:effectLst/>
                                  <a:latin typeface="Cambria Math" panose="02040503050406030204" pitchFamily="18" charset="0"/>
                                </a:rPr>
                                <m:t>∆</m:t>
                              </m:r>
                              <m:r>
                                <a:rPr lang="en-US" sz="2400" b="0" i="1" dirty="0" smtClean="0">
                                  <a:effectLst/>
                                  <a:latin typeface="Cambria Math" panose="02040503050406030204" pitchFamily="18" charset="0"/>
                                </a:rPr>
                                <m:t>𝑊</m:t>
                              </m:r>
                            </m:oMath>
                          </a14:m>
                          <a:r>
                            <a:rPr lang="en-US" sz="2400" b="0" dirty="0">
                              <a:effectLst/>
                            </a:rPr>
                            <a:t> [MHz]</a:t>
                          </a:r>
                          <a:endParaRPr lang="en-US" sz="2400" b="0" dirty="0"/>
                        </a:p>
                      </a:txBody>
                      <a:tcPr>
                        <a:solidFill>
                          <a:schemeClr val="accent5"/>
                        </a:solidFill>
                      </a:tcPr>
                    </a:tc>
                    <a:extLst>
                      <a:ext uri="{0D108BD9-81ED-4DB2-BD59-A6C34878D82A}">
                        <a16:rowId xmlns:a16="http://schemas.microsoft.com/office/drawing/2014/main" val="3921434897"/>
                      </a:ext>
                    </a:extLst>
                  </a:tr>
                  <a:tr h="370840">
                    <a:tc>
                      <a:txBody>
                        <a:bodyPr/>
                        <a:lstStyle/>
                        <a:p>
                          <a:pPr algn="ctr"/>
                          <a:r>
                            <a:rPr lang="en-US" sz="2400" b="1" dirty="0"/>
                            <a:t>1</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𝑺</m:t>
                                  </m:r>
                                </m:e>
                                <m:sub>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𝟏</m:t>
                                      </m:r>
                                    </m:num>
                                    <m:den>
                                      <m:r>
                                        <a:rPr lang="en-US" sz="2400" b="1" i="1" smtClean="0">
                                          <a:latin typeface="Cambria Math" panose="02040503050406030204" pitchFamily="18" charset="0"/>
                                        </a:rPr>
                                        <m:t>𝟐</m:t>
                                      </m:r>
                                    </m:den>
                                  </m:f>
                                </m:sub>
                              </m:sSub>
                            </m:oMath>
                          </a14:m>
                          <a:endParaRPr lang="en-US" sz="2400" b="1" dirty="0"/>
                        </a:p>
                      </a:txBody>
                      <a:tcPr/>
                    </a:tc>
                    <a:tc>
                      <a:txBody>
                        <a:bodyPr/>
                        <a:lstStyle/>
                        <a:p>
                          <a:pPr algn="ctr"/>
                          <a:r>
                            <a:rPr lang="en-US" sz="2400" b="1" dirty="0"/>
                            <a:t>11.7</a:t>
                          </a:r>
                        </a:p>
                      </a:txBody>
                      <a:tcPr/>
                    </a:tc>
                    <a:tc>
                      <a:txBody>
                        <a:bodyPr/>
                        <a:lstStyle/>
                        <a:p>
                          <a:pPr algn="ctr"/>
                          <a:r>
                            <a:rPr lang="en-US" sz="2400" b="1" dirty="0"/>
                            <a:t>327</a:t>
                          </a:r>
                        </a:p>
                      </a:txBody>
                      <a:tcPr/>
                    </a:tc>
                    <a:extLst>
                      <a:ext uri="{0D108BD9-81ED-4DB2-BD59-A6C34878D82A}">
                        <a16:rowId xmlns:a16="http://schemas.microsoft.com/office/drawing/2014/main" val="3013370437"/>
                      </a:ext>
                    </a:extLst>
                  </a:tr>
                  <a:tr h="370840">
                    <a:tc>
                      <a:txBody>
                        <a:bodyPr/>
                        <a:lstStyle/>
                        <a:p>
                          <a:pPr algn="ctr"/>
                          <a:r>
                            <a:rPr lang="en-US" sz="2400" dirty="0"/>
                            <a:t>1</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Sub>
                            </m:oMath>
                          </a14:m>
                          <a:endParaRPr lang="en-US" sz="2400" dirty="0"/>
                        </a:p>
                      </a:txBody>
                      <a:tcPr/>
                    </a:tc>
                    <a:tc>
                      <a:txBody>
                        <a:bodyPr/>
                        <a:lstStyle/>
                        <a:p>
                          <a:pPr algn="ctr"/>
                          <a:r>
                            <a:rPr lang="en-US" sz="2400" dirty="0"/>
                            <a:t>0.5</a:t>
                          </a:r>
                        </a:p>
                      </a:txBody>
                      <a:tcPr/>
                    </a:tc>
                    <a:tc>
                      <a:txBody>
                        <a:bodyPr/>
                        <a:lstStyle/>
                        <a:p>
                          <a:pPr algn="ctr"/>
                          <a:r>
                            <a:rPr lang="en-US" sz="2400" dirty="0"/>
                            <a:t>14</a:t>
                          </a:r>
                        </a:p>
                      </a:txBody>
                      <a:tcPr/>
                    </a:tc>
                    <a:extLst>
                      <a:ext uri="{0D108BD9-81ED-4DB2-BD59-A6C34878D82A}">
                        <a16:rowId xmlns:a16="http://schemas.microsoft.com/office/drawing/2014/main" val="514460718"/>
                      </a:ext>
                    </a:extLst>
                  </a:tr>
                  <a:tr h="370840">
                    <a:tc>
                      <a:txBody>
                        <a:bodyPr/>
                        <a:lstStyle/>
                        <a:p>
                          <a:pPr algn="ctr"/>
                          <a:r>
                            <a:rPr lang="en-US" sz="2400" dirty="0"/>
                            <a:t>2</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ub>
                              </m:sSub>
                            </m:oMath>
                          </a14:m>
                          <a:endParaRPr lang="en-US" sz="2400" dirty="0"/>
                        </a:p>
                      </a:txBody>
                      <a:tcPr/>
                    </a:tc>
                    <a:tc>
                      <a:txBody>
                        <a:bodyPr/>
                        <a:lstStyle/>
                        <a:p>
                          <a:pPr algn="ctr"/>
                          <a:r>
                            <a:rPr lang="en-US" sz="2400" dirty="0"/>
                            <a:t>1.5</a:t>
                          </a:r>
                        </a:p>
                      </a:txBody>
                      <a:tcPr/>
                    </a:tc>
                    <a:tc>
                      <a:txBody>
                        <a:bodyPr/>
                        <a:lstStyle/>
                        <a:p>
                          <a:pPr algn="ctr"/>
                          <a:r>
                            <a:rPr lang="en-US" sz="2400" dirty="0"/>
                            <a:t>41</a:t>
                          </a:r>
                        </a:p>
                      </a:txBody>
                      <a:tcPr/>
                    </a:tc>
                    <a:extLst>
                      <a:ext uri="{0D108BD9-81ED-4DB2-BD59-A6C34878D82A}">
                        <a16:rowId xmlns:a16="http://schemas.microsoft.com/office/drawing/2014/main" val="878772290"/>
                      </a:ext>
                    </a:extLst>
                  </a:tr>
                </a:tbl>
              </a:graphicData>
            </a:graphic>
          </p:graphicFrame>
        </mc:Choice>
        <mc:Fallback>
          <p:graphicFrame>
            <p:nvGraphicFramePr>
              <p:cNvPr id="7" name="Table 6">
                <a:extLst>
                  <a:ext uri="{FF2B5EF4-FFF2-40B4-BE49-F238E27FC236}">
                    <a16:creationId xmlns:a16="http://schemas.microsoft.com/office/drawing/2014/main" id="{36316DEC-BEE6-F726-E318-67C94BD30A81}"/>
                  </a:ext>
                </a:extLst>
              </p:cNvPr>
              <p:cNvGraphicFramePr>
                <a:graphicFrameLocks noGrp="1"/>
              </p:cNvGraphicFramePr>
              <p:nvPr>
                <p:extLst>
                  <p:ext uri="{D42A27DB-BD31-4B8C-83A1-F6EECF244321}">
                    <p14:modId xmlns:p14="http://schemas.microsoft.com/office/powerpoint/2010/main" val="3638629020"/>
                  </p:ext>
                </p:extLst>
              </p:nvPr>
            </p:nvGraphicFramePr>
            <p:xfrm>
              <a:off x="2209800" y="4313109"/>
              <a:ext cx="8127999" cy="2329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16677240"/>
                        </a:ext>
                      </a:extLst>
                    </a:gridCol>
                    <a:gridCol w="2709333">
                      <a:extLst>
                        <a:ext uri="{9D8B030D-6E8A-4147-A177-3AD203B41FA5}">
                          <a16:colId xmlns:a16="http://schemas.microsoft.com/office/drawing/2014/main" val="1450233167"/>
                        </a:ext>
                      </a:extLst>
                    </a:gridCol>
                    <a:gridCol w="2709333">
                      <a:extLst>
                        <a:ext uri="{9D8B030D-6E8A-4147-A177-3AD203B41FA5}">
                          <a16:colId xmlns:a16="http://schemas.microsoft.com/office/drawing/2014/main" val="4214457080"/>
                        </a:ext>
                      </a:extLst>
                    </a:gridCol>
                  </a:tblGrid>
                  <a:tr h="457200">
                    <a:tc>
                      <a:txBody>
                        <a:bodyPr/>
                        <a:lstStyle/>
                        <a:p>
                          <a:pPr algn="ctr"/>
                          <a:r>
                            <a:rPr lang="en-US" sz="2400" b="1" dirty="0"/>
                            <a:t>Deuterium</a:t>
                          </a:r>
                        </a:p>
                      </a:txBody>
                      <a:tcPr>
                        <a:solidFill>
                          <a:schemeClr val="accent5"/>
                        </a:solidFill>
                      </a:tcPr>
                    </a:tc>
                    <a:tc>
                      <a:txBody>
                        <a:bodyPr/>
                        <a:lstStyle/>
                        <a:p>
                          <a:endParaRPr lang="en-US"/>
                        </a:p>
                      </a:txBody>
                      <a:tcPr>
                        <a:blipFill>
                          <a:blip r:embed="rId4"/>
                          <a:stretch>
                            <a:fillRect l="-100000" t="-11111" r="-100935" b="-416667"/>
                          </a:stretch>
                        </a:blipFill>
                      </a:tcPr>
                    </a:tc>
                    <a:tc>
                      <a:txBody>
                        <a:bodyPr/>
                        <a:lstStyle/>
                        <a:p>
                          <a:endParaRPr lang="en-US"/>
                        </a:p>
                      </a:txBody>
                      <a:tcPr>
                        <a:blipFill>
                          <a:blip r:embed="rId4"/>
                          <a:stretch>
                            <a:fillRect l="-200939" t="-11111" r="-1408" b="-416667"/>
                          </a:stretch>
                        </a:blipFill>
                      </a:tcPr>
                    </a:tc>
                    <a:extLst>
                      <a:ext uri="{0D108BD9-81ED-4DB2-BD59-A6C34878D82A}">
                        <a16:rowId xmlns:a16="http://schemas.microsoft.com/office/drawing/2014/main" val="3921434897"/>
                      </a:ext>
                    </a:extLst>
                  </a:tr>
                  <a:tr h="633286">
                    <a:tc>
                      <a:txBody>
                        <a:bodyPr/>
                        <a:lstStyle/>
                        <a:p>
                          <a:endParaRPr lang="en-US"/>
                        </a:p>
                      </a:txBody>
                      <a:tcPr>
                        <a:blipFill>
                          <a:blip r:embed="rId4"/>
                          <a:stretch>
                            <a:fillRect l="-469" t="-78431" r="-201878" b="-194118"/>
                          </a:stretch>
                        </a:blipFill>
                      </a:tcPr>
                    </a:tc>
                    <a:tc>
                      <a:txBody>
                        <a:bodyPr/>
                        <a:lstStyle/>
                        <a:p>
                          <a:pPr algn="ctr"/>
                          <a:r>
                            <a:rPr lang="en-US" sz="2400" b="1" dirty="0"/>
                            <a:t>11.7</a:t>
                          </a:r>
                        </a:p>
                      </a:txBody>
                      <a:tcPr/>
                    </a:tc>
                    <a:tc>
                      <a:txBody>
                        <a:bodyPr/>
                        <a:lstStyle/>
                        <a:p>
                          <a:pPr algn="ctr"/>
                          <a:r>
                            <a:rPr lang="en-US" sz="2400" b="1" dirty="0"/>
                            <a:t>327</a:t>
                          </a:r>
                        </a:p>
                      </a:txBody>
                      <a:tcPr/>
                    </a:tc>
                    <a:extLst>
                      <a:ext uri="{0D108BD9-81ED-4DB2-BD59-A6C34878D82A}">
                        <a16:rowId xmlns:a16="http://schemas.microsoft.com/office/drawing/2014/main" val="3013370437"/>
                      </a:ext>
                    </a:extLst>
                  </a:tr>
                  <a:tr h="619697">
                    <a:tc>
                      <a:txBody>
                        <a:bodyPr/>
                        <a:lstStyle/>
                        <a:p>
                          <a:endParaRPr lang="en-US"/>
                        </a:p>
                      </a:txBody>
                      <a:tcPr>
                        <a:blipFill>
                          <a:blip r:embed="rId4"/>
                          <a:stretch>
                            <a:fillRect l="-469" t="-185714" r="-201878" b="-102041"/>
                          </a:stretch>
                        </a:blipFill>
                      </a:tcPr>
                    </a:tc>
                    <a:tc>
                      <a:txBody>
                        <a:bodyPr/>
                        <a:lstStyle/>
                        <a:p>
                          <a:pPr algn="ctr"/>
                          <a:r>
                            <a:rPr lang="en-US" sz="2400" dirty="0"/>
                            <a:t>0.5</a:t>
                          </a:r>
                        </a:p>
                      </a:txBody>
                      <a:tcPr/>
                    </a:tc>
                    <a:tc>
                      <a:txBody>
                        <a:bodyPr/>
                        <a:lstStyle/>
                        <a:p>
                          <a:pPr algn="ctr"/>
                          <a:r>
                            <a:rPr lang="en-US" sz="2400" dirty="0"/>
                            <a:t>14</a:t>
                          </a:r>
                        </a:p>
                      </a:txBody>
                      <a:tcPr/>
                    </a:tc>
                    <a:extLst>
                      <a:ext uri="{0D108BD9-81ED-4DB2-BD59-A6C34878D82A}">
                        <a16:rowId xmlns:a16="http://schemas.microsoft.com/office/drawing/2014/main" val="514460718"/>
                      </a:ext>
                    </a:extLst>
                  </a:tr>
                  <a:tr h="619697">
                    <a:tc>
                      <a:txBody>
                        <a:bodyPr/>
                        <a:lstStyle/>
                        <a:p>
                          <a:endParaRPr lang="en-US"/>
                        </a:p>
                      </a:txBody>
                      <a:tcPr>
                        <a:blipFill>
                          <a:blip r:embed="rId4"/>
                          <a:stretch>
                            <a:fillRect l="-469" t="-285714" r="-201878" b="-2041"/>
                          </a:stretch>
                        </a:blipFill>
                      </a:tcPr>
                    </a:tc>
                    <a:tc>
                      <a:txBody>
                        <a:bodyPr/>
                        <a:lstStyle/>
                        <a:p>
                          <a:pPr algn="ctr"/>
                          <a:r>
                            <a:rPr lang="en-US" sz="2400" dirty="0"/>
                            <a:t>1.5</a:t>
                          </a:r>
                        </a:p>
                      </a:txBody>
                      <a:tcPr/>
                    </a:tc>
                    <a:tc>
                      <a:txBody>
                        <a:bodyPr/>
                        <a:lstStyle/>
                        <a:p>
                          <a:pPr algn="ctr"/>
                          <a:r>
                            <a:rPr lang="en-US" sz="2400" dirty="0"/>
                            <a:t>41</a:t>
                          </a:r>
                        </a:p>
                      </a:txBody>
                      <a:tcPr/>
                    </a:tc>
                    <a:extLst>
                      <a:ext uri="{0D108BD9-81ED-4DB2-BD59-A6C34878D82A}">
                        <a16:rowId xmlns:a16="http://schemas.microsoft.com/office/drawing/2014/main" val="878772290"/>
                      </a:ext>
                    </a:extLst>
                  </a:tr>
                </a:tbl>
              </a:graphicData>
            </a:graphic>
          </p:graphicFrame>
        </mc:Fallback>
      </mc:AlternateContent>
    </p:spTree>
    <p:extLst>
      <p:ext uri="{BB962C8B-B14F-4D97-AF65-F5344CB8AC3E}">
        <p14:creationId xmlns:p14="http://schemas.microsoft.com/office/powerpoint/2010/main" val="1871618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E54B-3A7D-7178-856D-335CCF76ECDA}"/>
              </a:ext>
            </a:extLst>
          </p:cNvPr>
          <p:cNvSpPr>
            <a:spLocks noGrp="1"/>
          </p:cNvSpPr>
          <p:nvPr>
            <p:ph type="title"/>
          </p:nvPr>
        </p:nvSpPr>
        <p:spPr>
          <a:xfrm>
            <a:off x="304800" y="365128"/>
            <a:ext cx="7848600" cy="711198"/>
          </a:xfrm>
          <a:solidFill>
            <a:schemeClr val="accent1">
              <a:alpha val="50000"/>
            </a:schemeClr>
          </a:solidFill>
        </p:spPr>
        <p:txBody>
          <a:bodyPr/>
          <a:lstStyle/>
          <a:p>
            <a:r>
              <a:rPr lang="en-US" dirty="0"/>
              <a:t>Outline</a:t>
            </a:r>
          </a:p>
        </p:txBody>
      </p:sp>
      <p:sp>
        <p:nvSpPr>
          <p:cNvPr id="7" name="Slide Number Placeholder 6">
            <a:extLst>
              <a:ext uri="{FF2B5EF4-FFF2-40B4-BE49-F238E27FC236}">
                <a16:creationId xmlns:a16="http://schemas.microsoft.com/office/drawing/2014/main" id="{9C7AC4EA-21FD-7E00-87A8-6EEBFE3B98CE}"/>
              </a:ext>
            </a:extLst>
          </p:cNvPr>
          <p:cNvSpPr>
            <a:spLocks noGrp="1"/>
          </p:cNvSpPr>
          <p:nvPr>
            <p:ph type="sldNum" sz="quarter" idx="10"/>
          </p:nvPr>
        </p:nvSpPr>
        <p:spPr/>
        <p:txBody>
          <a:bodyPr/>
          <a:lstStyle/>
          <a:p>
            <a:fld id="{DF69D58E-C59B-4BE3-83E0-B1C1287A8E5B}" type="slidenum">
              <a:rPr lang="en-US" smtClean="0"/>
              <a:t>2</a:t>
            </a:fld>
            <a:endParaRPr lang="en-US"/>
          </a:p>
        </p:txBody>
      </p:sp>
      <p:sp>
        <p:nvSpPr>
          <p:cNvPr id="5" name="Content Placeholder 4">
            <a:extLst>
              <a:ext uri="{FF2B5EF4-FFF2-40B4-BE49-F238E27FC236}">
                <a16:creationId xmlns:a16="http://schemas.microsoft.com/office/drawing/2014/main" id="{16DAF93A-6F48-9738-1624-D64327A6CAE0}"/>
              </a:ext>
            </a:extLst>
          </p:cNvPr>
          <p:cNvSpPr>
            <a:spLocks noGrp="1"/>
          </p:cNvSpPr>
          <p:nvPr>
            <p:ph idx="4294967295"/>
          </p:nvPr>
        </p:nvSpPr>
        <p:spPr>
          <a:xfrm>
            <a:off x="620227" y="1981200"/>
            <a:ext cx="7379264" cy="2259080"/>
          </a:xfrm>
        </p:spPr>
        <p:txBody>
          <a:bodyPr wrap="none">
            <a:spAutoFit/>
          </a:bodyPr>
          <a:lstStyle/>
          <a:p>
            <a:pPr marL="514350" indent="-514350">
              <a:buFont typeface="+mj-lt"/>
              <a:buAutoNum type="arabicPeriod"/>
            </a:pPr>
            <a:r>
              <a:rPr lang="en-US" sz="2800" dirty="0"/>
              <a:t>Introduction: A Polarized Electron-Ion Collider</a:t>
            </a:r>
          </a:p>
          <a:p>
            <a:pPr marL="514350" indent="-514350">
              <a:buFont typeface="+mj-lt"/>
              <a:buAutoNum type="arabicPeriod"/>
            </a:pPr>
            <a:r>
              <a:rPr lang="en-US" sz="2800" dirty="0"/>
              <a:t>Polarized Particle beams</a:t>
            </a:r>
          </a:p>
          <a:p>
            <a:pPr marL="514350" indent="-514350">
              <a:buFont typeface="+mj-lt"/>
              <a:buAutoNum type="arabicPeriod"/>
            </a:pPr>
            <a:r>
              <a:rPr lang="en-US" sz="2800" dirty="0"/>
              <a:t>Hadron Polarimetry</a:t>
            </a:r>
          </a:p>
          <a:p>
            <a:pPr marL="514350" indent="-514350">
              <a:buFont typeface="+mj-lt"/>
              <a:buAutoNum type="arabicPeriod"/>
            </a:pPr>
            <a:r>
              <a:rPr lang="en-US" sz="2800" dirty="0"/>
              <a:t>Outlook / Summary</a:t>
            </a:r>
          </a:p>
        </p:txBody>
      </p:sp>
    </p:spTree>
    <p:extLst>
      <p:ext uri="{BB962C8B-B14F-4D97-AF65-F5344CB8AC3E}">
        <p14:creationId xmlns:p14="http://schemas.microsoft.com/office/powerpoint/2010/main" val="351644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0A19BE-6FF3-39B2-949A-90CA9253BD8B}"/>
              </a:ext>
            </a:extLst>
          </p:cNvPr>
          <p:cNvSpPr>
            <a:spLocks noGrp="1"/>
          </p:cNvSpPr>
          <p:nvPr>
            <p:ph type="sldNum" sz="quarter" idx="10"/>
          </p:nvPr>
        </p:nvSpPr>
        <p:spPr/>
        <p:txBody>
          <a:bodyPr/>
          <a:lstStyle/>
          <a:p>
            <a:fld id="{DF69D58E-C59B-4BE3-83E0-B1C1287A8E5B}" type="slidenum">
              <a:rPr lang="en-US" smtClean="0"/>
              <a:pPr/>
              <a:t>20</a:t>
            </a:fld>
            <a:endParaRPr lang="en-US"/>
          </a:p>
        </p:txBody>
      </p:sp>
      <p:sp>
        <p:nvSpPr>
          <p:cNvPr id="4" name="Title 1">
            <a:extLst>
              <a:ext uri="{FF2B5EF4-FFF2-40B4-BE49-F238E27FC236}">
                <a16:creationId xmlns:a16="http://schemas.microsoft.com/office/drawing/2014/main" id="{14A06838-6A48-01DC-A33E-A97DEA16680A}"/>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Calculation of polarization</a:t>
            </a:r>
            <a:endParaRPr lang="en-US" dirty="0">
              <a:effectLst/>
            </a:endParaRPr>
          </a:p>
        </p:txBody>
      </p:sp>
      <p:sp>
        <p:nvSpPr>
          <p:cNvPr id="5" name="Title 1">
            <a:extLst>
              <a:ext uri="{FF2B5EF4-FFF2-40B4-BE49-F238E27FC236}">
                <a16:creationId xmlns:a16="http://schemas.microsoft.com/office/drawing/2014/main" id="{5B6BD402-9262-E0D0-A9A0-B9364077143D}"/>
              </a:ext>
            </a:extLst>
          </p:cNvPr>
          <p:cNvSpPr txBox="1">
            <a:spLocks/>
          </p:cNvSpPr>
          <p:nvPr/>
        </p:nvSpPr>
        <p:spPr>
          <a:xfrm>
            <a:off x="332014" y="1219200"/>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System with coupled nuclear and electronic spins:</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07058DA-0C07-BE63-3481-A5B7F2B49519}"/>
                  </a:ext>
                </a:extLst>
              </p:cNvPr>
              <p:cNvSpPr txBox="1"/>
              <p:nvPr/>
            </p:nvSpPr>
            <p:spPr>
              <a:xfrm>
                <a:off x="304800" y="2362200"/>
                <a:ext cx="11288486" cy="3897862"/>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Calculate polarization of each Zeeman component from the Breit-Rabi formular and take weighted average over all occupied components (slide 17).</a:t>
                </a:r>
              </a:p>
              <a:p>
                <a:pPr marL="285750" indent="-285750">
                  <a:buFont typeface="Arial" panose="020B0604020202020204" pitchFamily="34" charset="0"/>
                  <a:buChar char="•"/>
                </a:pPr>
                <a:r>
                  <a:rPr lang="en-US" dirty="0"/>
                  <a:t>Field dependent occupation numbers of Zeeman states for calculation of polarization are squares of amplitudes of these states.</a:t>
                </a:r>
              </a:p>
              <a:p>
                <a:pPr marL="285750" indent="-285750">
                  <a:buFont typeface="Arial" panose="020B0604020202020204" pitchFamily="34" charset="0"/>
                  <a:buChar char="•"/>
                </a:pPr>
                <a:r>
                  <a:rPr lang="en-US" dirty="0"/>
                  <a:t>Common definitions of polarization:</a:t>
                </a:r>
              </a:p>
              <a:p>
                <a:r>
                  <a:rPr lang="en-US" sz="2400" b="0" dirty="0"/>
                  <a:t>                                      For H: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𝑝</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den>
                    </m:f>
                  </m:oMath>
                </a14:m>
                <a:r>
                  <a:rPr lang="en-US" sz="2400" i="1" dirty="0">
                    <a:latin typeface="Cambria Math" panose="02040503050406030204" pitchFamily="18" charset="0"/>
                  </a:rPr>
                  <a:t>,  </a:t>
                </a:r>
              </a:p>
              <a:p>
                <a:pPr algn="ctr"/>
                <a:r>
                  <a:rPr lang="en-US" sz="2400" b="0" dirty="0"/>
                  <a:t>For D: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𝑝</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m:t>
                            </m:r>
                          </m:sub>
                        </m:sSub>
                      </m:den>
                    </m:f>
                  </m:oMath>
                </a14:m>
                <a:r>
                  <a:rPr lang="en-US" sz="2400" dirty="0"/>
                  <a:t>,</a:t>
                </a:r>
                <a:r>
                  <a:rPr lang="en-US" sz="2400" i="1" dirty="0">
                    <a:latin typeface="Cambria Math" panose="02040503050406030204" pitchFamily="18" charset="0"/>
                  </a:rPr>
                  <a:t>   </a:t>
                </a:r>
                <a:r>
                  <a:rPr lang="en-US" sz="2400" dirty="0"/>
                  <a:t>and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𝑝</m:t>
                        </m:r>
                      </m:e>
                      <m:sub>
                        <m:r>
                          <a:rPr lang="en-US" sz="2400" i="1">
                            <a:latin typeface="Cambria Math" panose="02040503050406030204" pitchFamily="18" charset="0"/>
                          </a:rPr>
                          <m:t>𝑧𝑧</m:t>
                        </m:r>
                      </m:sub>
                      <m:sup>
                        <m:r>
                          <a:rPr lang="en-US" sz="2400" i="1">
                            <a:latin typeface="Cambria Math" panose="02040503050406030204" pitchFamily="18" charset="0"/>
                          </a:rPr>
                          <m:t>∗</m:t>
                        </m:r>
                      </m:sup>
                    </m:sSubSup>
                    <m:r>
                      <a:rPr lang="en-US" sz="2400" b="0" i="1" smtClean="0">
                        <a:latin typeface="Cambria Math" panose="02040503050406030204" pitchFamily="18" charset="0"/>
                      </a:rPr>
                      <m:t>=</m:t>
                    </m:r>
                  </m:oMath>
                </a14:m>
                <a:r>
                  <a:rPr lang="en-US" sz="2400" dirty="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m:t>
                            </m:r>
                          </m:sub>
                        </m:sSub>
                        <m:r>
                          <a:rPr lang="en-US" sz="2400" b="0" i="1" smtClean="0">
                            <a:latin typeface="Cambria Math" panose="02040503050406030204" pitchFamily="18" charset="0"/>
                          </a:rPr>
                          <m:t>−2</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0</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m:t>
                            </m:r>
                          </m:sub>
                        </m:sSub>
                      </m:den>
                    </m:f>
                  </m:oMath>
                </a14:m>
                <a:endParaRPr lang="en-US" sz="2400" dirty="0"/>
              </a:p>
              <a:p>
                <a:pPr algn="ctr"/>
                <a:endParaRPr lang="en-US" sz="1100" i="1" dirty="0">
                  <a:latin typeface="Cambria Math" panose="02040503050406030204" pitchFamily="18" charset="0"/>
                </a:endParaRPr>
              </a:p>
              <a:p>
                <a:pPr marL="285750" indent="-285750">
                  <a:buFont typeface="Arial" panose="020B0604020202020204" pitchFamily="34" charset="0"/>
                  <a:buChar char="•"/>
                </a:pPr>
                <a:r>
                  <a:rPr lang="en-US" dirty="0"/>
                  <a:t>Symbol ∗ denotes polarization with respect to quantization axis of states:</a:t>
                </a:r>
              </a:p>
              <a:p>
                <a:pPr marL="742950" lvl="1" indent="-285750">
                  <a:buFont typeface="Arial" panose="020B0604020202020204" pitchFamily="34" charset="0"/>
                  <a:buChar char="•"/>
                </a:pPr>
                <a:r>
                  <a:rPr lang="en-US" sz="1800" dirty="0">
                    <a:effectLst/>
                    <a:latin typeface="CMSSI9"/>
                  </a:rPr>
                  <a:t>e.g.</a:t>
                </a:r>
                <a:r>
                  <a:rPr lang="en-US" sz="1800" dirty="0">
                    <a:effectLst/>
                    <a:latin typeface="CMSS9"/>
                  </a:rPr>
                  <a:t>, magnetic field direction at ionizer. </a:t>
                </a:r>
                <a:endParaRPr lang="en-US" dirty="0">
                  <a:effectLst/>
                </a:endParaRPr>
              </a:p>
              <a:p>
                <a:pPr marL="742950" lvl="1" indent="-285750">
                  <a:buFont typeface="Arial" panose="020B0604020202020204" pitchFamily="34" charset="0"/>
                  <a:buChar char="•"/>
                </a:pPr>
                <a:r>
                  <a:rPr lang="en-US" dirty="0"/>
                  <a:t>Quantity independent of coordinate system.</a:t>
                </a:r>
              </a:p>
              <a:p>
                <a:pPr marL="742950" lvl="1" indent="-285750">
                  <a:buFont typeface="Arial" panose="020B0604020202020204" pitchFamily="34" charset="0"/>
                  <a:buChar char="•"/>
                </a:pP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𝑝</m:t>
                        </m:r>
                      </m:e>
                      <m:sup>
                        <m:r>
                          <a:rPr lang="en-US" sz="1800" b="0" i="1" smtClean="0">
                            <a:latin typeface="Cambria Math" panose="02040503050406030204" pitchFamily="18" charset="0"/>
                          </a:rPr>
                          <m:t>∗</m:t>
                        </m:r>
                      </m:sup>
                    </m:sSup>
                  </m:oMath>
                </a14:m>
                <a:r>
                  <a:rPr lang="en-US" dirty="0"/>
                  <a:t> and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𝑧𝑧</m:t>
                        </m:r>
                      </m:sub>
                      <m:sup>
                        <m:r>
                          <a:rPr lang="en-US" i="1">
                            <a:latin typeface="Cambria Math" panose="02040503050406030204" pitchFamily="18" charset="0"/>
                          </a:rPr>
                          <m:t>∗</m:t>
                        </m:r>
                      </m:sup>
                    </m:sSubSup>
                  </m:oMath>
                </a14:m>
                <a:r>
                  <a:rPr lang="en-US" dirty="0"/>
                  <a:t> enter “Figure Of Merit” (FOM) of an experiment.</a:t>
                </a:r>
              </a:p>
            </p:txBody>
          </p:sp>
        </mc:Choice>
        <mc:Fallback>
          <p:sp>
            <p:nvSpPr>
              <p:cNvPr id="6" name="TextBox 5">
                <a:extLst>
                  <a:ext uri="{FF2B5EF4-FFF2-40B4-BE49-F238E27FC236}">
                    <a16:creationId xmlns:a16="http://schemas.microsoft.com/office/drawing/2014/main" id="{307058DA-0C07-BE63-3481-A5B7F2B49519}"/>
                  </a:ext>
                </a:extLst>
              </p:cNvPr>
              <p:cNvSpPr txBox="1">
                <a:spLocks noRot="1" noChangeAspect="1" noMove="1" noResize="1" noEditPoints="1" noAdjustHandles="1" noChangeArrowheads="1" noChangeShapeType="1" noTextEdit="1"/>
              </p:cNvSpPr>
              <p:nvPr/>
            </p:nvSpPr>
            <p:spPr>
              <a:xfrm>
                <a:off x="304800" y="2362200"/>
                <a:ext cx="11288486" cy="3897862"/>
              </a:xfrm>
              <a:prstGeom prst="rect">
                <a:avLst/>
              </a:prstGeom>
              <a:blipFill>
                <a:blip r:embed="rId2"/>
                <a:stretch>
                  <a:fillRect l="-337" t="-977" b="-1629"/>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365323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17985B-071A-ACE6-CA41-BE72E0CE235E}"/>
              </a:ext>
            </a:extLst>
          </p:cNvPr>
          <p:cNvSpPr>
            <a:spLocks noGrp="1"/>
          </p:cNvSpPr>
          <p:nvPr>
            <p:ph type="sldNum" sz="quarter" idx="10"/>
          </p:nvPr>
        </p:nvSpPr>
        <p:spPr/>
        <p:txBody>
          <a:bodyPr/>
          <a:lstStyle/>
          <a:p>
            <a:fld id="{DF69D58E-C59B-4BE3-83E0-B1C1287A8E5B}" type="slidenum">
              <a:rPr lang="en-US" smtClean="0"/>
              <a:pPr/>
              <a:t>21</a:t>
            </a:fld>
            <a:endParaRPr lang="en-US"/>
          </a:p>
        </p:txBody>
      </p:sp>
      <mc:AlternateContent xmlns:mc="http://schemas.openxmlformats.org/markup-compatibility/2006">
        <mc:Choice xmlns:a14="http://schemas.microsoft.com/office/drawing/2010/main" Requires="a14">
          <p:sp>
            <p:nvSpPr>
              <p:cNvPr id="4" name="Title 1">
                <a:extLst>
                  <a:ext uri="{FF2B5EF4-FFF2-40B4-BE49-F238E27FC236}">
                    <a16:creationId xmlns:a16="http://schemas.microsoft.com/office/drawing/2014/main" id="{347CA6CC-A6BC-C14A-0DD9-CD5FF52FC210}"/>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Nuclear polarization of H, D in weak and strong </a:t>
                </a:r>
                <a14:m>
                  <m:oMath xmlns:m="http://schemas.openxmlformats.org/officeDocument/2006/math">
                    <m:r>
                      <a:rPr lang="en-US" i="1" dirty="0" smtClean="0">
                        <a:latin typeface="Cambria Math" panose="02040503050406030204" pitchFamily="18" charset="0"/>
                      </a:rPr>
                      <m:t>𝐵</m:t>
                    </m:r>
                  </m:oMath>
                </a14:m>
                <a:r>
                  <a:rPr lang="en-US" dirty="0"/>
                  <a:t> fields </a:t>
                </a:r>
              </a:p>
            </p:txBody>
          </p:sp>
        </mc:Choice>
        <mc:Fallback>
          <p:sp>
            <p:nvSpPr>
              <p:cNvPr id="4" name="Title 1">
                <a:extLst>
                  <a:ext uri="{FF2B5EF4-FFF2-40B4-BE49-F238E27FC236}">
                    <a16:creationId xmlns:a16="http://schemas.microsoft.com/office/drawing/2014/main" id="{347CA6CC-A6BC-C14A-0DD9-CD5FF52FC210}"/>
                  </a:ext>
                </a:extLst>
              </p:cNvPr>
              <p:cNvSpPr txBox="1">
                <a:spLocks noRot="1" noChangeAspect="1" noMove="1" noResize="1" noEditPoints="1" noAdjustHandles="1" noChangeArrowheads="1" noChangeShapeType="1" noTextEdit="1"/>
              </p:cNvSpPr>
              <p:nvPr/>
            </p:nvSpPr>
            <p:spPr>
              <a:xfrm>
                <a:off x="304800" y="228600"/>
                <a:ext cx="11049000" cy="711198"/>
              </a:xfrm>
              <a:prstGeom prst="rect">
                <a:avLst/>
              </a:prstGeom>
              <a:blipFill>
                <a:blip r:embed="rId2"/>
                <a:stretch>
                  <a:fillRect l="-1722" t="-16071" r="-2067" b="-267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21A260C1-0196-2409-2B3F-1D09395204DF}"/>
                  </a:ext>
                </a:extLst>
              </p:cNvPr>
              <p:cNvGraphicFramePr>
                <a:graphicFrameLocks noGrp="1"/>
              </p:cNvGraphicFramePr>
              <p:nvPr>
                <p:extLst>
                  <p:ext uri="{D42A27DB-BD31-4B8C-83A1-F6EECF244321}">
                    <p14:modId xmlns:p14="http://schemas.microsoft.com/office/powerpoint/2010/main" val="366609944"/>
                  </p:ext>
                </p:extLst>
              </p:nvPr>
            </p:nvGraphicFramePr>
            <p:xfrm>
              <a:off x="2031999" y="1143000"/>
              <a:ext cx="8128001" cy="3942588"/>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75838021"/>
                        </a:ext>
                      </a:extLst>
                    </a:gridCol>
                    <a:gridCol w="1161143">
                      <a:extLst>
                        <a:ext uri="{9D8B030D-6E8A-4147-A177-3AD203B41FA5}">
                          <a16:colId xmlns:a16="http://schemas.microsoft.com/office/drawing/2014/main" val="2817557391"/>
                        </a:ext>
                      </a:extLst>
                    </a:gridCol>
                    <a:gridCol w="1161143">
                      <a:extLst>
                        <a:ext uri="{9D8B030D-6E8A-4147-A177-3AD203B41FA5}">
                          <a16:colId xmlns:a16="http://schemas.microsoft.com/office/drawing/2014/main" val="4034076580"/>
                        </a:ext>
                      </a:extLst>
                    </a:gridCol>
                    <a:gridCol w="1161143">
                      <a:extLst>
                        <a:ext uri="{9D8B030D-6E8A-4147-A177-3AD203B41FA5}">
                          <a16:colId xmlns:a16="http://schemas.microsoft.com/office/drawing/2014/main" val="1298422341"/>
                        </a:ext>
                      </a:extLst>
                    </a:gridCol>
                    <a:gridCol w="1161143">
                      <a:extLst>
                        <a:ext uri="{9D8B030D-6E8A-4147-A177-3AD203B41FA5}">
                          <a16:colId xmlns:a16="http://schemas.microsoft.com/office/drawing/2014/main" val="2887041623"/>
                        </a:ext>
                      </a:extLst>
                    </a:gridCol>
                    <a:gridCol w="1161143">
                      <a:extLst>
                        <a:ext uri="{9D8B030D-6E8A-4147-A177-3AD203B41FA5}">
                          <a16:colId xmlns:a16="http://schemas.microsoft.com/office/drawing/2014/main" val="1087284077"/>
                        </a:ext>
                      </a:extLst>
                    </a:gridCol>
                    <a:gridCol w="1161143">
                      <a:extLst>
                        <a:ext uri="{9D8B030D-6E8A-4147-A177-3AD203B41FA5}">
                          <a16:colId xmlns:a16="http://schemas.microsoft.com/office/drawing/2014/main" val="796433217"/>
                        </a:ext>
                      </a:extLst>
                    </a:gridCol>
                  </a:tblGrid>
                  <a:tr h="370840">
                    <a:tc>
                      <a:txBody>
                        <a:bodyPr/>
                        <a:lstStyle/>
                        <a:p>
                          <a:pPr algn="ctr"/>
                          <a:endParaRPr lang="en-US"/>
                        </a:p>
                      </a:txBody>
                      <a:tcPr/>
                    </a:tc>
                    <a:tc gridSpan="2">
                      <a:txBody>
                        <a:bodyPr/>
                        <a:lstStyle/>
                        <a:p>
                          <a:pPr algn="ctr"/>
                          <a:r>
                            <a:rPr lang="en-US" dirty="0"/>
                            <a:t>Hydrogen</a:t>
                          </a:r>
                        </a:p>
                      </a:txBody>
                      <a:tcPr/>
                    </a:tc>
                    <a:tc hMerge="1">
                      <a:txBody>
                        <a:bodyPr/>
                        <a:lstStyle/>
                        <a:p>
                          <a:endParaRPr lang="en-US" dirty="0"/>
                        </a:p>
                      </a:txBody>
                      <a:tcPr/>
                    </a:tc>
                    <a:tc gridSpan="4">
                      <a:txBody>
                        <a:bodyPr/>
                        <a:lstStyle/>
                        <a:p>
                          <a:pPr algn="ctr"/>
                          <a:r>
                            <a:rPr lang="en-US" dirty="0"/>
                            <a:t>Deuterium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30660926"/>
                      </a:ext>
                    </a:extLst>
                  </a:tr>
                  <a:tr h="370840">
                    <a:tc>
                      <a:txBody>
                        <a:bodyPr/>
                        <a:lstStyle/>
                        <a:p>
                          <a:pPr algn="ctr"/>
                          <a:endParaRPr lang="en-US" dirty="0"/>
                        </a:p>
                      </a:txBody>
                      <a:tcPr anchor="ctr"/>
                    </a:tc>
                    <a:tc>
                      <a:txBody>
                        <a:bodyPr/>
                        <a:lstStyle/>
                        <a:p>
                          <a:pPr algn="ctr"/>
                          <a:r>
                            <a:rPr lang="en-US" b="1" dirty="0"/>
                            <a:t>weak B</a:t>
                          </a:r>
                        </a:p>
                      </a:txBody>
                      <a:tcPr anchor="ctr"/>
                    </a:tc>
                    <a:tc>
                      <a:txBody>
                        <a:bodyPr/>
                        <a:lstStyle/>
                        <a:p>
                          <a:pPr algn="ctr"/>
                          <a:r>
                            <a:rPr lang="en-US" b="1" dirty="0"/>
                            <a:t>strong B</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weak B</a:t>
                          </a:r>
                        </a:p>
                      </a:txBody>
                      <a:tcPr anchor="ct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strong B</a:t>
                          </a:r>
                        </a:p>
                      </a:txBody>
                      <a:tcPr anchor="ctr"/>
                    </a:tc>
                    <a:tc hMerge="1">
                      <a:txBody>
                        <a:bodyPr/>
                        <a:lstStyle/>
                        <a:p>
                          <a:endParaRPr lang="en-US" dirty="0"/>
                        </a:p>
                      </a:txBody>
                      <a:tcPr/>
                    </a:tc>
                    <a:extLst>
                      <a:ext uri="{0D108BD9-81ED-4DB2-BD59-A6C34878D82A}">
                        <a16:rowId xmlns:a16="http://schemas.microsoft.com/office/drawing/2014/main" val="928455308"/>
                      </a:ext>
                    </a:extLst>
                  </a:tr>
                  <a:tr h="370840">
                    <a:tc>
                      <a:txBody>
                        <a:bodyPr/>
                        <a:lstStyle/>
                        <a:p>
                          <a:pPr algn="ctr"/>
                          <a:r>
                            <a:rPr lang="en-US" b="1" dirty="0"/>
                            <a:t>state</a:t>
                          </a:r>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𝒑</m:t>
                                    </m:r>
                                  </m:e>
                                  <m:sup>
                                    <m:r>
                                      <a:rPr lang="en-US" sz="1800" b="1" i="1" smtClean="0">
                                        <a:latin typeface="Cambria Math" panose="02040503050406030204" pitchFamily="18" charset="0"/>
                                      </a:rPr>
                                      <m:t>∗</m:t>
                                    </m:r>
                                  </m:sup>
                                </m:sSup>
                              </m:oMath>
                            </m:oMathPara>
                          </a14:m>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𝒑</m:t>
                                    </m:r>
                                  </m:e>
                                  <m:sup>
                                    <m:r>
                                      <a:rPr lang="en-US" sz="1800" b="1" i="1" smtClean="0">
                                        <a:latin typeface="Cambria Math" panose="02040503050406030204" pitchFamily="18" charset="0"/>
                                      </a:rPr>
                                      <m:t>∗</m:t>
                                    </m:r>
                                  </m:sup>
                                </m:sSup>
                              </m:oMath>
                            </m:oMathPara>
                          </a14:m>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𝒑</m:t>
                                    </m:r>
                                  </m:e>
                                  <m:sup>
                                    <m:r>
                                      <a:rPr lang="en-US" sz="1800" b="1" i="1" smtClean="0">
                                        <a:latin typeface="Cambria Math" panose="02040503050406030204" pitchFamily="18" charset="0"/>
                                      </a:rPr>
                                      <m:t>∗</m:t>
                                    </m:r>
                                  </m:sup>
                                </m:sSup>
                              </m:oMath>
                            </m:oMathPara>
                          </a14:m>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800" b="1" i="1" smtClean="0">
                                        <a:latin typeface="Cambria Math" panose="02040503050406030204" pitchFamily="18" charset="0"/>
                                      </a:rPr>
                                    </m:ctrlPr>
                                  </m:sSubSupPr>
                                  <m:e>
                                    <m:r>
                                      <a:rPr lang="en-US" sz="1800" b="1" i="1">
                                        <a:latin typeface="Cambria Math" panose="02040503050406030204" pitchFamily="18" charset="0"/>
                                      </a:rPr>
                                      <m:t>𝒑</m:t>
                                    </m:r>
                                  </m:e>
                                  <m:sub>
                                    <m:r>
                                      <a:rPr lang="en-US" sz="1800" b="1" i="1">
                                        <a:latin typeface="Cambria Math" panose="02040503050406030204" pitchFamily="18" charset="0"/>
                                      </a:rPr>
                                      <m:t>𝒛𝒛</m:t>
                                    </m:r>
                                  </m:sub>
                                  <m:sup>
                                    <m:r>
                                      <a:rPr lang="en-US" sz="1800" b="1" i="1">
                                        <a:latin typeface="Cambria Math" panose="02040503050406030204" pitchFamily="18" charset="0"/>
                                      </a:rPr>
                                      <m:t>∗</m:t>
                                    </m:r>
                                  </m:sup>
                                </m:sSubSup>
                              </m:oMath>
                            </m:oMathPara>
                          </a14:m>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𝒑</m:t>
                                    </m:r>
                                  </m:e>
                                  <m:sup>
                                    <m:r>
                                      <a:rPr lang="en-US" sz="1800" b="1" i="1" smtClean="0">
                                        <a:latin typeface="Cambria Math" panose="02040503050406030204" pitchFamily="18" charset="0"/>
                                      </a:rPr>
                                      <m:t>∗</m:t>
                                    </m:r>
                                  </m:sup>
                                </m:sSup>
                              </m:oMath>
                            </m:oMathPara>
                          </a14:m>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800" b="1" i="1" smtClean="0">
                                        <a:latin typeface="Cambria Math" panose="02040503050406030204" pitchFamily="18" charset="0"/>
                                      </a:rPr>
                                    </m:ctrlPr>
                                  </m:sSubSupPr>
                                  <m:e>
                                    <m:r>
                                      <a:rPr lang="en-US" sz="1800" b="1" i="1">
                                        <a:latin typeface="Cambria Math" panose="02040503050406030204" pitchFamily="18" charset="0"/>
                                      </a:rPr>
                                      <m:t>𝒑</m:t>
                                    </m:r>
                                  </m:e>
                                  <m:sub>
                                    <m:r>
                                      <a:rPr lang="en-US" sz="1800" b="1" i="1">
                                        <a:latin typeface="Cambria Math" panose="02040503050406030204" pitchFamily="18" charset="0"/>
                                      </a:rPr>
                                      <m:t>𝒛𝒛</m:t>
                                    </m:r>
                                  </m:sub>
                                  <m:sup>
                                    <m:r>
                                      <a:rPr lang="en-US" sz="1800" b="1" i="1">
                                        <a:latin typeface="Cambria Math" panose="02040503050406030204" pitchFamily="18" charset="0"/>
                                      </a:rPr>
                                      <m:t>∗</m:t>
                                    </m:r>
                                  </m:sup>
                                </m:sSubSup>
                              </m:oMath>
                            </m:oMathPara>
                          </a14:m>
                          <a:endParaRPr lang="en-US" b="1" dirty="0"/>
                        </a:p>
                      </a:txBody>
                      <a:tcPr anchor="ctr"/>
                    </a:tc>
                    <a:extLst>
                      <a:ext uri="{0D108BD9-81ED-4DB2-BD59-A6C34878D82A}">
                        <a16:rowId xmlns:a16="http://schemas.microsoft.com/office/drawing/2014/main" val="2353847909"/>
                      </a:ext>
                    </a:extLst>
                  </a:tr>
                  <a:tr h="370840">
                    <a:tc>
                      <a:txBody>
                        <a:bodyPr/>
                        <a:lstStyle/>
                        <a:p>
                          <a:pPr algn="ctr"/>
                          <a:r>
                            <a:rPr lang="en-US" b="1" i="0">
                              <a:latin typeface="+mj-lt"/>
                            </a:rPr>
                            <a:t>1</a:t>
                          </a:r>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extLst>
                      <a:ext uri="{0D108BD9-81ED-4DB2-BD59-A6C34878D82A}">
                        <a16:rowId xmlns:a16="http://schemas.microsoft.com/office/drawing/2014/main" val="864798032"/>
                      </a:ext>
                    </a:extLst>
                  </a:tr>
                  <a:tr h="370840">
                    <a:tc>
                      <a:txBody>
                        <a:bodyPr/>
                        <a:lstStyle/>
                        <a:p>
                          <a:pPr algn="ctr"/>
                          <a:r>
                            <a:rPr lang="en-US" b="1" i="0">
                              <a:latin typeface="+mj-lt"/>
                            </a:rPr>
                            <a:t>2</a:t>
                          </a:r>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nchor="ctr"/>
                    </a:tc>
                    <a:tc>
                      <a:txBody>
                        <a:bodyPr/>
                        <a:lstStyle/>
                        <a:p>
                          <a:pPr algn="ctr"/>
                          <a:r>
                            <a:rPr lang="en-US" b="0" i="0" dirty="0">
                              <a:latin typeface="+mj-lt"/>
                            </a:rPr>
                            <a:t>1/3</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oMath>
                            </m:oMathPara>
                          </a14:m>
                          <a:endParaRPr lang="en-US" dirty="0"/>
                        </a:p>
                      </a:txBody>
                      <a:tcPr anchor="ctr"/>
                    </a:tc>
                    <a:extLst>
                      <a:ext uri="{0D108BD9-81ED-4DB2-BD59-A6C34878D82A}">
                        <a16:rowId xmlns:a16="http://schemas.microsoft.com/office/drawing/2014/main" val="640434090"/>
                      </a:ext>
                    </a:extLst>
                  </a:tr>
                  <a:tr h="370840">
                    <a:tc>
                      <a:txBody>
                        <a:bodyPr/>
                        <a:lstStyle/>
                        <a:p>
                          <a:pPr algn="ctr"/>
                          <a:r>
                            <a:rPr lang="en-US" b="1" i="0">
                              <a:latin typeface="+mj-lt"/>
                            </a:rPr>
                            <a:t>3</a:t>
                          </a:r>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−1/3</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extLst>
                      <a:ext uri="{0D108BD9-81ED-4DB2-BD59-A6C34878D82A}">
                        <a16:rowId xmlns:a16="http://schemas.microsoft.com/office/drawing/2014/main" val="2508582192"/>
                      </a:ext>
                    </a:extLst>
                  </a:tr>
                  <a:tr h="370840">
                    <a:tc>
                      <a:txBody>
                        <a:bodyPr/>
                        <a:lstStyle/>
                        <a:p>
                          <a:pPr algn="ctr"/>
                          <a:r>
                            <a:rPr lang="en-US" b="1" i="0">
                              <a:latin typeface="+mj-lt"/>
                            </a:rPr>
                            <a:t>4</a:t>
                          </a:r>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extLst>
                      <a:ext uri="{0D108BD9-81ED-4DB2-BD59-A6C34878D82A}">
                        <a16:rowId xmlns:a16="http://schemas.microsoft.com/office/drawing/2014/main" val="1171712121"/>
                      </a:ext>
                    </a:extLst>
                  </a:tr>
                  <a:tr h="370840">
                    <a:tc>
                      <a:txBody>
                        <a:bodyPr/>
                        <a:lstStyle/>
                        <a:p>
                          <a:pPr algn="ctr"/>
                          <a:r>
                            <a:rPr lang="en-US" b="1" i="0">
                              <a:latin typeface="+mj-lt"/>
                            </a:rPr>
                            <a:t>5</a:t>
                          </a:r>
                          <a:endParaRPr lang="en-US" b="1"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kern="1200" dirty="0" smtClean="0">
                                    <a:solidFill>
                                      <a:schemeClr val="dk1"/>
                                    </a:solidFill>
                                    <a:latin typeface="Cambria Math" panose="02040503050406030204" pitchFamily="18" charset="0"/>
                                    <a:ea typeface="+mn-ea"/>
                                    <a:cs typeface="+mn-cs"/>
                                  </a:rPr>
                                  <m:t>−2/3</m:t>
                                </m:r>
                              </m:oMath>
                            </m:oMathPara>
                          </a14:m>
                          <a:endParaRPr lang="en-US" dirty="0"/>
                        </a:p>
                      </a:txBody>
                      <a:tcPr anchor="ctr"/>
                    </a:tc>
                    <a:tc>
                      <a:txBody>
                        <a:bodyPr/>
                        <a:lstStyle/>
                        <a:p>
                          <a:pPr algn="ctr"/>
                          <a:r>
                            <a:rPr lang="en-US" b="0" i="0">
                              <a:latin typeface="+mj-lt"/>
                            </a:rPr>
                            <a:t>0</a:t>
                          </a:r>
                          <a:endParaRPr lang="en-US" dirty="0"/>
                        </a:p>
                      </a:txBody>
                      <a:tcPr anchor="ctr"/>
                    </a:tc>
                    <a:tc>
                      <a:txBody>
                        <a:bodyPr/>
                        <a:lstStyle/>
                        <a:p>
                          <a:pPr algn="ctr"/>
                          <a:r>
                            <a:rPr lang="en-US" b="0" i="0">
                              <a:latin typeface="+mj-lt"/>
                            </a:rPr>
                            <a:t>0</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−2</m:t>
                                </m:r>
                              </m:oMath>
                            </m:oMathPara>
                          </a14:m>
                          <a:endParaRPr lang="en-US" dirty="0"/>
                        </a:p>
                      </a:txBody>
                      <a:tcPr anchor="ctr"/>
                    </a:tc>
                    <a:extLst>
                      <a:ext uri="{0D108BD9-81ED-4DB2-BD59-A6C34878D82A}">
                        <a16:rowId xmlns:a16="http://schemas.microsoft.com/office/drawing/2014/main" val="2904012074"/>
                      </a:ext>
                    </a:extLst>
                  </a:tr>
                  <a:tr h="370840">
                    <a:tc>
                      <a:txBody>
                        <a:bodyPr/>
                        <a:lstStyle/>
                        <a:p>
                          <a:pPr algn="ctr"/>
                          <a:r>
                            <a:rPr lang="en-US" b="1" i="0" dirty="0">
                              <a:latin typeface="+mj-lt"/>
                            </a:rPr>
                            <a:t>6</a:t>
                          </a:r>
                          <a:endParaRPr lang="en-US" b="1"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kern="1200" dirty="0" smtClean="0">
                                    <a:solidFill>
                                      <a:schemeClr val="dk1"/>
                                    </a:solidFill>
                                    <a:latin typeface="Cambria Math" panose="02040503050406030204" pitchFamily="18" charset="0"/>
                                    <a:ea typeface="+mn-ea"/>
                                    <a:cs typeface="+mn-cs"/>
                                  </a:rPr>
                                  <m:t>−2/3</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nchor="ctr"/>
                    </a:tc>
                    <a:extLst>
                      <a:ext uri="{0D108BD9-81ED-4DB2-BD59-A6C34878D82A}">
                        <a16:rowId xmlns:a16="http://schemas.microsoft.com/office/drawing/2014/main" val="277383487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𝒎</m:t>
                                    </m:r>
                                  </m:e>
                                  <m:sub>
                                    <m:r>
                                      <a:rPr lang="en-US" b="1" i="1" smtClean="0">
                                        <a:latin typeface="Cambria Math" panose="02040503050406030204" pitchFamily="18" charset="0"/>
                                      </a:rPr>
                                      <m:t>𝑱</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𝟏</m:t>
                                    </m:r>
                                  </m:num>
                                  <m:den>
                                    <m:r>
                                      <a:rPr lang="en-US" b="1" i="1" smtClean="0">
                                        <a:latin typeface="Cambria Math" panose="02040503050406030204" pitchFamily="18" charset="0"/>
                                      </a:rPr>
                                      <m:t>𝟐</m:t>
                                    </m:r>
                                  </m:den>
                                </m:f>
                              </m:oMath>
                            </m:oMathPara>
                          </a14:m>
                          <a:endParaRPr lang="en-US" b="1"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½</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1/3</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−1/3</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0</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m:t>
                                </m:r>
                              </m:oMath>
                            </m:oMathPara>
                          </a14:m>
                          <a:endParaRPr lang="en-US" dirty="0"/>
                        </a:p>
                      </a:txBody>
                      <a:tcPr anchor="ctr"/>
                    </a:tc>
                    <a:extLst>
                      <a:ext uri="{0D108BD9-81ED-4DB2-BD59-A6C34878D82A}">
                        <a16:rowId xmlns:a16="http://schemas.microsoft.com/office/drawing/2014/main" val="401281196"/>
                      </a:ext>
                    </a:extLst>
                  </a:tr>
                </a:tbl>
              </a:graphicData>
            </a:graphic>
          </p:graphicFrame>
        </mc:Choice>
        <mc:Fallback>
          <p:graphicFrame>
            <p:nvGraphicFramePr>
              <p:cNvPr id="5" name="Table 4">
                <a:extLst>
                  <a:ext uri="{FF2B5EF4-FFF2-40B4-BE49-F238E27FC236}">
                    <a16:creationId xmlns:a16="http://schemas.microsoft.com/office/drawing/2014/main" id="{21A260C1-0196-2409-2B3F-1D09395204DF}"/>
                  </a:ext>
                </a:extLst>
              </p:cNvPr>
              <p:cNvGraphicFramePr>
                <a:graphicFrameLocks noGrp="1"/>
              </p:cNvGraphicFramePr>
              <p:nvPr>
                <p:extLst>
                  <p:ext uri="{D42A27DB-BD31-4B8C-83A1-F6EECF244321}">
                    <p14:modId xmlns:p14="http://schemas.microsoft.com/office/powerpoint/2010/main" val="366609944"/>
                  </p:ext>
                </p:extLst>
              </p:nvPr>
            </p:nvGraphicFramePr>
            <p:xfrm>
              <a:off x="2031999" y="1143000"/>
              <a:ext cx="8128001" cy="3942588"/>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375838021"/>
                        </a:ext>
                      </a:extLst>
                    </a:gridCol>
                    <a:gridCol w="1161143">
                      <a:extLst>
                        <a:ext uri="{9D8B030D-6E8A-4147-A177-3AD203B41FA5}">
                          <a16:colId xmlns:a16="http://schemas.microsoft.com/office/drawing/2014/main" val="2817557391"/>
                        </a:ext>
                      </a:extLst>
                    </a:gridCol>
                    <a:gridCol w="1161143">
                      <a:extLst>
                        <a:ext uri="{9D8B030D-6E8A-4147-A177-3AD203B41FA5}">
                          <a16:colId xmlns:a16="http://schemas.microsoft.com/office/drawing/2014/main" val="4034076580"/>
                        </a:ext>
                      </a:extLst>
                    </a:gridCol>
                    <a:gridCol w="1161143">
                      <a:extLst>
                        <a:ext uri="{9D8B030D-6E8A-4147-A177-3AD203B41FA5}">
                          <a16:colId xmlns:a16="http://schemas.microsoft.com/office/drawing/2014/main" val="1298422341"/>
                        </a:ext>
                      </a:extLst>
                    </a:gridCol>
                    <a:gridCol w="1161143">
                      <a:extLst>
                        <a:ext uri="{9D8B030D-6E8A-4147-A177-3AD203B41FA5}">
                          <a16:colId xmlns:a16="http://schemas.microsoft.com/office/drawing/2014/main" val="2887041623"/>
                        </a:ext>
                      </a:extLst>
                    </a:gridCol>
                    <a:gridCol w="1161143">
                      <a:extLst>
                        <a:ext uri="{9D8B030D-6E8A-4147-A177-3AD203B41FA5}">
                          <a16:colId xmlns:a16="http://schemas.microsoft.com/office/drawing/2014/main" val="1087284077"/>
                        </a:ext>
                      </a:extLst>
                    </a:gridCol>
                    <a:gridCol w="1161143">
                      <a:extLst>
                        <a:ext uri="{9D8B030D-6E8A-4147-A177-3AD203B41FA5}">
                          <a16:colId xmlns:a16="http://schemas.microsoft.com/office/drawing/2014/main" val="796433217"/>
                        </a:ext>
                      </a:extLst>
                    </a:gridCol>
                  </a:tblGrid>
                  <a:tr h="370840">
                    <a:tc>
                      <a:txBody>
                        <a:bodyPr/>
                        <a:lstStyle/>
                        <a:p>
                          <a:pPr algn="ctr"/>
                          <a:endParaRPr lang="en-US"/>
                        </a:p>
                      </a:txBody>
                      <a:tcPr/>
                    </a:tc>
                    <a:tc gridSpan="2">
                      <a:txBody>
                        <a:bodyPr/>
                        <a:lstStyle/>
                        <a:p>
                          <a:pPr algn="ctr"/>
                          <a:r>
                            <a:rPr lang="en-US" dirty="0"/>
                            <a:t>Hydrogen</a:t>
                          </a:r>
                        </a:p>
                      </a:txBody>
                      <a:tcPr/>
                    </a:tc>
                    <a:tc hMerge="1">
                      <a:txBody>
                        <a:bodyPr/>
                        <a:lstStyle/>
                        <a:p>
                          <a:endParaRPr lang="en-US" dirty="0"/>
                        </a:p>
                      </a:txBody>
                      <a:tcPr/>
                    </a:tc>
                    <a:tc gridSpan="4">
                      <a:txBody>
                        <a:bodyPr/>
                        <a:lstStyle/>
                        <a:p>
                          <a:pPr algn="ctr"/>
                          <a:r>
                            <a:rPr lang="en-US" dirty="0"/>
                            <a:t>Deuterium</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30660926"/>
                      </a:ext>
                    </a:extLst>
                  </a:tr>
                  <a:tr h="370840">
                    <a:tc>
                      <a:txBody>
                        <a:bodyPr/>
                        <a:lstStyle/>
                        <a:p>
                          <a:pPr algn="ctr"/>
                          <a:endParaRPr lang="en-US" dirty="0"/>
                        </a:p>
                      </a:txBody>
                      <a:tcPr anchor="ctr"/>
                    </a:tc>
                    <a:tc>
                      <a:txBody>
                        <a:bodyPr/>
                        <a:lstStyle/>
                        <a:p>
                          <a:pPr algn="ctr"/>
                          <a:r>
                            <a:rPr lang="en-US" b="1" dirty="0"/>
                            <a:t>weak B</a:t>
                          </a:r>
                        </a:p>
                      </a:txBody>
                      <a:tcPr anchor="ctr"/>
                    </a:tc>
                    <a:tc>
                      <a:txBody>
                        <a:bodyPr/>
                        <a:lstStyle/>
                        <a:p>
                          <a:pPr algn="ctr"/>
                          <a:r>
                            <a:rPr lang="en-US" b="1" dirty="0"/>
                            <a:t>strong B</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weak B</a:t>
                          </a:r>
                        </a:p>
                      </a:txBody>
                      <a:tcPr anchor="ct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strong B</a:t>
                          </a:r>
                        </a:p>
                      </a:txBody>
                      <a:tcPr anchor="ctr"/>
                    </a:tc>
                    <a:tc hMerge="1">
                      <a:txBody>
                        <a:bodyPr/>
                        <a:lstStyle/>
                        <a:p>
                          <a:endParaRPr lang="en-US" dirty="0"/>
                        </a:p>
                      </a:txBody>
                      <a:tcPr/>
                    </a:tc>
                    <a:extLst>
                      <a:ext uri="{0D108BD9-81ED-4DB2-BD59-A6C34878D82A}">
                        <a16:rowId xmlns:a16="http://schemas.microsoft.com/office/drawing/2014/main" val="928455308"/>
                      </a:ext>
                    </a:extLst>
                  </a:tr>
                  <a:tr h="370840">
                    <a:tc>
                      <a:txBody>
                        <a:bodyPr/>
                        <a:lstStyle/>
                        <a:p>
                          <a:pPr algn="ctr"/>
                          <a:r>
                            <a:rPr lang="en-US" b="1" dirty="0"/>
                            <a:t>state</a:t>
                          </a:r>
                        </a:p>
                      </a:txBody>
                      <a:tcPr anchor="ctr"/>
                    </a:tc>
                    <a:tc>
                      <a:txBody>
                        <a:bodyPr/>
                        <a:lstStyle/>
                        <a:p>
                          <a:endParaRPr lang="en-US"/>
                        </a:p>
                      </a:txBody>
                      <a:tcPr anchor="ctr">
                        <a:blipFill>
                          <a:blip r:embed="rId3"/>
                          <a:stretch>
                            <a:fillRect l="-101099" t="-213793" r="-506593" b="-775862"/>
                          </a:stretch>
                        </a:blipFill>
                      </a:tcPr>
                    </a:tc>
                    <a:tc>
                      <a:txBody>
                        <a:bodyPr/>
                        <a:lstStyle/>
                        <a:p>
                          <a:endParaRPr lang="en-US"/>
                        </a:p>
                      </a:txBody>
                      <a:tcPr anchor="ctr">
                        <a:blipFill>
                          <a:blip r:embed="rId3"/>
                          <a:stretch>
                            <a:fillRect l="-198913" t="-213793" r="-401087" b="-775862"/>
                          </a:stretch>
                        </a:blipFill>
                      </a:tcPr>
                    </a:tc>
                    <a:tc>
                      <a:txBody>
                        <a:bodyPr/>
                        <a:lstStyle/>
                        <a:p>
                          <a:endParaRPr lang="en-US"/>
                        </a:p>
                      </a:txBody>
                      <a:tcPr anchor="ctr">
                        <a:blipFill>
                          <a:blip r:embed="rId3"/>
                          <a:stretch>
                            <a:fillRect l="-302198" t="-213793" r="-305495" b="-775862"/>
                          </a:stretch>
                        </a:blipFill>
                      </a:tcPr>
                    </a:tc>
                    <a:tc>
                      <a:txBody>
                        <a:bodyPr/>
                        <a:lstStyle/>
                        <a:p>
                          <a:endParaRPr lang="en-US"/>
                        </a:p>
                      </a:txBody>
                      <a:tcPr anchor="ctr">
                        <a:blipFill>
                          <a:blip r:embed="rId3"/>
                          <a:stretch>
                            <a:fillRect l="-397826" t="-213793" r="-202174" b="-775862"/>
                          </a:stretch>
                        </a:blipFill>
                      </a:tcPr>
                    </a:tc>
                    <a:tc>
                      <a:txBody>
                        <a:bodyPr/>
                        <a:lstStyle/>
                        <a:p>
                          <a:endParaRPr lang="en-US"/>
                        </a:p>
                      </a:txBody>
                      <a:tcPr anchor="ctr">
                        <a:blipFill>
                          <a:blip r:embed="rId3"/>
                          <a:stretch>
                            <a:fillRect l="-503297" t="-213793" r="-104396" b="-775862"/>
                          </a:stretch>
                        </a:blipFill>
                      </a:tcPr>
                    </a:tc>
                    <a:tc>
                      <a:txBody>
                        <a:bodyPr/>
                        <a:lstStyle/>
                        <a:p>
                          <a:endParaRPr lang="en-US"/>
                        </a:p>
                      </a:txBody>
                      <a:tcPr anchor="ctr">
                        <a:blipFill>
                          <a:blip r:embed="rId3"/>
                          <a:stretch>
                            <a:fillRect l="-596739" t="-213793" r="-3261" b="-775862"/>
                          </a:stretch>
                        </a:blipFill>
                      </a:tcPr>
                    </a:tc>
                    <a:extLst>
                      <a:ext uri="{0D108BD9-81ED-4DB2-BD59-A6C34878D82A}">
                        <a16:rowId xmlns:a16="http://schemas.microsoft.com/office/drawing/2014/main" val="2353847909"/>
                      </a:ext>
                    </a:extLst>
                  </a:tr>
                  <a:tr h="370840">
                    <a:tc>
                      <a:txBody>
                        <a:bodyPr/>
                        <a:lstStyle/>
                        <a:p>
                          <a:pPr algn="ctr"/>
                          <a:r>
                            <a:rPr lang="en-US" b="1" i="0">
                              <a:latin typeface="+mj-lt"/>
                            </a:rPr>
                            <a:t>1</a:t>
                          </a:r>
                          <a:endParaRPr lang="en-US" b="1" dirty="0"/>
                        </a:p>
                      </a:txBody>
                      <a:tcPr anchor="ctr"/>
                    </a:tc>
                    <a:tc>
                      <a:txBody>
                        <a:bodyPr/>
                        <a:lstStyle/>
                        <a:p>
                          <a:endParaRPr lang="en-US"/>
                        </a:p>
                      </a:txBody>
                      <a:tcPr anchor="ctr">
                        <a:blipFill>
                          <a:blip r:embed="rId3"/>
                          <a:stretch>
                            <a:fillRect l="-101099" t="-313793" r="-506593" b="-675862"/>
                          </a:stretch>
                        </a:blipFill>
                      </a:tcPr>
                    </a:tc>
                    <a:tc>
                      <a:txBody>
                        <a:bodyPr/>
                        <a:lstStyle/>
                        <a:p>
                          <a:endParaRPr lang="en-US"/>
                        </a:p>
                      </a:txBody>
                      <a:tcPr anchor="ctr">
                        <a:blipFill>
                          <a:blip r:embed="rId3"/>
                          <a:stretch>
                            <a:fillRect l="-198913" t="-313793" r="-401087" b="-675862"/>
                          </a:stretch>
                        </a:blipFill>
                      </a:tcPr>
                    </a:tc>
                    <a:tc>
                      <a:txBody>
                        <a:bodyPr/>
                        <a:lstStyle/>
                        <a:p>
                          <a:endParaRPr lang="en-US"/>
                        </a:p>
                      </a:txBody>
                      <a:tcPr anchor="ctr">
                        <a:blipFill>
                          <a:blip r:embed="rId3"/>
                          <a:stretch>
                            <a:fillRect l="-302198" t="-313793" r="-305495" b="-675862"/>
                          </a:stretch>
                        </a:blipFill>
                      </a:tcPr>
                    </a:tc>
                    <a:tc>
                      <a:txBody>
                        <a:bodyPr/>
                        <a:lstStyle/>
                        <a:p>
                          <a:endParaRPr lang="en-US"/>
                        </a:p>
                      </a:txBody>
                      <a:tcPr anchor="ctr">
                        <a:blipFill>
                          <a:blip r:embed="rId3"/>
                          <a:stretch>
                            <a:fillRect l="-397826" t="-313793" r="-202174" b="-675862"/>
                          </a:stretch>
                        </a:blipFill>
                      </a:tcPr>
                    </a:tc>
                    <a:tc>
                      <a:txBody>
                        <a:bodyPr/>
                        <a:lstStyle/>
                        <a:p>
                          <a:endParaRPr lang="en-US"/>
                        </a:p>
                      </a:txBody>
                      <a:tcPr anchor="ctr">
                        <a:blipFill>
                          <a:blip r:embed="rId3"/>
                          <a:stretch>
                            <a:fillRect l="-503297" t="-313793" r="-104396" b="-675862"/>
                          </a:stretch>
                        </a:blipFill>
                      </a:tcPr>
                    </a:tc>
                    <a:tc>
                      <a:txBody>
                        <a:bodyPr/>
                        <a:lstStyle/>
                        <a:p>
                          <a:endParaRPr lang="en-US"/>
                        </a:p>
                      </a:txBody>
                      <a:tcPr anchor="ctr">
                        <a:blipFill>
                          <a:blip r:embed="rId3"/>
                          <a:stretch>
                            <a:fillRect l="-596739" t="-313793" r="-3261" b="-675862"/>
                          </a:stretch>
                        </a:blipFill>
                      </a:tcPr>
                    </a:tc>
                    <a:extLst>
                      <a:ext uri="{0D108BD9-81ED-4DB2-BD59-A6C34878D82A}">
                        <a16:rowId xmlns:a16="http://schemas.microsoft.com/office/drawing/2014/main" val="864798032"/>
                      </a:ext>
                    </a:extLst>
                  </a:tr>
                  <a:tr h="370840">
                    <a:tc>
                      <a:txBody>
                        <a:bodyPr/>
                        <a:lstStyle/>
                        <a:p>
                          <a:pPr algn="ctr"/>
                          <a:r>
                            <a:rPr lang="en-US" b="1" i="0">
                              <a:latin typeface="+mj-lt"/>
                            </a:rPr>
                            <a:t>2</a:t>
                          </a:r>
                          <a:endParaRPr lang="en-US" b="1" dirty="0"/>
                        </a:p>
                      </a:txBody>
                      <a:tcPr anchor="ctr"/>
                    </a:tc>
                    <a:tc>
                      <a:txBody>
                        <a:bodyPr/>
                        <a:lstStyle/>
                        <a:p>
                          <a:endParaRPr lang="en-US"/>
                        </a:p>
                      </a:txBody>
                      <a:tcPr anchor="ctr">
                        <a:blipFill>
                          <a:blip r:embed="rId3"/>
                          <a:stretch>
                            <a:fillRect l="-101099" t="-413793" r="-506593" b="-575862"/>
                          </a:stretch>
                        </a:blipFill>
                      </a:tcPr>
                    </a:tc>
                    <a:tc>
                      <a:txBody>
                        <a:bodyPr/>
                        <a:lstStyle/>
                        <a:p>
                          <a:endParaRPr lang="en-US"/>
                        </a:p>
                      </a:txBody>
                      <a:tcPr anchor="ctr">
                        <a:blipFill>
                          <a:blip r:embed="rId3"/>
                          <a:stretch>
                            <a:fillRect l="-198913" t="-413793" r="-401087" b="-575862"/>
                          </a:stretch>
                        </a:blipFill>
                      </a:tcPr>
                    </a:tc>
                    <a:tc>
                      <a:txBody>
                        <a:bodyPr/>
                        <a:lstStyle/>
                        <a:p>
                          <a:pPr algn="ctr"/>
                          <a:r>
                            <a:rPr lang="en-US" b="0" i="0" dirty="0">
                              <a:latin typeface="+mj-lt"/>
                            </a:rPr>
                            <a:t>1/3</a:t>
                          </a:r>
                          <a:endParaRPr lang="en-US" dirty="0"/>
                        </a:p>
                      </a:txBody>
                      <a:tcPr anchor="ctr"/>
                    </a:tc>
                    <a:tc>
                      <a:txBody>
                        <a:bodyPr/>
                        <a:lstStyle/>
                        <a:p>
                          <a:endParaRPr lang="en-US"/>
                        </a:p>
                      </a:txBody>
                      <a:tcPr anchor="ctr">
                        <a:blipFill>
                          <a:blip r:embed="rId3"/>
                          <a:stretch>
                            <a:fillRect l="-397826" t="-413793" r="-202174" b="-575862"/>
                          </a:stretch>
                        </a:blipFill>
                      </a:tcPr>
                    </a:tc>
                    <a:tc>
                      <a:txBody>
                        <a:bodyPr/>
                        <a:lstStyle/>
                        <a:p>
                          <a:endParaRPr lang="en-US"/>
                        </a:p>
                      </a:txBody>
                      <a:tcPr anchor="ctr">
                        <a:blipFill>
                          <a:blip r:embed="rId3"/>
                          <a:stretch>
                            <a:fillRect l="-503297" t="-413793" r="-104396" b="-575862"/>
                          </a:stretch>
                        </a:blipFill>
                      </a:tcPr>
                    </a:tc>
                    <a:tc>
                      <a:txBody>
                        <a:bodyPr/>
                        <a:lstStyle/>
                        <a:p>
                          <a:endParaRPr lang="en-US"/>
                        </a:p>
                      </a:txBody>
                      <a:tcPr anchor="ctr">
                        <a:blipFill>
                          <a:blip r:embed="rId3"/>
                          <a:stretch>
                            <a:fillRect l="-596739" t="-413793" r="-3261" b="-575862"/>
                          </a:stretch>
                        </a:blipFill>
                      </a:tcPr>
                    </a:tc>
                    <a:extLst>
                      <a:ext uri="{0D108BD9-81ED-4DB2-BD59-A6C34878D82A}">
                        <a16:rowId xmlns:a16="http://schemas.microsoft.com/office/drawing/2014/main" val="640434090"/>
                      </a:ext>
                    </a:extLst>
                  </a:tr>
                  <a:tr h="370840">
                    <a:tc>
                      <a:txBody>
                        <a:bodyPr/>
                        <a:lstStyle/>
                        <a:p>
                          <a:pPr algn="ctr"/>
                          <a:r>
                            <a:rPr lang="en-US" b="1" i="0">
                              <a:latin typeface="+mj-lt"/>
                            </a:rPr>
                            <a:t>3</a:t>
                          </a:r>
                          <a:endParaRPr lang="en-US" b="1" dirty="0"/>
                        </a:p>
                      </a:txBody>
                      <a:tcPr anchor="ctr"/>
                    </a:tc>
                    <a:tc>
                      <a:txBody>
                        <a:bodyPr/>
                        <a:lstStyle/>
                        <a:p>
                          <a:endParaRPr lang="en-US"/>
                        </a:p>
                      </a:txBody>
                      <a:tcPr anchor="ctr">
                        <a:blipFill>
                          <a:blip r:embed="rId3"/>
                          <a:stretch>
                            <a:fillRect l="-101099" t="-496667" r="-506593" b="-456667"/>
                          </a:stretch>
                        </a:blipFill>
                      </a:tcPr>
                    </a:tc>
                    <a:tc>
                      <a:txBody>
                        <a:bodyPr/>
                        <a:lstStyle/>
                        <a:p>
                          <a:endParaRPr lang="en-US"/>
                        </a:p>
                      </a:txBody>
                      <a:tcPr anchor="ctr">
                        <a:blipFill>
                          <a:blip r:embed="rId3"/>
                          <a:stretch>
                            <a:fillRect l="-198913" t="-496667" r="-401087" b="-456667"/>
                          </a:stretch>
                        </a:blipFill>
                      </a:tcPr>
                    </a:tc>
                    <a:tc>
                      <a:txBody>
                        <a:bodyPr/>
                        <a:lstStyle/>
                        <a:p>
                          <a:endParaRPr lang="en-US"/>
                        </a:p>
                      </a:txBody>
                      <a:tcPr anchor="ctr">
                        <a:blipFill>
                          <a:blip r:embed="rId3"/>
                          <a:stretch>
                            <a:fillRect l="-302198" t="-496667" r="-305495" b="-456667"/>
                          </a:stretch>
                        </a:blipFill>
                      </a:tcPr>
                    </a:tc>
                    <a:tc>
                      <a:txBody>
                        <a:bodyPr/>
                        <a:lstStyle/>
                        <a:p>
                          <a:endParaRPr lang="en-US"/>
                        </a:p>
                      </a:txBody>
                      <a:tcPr anchor="ctr">
                        <a:blipFill>
                          <a:blip r:embed="rId3"/>
                          <a:stretch>
                            <a:fillRect l="-397826" t="-496667" r="-202174" b="-456667"/>
                          </a:stretch>
                        </a:blipFill>
                      </a:tcPr>
                    </a:tc>
                    <a:tc>
                      <a:txBody>
                        <a:bodyPr/>
                        <a:lstStyle/>
                        <a:p>
                          <a:endParaRPr lang="en-US"/>
                        </a:p>
                      </a:txBody>
                      <a:tcPr anchor="ctr">
                        <a:blipFill>
                          <a:blip r:embed="rId3"/>
                          <a:stretch>
                            <a:fillRect l="-503297" t="-496667" r="-104396" b="-456667"/>
                          </a:stretch>
                        </a:blipFill>
                      </a:tcPr>
                    </a:tc>
                    <a:tc>
                      <a:txBody>
                        <a:bodyPr/>
                        <a:lstStyle/>
                        <a:p>
                          <a:endParaRPr lang="en-US"/>
                        </a:p>
                      </a:txBody>
                      <a:tcPr anchor="ctr">
                        <a:blipFill>
                          <a:blip r:embed="rId3"/>
                          <a:stretch>
                            <a:fillRect l="-596739" t="-496667" r="-3261" b="-456667"/>
                          </a:stretch>
                        </a:blipFill>
                      </a:tcPr>
                    </a:tc>
                    <a:extLst>
                      <a:ext uri="{0D108BD9-81ED-4DB2-BD59-A6C34878D82A}">
                        <a16:rowId xmlns:a16="http://schemas.microsoft.com/office/drawing/2014/main" val="2508582192"/>
                      </a:ext>
                    </a:extLst>
                  </a:tr>
                  <a:tr h="370840">
                    <a:tc>
                      <a:txBody>
                        <a:bodyPr/>
                        <a:lstStyle/>
                        <a:p>
                          <a:pPr algn="ctr"/>
                          <a:r>
                            <a:rPr lang="en-US" b="1" i="0">
                              <a:latin typeface="+mj-lt"/>
                            </a:rPr>
                            <a:t>4</a:t>
                          </a:r>
                          <a:endParaRPr lang="en-US" b="1" dirty="0"/>
                        </a:p>
                      </a:txBody>
                      <a:tcPr anchor="ctr"/>
                    </a:tc>
                    <a:tc>
                      <a:txBody>
                        <a:bodyPr/>
                        <a:lstStyle/>
                        <a:p>
                          <a:endParaRPr lang="en-US"/>
                        </a:p>
                      </a:txBody>
                      <a:tcPr anchor="ctr">
                        <a:blipFill>
                          <a:blip r:embed="rId3"/>
                          <a:stretch>
                            <a:fillRect l="-101099" t="-617241" r="-506593" b="-372414"/>
                          </a:stretch>
                        </a:blipFill>
                      </a:tcPr>
                    </a:tc>
                    <a:tc>
                      <a:txBody>
                        <a:bodyPr/>
                        <a:lstStyle/>
                        <a:p>
                          <a:endParaRPr lang="en-US"/>
                        </a:p>
                      </a:txBody>
                      <a:tcPr anchor="ctr">
                        <a:blipFill>
                          <a:blip r:embed="rId3"/>
                          <a:stretch>
                            <a:fillRect l="-198913" t="-617241" r="-401087" b="-372414"/>
                          </a:stretch>
                        </a:blipFill>
                      </a:tcPr>
                    </a:tc>
                    <a:tc>
                      <a:txBody>
                        <a:bodyPr/>
                        <a:lstStyle/>
                        <a:p>
                          <a:endParaRPr lang="en-US"/>
                        </a:p>
                      </a:txBody>
                      <a:tcPr anchor="ctr">
                        <a:blipFill>
                          <a:blip r:embed="rId3"/>
                          <a:stretch>
                            <a:fillRect l="-302198" t="-617241" r="-305495" b="-372414"/>
                          </a:stretch>
                        </a:blipFill>
                      </a:tcPr>
                    </a:tc>
                    <a:tc>
                      <a:txBody>
                        <a:bodyPr/>
                        <a:lstStyle/>
                        <a:p>
                          <a:endParaRPr lang="en-US"/>
                        </a:p>
                      </a:txBody>
                      <a:tcPr anchor="ctr">
                        <a:blipFill>
                          <a:blip r:embed="rId3"/>
                          <a:stretch>
                            <a:fillRect l="-397826" t="-617241" r="-202174" b="-372414"/>
                          </a:stretch>
                        </a:blipFill>
                      </a:tcPr>
                    </a:tc>
                    <a:tc>
                      <a:txBody>
                        <a:bodyPr/>
                        <a:lstStyle/>
                        <a:p>
                          <a:endParaRPr lang="en-US"/>
                        </a:p>
                      </a:txBody>
                      <a:tcPr anchor="ctr">
                        <a:blipFill>
                          <a:blip r:embed="rId3"/>
                          <a:stretch>
                            <a:fillRect l="-503297" t="-617241" r="-104396" b="-372414"/>
                          </a:stretch>
                        </a:blipFill>
                      </a:tcPr>
                    </a:tc>
                    <a:tc>
                      <a:txBody>
                        <a:bodyPr/>
                        <a:lstStyle/>
                        <a:p>
                          <a:endParaRPr lang="en-US"/>
                        </a:p>
                      </a:txBody>
                      <a:tcPr anchor="ctr">
                        <a:blipFill>
                          <a:blip r:embed="rId3"/>
                          <a:stretch>
                            <a:fillRect l="-596739" t="-617241" r="-3261" b="-372414"/>
                          </a:stretch>
                        </a:blipFill>
                      </a:tcPr>
                    </a:tc>
                    <a:extLst>
                      <a:ext uri="{0D108BD9-81ED-4DB2-BD59-A6C34878D82A}">
                        <a16:rowId xmlns:a16="http://schemas.microsoft.com/office/drawing/2014/main" val="1171712121"/>
                      </a:ext>
                    </a:extLst>
                  </a:tr>
                  <a:tr h="370840">
                    <a:tc>
                      <a:txBody>
                        <a:bodyPr/>
                        <a:lstStyle/>
                        <a:p>
                          <a:pPr algn="ctr"/>
                          <a:r>
                            <a:rPr lang="en-US" b="1" i="0">
                              <a:latin typeface="+mj-lt"/>
                            </a:rPr>
                            <a:t>5</a:t>
                          </a:r>
                          <a:endParaRPr lang="en-US" b="1"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endParaRPr lang="en-US"/>
                        </a:p>
                      </a:txBody>
                      <a:tcPr anchor="ctr">
                        <a:blipFill>
                          <a:blip r:embed="rId3"/>
                          <a:stretch>
                            <a:fillRect l="-302198" t="-717241" r="-305495" b="-272414"/>
                          </a:stretch>
                        </a:blipFill>
                      </a:tcPr>
                    </a:tc>
                    <a:tc>
                      <a:txBody>
                        <a:bodyPr/>
                        <a:lstStyle/>
                        <a:p>
                          <a:pPr algn="ctr"/>
                          <a:r>
                            <a:rPr lang="en-US" b="0" i="0">
                              <a:latin typeface="+mj-lt"/>
                            </a:rPr>
                            <a:t>0</a:t>
                          </a:r>
                          <a:endParaRPr lang="en-US" dirty="0"/>
                        </a:p>
                      </a:txBody>
                      <a:tcPr anchor="ctr"/>
                    </a:tc>
                    <a:tc>
                      <a:txBody>
                        <a:bodyPr/>
                        <a:lstStyle/>
                        <a:p>
                          <a:pPr algn="ctr"/>
                          <a:r>
                            <a:rPr lang="en-US" b="0" i="0">
                              <a:latin typeface="+mj-lt"/>
                            </a:rPr>
                            <a:t>0</a:t>
                          </a:r>
                          <a:endParaRPr lang="en-US" dirty="0"/>
                        </a:p>
                      </a:txBody>
                      <a:tcPr anchor="ctr"/>
                    </a:tc>
                    <a:tc>
                      <a:txBody>
                        <a:bodyPr/>
                        <a:lstStyle/>
                        <a:p>
                          <a:endParaRPr lang="en-US"/>
                        </a:p>
                      </a:txBody>
                      <a:tcPr anchor="ctr">
                        <a:blipFill>
                          <a:blip r:embed="rId3"/>
                          <a:stretch>
                            <a:fillRect l="-596739" t="-717241" r="-3261" b="-272414"/>
                          </a:stretch>
                        </a:blipFill>
                      </a:tcPr>
                    </a:tc>
                    <a:extLst>
                      <a:ext uri="{0D108BD9-81ED-4DB2-BD59-A6C34878D82A}">
                        <a16:rowId xmlns:a16="http://schemas.microsoft.com/office/drawing/2014/main" val="2904012074"/>
                      </a:ext>
                    </a:extLst>
                  </a:tr>
                  <a:tr h="370840">
                    <a:tc>
                      <a:txBody>
                        <a:bodyPr/>
                        <a:lstStyle/>
                        <a:p>
                          <a:pPr algn="ctr"/>
                          <a:r>
                            <a:rPr lang="en-US" b="1" i="0" dirty="0">
                              <a:latin typeface="+mj-lt"/>
                            </a:rPr>
                            <a:t>6</a:t>
                          </a:r>
                          <a:endParaRPr lang="en-US" b="1"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endParaRPr lang="en-US"/>
                        </a:p>
                      </a:txBody>
                      <a:tcPr anchor="ctr">
                        <a:blipFill>
                          <a:blip r:embed="rId3"/>
                          <a:stretch>
                            <a:fillRect l="-302198" t="-817241" r="-305495" b="-172414"/>
                          </a:stretch>
                        </a:blipFill>
                      </a:tcPr>
                    </a:tc>
                    <a:tc>
                      <a:txBody>
                        <a:bodyPr/>
                        <a:lstStyle/>
                        <a:p>
                          <a:endParaRPr lang="en-US"/>
                        </a:p>
                      </a:txBody>
                      <a:tcPr anchor="ctr">
                        <a:blipFill>
                          <a:blip r:embed="rId3"/>
                          <a:stretch>
                            <a:fillRect l="-397826" t="-817241" r="-202174" b="-172414"/>
                          </a:stretch>
                        </a:blipFill>
                      </a:tcPr>
                    </a:tc>
                    <a:tc>
                      <a:txBody>
                        <a:bodyPr/>
                        <a:lstStyle/>
                        <a:p>
                          <a:endParaRPr lang="en-US"/>
                        </a:p>
                      </a:txBody>
                      <a:tcPr anchor="ctr">
                        <a:blipFill>
                          <a:blip r:embed="rId3"/>
                          <a:stretch>
                            <a:fillRect l="-503297" t="-817241" r="-104396" b="-172414"/>
                          </a:stretch>
                        </a:blipFill>
                      </a:tcPr>
                    </a:tc>
                    <a:tc>
                      <a:txBody>
                        <a:bodyPr/>
                        <a:lstStyle/>
                        <a:p>
                          <a:endParaRPr lang="en-US"/>
                        </a:p>
                      </a:txBody>
                      <a:tcPr anchor="ctr">
                        <a:blipFill>
                          <a:blip r:embed="rId3"/>
                          <a:stretch>
                            <a:fillRect l="-596739" t="-817241" r="-3261" b="-172414"/>
                          </a:stretch>
                        </a:blipFill>
                      </a:tcPr>
                    </a:tc>
                    <a:extLst>
                      <a:ext uri="{0D108BD9-81ED-4DB2-BD59-A6C34878D82A}">
                        <a16:rowId xmlns:a16="http://schemas.microsoft.com/office/drawing/2014/main" val="2773834871"/>
                      </a:ext>
                    </a:extLst>
                  </a:tr>
                  <a:tr h="605028">
                    <a:tc>
                      <a:txBody>
                        <a:bodyPr/>
                        <a:lstStyle/>
                        <a:p>
                          <a:endParaRPr lang="en-US"/>
                        </a:p>
                      </a:txBody>
                      <a:tcPr anchor="ctr">
                        <a:blipFill>
                          <a:blip r:embed="rId3"/>
                          <a:stretch>
                            <a:fillRect t="-554167" r="-600000" b="-4167"/>
                          </a:stretch>
                        </a:blipFill>
                      </a:tcPr>
                    </a:tc>
                    <a:tc>
                      <a:txBody>
                        <a:bodyPr/>
                        <a:lstStyle/>
                        <a:p>
                          <a:endParaRPr lang="en-US"/>
                        </a:p>
                      </a:txBody>
                      <a:tcPr anchor="ctr">
                        <a:blipFill>
                          <a:blip r:embed="rId3"/>
                          <a:stretch>
                            <a:fillRect l="-101099" t="-554167" r="-506593" b="-4167"/>
                          </a:stretch>
                        </a:blipFill>
                      </a:tcPr>
                    </a:tc>
                    <a:tc>
                      <a:txBody>
                        <a:bodyPr/>
                        <a:lstStyle/>
                        <a:p>
                          <a:endParaRPr lang="en-US"/>
                        </a:p>
                      </a:txBody>
                      <a:tcPr anchor="ctr">
                        <a:blipFill>
                          <a:blip r:embed="rId3"/>
                          <a:stretch>
                            <a:fillRect l="-198913" t="-554167" r="-401087" b="-4167"/>
                          </a:stretch>
                        </a:blipFill>
                      </a:tcPr>
                    </a:tc>
                    <a:tc>
                      <a:txBody>
                        <a:bodyPr/>
                        <a:lstStyle/>
                        <a:p>
                          <a:endParaRPr lang="en-US"/>
                        </a:p>
                      </a:txBody>
                      <a:tcPr anchor="ctr">
                        <a:blipFill>
                          <a:blip r:embed="rId3"/>
                          <a:stretch>
                            <a:fillRect l="-302198" t="-554167" r="-305495" b="-4167"/>
                          </a:stretch>
                        </a:blipFill>
                      </a:tcPr>
                    </a:tc>
                    <a:tc>
                      <a:txBody>
                        <a:bodyPr/>
                        <a:lstStyle/>
                        <a:p>
                          <a:endParaRPr lang="en-US"/>
                        </a:p>
                      </a:txBody>
                      <a:tcPr anchor="ctr">
                        <a:blipFill>
                          <a:blip r:embed="rId3"/>
                          <a:stretch>
                            <a:fillRect l="-397826" t="-554167" r="-202174" b="-4167"/>
                          </a:stretch>
                        </a:blipFill>
                      </a:tcPr>
                    </a:tc>
                    <a:tc>
                      <a:txBody>
                        <a:bodyPr/>
                        <a:lstStyle/>
                        <a:p>
                          <a:endParaRPr lang="en-US"/>
                        </a:p>
                      </a:txBody>
                      <a:tcPr anchor="ctr">
                        <a:blipFill>
                          <a:blip r:embed="rId3"/>
                          <a:stretch>
                            <a:fillRect l="-503297" t="-554167" r="-104396" b="-4167"/>
                          </a:stretch>
                        </a:blipFill>
                      </a:tcPr>
                    </a:tc>
                    <a:tc>
                      <a:txBody>
                        <a:bodyPr/>
                        <a:lstStyle/>
                        <a:p>
                          <a:endParaRPr lang="en-US"/>
                        </a:p>
                      </a:txBody>
                      <a:tcPr anchor="ctr">
                        <a:blipFill>
                          <a:blip r:embed="rId3"/>
                          <a:stretch>
                            <a:fillRect l="-596739" t="-554167" r="-3261" b="-4167"/>
                          </a:stretch>
                        </a:blipFill>
                      </a:tcPr>
                    </a:tc>
                    <a:extLst>
                      <a:ext uri="{0D108BD9-81ED-4DB2-BD59-A6C34878D82A}">
                        <a16:rowId xmlns:a16="http://schemas.microsoft.com/office/drawing/2014/main" val="401281196"/>
                      </a:ext>
                    </a:extLst>
                  </a:tr>
                </a:tbl>
              </a:graphicData>
            </a:graphic>
          </p:graphicFrame>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B0FF030-2F0A-BBDB-EF52-1CEDFEBC0482}"/>
                  </a:ext>
                </a:extLst>
              </p:cNvPr>
              <p:cNvSpPr txBox="1"/>
              <p:nvPr/>
            </p:nvSpPr>
            <p:spPr>
              <a:xfrm>
                <a:off x="304800" y="5283347"/>
                <a:ext cx="11288486" cy="1037463"/>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Last line shows polarization of atoms in all states focused by the system with electron spin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𝐽</m:t>
                        </m:r>
                      </m:sub>
                    </m:sSub>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i="1" dirty="0">
                        <a:latin typeface="Cambria Math" panose="02040503050406030204" pitchFamily="18" charset="0"/>
                      </a:rPr>
                      <m:t> </m:t>
                    </m:r>
                  </m:oMath>
                </a14:m>
                <a:r>
                  <a:rPr lang="en-US" dirty="0"/>
                  <a:t>:</a:t>
                </a:r>
              </a:p>
              <a:p>
                <a:pPr marL="742950" lvl="1" indent="-285750">
                  <a:buFont typeface="Arial" panose="020B0604020202020204" pitchFamily="34" charset="0"/>
                  <a:buChar char="•"/>
                </a:pPr>
                <a:r>
                  <a:rPr lang="en-US" dirty="0"/>
                  <a:t>States </a:t>
                </a: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1</m:t>
                        </m:r>
                      </m:e>
                    </m:d>
                    <m:r>
                      <a:rPr lang="en-US" b="0" i="1" dirty="0" smtClean="0">
                        <a:latin typeface="Cambria Math" panose="02040503050406030204" pitchFamily="18" charset="0"/>
                      </a:rPr>
                      <m:t>+</m:t>
                    </m:r>
                  </m:oMath>
                </a14:m>
                <a:r>
                  <a:rPr lang="en-US" dirty="0"/>
                  <a:t> </a:t>
                </a:r>
                <a14:m>
                  <m:oMath xmlns:m="http://schemas.openxmlformats.org/officeDocument/2006/math">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2</m:t>
                        </m:r>
                      </m:e>
                    </m:d>
                  </m:oMath>
                </a14:m>
                <a:r>
                  <a:rPr lang="en-US" dirty="0"/>
                  <a:t> for H, and</a:t>
                </a:r>
              </a:p>
              <a:p>
                <a:pPr marL="742950" lvl="1" indent="-285750">
                  <a:buFont typeface="Arial" panose="020B0604020202020204" pitchFamily="34" charset="0"/>
                  <a:buChar char="•"/>
                </a:pPr>
                <a14:m>
                  <m:oMath xmlns:m="http://schemas.openxmlformats.org/officeDocument/2006/math">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1</m:t>
                        </m:r>
                      </m:e>
                    </m:d>
                    <m:r>
                      <a:rPr lang="en-US" b="0" i="1" dirty="0" smtClean="0">
                        <a:latin typeface="Cambria Math" panose="02040503050406030204" pitchFamily="18" charset="0"/>
                      </a:rPr>
                      <m:t>+</m:t>
                    </m:r>
                  </m:oMath>
                </a14:m>
                <a:r>
                  <a:rPr lang="en-US" dirty="0"/>
                  <a:t> </a:t>
                </a:r>
                <a14:m>
                  <m:oMath xmlns:m="http://schemas.openxmlformats.org/officeDocument/2006/math">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2</m:t>
                        </m:r>
                      </m:e>
                    </m:d>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3</m:t>
                        </m:r>
                      </m:e>
                    </m:d>
                  </m:oMath>
                </a14:m>
                <a:r>
                  <a:rPr lang="en-US" dirty="0"/>
                  <a:t> for D.</a:t>
                </a:r>
              </a:p>
            </p:txBody>
          </p:sp>
        </mc:Choice>
        <mc:Fallback>
          <p:sp>
            <p:nvSpPr>
              <p:cNvPr id="8" name="TextBox 7">
                <a:extLst>
                  <a:ext uri="{FF2B5EF4-FFF2-40B4-BE49-F238E27FC236}">
                    <a16:creationId xmlns:a16="http://schemas.microsoft.com/office/drawing/2014/main" id="{4B0FF030-2F0A-BBDB-EF52-1CEDFEBC0482}"/>
                  </a:ext>
                </a:extLst>
              </p:cNvPr>
              <p:cNvSpPr txBox="1">
                <a:spLocks noRot="1" noChangeAspect="1" noMove="1" noResize="1" noEditPoints="1" noAdjustHandles="1" noChangeArrowheads="1" noChangeShapeType="1" noTextEdit="1"/>
              </p:cNvSpPr>
              <p:nvPr/>
            </p:nvSpPr>
            <p:spPr>
              <a:xfrm>
                <a:off x="304800" y="5283347"/>
                <a:ext cx="11288486" cy="1037463"/>
              </a:xfrm>
              <a:prstGeom prst="rect">
                <a:avLst/>
              </a:prstGeom>
              <a:blipFill>
                <a:blip r:embed="rId4"/>
                <a:stretch>
                  <a:fillRect l="-337" b="-8537"/>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229825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D1BB6D-5D87-26A9-FAD6-B2A46F16E859}"/>
              </a:ext>
            </a:extLst>
          </p:cNvPr>
          <p:cNvSpPr>
            <a:spLocks noGrp="1"/>
          </p:cNvSpPr>
          <p:nvPr>
            <p:ph type="sldNum" sz="quarter" idx="10"/>
          </p:nvPr>
        </p:nvSpPr>
        <p:spPr/>
        <p:txBody>
          <a:bodyPr/>
          <a:lstStyle/>
          <a:p>
            <a:fld id="{DF69D58E-C59B-4BE3-83E0-B1C1287A8E5B}" type="slidenum">
              <a:rPr lang="en-US" smtClean="0"/>
              <a:pPr/>
              <a:t>22</a:t>
            </a:fld>
            <a:endParaRPr lang="en-US"/>
          </a:p>
        </p:txBody>
      </p:sp>
      <p:sp>
        <p:nvSpPr>
          <p:cNvPr id="4" name="Title 1">
            <a:extLst>
              <a:ext uri="{FF2B5EF4-FFF2-40B4-BE49-F238E27FC236}">
                <a16:creationId xmlns:a16="http://schemas.microsoft.com/office/drawing/2014/main" id="{D54280DF-6DF8-C27A-0A5E-C6C36033E755}"/>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Polarization of Zeeman states of H and D atoms </a:t>
            </a:r>
          </a:p>
        </p:txBody>
      </p:sp>
      <p:sp>
        <p:nvSpPr>
          <p:cNvPr id="5" name="Title 1">
            <a:extLst>
              <a:ext uri="{FF2B5EF4-FFF2-40B4-BE49-F238E27FC236}">
                <a16:creationId xmlns:a16="http://schemas.microsoft.com/office/drawing/2014/main" id="{F92CBAD3-6451-C385-C324-692C6ADF42CE}"/>
              </a:ext>
            </a:extLst>
          </p:cNvPr>
          <p:cNvSpPr txBox="1">
            <a:spLocks/>
          </p:cNvSpPr>
          <p:nvPr/>
        </p:nvSpPr>
        <p:spPr>
          <a:xfrm>
            <a:off x="283535" y="107632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Polarization of each single Zeeman component of hydrogen and deuterium.</a:t>
            </a:r>
          </a:p>
        </p:txBody>
      </p:sp>
      <p:sp>
        <p:nvSpPr>
          <p:cNvPr id="6" name="TextBox 5">
            <a:extLst>
              <a:ext uri="{FF2B5EF4-FFF2-40B4-BE49-F238E27FC236}">
                <a16:creationId xmlns:a16="http://schemas.microsoft.com/office/drawing/2014/main" id="{65081AEB-3A40-31BB-E783-8D309FC70E8B}"/>
              </a:ext>
            </a:extLst>
          </p:cNvPr>
          <p:cNvSpPr txBox="1"/>
          <p:nvPr/>
        </p:nvSpPr>
        <p:spPr>
          <a:xfrm>
            <a:off x="278219" y="1600200"/>
            <a:ext cx="11288486" cy="132343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The hyperfine states are numbered as in the figure on slide 18. Field dependent occupation numbers of Zeeman states for calculation of polarization are squares of amplitudes of these states.</a:t>
            </a:r>
          </a:p>
          <a:p>
            <a:pPr marL="285750" indent="-285750">
              <a:buFont typeface="Arial" panose="020B0604020202020204" pitchFamily="34" charset="0"/>
              <a:buChar char="•"/>
            </a:pPr>
            <a:r>
              <a:rPr lang="en-US" sz="2000" dirty="0"/>
              <a:t>The polarization of an ensemble of particles (e.g., in a beam), which are in different Zeeman states is obtained by calculating the weighted average of all occupied components.                                      </a:t>
            </a:r>
          </a:p>
        </p:txBody>
      </p:sp>
      <p:pic>
        <p:nvPicPr>
          <p:cNvPr id="7" name="Picture 6">
            <a:extLst>
              <a:ext uri="{FF2B5EF4-FFF2-40B4-BE49-F238E27FC236}">
                <a16:creationId xmlns:a16="http://schemas.microsoft.com/office/drawing/2014/main" id="{484F8F80-57DB-EFC7-85BB-B4F03B846003}"/>
              </a:ext>
            </a:extLst>
          </p:cNvPr>
          <p:cNvPicPr>
            <a:picLocks noChangeAspect="1"/>
          </p:cNvPicPr>
          <p:nvPr/>
        </p:nvPicPr>
        <p:blipFill rotWithShape="1">
          <a:blip r:embed="rId2"/>
          <a:srcRect l="7011" t="75287" r="8181" b="7875"/>
          <a:stretch/>
        </p:blipFill>
        <p:spPr>
          <a:xfrm>
            <a:off x="278219" y="3307636"/>
            <a:ext cx="11337576" cy="3185236"/>
          </a:xfrm>
          <a:prstGeom prst="rect">
            <a:avLst/>
          </a:prstGeom>
        </p:spPr>
      </p:pic>
    </p:spTree>
    <p:extLst>
      <p:ext uri="{BB962C8B-B14F-4D97-AF65-F5344CB8AC3E}">
        <p14:creationId xmlns:p14="http://schemas.microsoft.com/office/powerpoint/2010/main" val="42819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9AEEA-C03C-4E19-9BE4-15327D6880BF}"/>
              </a:ext>
            </a:extLst>
          </p:cNvPr>
          <p:cNvSpPr>
            <a:spLocks noGrp="1"/>
          </p:cNvSpPr>
          <p:nvPr>
            <p:ph type="sldNum" sz="quarter" idx="10"/>
          </p:nvPr>
        </p:nvSpPr>
        <p:spPr/>
        <p:txBody>
          <a:bodyPr/>
          <a:lstStyle/>
          <a:p>
            <a:fld id="{DF69D58E-C59B-4BE3-83E0-B1C1287A8E5B}" type="slidenum">
              <a:rPr lang="en-US" smtClean="0"/>
              <a:pPr/>
              <a:t>23</a:t>
            </a:fld>
            <a:endParaRPr lang="en-US"/>
          </a:p>
        </p:txBody>
      </p:sp>
      <p:sp>
        <p:nvSpPr>
          <p:cNvPr id="4" name="Title 1">
            <a:extLst>
              <a:ext uri="{FF2B5EF4-FFF2-40B4-BE49-F238E27FC236}">
                <a16:creationId xmlns:a16="http://schemas.microsoft.com/office/drawing/2014/main" id="{81EEC9FE-69DD-882B-FA2E-44CBAEA6BAD7}"/>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Stern-Gerlach separation of HFS states</a:t>
            </a:r>
          </a:p>
        </p:txBody>
      </p:sp>
      <p:sp>
        <p:nvSpPr>
          <p:cNvPr id="5" name="Title 1">
            <a:extLst>
              <a:ext uri="{FF2B5EF4-FFF2-40B4-BE49-F238E27FC236}">
                <a16:creationId xmlns:a16="http://schemas.microsoft.com/office/drawing/2014/main" id="{3FCF50DE-0489-1EE6-7023-1BFC47863014}"/>
              </a:ext>
            </a:extLst>
          </p:cNvPr>
          <p:cNvSpPr txBox="1">
            <a:spLocks/>
          </p:cNvSpPr>
          <p:nvPr/>
        </p:nvSpPr>
        <p:spPr>
          <a:xfrm>
            <a:off x="283535" y="107632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In a ground-state atomic beam source:</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E17B7D5-EF76-0D65-6050-8FAC4FCB9159}"/>
                  </a:ext>
                </a:extLst>
              </p:cNvPr>
              <p:cNvSpPr txBox="1"/>
              <p:nvPr/>
            </p:nvSpPr>
            <p:spPr>
              <a:xfrm>
                <a:off x="278219" y="1600200"/>
                <a:ext cx="11288486" cy="2209387"/>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dirty="0"/>
                  <a:t>Separation strength of HFS states is given by force of inhomogeneous magnetic field acting on the “effective magnetic moment”:</a:t>
                </a:r>
              </a:p>
              <a:p>
                <a:pPr marL="742950" lvl="1" indent="-285750">
                  <a:buFont typeface="Arial" panose="020B0604020202020204" pitchFamily="34" charset="0"/>
                  <a:buChar char="•"/>
                </a:pPr>
                <a:r>
                  <a:rPr lang="en-US" dirty="0"/>
                  <a:t>This is defined as the derivative of the energy </a:t>
                </a:r>
                <a14:m>
                  <m:oMath xmlns:m="http://schemas.openxmlformats.org/officeDocument/2006/math">
                    <m:r>
                      <a:rPr lang="en-US" i="1" dirty="0" smtClean="0">
                        <a:latin typeface="Cambria Math" panose="02040503050406030204" pitchFamily="18" charset="0"/>
                      </a:rPr>
                      <m:t>𝑊</m:t>
                    </m:r>
                    <m:r>
                      <a:rPr lang="en-US" i="1" dirty="0" smtClean="0">
                        <a:latin typeface="Cambria Math" panose="02040503050406030204" pitchFamily="18" charset="0"/>
                      </a:rPr>
                      <m:t>(</m:t>
                    </m:r>
                    <m:r>
                      <a:rPr lang="en-US" i="1" dirty="0" smtClean="0">
                        <a:latin typeface="Cambria Math" panose="02040503050406030204" pitchFamily="18" charset="0"/>
                      </a:rPr>
                      <m:t>𝐵</m:t>
                    </m:r>
                    <m:r>
                      <a:rPr lang="en-US" i="1" dirty="0" smtClean="0">
                        <a:latin typeface="Cambria Math" panose="02040503050406030204" pitchFamily="18" charset="0"/>
                      </a:rPr>
                      <m:t>)</m:t>
                    </m:r>
                  </m:oMath>
                </a14:m>
                <a:r>
                  <a:rPr lang="en-US" dirty="0"/>
                  <a:t>, given by Breit-Rabi formula (slide 17), with respect to the field strength </a:t>
                </a:r>
                <a14:m>
                  <m:oMath xmlns:m="http://schemas.openxmlformats.org/officeDocument/2006/math">
                    <m:r>
                      <a:rPr lang="en-US" i="1" dirty="0" smtClean="0">
                        <a:latin typeface="Cambria Math" panose="02040503050406030204" pitchFamily="18" charset="0"/>
                      </a:rPr>
                      <m:t>𝐵</m:t>
                    </m:r>
                  </m:oMath>
                </a14:m>
                <a:r>
                  <a:rPr lang="en-US" dirty="0"/>
                  <a:t>:</a:t>
                </a:r>
              </a:p>
              <a:p>
                <a:pPr lvl="1" algn="ct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m:rPr>
                            <m:sty m:val="p"/>
                          </m:rPr>
                          <a:rPr lang="en-US" b="0" i="1" smtClean="0">
                            <a:latin typeface="Cambria Math" panose="02040503050406030204" pitchFamily="18" charset="0"/>
                            <a:ea typeface="Cambria Math" panose="02040503050406030204" pitchFamily="18" charset="0"/>
                          </a:rPr>
                          <m:t>∇</m:t>
                        </m:r>
                      </m:e>
                    </m:acc>
                    <m:sSub>
                      <m:sSubPr>
                        <m:ctrlPr>
                          <a:rPr lang="en-US"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𝐹</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𝐹</m:t>
                                </m:r>
                              </m:sub>
                            </m:sSub>
                          </m:sub>
                        </m:sSub>
                      </m:num>
                      <m:den>
                        <m:r>
                          <a:rPr lang="en-US" b="0" i="1" smtClean="0">
                            <a:latin typeface="Cambria Math" panose="02040503050406030204" pitchFamily="18" charset="0"/>
                          </a:rPr>
                          <m:t>𝜕</m:t>
                        </m:r>
                        <m:r>
                          <a:rPr lang="en-US" b="0" i="1" smtClean="0">
                            <a:latin typeface="Cambria Math" panose="02040503050406030204" pitchFamily="18" charset="0"/>
                          </a:rPr>
                          <m:t>𝐵</m:t>
                        </m:r>
                      </m:den>
                    </m:f>
                    <m:acc>
                      <m:accPr>
                        <m:chr m:val="⃗"/>
                        <m:ctrlPr>
                          <a:rPr lang="en-US" b="0" i="1" smtClean="0">
                            <a:latin typeface="Cambria Math" panose="02040503050406030204" pitchFamily="18" charset="0"/>
                          </a:rPr>
                        </m:ctrlPr>
                      </m:accPr>
                      <m:e>
                        <m:r>
                          <m:rPr>
                            <m:sty m:val="p"/>
                          </m:rPr>
                          <a:rPr lang="en-US" b="0" i="1" smtClean="0">
                            <a:latin typeface="Cambria Math" panose="02040503050406030204" pitchFamily="18" charset="0"/>
                            <a:ea typeface="Cambria Math" panose="02040503050406030204" pitchFamily="18" charset="0"/>
                          </a:rPr>
                          <m:t>∇</m:t>
                        </m:r>
                      </m:e>
                    </m:acc>
                    <m:r>
                      <a:rPr lang="en-US" b="0" i="1" smtClean="0">
                        <a:latin typeface="Cambria Math" panose="02040503050406030204" pitchFamily="18" charset="0"/>
                      </a:rPr>
                      <m:t>𝐵</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m:rPr>
                            <m:sty m:val="p"/>
                          </m:rPr>
                          <a:rPr lang="en-US" b="0" i="0" smtClean="0">
                            <a:latin typeface="Cambria Math" panose="02040503050406030204" pitchFamily="18" charset="0"/>
                          </a:rPr>
                          <m:t>eff</m:t>
                        </m:r>
                      </m:sub>
                    </m:sSub>
                  </m:oMath>
                </a14:m>
                <a:r>
                  <a:rPr lang="en-US" dirty="0"/>
                  <a:t> </a:t>
                </a:r>
                <a14:m>
                  <m:oMath xmlns:m="http://schemas.openxmlformats.org/officeDocument/2006/math">
                    <m:acc>
                      <m:accPr>
                        <m:chr m:val="⃗"/>
                        <m:ctrlPr>
                          <a:rPr lang="en-US" i="1">
                            <a:latin typeface="Cambria Math" panose="02040503050406030204" pitchFamily="18" charset="0"/>
                          </a:rPr>
                        </m:ctrlPr>
                      </m:accPr>
                      <m:e>
                        <m:r>
                          <m:rPr>
                            <m:sty m:val="p"/>
                          </m:rPr>
                          <a:rPr lang="en-US" i="1">
                            <a:latin typeface="Cambria Math" panose="02040503050406030204" pitchFamily="18" charset="0"/>
                            <a:ea typeface="Cambria Math" panose="02040503050406030204" pitchFamily="18" charset="0"/>
                          </a:rPr>
                          <m:t>∇</m:t>
                        </m:r>
                      </m:e>
                    </m:acc>
                    <m:r>
                      <a:rPr lang="en-US" i="1">
                        <a:latin typeface="Cambria Math" panose="02040503050406030204" pitchFamily="18" charset="0"/>
                      </a:rPr>
                      <m:t>𝐵</m:t>
                    </m:r>
                  </m:oMath>
                </a14:m>
                <a:r>
                  <a:rPr lang="en-US" dirty="0"/>
                  <a:t>. </a:t>
                </a:r>
              </a:p>
              <a:p>
                <a:pPr marL="285750" indent="-285750">
                  <a:buFont typeface="Arial" panose="020B0604020202020204" pitchFamily="34" charset="0"/>
                  <a:buChar char="•"/>
                </a:pPr>
                <a:r>
                  <a:rPr lang="en-US" dirty="0"/>
                  <a:t>Only for the “pure” components,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m:rPr>
                            <m:sty m:val="p"/>
                          </m:rPr>
                          <a:rPr lang="en-US" b="0" i="0" smtClean="0">
                            <a:latin typeface="Cambria Math" panose="02040503050406030204" pitchFamily="18" charset="0"/>
                          </a:rPr>
                          <m:t>eff</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𝐵</m:t>
                        </m:r>
                      </m:sub>
                    </m:sSub>
                  </m:oMath>
                </a14:m>
                <a:r>
                  <a:rPr lang="en-US" dirty="0"/>
                  <a:t> (see Breit-Rabi diagrams on slide 18), and the separation according to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𝐽</m:t>
                        </m:r>
                      </m:sub>
                    </m:sSub>
                  </m:oMath>
                </a14:m>
                <a:r>
                  <a:rPr lang="en-US" dirty="0"/>
                  <a:t> works only for large </a:t>
                </a:r>
                <a14:m>
                  <m:oMath xmlns:m="http://schemas.openxmlformats.org/officeDocument/2006/math">
                    <m:r>
                      <a:rPr lang="en-US" i="1" dirty="0" smtClean="0">
                        <a:latin typeface="Cambria Math" panose="02040503050406030204" pitchFamily="18" charset="0"/>
                      </a:rPr>
                      <m:t>𝐵</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fields</m:t>
                    </m:r>
                    <m:r>
                      <a:rPr lang="en-US" b="0" i="0" dirty="0" smtClean="0">
                        <a:latin typeface="Cambria Math" panose="02040503050406030204" pitchFamily="18" charset="0"/>
                      </a:rPr>
                      <m:t>,</m:t>
                    </m:r>
                  </m:oMath>
                </a14:m>
                <a:endParaRPr lang="en-US" dirty="0"/>
              </a:p>
            </p:txBody>
          </p:sp>
        </mc:Choice>
        <mc:Fallback>
          <p:sp>
            <p:nvSpPr>
              <p:cNvPr id="6" name="TextBox 5">
                <a:extLst>
                  <a:ext uri="{FF2B5EF4-FFF2-40B4-BE49-F238E27FC236}">
                    <a16:creationId xmlns:a16="http://schemas.microsoft.com/office/drawing/2014/main" id="{DE17B7D5-EF76-0D65-6050-8FAC4FCB9159}"/>
                  </a:ext>
                </a:extLst>
              </p:cNvPr>
              <p:cNvSpPr txBox="1">
                <a:spLocks noRot="1" noChangeAspect="1" noMove="1" noResize="1" noEditPoints="1" noAdjustHandles="1" noChangeArrowheads="1" noChangeShapeType="1" noTextEdit="1"/>
              </p:cNvSpPr>
              <p:nvPr/>
            </p:nvSpPr>
            <p:spPr>
              <a:xfrm>
                <a:off x="278219" y="1600200"/>
                <a:ext cx="11288486" cy="2209387"/>
              </a:xfrm>
              <a:prstGeom prst="rect">
                <a:avLst/>
              </a:prstGeom>
              <a:blipFill>
                <a:blip r:embed="rId2"/>
                <a:stretch>
                  <a:fillRect l="-450" t="-1724" b="-3448"/>
                </a:stretch>
              </a:blipFill>
              <a:effectLst/>
            </p:spPr>
            <p:txBody>
              <a:bodyPr/>
              <a:lstStyle/>
              <a:p>
                <a:r>
                  <a:rPr lang="en-US">
                    <a:noFill/>
                  </a:rPr>
                  <a:t> </a:t>
                </a:r>
              </a:p>
            </p:txBody>
          </p:sp>
        </mc:Fallback>
      </mc:AlternateContent>
      <p:pic>
        <p:nvPicPr>
          <p:cNvPr id="7" name="Picture 6">
            <a:extLst>
              <a:ext uri="{FF2B5EF4-FFF2-40B4-BE49-F238E27FC236}">
                <a16:creationId xmlns:a16="http://schemas.microsoft.com/office/drawing/2014/main" id="{FDBEDD2A-E74F-872B-5E35-9B07A9169D4B}"/>
              </a:ext>
            </a:extLst>
          </p:cNvPr>
          <p:cNvPicPr>
            <a:picLocks noChangeAspect="1"/>
          </p:cNvPicPr>
          <p:nvPr/>
        </p:nvPicPr>
        <p:blipFill rotWithShape="1">
          <a:blip r:embed="rId3"/>
          <a:srcRect l="17389" t="28495" r="16202" b="53165"/>
          <a:stretch/>
        </p:blipFill>
        <p:spPr>
          <a:xfrm>
            <a:off x="2319618" y="3865560"/>
            <a:ext cx="7552764" cy="2951655"/>
          </a:xfrm>
          <a:prstGeom prst="rect">
            <a:avLst/>
          </a:prstGeom>
        </p:spPr>
      </p:pic>
    </p:spTree>
    <p:extLst>
      <p:ext uri="{BB962C8B-B14F-4D97-AF65-F5344CB8AC3E}">
        <p14:creationId xmlns:p14="http://schemas.microsoft.com/office/powerpoint/2010/main" val="36417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FCCFF-9A8F-78A4-8D43-48B9DB790D46}"/>
              </a:ext>
            </a:extLst>
          </p:cNvPr>
          <p:cNvSpPr>
            <a:spLocks noGrp="1"/>
          </p:cNvSpPr>
          <p:nvPr>
            <p:ph type="sldNum" sz="quarter" idx="10"/>
          </p:nvPr>
        </p:nvSpPr>
        <p:spPr/>
        <p:txBody>
          <a:bodyPr/>
          <a:lstStyle/>
          <a:p>
            <a:fld id="{DF69D58E-C59B-4BE3-83E0-B1C1287A8E5B}" type="slidenum">
              <a:rPr lang="en-US" smtClean="0"/>
              <a:pPr/>
              <a:t>24</a:t>
            </a:fld>
            <a:endParaRPr lang="en-US"/>
          </a:p>
        </p:txBody>
      </p:sp>
      <p:sp>
        <p:nvSpPr>
          <p:cNvPr id="4" name="Title 1">
            <a:extLst>
              <a:ext uri="{FF2B5EF4-FFF2-40B4-BE49-F238E27FC236}">
                <a16:creationId xmlns:a16="http://schemas.microsoft.com/office/drawing/2014/main" id="{38820E41-4B5B-AB0A-E9FB-5128D206F189}"/>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Zeeman separation in multipole magnets</a:t>
            </a:r>
          </a:p>
        </p:txBody>
      </p:sp>
      <p:sp>
        <p:nvSpPr>
          <p:cNvPr id="5" name="Title 1">
            <a:extLst>
              <a:ext uri="{FF2B5EF4-FFF2-40B4-BE49-F238E27FC236}">
                <a16:creationId xmlns:a16="http://schemas.microsoft.com/office/drawing/2014/main" id="{715B45AD-D1C6-8D4B-28B7-5168573C8EC0}"/>
              </a:ext>
            </a:extLst>
          </p:cNvPr>
          <p:cNvSpPr txBox="1">
            <a:spLocks/>
          </p:cNvSpPr>
          <p:nvPr/>
        </p:nvSpPr>
        <p:spPr>
          <a:xfrm>
            <a:off x="283535" y="107632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Some comments:</a:t>
            </a:r>
          </a:p>
        </p:txBody>
      </p:sp>
      <p:sp>
        <p:nvSpPr>
          <p:cNvPr id="6" name="TextBox 5">
            <a:extLst>
              <a:ext uri="{FF2B5EF4-FFF2-40B4-BE49-F238E27FC236}">
                <a16:creationId xmlns:a16="http://schemas.microsoft.com/office/drawing/2014/main" id="{6FF2A123-5EA7-C215-0A38-67EB0045EE8E}"/>
              </a:ext>
            </a:extLst>
          </p:cNvPr>
          <p:cNvSpPr txBox="1"/>
          <p:nvPr/>
        </p:nvSpPr>
        <p:spPr>
          <a:xfrm>
            <a:off x="278219" y="1600200"/>
            <a:ext cx="11288486" cy="1631216"/>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An efficient separation of Zeeman components uses two-dimensional multipole fields with a </a:t>
            </a:r>
            <a:r>
              <a:rPr lang="en-US" sz="2000" b="1" dirty="0"/>
              <a:t>cylindrical symmetry </a:t>
            </a:r>
            <a:r>
              <a:rPr lang="en-US" sz="2000" dirty="0"/>
              <a:t>(quadrupole or sextupole fields).</a:t>
            </a:r>
          </a:p>
          <a:p>
            <a:pPr marL="285750" indent="-285750">
              <a:buFont typeface="Arial" panose="020B0604020202020204" pitchFamily="34" charset="0"/>
              <a:buChar char="•"/>
            </a:pPr>
            <a:r>
              <a:rPr lang="en-US" sz="2000" dirty="0"/>
              <a:t>The principle of a polarized-ion source for use on accelerators was first formulated by Clausnitzer.</a:t>
            </a:r>
          </a:p>
          <a:p>
            <a:pPr marL="285750" indent="-285750">
              <a:buFont typeface="Arial" panose="020B0604020202020204" pitchFamily="34" charset="0"/>
              <a:buChar char="•"/>
            </a:pPr>
            <a:r>
              <a:rPr lang="en-US" sz="2000" dirty="0"/>
              <a:t>In sextupole magnets, lens-like focusing action on spin components of atoms possible, whereas other spin components are defocused.</a:t>
            </a:r>
          </a:p>
        </p:txBody>
      </p:sp>
      <p:sp>
        <p:nvSpPr>
          <p:cNvPr id="7" name="Title 1">
            <a:extLst>
              <a:ext uri="{FF2B5EF4-FFF2-40B4-BE49-F238E27FC236}">
                <a16:creationId xmlns:a16="http://schemas.microsoft.com/office/drawing/2014/main" id="{7A51E906-54D8-A3A5-47B2-28B6FDD79FA7}"/>
              </a:ext>
            </a:extLst>
          </p:cNvPr>
          <p:cNvSpPr txBox="1">
            <a:spLocks/>
          </p:cNvSpPr>
          <p:nvPr/>
        </p:nvSpPr>
        <p:spPr>
          <a:xfrm>
            <a:off x="304800" y="3730227"/>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Optics for magnetic moments of neutral atoms to optimize Stern-Gerlach systems</a:t>
            </a:r>
          </a:p>
        </p:txBody>
      </p:sp>
      <p:sp>
        <p:nvSpPr>
          <p:cNvPr id="8" name="TextBox 7">
            <a:extLst>
              <a:ext uri="{FF2B5EF4-FFF2-40B4-BE49-F238E27FC236}">
                <a16:creationId xmlns:a16="http://schemas.microsoft.com/office/drawing/2014/main" id="{B57CAAB5-0463-576B-5F88-F9098CA0F211}"/>
              </a:ext>
            </a:extLst>
          </p:cNvPr>
          <p:cNvSpPr txBox="1"/>
          <p:nvPr/>
        </p:nvSpPr>
        <p:spPr>
          <a:xfrm>
            <a:off x="301888" y="4261067"/>
            <a:ext cx="11288486" cy="707886"/>
          </a:xfrm>
          <a:prstGeom prst="rect">
            <a:avLst/>
          </a:prstGeom>
          <a:solidFill>
            <a:schemeClr val="accent5">
              <a:alpha val="20473"/>
            </a:schemeClr>
          </a:solidFill>
          <a:effectLst/>
        </p:spPr>
        <p:txBody>
          <a:bodyPr wrap="square" rtlCol="0">
            <a:spAutoFit/>
          </a:bodyPr>
          <a:lstStyle/>
          <a:p>
            <a:r>
              <a:rPr lang="en-US" sz="2000" dirty="0"/>
              <a:t>with features like beam transport, phase space, emittance, acceptance, in analogy to charged-particle optics in electric and magnetic fields.</a:t>
            </a:r>
          </a:p>
        </p:txBody>
      </p:sp>
    </p:spTree>
    <p:extLst>
      <p:ext uri="{BB962C8B-B14F-4D97-AF65-F5344CB8AC3E}">
        <p14:creationId xmlns:p14="http://schemas.microsoft.com/office/powerpoint/2010/main" val="102877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1638F4-3199-A09E-454D-6641279C4642}"/>
              </a:ext>
            </a:extLst>
          </p:cNvPr>
          <p:cNvSpPr>
            <a:spLocks noGrp="1"/>
          </p:cNvSpPr>
          <p:nvPr>
            <p:ph type="sldNum" sz="quarter" idx="10"/>
          </p:nvPr>
        </p:nvSpPr>
        <p:spPr/>
        <p:txBody>
          <a:bodyPr/>
          <a:lstStyle/>
          <a:p>
            <a:fld id="{DF69D58E-C59B-4BE3-83E0-B1C1287A8E5B}" type="slidenum">
              <a:rPr lang="en-US" smtClean="0"/>
              <a:pPr/>
              <a:t>25</a:t>
            </a:fld>
            <a:endParaRPr lang="en-US"/>
          </a:p>
        </p:txBody>
      </p:sp>
      <p:sp>
        <p:nvSpPr>
          <p:cNvPr id="4" name="Title 1">
            <a:extLst>
              <a:ext uri="{FF2B5EF4-FFF2-40B4-BE49-F238E27FC236}">
                <a16:creationId xmlns:a16="http://schemas.microsoft.com/office/drawing/2014/main" id="{FDC631BB-5DA7-B640-3C9C-24354093066D}"/>
              </a:ext>
            </a:extLst>
          </p:cNvPr>
          <p:cNvSpPr txBox="1">
            <a:spLocks/>
          </p:cNvSpPr>
          <p:nvPr/>
        </p:nvSpPr>
        <p:spPr>
          <a:xfrm>
            <a:off x="304800" y="228600"/>
            <a:ext cx="11049000" cy="711198"/>
          </a:xfrm>
          <a:prstGeom prst="rect">
            <a:avLst/>
          </a:prstGeom>
          <a:solidFill>
            <a:schemeClr val="accent1">
              <a:alpha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Physics and techniques of atomic beam sources (ABS)</a:t>
            </a:r>
          </a:p>
        </p:txBody>
      </p:sp>
      <p:sp>
        <p:nvSpPr>
          <p:cNvPr id="5" name="Title 1">
            <a:extLst>
              <a:ext uri="{FF2B5EF4-FFF2-40B4-BE49-F238E27FC236}">
                <a16:creationId xmlns:a16="http://schemas.microsoft.com/office/drawing/2014/main" id="{BEA7AF11-B048-52EC-F516-0B37C40304C3}"/>
              </a:ext>
            </a:extLst>
          </p:cNvPr>
          <p:cNvSpPr txBox="1">
            <a:spLocks/>
          </p:cNvSpPr>
          <p:nvPr/>
        </p:nvSpPr>
        <p:spPr>
          <a:xfrm>
            <a:off x="283535" y="1076326"/>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Overview</a:t>
            </a:r>
          </a:p>
        </p:txBody>
      </p:sp>
      <p:sp>
        <p:nvSpPr>
          <p:cNvPr id="6" name="TextBox 5">
            <a:extLst>
              <a:ext uri="{FF2B5EF4-FFF2-40B4-BE49-F238E27FC236}">
                <a16:creationId xmlns:a16="http://schemas.microsoft.com/office/drawing/2014/main" id="{780575DD-362C-144F-A4E9-A6B7842F5233}"/>
              </a:ext>
            </a:extLst>
          </p:cNvPr>
          <p:cNvSpPr txBox="1"/>
          <p:nvPr/>
        </p:nvSpPr>
        <p:spPr>
          <a:xfrm>
            <a:off x="278219" y="1600200"/>
            <a:ext cx="11288486" cy="132343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Production of H and D ground-state atomic beams, </a:t>
            </a:r>
          </a:p>
          <a:p>
            <a:pPr marL="285750" indent="-285750">
              <a:buFont typeface="Arial" panose="020B0604020202020204" pitchFamily="34" charset="0"/>
              <a:buChar char="•"/>
            </a:pPr>
            <a:r>
              <a:rPr lang="en-US" sz="2000" dirty="0" err="1"/>
              <a:t>Dissociators</a:t>
            </a:r>
            <a:r>
              <a:rPr lang="en-US" sz="2000" dirty="0"/>
              <a:t>, beam formation and </a:t>
            </a:r>
            <a:r>
              <a:rPr lang="en-US" sz="2000" dirty="0" err="1"/>
              <a:t>accomodation</a:t>
            </a:r>
            <a:r>
              <a:rPr lang="en-US" sz="2000" dirty="0"/>
              <a:t>,</a:t>
            </a:r>
          </a:p>
          <a:p>
            <a:pPr marL="742950" lvl="1" indent="-285750">
              <a:buFont typeface="Arial" panose="020B0604020202020204" pitchFamily="34" charset="0"/>
              <a:buChar char="•"/>
            </a:pPr>
            <a:r>
              <a:rPr lang="en-US" sz="2000" dirty="0"/>
              <a:t>RF discharge </a:t>
            </a:r>
            <a:r>
              <a:rPr lang="en-US" sz="2000" dirty="0" err="1"/>
              <a:t>dissociators</a:t>
            </a:r>
            <a:endParaRPr lang="en-US" sz="2000" dirty="0"/>
          </a:p>
          <a:p>
            <a:pPr marL="285750" indent="-285750">
              <a:buFont typeface="Arial" panose="020B0604020202020204" pitchFamily="34" charset="0"/>
              <a:buChar char="•"/>
            </a:pPr>
            <a:r>
              <a:rPr lang="en-US" sz="2000" dirty="0"/>
              <a:t>State-separation magnets</a:t>
            </a:r>
          </a:p>
        </p:txBody>
      </p:sp>
      <p:pic>
        <p:nvPicPr>
          <p:cNvPr id="8" name="Picture 7">
            <a:extLst>
              <a:ext uri="{FF2B5EF4-FFF2-40B4-BE49-F238E27FC236}">
                <a16:creationId xmlns:a16="http://schemas.microsoft.com/office/drawing/2014/main" id="{D76F86D7-5333-E443-A3FE-4B4819CEA263}"/>
              </a:ext>
            </a:extLst>
          </p:cNvPr>
          <p:cNvPicPr>
            <a:picLocks noChangeAspect="1"/>
          </p:cNvPicPr>
          <p:nvPr/>
        </p:nvPicPr>
        <p:blipFill rotWithShape="1">
          <a:blip r:embed="rId2"/>
          <a:srcRect l="22322" t="71786" r="22145" b="13270"/>
          <a:stretch/>
        </p:blipFill>
        <p:spPr>
          <a:xfrm>
            <a:off x="2743200" y="3048000"/>
            <a:ext cx="6289354" cy="2394995"/>
          </a:xfrm>
          <a:prstGeom prst="rect">
            <a:avLst/>
          </a:prstGeom>
        </p:spPr>
      </p:pic>
      <p:sp>
        <p:nvSpPr>
          <p:cNvPr id="9" name="TextBox 8">
            <a:extLst>
              <a:ext uri="{FF2B5EF4-FFF2-40B4-BE49-F238E27FC236}">
                <a16:creationId xmlns:a16="http://schemas.microsoft.com/office/drawing/2014/main" id="{CA99F606-6671-85D2-51EB-ACACBD97B0BC}"/>
              </a:ext>
            </a:extLst>
          </p:cNvPr>
          <p:cNvSpPr txBox="1"/>
          <p:nvPr/>
        </p:nvSpPr>
        <p:spPr>
          <a:xfrm>
            <a:off x="300116" y="5567356"/>
            <a:ext cx="11288486" cy="1015663"/>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RF transitions</a:t>
            </a:r>
          </a:p>
          <a:p>
            <a:pPr marL="285750" indent="-285750">
              <a:buFont typeface="Arial" panose="020B0604020202020204" pitchFamily="34" charset="0"/>
              <a:buChar char="•"/>
            </a:pPr>
            <a:r>
              <a:rPr lang="en-US" sz="2000" dirty="0"/>
              <a:t>Ionizers (not today)</a:t>
            </a:r>
          </a:p>
          <a:p>
            <a:pPr marL="285750" indent="-285750">
              <a:buFont typeface="Arial" panose="020B0604020202020204" pitchFamily="34" charset="0"/>
              <a:buChar char="•"/>
            </a:pPr>
            <a:r>
              <a:rPr lang="en-US" sz="2000" dirty="0"/>
              <a:t>Polarized (gas) targets and storage cells (not today)</a:t>
            </a:r>
          </a:p>
        </p:txBody>
      </p:sp>
    </p:spTree>
    <p:extLst>
      <p:ext uri="{BB962C8B-B14F-4D97-AF65-F5344CB8AC3E}">
        <p14:creationId xmlns:p14="http://schemas.microsoft.com/office/powerpoint/2010/main" val="1006955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3DAF49-BB9B-18FE-B255-BD17A28D9D4E}"/>
              </a:ext>
            </a:extLst>
          </p:cNvPr>
          <p:cNvSpPr>
            <a:spLocks noGrp="1"/>
          </p:cNvSpPr>
          <p:nvPr>
            <p:ph type="sldNum" sz="quarter" idx="10"/>
          </p:nvPr>
        </p:nvSpPr>
        <p:spPr/>
        <p:txBody>
          <a:bodyPr/>
          <a:lstStyle/>
          <a:p>
            <a:fld id="{DF69D58E-C59B-4BE3-83E0-B1C1287A8E5B}" type="slidenum">
              <a:rPr lang="en-US" smtClean="0"/>
              <a:pPr/>
              <a:t>26</a:t>
            </a:fld>
            <a:endParaRPr lang="en-US"/>
          </a:p>
        </p:txBody>
      </p:sp>
      <p:sp>
        <p:nvSpPr>
          <p:cNvPr id="4" name="Title 1">
            <a:extLst>
              <a:ext uri="{FF2B5EF4-FFF2-40B4-BE49-F238E27FC236}">
                <a16:creationId xmlns:a16="http://schemas.microsoft.com/office/drawing/2014/main" id="{CEE77EEC-2883-06B2-E099-B19B676B1BBD}"/>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Multipole fields</a:t>
            </a:r>
          </a:p>
        </p:txBody>
      </p:sp>
      <p:sp>
        <p:nvSpPr>
          <p:cNvPr id="5" name="Title 1">
            <a:extLst>
              <a:ext uri="{FF2B5EF4-FFF2-40B4-BE49-F238E27FC236}">
                <a16:creationId xmlns:a16="http://schemas.microsoft.com/office/drawing/2014/main" id="{93C26812-C908-59FC-1CDB-113190FD9B16}"/>
              </a:ext>
            </a:extLst>
          </p:cNvPr>
          <p:cNvSpPr txBox="1">
            <a:spLocks/>
          </p:cNvSpPr>
          <p:nvPr/>
        </p:nvSpPr>
        <p:spPr>
          <a:xfrm>
            <a:off x="283535" y="1254124"/>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err="1">
                <a:solidFill>
                  <a:schemeClr val="bg1"/>
                </a:solidFill>
              </a:rPr>
              <a:t>Historcally</a:t>
            </a:r>
            <a:r>
              <a:rPr lang="en-US" sz="2400" dirty="0">
                <a:solidFill>
                  <a:schemeClr val="bg1"/>
                </a:solidFill>
              </a:rPr>
              <a:t>, Stern–Gerlach spin-state separation magnet worked only in one dimension:</a:t>
            </a:r>
          </a:p>
        </p:txBody>
      </p:sp>
      <p:sp>
        <p:nvSpPr>
          <p:cNvPr id="6" name="TextBox 5">
            <a:extLst>
              <a:ext uri="{FF2B5EF4-FFF2-40B4-BE49-F238E27FC236}">
                <a16:creationId xmlns:a16="http://schemas.microsoft.com/office/drawing/2014/main" id="{8ADF7DC3-CE96-EC54-6157-301250F42CE1}"/>
              </a:ext>
            </a:extLst>
          </p:cNvPr>
          <p:cNvSpPr txBox="1"/>
          <p:nvPr/>
        </p:nvSpPr>
        <p:spPr>
          <a:xfrm>
            <a:off x="283535" y="1887321"/>
            <a:ext cx="11288486" cy="2308324"/>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400" dirty="0"/>
              <a:t>Much higher atomic intensities are achieved with rotationally symmetric magnetic fields, i.e., by quadrupole and sextupole magnets acting in two dimensions.</a:t>
            </a:r>
          </a:p>
          <a:p>
            <a:pPr marL="285750" indent="-285750">
              <a:buFont typeface="Arial" panose="020B0604020202020204" pitchFamily="34" charset="0"/>
              <a:buChar char="•"/>
            </a:pPr>
            <a:r>
              <a:rPr lang="en-US" sz="2400" dirty="0"/>
              <a:t>Permanent magnets as well as electromagnets (including superconducting magnets) are used in sources.</a:t>
            </a:r>
          </a:p>
          <a:p>
            <a:pPr marL="285750" indent="-285750">
              <a:buFont typeface="Arial" panose="020B0604020202020204" pitchFamily="34" charset="0"/>
              <a:buChar char="•"/>
            </a:pPr>
            <a:r>
              <a:rPr lang="en-US" sz="2400" dirty="0"/>
              <a:t>Nowadays, almost all sources use advantages of modern permanent magnets, so-called “Halbach” magnets.</a:t>
            </a:r>
          </a:p>
        </p:txBody>
      </p:sp>
    </p:spTree>
    <p:extLst>
      <p:ext uri="{BB962C8B-B14F-4D97-AF65-F5344CB8AC3E}">
        <p14:creationId xmlns:p14="http://schemas.microsoft.com/office/powerpoint/2010/main" val="40293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2EDB2-E503-99B7-76F4-787994B94F99}"/>
              </a:ext>
            </a:extLst>
          </p:cNvPr>
          <p:cNvSpPr>
            <a:spLocks noGrp="1"/>
          </p:cNvSpPr>
          <p:nvPr>
            <p:ph type="sldNum" sz="quarter" idx="10"/>
          </p:nvPr>
        </p:nvSpPr>
        <p:spPr/>
        <p:txBody>
          <a:bodyPr/>
          <a:lstStyle/>
          <a:p>
            <a:fld id="{DF69D58E-C59B-4BE3-83E0-B1C1287A8E5B}" type="slidenum">
              <a:rPr lang="en-US" smtClean="0"/>
              <a:pPr/>
              <a:t>27</a:t>
            </a:fld>
            <a:endParaRPr lang="en-US"/>
          </a:p>
        </p:txBody>
      </p:sp>
      <p:sp>
        <p:nvSpPr>
          <p:cNvPr id="4" name="Title 1">
            <a:extLst>
              <a:ext uri="{FF2B5EF4-FFF2-40B4-BE49-F238E27FC236}">
                <a16:creationId xmlns:a16="http://schemas.microsoft.com/office/drawing/2014/main" id="{C4B9F969-67B0-4AD0-C530-704FDF9DC8A2}"/>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Quadrupole and sextupole magnets</a:t>
            </a:r>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5E8D3949-02BB-9B5F-1148-A4C0D8C654AA}"/>
                  </a:ext>
                </a:extLst>
              </p:cNvPr>
              <p:cNvGraphicFramePr>
                <a:graphicFrameLocks noGrp="1"/>
              </p:cNvGraphicFramePr>
              <p:nvPr>
                <p:extLst>
                  <p:ext uri="{D42A27DB-BD31-4B8C-83A1-F6EECF244321}">
                    <p14:modId xmlns:p14="http://schemas.microsoft.com/office/powerpoint/2010/main" val="3161556060"/>
                  </p:ext>
                </p:extLst>
              </p:nvPr>
            </p:nvGraphicFramePr>
            <p:xfrm>
              <a:off x="1854201" y="1214691"/>
              <a:ext cx="8127999" cy="5262309"/>
            </p:xfrm>
            <a:graphic>
              <a:graphicData uri="http://schemas.openxmlformats.org/drawingml/2006/table">
                <a:tbl>
                  <a:tblPr firstRow="1" bandRow="1">
                    <a:tableStyleId>{5940675A-B579-460E-94D1-54222C63F5DA}</a:tableStyleId>
                  </a:tblPr>
                  <a:tblGrid>
                    <a:gridCol w="2844800">
                      <a:extLst>
                        <a:ext uri="{9D8B030D-6E8A-4147-A177-3AD203B41FA5}">
                          <a16:colId xmlns:a16="http://schemas.microsoft.com/office/drawing/2014/main" val="737662572"/>
                        </a:ext>
                      </a:extLst>
                    </a:gridCol>
                    <a:gridCol w="2573866">
                      <a:extLst>
                        <a:ext uri="{9D8B030D-6E8A-4147-A177-3AD203B41FA5}">
                          <a16:colId xmlns:a16="http://schemas.microsoft.com/office/drawing/2014/main" val="4244418132"/>
                        </a:ext>
                      </a:extLst>
                    </a:gridCol>
                    <a:gridCol w="2709333">
                      <a:extLst>
                        <a:ext uri="{9D8B030D-6E8A-4147-A177-3AD203B41FA5}">
                          <a16:colId xmlns:a16="http://schemas.microsoft.com/office/drawing/2014/main" val="2175785565"/>
                        </a:ext>
                      </a:extLst>
                    </a:gridCol>
                  </a:tblGrid>
                  <a:tr h="370840">
                    <a:tc>
                      <a:txBody>
                        <a:bodyPr/>
                        <a:lstStyle/>
                        <a:p>
                          <a:pPr algn="ctr"/>
                          <a:endParaRPr lang="en-US" dirty="0"/>
                        </a:p>
                      </a:txBody>
                      <a:tcPr/>
                    </a:tc>
                    <a:tc>
                      <a:txBody>
                        <a:bodyPr/>
                        <a:lstStyle/>
                        <a:p>
                          <a:pPr algn="ctr"/>
                          <a:r>
                            <a:rPr lang="en-US" dirty="0">
                              <a:solidFill>
                                <a:srgbClr val="FF0000"/>
                              </a:solidFill>
                            </a:rPr>
                            <a:t>Quadrupole</a:t>
                          </a:r>
                        </a:p>
                      </a:txBody>
                      <a:tcPr/>
                    </a:tc>
                    <a:tc>
                      <a:txBody>
                        <a:bodyPr/>
                        <a:lstStyle/>
                        <a:p>
                          <a:pPr algn="ctr"/>
                          <a:r>
                            <a:rPr lang="en-US" dirty="0">
                              <a:solidFill>
                                <a:srgbClr val="FF0000"/>
                              </a:solidFill>
                            </a:rPr>
                            <a:t>Sextupole</a:t>
                          </a:r>
                        </a:p>
                      </a:txBody>
                      <a:tcPr/>
                    </a:tc>
                    <a:extLst>
                      <a:ext uri="{0D108BD9-81ED-4DB2-BD59-A6C34878D82A}">
                        <a16:rowId xmlns:a16="http://schemas.microsoft.com/office/drawing/2014/main" val="1713010990"/>
                      </a:ext>
                    </a:extLst>
                  </a:tr>
                  <a:tr h="370840">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tc>
                    <a:tc>
                      <a:txBody>
                        <a:bodyPr/>
                        <a:lstStyle/>
                        <a:p>
                          <a:pPr algn="ctr"/>
                          <a:endParaRPr lang="en-US" dirty="0"/>
                        </a:p>
                      </a:txBody>
                      <a:tcPr/>
                    </a:tc>
                    <a:extLst>
                      <a:ext uri="{0D108BD9-81ED-4DB2-BD59-A6C34878D82A}">
                        <a16:rowId xmlns:a16="http://schemas.microsoft.com/office/drawing/2014/main" val="1116424816"/>
                      </a:ext>
                    </a:extLst>
                  </a:tr>
                  <a:tr h="370840">
                    <a:tc>
                      <a:txBody>
                        <a:bodyPr/>
                        <a:lstStyle/>
                        <a:p>
                          <a:r>
                            <a:rPr lang="en-US" dirty="0"/>
                            <a:t>Magnetic potential</a:t>
                          </a:r>
                        </a:p>
                      </a:txBody>
                      <a:tcPr/>
                    </a:tc>
                    <a:tc gridSpan="2">
                      <a:txBody>
                        <a:bodyPr/>
                        <a:lstStyle/>
                        <a:p>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Φ</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𝑚</m:t>
                                    </m:r>
                                  </m:sup>
                                </m:sSup>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𝜙</m:t>
                                    </m:r>
                                  </m:e>
                                </m:func>
                              </m:oMath>
                            </m:oMathPara>
                          </a14:m>
                          <a:endParaRPr lang="en-US" dirty="0"/>
                        </a:p>
                      </a:txBody>
                      <a:tcPr/>
                    </a:tc>
                    <a:tc hMerge="1">
                      <a:txBody>
                        <a:bodyPr/>
                        <a:lstStyle/>
                        <a:p>
                          <a:endParaRPr lang="en-US" dirty="0"/>
                        </a:p>
                      </a:txBody>
                      <a:tcPr/>
                    </a:tc>
                    <a:extLst>
                      <a:ext uri="{0D108BD9-81ED-4DB2-BD59-A6C34878D82A}">
                        <a16:rowId xmlns:a16="http://schemas.microsoft.com/office/drawing/2014/main" val="35401648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Multipole order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𝑚</m:t>
                                </m:r>
                                <m:r>
                                  <a:rPr lang="en-US" b="0" i="1" dirty="0" smtClean="0">
                                    <a:latin typeface="Cambria Math" panose="02040503050406030204" pitchFamily="18" charset="0"/>
                                  </a:rPr>
                                  <m:t>=2</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𝑚</m:t>
                                </m:r>
                                <m:r>
                                  <a:rPr lang="en-US" b="0" i="1" dirty="0" smtClean="0">
                                    <a:latin typeface="Cambria Math" panose="02040503050406030204" pitchFamily="18" charset="0"/>
                                  </a:rPr>
                                  <m:t>=3</m:t>
                                </m:r>
                              </m:oMath>
                            </m:oMathPara>
                          </a14:m>
                          <a:endParaRPr lang="en-US" dirty="0"/>
                        </a:p>
                      </a:txBody>
                      <a:tcPr/>
                    </a:tc>
                    <a:extLst>
                      <a:ext uri="{0D108BD9-81ED-4DB2-BD59-A6C34878D82A}">
                        <a16:rowId xmlns:a16="http://schemas.microsoft.com/office/drawing/2014/main" val="2969123403"/>
                      </a:ext>
                    </a:extLst>
                  </a:tr>
                  <a:tr h="370840">
                    <a:tc>
                      <a:txBody>
                        <a:bodyPr/>
                        <a:lstStyle/>
                        <a:p>
                          <a:r>
                            <a:rPr lang="en-US" dirty="0"/>
                            <a:t>Magnetic potential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Φ</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2</m:t>
                                    </m:r>
                                  </m:sup>
                                </m:sSup>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𝜙</m:t>
                                    </m:r>
                                  </m:e>
                                </m:func>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Φ</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3</m:t>
                                    </m:r>
                                  </m:sup>
                                </m:sSup>
                                <m:func>
                                  <m:funcPr>
                                    <m:ctrlPr>
                                      <a:rPr lang="en-US" i="1" smtClean="0">
                                        <a:latin typeface="Cambria Math" panose="02040503050406030204" pitchFamily="18" charset="0"/>
                                        <a:ea typeface="Cambria Math" panose="02040503050406030204" pitchFamily="18" charset="0"/>
                                      </a:rPr>
                                    </m:ctrlPr>
                                  </m:funcPr>
                                  <m:fName>
                                    <m:r>
                                      <m:rPr>
                                        <m:sty m:val="p"/>
                                      </m:rPr>
                                      <a:rPr lang="en-US"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𝜙</m:t>
                                    </m:r>
                                  </m:e>
                                </m:func>
                              </m:oMath>
                            </m:oMathPara>
                          </a14:m>
                          <a:endParaRPr lang="en-US" dirty="0"/>
                        </a:p>
                      </a:txBody>
                      <a:tcPr/>
                    </a:tc>
                    <a:extLst>
                      <a:ext uri="{0D108BD9-81ED-4DB2-BD59-A6C34878D82A}">
                        <a16:rowId xmlns:a16="http://schemas.microsoft.com/office/drawing/2014/main" val="1982773205"/>
                      </a:ext>
                    </a:extLst>
                  </a:tr>
                  <a:tr h="370840">
                    <a:tc>
                      <a:txBody>
                        <a:bodyPr/>
                        <a:lstStyle/>
                        <a:p>
                          <a:r>
                            <a:rPr lang="en-US" dirty="0"/>
                            <a:t>Magnetic field (</a:t>
                          </a:r>
                          <a:r>
                            <a:rPr lang="en-US" dirty="0" err="1"/>
                            <a:t>poletip</a:t>
                          </a:r>
                          <a:r>
                            <a:rPr lang="en-US" dirty="0"/>
                            <a:t>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𝐵</m:t>
                                  </m:r>
                                </m:e>
                                <m:sub>
                                  <m:r>
                                    <a:rPr lang="en-US" b="0" i="1" dirty="0" smtClean="0">
                                      <a:latin typeface="Cambria Math" panose="02040503050406030204" pitchFamily="18" charset="0"/>
                                    </a:rPr>
                                    <m:t>0</m:t>
                                  </m:r>
                                </m:sub>
                              </m:sSub>
                            </m:oMath>
                          </a14:m>
                          <a:r>
                            <a:rPr lang="en-US" dirty="0"/>
                            <a:t>)</a:t>
                          </a:r>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den>
                                    </m:f>
                                  </m:e>
                                </m:d>
                                <m:r>
                                  <a:rPr lang="en-US" b="0" i="1" smtClean="0">
                                    <a:latin typeface="Cambria Math" panose="02040503050406030204" pitchFamily="18" charset="0"/>
                                  </a:rPr>
                                  <m:t>𝑟</m:t>
                                </m:r>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0</m:t>
                                            </m:r>
                                          </m:sub>
                                        </m:sSub>
                                      </m:num>
                                      <m:den>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e>
                                          <m:sup>
                                            <m:r>
                                              <a:rPr lang="en-US" b="0" i="1" smtClean="0">
                                                <a:latin typeface="Cambria Math" panose="02040503050406030204" pitchFamily="18" charset="0"/>
                                              </a:rPr>
                                              <m:t>2</m:t>
                                            </m:r>
                                          </m:sup>
                                        </m:sSup>
                                      </m:den>
                                    </m:f>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m:oMathPara>
                          </a14:m>
                          <a:endParaRPr lang="en-US" dirty="0"/>
                        </a:p>
                      </a:txBody>
                      <a:tcPr/>
                    </a:tc>
                    <a:extLst>
                      <a:ext uri="{0D108BD9-81ED-4DB2-BD59-A6C34878D82A}">
                        <a16:rowId xmlns:a16="http://schemas.microsoft.com/office/drawing/2014/main" val="107689351"/>
                      </a:ext>
                    </a:extLst>
                  </a:tr>
                  <a:tr h="370840">
                    <a:tc>
                      <a:txBody>
                        <a:bodyPr/>
                        <a:lstStyle/>
                        <a:p>
                          <a:r>
                            <a:rPr lang="en-US" dirty="0"/>
                            <a:t>Field gradient</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𝑟</m:t>
                                    </m:r>
                                  </m:sub>
                                </m:sSub>
                                <m:r>
                                  <a:rPr lang="en-US" b="0" i="1" smtClean="0">
                                    <a:latin typeface="Cambria Math" panose="02040503050406030204" pitchFamily="18" charset="0"/>
                                  </a:rPr>
                                  <m:t>𝐵</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den>
                                </m:f>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rPr>
                                      <m:t>𝑟</m:t>
                                    </m:r>
                                  </m:sub>
                                </m:sSub>
                                <m:r>
                                  <a:rPr lang="en-US" b="0" i="1" smtClean="0">
                                    <a:latin typeface="Cambria Math" panose="02040503050406030204" pitchFamily="18" charset="0"/>
                                  </a:rPr>
                                  <m:t>𝐵</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2</m:t>
                                        </m:r>
                                        <m:r>
                                          <a:rPr lang="en-US" b="0" i="1" smtClean="0">
                                            <a:latin typeface="Cambria Math" panose="02040503050406030204" pitchFamily="18" charset="0"/>
                                          </a:rPr>
                                          <m:t>𝐵</m:t>
                                        </m:r>
                                      </m:e>
                                      <m:sub>
                                        <m:r>
                                          <a:rPr lang="en-US" b="0" i="1" smtClean="0">
                                            <a:latin typeface="Cambria Math" panose="02040503050406030204" pitchFamily="18" charset="0"/>
                                          </a:rPr>
                                          <m:t>0</m:t>
                                        </m:r>
                                      </m:sub>
                                    </m:sSub>
                                    <m:r>
                                      <a:rPr lang="en-US" b="0" i="1" smtClean="0">
                                        <a:latin typeface="Cambria Math" panose="02040503050406030204" pitchFamily="18" charset="0"/>
                                      </a:rPr>
                                      <m:t>𝑟</m:t>
                                    </m:r>
                                  </m:num>
                                  <m:den>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e>
                                      <m:sup>
                                        <m:r>
                                          <a:rPr lang="en-US" b="0" i="1" smtClean="0">
                                            <a:latin typeface="Cambria Math" panose="02040503050406030204" pitchFamily="18" charset="0"/>
                                          </a:rPr>
                                          <m:t>2</m:t>
                                        </m:r>
                                      </m:sup>
                                    </m:sSup>
                                  </m:den>
                                </m:f>
                              </m:oMath>
                            </m:oMathPara>
                          </a14:m>
                          <a:endParaRPr lang="en-US" dirty="0"/>
                        </a:p>
                      </a:txBody>
                      <a:tcPr/>
                    </a:tc>
                    <a:extLst>
                      <a:ext uri="{0D108BD9-81ED-4DB2-BD59-A6C34878D82A}">
                        <a16:rowId xmlns:a16="http://schemas.microsoft.com/office/drawing/2014/main" val="1258840572"/>
                      </a:ext>
                    </a:extLst>
                  </a:tr>
                  <a:tr h="370840">
                    <a:tc>
                      <a:txBody>
                        <a:bodyPr/>
                        <a:lstStyle/>
                        <a:p>
                          <a:r>
                            <a:rPr lang="en-US" dirty="0">
                              <a:solidFill>
                                <a:srgbClr val="FF0000"/>
                              </a:solidFill>
                            </a:rPr>
                            <a:t>Force</a:t>
                          </a:r>
                        </a:p>
                      </a:txBody>
                      <a:tcPr/>
                    </a:tc>
                    <a:tc>
                      <a:txBody>
                        <a:bodyPr/>
                        <a:lstStyle/>
                        <a:p>
                          <a:pPr algn="ctr"/>
                          <a:r>
                            <a:rPr lang="en-US" dirty="0">
                              <a:solidFill>
                                <a:srgbClr val="FF0000"/>
                              </a:solidFill>
                            </a:rPr>
                            <a:t>independent of </a:t>
                          </a:r>
                          <a14:m>
                            <m:oMath xmlns:m="http://schemas.openxmlformats.org/officeDocument/2006/math">
                              <m:r>
                                <a:rPr lang="en-US" i="1" dirty="0" smtClean="0">
                                  <a:solidFill>
                                    <a:srgbClr val="FF0000"/>
                                  </a:solidFill>
                                  <a:latin typeface="Cambria Math" panose="02040503050406030204" pitchFamily="18" charset="0"/>
                                </a:rPr>
                                <m:t>𝑟</m:t>
                              </m:r>
                            </m:oMath>
                          </a14:m>
                          <a:endParaRPr lang="en-US"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Proportional to </a:t>
                          </a:r>
                          <a14:m>
                            <m:oMath xmlns:m="http://schemas.openxmlformats.org/officeDocument/2006/math">
                              <m:r>
                                <a:rPr lang="en-US" i="1" dirty="0" smtClean="0">
                                  <a:solidFill>
                                    <a:srgbClr val="FF0000"/>
                                  </a:solidFill>
                                  <a:latin typeface="Cambria Math" panose="02040503050406030204" pitchFamily="18" charset="0"/>
                                </a:rPr>
                                <m:t>𝑟</m:t>
                              </m:r>
                            </m:oMath>
                          </a14:m>
                          <a:endParaRPr lang="en-US" dirty="0">
                            <a:solidFill>
                              <a:srgbClr val="FF0000"/>
                            </a:solidFill>
                          </a:endParaRPr>
                        </a:p>
                      </a:txBody>
                      <a:tcPr/>
                    </a:tc>
                    <a:extLst>
                      <a:ext uri="{0D108BD9-81ED-4DB2-BD59-A6C34878D82A}">
                        <a16:rowId xmlns:a16="http://schemas.microsoft.com/office/drawing/2014/main" val="2593048120"/>
                      </a:ext>
                    </a:extLst>
                  </a:tr>
                  <a:tr h="370840">
                    <a:tc>
                      <a:txBody>
                        <a:bodyPr/>
                        <a:lstStyle/>
                        <a:p>
                          <a:endParaRPr lang="en-US" dirty="0">
                            <a:solidFill>
                              <a:srgbClr val="FF0000"/>
                            </a:solidFill>
                          </a:endParaRPr>
                        </a:p>
                      </a:txBody>
                      <a:tcPr/>
                    </a:tc>
                    <a:tc>
                      <a:txBody>
                        <a:bodyPr/>
                        <a:lstStyle/>
                        <a:p>
                          <a:pPr algn="ctr"/>
                          <a:r>
                            <a:rPr lang="en-US" dirty="0">
                              <a:solidFill>
                                <a:schemeClr val="tx1"/>
                              </a:solidFill>
                            </a:rPr>
                            <a:t>deflection with</a:t>
                          </a:r>
                        </a:p>
                        <a:p>
                          <a:pPr algn="ctr"/>
                          <a:r>
                            <a:rPr lang="en-US" dirty="0">
                              <a:solidFill>
                                <a:schemeClr val="tx1"/>
                              </a:solidFill>
                            </a:rPr>
                            <a:t>constant force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harmonic 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hyperbolic trajectories</a:t>
                          </a:r>
                        </a:p>
                      </a:txBody>
                      <a:tcPr/>
                    </a:tc>
                    <a:extLst>
                      <a:ext uri="{0D108BD9-81ED-4DB2-BD59-A6C34878D82A}">
                        <a16:rowId xmlns:a16="http://schemas.microsoft.com/office/drawing/2014/main" val="1001601604"/>
                      </a:ext>
                    </a:extLst>
                  </a:tr>
                </a:tbl>
              </a:graphicData>
            </a:graphic>
          </p:graphicFrame>
        </mc:Choice>
        <mc:Fallback>
          <p:graphicFrame>
            <p:nvGraphicFramePr>
              <p:cNvPr id="5" name="Table 4">
                <a:extLst>
                  <a:ext uri="{FF2B5EF4-FFF2-40B4-BE49-F238E27FC236}">
                    <a16:creationId xmlns:a16="http://schemas.microsoft.com/office/drawing/2014/main" id="{5E8D3949-02BB-9B5F-1148-A4C0D8C654AA}"/>
                  </a:ext>
                </a:extLst>
              </p:cNvPr>
              <p:cNvGraphicFramePr>
                <a:graphicFrameLocks noGrp="1"/>
              </p:cNvGraphicFramePr>
              <p:nvPr>
                <p:extLst>
                  <p:ext uri="{D42A27DB-BD31-4B8C-83A1-F6EECF244321}">
                    <p14:modId xmlns:p14="http://schemas.microsoft.com/office/powerpoint/2010/main" val="3161556060"/>
                  </p:ext>
                </p:extLst>
              </p:nvPr>
            </p:nvGraphicFramePr>
            <p:xfrm>
              <a:off x="1854201" y="1214691"/>
              <a:ext cx="8127999" cy="5262309"/>
            </p:xfrm>
            <a:graphic>
              <a:graphicData uri="http://schemas.openxmlformats.org/drawingml/2006/table">
                <a:tbl>
                  <a:tblPr firstRow="1" bandRow="1">
                    <a:tableStyleId>{5940675A-B579-460E-94D1-54222C63F5DA}</a:tableStyleId>
                  </a:tblPr>
                  <a:tblGrid>
                    <a:gridCol w="2844800">
                      <a:extLst>
                        <a:ext uri="{9D8B030D-6E8A-4147-A177-3AD203B41FA5}">
                          <a16:colId xmlns:a16="http://schemas.microsoft.com/office/drawing/2014/main" val="737662572"/>
                        </a:ext>
                      </a:extLst>
                    </a:gridCol>
                    <a:gridCol w="2573866">
                      <a:extLst>
                        <a:ext uri="{9D8B030D-6E8A-4147-A177-3AD203B41FA5}">
                          <a16:colId xmlns:a16="http://schemas.microsoft.com/office/drawing/2014/main" val="4244418132"/>
                        </a:ext>
                      </a:extLst>
                    </a:gridCol>
                    <a:gridCol w="2709333">
                      <a:extLst>
                        <a:ext uri="{9D8B030D-6E8A-4147-A177-3AD203B41FA5}">
                          <a16:colId xmlns:a16="http://schemas.microsoft.com/office/drawing/2014/main" val="2175785565"/>
                        </a:ext>
                      </a:extLst>
                    </a:gridCol>
                  </a:tblGrid>
                  <a:tr h="370840">
                    <a:tc>
                      <a:txBody>
                        <a:bodyPr/>
                        <a:lstStyle/>
                        <a:p>
                          <a:pPr algn="ctr"/>
                          <a:endParaRPr lang="en-US" dirty="0"/>
                        </a:p>
                      </a:txBody>
                      <a:tcPr/>
                    </a:tc>
                    <a:tc>
                      <a:txBody>
                        <a:bodyPr/>
                        <a:lstStyle/>
                        <a:p>
                          <a:pPr algn="ctr"/>
                          <a:r>
                            <a:rPr lang="en-US" dirty="0">
                              <a:solidFill>
                                <a:srgbClr val="FF0000"/>
                              </a:solidFill>
                            </a:rPr>
                            <a:t>Quadrupole</a:t>
                          </a:r>
                        </a:p>
                      </a:txBody>
                      <a:tcPr/>
                    </a:tc>
                    <a:tc>
                      <a:txBody>
                        <a:bodyPr/>
                        <a:lstStyle/>
                        <a:p>
                          <a:pPr algn="ctr"/>
                          <a:r>
                            <a:rPr lang="en-US" dirty="0">
                              <a:solidFill>
                                <a:srgbClr val="FF0000"/>
                              </a:solidFill>
                            </a:rPr>
                            <a:t>Sextupole</a:t>
                          </a:r>
                        </a:p>
                      </a:txBody>
                      <a:tcPr/>
                    </a:tc>
                    <a:extLst>
                      <a:ext uri="{0D108BD9-81ED-4DB2-BD59-A6C34878D82A}">
                        <a16:rowId xmlns:a16="http://schemas.microsoft.com/office/drawing/2014/main" val="1713010990"/>
                      </a:ext>
                    </a:extLst>
                  </a:tr>
                  <a:tr h="1463040">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tc>
                    <a:tc>
                      <a:txBody>
                        <a:bodyPr/>
                        <a:lstStyle/>
                        <a:p>
                          <a:pPr algn="ctr"/>
                          <a:endParaRPr lang="en-US" dirty="0"/>
                        </a:p>
                      </a:txBody>
                      <a:tcPr/>
                    </a:tc>
                    <a:extLst>
                      <a:ext uri="{0D108BD9-81ED-4DB2-BD59-A6C34878D82A}">
                        <a16:rowId xmlns:a16="http://schemas.microsoft.com/office/drawing/2014/main" val="1116424816"/>
                      </a:ext>
                    </a:extLst>
                  </a:tr>
                  <a:tr h="370840">
                    <a:tc>
                      <a:txBody>
                        <a:bodyPr/>
                        <a:lstStyle/>
                        <a:p>
                          <a:r>
                            <a:rPr lang="en-US" dirty="0"/>
                            <a:t>Magnetic potential</a:t>
                          </a:r>
                        </a:p>
                      </a:txBody>
                      <a:tcPr/>
                    </a:tc>
                    <a:tc gridSpan="2">
                      <a:txBody>
                        <a:bodyPr/>
                        <a:lstStyle/>
                        <a:p>
                          <a:endParaRPr lang="en-US"/>
                        </a:p>
                      </a:txBody>
                      <a:tcPr>
                        <a:blipFill>
                          <a:blip r:embed="rId2"/>
                          <a:stretch>
                            <a:fillRect l="-54087" t="-506897" r="-481" b="-858621"/>
                          </a:stretch>
                        </a:blipFill>
                      </a:tcPr>
                    </a:tc>
                    <a:tc hMerge="1">
                      <a:txBody>
                        <a:bodyPr/>
                        <a:lstStyle/>
                        <a:p>
                          <a:endParaRPr lang="en-US" dirty="0"/>
                        </a:p>
                      </a:txBody>
                      <a:tcPr/>
                    </a:tc>
                    <a:extLst>
                      <a:ext uri="{0D108BD9-81ED-4DB2-BD59-A6C34878D82A}">
                        <a16:rowId xmlns:a16="http://schemas.microsoft.com/office/drawing/2014/main" val="35401648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Multipole order </a:t>
                          </a:r>
                        </a:p>
                      </a:txBody>
                      <a:tcPr/>
                    </a:tc>
                    <a:tc>
                      <a:txBody>
                        <a:bodyPr/>
                        <a:lstStyle/>
                        <a:p>
                          <a:endParaRPr lang="en-US"/>
                        </a:p>
                      </a:txBody>
                      <a:tcPr>
                        <a:blipFill>
                          <a:blip r:embed="rId2"/>
                          <a:stretch>
                            <a:fillRect l="-110837" t="-606897" r="-105911" b="-758621"/>
                          </a:stretch>
                        </a:blipFill>
                      </a:tcPr>
                    </a:tc>
                    <a:tc>
                      <a:txBody>
                        <a:bodyPr/>
                        <a:lstStyle/>
                        <a:p>
                          <a:endParaRPr lang="en-US"/>
                        </a:p>
                      </a:txBody>
                      <a:tcPr>
                        <a:blipFill>
                          <a:blip r:embed="rId2"/>
                          <a:stretch>
                            <a:fillRect l="-200939" t="-606897" r="-939" b="-758621"/>
                          </a:stretch>
                        </a:blipFill>
                      </a:tcPr>
                    </a:tc>
                    <a:extLst>
                      <a:ext uri="{0D108BD9-81ED-4DB2-BD59-A6C34878D82A}">
                        <a16:rowId xmlns:a16="http://schemas.microsoft.com/office/drawing/2014/main" val="2969123403"/>
                      </a:ext>
                    </a:extLst>
                  </a:tr>
                  <a:tr h="370840">
                    <a:tc>
                      <a:txBody>
                        <a:bodyPr/>
                        <a:lstStyle/>
                        <a:p>
                          <a:r>
                            <a:rPr lang="en-US" dirty="0"/>
                            <a:t>Magnetic potential</a:t>
                          </a:r>
                        </a:p>
                      </a:txBody>
                      <a:tcPr/>
                    </a:tc>
                    <a:tc>
                      <a:txBody>
                        <a:bodyPr/>
                        <a:lstStyle/>
                        <a:p>
                          <a:endParaRPr lang="en-US"/>
                        </a:p>
                      </a:txBody>
                      <a:tcPr>
                        <a:blipFill>
                          <a:blip r:embed="rId2"/>
                          <a:stretch>
                            <a:fillRect l="-110837" t="-706897" r="-105911" b="-658621"/>
                          </a:stretch>
                        </a:blipFill>
                      </a:tcPr>
                    </a:tc>
                    <a:tc>
                      <a:txBody>
                        <a:bodyPr/>
                        <a:lstStyle/>
                        <a:p>
                          <a:endParaRPr lang="en-US"/>
                        </a:p>
                      </a:txBody>
                      <a:tcPr>
                        <a:blipFill>
                          <a:blip r:embed="rId2"/>
                          <a:stretch>
                            <a:fillRect l="-200939" t="-706897" r="-939" b="-658621"/>
                          </a:stretch>
                        </a:blipFill>
                      </a:tcPr>
                    </a:tc>
                    <a:extLst>
                      <a:ext uri="{0D108BD9-81ED-4DB2-BD59-A6C34878D82A}">
                        <a16:rowId xmlns:a16="http://schemas.microsoft.com/office/drawing/2014/main" val="1982773205"/>
                      </a:ext>
                    </a:extLst>
                  </a:tr>
                  <a:tr h="651574">
                    <a:tc>
                      <a:txBody>
                        <a:bodyPr/>
                        <a:lstStyle/>
                        <a:p>
                          <a:endParaRPr lang="en-US"/>
                        </a:p>
                      </a:txBody>
                      <a:tcPr>
                        <a:blipFill>
                          <a:blip r:embed="rId2"/>
                          <a:stretch>
                            <a:fillRect l="-446" t="-450000" r="-186607" b="-267308"/>
                          </a:stretch>
                        </a:blipFill>
                      </a:tcPr>
                    </a:tc>
                    <a:tc>
                      <a:txBody>
                        <a:bodyPr/>
                        <a:lstStyle/>
                        <a:p>
                          <a:endParaRPr lang="en-US"/>
                        </a:p>
                      </a:txBody>
                      <a:tcPr>
                        <a:blipFill>
                          <a:blip r:embed="rId2"/>
                          <a:stretch>
                            <a:fillRect l="-110837" t="-450000" r="-105911" b="-267308"/>
                          </a:stretch>
                        </a:blipFill>
                      </a:tcPr>
                    </a:tc>
                    <a:tc>
                      <a:txBody>
                        <a:bodyPr/>
                        <a:lstStyle/>
                        <a:p>
                          <a:endParaRPr lang="en-US"/>
                        </a:p>
                      </a:txBody>
                      <a:tcPr>
                        <a:blipFill>
                          <a:blip r:embed="rId2"/>
                          <a:stretch>
                            <a:fillRect l="-200939" t="-450000" r="-939" b="-267308"/>
                          </a:stretch>
                        </a:blipFill>
                      </a:tcPr>
                    </a:tc>
                    <a:extLst>
                      <a:ext uri="{0D108BD9-81ED-4DB2-BD59-A6C34878D82A}">
                        <a16:rowId xmlns:a16="http://schemas.microsoft.com/office/drawing/2014/main" val="107689351"/>
                      </a:ext>
                    </a:extLst>
                  </a:tr>
                  <a:tr h="653415">
                    <a:tc>
                      <a:txBody>
                        <a:bodyPr/>
                        <a:lstStyle/>
                        <a:p>
                          <a:r>
                            <a:rPr lang="en-US" dirty="0"/>
                            <a:t>Field gradient</a:t>
                          </a:r>
                        </a:p>
                      </a:txBody>
                      <a:tcPr/>
                    </a:tc>
                    <a:tc>
                      <a:txBody>
                        <a:bodyPr/>
                        <a:lstStyle/>
                        <a:p>
                          <a:endParaRPr lang="en-US"/>
                        </a:p>
                      </a:txBody>
                      <a:tcPr>
                        <a:blipFill>
                          <a:blip r:embed="rId2"/>
                          <a:stretch>
                            <a:fillRect l="-110837" t="-560784" r="-105911" b="-172549"/>
                          </a:stretch>
                        </a:blipFill>
                      </a:tcPr>
                    </a:tc>
                    <a:tc>
                      <a:txBody>
                        <a:bodyPr/>
                        <a:lstStyle/>
                        <a:p>
                          <a:endParaRPr lang="en-US"/>
                        </a:p>
                      </a:txBody>
                      <a:tcPr>
                        <a:blipFill>
                          <a:blip r:embed="rId2"/>
                          <a:stretch>
                            <a:fillRect l="-200939" t="-560784" r="-939" b="-172549"/>
                          </a:stretch>
                        </a:blipFill>
                      </a:tcPr>
                    </a:tc>
                    <a:extLst>
                      <a:ext uri="{0D108BD9-81ED-4DB2-BD59-A6C34878D82A}">
                        <a16:rowId xmlns:a16="http://schemas.microsoft.com/office/drawing/2014/main" val="1258840572"/>
                      </a:ext>
                    </a:extLst>
                  </a:tr>
                  <a:tr h="370840">
                    <a:tc>
                      <a:txBody>
                        <a:bodyPr/>
                        <a:lstStyle/>
                        <a:p>
                          <a:r>
                            <a:rPr lang="en-US" dirty="0">
                              <a:solidFill>
                                <a:srgbClr val="FF0000"/>
                              </a:solidFill>
                            </a:rPr>
                            <a:t>Force</a:t>
                          </a:r>
                        </a:p>
                      </a:txBody>
                      <a:tcPr/>
                    </a:tc>
                    <a:tc>
                      <a:txBody>
                        <a:bodyPr/>
                        <a:lstStyle/>
                        <a:p>
                          <a:endParaRPr lang="en-US"/>
                        </a:p>
                      </a:txBody>
                      <a:tcPr>
                        <a:blipFill>
                          <a:blip r:embed="rId2"/>
                          <a:stretch>
                            <a:fillRect l="-110837" t="-1123333" r="-105911" b="-193333"/>
                          </a:stretch>
                        </a:blipFill>
                      </a:tcPr>
                    </a:tc>
                    <a:tc>
                      <a:txBody>
                        <a:bodyPr/>
                        <a:lstStyle/>
                        <a:p>
                          <a:endParaRPr lang="en-US"/>
                        </a:p>
                      </a:txBody>
                      <a:tcPr>
                        <a:blipFill>
                          <a:blip r:embed="rId2"/>
                          <a:stretch>
                            <a:fillRect l="-200939" t="-1123333" r="-939" b="-193333"/>
                          </a:stretch>
                        </a:blipFill>
                      </a:tcPr>
                    </a:tc>
                    <a:extLst>
                      <a:ext uri="{0D108BD9-81ED-4DB2-BD59-A6C34878D82A}">
                        <a16:rowId xmlns:a16="http://schemas.microsoft.com/office/drawing/2014/main" val="2593048120"/>
                      </a:ext>
                    </a:extLst>
                  </a:tr>
                  <a:tr h="640080">
                    <a:tc>
                      <a:txBody>
                        <a:bodyPr/>
                        <a:lstStyle/>
                        <a:p>
                          <a:endParaRPr lang="en-US" dirty="0">
                            <a:solidFill>
                              <a:srgbClr val="FF0000"/>
                            </a:solidFill>
                          </a:endParaRPr>
                        </a:p>
                      </a:txBody>
                      <a:tcPr/>
                    </a:tc>
                    <a:tc>
                      <a:txBody>
                        <a:bodyPr/>
                        <a:lstStyle/>
                        <a:p>
                          <a:pPr algn="ctr"/>
                          <a:r>
                            <a:rPr lang="en-US" dirty="0">
                              <a:solidFill>
                                <a:schemeClr val="tx1"/>
                              </a:solidFill>
                            </a:rPr>
                            <a:t>deflection with</a:t>
                          </a:r>
                        </a:p>
                        <a:p>
                          <a:pPr algn="ctr"/>
                          <a:r>
                            <a:rPr lang="en-US" dirty="0">
                              <a:solidFill>
                                <a:schemeClr val="tx1"/>
                              </a:solidFill>
                            </a:rPr>
                            <a:t>constant force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harmonic 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hyperbolic trajectories</a:t>
                          </a:r>
                        </a:p>
                      </a:txBody>
                      <a:tcPr/>
                    </a:tc>
                    <a:extLst>
                      <a:ext uri="{0D108BD9-81ED-4DB2-BD59-A6C34878D82A}">
                        <a16:rowId xmlns:a16="http://schemas.microsoft.com/office/drawing/2014/main" val="1001601604"/>
                      </a:ext>
                    </a:extLst>
                  </a:tr>
                </a:tbl>
              </a:graphicData>
            </a:graphic>
          </p:graphicFrame>
        </mc:Fallback>
      </mc:AlternateContent>
      <p:pic>
        <p:nvPicPr>
          <p:cNvPr id="7" name="Picture 6">
            <a:extLst>
              <a:ext uri="{FF2B5EF4-FFF2-40B4-BE49-F238E27FC236}">
                <a16:creationId xmlns:a16="http://schemas.microsoft.com/office/drawing/2014/main" id="{7F986B1E-E0B5-018E-E548-A16FC9CC9232}"/>
              </a:ext>
            </a:extLst>
          </p:cNvPr>
          <p:cNvPicPr>
            <a:picLocks noChangeAspect="1"/>
          </p:cNvPicPr>
          <p:nvPr/>
        </p:nvPicPr>
        <p:blipFill rotWithShape="1">
          <a:blip r:embed="rId3"/>
          <a:srcRect l="66653" t="61001" r="16911" b="29288"/>
          <a:stretch/>
        </p:blipFill>
        <p:spPr>
          <a:xfrm>
            <a:off x="8077200" y="1791504"/>
            <a:ext cx="1371600" cy="1146708"/>
          </a:xfrm>
          <a:prstGeom prst="rect">
            <a:avLst/>
          </a:prstGeom>
        </p:spPr>
      </p:pic>
      <p:pic>
        <p:nvPicPr>
          <p:cNvPr id="9" name="Picture 8">
            <a:extLst>
              <a:ext uri="{FF2B5EF4-FFF2-40B4-BE49-F238E27FC236}">
                <a16:creationId xmlns:a16="http://schemas.microsoft.com/office/drawing/2014/main" id="{3A832A86-0190-3C60-A35F-633CDC221520}"/>
              </a:ext>
            </a:extLst>
          </p:cNvPr>
          <p:cNvPicPr>
            <a:picLocks noChangeAspect="1"/>
          </p:cNvPicPr>
          <p:nvPr/>
        </p:nvPicPr>
        <p:blipFill rotWithShape="1">
          <a:blip r:embed="rId4"/>
          <a:srcRect l="45774" t="60709" r="40899" b="29362"/>
          <a:stretch/>
        </p:blipFill>
        <p:spPr>
          <a:xfrm>
            <a:off x="5409733" y="1828800"/>
            <a:ext cx="1016933" cy="1072116"/>
          </a:xfrm>
          <a:prstGeom prst="rect">
            <a:avLst/>
          </a:prstGeom>
        </p:spPr>
      </p:pic>
    </p:spTree>
    <p:extLst>
      <p:ext uri="{BB962C8B-B14F-4D97-AF65-F5344CB8AC3E}">
        <p14:creationId xmlns:p14="http://schemas.microsoft.com/office/powerpoint/2010/main" val="4246294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5DD377-CACC-B06C-649E-7673E0B96E64}"/>
              </a:ext>
            </a:extLst>
          </p:cNvPr>
          <p:cNvSpPr>
            <a:spLocks noGrp="1"/>
          </p:cNvSpPr>
          <p:nvPr>
            <p:ph type="sldNum" sz="quarter" idx="10"/>
          </p:nvPr>
        </p:nvSpPr>
        <p:spPr/>
        <p:txBody>
          <a:bodyPr/>
          <a:lstStyle/>
          <a:p>
            <a:fld id="{DF69D58E-C59B-4BE3-83E0-B1C1287A8E5B}" type="slidenum">
              <a:rPr lang="en-US" smtClean="0"/>
              <a:pPr/>
              <a:t>28</a:t>
            </a:fld>
            <a:endParaRPr lang="en-US"/>
          </a:p>
        </p:txBody>
      </p:sp>
      <p:sp>
        <p:nvSpPr>
          <p:cNvPr id="4" name="Title 1">
            <a:extLst>
              <a:ext uri="{FF2B5EF4-FFF2-40B4-BE49-F238E27FC236}">
                <a16:creationId xmlns:a16="http://schemas.microsoft.com/office/drawing/2014/main" id="{BFD9EA68-0EF4-2672-8B84-A17A45BF0D8E}"/>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Permanent magnets before 1980</a:t>
            </a:r>
          </a:p>
        </p:txBody>
      </p:sp>
      <p:sp>
        <p:nvSpPr>
          <p:cNvPr id="5" name="TextBox 4">
            <a:extLst>
              <a:ext uri="{FF2B5EF4-FFF2-40B4-BE49-F238E27FC236}">
                <a16:creationId xmlns:a16="http://schemas.microsoft.com/office/drawing/2014/main" id="{7F17D50B-D541-4127-4FB7-729DB14CCFE2}"/>
              </a:ext>
            </a:extLst>
          </p:cNvPr>
          <p:cNvSpPr txBox="1"/>
          <p:nvPr/>
        </p:nvSpPr>
        <p:spPr>
          <a:xfrm>
            <a:off x="283535" y="1887321"/>
            <a:ext cx="11288486" cy="2308324"/>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400" dirty="0"/>
              <a:t>Originally (i.e., prior to 1980), multipole magnets consisted of separate pole-pieces, formed by permanent magnets with high remanence (such as ALNICO V), ending in angular pole-tips from magnetically soft materials (such as soft iron or Vanadium-</a:t>
            </a:r>
            <a:r>
              <a:rPr lang="en-US" sz="2400" dirty="0" err="1"/>
              <a:t>Permendur</a:t>
            </a:r>
            <a:r>
              <a:rPr lang="en-US" sz="2400" dirty="0"/>
              <a:t>).</a:t>
            </a:r>
          </a:p>
          <a:p>
            <a:pPr marL="285750" indent="-285750">
              <a:buFont typeface="Arial" panose="020B0604020202020204" pitchFamily="34" charset="0"/>
              <a:buChar char="•"/>
            </a:pPr>
            <a:r>
              <a:rPr lang="en-US" sz="2400" dirty="0"/>
              <a:t>A soft-iron cylinder provided closing of the magnetic circuit. Typical pole-tip fields that could be reached were about 1 T.</a:t>
            </a:r>
          </a:p>
        </p:txBody>
      </p:sp>
      <p:sp>
        <p:nvSpPr>
          <p:cNvPr id="6" name="Title 1">
            <a:extLst>
              <a:ext uri="{FF2B5EF4-FFF2-40B4-BE49-F238E27FC236}">
                <a16:creationId xmlns:a16="http://schemas.microsoft.com/office/drawing/2014/main" id="{8B988CDA-3BBC-2326-E465-C850E43BDD4F}"/>
              </a:ext>
            </a:extLst>
          </p:cNvPr>
          <p:cNvSpPr txBox="1">
            <a:spLocks/>
          </p:cNvSpPr>
          <p:nvPr/>
        </p:nvSpPr>
        <p:spPr>
          <a:xfrm>
            <a:off x="283535" y="1254124"/>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Multipole magnets</a:t>
            </a:r>
          </a:p>
        </p:txBody>
      </p:sp>
      <p:pic>
        <p:nvPicPr>
          <p:cNvPr id="7" name="Picture 6">
            <a:extLst>
              <a:ext uri="{FF2B5EF4-FFF2-40B4-BE49-F238E27FC236}">
                <a16:creationId xmlns:a16="http://schemas.microsoft.com/office/drawing/2014/main" id="{D37DF095-D4A0-8FC0-7DF9-2EA6121599EA}"/>
              </a:ext>
            </a:extLst>
          </p:cNvPr>
          <p:cNvPicPr>
            <a:picLocks noChangeAspect="1"/>
          </p:cNvPicPr>
          <p:nvPr/>
        </p:nvPicPr>
        <p:blipFill rotWithShape="1">
          <a:blip r:embed="rId2"/>
          <a:srcRect l="34276" t="27520" r="34276" b="56666"/>
          <a:stretch/>
        </p:blipFill>
        <p:spPr>
          <a:xfrm>
            <a:off x="1295400" y="4332173"/>
            <a:ext cx="3471611" cy="2470400"/>
          </a:xfrm>
          <a:prstGeom prst="rect">
            <a:avLst/>
          </a:prstGeom>
        </p:spPr>
      </p:pic>
      <p:sp>
        <p:nvSpPr>
          <p:cNvPr id="9" name="TextBox 8">
            <a:extLst>
              <a:ext uri="{FF2B5EF4-FFF2-40B4-BE49-F238E27FC236}">
                <a16:creationId xmlns:a16="http://schemas.microsoft.com/office/drawing/2014/main" id="{9F7CC72B-00A6-D44C-B937-1986DDBCE0AE}"/>
              </a:ext>
            </a:extLst>
          </p:cNvPr>
          <p:cNvSpPr txBox="1"/>
          <p:nvPr/>
        </p:nvSpPr>
        <p:spPr>
          <a:xfrm>
            <a:off x="4876800" y="4921042"/>
            <a:ext cx="4114800" cy="646331"/>
          </a:xfrm>
          <a:prstGeom prst="rect">
            <a:avLst/>
          </a:prstGeom>
          <a:noFill/>
        </p:spPr>
        <p:txBody>
          <a:bodyPr wrap="square">
            <a:spAutoFit/>
          </a:bodyPr>
          <a:lstStyle/>
          <a:p>
            <a:r>
              <a:rPr lang="en-US" sz="1800" dirty="0">
                <a:effectLst/>
                <a:highlight>
                  <a:srgbClr val="FFFFFF"/>
                </a:highlight>
                <a:latin typeface="CMSS9"/>
              </a:rPr>
              <a:t>Cross-section of a “classical” permanent sextupole magnet of length 25 cm. </a:t>
            </a:r>
            <a:endParaRPr lang="en-US" dirty="0">
              <a:effectLst/>
              <a:highlight>
                <a:srgbClr val="FFFFFF"/>
              </a:highlight>
            </a:endParaRPr>
          </a:p>
        </p:txBody>
      </p:sp>
    </p:spTree>
    <p:extLst>
      <p:ext uri="{BB962C8B-B14F-4D97-AF65-F5344CB8AC3E}">
        <p14:creationId xmlns:p14="http://schemas.microsoft.com/office/powerpoint/2010/main" val="3389325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E940C9-E82F-4809-0F99-5926D9B8EB00}"/>
              </a:ext>
            </a:extLst>
          </p:cNvPr>
          <p:cNvSpPr>
            <a:spLocks noGrp="1"/>
          </p:cNvSpPr>
          <p:nvPr>
            <p:ph type="sldNum" sz="quarter" idx="10"/>
          </p:nvPr>
        </p:nvSpPr>
        <p:spPr/>
        <p:txBody>
          <a:bodyPr/>
          <a:lstStyle/>
          <a:p>
            <a:fld id="{DF69D58E-C59B-4BE3-83E0-B1C1287A8E5B}" type="slidenum">
              <a:rPr lang="en-US" smtClean="0"/>
              <a:pPr/>
              <a:t>29</a:t>
            </a:fld>
            <a:endParaRPr lang="en-US"/>
          </a:p>
        </p:txBody>
      </p:sp>
      <p:sp>
        <p:nvSpPr>
          <p:cNvPr id="4" name="Title 1">
            <a:extLst>
              <a:ext uri="{FF2B5EF4-FFF2-40B4-BE49-F238E27FC236}">
                <a16:creationId xmlns:a16="http://schemas.microsoft.com/office/drawing/2014/main" id="{74DC9A72-E8B1-9B31-3E30-2A00ABEFBA91}"/>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Halbach magnets</a:t>
            </a:r>
          </a:p>
        </p:txBody>
      </p:sp>
      <p:sp>
        <p:nvSpPr>
          <p:cNvPr id="5" name="Title 1">
            <a:extLst>
              <a:ext uri="{FF2B5EF4-FFF2-40B4-BE49-F238E27FC236}">
                <a16:creationId xmlns:a16="http://schemas.microsoft.com/office/drawing/2014/main" id="{21EE566C-7255-48D9-CC8D-0E8A402A298B}"/>
              </a:ext>
            </a:extLst>
          </p:cNvPr>
          <p:cNvSpPr txBox="1">
            <a:spLocks/>
          </p:cNvSpPr>
          <p:nvPr/>
        </p:nvSpPr>
        <p:spPr>
          <a:xfrm>
            <a:off x="283535" y="1254124"/>
            <a:ext cx="11288486" cy="496669"/>
          </a:xfrm>
          <a:prstGeom prst="rect">
            <a:avLst/>
          </a:prstGeom>
          <a:solidFill>
            <a:srgbClr val="002060">
              <a:alpha val="80000"/>
            </a:srgb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New rare-earth magnet material (Nd-Fe-B), developed by Sumitomo Cooperation, Japan:</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4B64F65-5067-801A-6996-1E65EBBEB2DE}"/>
                  </a:ext>
                </a:extLst>
              </p:cNvPr>
              <p:cNvSpPr txBox="1"/>
              <p:nvPr/>
            </p:nvSpPr>
            <p:spPr>
              <a:xfrm>
                <a:off x="283535" y="1887321"/>
                <a:ext cx="11288486" cy="2246769"/>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The new, stronger magnetic materials can be magnetized in arbitrary direction.</a:t>
                </a:r>
              </a:p>
              <a:p>
                <a:pPr marL="285750" indent="-285750">
                  <a:buFont typeface="Arial" panose="020B0604020202020204" pitchFamily="34" charset="0"/>
                  <a:buChar char="•"/>
                </a:pPr>
                <a:r>
                  <a:rPr lang="en-US" sz="2000" dirty="0"/>
                  <a:t>Using these materials, new designs of multipole magnets emerged with a number of improvements (∼1980).</a:t>
                </a:r>
              </a:p>
              <a:p>
                <a:pPr marL="742950" lvl="1" indent="-285750">
                  <a:buFont typeface="Arial" panose="020B0604020202020204" pitchFamily="34" charset="0"/>
                  <a:buChar char="•"/>
                </a:pPr>
                <a:r>
                  <a:rPr lang="en-US" sz="2000" dirty="0"/>
                  <a:t>Magnets with smaller surface area and less outgassing were realized. </a:t>
                </a:r>
              </a:p>
              <a:p>
                <a:pPr marL="742950" lvl="1" indent="-285750">
                  <a:buFont typeface="Arial" panose="020B0604020202020204" pitchFamily="34" charset="0"/>
                  <a:buChar char="•"/>
                </a:pPr>
                <a:r>
                  <a:rPr lang="en-US" sz="2000" dirty="0"/>
                  <a:t>Halbach </a:t>
                </a:r>
                <a14:m>
                  <m:oMath xmlns:m="http://schemas.openxmlformats.org/officeDocument/2006/math">
                    <m:r>
                      <a:rPr lang="en-US" sz="2000" i="1" dirty="0" smtClean="0">
                        <a:latin typeface="Cambria Math" panose="02040503050406030204" pitchFamily="18" charset="0"/>
                      </a:rPr>
                      <m:t>2</m:t>
                    </m:r>
                    <m:r>
                      <a:rPr lang="en-US" sz="2000" i="1" dirty="0" smtClean="0">
                        <a:latin typeface="Cambria Math" panose="02040503050406030204" pitchFamily="18" charset="0"/>
                      </a:rPr>
                      <m:t>𝑁</m:t>
                    </m:r>
                  </m:oMath>
                </a14:m>
                <a:r>
                  <a:rPr lang="en-US" sz="2000" dirty="0"/>
                  <a:t>-pole magnets: M segments with changing magnetization.</a:t>
                </a:r>
              </a:p>
              <a:p>
                <a:pPr marL="1200150" lvl="2" indent="-285750">
                  <a:buFont typeface="Arial" panose="020B0604020202020204" pitchFamily="34" charset="0"/>
                  <a:buChar char="•"/>
                </a:pPr>
                <a:r>
                  <a:rPr lang="en-US" sz="2000" dirty="0"/>
                  <a:t>after </a:t>
                </a:r>
                <a14:m>
                  <m:oMath xmlns:m="http://schemas.openxmlformats.org/officeDocument/2006/math">
                    <m:r>
                      <a:rPr lang="en-US" sz="2000" i="1" dirty="0" smtClean="0">
                        <a:latin typeface="Cambria Math" panose="02040503050406030204" pitchFamily="18" charset="0"/>
                      </a:rPr>
                      <m:t>𝑀</m:t>
                    </m:r>
                    <m:r>
                      <a:rPr lang="en-US" sz="2000" i="1" dirty="0" smtClean="0">
                        <a:latin typeface="Cambria Math" panose="02040503050406030204" pitchFamily="18" charset="0"/>
                      </a:rPr>
                      <m:t>/2</m:t>
                    </m:r>
                    <m:r>
                      <a:rPr lang="en-US" sz="2000" i="1" dirty="0" smtClean="0">
                        <a:latin typeface="Cambria Math" panose="02040503050406030204" pitchFamily="18" charset="0"/>
                      </a:rPr>
                      <m:t>𝑁</m:t>
                    </m:r>
                    <m:r>
                      <a:rPr lang="en-US" sz="2000" i="1" dirty="0" smtClean="0">
                        <a:latin typeface="Cambria Math" panose="02040503050406030204" pitchFamily="18" charset="0"/>
                      </a:rPr>
                      <m:t> </m:t>
                    </m:r>
                  </m:oMath>
                </a14:m>
                <a:r>
                  <a:rPr lang="en-US" sz="2000" dirty="0"/>
                  <a:t>segments, a pole-piece segment with opposite orientation of magnetization appears.</a:t>
                </a:r>
              </a:p>
            </p:txBody>
          </p:sp>
        </mc:Choice>
        <mc:Fallback>
          <p:sp>
            <p:nvSpPr>
              <p:cNvPr id="6" name="TextBox 5">
                <a:extLst>
                  <a:ext uri="{FF2B5EF4-FFF2-40B4-BE49-F238E27FC236}">
                    <a16:creationId xmlns:a16="http://schemas.microsoft.com/office/drawing/2014/main" id="{04B64F65-5067-801A-6996-1E65EBBEB2DE}"/>
                  </a:ext>
                </a:extLst>
              </p:cNvPr>
              <p:cNvSpPr txBox="1">
                <a:spLocks noRot="1" noChangeAspect="1" noMove="1" noResize="1" noEditPoints="1" noAdjustHandles="1" noChangeArrowheads="1" noChangeShapeType="1" noTextEdit="1"/>
              </p:cNvSpPr>
              <p:nvPr/>
            </p:nvSpPr>
            <p:spPr>
              <a:xfrm>
                <a:off x="283535" y="1887321"/>
                <a:ext cx="11288486" cy="2246769"/>
              </a:xfrm>
              <a:prstGeom prst="rect">
                <a:avLst/>
              </a:prstGeom>
              <a:blipFill>
                <a:blip r:embed="rId2"/>
                <a:stretch>
                  <a:fillRect l="-449" t="-1685" b="-3933"/>
                </a:stretch>
              </a:blipFill>
              <a:effectLst/>
            </p:spPr>
            <p:txBody>
              <a:bodyPr/>
              <a:lstStyle/>
              <a:p>
                <a:r>
                  <a:rPr lang="en-US">
                    <a:noFill/>
                  </a:rPr>
                  <a:t> </a:t>
                </a:r>
              </a:p>
            </p:txBody>
          </p:sp>
        </mc:Fallback>
      </mc:AlternateContent>
      <p:pic>
        <p:nvPicPr>
          <p:cNvPr id="7" name="Picture 6">
            <a:extLst>
              <a:ext uri="{FF2B5EF4-FFF2-40B4-BE49-F238E27FC236}">
                <a16:creationId xmlns:a16="http://schemas.microsoft.com/office/drawing/2014/main" id="{3811F358-2B38-312D-D95B-6B9493694B25}"/>
              </a:ext>
            </a:extLst>
          </p:cNvPr>
          <p:cNvPicPr>
            <a:picLocks noChangeAspect="1"/>
          </p:cNvPicPr>
          <p:nvPr/>
        </p:nvPicPr>
        <p:blipFill rotWithShape="1">
          <a:blip r:embed="rId3"/>
          <a:srcRect l="7431" t="78844" r="8044" b="4680"/>
          <a:stretch/>
        </p:blipFill>
        <p:spPr>
          <a:xfrm>
            <a:off x="304800" y="4270618"/>
            <a:ext cx="8839200" cy="2438400"/>
          </a:xfrm>
          <a:prstGeom prst="rect">
            <a:avLst/>
          </a:prstGeom>
        </p:spPr>
      </p:pic>
      <p:sp>
        <p:nvSpPr>
          <p:cNvPr id="9" name="TextBox 8">
            <a:extLst>
              <a:ext uri="{FF2B5EF4-FFF2-40B4-BE49-F238E27FC236}">
                <a16:creationId xmlns:a16="http://schemas.microsoft.com/office/drawing/2014/main" id="{85EB7251-56CA-E918-B491-EA1F460CD648}"/>
              </a:ext>
            </a:extLst>
          </p:cNvPr>
          <p:cNvSpPr txBox="1"/>
          <p:nvPr/>
        </p:nvSpPr>
        <p:spPr>
          <a:xfrm>
            <a:off x="9144000" y="4876800"/>
            <a:ext cx="2438400" cy="1200329"/>
          </a:xfrm>
          <a:prstGeom prst="rect">
            <a:avLst/>
          </a:prstGeom>
          <a:noFill/>
        </p:spPr>
        <p:txBody>
          <a:bodyPr wrap="square">
            <a:spAutoFit/>
          </a:bodyPr>
          <a:lstStyle/>
          <a:p>
            <a:r>
              <a:rPr lang="en-US" sz="1800" dirty="0">
                <a:effectLst/>
                <a:highlight>
                  <a:srgbClr val="FFFFFF"/>
                </a:highlight>
                <a:latin typeface="CMSS9"/>
              </a:rPr>
              <a:t>Three different magnetic materials used for ANKE ABS magnets. </a:t>
            </a:r>
            <a:endParaRPr lang="en-US" dirty="0">
              <a:effectLst/>
              <a:highlight>
                <a:srgbClr val="FFFFFF"/>
              </a:highlight>
            </a:endParaRPr>
          </a:p>
        </p:txBody>
      </p:sp>
    </p:spTree>
    <p:extLst>
      <p:ext uri="{BB962C8B-B14F-4D97-AF65-F5344CB8AC3E}">
        <p14:creationId xmlns:p14="http://schemas.microsoft.com/office/powerpoint/2010/main" val="89799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F513FB-E6F7-4618-B919-27F603F001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60000">
            <a:off x="261875" y="232450"/>
            <a:ext cx="1645920" cy="2180889"/>
          </a:xfrm>
          <a:prstGeom prst="rect">
            <a:avLst/>
          </a:prstGeom>
          <a:ln w="9525">
            <a:solidFill>
              <a:schemeClr val="tx1">
                <a:lumMod val="50000"/>
                <a:lumOff val="5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BFBD1C0-575F-2BC8-9E75-2A95E82F8D40}"/>
              </a:ext>
            </a:extLst>
          </p:cNvPr>
          <p:cNvPicPr>
            <a:picLocks noChangeAspect="1"/>
          </p:cNvPicPr>
          <p:nvPr/>
        </p:nvPicPr>
        <p:blipFill>
          <a:blip r:embed="rId4"/>
          <a:stretch>
            <a:fillRect/>
          </a:stretch>
        </p:blipFill>
        <p:spPr>
          <a:xfrm>
            <a:off x="7086600" y="76200"/>
            <a:ext cx="1828800" cy="223519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6B3C39E-A860-5655-55E2-B0EE35B50837}"/>
              </a:ext>
            </a:extLst>
          </p:cNvPr>
          <p:cNvPicPr>
            <a:picLocks noChangeAspect="1"/>
          </p:cNvPicPr>
          <p:nvPr/>
        </p:nvPicPr>
        <p:blipFill>
          <a:blip r:embed="rId5"/>
          <a:stretch>
            <a:fillRect/>
          </a:stretch>
        </p:blipFill>
        <p:spPr>
          <a:xfrm rot="180000">
            <a:off x="5845462" y="117822"/>
            <a:ext cx="1645920" cy="211670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5E597D20-1C4D-4B2B-8D29-86276A6379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0000">
            <a:off x="4550270" y="195946"/>
            <a:ext cx="1645920" cy="2124639"/>
          </a:xfrm>
          <a:prstGeom prst="rect">
            <a:avLst/>
          </a:prstGeom>
          <a:ln w="9525">
            <a:solidFill>
              <a:schemeClr val="tx1">
                <a:lumMod val="50000"/>
                <a:lumOff val="50000"/>
              </a:schemeClr>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3FFA0DE2-B82C-4F04-9690-2E12B85A32C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8000" y="304800"/>
            <a:ext cx="1737360" cy="2248641"/>
          </a:xfrm>
          <a:prstGeom prst="rect">
            <a:avLst/>
          </a:prstGeom>
          <a:ln w="9525">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B70AAA9-994A-49C7-82E4-C27F98FF2AE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80000">
            <a:off x="1740538" y="496337"/>
            <a:ext cx="1554480" cy="2248814"/>
          </a:xfrm>
          <a:prstGeom prst="rect">
            <a:avLst/>
          </a:prstGeom>
          <a:ln w="9525">
            <a:solidFill>
              <a:schemeClr val="tx1">
                <a:lumMod val="50000"/>
                <a:lumOff val="50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1A92B122-A4B0-467F-BDA9-0B53A78F41DD}"/>
              </a:ext>
            </a:extLst>
          </p:cNvPr>
          <p:cNvSpPr/>
          <p:nvPr/>
        </p:nvSpPr>
        <p:spPr>
          <a:xfrm>
            <a:off x="7315200" y="3390808"/>
            <a:ext cx="2482816" cy="1077218"/>
          </a:xfrm>
          <a:prstGeom prst="rect">
            <a:avLst/>
          </a:prstGeom>
          <a:ln>
            <a:solidFill>
              <a:srgbClr val="0070C0"/>
            </a:solidFill>
          </a:ln>
        </p:spPr>
        <p:txBody>
          <a:bodyPr wrap="square">
            <a:spAutoFit/>
          </a:bodyPr>
          <a:lstStyle/>
          <a:p>
            <a:pPr algn="ctr"/>
            <a:endParaRPr lang="en-US" sz="1600" b="0" i="0" u="none" strike="noStrike" dirty="0">
              <a:solidFill>
                <a:srgbClr val="1F1F1F"/>
              </a:solidFill>
              <a:effectLst/>
              <a:latin typeface="ElsevierSans"/>
              <a:hlinkClick r:id="rId9" tooltip="Go to Nuclear Physics A on ScienceDirect"/>
            </a:endParaRPr>
          </a:p>
          <a:p>
            <a:pPr algn="ctr"/>
            <a:r>
              <a:rPr lang="en-US" sz="1600" b="0" i="0" u="none" strike="noStrike" dirty="0">
                <a:solidFill>
                  <a:srgbClr val="1F1F1F"/>
                </a:solidFill>
                <a:effectLst/>
                <a:latin typeface="ElsevierSans"/>
                <a:hlinkClick r:id="rId9" tooltip="Go to Nuclear Physics A on ScienceDirect"/>
              </a:rPr>
              <a:t>Nuclear Physics </a:t>
            </a:r>
            <a:r>
              <a:rPr lang="en-US" sz="1600" b="1" i="0" u="none" strike="noStrike" dirty="0">
                <a:solidFill>
                  <a:srgbClr val="1F1F1F"/>
                </a:solidFill>
                <a:effectLst/>
                <a:latin typeface="ElsevierSans"/>
                <a:hlinkClick r:id="rId9" tooltip="Go to Nuclear Physics A on ScienceDirect"/>
              </a:rPr>
              <a:t>A</a:t>
            </a:r>
            <a:r>
              <a:rPr lang="en-US" sz="1600" b="1" i="0" u="none" strike="noStrike" dirty="0">
                <a:solidFill>
                  <a:srgbClr val="0272B1"/>
                </a:solidFill>
                <a:effectLst/>
                <a:latin typeface="ElsevierSans"/>
                <a:hlinkClick r:id="rId10" tooltip="Go to table of contents for this volume/issue"/>
              </a:rPr>
              <a:t>1026</a:t>
            </a:r>
            <a:r>
              <a:rPr lang="en-US" sz="1600" b="0" i="0" dirty="0">
                <a:solidFill>
                  <a:srgbClr val="1F1F1F"/>
                </a:solidFill>
                <a:effectLst/>
                <a:latin typeface="ElsevierSans"/>
              </a:rPr>
              <a:t> (2022) 122447</a:t>
            </a:r>
          </a:p>
          <a:p>
            <a:pPr algn="ctr">
              <a:spcAft>
                <a:spcPts val="600"/>
              </a:spcAft>
            </a:pPr>
            <a:endParaRPr lang="en-US" sz="1600" dirty="0">
              <a:solidFill>
                <a:schemeClr val="accent1"/>
              </a:solidFill>
            </a:endParaRPr>
          </a:p>
        </p:txBody>
      </p:sp>
      <p:sp>
        <p:nvSpPr>
          <p:cNvPr id="8" name="Slide Number Placeholder 7">
            <a:extLst>
              <a:ext uri="{FF2B5EF4-FFF2-40B4-BE49-F238E27FC236}">
                <a16:creationId xmlns:a16="http://schemas.microsoft.com/office/drawing/2014/main" id="{AD3454F1-A506-BE2D-A762-886D387639BF}"/>
              </a:ext>
            </a:extLst>
          </p:cNvPr>
          <p:cNvSpPr>
            <a:spLocks noGrp="1"/>
          </p:cNvSpPr>
          <p:nvPr>
            <p:ph type="sldNum" sz="quarter" idx="12"/>
          </p:nvPr>
        </p:nvSpPr>
        <p:spPr/>
        <p:txBody>
          <a:bodyPr/>
          <a:lstStyle/>
          <a:p>
            <a:fld id="{DF69D58E-C59B-4BE3-83E0-B1C1287A8E5B}" type="slidenum">
              <a:rPr lang="en-US" smtClean="0"/>
              <a:t>3</a:t>
            </a:fld>
            <a:endParaRPr lang="en-US"/>
          </a:p>
        </p:txBody>
      </p:sp>
      <p:pic>
        <p:nvPicPr>
          <p:cNvPr id="15" name="Picture 14">
            <a:extLst>
              <a:ext uri="{FF2B5EF4-FFF2-40B4-BE49-F238E27FC236}">
                <a16:creationId xmlns:a16="http://schemas.microsoft.com/office/drawing/2014/main" id="{8664599D-EB04-FB10-1106-CDCF4CEF1C50}"/>
              </a:ext>
            </a:extLst>
          </p:cNvPr>
          <p:cNvPicPr>
            <a:picLocks noChangeAspect="1"/>
          </p:cNvPicPr>
          <p:nvPr/>
        </p:nvPicPr>
        <p:blipFill>
          <a:blip r:embed="rId11"/>
          <a:stretch>
            <a:fillRect/>
          </a:stretch>
        </p:blipFill>
        <p:spPr>
          <a:xfrm rot="-180000">
            <a:off x="8746957" y="273992"/>
            <a:ext cx="1828800" cy="234676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32D5016-0AA4-7783-C37B-4E02CFE01000}"/>
              </a:ext>
            </a:extLst>
          </p:cNvPr>
          <p:cNvSpPr txBox="1"/>
          <p:nvPr/>
        </p:nvSpPr>
        <p:spPr>
          <a:xfrm>
            <a:off x="6629400" y="2449389"/>
            <a:ext cx="2087303" cy="400110"/>
          </a:xfrm>
          <a:prstGeom prst="rect">
            <a:avLst/>
          </a:prstGeom>
          <a:noFill/>
        </p:spPr>
        <p:txBody>
          <a:bodyPr wrap="none">
            <a:spAutoFit/>
          </a:bodyPr>
          <a:lstStyle/>
          <a:p>
            <a:r>
              <a:rPr lang="en-US" sz="2000" dirty="0"/>
              <a:t>wiki.bnl.gov/EPIC/</a:t>
            </a:r>
          </a:p>
        </p:txBody>
      </p:sp>
      <p:sp>
        <p:nvSpPr>
          <p:cNvPr id="9" name="TextBox 8">
            <a:extLst>
              <a:ext uri="{FF2B5EF4-FFF2-40B4-BE49-F238E27FC236}">
                <a16:creationId xmlns:a16="http://schemas.microsoft.com/office/drawing/2014/main" id="{8F089999-34B0-0AD0-B5EE-D27EB2BF8075}"/>
              </a:ext>
            </a:extLst>
          </p:cNvPr>
          <p:cNvSpPr txBox="1"/>
          <p:nvPr/>
        </p:nvSpPr>
        <p:spPr>
          <a:xfrm>
            <a:off x="304800" y="3029158"/>
            <a:ext cx="8382000" cy="3524042"/>
          </a:xfrm>
          <a:prstGeom prst="rect">
            <a:avLst/>
          </a:prstGeom>
          <a:noFill/>
        </p:spPr>
        <p:txBody>
          <a:bodyPr wrap="square" rtlCol="0" anchor="ctr" anchorCtr="0">
            <a:spAutoFit/>
          </a:bodyPr>
          <a:lstStyle/>
          <a:p>
            <a:pPr>
              <a:spcAft>
                <a:spcPts val="600"/>
              </a:spcAft>
            </a:pPr>
            <a:r>
              <a:rPr lang="en-US" sz="2000" dirty="0">
                <a:solidFill>
                  <a:schemeClr val="accent1">
                    <a:lumMod val="75000"/>
                  </a:schemeClr>
                </a:solidFill>
              </a:rPr>
              <a:t>❶ </a:t>
            </a:r>
            <a:r>
              <a:rPr lang="en-US" sz="2000" u="sng" dirty="0">
                <a:solidFill>
                  <a:schemeClr val="accent1">
                    <a:lumMod val="75000"/>
                  </a:schemeClr>
                </a:solidFill>
              </a:rPr>
              <a:t>Emerging Nucleons</a:t>
            </a:r>
          </a:p>
          <a:p>
            <a:pPr>
              <a:spcAft>
                <a:spcPts val="600"/>
              </a:spcAft>
            </a:pPr>
            <a:r>
              <a:rPr lang="en-US" dirty="0">
                <a:solidFill>
                  <a:schemeClr val="accent1">
                    <a:lumMod val="75000"/>
                  </a:schemeClr>
                </a:solidFill>
              </a:rPr>
              <a:t>How are gluons, sea quarks, and their intrinsic spins distributed in space </a:t>
            </a:r>
            <a:br>
              <a:rPr lang="en-US" dirty="0">
                <a:solidFill>
                  <a:schemeClr val="accent1">
                    <a:lumMod val="75000"/>
                  </a:schemeClr>
                </a:solidFill>
              </a:rPr>
            </a:br>
            <a:r>
              <a:rPr lang="en-US" dirty="0">
                <a:solidFill>
                  <a:schemeClr val="accent1">
                    <a:lumMod val="75000"/>
                  </a:schemeClr>
                </a:solidFill>
              </a:rPr>
              <a:t>and momentum in the nucleon?</a:t>
            </a:r>
          </a:p>
          <a:p>
            <a:pPr>
              <a:spcBef>
                <a:spcPts val="1200"/>
              </a:spcBef>
              <a:spcAft>
                <a:spcPts val="600"/>
              </a:spcAft>
            </a:pPr>
            <a:r>
              <a:rPr lang="en-US" sz="2000" dirty="0">
                <a:solidFill>
                  <a:srgbClr val="C00000"/>
                </a:solidFill>
              </a:rPr>
              <a:t>❷ </a:t>
            </a:r>
            <a:r>
              <a:rPr lang="en-US" sz="2000" u="sng" dirty="0">
                <a:solidFill>
                  <a:srgbClr val="C00000"/>
                </a:solidFill>
              </a:rPr>
              <a:t>Nuclear Medium</a:t>
            </a:r>
            <a:endParaRPr lang="en-US" u="sng" dirty="0">
              <a:solidFill>
                <a:srgbClr val="C00000"/>
              </a:solidFill>
            </a:endParaRPr>
          </a:p>
          <a:p>
            <a:pPr>
              <a:spcAft>
                <a:spcPts val="600"/>
              </a:spcAft>
            </a:pPr>
            <a:r>
              <a:rPr lang="en-US" dirty="0">
                <a:solidFill>
                  <a:srgbClr val="C00000"/>
                </a:solidFill>
              </a:rPr>
              <a:t>How do colored quarks and gluons and colorless jets interact with the nuclear medium?</a:t>
            </a:r>
          </a:p>
          <a:p>
            <a:pPr>
              <a:spcAft>
                <a:spcPts val="600"/>
              </a:spcAft>
            </a:pPr>
            <a:r>
              <a:rPr lang="en-US" dirty="0">
                <a:solidFill>
                  <a:srgbClr val="C00000"/>
                </a:solidFill>
              </a:rPr>
              <a:t>How does the nuclear environment affect quark and gluon distributions?</a:t>
            </a:r>
          </a:p>
          <a:p>
            <a:pPr>
              <a:spcBef>
                <a:spcPts val="1200"/>
              </a:spcBef>
              <a:spcAft>
                <a:spcPts val="600"/>
              </a:spcAft>
            </a:pPr>
            <a:r>
              <a:rPr lang="en-US" sz="2000" dirty="0">
                <a:solidFill>
                  <a:schemeClr val="accent4">
                    <a:lumMod val="75000"/>
                  </a:schemeClr>
                </a:solidFill>
              </a:rPr>
              <a:t>❸ </a:t>
            </a:r>
            <a:r>
              <a:rPr lang="en-US" sz="2000" u="sng" dirty="0">
                <a:solidFill>
                  <a:schemeClr val="accent4">
                    <a:lumMod val="75000"/>
                  </a:schemeClr>
                </a:solidFill>
              </a:rPr>
              <a:t>Gluon Saturation</a:t>
            </a:r>
          </a:p>
          <a:p>
            <a:pPr>
              <a:spcAft>
                <a:spcPts val="600"/>
              </a:spcAft>
            </a:pPr>
            <a:r>
              <a:rPr lang="en-US" dirty="0">
                <a:solidFill>
                  <a:schemeClr val="accent4">
                    <a:lumMod val="75000"/>
                  </a:schemeClr>
                </a:solidFill>
              </a:rPr>
              <a:t>What happens to the gluon density at high energy?</a:t>
            </a:r>
          </a:p>
          <a:p>
            <a:pPr>
              <a:spcAft>
                <a:spcPts val="600"/>
              </a:spcAft>
            </a:pPr>
            <a:r>
              <a:rPr lang="en-US" dirty="0">
                <a:solidFill>
                  <a:schemeClr val="accent4">
                    <a:lumMod val="75000"/>
                  </a:schemeClr>
                </a:solidFill>
              </a:rPr>
              <a:t>Are the properties of a saturated gluonic state universal among all nuclei?</a:t>
            </a:r>
          </a:p>
        </p:txBody>
      </p:sp>
      <p:pic>
        <p:nvPicPr>
          <p:cNvPr id="18" name="Picture 17">
            <a:extLst>
              <a:ext uri="{FF2B5EF4-FFF2-40B4-BE49-F238E27FC236}">
                <a16:creationId xmlns:a16="http://schemas.microsoft.com/office/drawing/2014/main" id="{53292D7F-1C42-4074-A34F-790A59B8B60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60000">
            <a:off x="10098881" y="851204"/>
            <a:ext cx="1828800" cy="2328350"/>
          </a:xfrm>
          <a:prstGeom prst="rect">
            <a:avLst/>
          </a:prstGeom>
          <a:solidFill>
            <a:srgbClr val="FFFFFF">
              <a:shade val="85000"/>
            </a:srgbClr>
          </a:solidFill>
          <a:ln w="9525" cap="sq">
            <a:solidFill>
              <a:schemeClr val="tx1">
                <a:lumMod val="50000"/>
                <a:lumOff val="5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z="114300" contourW="12700">
            <a:contourClr>
              <a:srgbClr val="969696"/>
            </a:contourClr>
          </a:sp3d>
        </p:spPr>
      </p:pic>
      <p:pic>
        <p:nvPicPr>
          <p:cNvPr id="16" name="Picture 4">
            <a:extLst>
              <a:ext uri="{FF2B5EF4-FFF2-40B4-BE49-F238E27FC236}">
                <a16:creationId xmlns:a16="http://schemas.microsoft.com/office/drawing/2014/main" id="{4EECF7FC-1798-45AF-8186-D1D45A9FC66B}"/>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b="46717"/>
          <a:stretch/>
        </p:blipFill>
        <p:spPr bwMode="auto">
          <a:xfrm>
            <a:off x="9601200" y="3159110"/>
            <a:ext cx="2482816" cy="369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642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58FD95-7D3C-66A4-568D-D127ED53CDD2}"/>
              </a:ext>
            </a:extLst>
          </p:cNvPr>
          <p:cNvSpPr>
            <a:spLocks noGrp="1"/>
          </p:cNvSpPr>
          <p:nvPr>
            <p:ph type="sldNum" sz="quarter" idx="10"/>
          </p:nvPr>
        </p:nvSpPr>
        <p:spPr/>
        <p:txBody>
          <a:bodyPr/>
          <a:lstStyle/>
          <a:p>
            <a:fld id="{DF69D58E-C59B-4BE3-83E0-B1C1287A8E5B}" type="slidenum">
              <a:rPr lang="en-US" smtClean="0"/>
              <a:pPr/>
              <a:t>30</a:t>
            </a:fld>
            <a:endParaRPr lang="en-US"/>
          </a:p>
        </p:txBody>
      </p:sp>
      <p:sp>
        <p:nvSpPr>
          <p:cNvPr id="4" name="Title 1">
            <a:extLst>
              <a:ext uri="{FF2B5EF4-FFF2-40B4-BE49-F238E27FC236}">
                <a16:creationId xmlns:a16="http://schemas.microsoft.com/office/drawing/2014/main" id="{28178D86-7991-2959-8F26-612BBFD65E74}"/>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System of sextupole magnets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E555B21-4491-A03F-A1BA-0E686E45E6E1}"/>
                  </a:ext>
                </a:extLst>
              </p:cNvPr>
              <p:cNvSpPr txBox="1"/>
              <p:nvPr/>
            </p:nvSpPr>
            <p:spPr>
              <a:xfrm>
                <a:off x="304799" y="1066800"/>
                <a:ext cx="11201401" cy="830997"/>
              </a:xfrm>
              <a:prstGeom prst="rect">
                <a:avLst/>
              </a:prstGeom>
              <a:solidFill>
                <a:schemeClr val="accent5">
                  <a:alpha val="20473"/>
                </a:schemeClr>
              </a:solidFill>
              <a:effectLst/>
            </p:spPr>
            <p:txBody>
              <a:bodyPr wrap="square" rtlCol="0">
                <a:spAutoFit/>
              </a:bodyPr>
              <a:lstStyle/>
              <a:p>
                <a:r>
                  <a:rPr lang="en-US" sz="2400" dirty="0"/>
                  <a:t>Poletip field </a:t>
                </a:r>
                <a14:m>
                  <m:oMath xmlns:m="http://schemas.openxmlformats.org/officeDocument/2006/math">
                    <m:sSubSup>
                      <m:sSubSupPr>
                        <m:ctrlPr>
                          <a:rPr lang="en-US" sz="2400" i="1" dirty="0" smtClean="0">
                            <a:latin typeface="Cambria Math" panose="02040503050406030204" pitchFamily="18" charset="0"/>
                          </a:rPr>
                        </m:ctrlPr>
                      </m:sSubSupPr>
                      <m:e>
                        <m:r>
                          <a:rPr lang="en-US" sz="2400" b="0" i="1" dirty="0" smtClean="0">
                            <a:latin typeface="Cambria Math" panose="02040503050406030204" pitchFamily="18" charset="0"/>
                          </a:rPr>
                          <m:t>𝐵</m:t>
                        </m:r>
                      </m:e>
                      <m:sub>
                        <m:r>
                          <a:rPr lang="en-US" sz="2400" b="0" i="1" dirty="0" smtClean="0">
                            <a:latin typeface="Cambria Math" panose="02040503050406030204" pitchFamily="18" charset="0"/>
                          </a:rPr>
                          <m:t>0</m:t>
                        </m:r>
                      </m:sub>
                      <m:sup>
                        <m:r>
                          <a:rPr lang="en-US" sz="2400" b="0" i="1" dirty="0" smtClean="0">
                            <a:latin typeface="Cambria Math" panose="02040503050406030204" pitchFamily="18" charset="0"/>
                          </a:rPr>
                          <m:t>∗</m:t>
                        </m:r>
                      </m:sup>
                    </m:sSubSup>
                  </m:oMath>
                </a14:m>
                <a:r>
                  <a:rPr lang="en-US" sz="2400" dirty="0"/>
                  <a:t>, inner diameter </a:t>
                </a:r>
                <a14:m>
                  <m:oMath xmlns:m="http://schemas.openxmlformats.org/officeDocument/2006/math">
                    <m:sSub>
                      <m:sSubPr>
                        <m:ctrlPr>
                          <a:rPr lang="en-US" sz="2400" i="1" dirty="0" smtClean="0">
                            <a:latin typeface="Cambria Math" panose="02040503050406030204" pitchFamily="18" charset="0"/>
                          </a:rPr>
                        </m:ctrlPr>
                      </m:sSubPr>
                      <m:e>
                        <m:r>
                          <a:rPr lang="en-US" sz="2400" i="1" dirty="0">
                            <a:latin typeface="Cambria Math" panose="02040503050406030204" pitchFamily="18" charset="0"/>
                          </a:rPr>
                          <m:t>∅</m:t>
                        </m:r>
                      </m:e>
                      <m:sub>
                        <m:r>
                          <a:rPr lang="en-US" sz="2400" b="0" i="1" dirty="0" smtClean="0">
                            <a:latin typeface="Cambria Math" panose="02040503050406030204" pitchFamily="18" charset="0"/>
                          </a:rPr>
                          <m:t>0</m:t>
                        </m:r>
                      </m:sub>
                    </m:sSub>
                  </m:oMath>
                </a14:m>
                <a:r>
                  <a:rPr lang="en-US" sz="2400" dirty="0"/>
                  <a:t>, outer diameter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m:t>
                        </m:r>
                      </m:e>
                      <m:sub>
                        <m:r>
                          <a:rPr lang="en-US" sz="2400" b="0" i="1" dirty="0" smtClean="0">
                            <a:latin typeface="Cambria Math" panose="02040503050406030204" pitchFamily="18" charset="0"/>
                          </a:rPr>
                          <m:t>1</m:t>
                        </m:r>
                      </m:sub>
                    </m:sSub>
                  </m:oMath>
                </a14:m>
                <a:r>
                  <a:rPr lang="en-US" sz="2400" dirty="0"/>
                  <a:t>, magnet length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ℓ</m:t>
                    </m:r>
                  </m:oMath>
                </a14:m>
                <a:r>
                  <a:rPr lang="en-US" sz="2400" dirty="0"/>
                  <a:t>, and distance </a:t>
                </a:r>
                <a14:m>
                  <m:oMath xmlns:m="http://schemas.openxmlformats.org/officeDocument/2006/math">
                    <m:r>
                      <a:rPr lang="en-US" sz="2400" i="1" dirty="0" smtClean="0">
                        <a:latin typeface="Cambria Math" panose="02040503050406030204" pitchFamily="18" charset="0"/>
                      </a:rPr>
                      <m:t>∆ </m:t>
                    </m:r>
                  </m:oMath>
                </a14:m>
                <a:r>
                  <a:rPr lang="en-US" sz="2400" dirty="0"/>
                  <a:t>from nozzle.</a:t>
                </a:r>
              </a:p>
            </p:txBody>
          </p:sp>
        </mc:Choice>
        <mc:Fallback>
          <p:sp>
            <p:nvSpPr>
              <p:cNvPr id="5" name="TextBox 4">
                <a:extLst>
                  <a:ext uri="{FF2B5EF4-FFF2-40B4-BE49-F238E27FC236}">
                    <a16:creationId xmlns:a16="http://schemas.microsoft.com/office/drawing/2014/main" id="{EE555B21-4491-A03F-A1BA-0E686E45E6E1}"/>
                  </a:ext>
                </a:extLst>
              </p:cNvPr>
              <p:cNvSpPr txBox="1">
                <a:spLocks noRot="1" noChangeAspect="1" noMove="1" noResize="1" noEditPoints="1" noAdjustHandles="1" noChangeArrowheads="1" noChangeShapeType="1" noTextEdit="1"/>
              </p:cNvSpPr>
              <p:nvPr/>
            </p:nvSpPr>
            <p:spPr>
              <a:xfrm>
                <a:off x="304799" y="1066800"/>
                <a:ext cx="11201401" cy="830997"/>
              </a:xfrm>
              <a:prstGeom prst="rect">
                <a:avLst/>
              </a:prstGeom>
              <a:blipFill>
                <a:blip r:embed="rId2"/>
                <a:stretch>
                  <a:fillRect l="-906" t="-4545" b="-15152"/>
                </a:stretch>
              </a:blipFill>
              <a:effectLst/>
            </p:spPr>
            <p:txBody>
              <a:bodyPr/>
              <a:lstStyle/>
              <a:p>
                <a:r>
                  <a:rPr lang="en-US">
                    <a:noFill/>
                  </a:rPr>
                  <a:t> </a:t>
                </a:r>
              </a:p>
            </p:txBody>
          </p:sp>
        </mc:Fallback>
      </mc:AlternateContent>
      <p:pic>
        <p:nvPicPr>
          <p:cNvPr id="8" name="Picture 7">
            <a:extLst>
              <a:ext uri="{FF2B5EF4-FFF2-40B4-BE49-F238E27FC236}">
                <a16:creationId xmlns:a16="http://schemas.microsoft.com/office/drawing/2014/main" id="{3D016356-D27C-6B00-1F6F-E43F0576D92E}"/>
              </a:ext>
            </a:extLst>
          </p:cNvPr>
          <p:cNvPicPr>
            <a:picLocks noChangeAspect="1"/>
          </p:cNvPicPr>
          <p:nvPr/>
        </p:nvPicPr>
        <p:blipFill rotWithShape="1">
          <a:blip r:embed="rId3"/>
          <a:srcRect l="9980" t="13704" r="12776" b="56819"/>
          <a:stretch/>
        </p:blipFill>
        <p:spPr>
          <a:xfrm>
            <a:off x="1905001" y="1905000"/>
            <a:ext cx="7772400" cy="4197095"/>
          </a:xfrm>
          <a:prstGeom prst="rect">
            <a:avLst/>
          </a:prstGeom>
        </p:spPr>
      </p:pic>
      <p:sp>
        <p:nvSpPr>
          <p:cNvPr id="9" name="TextBox 8">
            <a:extLst>
              <a:ext uri="{FF2B5EF4-FFF2-40B4-BE49-F238E27FC236}">
                <a16:creationId xmlns:a16="http://schemas.microsoft.com/office/drawing/2014/main" id="{370E8021-749A-DA28-F17D-6323A858C27C}"/>
              </a:ext>
            </a:extLst>
          </p:cNvPr>
          <p:cNvSpPr txBox="1"/>
          <p:nvPr/>
        </p:nvSpPr>
        <p:spPr>
          <a:xfrm>
            <a:off x="304799" y="6096000"/>
            <a:ext cx="11353801" cy="461665"/>
          </a:xfrm>
          <a:prstGeom prst="rect">
            <a:avLst/>
          </a:prstGeom>
          <a:solidFill>
            <a:schemeClr val="accent5">
              <a:alpha val="20473"/>
            </a:schemeClr>
          </a:solidFill>
          <a:effectLst/>
        </p:spPr>
        <p:txBody>
          <a:bodyPr wrap="square" rtlCol="0">
            <a:spAutoFit/>
          </a:bodyPr>
          <a:lstStyle/>
          <a:p>
            <a:r>
              <a:rPr lang="en-US" sz="2400" dirty="0"/>
              <a:t>Presently, permanent magnets provide best way to produce large fields on small diameter.</a:t>
            </a:r>
          </a:p>
        </p:txBody>
      </p:sp>
    </p:spTree>
    <p:extLst>
      <p:ext uri="{BB962C8B-B14F-4D97-AF65-F5344CB8AC3E}">
        <p14:creationId xmlns:p14="http://schemas.microsoft.com/office/powerpoint/2010/main" val="3363709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1CBD23-B86F-D8B6-EEE4-6DD5534346D5}"/>
              </a:ext>
            </a:extLst>
          </p:cNvPr>
          <p:cNvSpPr>
            <a:spLocks noGrp="1"/>
          </p:cNvSpPr>
          <p:nvPr>
            <p:ph type="sldNum" sz="quarter" idx="10"/>
          </p:nvPr>
        </p:nvSpPr>
        <p:spPr/>
        <p:txBody>
          <a:bodyPr/>
          <a:lstStyle/>
          <a:p>
            <a:fld id="{DF69D58E-C59B-4BE3-83E0-B1C1287A8E5B}" type="slidenum">
              <a:rPr lang="en-US" smtClean="0"/>
              <a:pPr/>
              <a:t>31</a:t>
            </a:fld>
            <a:endParaRPr lang="en-US"/>
          </a:p>
        </p:txBody>
      </p:sp>
      <p:sp>
        <p:nvSpPr>
          <p:cNvPr id="4" name="Title 1">
            <a:extLst>
              <a:ext uri="{FF2B5EF4-FFF2-40B4-BE49-F238E27FC236}">
                <a16:creationId xmlns:a16="http://schemas.microsoft.com/office/drawing/2014/main" id="{E48C0B5D-6B52-5F0E-186A-914323765DFF}"/>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Designing a magnet system using tracking calculations</a:t>
            </a:r>
          </a:p>
        </p:txBody>
      </p:sp>
      <p:sp>
        <p:nvSpPr>
          <p:cNvPr id="5" name="Title 1">
            <a:extLst>
              <a:ext uri="{FF2B5EF4-FFF2-40B4-BE49-F238E27FC236}">
                <a16:creationId xmlns:a16="http://schemas.microsoft.com/office/drawing/2014/main" id="{A8973FAE-A15D-DD7E-9B9B-672ADBBCA6AE}"/>
              </a:ext>
            </a:extLst>
          </p:cNvPr>
          <p:cNvSpPr txBox="1">
            <a:spLocks/>
          </p:cNvSpPr>
          <p:nvPr/>
        </p:nvSpPr>
        <p:spPr>
          <a:xfrm>
            <a:off x="283535" y="1066800"/>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Modern polarized atomic beam sources use four to six separated short </a:t>
            </a:r>
            <a:r>
              <a:rPr lang="en-US" sz="2400" dirty="0" err="1">
                <a:solidFill>
                  <a:schemeClr val="bg1"/>
                </a:solidFill>
              </a:rPr>
              <a:t>sextupoles</a:t>
            </a:r>
            <a:r>
              <a:rPr lang="en-US" sz="2400" dirty="0">
                <a:solidFill>
                  <a:schemeClr val="bg1"/>
                </a:solidFill>
              </a:rPr>
              <a:t>:</a:t>
            </a:r>
          </a:p>
        </p:txBody>
      </p:sp>
      <p:sp>
        <p:nvSpPr>
          <p:cNvPr id="6" name="TextBox 5">
            <a:extLst>
              <a:ext uri="{FF2B5EF4-FFF2-40B4-BE49-F238E27FC236}">
                <a16:creationId xmlns:a16="http://schemas.microsoft.com/office/drawing/2014/main" id="{05617169-A1A4-5206-562F-06545B06FB1C}"/>
              </a:ext>
            </a:extLst>
          </p:cNvPr>
          <p:cNvSpPr txBox="1"/>
          <p:nvPr/>
        </p:nvSpPr>
        <p:spPr>
          <a:xfrm>
            <a:off x="283535" y="1600200"/>
            <a:ext cx="11288486" cy="1015663"/>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Field strengths and location of magnets determined by tracking calculations, taking into account other requirements:</a:t>
            </a:r>
          </a:p>
          <a:p>
            <a:pPr marL="742950" lvl="1" indent="-285750">
              <a:buFont typeface="Arial" panose="020B0604020202020204" pitchFamily="34" charset="0"/>
              <a:buChar char="•"/>
            </a:pPr>
            <a:r>
              <a:rPr lang="en-US" sz="2000" dirty="0"/>
              <a:t>overall space constraints, optimum pumping, insertion of RF transition units, etc.</a:t>
            </a:r>
          </a:p>
        </p:txBody>
      </p:sp>
      <p:pic>
        <p:nvPicPr>
          <p:cNvPr id="8" name="Picture 7">
            <a:extLst>
              <a:ext uri="{FF2B5EF4-FFF2-40B4-BE49-F238E27FC236}">
                <a16:creationId xmlns:a16="http://schemas.microsoft.com/office/drawing/2014/main" id="{0EADA5CE-27BD-6460-AADF-1DFEA079F290}"/>
              </a:ext>
            </a:extLst>
          </p:cNvPr>
          <p:cNvPicPr>
            <a:picLocks noChangeAspect="1"/>
          </p:cNvPicPr>
          <p:nvPr/>
        </p:nvPicPr>
        <p:blipFill rotWithShape="1">
          <a:blip r:embed="rId2"/>
          <a:srcRect l="8278" t="68248" r="48428" b="13333"/>
          <a:stretch/>
        </p:blipFill>
        <p:spPr>
          <a:xfrm>
            <a:off x="304799" y="2652594"/>
            <a:ext cx="5065919" cy="3049876"/>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B47E799-1DCF-35DF-B49C-C708EF4159CB}"/>
                  </a:ext>
                </a:extLst>
              </p:cNvPr>
              <p:cNvSpPr txBox="1"/>
              <p:nvPr/>
            </p:nvSpPr>
            <p:spPr>
              <a:xfrm>
                <a:off x="5943600" y="3564740"/>
                <a:ext cx="5628421" cy="923330"/>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1800" dirty="0">
                    <a:effectLst/>
                    <a:latin typeface="CMSS9"/>
                  </a:rPr>
                  <a:t>Projection of 3-dimensional trajectories of hydrogen atoms in hyperfine states </a:t>
                </a:r>
                <a:r>
                  <a:rPr lang="en-US" sz="1800" dirty="0">
                    <a:effectLst/>
                    <a:latin typeface="CMSY9"/>
                  </a:rPr>
                  <a:t>|</a:t>
                </a:r>
                <a:r>
                  <a:rPr lang="en-US" sz="1800" dirty="0">
                    <a:effectLst/>
                    <a:latin typeface="CMSS9"/>
                  </a:rPr>
                  <a:t>1</a:t>
                </a:r>
                <a:r>
                  <a:rPr lang="en-US" sz="1800" dirty="0">
                    <a:effectLst/>
                    <a:latin typeface="CMSY9"/>
                  </a:rPr>
                  <a:t>⟩ </a:t>
                </a:r>
                <a:r>
                  <a:rPr lang="en-US" sz="1800" dirty="0">
                    <a:effectLst/>
                    <a:latin typeface="CMSS9"/>
                  </a:rPr>
                  <a:t>and </a:t>
                </a:r>
                <a:r>
                  <a:rPr lang="en-US" sz="1800" dirty="0">
                    <a:effectLst/>
                    <a:latin typeface="CMSY9"/>
                  </a:rPr>
                  <a:t>|</a:t>
                </a:r>
                <a:r>
                  <a:rPr lang="en-US" sz="1800" dirty="0">
                    <a:effectLst/>
                    <a:latin typeface="CMSS9"/>
                  </a:rPr>
                  <a:t>2</a:t>
                </a:r>
                <a:r>
                  <a:rPr lang="en-US" sz="1800" dirty="0">
                    <a:effectLst/>
                    <a:latin typeface="CMSY9"/>
                  </a:rPr>
                  <a:t>⟩</a:t>
                </a:r>
                <a:r>
                  <a:rPr lang="en-US" sz="1800" dirty="0">
                    <a:effectLst/>
                    <a:latin typeface="CMSS9"/>
                  </a:rPr>
                  <a:t>: </a:t>
                </a:r>
              </a:p>
              <a:p>
                <a:pPr marL="285750" indent="-285750">
                  <a:buFont typeface="Arial" panose="020B0604020202020204" pitchFamily="34" charset="0"/>
                  <a:buChar char="•"/>
                </a:pPr>
                <a:r>
                  <a:rPr lang="en-US" sz="1800" dirty="0">
                    <a:effectLst/>
                    <a:latin typeface="CMSS9"/>
                  </a:rPr>
                  <a:t>Effective magnetic moment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m:rPr>
                            <m:sty m:val="p"/>
                          </m:rPr>
                          <a:rPr lang="en-US" b="0" i="0" smtClean="0">
                            <a:latin typeface="Cambria Math" panose="02040503050406030204" pitchFamily="18" charset="0"/>
                          </a:rPr>
                          <m:t>eff</m:t>
                        </m:r>
                      </m:sub>
                    </m:sSub>
                    <m:r>
                      <a:rPr lang="en-US" b="0" i="1" smtClean="0">
                        <a:latin typeface="Cambria Math" panose="02040503050406030204" pitchFamily="18" charset="0"/>
                        <a:ea typeface="Cambria Math" panose="02040503050406030204" pitchFamily="18" charset="0"/>
                      </a:rPr>
                      <m:t>&gt;0</m:t>
                    </m:r>
                  </m:oMath>
                </a14:m>
                <a:r>
                  <a:rPr lang="en-US" sz="1800" dirty="0">
                    <a:effectLst/>
                    <a:latin typeface="CMSS9"/>
                  </a:rPr>
                  <a:t>. </a:t>
                </a:r>
                <a:endParaRPr lang="en-US" sz="2000" dirty="0">
                  <a:effectLst/>
                </a:endParaRPr>
              </a:p>
            </p:txBody>
          </p:sp>
        </mc:Choice>
        <mc:Fallback>
          <p:sp>
            <p:nvSpPr>
              <p:cNvPr id="9" name="TextBox 8">
                <a:extLst>
                  <a:ext uri="{FF2B5EF4-FFF2-40B4-BE49-F238E27FC236}">
                    <a16:creationId xmlns:a16="http://schemas.microsoft.com/office/drawing/2014/main" id="{0B47E799-1DCF-35DF-B49C-C708EF4159CB}"/>
                  </a:ext>
                </a:extLst>
              </p:cNvPr>
              <p:cNvSpPr txBox="1">
                <a:spLocks noRot="1" noChangeAspect="1" noMove="1" noResize="1" noEditPoints="1" noAdjustHandles="1" noChangeArrowheads="1" noChangeShapeType="1" noTextEdit="1"/>
              </p:cNvSpPr>
              <p:nvPr/>
            </p:nvSpPr>
            <p:spPr>
              <a:xfrm>
                <a:off x="5943600" y="3564740"/>
                <a:ext cx="5628421" cy="923330"/>
              </a:xfrm>
              <a:prstGeom prst="rect">
                <a:avLst/>
              </a:prstGeom>
              <a:blipFill>
                <a:blip r:embed="rId3"/>
                <a:stretch>
                  <a:fillRect l="-676" t="-2703" b="-9459"/>
                </a:stretch>
              </a:blipFill>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7DCA58A3-8288-45AE-38F7-A43B871B5203}"/>
                  </a:ext>
                </a:extLst>
              </p:cNvPr>
              <p:cNvSpPr txBox="1"/>
              <p:nvPr/>
            </p:nvSpPr>
            <p:spPr>
              <a:xfrm>
                <a:off x="283535" y="5766137"/>
                <a:ext cx="11288486" cy="1015663"/>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Trajectories from nozzle (</a:t>
                </a:r>
                <a14:m>
                  <m:oMath xmlns:m="http://schemas.openxmlformats.org/officeDocument/2006/math">
                    <m:r>
                      <a:rPr lang="en-US" sz="2000" i="1" dirty="0" smtClean="0">
                        <a:latin typeface="Cambria Math" panose="02040503050406030204" pitchFamily="18" charset="0"/>
                      </a:rPr>
                      <m:t>∅ = 2 </m:t>
                    </m:r>
                    <m:r>
                      <m:rPr>
                        <m:sty m:val="p"/>
                      </m:rPr>
                      <a:rPr lang="en-US" sz="2000" i="0" dirty="0" smtClean="0">
                        <a:latin typeface="Cambria Math" panose="02040503050406030204" pitchFamily="18" charset="0"/>
                      </a:rPr>
                      <m:t>mm</m:t>
                    </m:r>
                  </m:oMath>
                </a14:m>
                <a:r>
                  <a:rPr lang="en-US" sz="2000" dirty="0"/>
                  <a:t>, </a:t>
                </a:r>
                <a14:m>
                  <m:oMath xmlns:m="http://schemas.openxmlformats.org/officeDocument/2006/math">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𝑇</m:t>
                        </m:r>
                      </m:e>
                      <m:sub>
                        <m:r>
                          <m:rPr>
                            <m:sty m:val="p"/>
                          </m:rPr>
                          <a:rPr lang="en-US" sz="2000" i="0" dirty="0">
                            <a:latin typeface="Cambria Math" panose="02040503050406030204" pitchFamily="18" charset="0"/>
                          </a:rPr>
                          <m:t>nozzle</m:t>
                        </m:r>
                      </m:sub>
                    </m:sSub>
                    <m:r>
                      <a:rPr lang="en-US" sz="2000" b="0" i="1" dirty="0" smtClean="0">
                        <a:latin typeface="Cambria Math" panose="02040503050406030204" pitchFamily="18" charset="0"/>
                      </a:rPr>
                      <m:t>=60 </m:t>
                    </m:r>
                    <m:r>
                      <a:rPr lang="en-US" sz="2000" b="0" i="1" dirty="0" smtClean="0">
                        <a:latin typeface="Cambria Math" panose="02040503050406030204" pitchFamily="18" charset="0"/>
                      </a:rPr>
                      <m:t>𝐾</m:t>
                    </m:r>
                  </m:oMath>
                </a14:m>
                <a:r>
                  <a:rPr lang="en-US" sz="2000" dirty="0"/>
                  <a:t>) to target region:</a:t>
                </a:r>
              </a:p>
              <a:p>
                <a:pPr marL="285750" indent="-285750">
                  <a:buFont typeface="Arial" panose="020B0604020202020204" pitchFamily="34" charset="0"/>
                  <a:buChar char="•"/>
                </a:pPr>
                <a:r>
                  <a:rPr lang="en-US" sz="2000" dirty="0"/>
                  <a:t>Figure reflects magnet system from slide 30, using pole-tip fields of 1.5 T. Positions and radial dimensions of nozzle, apertures of six magnets, and feeding tube are indicated.</a:t>
                </a:r>
              </a:p>
            </p:txBody>
          </p:sp>
        </mc:Choice>
        <mc:Fallback>
          <p:sp>
            <p:nvSpPr>
              <p:cNvPr id="10" name="TextBox 9">
                <a:extLst>
                  <a:ext uri="{FF2B5EF4-FFF2-40B4-BE49-F238E27FC236}">
                    <a16:creationId xmlns:a16="http://schemas.microsoft.com/office/drawing/2014/main" id="{7DCA58A3-8288-45AE-38F7-A43B871B5203}"/>
                  </a:ext>
                </a:extLst>
              </p:cNvPr>
              <p:cNvSpPr txBox="1">
                <a:spLocks noRot="1" noChangeAspect="1" noMove="1" noResize="1" noEditPoints="1" noAdjustHandles="1" noChangeArrowheads="1" noChangeShapeType="1" noTextEdit="1"/>
              </p:cNvSpPr>
              <p:nvPr/>
            </p:nvSpPr>
            <p:spPr>
              <a:xfrm>
                <a:off x="283535" y="5766137"/>
                <a:ext cx="11288486" cy="1015663"/>
              </a:xfrm>
              <a:prstGeom prst="rect">
                <a:avLst/>
              </a:prstGeom>
              <a:blipFill>
                <a:blip r:embed="rId4"/>
                <a:stretch>
                  <a:fillRect l="-449" t="-3704" r="-899" b="-8642"/>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3381937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3A6D0-7A00-E80B-715E-8BF9B900208A}"/>
              </a:ext>
            </a:extLst>
          </p:cNvPr>
          <p:cNvSpPr>
            <a:spLocks noGrp="1"/>
          </p:cNvSpPr>
          <p:nvPr>
            <p:ph type="sldNum" sz="quarter" idx="10"/>
          </p:nvPr>
        </p:nvSpPr>
        <p:spPr/>
        <p:txBody>
          <a:bodyPr/>
          <a:lstStyle/>
          <a:p>
            <a:fld id="{DF69D58E-C59B-4BE3-83E0-B1C1287A8E5B}" type="slidenum">
              <a:rPr lang="en-US" smtClean="0"/>
              <a:pPr/>
              <a:t>32</a:t>
            </a:fld>
            <a:endParaRPr lang="en-US"/>
          </a:p>
        </p:txBody>
      </p:sp>
      <p:sp>
        <p:nvSpPr>
          <p:cNvPr id="4" name="Title 1">
            <a:extLst>
              <a:ext uri="{FF2B5EF4-FFF2-40B4-BE49-F238E27FC236}">
                <a16:creationId xmlns:a16="http://schemas.microsoft.com/office/drawing/2014/main" id="{2FCE5E57-F4C2-F7C0-22E3-5EFB54DF9831}"/>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RF transitions I</a:t>
            </a:r>
          </a:p>
        </p:txBody>
      </p:sp>
      <p:sp>
        <p:nvSpPr>
          <p:cNvPr id="5" name="Title 1">
            <a:extLst>
              <a:ext uri="{FF2B5EF4-FFF2-40B4-BE49-F238E27FC236}">
                <a16:creationId xmlns:a16="http://schemas.microsoft.com/office/drawing/2014/main" id="{234AB21F-B35B-DD7D-90EC-F2EC6291444E}"/>
              </a:ext>
            </a:extLst>
          </p:cNvPr>
          <p:cNvSpPr txBox="1">
            <a:spLocks/>
          </p:cNvSpPr>
          <p:nvPr/>
        </p:nvSpPr>
        <p:spPr>
          <a:xfrm>
            <a:off x="283535" y="1066800"/>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Behind a Stern-Gerlach magnet system, still in a strong magnetic field:</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FA30EBF-35A1-B374-4304-96118256528E}"/>
                  </a:ext>
                </a:extLst>
              </p:cNvPr>
              <p:cNvSpPr txBox="1"/>
              <p:nvPr/>
            </p:nvSpPr>
            <p:spPr>
              <a:xfrm>
                <a:off x="283535" y="1600200"/>
                <a:ext cx="11288486" cy="1785938"/>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Atoms are highly polarized with respect to the spin of valence electrons, but nearly unpolarized with respect to nuclear spin, because magnetic field is highly inhomogeneous, i.e., individual polarizations of atoms point in different directions.</a:t>
                </a:r>
              </a:p>
              <a:p>
                <a:pPr marL="285750" indent="-285750">
                  <a:buFont typeface="Arial" panose="020B0604020202020204" pitchFamily="34" charset="0"/>
                  <a:buChar char="•"/>
                </a:pPr>
                <a:r>
                  <a:rPr lang="en-US" sz="2000" dirty="0"/>
                  <a:t>Simply guiding the atoms adiabatically into a region of weak magnetic field, nuclear polarizations </a:t>
                </a:r>
                <a:br>
                  <a:rPr lang="en-US" sz="2000" dirty="0"/>
                </a:br>
                <a:r>
                  <a:rPr lang="en-US" sz="2000" dirty="0"/>
                  <a:t>of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dirty="0"/>
                  <a:t> (H) or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𝑝</m:t>
                        </m:r>
                      </m:e>
                      <m:sup>
                        <m:r>
                          <a:rPr lang="en-US" sz="2000" i="1">
                            <a:latin typeface="Cambria Math" panose="02040503050406030204" pitchFamily="18" charset="0"/>
                          </a:rPr>
                          <m:t>∗</m:t>
                        </m:r>
                      </m:sup>
                    </m:sSup>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b="0" i="1" smtClean="0">
                            <a:latin typeface="Cambria Math" panose="02040503050406030204" pitchFamily="18" charset="0"/>
                          </a:rPr>
                          <m:t>3</m:t>
                        </m:r>
                      </m:den>
                    </m:f>
                  </m:oMath>
                </a14:m>
                <a:r>
                  <a:rPr lang="en-US" sz="2000" dirty="0"/>
                  <a:t>  (D) are achieved (see slide 23).</a:t>
                </a:r>
              </a:p>
            </p:txBody>
          </p:sp>
        </mc:Choice>
        <mc:Fallback>
          <p:sp>
            <p:nvSpPr>
              <p:cNvPr id="8" name="TextBox 7">
                <a:extLst>
                  <a:ext uri="{FF2B5EF4-FFF2-40B4-BE49-F238E27FC236}">
                    <a16:creationId xmlns:a16="http://schemas.microsoft.com/office/drawing/2014/main" id="{CFA30EBF-35A1-B374-4304-96118256528E}"/>
                  </a:ext>
                </a:extLst>
              </p:cNvPr>
              <p:cNvSpPr txBox="1">
                <a:spLocks noRot="1" noChangeAspect="1" noMove="1" noResize="1" noEditPoints="1" noAdjustHandles="1" noChangeArrowheads="1" noChangeShapeType="1" noTextEdit="1"/>
              </p:cNvSpPr>
              <p:nvPr/>
            </p:nvSpPr>
            <p:spPr>
              <a:xfrm>
                <a:off x="283535" y="1600200"/>
                <a:ext cx="11288486" cy="1785938"/>
              </a:xfrm>
              <a:prstGeom prst="rect">
                <a:avLst/>
              </a:prstGeom>
              <a:blipFill>
                <a:blip r:embed="rId2"/>
                <a:stretch>
                  <a:fillRect l="-449" t="-2128"/>
                </a:stretch>
              </a:blipFill>
              <a:effectLst/>
            </p:spPr>
            <p:txBody>
              <a:bodyPr/>
              <a:lstStyle/>
              <a:p>
                <a:r>
                  <a:rPr lang="en-US">
                    <a:noFill/>
                  </a:rPr>
                  <a:t> </a:t>
                </a:r>
              </a:p>
            </p:txBody>
          </p:sp>
        </mc:Fallback>
      </mc:AlternateContent>
      <p:sp>
        <p:nvSpPr>
          <p:cNvPr id="9" name="Title 1">
            <a:extLst>
              <a:ext uri="{FF2B5EF4-FFF2-40B4-BE49-F238E27FC236}">
                <a16:creationId xmlns:a16="http://schemas.microsoft.com/office/drawing/2014/main" id="{D52A23CB-44F5-7088-E98D-B97475ECE989}"/>
              </a:ext>
            </a:extLst>
          </p:cNvPr>
          <p:cNvSpPr txBox="1">
            <a:spLocks/>
          </p:cNvSpPr>
          <p:nvPr/>
        </p:nvSpPr>
        <p:spPr>
          <a:xfrm>
            <a:off x="288851" y="3581400"/>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High nuclear polarization requires changing of the occupation of hyperfine states:</a:t>
            </a:r>
          </a:p>
        </p:txBody>
      </p:sp>
      <p:sp>
        <p:nvSpPr>
          <p:cNvPr id="10" name="TextBox 9">
            <a:extLst>
              <a:ext uri="{FF2B5EF4-FFF2-40B4-BE49-F238E27FC236}">
                <a16:creationId xmlns:a16="http://schemas.microsoft.com/office/drawing/2014/main" id="{661EC7D7-B368-B60E-58DB-8AAF2A122650}"/>
              </a:ext>
            </a:extLst>
          </p:cNvPr>
          <p:cNvSpPr txBox="1"/>
          <p:nvPr/>
        </p:nvSpPr>
        <p:spPr>
          <a:xfrm>
            <a:off x="304800" y="4114800"/>
            <a:ext cx="11288486" cy="1631216"/>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Adiabatic-fast passage method, proposed by </a:t>
            </a:r>
            <a:r>
              <a:rPr lang="en-US" sz="2000" dirty="0" err="1"/>
              <a:t>Abragam</a:t>
            </a:r>
            <a:r>
              <a:rPr lang="en-US" sz="2000" dirty="0"/>
              <a:t> and Winter, induces transitions between different Zeeman hyperfine states.</a:t>
            </a:r>
          </a:p>
          <a:p>
            <a:pPr marL="285750" indent="-285750">
              <a:buFont typeface="Arial" panose="020B0604020202020204" pitchFamily="34" charset="0"/>
              <a:buChar char="•"/>
            </a:pPr>
            <a:r>
              <a:rPr lang="en-US" sz="2000" dirty="0"/>
              <a:t>This technique is employed in all atomic beam sources targets and provides a high nuclear polarization near the theoretical maximum.</a:t>
            </a:r>
          </a:p>
          <a:p>
            <a:pPr marL="285750" indent="-285750">
              <a:buFont typeface="Arial" panose="020B0604020202020204" pitchFamily="34" charset="0"/>
              <a:buChar char="•"/>
            </a:pPr>
            <a:r>
              <a:rPr lang="en-US" sz="2000" dirty="0"/>
              <a:t>Due to magnetic field gradients, the RF transitions are independent of the atom velocity.</a:t>
            </a:r>
          </a:p>
        </p:txBody>
      </p:sp>
    </p:spTree>
    <p:extLst>
      <p:ext uri="{BB962C8B-B14F-4D97-AF65-F5344CB8AC3E}">
        <p14:creationId xmlns:p14="http://schemas.microsoft.com/office/powerpoint/2010/main" val="2396969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DE8B75-331C-A47F-0AE2-2AEB041B3FCD}"/>
              </a:ext>
            </a:extLst>
          </p:cNvPr>
          <p:cNvSpPr>
            <a:spLocks noGrp="1"/>
          </p:cNvSpPr>
          <p:nvPr>
            <p:ph type="sldNum" sz="quarter" idx="10"/>
          </p:nvPr>
        </p:nvSpPr>
        <p:spPr/>
        <p:txBody>
          <a:bodyPr/>
          <a:lstStyle/>
          <a:p>
            <a:fld id="{DF69D58E-C59B-4BE3-83E0-B1C1287A8E5B}" type="slidenum">
              <a:rPr lang="en-US" smtClean="0"/>
              <a:pPr/>
              <a:t>33</a:t>
            </a:fld>
            <a:endParaRPr lang="en-US"/>
          </a:p>
        </p:txBody>
      </p:sp>
      <p:sp>
        <p:nvSpPr>
          <p:cNvPr id="4" name="Title 1">
            <a:extLst>
              <a:ext uri="{FF2B5EF4-FFF2-40B4-BE49-F238E27FC236}">
                <a16:creationId xmlns:a16="http://schemas.microsoft.com/office/drawing/2014/main" id="{F12681E9-DD60-FEAC-B15F-12A54481535B}"/>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RF transitions II</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0D71794-EB5D-3C2D-1B04-C1BFCC23A33F}"/>
                  </a:ext>
                </a:extLst>
              </p:cNvPr>
              <p:cNvSpPr txBox="1"/>
              <p:nvPr/>
            </p:nvSpPr>
            <p:spPr>
              <a:xfrm>
                <a:off x="283535" y="1714331"/>
                <a:ext cx="6291943" cy="2515176"/>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000" dirty="0"/>
                  <a:t>Beam passes through magnetic field with linear variation of</a:t>
                </a:r>
              </a:p>
              <a:p>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𝐵</m:t>
                          </m:r>
                        </m:e>
                        <m:sub>
                          <m:r>
                            <a:rPr lang="en-US" sz="2000" b="0" i="1" dirty="0" smtClean="0">
                              <a:latin typeface="Cambria Math" panose="02040503050406030204" pitchFamily="18" charset="0"/>
                            </a:rPr>
                            <m:t>0</m:t>
                          </m:r>
                        </m:sub>
                      </m:sSub>
                      <m:r>
                        <a:rPr lang="en-US" sz="2000" i="1" dirty="0" smtClean="0">
                          <a:latin typeface="Cambria Math" panose="02040503050406030204" pitchFamily="18" charset="0"/>
                        </a:rPr>
                        <m:t> +∆</m:t>
                      </m:r>
                      <m:r>
                        <a:rPr lang="en-US" sz="2000" i="1" dirty="0" smtClean="0">
                          <a:latin typeface="Cambria Math" panose="02040503050406030204" pitchFamily="18" charset="0"/>
                        </a:rPr>
                        <m:t>𝐵</m:t>
                      </m:r>
                      <m:r>
                        <a:rPr lang="en-US" sz="2000" i="1" dirty="0" smtClean="0">
                          <a:latin typeface="Cambria Math" panose="02040503050406030204" pitchFamily="18" charset="0"/>
                        </a:rPr>
                        <m:t> →</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𝐵</m:t>
                          </m:r>
                        </m:e>
                        <m:sub>
                          <m:r>
                            <a:rPr lang="en-US" sz="2000" i="1" dirty="0">
                              <a:latin typeface="Cambria Math" panose="02040503050406030204" pitchFamily="18" charset="0"/>
                            </a:rPr>
                            <m:t>0</m:t>
                          </m:r>
                        </m:sub>
                      </m:sSub>
                      <m:r>
                        <a:rPr lang="en-US" sz="2000" i="1" dirty="0" smtClean="0">
                          <a:latin typeface="Cambria Math" panose="02040503050406030204" pitchFamily="18" charset="0"/>
                        </a:rPr>
                        <m:t> −∆</m:t>
                      </m:r>
                      <m:r>
                        <a:rPr lang="en-US" sz="2000" i="1" dirty="0" smtClean="0">
                          <a:latin typeface="Cambria Math" panose="02040503050406030204" pitchFamily="18" charset="0"/>
                        </a:rPr>
                        <m:t>𝐵</m:t>
                      </m:r>
                    </m:oMath>
                  </m:oMathPara>
                </a14:m>
                <a:endParaRPr lang="en-US" sz="2000" dirty="0"/>
              </a:p>
              <a:p>
                <a:pPr marL="285750" indent="-285750">
                  <a:buFont typeface="Arial" panose="020B0604020202020204" pitchFamily="34" charset="0"/>
                  <a:buChar char="•"/>
                </a:pPr>
                <a:r>
                  <a:rPr lang="en-US" sz="2000" dirty="0"/>
                  <a:t>Resonance at </a:t>
                </a:r>
                <a14:m>
                  <m:oMath xmlns:m="http://schemas.openxmlformats.org/officeDocument/2006/math">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𝐵</m:t>
                        </m:r>
                      </m:e>
                      <m:sub>
                        <m:r>
                          <a:rPr lang="en-US" sz="2000" b="0" i="1" dirty="0" smtClean="0">
                            <a:latin typeface="Cambria Math" panose="02040503050406030204" pitchFamily="18" charset="0"/>
                          </a:rPr>
                          <m:t>0</m:t>
                        </m:r>
                      </m:sub>
                    </m:sSub>
                  </m:oMath>
                </a14:m>
                <a:r>
                  <a:rPr lang="en-US" sz="2000" dirty="0"/>
                  <a:t> at frequency</a:t>
                </a:r>
              </a:p>
              <a:p>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𝐵</m:t>
                          </m:r>
                        </m:num>
                        <m:den>
                          <m:r>
                            <a:rPr lang="en-US" sz="2000" b="0" i="1" smtClean="0">
                              <a:latin typeface="Cambria Math" panose="02040503050406030204" pitchFamily="18" charset="0"/>
                              <a:ea typeface="Cambria Math" panose="02040503050406030204" pitchFamily="18" charset="0"/>
                            </a:rPr>
                            <m:t>h</m:t>
                          </m:r>
                        </m:den>
                      </m:f>
                    </m:oMath>
                  </m:oMathPara>
                </a14:m>
                <a:endParaRPr lang="en-US" sz="2000" dirty="0"/>
              </a:p>
              <a:p>
                <a:pPr marL="285750" indent="-285750">
                  <a:buFont typeface="Arial" panose="020B0604020202020204" pitchFamily="34" charset="0"/>
                  <a:buChar char="•"/>
                </a:pPr>
                <a:r>
                  <a:rPr lang="en-US" sz="2000" dirty="0"/>
                  <a:t>Spin </a:t>
                </a:r>
                <a14:m>
                  <m:oMath xmlns:m="http://schemas.openxmlformats.org/officeDocument/2006/math">
                    <m:r>
                      <a:rPr lang="en-US" sz="2000" i="1" dirty="0" smtClean="0">
                        <a:latin typeface="Cambria Math" panose="02040503050406030204" pitchFamily="18" charset="0"/>
                      </a:rPr>
                      <m:t>𝐼</m:t>
                    </m:r>
                  </m:oMath>
                </a14:m>
                <a:r>
                  <a:rPr lang="en-US" sz="2000" dirty="0"/>
                  <a:t> with magnetic moment </a:t>
                </a:r>
                <a14:m>
                  <m:oMath xmlns:m="http://schemas.openxmlformats.org/officeDocument/2006/math">
                    <m:sSub>
                      <m:sSubPr>
                        <m:ctrlPr>
                          <a:rPr lang="el-GR" sz="2000" i="1" dirty="0" smtClean="0">
                            <a:latin typeface="Cambria Math" panose="02040503050406030204" pitchFamily="18" charset="0"/>
                          </a:rPr>
                        </m:ctrlPr>
                      </m:sSubPr>
                      <m:e>
                        <m:r>
                          <a:rPr lang="el-GR" sz="2000" i="1" dirty="0" smtClean="0">
                            <a:latin typeface="Cambria Math" panose="02040503050406030204" pitchFamily="18" charset="0"/>
                            <a:ea typeface="Cambria Math" panose="02040503050406030204" pitchFamily="18" charset="0"/>
                          </a:rPr>
                          <m:t>𝜇</m:t>
                        </m:r>
                      </m:e>
                      <m:sub>
                        <m:r>
                          <a:rPr lang="en-US" sz="2000" b="0" i="1" dirty="0" smtClean="0">
                            <a:latin typeface="Cambria Math" panose="02040503050406030204" pitchFamily="18" charset="0"/>
                          </a:rPr>
                          <m:t>𝐼</m:t>
                        </m:r>
                      </m:sub>
                    </m:sSub>
                  </m:oMath>
                </a14:m>
                <a:r>
                  <a:rPr lang="en-US" sz="2000" dirty="0"/>
                  <a:t> precesses with angular velocity </a:t>
                </a:r>
                <a14:m>
                  <m:oMath xmlns:m="http://schemas.openxmlformats.org/officeDocument/2006/math">
                    <m:r>
                      <a:rPr lang="el-GR" sz="2000" i="1" dirty="0" smtClean="0">
                        <a:latin typeface="Cambria Math" panose="02040503050406030204" pitchFamily="18" charset="0"/>
                      </a:rPr>
                      <m:t>𝜔</m:t>
                    </m:r>
                    <m:r>
                      <a:rPr lang="el-GR" sz="2000" i="1" dirty="0" smtClean="0">
                        <a:latin typeface="Cambria Math" panose="02040503050406030204" pitchFamily="18" charset="0"/>
                      </a:rPr>
                      <m:t> = 2</m:t>
                    </m:r>
                    <m:r>
                      <a:rPr lang="el-GR" sz="2000" i="1" dirty="0" smtClean="0">
                        <a:latin typeface="Cambria Math" panose="02040503050406030204" pitchFamily="18" charset="0"/>
                      </a:rPr>
                      <m:t>𝜋</m:t>
                    </m:r>
                    <m:r>
                      <a:rPr lang="en-US" sz="2000" i="1" dirty="0" smtClean="0">
                        <a:latin typeface="Cambria Math" panose="02040503050406030204" pitchFamily="18" charset="0"/>
                      </a:rPr>
                      <m:t>𝑓</m:t>
                    </m:r>
                  </m:oMath>
                </a14:m>
                <a:r>
                  <a:rPr lang="en-US" sz="2000" dirty="0"/>
                  <a:t>.</a:t>
                </a:r>
              </a:p>
            </p:txBody>
          </p:sp>
        </mc:Choice>
        <mc:Fallback>
          <p:sp>
            <p:nvSpPr>
              <p:cNvPr id="5" name="TextBox 4">
                <a:extLst>
                  <a:ext uri="{FF2B5EF4-FFF2-40B4-BE49-F238E27FC236}">
                    <a16:creationId xmlns:a16="http://schemas.microsoft.com/office/drawing/2014/main" id="{30D71794-EB5D-3C2D-1B04-C1BFCC23A33F}"/>
                  </a:ext>
                </a:extLst>
              </p:cNvPr>
              <p:cNvSpPr txBox="1">
                <a:spLocks noRot="1" noChangeAspect="1" noMove="1" noResize="1" noEditPoints="1" noAdjustHandles="1" noChangeArrowheads="1" noChangeShapeType="1" noTextEdit="1"/>
              </p:cNvSpPr>
              <p:nvPr/>
            </p:nvSpPr>
            <p:spPr>
              <a:xfrm>
                <a:off x="283535" y="1714331"/>
                <a:ext cx="6291943" cy="2515176"/>
              </a:xfrm>
              <a:prstGeom prst="rect">
                <a:avLst/>
              </a:prstGeom>
              <a:blipFill>
                <a:blip r:embed="rId2"/>
                <a:stretch>
                  <a:fillRect l="-806" t="-1000" r="-1210" b="-3000"/>
                </a:stretch>
              </a:blipFill>
              <a:effectLst/>
            </p:spPr>
            <p:txBody>
              <a:bodyPr/>
              <a:lstStyle/>
              <a:p>
                <a:r>
                  <a:rPr lang="en-US">
                    <a:noFill/>
                  </a:rPr>
                  <a:t> </a:t>
                </a:r>
              </a:p>
            </p:txBody>
          </p:sp>
        </mc:Fallback>
      </mc:AlternateContent>
      <p:sp>
        <p:nvSpPr>
          <p:cNvPr id="6" name="Title 1">
            <a:extLst>
              <a:ext uri="{FF2B5EF4-FFF2-40B4-BE49-F238E27FC236}">
                <a16:creationId xmlns:a16="http://schemas.microsoft.com/office/drawing/2014/main" id="{7B9CF64C-2E03-D996-BF46-5BF139880184}"/>
              </a:ext>
            </a:extLst>
          </p:cNvPr>
          <p:cNvSpPr txBox="1">
            <a:spLocks/>
          </p:cNvSpPr>
          <p:nvPr/>
        </p:nvSpPr>
        <p:spPr>
          <a:xfrm>
            <a:off x="269358" y="1123503"/>
            <a:ext cx="11288486"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Semi-classical picture:</a:t>
            </a:r>
          </a:p>
        </p:txBody>
      </p:sp>
      <p:pic>
        <p:nvPicPr>
          <p:cNvPr id="7" name="Picture 6">
            <a:extLst>
              <a:ext uri="{FF2B5EF4-FFF2-40B4-BE49-F238E27FC236}">
                <a16:creationId xmlns:a16="http://schemas.microsoft.com/office/drawing/2014/main" id="{8C8D5238-7A3C-87D7-3025-7B0C2B123870}"/>
              </a:ext>
            </a:extLst>
          </p:cNvPr>
          <p:cNvPicPr>
            <a:picLocks noChangeAspect="1"/>
          </p:cNvPicPr>
          <p:nvPr/>
        </p:nvPicPr>
        <p:blipFill rotWithShape="1">
          <a:blip r:embed="rId3"/>
          <a:srcRect l="57607" t="62288" r="7482" b="6521"/>
          <a:stretch/>
        </p:blipFill>
        <p:spPr>
          <a:xfrm>
            <a:off x="7519244" y="1676400"/>
            <a:ext cx="4038600" cy="5106214"/>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23986FA-984F-F1FD-E28A-A3F899F2F747}"/>
                  </a:ext>
                </a:extLst>
              </p:cNvPr>
              <p:cNvSpPr txBox="1"/>
              <p:nvPr/>
            </p:nvSpPr>
            <p:spPr>
              <a:xfrm>
                <a:off x="283535" y="4495800"/>
                <a:ext cx="6291943" cy="1477328"/>
              </a:xfrm>
              <a:prstGeom prst="rect">
                <a:avLst/>
              </a:prstGeom>
              <a:solidFill>
                <a:schemeClr val="accent5">
                  <a:alpha val="20473"/>
                </a:schemeClr>
              </a:solidFill>
              <a:effectLst/>
            </p:spPr>
            <p:txBody>
              <a:bodyPr wrap="square" rtlCol="0">
                <a:spAutoFit/>
              </a:bodyPr>
              <a:lstStyle/>
              <a:p>
                <a:pPr marL="342900" indent="-342900">
                  <a:buFont typeface="+mj-lt"/>
                  <a:buAutoNum type="arabicPeriod"/>
                </a:pPr>
                <a:r>
                  <a:rPr lang="en-US" sz="1800" dirty="0">
                    <a:solidFill>
                      <a:schemeClr val="tx1"/>
                    </a:solidFill>
                    <a:effectLst/>
                    <a:latin typeface="CMSS10"/>
                  </a:rPr>
                  <a:t>Rotating RF field </a:t>
                </a:r>
                <a14:m>
                  <m:oMath xmlns:m="http://schemas.openxmlformats.org/officeDocument/2006/math">
                    <m:sSub>
                      <m:sSubPr>
                        <m:ctrlPr>
                          <a:rPr lang="en-US" sz="1800" i="1" dirty="0" smtClean="0">
                            <a:solidFill>
                              <a:schemeClr val="tx1"/>
                            </a:solidFill>
                            <a:effectLst/>
                            <a:latin typeface="Cambria Math" panose="02040503050406030204" pitchFamily="18" charset="0"/>
                          </a:rPr>
                        </m:ctrlPr>
                      </m:sSubPr>
                      <m:e>
                        <m:r>
                          <a:rPr lang="en-US" sz="1800" b="0" i="1" dirty="0" smtClean="0">
                            <a:solidFill>
                              <a:schemeClr val="tx1"/>
                            </a:solidFill>
                            <a:effectLst/>
                            <a:latin typeface="Cambria Math" panose="02040503050406030204" pitchFamily="18" charset="0"/>
                          </a:rPr>
                          <m:t>𝐵</m:t>
                        </m:r>
                      </m:e>
                      <m:sub>
                        <m:r>
                          <a:rPr lang="en-US" sz="1800" b="0" i="1" dirty="0" smtClean="0">
                            <a:solidFill>
                              <a:schemeClr val="tx1"/>
                            </a:solidFill>
                            <a:effectLst/>
                            <a:latin typeface="Cambria Math" panose="02040503050406030204" pitchFamily="18" charset="0"/>
                          </a:rPr>
                          <m:t>1</m:t>
                        </m:r>
                      </m:sub>
                    </m:sSub>
                  </m:oMath>
                </a14:m>
                <a:r>
                  <a:rPr lang="en-US" sz="1800" dirty="0">
                    <a:solidFill>
                      <a:schemeClr val="tx1"/>
                    </a:solidFill>
                    <a:effectLst/>
                    <a:latin typeface="CMSS10"/>
                  </a:rPr>
                  <a:t> exerts torque on </a:t>
                </a:r>
                <a14:m>
                  <m:oMath xmlns:m="http://schemas.openxmlformats.org/officeDocument/2006/math">
                    <m:r>
                      <a:rPr lang="el-GR" sz="1800" i="1" dirty="0" smtClean="0">
                        <a:solidFill>
                          <a:schemeClr val="tx1"/>
                        </a:solidFill>
                        <a:effectLst/>
                        <a:latin typeface="Cambria Math" panose="02040503050406030204" pitchFamily="18" charset="0"/>
                      </a:rPr>
                      <m:t>𝜇</m:t>
                    </m:r>
                  </m:oMath>
                </a14:m>
                <a:r>
                  <a:rPr lang="el-GR" sz="1800" dirty="0">
                    <a:solidFill>
                      <a:schemeClr val="tx1"/>
                    </a:solidFill>
                    <a:effectLst/>
                    <a:latin typeface="CMSS10"/>
                  </a:rPr>
                  <a:t>:</a:t>
                </a:r>
                <a:endParaRPr lang="en-US" sz="1800" dirty="0">
                  <a:solidFill>
                    <a:schemeClr val="tx1"/>
                  </a:solidFill>
                  <a:effectLst/>
                  <a:latin typeface="CMSS10"/>
                </a:endParaRPr>
              </a:p>
              <a:p>
                <a:pPr marL="342900" indent="-342900">
                  <a:buFont typeface="+mj-lt"/>
                  <a:buAutoNum type="arabicPeriod"/>
                </a:pPr>
                <a:r>
                  <a:rPr lang="en-US" sz="1800" dirty="0">
                    <a:solidFill>
                      <a:schemeClr val="tx1"/>
                    </a:solidFill>
                    <a:effectLst/>
                    <a:latin typeface="CMSS10"/>
                  </a:rPr>
                  <a:t>Spin flips from up to down during passage through gradient field.</a:t>
                </a:r>
              </a:p>
              <a:p>
                <a:pPr marL="342900" indent="-342900">
                  <a:buFont typeface="+mj-lt"/>
                  <a:buAutoNum type="arabicPeriod"/>
                </a:pPr>
                <a:r>
                  <a:rPr lang="en-US" sz="1800" dirty="0">
                    <a:solidFill>
                      <a:schemeClr val="tx1"/>
                    </a:solidFill>
                    <a:effectLst/>
                    <a:latin typeface="CMSS10"/>
                  </a:rPr>
                  <a:t>The rotating field is equivalent to a linear RF field (two counter-rotation fields).</a:t>
                </a:r>
              </a:p>
            </p:txBody>
          </p:sp>
        </mc:Choice>
        <mc:Fallback>
          <p:sp>
            <p:nvSpPr>
              <p:cNvPr id="8" name="TextBox 7">
                <a:extLst>
                  <a:ext uri="{FF2B5EF4-FFF2-40B4-BE49-F238E27FC236}">
                    <a16:creationId xmlns:a16="http://schemas.microsoft.com/office/drawing/2014/main" id="{223986FA-984F-F1FD-E28A-A3F899F2F747}"/>
                  </a:ext>
                </a:extLst>
              </p:cNvPr>
              <p:cNvSpPr txBox="1">
                <a:spLocks noRot="1" noChangeAspect="1" noMove="1" noResize="1" noEditPoints="1" noAdjustHandles="1" noChangeArrowheads="1" noChangeShapeType="1" noTextEdit="1"/>
              </p:cNvSpPr>
              <p:nvPr/>
            </p:nvSpPr>
            <p:spPr>
              <a:xfrm>
                <a:off x="283535" y="4495800"/>
                <a:ext cx="6291943" cy="1477328"/>
              </a:xfrm>
              <a:prstGeom prst="rect">
                <a:avLst/>
              </a:prstGeom>
              <a:blipFill>
                <a:blip r:embed="rId4"/>
                <a:stretch>
                  <a:fillRect l="-806" t="-2564" b="-5128"/>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976525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9E867C-41DE-3D02-DA38-3483BBE771A3}"/>
              </a:ext>
            </a:extLst>
          </p:cNvPr>
          <p:cNvSpPr>
            <a:spLocks noGrp="1"/>
          </p:cNvSpPr>
          <p:nvPr>
            <p:ph type="sldNum" sz="quarter" idx="10"/>
          </p:nvPr>
        </p:nvSpPr>
        <p:spPr/>
        <p:txBody>
          <a:bodyPr/>
          <a:lstStyle/>
          <a:p>
            <a:fld id="{DF69D58E-C59B-4BE3-83E0-B1C1287A8E5B}" type="slidenum">
              <a:rPr lang="en-US" smtClean="0"/>
              <a:pPr/>
              <a:t>34</a:t>
            </a:fld>
            <a:endParaRPr lang="en-US"/>
          </a:p>
        </p:txBody>
      </p:sp>
      <p:sp>
        <p:nvSpPr>
          <p:cNvPr id="4" name="Title 1">
            <a:extLst>
              <a:ext uri="{FF2B5EF4-FFF2-40B4-BE49-F238E27FC236}">
                <a16:creationId xmlns:a16="http://schemas.microsoft.com/office/drawing/2014/main" id="{9264CDEE-1143-CD52-B709-3305ECB8060D}"/>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Classification of RF transitions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CCFBFEA-42B1-EE7A-F68B-6C96F092C970}"/>
                  </a:ext>
                </a:extLst>
              </p:cNvPr>
              <p:cNvSpPr txBox="1"/>
              <p:nvPr/>
            </p:nvSpPr>
            <p:spPr>
              <a:xfrm>
                <a:off x="283535" y="1600200"/>
                <a:ext cx="11288486" cy="4154984"/>
              </a:xfrm>
              <a:prstGeom prst="rect">
                <a:avLst/>
              </a:prstGeom>
              <a:solidFill>
                <a:schemeClr val="accent5">
                  <a:alpha val="20473"/>
                </a:schemeClr>
              </a:solidFill>
              <a:effectLst/>
            </p:spPr>
            <p:txBody>
              <a:bodyPr wrap="square" rtlCol="0">
                <a:spAutoFit/>
              </a:bodyPr>
              <a:lstStyle/>
              <a:p>
                <a:pPr marL="285750" indent="-285750">
                  <a:buFont typeface="Arial" panose="020B0604020202020204" pitchFamily="34" charset="0"/>
                  <a:buChar char="•"/>
                </a:pPr>
                <a:r>
                  <a:rPr lang="en-US" sz="2400" dirty="0"/>
                  <a:t>RF hyperfine transitions are approximately classified according to the value of the </a:t>
                </a:r>
                <a:r>
                  <a:rPr lang="en-US" sz="2400" i="1" dirty="0"/>
                  <a:t>static</a:t>
                </a:r>
                <a:r>
                  <a:rPr lang="en-US" sz="2400" dirty="0"/>
                  <a:t> magnetic field </a:t>
                </a:r>
                <a14:m>
                  <m:oMath xmlns:m="http://schemas.openxmlformats.org/officeDocument/2006/math">
                    <m:sSub>
                      <m:sSubPr>
                        <m:ctrlPr>
                          <a:rPr lang="en-US" sz="2400" i="1" dirty="0" smtClean="0"/>
                        </m:ctrlPr>
                      </m:sSubPr>
                      <m:e>
                        <m:r>
                          <a:rPr lang="en-US" sz="2400" b="0" i="1" dirty="0" smtClean="0"/>
                          <m:t>𝐵</m:t>
                        </m:r>
                      </m:e>
                      <m:sub>
                        <m:r>
                          <a:rPr lang="en-US" sz="2400" b="0" i="1" dirty="0" smtClean="0"/>
                          <m:t>0</m:t>
                        </m:r>
                      </m:sub>
                    </m:sSub>
                  </m:oMath>
                </a14:m>
                <a:r>
                  <a:rPr lang="en-US" sz="2400" dirty="0"/>
                  <a:t> with respect to the critical field </a:t>
                </a:r>
                <a14:m>
                  <m:oMath xmlns:m="http://schemas.openxmlformats.org/officeDocument/2006/math">
                    <m:sSub>
                      <m:sSubPr>
                        <m:ctrlPr>
                          <a:rPr lang="en-US" sz="2400" i="1" dirty="0" smtClean="0"/>
                        </m:ctrlPr>
                      </m:sSubPr>
                      <m:e>
                        <m:r>
                          <a:rPr lang="en-US" sz="2400" b="0" i="1" dirty="0" smtClean="0"/>
                          <m:t>𝐵</m:t>
                        </m:r>
                      </m:e>
                      <m:sub>
                        <m:r>
                          <m:rPr>
                            <m:sty m:val="p"/>
                          </m:rPr>
                          <a:rPr lang="en-US" sz="2400" b="0" i="0" dirty="0" smtClean="0"/>
                          <m:t>crit</m:t>
                        </m:r>
                      </m:sub>
                    </m:sSub>
                  </m:oMath>
                </a14:m>
                <a:r>
                  <a:rPr lang="en-US" sz="2400" dirty="0"/>
                  <a:t>:</a:t>
                </a:r>
              </a:p>
              <a:p>
                <a:pPr marL="742950" lvl="1" indent="-285750">
                  <a:buFont typeface="Arial" panose="020B0604020202020204" pitchFamily="34" charset="0"/>
                  <a:buChar char="•"/>
                </a:pPr>
                <a:r>
                  <a:rPr lang="en-US" sz="2400" b="1" dirty="0"/>
                  <a:t>Weak-field (WFT):</a:t>
                </a:r>
                <a:r>
                  <a:rPr lang="en-US" sz="2400" dirty="0"/>
                  <a:t>		</a:t>
                </a:r>
                <a14:m>
                  <m:oMath xmlns:m="http://schemas.openxmlformats.org/officeDocument/2006/math">
                    <m:sSub>
                      <m:sSubPr>
                        <m:ctrlPr>
                          <a:rPr lang="en-US" sz="2400" i="1" dirty="0"/>
                        </m:ctrlPr>
                      </m:sSubPr>
                      <m:e>
                        <m:r>
                          <a:rPr lang="en-US" sz="2400" i="1" dirty="0"/>
                          <m:t>𝐵</m:t>
                        </m:r>
                      </m:e>
                      <m:sub>
                        <m:r>
                          <a:rPr lang="en-US" sz="2400" i="1" dirty="0"/>
                          <m:t>0</m:t>
                        </m:r>
                      </m:sub>
                    </m:sSub>
                    <m:r>
                      <a:rPr lang="en-US" sz="2400" i="1" dirty="0" smtClean="0"/>
                      <m:t>≪</m:t>
                    </m:r>
                    <m:sSub>
                      <m:sSubPr>
                        <m:ctrlPr>
                          <a:rPr lang="en-US" sz="2400" i="1" dirty="0"/>
                        </m:ctrlPr>
                      </m:sSubPr>
                      <m:e>
                        <m:r>
                          <a:rPr lang="en-US" sz="2400" i="1" dirty="0"/>
                          <m:t>𝐵</m:t>
                        </m:r>
                      </m:e>
                      <m:sub>
                        <m:r>
                          <m:rPr>
                            <m:sty m:val="p"/>
                          </m:rPr>
                          <a:rPr lang="en-US" sz="2400" dirty="0"/>
                          <m:t>crit</m:t>
                        </m:r>
                      </m:sub>
                    </m:sSub>
                  </m:oMath>
                </a14:m>
                <a:r>
                  <a:rPr lang="en-US" sz="2400" dirty="0"/>
                  <a:t>, transition frequencies typically </a:t>
                </a:r>
                <a14:m>
                  <m:oMath xmlns:m="http://schemas.openxmlformats.org/officeDocument/2006/math">
                    <m:r>
                      <a:rPr lang="en-US" sz="2400" i="1" dirty="0" smtClean="0"/>
                      <m:t>5 − 15 </m:t>
                    </m:r>
                    <m:r>
                      <m:rPr>
                        <m:sty m:val="p"/>
                      </m:rPr>
                      <a:rPr lang="en-US" sz="2400" i="0" dirty="0" err="1" smtClean="0"/>
                      <m:t>MHz</m:t>
                    </m:r>
                  </m:oMath>
                </a14:m>
                <a:r>
                  <a:rPr lang="en-US" sz="2400" dirty="0"/>
                  <a:t>. </a:t>
                </a:r>
              </a:p>
              <a:p>
                <a:pPr marL="742950" lvl="1" indent="-285750">
                  <a:buFont typeface="Arial" panose="020B0604020202020204" pitchFamily="34" charset="0"/>
                  <a:buChar char="•"/>
                </a:pPr>
                <a:r>
                  <a:rPr lang="en-US" sz="2400" b="1" dirty="0"/>
                  <a:t>Medium-field (MFT): </a:t>
                </a:r>
                <a:r>
                  <a:rPr lang="en-US" sz="2400" dirty="0"/>
                  <a:t>	</a:t>
                </a:r>
                <a14:m>
                  <m:oMath xmlns:m="http://schemas.openxmlformats.org/officeDocument/2006/math">
                    <m:sSub>
                      <m:sSubPr>
                        <m:ctrlPr>
                          <a:rPr lang="en-US" sz="2400" i="1" dirty="0" smtClean="0"/>
                        </m:ctrlPr>
                      </m:sSubPr>
                      <m:e>
                        <m:r>
                          <a:rPr lang="en-US" sz="2400" i="1" dirty="0"/>
                          <m:t>𝐵</m:t>
                        </m:r>
                      </m:e>
                      <m:sub>
                        <m:r>
                          <a:rPr lang="en-US" sz="2400" i="1" dirty="0"/>
                          <m:t>0</m:t>
                        </m:r>
                      </m:sub>
                    </m:sSub>
                    <m:r>
                      <a:rPr lang="en-US" sz="2400" i="1" dirty="0" smtClean="0">
                        <a:ea typeface="Cambria Math" panose="02040503050406030204" pitchFamily="18" charset="0"/>
                      </a:rPr>
                      <m:t>&lt;</m:t>
                    </m:r>
                    <m:sSub>
                      <m:sSubPr>
                        <m:ctrlPr>
                          <a:rPr lang="en-US" sz="2400" i="1" dirty="0"/>
                        </m:ctrlPr>
                      </m:sSubPr>
                      <m:e>
                        <m:r>
                          <a:rPr lang="en-US" sz="2400" i="1" dirty="0"/>
                          <m:t>𝐵</m:t>
                        </m:r>
                      </m:e>
                      <m:sub>
                        <m:r>
                          <m:rPr>
                            <m:sty m:val="p"/>
                          </m:rPr>
                          <a:rPr lang="en-US" sz="2400" dirty="0"/>
                          <m:t>crit</m:t>
                        </m:r>
                      </m:sub>
                    </m:sSub>
                  </m:oMath>
                </a14:m>
                <a:r>
                  <a:rPr lang="en-US" sz="2400" dirty="0"/>
                  <a:t>.</a:t>
                </a:r>
              </a:p>
              <a:p>
                <a:pPr marL="742950" lvl="1" indent="-285750">
                  <a:buFont typeface="Arial" panose="020B0604020202020204" pitchFamily="34" charset="0"/>
                  <a:buChar char="•"/>
                </a:pPr>
                <a:r>
                  <a:rPr lang="en-US" sz="2400" b="1" dirty="0"/>
                  <a:t>Strong-field (SFT): </a:t>
                </a:r>
                <a:r>
                  <a:rPr lang="en-US" sz="2400" dirty="0"/>
                  <a:t>		</a:t>
                </a:r>
                <a14:m>
                  <m:oMath xmlns:m="http://schemas.openxmlformats.org/officeDocument/2006/math">
                    <m:sSub>
                      <m:sSubPr>
                        <m:ctrlPr>
                          <a:rPr lang="en-US" sz="2400" i="1" dirty="0" smtClean="0"/>
                        </m:ctrlPr>
                      </m:sSubPr>
                      <m:e>
                        <m:r>
                          <a:rPr lang="en-US" sz="2400" i="1" dirty="0"/>
                          <m:t>𝐵</m:t>
                        </m:r>
                      </m:e>
                      <m:sub>
                        <m:r>
                          <a:rPr lang="en-US" sz="2400" i="1" dirty="0"/>
                          <m:t>0</m:t>
                        </m:r>
                      </m:sub>
                    </m:sSub>
                    <m:r>
                      <a:rPr lang="en-US" sz="2400" i="1" dirty="0" smtClean="0">
                        <a:ea typeface="Cambria Math" panose="02040503050406030204" pitchFamily="18" charset="0"/>
                      </a:rPr>
                      <m:t>≥</m:t>
                    </m:r>
                    <m:sSub>
                      <m:sSubPr>
                        <m:ctrlPr>
                          <a:rPr lang="en-US" sz="2400" i="1" dirty="0"/>
                        </m:ctrlPr>
                      </m:sSubPr>
                      <m:e>
                        <m:r>
                          <a:rPr lang="en-US" sz="2400" i="1" dirty="0"/>
                          <m:t>𝐵</m:t>
                        </m:r>
                      </m:e>
                      <m:sub>
                        <m:r>
                          <m:rPr>
                            <m:sty m:val="p"/>
                          </m:rPr>
                          <a:rPr lang="en-US" sz="2400" dirty="0"/>
                          <m:t>crit</m:t>
                        </m:r>
                      </m:sub>
                    </m:sSub>
                    <m:r>
                      <a:rPr lang="en-US" sz="2400" i="1" dirty="0"/>
                      <m:t> </m:t>
                    </m:r>
                  </m:oMath>
                </a14:m>
                <a:r>
                  <a:rPr lang="en-US" sz="2400" dirty="0"/>
                  <a:t>, transition frequencies of hundreds MHz to GHz.</a:t>
                </a:r>
              </a:p>
              <a:p>
                <a:pPr marL="285750" indent="-285750">
                  <a:buFont typeface="Arial" panose="020B0604020202020204" pitchFamily="34" charset="0"/>
                  <a:buChar char="•"/>
                </a:pPr>
                <a:r>
                  <a:rPr lang="en-US" sz="2400" dirty="0"/>
                  <a:t>Another classification after Ramsey, refers to change of quantum numbers in transitions:</a:t>
                </a:r>
              </a:p>
              <a:p>
                <a:pPr marL="742950" lvl="1" indent="-285750">
                  <a:buFont typeface="Arial" panose="020B0604020202020204" pitchFamily="34" charset="0"/>
                  <a:buChar char="•"/>
                </a:pPr>
                <a14:m>
                  <m:oMath xmlns:m="http://schemas.openxmlformats.org/officeDocument/2006/math">
                    <m:r>
                      <a:rPr lang="el-GR" sz="2400" i="1" dirty="0" smtClean="0"/>
                      <m:t>𝜋</m:t>
                    </m:r>
                    <m:r>
                      <a:rPr lang="el-GR" sz="2400" i="1" dirty="0" smtClean="0"/>
                      <m:t> (</m:t>
                    </m:r>
                    <m:sSub>
                      <m:sSubPr>
                        <m:ctrlPr>
                          <a:rPr lang="en-US" sz="2400" i="1" dirty="0"/>
                        </m:ctrlPr>
                      </m:sSubPr>
                      <m:e>
                        <m:r>
                          <a:rPr lang="en-US" sz="2400" i="1" dirty="0"/>
                          <m:t>𝐵</m:t>
                        </m:r>
                      </m:e>
                      <m:sub>
                        <m:r>
                          <a:rPr lang="en-US" sz="2400" b="0" i="1" dirty="0" smtClean="0"/>
                          <m:t>1</m:t>
                        </m:r>
                      </m:sub>
                    </m:sSub>
                    <m:r>
                      <a:rPr lang="en-US" sz="2400" i="1" dirty="0" smtClean="0"/>
                      <m:t>⊥</m:t>
                    </m:r>
                    <m:sSub>
                      <m:sSubPr>
                        <m:ctrlPr>
                          <a:rPr lang="en-US" sz="2400" i="1" dirty="0"/>
                        </m:ctrlPr>
                      </m:sSubPr>
                      <m:e>
                        <m:r>
                          <a:rPr lang="en-US" sz="2400" i="1" dirty="0"/>
                          <m:t>𝐵</m:t>
                        </m:r>
                      </m:e>
                      <m:sub>
                        <m:r>
                          <a:rPr lang="en-US" sz="2400" i="1" dirty="0"/>
                          <m:t>0</m:t>
                        </m:r>
                      </m:sub>
                    </m:sSub>
                    <m:r>
                      <a:rPr lang="en-US" sz="2400" i="1" dirty="0" smtClean="0"/>
                      <m:t>) </m:t>
                    </m:r>
                  </m:oMath>
                </a14:m>
                <a:r>
                  <a:rPr lang="en-US" sz="2400" dirty="0"/>
                  <a:t>transitions </a:t>
                </a:r>
                <a:r>
                  <a:rPr lang="en-US" sz="2400" i="1" dirty="0"/>
                  <a:t>within</a:t>
                </a:r>
                <a:r>
                  <a:rPr lang="en-US" sz="2400" dirty="0"/>
                  <a:t> one </a:t>
                </a:r>
                <a14:m>
                  <m:oMath xmlns:m="http://schemas.openxmlformats.org/officeDocument/2006/math">
                    <m:r>
                      <a:rPr lang="en-US" sz="2400" i="1" dirty="0" smtClean="0"/>
                      <m:t>𝐹</m:t>
                    </m:r>
                  </m:oMath>
                </a14:m>
                <a:r>
                  <a:rPr lang="en-US" sz="2400" dirty="0"/>
                  <a:t> </a:t>
                </a:r>
                <a:r>
                  <a:rPr lang="en-US" sz="2400" dirty="0" err="1"/>
                  <a:t>multiplet</a:t>
                </a:r>
                <a:r>
                  <a:rPr lang="en-US" sz="2400" dirty="0"/>
                  <a:t>: </a:t>
                </a:r>
              </a:p>
              <a:p>
                <a:pPr lvl="1"/>
                <a:r>
                  <a:rPr lang="en-US" sz="2400" dirty="0"/>
                  <a:t>						</a:t>
                </a:r>
                <a14:m>
                  <m:oMath xmlns:m="http://schemas.openxmlformats.org/officeDocument/2006/math">
                    <m:r>
                      <a:rPr lang="en-US" sz="2400" i="1" dirty="0" smtClean="0"/>
                      <m:t>∆</m:t>
                    </m:r>
                    <m:r>
                      <a:rPr lang="en-US" sz="2400" i="1" dirty="0" smtClean="0"/>
                      <m:t>𝐹</m:t>
                    </m:r>
                    <m:r>
                      <a:rPr lang="en-US" sz="2400" i="1" dirty="0" smtClean="0"/>
                      <m:t>=0, ∆</m:t>
                    </m:r>
                    <m:sSub>
                      <m:sSubPr>
                        <m:ctrlPr>
                          <a:rPr lang="en-US" sz="2400" i="1" dirty="0" smtClean="0"/>
                        </m:ctrlPr>
                      </m:sSubPr>
                      <m:e>
                        <m:r>
                          <a:rPr lang="en-US" sz="2400" b="0" i="1" dirty="0" smtClean="0"/>
                          <m:t>𝑚</m:t>
                        </m:r>
                      </m:e>
                      <m:sub>
                        <m:r>
                          <a:rPr lang="en-US" sz="2400" b="0" i="1" dirty="0" smtClean="0"/>
                          <m:t>𝐹</m:t>
                        </m:r>
                      </m:sub>
                    </m:sSub>
                    <m:r>
                      <a:rPr lang="en-US" sz="2400" i="1" dirty="0" smtClean="0"/>
                      <m:t> =±1</m:t>
                    </m:r>
                  </m:oMath>
                </a14:m>
                <a:r>
                  <a:rPr lang="en-US" sz="2400" dirty="0"/>
                  <a:t>.</a:t>
                </a:r>
              </a:p>
              <a:p>
                <a:pPr marL="742950" lvl="1" indent="-285750">
                  <a:buFont typeface="Arial" panose="020B0604020202020204" pitchFamily="34" charset="0"/>
                  <a:buChar char="•"/>
                </a:pPr>
                <a14:m>
                  <m:oMath xmlns:m="http://schemas.openxmlformats.org/officeDocument/2006/math">
                    <m:r>
                      <a:rPr lang="el-GR" sz="2400" i="1" dirty="0" smtClean="0"/>
                      <m:t>𝜎</m:t>
                    </m:r>
                    <m:r>
                      <a:rPr lang="el-GR" sz="2400" i="1" dirty="0" smtClean="0"/>
                      <m:t> (</m:t>
                    </m:r>
                    <m:sSub>
                      <m:sSubPr>
                        <m:ctrlPr>
                          <a:rPr lang="en-US" sz="2400" i="1" dirty="0"/>
                        </m:ctrlPr>
                      </m:sSubPr>
                      <m:e>
                        <m:r>
                          <a:rPr lang="en-US" sz="2400" i="1" dirty="0"/>
                          <m:t>𝐵</m:t>
                        </m:r>
                      </m:e>
                      <m:sub>
                        <m:r>
                          <a:rPr lang="en-US" sz="2400" i="1" dirty="0"/>
                          <m:t>1</m:t>
                        </m:r>
                      </m:sub>
                    </m:sSub>
                    <m:r>
                      <a:rPr lang="en-US" sz="2400" i="1" dirty="0" smtClean="0"/>
                      <m:t>∥</m:t>
                    </m:r>
                    <m:sSub>
                      <m:sSubPr>
                        <m:ctrlPr>
                          <a:rPr lang="en-US" sz="2400" i="1" dirty="0"/>
                        </m:ctrlPr>
                      </m:sSubPr>
                      <m:e>
                        <m:r>
                          <a:rPr lang="en-US" sz="2400" i="1" dirty="0"/>
                          <m:t>𝐵</m:t>
                        </m:r>
                      </m:e>
                      <m:sub>
                        <m:r>
                          <a:rPr lang="en-US" sz="2400" i="1" dirty="0"/>
                          <m:t>0</m:t>
                        </m:r>
                      </m:sub>
                    </m:sSub>
                    <m:r>
                      <a:rPr lang="en-US" sz="2400" i="1" dirty="0" smtClean="0"/>
                      <m:t>) </m:t>
                    </m:r>
                  </m:oMath>
                </a14:m>
                <a:r>
                  <a:rPr lang="en-US" sz="2400" dirty="0"/>
                  <a:t>transitions between </a:t>
                </a:r>
                <a:r>
                  <a:rPr lang="en-US" sz="2400" i="1" dirty="0"/>
                  <a:t>different</a:t>
                </a:r>
                <a:r>
                  <a:rPr lang="en-US" sz="2400" dirty="0"/>
                  <a:t> </a:t>
                </a:r>
                <a14:m>
                  <m:oMath xmlns:m="http://schemas.openxmlformats.org/officeDocument/2006/math">
                    <m:r>
                      <a:rPr lang="en-US" sz="2400" i="1" dirty="0"/>
                      <m:t>𝐹</m:t>
                    </m:r>
                  </m:oMath>
                </a14:m>
                <a:r>
                  <a:rPr lang="en-US" sz="2400" dirty="0"/>
                  <a:t> </a:t>
                </a:r>
                <a:r>
                  <a:rPr lang="en-US" sz="2400" dirty="0" err="1"/>
                  <a:t>multiplets</a:t>
                </a:r>
                <a:r>
                  <a:rPr lang="en-US" sz="2400" dirty="0"/>
                  <a:t>: </a:t>
                </a:r>
              </a:p>
              <a:p>
                <a:pPr lvl="1"/>
                <a:r>
                  <a:rPr lang="en-US" sz="2400" dirty="0"/>
                  <a:t>						</a:t>
                </a:r>
                <a14:m>
                  <m:oMath xmlns:m="http://schemas.openxmlformats.org/officeDocument/2006/math">
                    <m:r>
                      <a:rPr lang="en-US" sz="2400" i="1" dirty="0" smtClean="0"/>
                      <m:t>∆</m:t>
                    </m:r>
                    <m:r>
                      <a:rPr lang="en-US" sz="2400" i="1" dirty="0" smtClean="0"/>
                      <m:t>𝐹</m:t>
                    </m:r>
                    <m:r>
                      <a:rPr lang="en-US" sz="2400" i="1" dirty="0" smtClean="0"/>
                      <m:t>=±1, ∆</m:t>
                    </m:r>
                    <m:sSub>
                      <m:sSubPr>
                        <m:ctrlPr>
                          <a:rPr lang="en-US" sz="2400" i="1" dirty="0"/>
                        </m:ctrlPr>
                      </m:sSubPr>
                      <m:e>
                        <m:r>
                          <a:rPr lang="en-US" sz="2400" i="1" dirty="0"/>
                          <m:t>𝑚</m:t>
                        </m:r>
                      </m:e>
                      <m:sub>
                        <m:r>
                          <a:rPr lang="en-US" sz="2400" i="1" dirty="0"/>
                          <m:t>𝐹</m:t>
                        </m:r>
                      </m:sub>
                    </m:sSub>
                    <m:r>
                      <a:rPr lang="en-US" sz="2400" i="1" dirty="0" smtClean="0"/>
                      <m:t>=0,±1.</m:t>
                    </m:r>
                  </m:oMath>
                </a14:m>
                <a:endParaRPr lang="en-US" sz="2400" dirty="0"/>
              </a:p>
            </p:txBody>
          </p:sp>
        </mc:Choice>
        <mc:Fallback>
          <p:sp>
            <p:nvSpPr>
              <p:cNvPr id="5" name="TextBox 4">
                <a:extLst>
                  <a:ext uri="{FF2B5EF4-FFF2-40B4-BE49-F238E27FC236}">
                    <a16:creationId xmlns:a16="http://schemas.microsoft.com/office/drawing/2014/main" id="{ACCFBFEA-42B1-EE7A-F68B-6C96F092C970}"/>
                  </a:ext>
                </a:extLst>
              </p:cNvPr>
              <p:cNvSpPr txBox="1">
                <a:spLocks noRot="1" noChangeAspect="1" noMove="1" noResize="1" noEditPoints="1" noAdjustHandles="1" noChangeArrowheads="1" noChangeShapeType="1" noTextEdit="1"/>
              </p:cNvSpPr>
              <p:nvPr/>
            </p:nvSpPr>
            <p:spPr>
              <a:xfrm>
                <a:off x="283535" y="1600200"/>
                <a:ext cx="11288486" cy="4154984"/>
              </a:xfrm>
              <a:prstGeom prst="rect">
                <a:avLst/>
              </a:prstGeom>
              <a:blipFill>
                <a:blip r:embed="rId2"/>
                <a:stretch>
                  <a:fillRect l="-787" t="-1524" r="-562"/>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1958153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F3A0F9-97E7-30C0-398A-A6CC2017C4B9}"/>
              </a:ext>
            </a:extLst>
          </p:cNvPr>
          <p:cNvSpPr>
            <a:spLocks noGrp="1"/>
          </p:cNvSpPr>
          <p:nvPr>
            <p:ph type="sldNum" sz="quarter" idx="10"/>
          </p:nvPr>
        </p:nvSpPr>
        <p:spPr/>
        <p:txBody>
          <a:bodyPr/>
          <a:lstStyle/>
          <a:p>
            <a:fld id="{DF69D58E-C59B-4BE3-83E0-B1C1287A8E5B}" type="slidenum">
              <a:rPr lang="en-US" smtClean="0"/>
              <a:pPr/>
              <a:t>35</a:t>
            </a:fld>
            <a:endParaRPr lang="en-US"/>
          </a:p>
        </p:txBody>
      </p:sp>
      <p:sp>
        <p:nvSpPr>
          <p:cNvPr id="4" name="Title 1">
            <a:extLst>
              <a:ext uri="{FF2B5EF4-FFF2-40B4-BE49-F238E27FC236}">
                <a16:creationId xmlns:a16="http://schemas.microsoft.com/office/drawing/2014/main" id="{41545FF7-7EAE-80C7-7318-4536023B220E}"/>
              </a:ext>
            </a:extLst>
          </p:cNvPr>
          <p:cNvSpPr txBox="1">
            <a:spLocks/>
          </p:cNvSpPr>
          <p:nvPr/>
        </p:nvSpPr>
        <p:spPr>
          <a:xfrm>
            <a:off x="304800" y="228600"/>
            <a:ext cx="11201400" cy="711198"/>
          </a:xfrm>
          <a:prstGeom prst="rect">
            <a:avLst/>
          </a:prstGeom>
          <a:solidFill>
            <a:schemeClr val="accent1">
              <a:alpha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800" dirty="0"/>
              <a:t>RF transition frequencies for H and D</a:t>
            </a:r>
          </a:p>
        </p:txBody>
      </p:sp>
      <p:pic>
        <p:nvPicPr>
          <p:cNvPr id="5" name="Picture 4">
            <a:extLst>
              <a:ext uri="{FF2B5EF4-FFF2-40B4-BE49-F238E27FC236}">
                <a16:creationId xmlns:a16="http://schemas.microsoft.com/office/drawing/2014/main" id="{49C26E16-D451-A9D5-16D0-FC526226DF89}"/>
              </a:ext>
            </a:extLst>
          </p:cNvPr>
          <p:cNvPicPr>
            <a:picLocks noChangeAspect="1"/>
          </p:cNvPicPr>
          <p:nvPr/>
        </p:nvPicPr>
        <p:blipFill rotWithShape="1">
          <a:blip r:embed="rId2"/>
          <a:srcRect l="24344" t="58186" r="24057" b="16666"/>
          <a:stretch/>
        </p:blipFill>
        <p:spPr>
          <a:xfrm>
            <a:off x="2743199" y="984743"/>
            <a:ext cx="5643363" cy="3892057"/>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50E8A26-AC91-6B50-7F62-3F109D718029}"/>
                  </a:ext>
                </a:extLst>
              </p:cNvPr>
              <p:cNvSpPr txBox="1"/>
              <p:nvPr/>
            </p:nvSpPr>
            <p:spPr>
              <a:xfrm>
                <a:off x="304800" y="4951274"/>
                <a:ext cx="11201400" cy="1754326"/>
              </a:xfrm>
              <a:prstGeom prst="rect">
                <a:avLst/>
              </a:prstGeom>
              <a:solidFill>
                <a:schemeClr val="accent5">
                  <a:alpha val="20473"/>
                </a:schemeClr>
              </a:solidFill>
              <a:effectLst/>
            </p:spPr>
            <p:txBody>
              <a:bodyPr wrap="square" rtlCol="0">
                <a:spAutoFit/>
              </a:bodyPr>
              <a:lstStyle/>
              <a:p>
                <a:pPr marL="285750" indent="-285750">
                  <a:buClr>
                    <a:schemeClr val="tx1"/>
                  </a:buClr>
                  <a:buFont typeface="Arial" panose="020B0604020202020204" pitchFamily="34" charset="0"/>
                  <a:buChar char="•"/>
                </a:pPr>
                <a:r>
                  <a:rPr lang="en-US" b="1" dirty="0">
                    <a:solidFill>
                      <a:srgbClr val="FF0000"/>
                    </a:solidFill>
                  </a:rPr>
                  <a:t>WFT</a:t>
                </a:r>
                <a:r>
                  <a:rPr lang="en-US" dirty="0"/>
                  <a:t> and </a:t>
                </a:r>
                <a:r>
                  <a:rPr lang="en-US" b="1" dirty="0">
                    <a:solidFill>
                      <a:srgbClr val="006600"/>
                    </a:solidFill>
                  </a:rPr>
                  <a:t>MFT</a:t>
                </a:r>
                <a:r>
                  <a:rPr lang="en-US" dirty="0"/>
                  <a:t>: low-</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𝐵</m:t>
                        </m:r>
                      </m:e>
                      <m:sub>
                        <m:r>
                          <a:rPr lang="en-US" b="0" i="1" dirty="0" smtClean="0">
                            <a:latin typeface="Cambria Math" panose="02040503050406030204" pitchFamily="18" charset="0"/>
                          </a:rPr>
                          <m:t>0</m:t>
                        </m:r>
                      </m:sub>
                    </m:sSub>
                  </m:oMath>
                </a14:m>
                <a:r>
                  <a:rPr lang="en-US" dirty="0"/>
                  <a:t> </a:t>
                </a:r>
                <a14:m>
                  <m:oMath xmlns:m="http://schemas.openxmlformats.org/officeDocument/2006/math">
                    <m:r>
                      <a:rPr lang="el-GR" i="1" dirty="0" smtClean="0">
                        <a:latin typeface="Cambria Math" panose="02040503050406030204" pitchFamily="18" charset="0"/>
                      </a:rPr>
                      <m:t>𝜋</m:t>
                    </m:r>
                  </m:oMath>
                </a14:m>
                <a:r>
                  <a:rPr lang="el-GR" dirty="0"/>
                  <a:t> </a:t>
                </a:r>
                <a:r>
                  <a:rPr lang="en-US" dirty="0"/>
                  <a:t>transitions.</a:t>
                </a:r>
              </a:p>
              <a:p>
                <a:pPr marL="285750" indent="-285750">
                  <a:buClr>
                    <a:schemeClr val="tx1"/>
                  </a:buClr>
                  <a:buFont typeface="Arial" panose="020B0604020202020204" pitchFamily="34" charset="0"/>
                  <a:buChar char="•"/>
                </a:pPr>
                <a:r>
                  <a:rPr lang="en-US" b="1" dirty="0">
                    <a:solidFill>
                      <a:srgbClr val="FF0000"/>
                    </a:solidFill>
                  </a:rPr>
                  <a:t>WFT: </a:t>
                </a:r>
                <a:r>
                  <a:rPr lang="en-US" dirty="0"/>
                  <a:t>in Zeeman region of HFS where </a:t>
                </a: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𝑚</m:t>
                        </m:r>
                      </m:e>
                      <m:sub>
                        <m:r>
                          <a:rPr lang="en-US" sz="1800" b="0" i="1" dirty="0" smtClean="0">
                            <a:latin typeface="Cambria Math" panose="02040503050406030204" pitchFamily="18" charset="0"/>
                          </a:rPr>
                          <m:t>𝐹</m:t>
                        </m:r>
                      </m:sub>
                    </m:sSub>
                  </m:oMath>
                </a14:m>
                <a:r>
                  <a:rPr lang="en-US" dirty="0"/>
                  <a:t> states are nearly equidistant ⇒ multi-quantum transitions within </a:t>
                </a:r>
                <a14:m>
                  <m:oMath xmlns:m="http://schemas.openxmlformats.org/officeDocument/2006/math">
                    <m:r>
                      <a:rPr lang="en-US" i="1" dirty="0">
                        <a:latin typeface="Cambria Math" panose="02040503050406030204" pitchFamily="18" charset="0"/>
                      </a:rPr>
                      <m:t>𝐹</m:t>
                    </m:r>
                  </m:oMath>
                </a14:m>
                <a:r>
                  <a:rPr lang="en-US" dirty="0"/>
                  <a:t> </a:t>
                </a:r>
                <a:r>
                  <a:rPr lang="en-US" dirty="0" err="1"/>
                  <a:t>multiplet</a:t>
                </a:r>
                <a:r>
                  <a:rPr lang="en-US" dirty="0"/>
                  <a:t>.</a:t>
                </a:r>
              </a:p>
              <a:p>
                <a:pPr marL="285750" indent="-285750">
                  <a:buClr>
                    <a:schemeClr val="tx1"/>
                  </a:buClr>
                  <a:buFont typeface="Arial" panose="020B0604020202020204" pitchFamily="34" charset="0"/>
                  <a:buChar char="•"/>
                </a:pPr>
                <a:r>
                  <a:rPr lang="en-US" b="1" dirty="0">
                    <a:solidFill>
                      <a:srgbClr val="006600"/>
                    </a:solidFill>
                  </a:rPr>
                  <a:t>MFT: </a:t>
                </a:r>
                <a14:m>
                  <m:oMath xmlns:m="http://schemas.openxmlformats.org/officeDocument/2006/math">
                    <m:r>
                      <a:rPr lang="el-GR" i="1" dirty="0" smtClean="0">
                        <a:latin typeface="Cambria Math" panose="02040503050406030204" pitchFamily="18" charset="0"/>
                      </a:rPr>
                      <m:t>𝜋</m:t>
                    </m:r>
                  </m:oMath>
                </a14:m>
                <a:r>
                  <a:rPr lang="el-GR" dirty="0"/>
                  <a:t> </a:t>
                </a:r>
                <a:r>
                  <a:rPr lang="en-US" dirty="0"/>
                  <a:t>transitions at higher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𝐵</m:t>
                        </m:r>
                      </m:e>
                      <m:sub>
                        <m:r>
                          <a:rPr lang="en-US" i="1" dirty="0">
                            <a:latin typeface="Cambria Math" panose="02040503050406030204" pitchFamily="18" charset="0"/>
                          </a:rPr>
                          <m:t>0</m:t>
                        </m:r>
                      </m:sub>
                    </m:sSub>
                  </m:oMath>
                </a14:m>
                <a:r>
                  <a:rPr lang="en-US" dirty="0"/>
                  <a:t> and RF frequencies ⇒ energies of single-photon transitions in one </a:t>
                </a:r>
                <a14:m>
                  <m:oMath xmlns:m="http://schemas.openxmlformats.org/officeDocument/2006/math">
                    <m:r>
                      <a:rPr lang="en-US" i="1" dirty="0">
                        <a:latin typeface="Cambria Math" panose="02040503050406030204" pitchFamily="18" charset="0"/>
                      </a:rPr>
                      <m:t>𝐹</m:t>
                    </m:r>
                  </m:oMath>
                </a14:m>
                <a:r>
                  <a:rPr lang="en-US" dirty="0"/>
                  <a:t> </a:t>
                </a:r>
                <a:r>
                  <a:rPr lang="en-US" dirty="0" err="1"/>
                  <a:t>multiplet</a:t>
                </a:r>
                <a:r>
                  <a:rPr lang="en-US" dirty="0"/>
                  <a:t> sufficiently separated. </a:t>
                </a:r>
              </a:p>
              <a:p>
                <a:pPr marL="285750" indent="-285750">
                  <a:buClr>
                    <a:schemeClr val="tx1"/>
                  </a:buClr>
                  <a:buFont typeface="Arial" panose="020B0604020202020204" pitchFamily="34" charset="0"/>
                  <a:buChar char="•"/>
                </a:pPr>
                <a:r>
                  <a:rPr lang="en-US" b="1" dirty="0">
                    <a:solidFill>
                      <a:srgbClr val="0000FF"/>
                    </a:solidFill>
                  </a:rPr>
                  <a:t>SFT: </a:t>
                </a:r>
                <a14:m>
                  <m:oMath xmlns:m="http://schemas.openxmlformats.org/officeDocument/2006/math">
                    <m:r>
                      <a:rPr lang="el-GR" i="1" dirty="0" smtClean="0">
                        <a:latin typeface="Cambria Math" panose="02040503050406030204" pitchFamily="18" charset="0"/>
                      </a:rPr>
                      <m:t>𝜎</m:t>
                    </m:r>
                  </m:oMath>
                </a14:m>
                <a:r>
                  <a:rPr lang="el-GR" dirty="0"/>
                  <a:t> </a:t>
                </a:r>
                <a:r>
                  <a:rPr lang="en-US" dirty="0"/>
                  <a:t>or </a:t>
                </a:r>
                <a14:m>
                  <m:oMath xmlns:m="http://schemas.openxmlformats.org/officeDocument/2006/math">
                    <m:r>
                      <a:rPr lang="el-GR" i="1" dirty="0" smtClean="0">
                        <a:latin typeface="Cambria Math" panose="02040503050406030204" pitchFamily="18" charset="0"/>
                      </a:rPr>
                      <m:t>𝜋</m:t>
                    </m:r>
                  </m:oMath>
                </a14:m>
                <a:r>
                  <a:rPr lang="el-GR" dirty="0"/>
                  <a:t> </a:t>
                </a:r>
                <a:r>
                  <a:rPr lang="en-US" dirty="0"/>
                  <a:t>single-quantum transitions at still higher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𝐵</m:t>
                        </m:r>
                      </m:e>
                      <m:sub>
                        <m:r>
                          <a:rPr lang="en-US" i="1" dirty="0">
                            <a:latin typeface="Cambria Math" panose="02040503050406030204" pitchFamily="18" charset="0"/>
                          </a:rPr>
                          <m:t>0</m:t>
                        </m:r>
                      </m:sub>
                    </m:sSub>
                  </m:oMath>
                </a14:m>
                <a:r>
                  <a:rPr lang="en-US" dirty="0"/>
                  <a:t> between single HFS states. </a:t>
                </a:r>
              </a:p>
            </p:txBody>
          </p:sp>
        </mc:Choice>
        <mc:Fallback>
          <p:sp>
            <p:nvSpPr>
              <p:cNvPr id="6" name="TextBox 5">
                <a:extLst>
                  <a:ext uri="{FF2B5EF4-FFF2-40B4-BE49-F238E27FC236}">
                    <a16:creationId xmlns:a16="http://schemas.microsoft.com/office/drawing/2014/main" id="{850E8A26-AC91-6B50-7F62-3F109D718029}"/>
                  </a:ext>
                </a:extLst>
              </p:cNvPr>
              <p:cNvSpPr txBox="1">
                <a:spLocks noRot="1" noChangeAspect="1" noMove="1" noResize="1" noEditPoints="1" noAdjustHandles="1" noChangeArrowheads="1" noChangeShapeType="1" noTextEdit="1"/>
              </p:cNvSpPr>
              <p:nvPr/>
            </p:nvSpPr>
            <p:spPr>
              <a:xfrm>
                <a:off x="304800" y="4951274"/>
                <a:ext cx="11201400" cy="1754326"/>
              </a:xfrm>
              <a:prstGeom prst="rect">
                <a:avLst/>
              </a:prstGeom>
              <a:blipFill>
                <a:blip r:embed="rId3"/>
                <a:stretch>
                  <a:fillRect l="-340" t="-1439" b="-5036"/>
                </a:stretch>
              </a:blipFill>
              <a:effectLst/>
            </p:spPr>
            <p:txBody>
              <a:bodyPr/>
              <a:lstStyle/>
              <a:p>
                <a:r>
                  <a:rPr lang="en-US">
                    <a:noFill/>
                  </a:rPr>
                  <a:t> </a:t>
                </a:r>
              </a:p>
            </p:txBody>
          </p:sp>
        </mc:Fallback>
      </mc:AlternateContent>
    </p:spTree>
    <p:extLst>
      <p:ext uri="{BB962C8B-B14F-4D97-AF65-F5344CB8AC3E}">
        <p14:creationId xmlns:p14="http://schemas.microsoft.com/office/powerpoint/2010/main" val="651399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F5E6-EE68-FA56-4343-79C818A0E1B4}"/>
              </a:ext>
            </a:extLst>
          </p:cNvPr>
          <p:cNvSpPr>
            <a:spLocks noGrp="1"/>
          </p:cNvSpPr>
          <p:nvPr>
            <p:ph type="title"/>
          </p:nvPr>
        </p:nvSpPr>
        <p:spPr>
          <a:solidFill>
            <a:schemeClr val="accent1">
              <a:alpha val="50000"/>
            </a:schemeClr>
          </a:solidFill>
        </p:spPr>
        <p:txBody>
          <a:bodyPr/>
          <a:lstStyle/>
          <a:p>
            <a:r>
              <a:rPr lang="en-US" dirty="0"/>
              <a:t>An Advanced Polarized Proton Source</a:t>
            </a:r>
          </a:p>
        </p:txBody>
      </p:sp>
      <p:sp>
        <p:nvSpPr>
          <p:cNvPr id="3" name="Slide Number Placeholder 2">
            <a:extLst>
              <a:ext uri="{FF2B5EF4-FFF2-40B4-BE49-F238E27FC236}">
                <a16:creationId xmlns:a16="http://schemas.microsoft.com/office/drawing/2014/main" id="{FA2B8784-FB11-EEF6-FBBD-D38204204A2A}"/>
              </a:ext>
            </a:extLst>
          </p:cNvPr>
          <p:cNvSpPr>
            <a:spLocks noGrp="1"/>
          </p:cNvSpPr>
          <p:nvPr>
            <p:ph type="sldNum" sz="quarter" idx="10"/>
          </p:nvPr>
        </p:nvSpPr>
        <p:spPr/>
        <p:txBody>
          <a:bodyPr/>
          <a:lstStyle/>
          <a:p>
            <a:fld id="{DF69D58E-C59B-4BE3-83E0-B1C1287A8E5B}" type="slidenum">
              <a:rPr lang="en-US" smtClean="0"/>
              <a:pPr/>
              <a:t>36</a:t>
            </a:fld>
            <a:endParaRPr lang="en-US"/>
          </a:p>
        </p:txBody>
      </p:sp>
      <p:pic>
        <p:nvPicPr>
          <p:cNvPr id="6" name="Picture 5">
            <a:extLst>
              <a:ext uri="{FF2B5EF4-FFF2-40B4-BE49-F238E27FC236}">
                <a16:creationId xmlns:a16="http://schemas.microsoft.com/office/drawing/2014/main" id="{263D0E61-5692-83B4-D540-DE83537A2BAE}"/>
              </a:ext>
            </a:extLst>
          </p:cNvPr>
          <p:cNvPicPr>
            <a:picLocks noChangeAspect="1"/>
          </p:cNvPicPr>
          <p:nvPr/>
        </p:nvPicPr>
        <p:blipFill>
          <a:blip r:embed="rId2"/>
          <a:stretch>
            <a:fillRect/>
          </a:stretch>
        </p:blipFill>
        <p:spPr>
          <a:xfrm>
            <a:off x="477636" y="1759424"/>
            <a:ext cx="5750256" cy="2583976"/>
          </a:xfrm>
          <a:prstGeom prst="rect">
            <a:avLst/>
          </a:prstGeom>
        </p:spPr>
      </p:pic>
      <p:sp>
        <p:nvSpPr>
          <p:cNvPr id="7" name="TextBox 6">
            <a:extLst>
              <a:ext uri="{FF2B5EF4-FFF2-40B4-BE49-F238E27FC236}">
                <a16:creationId xmlns:a16="http://schemas.microsoft.com/office/drawing/2014/main" id="{4E044CBD-449C-8A53-E2BC-EA6B48BE2F3C}"/>
              </a:ext>
            </a:extLst>
          </p:cNvPr>
          <p:cNvSpPr txBox="1"/>
          <p:nvPr/>
        </p:nvSpPr>
        <p:spPr>
          <a:xfrm>
            <a:off x="533400" y="1219200"/>
            <a:ext cx="5224122" cy="369332"/>
          </a:xfrm>
          <a:prstGeom prst="rect">
            <a:avLst/>
          </a:prstGeom>
          <a:noFill/>
        </p:spPr>
        <p:txBody>
          <a:bodyPr wrap="none" rtlCol="0">
            <a:spAutoFit/>
          </a:bodyPr>
          <a:lstStyle/>
          <a:p>
            <a:r>
              <a:rPr lang="en-US" dirty="0"/>
              <a:t>A. Zelenski et al., J. Phys. Conf. Ser. </a:t>
            </a:r>
            <a:r>
              <a:rPr lang="en-US" b="1" dirty="0"/>
              <a:t>295</a:t>
            </a:r>
            <a:r>
              <a:rPr lang="en-US" dirty="0"/>
              <a:t> (2011) 012147</a:t>
            </a:r>
          </a:p>
        </p:txBody>
      </p:sp>
      <p:sp>
        <p:nvSpPr>
          <p:cNvPr id="8" name="TextBox 7">
            <a:extLst>
              <a:ext uri="{FF2B5EF4-FFF2-40B4-BE49-F238E27FC236}">
                <a16:creationId xmlns:a16="http://schemas.microsoft.com/office/drawing/2014/main" id="{2C81ADC8-A253-8D11-5997-AE262C358305}"/>
              </a:ext>
            </a:extLst>
          </p:cNvPr>
          <p:cNvSpPr txBox="1"/>
          <p:nvPr/>
        </p:nvSpPr>
        <p:spPr>
          <a:xfrm>
            <a:off x="7086600" y="1882676"/>
            <a:ext cx="3809761" cy="2308324"/>
          </a:xfrm>
          <a:prstGeom prst="rect">
            <a:avLst/>
          </a:prstGeom>
          <a:solidFill>
            <a:schemeClr val="accent5">
              <a:alpha val="20000"/>
            </a:schemeClr>
          </a:solidFill>
        </p:spPr>
        <p:txBody>
          <a:bodyPr wrap="none" rtlCol="0">
            <a:spAutoFit/>
          </a:bodyPr>
          <a:lstStyle/>
          <a:p>
            <a:pPr marL="342900" indent="-342900">
              <a:buAutoNum type="arabicPeriod"/>
            </a:pPr>
            <a:r>
              <a:rPr lang="en-US" dirty="0"/>
              <a:t>High brightness proton source</a:t>
            </a:r>
          </a:p>
          <a:p>
            <a:pPr marL="342900" indent="-342900">
              <a:buAutoNum type="arabicPeriod"/>
            </a:pPr>
            <a:r>
              <a:rPr lang="en-US" dirty="0"/>
              <a:t>Focusing solenoid</a:t>
            </a:r>
          </a:p>
          <a:p>
            <a:pPr marL="342900" indent="-342900">
              <a:buAutoNum type="arabicPeriod"/>
            </a:pPr>
            <a:r>
              <a:rPr lang="en-US" dirty="0"/>
              <a:t>Pulsed hydrogen neutralization cell</a:t>
            </a:r>
          </a:p>
          <a:p>
            <a:pPr marL="342900" indent="-342900">
              <a:buAutoNum type="arabicPeriod"/>
            </a:pPr>
            <a:r>
              <a:rPr lang="en-US" dirty="0"/>
              <a:t>Superconducting solenoid 30 </a:t>
            </a:r>
            <a:r>
              <a:rPr lang="en-US" dirty="0" err="1"/>
              <a:t>kG</a:t>
            </a:r>
            <a:endParaRPr lang="en-US" dirty="0"/>
          </a:p>
          <a:p>
            <a:pPr marL="342900" indent="-342900">
              <a:buAutoNum type="arabicPeriod"/>
            </a:pPr>
            <a:r>
              <a:rPr lang="en-US" dirty="0"/>
              <a:t>Pulsed He-ionized cell</a:t>
            </a:r>
          </a:p>
          <a:p>
            <a:pPr marL="342900" indent="-342900">
              <a:buAutoNum type="arabicPeriod"/>
            </a:pPr>
            <a:r>
              <a:rPr lang="en-US" dirty="0"/>
              <a:t>Optically pumped Rb cell</a:t>
            </a:r>
          </a:p>
          <a:p>
            <a:pPr marL="342900" indent="-342900">
              <a:buAutoNum type="arabicPeriod"/>
            </a:pPr>
            <a:r>
              <a:rPr lang="en-US" dirty="0"/>
              <a:t>Sona shield</a:t>
            </a:r>
          </a:p>
          <a:p>
            <a:pPr marL="342900" indent="-342900">
              <a:buAutoNum type="arabicPeriod"/>
            </a:pPr>
            <a:r>
              <a:rPr lang="en-US" dirty="0"/>
              <a:t>Sodium-jet ionizer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248E3B-7FF3-91E7-1FDD-21280C9C325E}"/>
                  </a:ext>
                </a:extLst>
              </p:cNvPr>
              <p:cNvSpPr txBox="1"/>
              <p:nvPr/>
            </p:nvSpPr>
            <p:spPr>
              <a:xfrm>
                <a:off x="3352800" y="5475982"/>
                <a:ext cx="4600298" cy="1077218"/>
              </a:xfrm>
              <a:prstGeom prst="rect">
                <a:avLst/>
              </a:prstGeom>
              <a:noFill/>
            </p:spPr>
            <p:txBody>
              <a:bodyPr wrap="none" rtlCol="0">
                <a:spAutoFit/>
              </a:bodyPr>
              <a:lstStyle/>
              <a:p>
                <a:pPr>
                  <a:spcAft>
                    <a:spcPts val="600"/>
                  </a:spcAft>
                </a:pPr>
                <a:r>
                  <a:rPr lang="en-US" dirty="0"/>
                  <a:t>Optically Pumped Polarized Ion Source at RHIC:</a:t>
                </a:r>
              </a:p>
              <a:p>
                <a:pPr marL="285750" indent="-285750">
                  <a:spcAft>
                    <a:spcPts val="600"/>
                  </a:spcAft>
                  <a:buFont typeface="Arial" panose="020B0604020202020204" pitchFamily="34" charset="0"/>
                  <a:buChar char="•"/>
                </a:pPr>
                <a:r>
                  <a:rPr lang="en-US" dirty="0"/>
                  <a:t>Current </a:t>
                </a:r>
                <a14:m>
                  <m:oMath xmlns:m="http://schemas.openxmlformats.org/officeDocument/2006/math">
                    <m:r>
                      <a:rPr lang="en-US" i="1" dirty="0" smtClean="0">
                        <a:latin typeface="Cambria Math" panose="02040503050406030204" pitchFamily="18" charset="0"/>
                      </a:rPr>
                      <m:t>0.5−1.0</m:t>
                    </m:r>
                    <m:r>
                      <a:rPr lang="en-US" i="1" dirty="0">
                        <a:latin typeface="Cambria Math" panose="02040503050406030204" pitchFamily="18" charset="0"/>
                      </a:rPr>
                      <m:t> </m:t>
                    </m:r>
                    <m:r>
                      <m:rPr>
                        <m:nor/>
                      </m:rPr>
                      <a:rPr lang="en-US" i="0" dirty="0" smtClean="0">
                        <a:latin typeface="Cambria Math" panose="02040503050406030204" pitchFamily="18" charset="0"/>
                      </a:rPr>
                      <m:t>mA</m:t>
                    </m:r>
                  </m:oMath>
                </a14:m>
                <a:r>
                  <a:rPr lang="en-US" dirty="0"/>
                  <a:t> in </a:t>
                </a:r>
                <a14:m>
                  <m:oMath xmlns:m="http://schemas.openxmlformats.org/officeDocument/2006/math">
                    <m:r>
                      <a:rPr lang="en-US" i="1" dirty="0" smtClean="0">
                        <a:latin typeface="Cambria Math" panose="02040503050406030204" pitchFamily="18" charset="0"/>
                      </a:rPr>
                      <m:t>300 </m:t>
                    </m:r>
                    <m:r>
                      <a:rPr lang="en-US" b="0" i="1" dirty="0" smtClean="0">
                        <a:latin typeface="Cambria Math" panose="02040503050406030204" pitchFamily="18" charset="0"/>
                      </a:rPr>
                      <m:t>𝜇</m:t>
                    </m:r>
                    <m:r>
                      <m:rPr>
                        <m:nor/>
                      </m:rPr>
                      <a:rPr lang="en-US" b="0" i="0" dirty="0" smtClean="0">
                        <a:latin typeface="Cambria Math" panose="02040503050406030204" pitchFamily="18" charset="0"/>
                      </a:rPr>
                      <m:t>s</m:t>
                    </m:r>
                  </m:oMath>
                </a14:m>
                <a:endParaRPr lang="en-US" dirty="0"/>
              </a:p>
              <a:p>
                <a:pPr marL="285750" indent="-285750">
                  <a:spcAft>
                    <a:spcPts val="600"/>
                  </a:spcAft>
                  <a:buFont typeface="Arial" panose="020B0604020202020204" pitchFamily="34" charset="0"/>
                  <a:buChar char="•"/>
                </a:pPr>
                <a:r>
                  <a:rPr lang="en-US" dirty="0"/>
                  <a:t>Beam polarization </a:t>
                </a:r>
                <a14:m>
                  <m:oMath xmlns:m="http://schemas.openxmlformats.org/officeDocument/2006/math">
                    <m:r>
                      <a:rPr lang="en-US" i="1" dirty="0" smtClean="0">
                        <a:latin typeface="Cambria Math" panose="02040503050406030204" pitchFamily="18" charset="0"/>
                      </a:rPr>
                      <m:t>≈80%</m:t>
                    </m:r>
                  </m:oMath>
                </a14:m>
                <a:r>
                  <a:rPr lang="en-US" dirty="0"/>
                  <a:t> at </a:t>
                </a:r>
                <a14:m>
                  <m:oMath xmlns:m="http://schemas.openxmlformats.org/officeDocument/2006/math">
                    <m:r>
                      <a:rPr lang="en-US" i="1" dirty="0" smtClean="0">
                        <a:latin typeface="Cambria Math" panose="02040503050406030204" pitchFamily="18" charset="0"/>
                      </a:rPr>
                      <m:t>35 </m:t>
                    </m:r>
                    <m:r>
                      <m:rPr>
                        <m:nor/>
                      </m:rPr>
                      <a:rPr lang="en-US" i="0" dirty="0" smtClean="0">
                        <a:latin typeface="Cambria Math" panose="02040503050406030204" pitchFamily="18" charset="0"/>
                      </a:rPr>
                      <m:t>keV</m:t>
                    </m:r>
                  </m:oMath>
                </a14:m>
                <a:endParaRPr lang="en-US" dirty="0"/>
              </a:p>
            </p:txBody>
          </p:sp>
        </mc:Choice>
        <mc:Fallback xmlns="">
          <p:sp>
            <p:nvSpPr>
              <p:cNvPr id="9" name="TextBox 8">
                <a:extLst>
                  <a:ext uri="{FF2B5EF4-FFF2-40B4-BE49-F238E27FC236}">
                    <a16:creationId xmlns:a16="http://schemas.microsoft.com/office/drawing/2014/main" id="{40248E3B-7FF3-91E7-1FDD-21280C9C325E}"/>
                  </a:ext>
                </a:extLst>
              </p:cNvPr>
              <p:cNvSpPr txBox="1">
                <a:spLocks noRot="1" noChangeAspect="1" noMove="1" noResize="1" noEditPoints="1" noAdjustHandles="1" noChangeArrowheads="1" noChangeShapeType="1" noTextEdit="1"/>
              </p:cNvSpPr>
              <p:nvPr/>
            </p:nvSpPr>
            <p:spPr>
              <a:xfrm>
                <a:off x="3352800" y="5475982"/>
                <a:ext cx="4600298" cy="1077218"/>
              </a:xfrm>
              <a:prstGeom prst="rect">
                <a:avLst/>
              </a:prstGeom>
              <a:blipFill>
                <a:blip r:embed="rId3"/>
                <a:stretch>
                  <a:fillRect l="-1060" t="-2825" r="-265" b="-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ED527D-37A2-A85D-6268-8FBDE49A84F1}"/>
                  </a:ext>
                </a:extLst>
              </p:cNvPr>
              <p:cNvSpPr txBox="1"/>
              <p:nvPr/>
            </p:nvSpPr>
            <p:spPr>
              <a:xfrm>
                <a:off x="609600" y="4495800"/>
                <a:ext cx="7527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keV</m:t>
                      </m:r>
                    </m:oMath>
                  </m:oMathPara>
                </a14:m>
                <a:endParaRPr lang="en-US" dirty="0"/>
              </a:p>
            </p:txBody>
          </p:sp>
        </mc:Choice>
        <mc:Fallback xmlns="">
          <p:sp>
            <p:nvSpPr>
              <p:cNvPr id="10" name="TextBox 9">
                <a:extLst>
                  <a:ext uri="{FF2B5EF4-FFF2-40B4-BE49-F238E27FC236}">
                    <a16:creationId xmlns:a16="http://schemas.microsoft.com/office/drawing/2014/main" id="{AEED527D-37A2-A85D-6268-8FBDE49A84F1}"/>
                  </a:ext>
                </a:extLst>
              </p:cNvPr>
              <p:cNvSpPr txBox="1">
                <a:spLocks noRot="1" noChangeAspect="1" noMove="1" noResize="1" noEditPoints="1" noAdjustHandles="1" noChangeArrowheads="1" noChangeShapeType="1" noTextEdit="1"/>
              </p:cNvSpPr>
              <p:nvPr/>
            </p:nvSpPr>
            <p:spPr>
              <a:xfrm>
                <a:off x="609600" y="4495800"/>
                <a:ext cx="752707" cy="553998"/>
              </a:xfrm>
              <a:prstGeom prst="rect">
                <a:avLst/>
              </a:prstGeom>
              <a:blipFill>
                <a:blip r:embed="rId4"/>
                <a:stretch>
                  <a:fillRect l="-5691" r="-7317"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63D0DA-8BDF-6638-47E9-472DCA16BF4B}"/>
                  </a:ext>
                </a:extLst>
              </p:cNvPr>
              <p:cNvSpPr txBox="1"/>
              <p:nvPr/>
            </p:nvSpPr>
            <p:spPr>
              <a:xfrm>
                <a:off x="1704225" y="4495800"/>
                <a:ext cx="73417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0</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10</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1" name="TextBox 10">
                <a:extLst>
                  <a:ext uri="{FF2B5EF4-FFF2-40B4-BE49-F238E27FC236}">
                    <a16:creationId xmlns:a16="http://schemas.microsoft.com/office/drawing/2014/main" id="{F163D0DA-8BDF-6638-47E9-472DCA16BF4B}"/>
                  </a:ext>
                </a:extLst>
              </p:cNvPr>
              <p:cNvSpPr txBox="1">
                <a:spLocks noRot="1" noChangeAspect="1" noMove="1" noResize="1" noEditPoints="1" noAdjustHandles="1" noChangeArrowheads="1" noChangeShapeType="1" noTextEdit="1"/>
              </p:cNvSpPr>
              <p:nvPr/>
            </p:nvSpPr>
            <p:spPr>
              <a:xfrm>
                <a:off x="1704225" y="4495800"/>
                <a:ext cx="734175" cy="553998"/>
              </a:xfrm>
              <a:prstGeom prst="rect">
                <a:avLst/>
              </a:prstGeom>
              <a:blipFill>
                <a:blip r:embed="rId5"/>
                <a:stretch>
                  <a:fillRect l="-7500" t="-2222" r="-8333"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657700F-A932-842F-7F9D-F72131BDD54F}"/>
                  </a:ext>
                </a:extLst>
              </p:cNvPr>
              <p:cNvSpPr txBox="1"/>
              <p:nvPr/>
            </p:nvSpPr>
            <p:spPr>
              <a:xfrm>
                <a:off x="3356465" y="4495800"/>
                <a:ext cx="60593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0↑</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2" name="TextBox 11">
                <a:extLst>
                  <a:ext uri="{FF2B5EF4-FFF2-40B4-BE49-F238E27FC236}">
                    <a16:creationId xmlns:a16="http://schemas.microsoft.com/office/drawing/2014/main" id="{F657700F-A932-842F-7F9D-F72131BDD54F}"/>
                  </a:ext>
                </a:extLst>
              </p:cNvPr>
              <p:cNvSpPr txBox="1">
                <a:spLocks noRot="1" noChangeAspect="1" noMove="1" noResize="1" noEditPoints="1" noAdjustHandles="1" noChangeArrowheads="1" noChangeShapeType="1" noTextEdit="1"/>
              </p:cNvSpPr>
              <p:nvPr/>
            </p:nvSpPr>
            <p:spPr>
              <a:xfrm>
                <a:off x="3356465" y="4495800"/>
                <a:ext cx="605935" cy="568425"/>
              </a:xfrm>
              <a:prstGeom prst="rect">
                <a:avLst/>
              </a:prstGeom>
              <a:blipFill>
                <a:blip r:embed="rId6"/>
                <a:stretch>
                  <a:fillRect l="-9091" t="-2151" r="-11111"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2028A4-216B-9DE1-65D4-C58CF23D5DE9}"/>
                  </a:ext>
                </a:extLst>
              </p:cNvPr>
              <p:cNvSpPr txBox="1"/>
              <p:nvPr/>
            </p:nvSpPr>
            <p:spPr>
              <a:xfrm>
                <a:off x="4648200" y="4495800"/>
                <a:ext cx="60593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3" name="TextBox 12">
                <a:extLst>
                  <a:ext uri="{FF2B5EF4-FFF2-40B4-BE49-F238E27FC236}">
                    <a16:creationId xmlns:a16="http://schemas.microsoft.com/office/drawing/2014/main" id="{F02028A4-216B-9DE1-65D4-C58CF23D5DE9}"/>
                  </a:ext>
                </a:extLst>
              </p:cNvPr>
              <p:cNvSpPr txBox="1">
                <a:spLocks noRot="1" noChangeAspect="1" noMove="1" noResize="1" noEditPoints="1" noAdjustHandles="1" noChangeArrowheads="1" noChangeShapeType="1" noTextEdit="1"/>
              </p:cNvSpPr>
              <p:nvPr/>
            </p:nvSpPr>
            <p:spPr>
              <a:xfrm>
                <a:off x="4648200" y="4495800"/>
                <a:ext cx="605935" cy="568425"/>
              </a:xfrm>
              <a:prstGeom prst="rect">
                <a:avLst/>
              </a:prstGeom>
              <a:blipFill>
                <a:blip r:embed="rId7"/>
                <a:stretch>
                  <a:fillRect l="-9091" t="-2151" r="-10101"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B6FB51-5C2E-DD5F-7595-E8DD428D79E4}"/>
                  </a:ext>
                </a:extLst>
              </p:cNvPr>
              <p:cNvSpPr txBox="1"/>
              <p:nvPr/>
            </p:nvSpPr>
            <p:spPr>
              <a:xfrm>
                <a:off x="5819025" y="4495800"/>
                <a:ext cx="73417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35</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4" name="TextBox 13">
                <a:extLst>
                  <a:ext uri="{FF2B5EF4-FFF2-40B4-BE49-F238E27FC236}">
                    <a16:creationId xmlns:a16="http://schemas.microsoft.com/office/drawing/2014/main" id="{8AB6FB51-5C2E-DD5F-7595-E8DD428D79E4}"/>
                  </a:ext>
                </a:extLst>
              </p:cNvPr>
              <p:cNvSpPr txBox="1">
                <a:spLocks noRot="1" noChangeAspect="1" noMove="1" noResize="1" noEditPoints="1" noAdjustHandles="1" noChangeArrowheads="1" noChangeShapeType="1" noTextEdit="1"/>
              </p:cNvSpPr>
              <p:nvPr/>
            </p:nvSpPr>
            <p:spPr>
              <a:xfrm>
                <a:off x="5819025" y="4495800"/>
                <a:ext cx="734175" cy="568425"/>
              </a:xfrm>
              <a:prstGeom prst="rect">
                <a:avLst/>
              </a:prstGeom>
              <a:blipFill>
                <a:blip r:embed="rId8"/>
                <a:stretch>
                  <a:fillRect l="-7500" t="-2151" r="-8333" b="-322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31BE582-5370-7866-59CE-A63E18502574}"/>
              </a:ext>
            </a:extLst>
          </p:cNvPr>
          <p:cNvSpPr txBox="1"/>
          <p:nvPr/>
        </p:nvSpPr>
        <p:spPr>
          <a:xfrm>
            <a:off x="8839200" y="6096000"/>
            <a:ext cx="2634504" cy="369332"/>
          </a:xfrm>
          <a:prstGeom prst="rect">
            <a:avLst/>
          </a:prstGeom>
          <a:noFill/>
        </p:spPr>
        <p:txBody>
          <a:bodyPr wrap="none" rtlCol="0">
            <a:spAutoFit/>
          </a:bodyPr>
          <a:lstStyle/>
          <a:p>
            <a:pPr>
              <a:spcAft>
                <a:spcPts val="600"/>
              </a:spcAft>
            </a:pPr>
            <a:r>
              <a:rPr lang="en-US" dirty="0"/>
              <a:t>One proton bunch in RHIC</a:t>
            </a:r>
          </a:p>
        </p:txBody>
      </p:sp>
      <p:cxnSp>
        <p:nvCxnSpPr>
          <p:cNvPr id="17" name="Straight Arrow Connector 16">
            <a:extLst>
              <a:ext uri="{FF2B5EF4-FFF2-40B4-BE49-F238E27FC236}">
                <a16:creationId xmlns:a16="http://schemas.microsoft.com/office/drawing/2014/main" id="{269CDE4D-8260-C305-D4E7-9A94A8F41E0E}"/>
              </a:ext>
            </a:extLst>
          </p:cNvPr>
          <p:cNvCxnSpPr>
            <a:cxnSpLocks/>
            <a:endCxn id="15" idx="1"/>
          </p:cNvCxnSpPr>
          <p:nvPr/>
        </p:nvCxnSpPr>
        <p:spPr>
          <a:xfrm>
            <a:off x="8197104" y="6280666"/>
            <a:ext cx="642096"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00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a:solidFill>
            <a:schemeClr val="accent1">
              <a:alpha val="50000"/>
            </a:schemeClr>
          </a:solidFill>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37</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solidFill>
            <a:srgbClr val="00CC00"/>
          </a:solidFill>
        </p:spPr>
        <p:txBody>
          <a:bodyPr wrap="none" rtlCol="0">
            <a:spAutoFit/>
          </a:bodyPr>
          <a:lstStyle/>
          <a:p>
            <a:r>
              <a:rPr lang="en-US" sz="1600" dirty="0">
                <a:solidFill>
                  <a:schemeClr val="bg1"/>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667000" y="4081046"/>
            <a:ext cx="1141466" cy="338554"/>
          </a:xfrm>
          <a:prstGeom prst="rect">
            <a:avLst/>
          </a:prstGeom>
          <a:solidFill>
            <a:srgbClr val="FF0000"/>
          </a:solidFill>
        </p:spPr>
        <p:txBody>
          <a:bodyPr wrap="none" rtlCol="0">
            <a:spAutoFit/>
          </a:bodyPr>
          <a:lstStyle/>
          <a:p>
            <a:r>
              <a:rPr lang="en-US" sz="1600" dirty="0">
                <a:solidFill>
                  <a:schemeClr val="bg1"/>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886821" y="3319046"/>
            <a:ext cx="1465979" cy="338554"/>
          </a:xfrm>
          <a:prstGeom prst="rect">
            <a:avLst/>
          </a:prstGeom>
          <a:solidFill>
            <a:srgbClr val="0000FF"/>
          </a:solidFill>
        </p:spPr>
        <p:txBody>
          <a:bodyPr wrap="none" rtlCol="0">
            <a:spAutoFit/>
          </a:bodyPr>
          <a:lstStyle/>
          <a:p>
            <a:r>
              <a:rPr lang="en-US" sz="1600" dirty="0">
                <a:solidFill>
                  <a:schemeClr val="bg1"/>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4953000"/>
            <a:ext cx="1406667" cy="338554"/>
          </a:xfrm>
          <a:prstGeom prst="rect">
            <a:avLst/>
          </a:prstGeom>
          <a:solidFill>
            <a:srgbClr val="CC00CC"/>
          </a:solidFill>
        </p:spPr>
        <p:txBody>
          <a:bodyPr wrap="none" rtlCol="0">
            <a:spAutoFit/>
          </a:bodyPr>
          <a:lstStyle/>
          <a:p>
            <a:r>
              <a:rPr lang="en-US" sz="1600" dirty="0">
                <a:solidFill>
                  <a:schemeClr val="bg1"/>
                </a:solidFill>
              </a:rPr>
              <a:t>other magnets</a:t>
            </a:r>
          </a:p>
        </p:txBody>
      </p:sp>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06306" cy="143116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Lattice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(betatron oscillation).</a:t>
            </a:r>
          </a:p>
        </p:txBody>
      </p:sp>
      <p:pic>
        <p:nvPicPr>
          <p:cNvPr id="98" name="Picture 97">
            <a:extLst>
              <a:ext uri="{FF2B5EF4-FFF2-40B4-BE49-F238E27FC236}">
                <a16:creationId xmlns:a16="http://schemas.microsoft.com/office/drawing/2014/main" id="{DA76A924-354D-7C2C-2834-2ACFD4C9A96A}"/>
              </a:ext>
            </a:extLst>
          </p:cNvPr>
          <p:cNvPicPr>
            <a:picLocks noChangeAspect="1"/>
          </p:cNvPicPr>
          <p:nvPr/>
        </p:nvPicPr>
        <p:blipFill>
          <a:blip r:embed="rId3"/>
          <a:stretch>
            <a:fillRect/>
          </a:stretch>
        </p:blipFill>
        <p:spPr>
          <a:xfrm>
            <a:off x="6215418" y="3950732"/>
            <a:ext cx="3766782" cy="1082722"/>
          </a:xfrm>
          <a:prstGeom prst="rect">
            <a:avLst/>
          </a:prstGeom>
        </p:spPr>
      </p:pic>
      <p:sp>
        <p:nvSpPr>
          <p:cNvPr id="99" name="TextBox 98">
            <a:extLst>
              <a:ext uri="{FF2B5EF4-FFF2-40B4-BE49-F238E27FC236}">
                <a16:creationId xmlns:a16="http://schemas.microsoft.com/office/drawing/2014/main" id="{C20E312F-70AA-180E-7CCF-F938E3733879}"/>
              </a:ext>
            </a:extLst>
          </p:cNvPr>
          <p:cNvSpPr txBox="1"/>
          <p:nvPr/>
        </p:nvSpPr>
        <p:spPr>
          <a:xfrm>
            <a:off x="6557597" y="3581400"/>
            <a:ext cx="3127523" cy="369332"/>
          </a:xfrm>
          <a:prstGeom prst="rect">
            <a:avLst/>
          </a:prstGeom>
          <a:noFill/>
        </p:spPr>
        <p:txBody>
          <a:bodyPr wrap="none" rtlCol="0">
            <a:spAutoFit/>
          </a:bodyPr>
          <a:lstStyle/>
          <a:p>
            <a:r>
              <a:rPr lang="en-US" dirty="0"/>
              <a:t>F0D0 lattice and orbit envelope</a:t>
            </a:r>
          </a:p>
        </p:txBody>
      </p:sp>
      <p:sp>
        <p:nvSpPr>
          <p:cNvPr id="100" name="TextBox 99">
            <a:extLst>
              <a:ext uri="{FF2B5EF4-FFF2-40B4-BE49-F238E27FC236}">
                <a16:creationId xmlns:a16="http://schemas.microsoft.com/office/drawing/2014/main" id="{FB66A92F-4783-7F44-086C-882800CC3935}"/>
              </a:ext>
            </a:extLst>
          </p:cNvPr>
          <p:cNvSpPr txBox="1"/>
          <p:nvPr/>
        </p:nvSpPr>
        <p:spPr>
          <a:xfrm>
            <a:off x="5540866" y="5562600"/>
            <a:ext cx="6041534" cy="1000274"/>
          </a:xfrm>
          <a:prstGeom prst="rect">
            <a:avLst/>
          </a:prstGeom>
          <a:noFill/>
        </p:spPr>
        <p:txBody>
          <a:bodyPr wrap="square" rtlCol="0">
            <a:spAutoFit/>
          </a:bodyPr>
          <a:lstStyle/>
          <a:p>
            <a:pPr>
              <a:spcAft>
                <a:spcPts val="600"/>
              </a:spcAft>
            </a:pPr>
            <a:r>
              <a:rPr lang="en-US" dirty="0"/>
              <a:t>Quadrupole magnets focus in one direction only.</a:t>
            </a:r>
          </a:p>
          <a:p>
            <a:pPr>
              <a:spcAft>
                <a:spcPts val="600"/>
              </a:spcAft>
            </a:pPr>
            <a:r>
              <a:rPr lang="en-US" u="sng" dirty="0"/>
              <a:t>Liouville’s theorem:</a:t>
            </a:r>
            <a:r>
              <a:rPr lang="en-US" dirty="0"/>
              <a:t> The phase ellipse and the emittance of the beam are invariant.</a:t>
            </a:r>
          </a:p>
        </p:txBody>
      </p:sp>
      <p:sp>
        <p:nvSpPr>
          <p:cNvPr id="12" name="TextBox 11">
            <a:extLst>
              <a:ext uri="{FF2B5EF4-FFF2-40B4-BE49-F238E27FC236}">
                <a16:creationId xmlns:a16="http://schemas.microsoft.com/office/drawing/2014/main" id="{F202E9EF-DBD4-65C7-A004-2E7221CA0E1C}"/>
              </a:ext>
            </a:extLst>
          </p:cNvPr>
          <p:cNvSpPr txBox="1"/>
          <p:nvPr/>
        </p:nvSpPr>
        <p:spPr>
          <a:xfrm>
            <a:off x="152400" y="4157246"/>
            <a:ext cx="909223" cy="338554"/>
          </a:xfrm>
          <a:prstGeom prst="rect">
            <a:avLst/>
          </a:prstGeom>
          <a:solidFill>
            <a:schemeClr val="bg1">
              <a:lumMod val="50000"/>
            </a:schemeClr>
          </a:solidFill>
        </p:spPr>
        <p:txBody>
          <a:bodyPr wrap="none" rtlCol="0">
            <a:spAutoFit/>
          </a:bodyPr>
          <a:lstStyle/>
          <a:p>
            <a:r>
              <a:rPr lang="en-US" sz="1600" dirty="0">
                <a:solidFill>
                  <a:schemeClr val="bg1"/>
                </a:solidFill>
              </a:rPr>
              <a:t>injection</a:t>
            </a:r>
          </a:p>
        </p:txBody>
      </p:sp>
    </p:spTree>
    <p:extLst>
      <p:ext uri="{BB962C8B-B14F-4D97-AF65-F5344CB8AC3E}">
        <p14:creationId xmlns:p14="http://schemas.microsoft.com/office/powerpoint/2010/main" val="3605043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a:solidFill>
            <a:schemeClr val="accent1">
              <a:alpha val="50000"/>
            </a:schemeClr>
          </a:solidFill>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38</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152400" y="4157246"/>
            <a:ext cx="909223" cy="338554"/>
          </a:xfrm>
          <a:prstGeom prst="rect">
            <a:avLst/>
          </a:prstGeom>
          <a:solidFill>
            <a:schemeClr val="bg1">
              <a:lumMod val="50000"/>
            </a:schemeClr>
          </a:solidFill>
        </p:spPr>
        <p:txBody>
          <a:bodyPr wrap="none" rtlCol="0">
            <a:spAutoFit/>
          </a:bodyPr>
          <a:lstStyle/>
          <a:p>
            <a:r>
              <a:rPr lang="en-US" sz="1600" dirty="0">
                <a:solidFill>
                  <a:schemeClr val="bg1"/>
                </a:solidFill>
              </a:rPr>
              <a:t>injection</a:t>
            </a:r>
          </a:p>
        </p:txBody>
      </p:sp>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06306" cy="249299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Lattice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r>
                  <a:rPr lang="en-US" dirty="0"/>
                  <a:t>Periodicity can lead to resonances and beam instability</a:t>
                </a:r>
              </a:p>
              <a:p>
                <a:pPr algn="ctr">
                  <a:spcAft>
                    <a:spcPts val="600"/>
                  </a:spcAft>
                </a:pPr>
                <a14:m>
                  <m:oMath xmlns:m="http://schemas.openxmlformats.org/officeDocument/2006/math">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𝑧</m:t>
                        </m:r>
                      </m:sub>
                    </m:sSub>
                    <m:r>
                      <a:rPr lang="en-US" b="0" i="1" smtClean="0">
                        <a:latin typeface="Cambria Math" panose="02040503050406030204" pitchFamily="18" charset="0"/>
                      </a:rPr>
                      <m:t>=</m:t>
                    </m:r>
                    <m:r>
                      <a:rPr lang="en-US" b="0" i="1" smtClean="0">
                        <a:latin typeface="Cambria Math" panose="02040503050406030204" pitchFamily="18" charset="0"/>
                      </a:rPr>
                      <m:t>𝑝</m:t>
                    </m:r>
                  </m:oMath>
                </a14:m>
                <a:r>
                  <a:rPr lang="en-US" dirty="0"/>
                  <a:t> </a:t>
                </a:r>
                <a:r>
                  <a:rPr lang="en-US" sz="1400" dirty="0"/>
                  <a:t>with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𝑚</m:t>
                    </m:r>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𝑝</m:t>
                    </m:r>
                    <m:r>
                      <a:rPr lang="en-US" sz="1400" b="0" i="1" smtClean="0">
                        <a:latin typeface="Cambria Math" panose="02040503050406030204" pitchFamily="18" charset="0"/>
                      </a:rPr>
                      <m:t>)</m:t>
                    </m:r>
                  </m:oMath>
                </a14:m>
                <a:r>
                  <a:rPr lang="en-US" sz="1400" dirty="0"/>
                  <a:t> integer numbers</a:t>
                </a:r>
                <a:endParaRPr lang="en-US" sz="1600" dirty="0"/>
              </a:p>
              <a:p>
                <a:pPr marL="285750" indent="-285750">
                  <a:spcAft>
                    <a:spcPts val="600"/>
                  </a:spcAft>
                  <a:buFont typeface="Arial" panose="020B0604020202020204" pitchFamily="34" charset="0"/>
                  <a:buChar char="•"/>
                </a:pPr>
                <a:endParaRPr lang="en-US" dirty="0"/>
              </a:p>
            </p:txBody>
          </p:sp>
        </mc:Choice>
        <mc:Fallback>
          <p:sp>
            <p:nvSpPr>
              <p:cNvPr id="44" name="TextBox 43">
                <a:extLst>
                  <a:ext uri="{FF2B5EF4-FFF2-40B4-BE49-F238E27FC236}">
                    <a16:creationId xmlns:a16="http://schemas.microsoft.com/office/drawing/2014/main" id="{96635E24-A702-E657-570E-D421F71363CE}"/>
                  </a:ext>
                </a:extLst>
              </p:cNvPr>
              <p:cNvSpPr txBox="1">
                <a:spLocks noRot="1" noChangeAspect="1" noMove="1" noResize="1" noEditPoints="1" noAdjustHandles="1" noChangeArrowheads="1" noChangeShapeType="1" noTextEdit="1"/>
              </p:cNvSpPr>
              <p:nvPr/>
            </p:nvSpPr>
            <p:spPr>
              <a:xfrm>
                <a:off x="5242878" y="1676400"/>
                <a:ext cx="6406306" cy="2492990"/>
              </a:xfrm>
              <a:prstGeom prst="rect">
                <a:avLst/>
              </a:prstGeom>
              <a:blipFill>
                <a:blip r:embed="rId3"/>
                <a:stretch>
                  <a:fillRect l="-593" t="-1015"/>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FA3710FF-F2BA-1CF5-6367-74ADB3EBFBE1}"/>
              </a:ext>
            </a:extLst>
          </p:cNvPr>
          <p:cNvSpPr/>
          <p:nvPr/>
        </p:nvSpPr>
        <p:spPr>
          <a:xfrm>
            <a:off x="5232726" y="4519924"/>
            <a:ext cx="1920240" cy="192024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32CD950-6C4A-FB40-2831-66580E3649FA}"/>
              </a:ext>
            </a:extLst>
          </p:cNvPr>
          <p:cNvSpPr/>
          <p:nvPr/>
        </p:nvSpPr>
        <p:spPr>
          <a:xfrm>
            <a:off x="5191125" y="4483089"/>
            <a:ext cx="2003442" cy="1993911"/>
          </a:xfrm>
          <a:custGeom>
            <a:avLst/>
            <a:gdLst>
              <a:gd name="connsiteX0" fmla="*/ 990600 w 2003442"/>
              <a:gd name="connsiteY0" fmla="*/ 10 h 1993911"/>
              <a:gd name="connsiteX1" fmla="*/ 1635125 w 2003442"/>
              <a:gd name="connsiteY1" fmla="*/ 352435 h 1993911"/>
              <a:gd name="connsiteX2" fmla="*/ 2003425 w 2003442"/>
              <a:gd name="connsiteY2" fmla="*/ 1000135 h 1993911"/>
              <a:gd name="connsiteX3" fmla="*/ 1647825 w 2003442"/>
              <a:gd name="connsiteY3" fmla="*/ 1647835 h 1993911"/>
              <a:gd name="connsiteX4" fmla="*/ 996950 w 2003442"/>
              <a:gd name="connsiteY4" fmla="*/ 1993910 h 1993911"/>
              <a:gd name="connsiteX5" fmla="*/ 346075 w 2003442"/>
              <a:gd name="connsiteY5" fmla="*/ 1644660 h 1993911"/>
              <a:gd name="connsiteX6" fmla="*/ 0 w 2003442"/>
              <a:gd name="connsiteY6" fmla="*/ 993785 h 1993911"/>
              <a:gd name="connsiteX7" fmla="*/ 346075 w 2003442"/>
              <a:gd name="connsiteY7" fmla="*/ 342910 h 1993911"/>
              <a:gd name="connsiteX8" fmla="*/ 990600 w 2003442"/>
              <a:gd name="connsiteY8" fmla="*/ 10 h 199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442" h="1993911">
                <a:moveTo>
                  <a:pt x="990600" y="10"/>
                </a:moveTo>
                <a:cubicBezTo>
                  <a:pt x="1205442" y="1597"/>
                  <a:pt x="1466321" y="185748"/>
                  <a:pt x="1635125" y="352435"/>
                </a:cubicBezTo>
                <a:cubicBezTo>
                  <a:pt x="1803929" y="519122"/>
                  <a:pt x="2001308" y="784235"/>
                  <a:pt x="2003425" y="1000135"/>
                </a:cubicBezTo>
                <a:cubicBezTo>
                  <a:pt x="2005542" y="1216035"/>
                  <a:pt x="1815571" y="1482206"/>
                  <a:pt x="1647825" y="1647835"/>
                </a:cubicBezTo>
                <a:cubicBezTo>
                  <a:pt x="1480079" y="1813464"/>
                  <a:pt x="1213908" y="1994439"/>
                  <a:pt x="996950" y="1993910"/>
                </a:cubicBezTo>
                <a:cubicBezTo>
                  <a:pt x="779992" y="1993381"/>
                  <a:pt x="512233" y="1811347"/>
                  <a:pt x="346075" y="1644660"/>
                </a:cubicBezTo>
                <a:cubicBezTo>
                  <a:pt x="179917" y="1477973"/>
                  <a:pt x="0" y="1210743"/>
                  <a:pt x="0" y="993785"/>
                </a:cubicBezTo>
                <a:cubicBezTo>
                  <a:pt x="0" y="776827"/>
                  <a:pt x="179387" y="508539"/>
                  <a:pt x="346075" y="342910"/>
                </a:cubicBezTo>
                <a:cubicBezTo>
                  <a:pt x="512763" y="177281"/>
                  <a:pt x="775758" y="-1577"/>
                  <a:pt x="990600" y="1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3C7D6DD-B7CC-7C63-EC2E-074942DC7226}"/>
              </a:ext>
            </a:extLst>
          </p:cNvPr>
          <p:cNvSpPr txBox="1"/>
          <p:nvPr/>
        </p:nvSpPr>
        <p:spPr>
          <a:xfrm>
            <a:off x="6858000" y="4572000"/>
            <a:ext cx="486030" cy="276999"/>
          </a:xfrm>
          <a:prstGeom prst="rect">
            <a:avLst/>
          </a:prstGeom>
          <a:noFill/>
        </p:spPr>
        <p:txBody>
          <a:bodyPr wrap="none" rtlCol="0">
            <a:spAutoFit/>
          </a:bodyPr>
          <a:lstStyle/>
          <a:p>
            <a:r>
              <a:rPr lang="en-US" sz="1200" dirty="0">
                <a:solidFill>
                  <a:schemeClr val="tx1">
                    <a:lumMod val="50000"/>
                    <a:lumOff val="50000"/>
                  </a:schemeClr>
                </a:solidFill>
              </a:rPr>
              <a:t>orbit</a:t>
            </a:r>
          </a:p>
        </p:txBody>
      </p:sp>
      <p:sp>
        <p:nvSpPr>
          <p:cNvPr id="56" name="TextBox 55">
            <a:extLst>
              <a:ext uri="{FF2B5EF4-FFF2-40B4-BE49-F238E27FC236}">
                <a16:creationId xmlns:a16="http://schemas.microsoft.com/office/drawing/2014/main" id="{06959DFD-F2EF-C8C2-3992-E933CE3B61C3}"/>
              </a:ext>
            </a:extLst>
          </p:cNvPr>
          <p:cNvSpPr txBox="1"/>
          <p:nvPr/>
        </p:nvSpPr>
        <p:spPr>
          <a:xfrm>
            <a:off x="5615500" y="4221778"/>
            <a:ext cx="1299715" cy="276999"/>
          </a:xfrm>
          <a:prstGeom prst="rect">
            <a:avLst/>
          </a:prstGeom>
          <a:noFill/>
        </p:spPr>
        <p:txBody>
          <a:bodyPr wrap="none" rtlCol="0">
            <a:spAutoFit/>
          </a:bodyPr>
          <a:lstStyle/>
          <a:p>
            <a:r>
              <a:rPr lang="en-US" sz="1200" dirty="0">
                <a:solidFill>
                  <a:srgbClr val="FF0000"/>
                </a:solidFill>
              </a:rPr>
              <a:t>particle trajectory</a:t>
            </a:r>
          </a:p>
        </p:txBody>
      </p:sp>
      <p:sp>
        <p:nvSpPr>
          <p:cNvPr id="57" name="Flowchart: Manual Operation 56">
            <a:extLst>
              <a:ext uri="{FF2B5EF4-FFF2-40B4-BE49-F238E27FC236}">
                <a16:creationId xmlns:a16="http://schemas.microsoft.com/office/drawing/2014/main" id="{66EF9779-9F62-BE7B-CDDA-6474B1F8964E}"/>
              </a:ext>
            </a:extLst>
          </p:cNvPr>
          <p:cNvSpPr/>
          <p:nvPr/>
        </p:nvSpPr>
        <p:spPr>
          <a:xfrm rot="18000000" flipH="1">
            <a:off x="5209090" y="4886061"/>
            <a:ext cx="365760" cy="18288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625A448-6029-9A77-D58D-7A466E6A6486}"/>
              </a:ext>
            </a:extLst>
          </p:cNvPr>
          <p:cNvSpPr txBox="1"/>
          <p:nvPr/>
        </p:nvSpPr>
        <p:spPr>
          <a:xfrm>
            <a:off x="5462843" y="5029200"/>
            <a:ext cx="792204" cy="461665"/>
          </a:xfrm>
          <a:prstGeom prst="rect">
            <a:avLst/>
          </a:prstGeom>
          <a:noFill/>
        </p:spPr>
        <p:txBody>
          <a:bodyPr wrap="none" rtlCol="0">
            <a:spAutoFit/>
          </a:bodyPr>
          <a:lstStyle/>
          <a:p>
            <a:pPr algn="ctr"/>
            <a:r>
              <a:rPr lang="en-US" sz="1200" dirty="0">
                <a:solidFill>
                  <a:srgbClr val="0000FF"/>
                </a:solidFill>
              </a:rPr>
              <a:t>possible</a:t>
            </a:r>
            <a:br>
              <a:rPr lang="en-US" sz="1200" dirty="0">
                <a:solidFill>
                  <a:srgbClr val="0000FF"/>
                </a:solidFill>
              </a:rPr>
            </a:br>
            <a:r>
              <a:rPr lang="en-US" sz="1200" dirty="0">
                <a:solidFill>
                  <a:srgbClr val="0000FF"/>
                </a:solidFill>
              </a:rPr>
              <a:t>distortion</a:t>
            </a:r>
          </a:p>
        </p:txBody>
      </p:sp>
      <p:sp>
        <p:nvSpPr>
          <p:cNvPr id="59" name="Rectangle 58">
            <a:extLst>
              <a:ext uri="{FF2B5EF4-FFF2-40B4-BE49-F238E27FC236}">
                <a16:creationId xmlns:a16="http://schemas.microsoft.com/office/drawing/2014/main" id="{26BF7DED-89A6-8B46-7B5A-4B3918AFEC45}"/>
              </a:ext>
            </a:extLst>
          </p:cNvPr>
          <p:cNvSpPr/>
          <p:nvPr/>
        </p:nvSpPr>
        <p:spPr>
          <a:xfrm>
            <a:off x="8618220" y="4267200"/>
            <a:ext cx="2194560" cy="219456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06E74174-BC84-B29A-9123-A06EBE11E7C8}"/>
              </a:ext>
            </a:extLst>
          </p:cNvPr>
          <p:cNvGrpSpPr/>
          <p:nvPr/>
        </p:nvGrpSpPr>
        <p:grpSpPr>
          <a:xfrm>
            <a:off x="8801100" y="4267200"/>
            <a:ext cx="1828800" cy="2194560"/>
            <a:chOff x="8610600" y="4419600"/>
            <a:chExt cx="1828800" cy="2194560"/>
          </a:xfrm>
        </p:grpSpPr>
        <p:cxnSp>
          <p:nvCxnSpPr>
            <p:cNvPr id="61" name="Straight Connector 60">
              <a:extLst>
                <a:ext uri="{FF2B5EF4-FFF2-40B4-BE49-F238E27FC236}">
                  <a16:creationId xmlns:a16="http://schemas.microsoft.com/office/drawing/2014/main" id="{DC51302B-C556-DBB7-420D-0A5C45A8F5A6}"/>
                </a:ext>
              </a:extLst>
            </p:cNvPr>
            <p:cNvCxnSpPr>
              <a:cxnSpLocks/>
            </p:cNvCxnSpPr>
            <p:nvPr/>
          </p:nvCxnSpPr>
          <p:spPr>
            <a:xfrm>
              <a:off x="98298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FE2847-58CF-F199-DA99-9600E640166E}"/>
                </a:ext>
              </a:extLst>
            </p:cNvPr>
            <p:cNvCxnSpPr>
              <a:cxnSpLocks/>
            </p:cNvCxnSpPr>
            <p:nvPr/>
          </p:nvCxnSpPr>
          <p:spPr>
            <a:xfrm>
              <a:off x="86106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206F54B-391E-9DE3-407D-B7CC5F4473AF}"/>
                </a:ext>
              </a:extLst>
            </p:cNvPr>
            <p:cNvCxnSpPr>
              <a:cxnSpLocks/>
            </p:cNvCxnSpPr>
            <p:nvPr/>
          </p:nvCxnSpPr>
          <p:spPr>
            <a:xfrm>
              <a:off x="92202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14167C-648C-7FDB-68AD-83EE53F5D6E0}"/>
                </a:ext>
              </a:extLst>
            </p:cNvPr>
            <p:cNvCxnSpPr>
              <a:cxnSpLocks/>
            </p:cNvCxnSpPr>
            <p:nvPr/>
          </p:nvCxnSpPr>
          <p:spPr>
            <a:xfrm>
              <a:off x="104394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FAF49B-53B2-7385-63FE-1758B1CAB6A3}"/>
                </a:ext>
              </a:extLst>
            </p:cNvPr>
            <p:cNvCxnSpPr>
              <a:cxnSpLocks/>
            </p:cNvCxnSpPr>
            <p:nvPr/>
          </p:nvCxnSpPr>
          <p:spPr>
            <a:xfrm>
              <a:off x="95250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4CD98E0A-B2B7-F219-547A-2B931B666779}"/>
              </a:ext>
            </a:extLst>
          </p:cNvPr>
          <p:cNvGrpSpPr/>
          <p:nvPr/>
        </p:nvGrpSpPr>
        <p:grpSpPr>
          <a:xfrm rot="16200000">
            <a:off x="8801100" y="4267200"/>
            <a:ext cx="1828800" cy="2194560"/>
            <a:chOff x="8763000" y="4572000"/>
            <a:chExt cx="1828800" cy="2194560"/>
          </a:xfrm>
        </p:grpSpPr>
        <p:cxnSp>
          <p:nvCxnSpPr>
            <p:cNvPr id="66" name="Straight Connector 65">
              <a:extLst>
                <a:ext uri="{FF2B5EF4-FFF2-40B4-BE49-F238E27FC236}">
                  <a16:creationId xmlns:a16="http://schemas.microsoft.com/office/drawing/2014/main" id="{6F55E970-5A7A-C6E9-F469-67D3256A4E19}"/>
                </a:ext>
              </a:extLst>
            </p:cNvPr>
            <p:cNvCxnSpPr>
              <a:cxnSpLocks/>
            </p:cNvCxnSpPr>
            <p:nvPr/>
          </p:nvCxnSpPr>
          <p:spPr>
            <a:xfrm>
              <a:off x="99822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907407C-7C31-FDE0-A368-5679F9D97E9C}"/>
                </a:ext>
              </a:extLst>
            </p:cNvPr>
            <p:cNvCxnSpPr>
              <a:cxnSpLocks/>
            </p:cNvCxnSpPr>
            <p:nvPr/>
          </p:nvCxnSpPr>
          <p:spPr>
            <a:xfrm>
              <a:off x="87630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202C55-730F-0B3D-560A-6991E9893928}"/>
                </a:ext>
              </a:extLst>
            </p:cNvPr>
            <p:cNvCxnSpPr>
              <a:cxnSpLocks/>
            </p:cNvCxnSpPr>
            <p:nvPr/>
          </p:nvCxnSpPr>
          <p:spPr>
            <a:xfrm>
              <a:off x="93726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9AE87D4-2546-5038-0A6E-8BF2037FB79D}"/>
                </a:ext>
              </a:extLst>
            </p:cNvPr>
            <p:cNvCxnSpPr>
              <a:cxnSpLocks/>
            </p:cNvCxnSpPr>
            <p:nvPr/>
          </p:nvCxnSpPr>
          <p:spPr>
            <a:xfrm>
              <a:off x="105918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BE405FA-3B47-74C2-2608-0BA60165CF13}"/>
                </a:ext>
              </a:extLst>
            </p:cNvPr>
            <p:cNvCxnSpPr>
              <a:cxnSpLocks/>
            </p:cNvCxnSpPr>
            <p:nvPr/>
          </p:nvCxnSpPr>
          <p:spPr>
            <a:xfrm>
              <a:off x="96774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06DC14E1-D3D1-713A-EBB2-8DB4046460D8}"/>
              </a:ext>
            </a:extLst>
          </p:cNvPr>
          <p:cNvCxnSpPr>
            <a:cxnSpLocks/>
          </p:cNvCxnSpPr>
          <p:nvPr/>
        </p:nvCxnSpPr>
        <p:spPr>
          <a:xfrm>
            <a:off x="8618220" y="4267200"/>
            <a:ext cx="219456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1A453EE-3C39-FB12-580B-48A839B76751}"/>
              </a:ext>
            </a:extLst>
          </p:cNvPr>
          <p:cNvCxnSpPr>
            <a:cxnSpLocks/>
          </p:cNvCxnSpPr>
          <p:nvPr/>
        </p:nvCxnSpPr>
        <p:spPr>
          <a:xfrm flipH="1">
            <a:off x="8618220" y="4267200"/>
            <a:ext cx="2202180" cy="219456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8C80FE1-27C1-941D-4C7E-D7970944583B}"/>
                  </a:ext>
                </a:extLst>
              </p:cNvPr>
              <p:cNvSpPr txBox="1"/>
              <p:nvPr/>
            </p:nvSpPr>
            <p:spPr>
              <a:xfrm>
                <a:off x="8314803" y="6172200"/>
                <a:ext cx="1938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𝑚</m:t>
                      </m:r>
                    </m:oMath>
                  </m:oMathPara>
                </a14:m>
                <a:endParaRPr lang="en-US" sz="1400" dirty="0"/>
              </a:p>
            </p:txBody>
          </p:sp>
        </mc:Choice>
        <mc:Fallback xmlns="">
          <p:sp>
            <p:nvSpPr>
              <p:cNvPr id="88" name="TextBox 87">
                <a:extLst>
                  <a:ext uri="{FF2B5EF4-FFF2-40B4-BE49-F238E27FC236}">
                    <a16:creationId xmlns:a16="http://schemas.microsoft.com/office/drawing/2014/main" id="{58C80FE1-27C1-941D-4C7E-D7970944583B}"/>
                  </a:ext>
                </a:extLst>
              </p:cNvPr>
              <p:cNvSpPr txBox="1">
                <a:spLocks noRot="1" noChangeAspect="1" noMove="1" noResize="1" noEditPoints="1" noAdjustHandles="1" noChangeArrowheads="1" noChangeShapeType="1" noTextEdit="1"/>
              </p:cNvSpPr>
              <p:nvPr/>
            </p:nvSpPr>
            <p:spPr>
              <a:xfrm>
                <a:off x="8314803" y="6172200"/>
                <a:ext cx="193836" cy="215444"/>
              </a:xfrm>
              <a:prstGeom prst="rect">
                <a:avLst/>
              </a:prstGeom>
              <a:blipFill>
                <a:blip r:embed="rId4"/>
                <a:stretch>
                  <a:fillRect l="-15625"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798BD19-0600-E5FA-7966-D6AC50E0CA85}"/>
                  </a:ext>
                </a:extLst>
              </p:cNvPr>
              <p:cNvSpPr txBox="1"/>
              <p:nvPr/>
            </p:nvSpPr>
            <p:spPr>
              <a:xfrm>
                <a:off x="8001000" y="4356556"/>
                <a:ext cx="50763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𝑚</m:t>
                      </m:r>
                      <m:r>
                        <a:rPr lang="en-US" sz="1400" b="0" i="1" smtClean="0">
                          <a:latin typeface="Cambria Math" panose="02040503050406030204" pitchFamily="18" charset="0"/>
                        </a:rPr>
                        <m:t>+1</m:t>
                      </m:r>
                    </m:oMath>
                  </m:oMathPara>
                </a14:m>
                <a:endParaRPr lang="en-US" sz="1400" dirty="0"/>
              </a:p>
            </p:txBody>
          </p:sp>
        </mc:Choice>
        <mc:Fallback xmlns="">
          <p:sp>
            <p:nvSpPr>
              <p:cNvPr id="89" name="TextBox 88">
                <a:extLst>
                  <a:ext uri="{FF2B5EF4-FFF2-40B4-BE49-F238E27FC236}">
                    <a16:creationId xmlns:a16="http://schemas.microsoft.com/office/drawing/2014/main" id="{8798BD19-0600-E5FA-7966-D6AC50E0CA85}"/>
                  </a:ext>
                </a:extLst>
              </p:cNvPr>
              <p:cNvSpPr txBox="1">
                <a:spLocks noRot="1" noChangeAspect="1" noMove="1" noResize="1" noEditPoints="1" noAdjustHandles="1" noChangeArrowheads="1" noChangeShapeType="1" noTextEdit="1"/>
              </p:cNvSpPr>
              <p:nvPr/>
            </p:nvSpPr>
            <p:spPr>
              <a:xfrm>
                <a:off x="8001000" y="4356556"/>
                <a:ext cx="507639" cy="215444"/>
              </a:xfrm>
              <a:prstGeom prst="rect">
                <a:avLst/>
              </a:prstGeom>
              <a:blipFill>
                <a:blip r:embed="rId5"/>
                <a:stretch>
                  <a:fillRect l="-4819" r="-6024"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78125F1-DC6C-839E-847F-896D91B33804}"/>
                  </a:ext>
                </a:extLst>
              </p:cNvPr>
              <p:cNvSpPr txBox="1"/>
              <p:nvPr/>
            </p:nvSpPr>
            <p:spPr>
              <a:xfrm>
                <a:off x="8273190" y="5264378"/>
                <a:ext cx="2354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𝑧</m:t>
                          </m:r>
                        </m:sub>
                      </m:sSub>
                    </m:oMath>
                  </m:oMathPara>
                </a14:m>
                <a:endParaRPr lang="en-US" sz="1400" dirty="0"/>
              </a:p>
            </p:txBody>
          </p:sp>
        </mc:Choice>
        <mc:Fallback xmlns="">
          <p:sp>
            <p:nvSpPr>
              <p:cNvPr id="90" name="TextBox 89">
                <a:extLst>
                  <a:ext uri="{FF2B5EF4-FFF2-40B4-BE49-F238E27FC236}">
                    <a16:creationId xmlns:a16="http://schemas.microsoft.com/office/drawing/2014/main" id="{478125F1-DC6C-839E-847F-896D91B33804}"/>
                  </a:ext>
                </a:extLst>
              </p:cNvPr>
              <p:cNvSpPr txBox="1">
                <a:spLocks noRot="1" noChangeAspect="1" noMove="1" noResize="1" noEditPoints="1" noAdjustHandles="1" noChangeArrowheads="1" noChangeShapeType="1" noTextEdit="1"/>
              </p:cNvSpPr>
              <p:nvPr/>
            </p:nvSpPr>
            <p:spPr>
              <a:xfrm>
                <a:off x="8273190" y="5264378"/>
                <a:ext cx="235449" cy="215444"/>
              </a:xfrm>
              <a:prstGeom prst="rect">
                <a:avLst/>
              </a:prstGeom>
              <a:blipFill>
                <a:blip r:embed="rId6"/>
                <a:stretch>
                  <a:fillRect l="-25641"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62CBD4C-3BD6-BE9C-1710-CCC9CE5F64C8}"/>
                  </a:ext>
                </a:extLst>
              </p:cNvPr>
              <p:cNvSpPr txBox="1"/>
              <p:nvPr/>
            </p:nvSpPr>
            <p:spPr>
              <a:xfrm>
                <a:off x="8721564" y="6490156"/>
                <a:ext cx="14574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oMath>
                  </m:oMathPara>
                </a14:m>
                <a:endParaRPr lang="en-US" sz="1400" dirty="0"/>
              </a:p>
            </p:txBody>
          </p:sp>
        </mc:Choice>
        <mc:Fallback xmlns="">
          <p:sp>
            <p:nvSpPr>
              <p:cNvPr id="91" name="TextBox 90">
                <a:extLst>
                  <a:ext uri="{FF2B5EF4-FFF2-40B4-BE49-F238E27FC236}">
                    <a16:creationId xmlns:a16="http://schemas.microsoft.com/office/drawing/2014/main" id="{462CBD4C-3BD6-BE9C-1710-CCC9CE5F64C8}"/>
                  </a:ext>
                </a:extLst>
              </p:cNvPr>
              <p:cNvSpPr txBox="1">
                <a:spLocks noRot="1" noChangeAspect="1" noMove="1" noResize="1" noEditPoints="1" noAdjustHandles="1" noChangeArrowheads="1" noChangeShapeType="1" noTextEdit="1"/>
              </p:cNvSpPr>
              <p:nvPr/>
            </p:nvSpPr>
            <p:spPr>
              <a:xfrm>
                <a:off x="8721564" y="6490156"/>
                <a:ext cx="145745" cy="215444"/>
              </a:xfrm>
              <a:prstGeom prst="rect">
                <a:avLst/>
              </a:prstGeom>
              <a:blipFill>
                <a:blip r:embed="rId7"/>
                <a:stretch>
                  <a:fillRect l="-20833"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50F8B60-9877-CEA0-01EC-C4BC2A4EBD0B}"/>
                  </a:ext>
                </a:extLst>
              </p:cNvPr>
              <p:cNvSpPr txBox="1"/>
              <p:nvPr/>
            </p:nvSpPr>
            <p:spPr>
              <a:xfrm>
                <a:off x="10363200" y="6490156"/>
                <a:ext cx="4595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+1</m:t>
                      </m:r>
                    </m:oMath>
                  </m:oMathPara>
                </a14:m>
                <a:endParaRPr lang="en-US" sz="1400" dirty="0"/>
              </a:p>
            </p:txBody>
          </p:sp>
        </mc:Choice>
        <mc:Fallback xmlns="">
          <p:sp>
            <p:nvSpPr>
              <p:cNvPr id="92" name="TextBox 91">
                <a:extLst>
                  <a:ext uri="{FF2B5EF4-FFF2-40B4-BE49-F238E27FC236}">
                    <a16:creationId xmlns:a16="http://schemas.microsoft.com/office/drawing/2014/main" id="{050F8B60-9877-CEA0-01EC-C4BC2A4EBD0B}"/>
                  </a:ext>
                </a:extLst>
              </p:cNvPr>
              <p:cNvSpPr txBox="1">
                <a:spLocks noRot="1" noChangeAspect="1" noMove="1" noResize="1" noEditPoints="1" noAdjustHandles="1" noChangeArrowheads="1" noChangeShapeType="1" noTextEdit="1"/>
              </p:cNvSpPr>
              <p:nvPr/>
            </p:nvSpPr>
            <p:spPr>
              <a:xfrm>
                <a:off x="10363200" y="6490156"/>
                <a:ext cx="459549" cy="215444"/>
              </a:xfrm>
              <a:prstGeom prst="rect">
                <a:avLst/>
              </a:prstGeom>
              <a:blipFill>
                <a:blip r:embed="rId8"/>
                <a:stretch>
                  <a:fillRect l="-4000" r="-9333"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C14735E1-0DD4-B520-B8AB-62178E90D388}"/>
                  </a:ext>
                </a:extLst>
              </p:cNvPr>
              <p:cNvSpPr txBox="1"/>
              <p:nvPr/>
            </p:nvSpPr>
            <p:spPr>
              <a:xfrm>
                <a:off x="9601200" y="6490156"/>
                <a:ext cx="24410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𝑥</m:t>
                          </m:r>
                        </m:sub>
                      </m:sSub>
                    </m:oMath>
                  </m:oMathPara>
                </a14:m>
                <a:endParaRPr lang="en-US" sz="1400" dirty="0"/>
              </a:p>
            </p:txBody>
          </p:sp>
        </mc:Choice>
        <mc:Fallback xmlns="">
          <p:sp>
            <p:nvSpPr>
              <p:cNvPr id="93" name="TextBox 92">
                <a:extLst>
                  <a:ext uri="{FF2B5EF4-FFF2-40B4-BE49-F238E27FC236}">
                    <a16:creationId xmlns:a16="http://schemas.microsoft.com/office/drawing/2014/main" id="{C14735E1-0DD4-B520-B8AB-62178E90D388}"/>
                  </a:ext>
                </a:extLst>
              </p:cNvPr>
              <p:cNvSpPr txBox="1">
                <a:spLocks noRot="1" noChangeAspect="1" noMove="1" noResize="1" noEditPoints="1" noAdjustHandles="1" noChangeArrowheads="1" noChangeShapeType="1" noTextEdit="1"/>
              </p:cNvSpPr>
              <p:nvPr/>
            </p:nvSpPr>
            <p:spPr>
              <a:xfrm>
                <a:off x="9601200" y="6490156"/>
                <a:ext cx="244105" cy="215444"/>
              </a:xfrm>
              <a:prstGeom prst="rect">
                <a:avLst/>
              </a:prstGeom>
              <a:blipFill>
                <a:blip r:embed="rId9"/>
                <a:stretch>
                  <a:fillRect l="-25000" b="-31429"/>
                </a:stretch>
              </a:blipFill>
            </p:spPr>
            <p:txBody>
              <a:bodyPr/>
              <a:lstStyle/>
              <a:p>
                <a:r>
                  <a:rPr lang="en-US">
                    <a:noFill/>
                  </a:rPr>
                  <a:t> </a:t>
                </a:r>
              </a:p>
            </p:txBody>
          </p:sp>
        </mc:Fallback>
      </mc:AlternateContent>
      <p:sp>
        <p:nvSpPr>
          <p:cNvPr id="94" name="TextBox 93">
            <a:extLst>
              <a:ext uri="{FF2B5EF4-FFF2-40B4-BE49-F238E27FC236}">
                <a16:creationId xmlns:a16="http://schemas.microsoft.com/office/drawing/2014/main" id="{9D82FDA9-0224-187A-FE89-9DE7FA6C8A0A}"/>
              </a:ext>
            </a:extLst>
          </p:cNvPr>
          <p:cNvSpPr txBox="1"/>
          <p:nvPr/>
        </p:nvSpPr>
        <p:spPr>
          <a:xfrm>
            <a:off x="8584172" y="3914001"/>
            <a:ext cx="2312428" cy="276999"/>
          </a:xfrm>
          <a:prstGeom prst="rect">
            <a:avLst/>
          </a:prstGeom>
          <a:noFill/>
        </p:spPr>
        <p:txBody>
          <a:bodyPr wrap="none" rtlCol="0">
            <a:spAutoFit/>
          </a:bodyPr>
          <a:lstStyle/>
          <a:p>
            <a:r>
              <a:rPr lang="en-US" sz="1200" dirty="0">
                <a:solidFill>
                  <a:srgbClr val="002060"/>
                </a:solidFill>
              </a:rPr>
              <a:t>Optical resonances up to 3</a:t>
            </a:r>
            <a:r>
              <a:rPr lang="en-US" sz="1200" baseline="30000" dirty="0">
                <a:solidFill>
                  <a:srgbClr val="002060"/>
                </a:solidFill>
              </a:rPr>
              <a:t>rd</a:t>
            </a:r>
            <a:r>
              <a:rPr lang="en-US" sz="1200" dirty="0">
                <a:solidFill>
                  <a:srgbClr val="002060"/>
                </a:solidFill>
              </a:rPr>
              <a:t> order</a:t>
            </a:r>
          </a:p>
        </p:txBody>
      </p:sp>
      <p:sp>
        <p:nvSpPr>
          <p:cNvPr id="95" name="Oval 94">
            <a:extLst>
              <a:ext uri="{FF2B5EF4-FFF2-40B4-BE49-F238E27FC236}">
                <a16:creationId xmlns:a16="http://schemas.microsoft.com/office/drawing/2014/main" id="{4F4B9602-7FC1-C81F-FABE-1A7609B5C63F}"/>
              </a:ext>
            </a:extLst>
          </p:cNvPr>
          <p:cNvSpPr/>
          <p:nvPr/>
        </p:nvSpPr>
        <p:spPr>
          <a:xfrm>
            <a:off x="9052560" y="5791200"/>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7ED2488-7490-7F78-D2C2-ED826CBD5681}"/>
              </a:ext>
            </a:extLst>
          </p:cNvPr>
          <p:cNvSpPr txBox="1"/>
          <p:nvPr/>
        </p:nvSpPr>
        <p:spPr>
          <a:xfrm>
            <a:off x="7543800" y="5715000"/>
            <a:ext cx="1049070" cy="276999"/>
          </a:xfrm>
          <a:prstGeom prst="rect">
            <a:avLst/>
          </a:prstGeom>
          <a:noFill/>
        </p:spPr>
        <p:txBody>
          <a:bodyPr wrap="none" rtlCol="0">
            <a:spAutoFit/>
          </a:bodyPr>
          <a:lstStyle/>
          <a:p>
            <a:r>
              <a:rPr lang="en-US" sz="1200" dirty="0">
                <a:solidFill>
                  <a:srgbClr val="FF0000"/>
                </a:solidFill>
              </a:rPr>
              <a:t>working point</a:t>
            </a:r>
          </a:p>
        </p:txBody>
      </p:sp>
      <p:grpSp>
        <p:nvGrpSpPr>
          <p:cNvPr id="12" name="Group 11">
            <a:extLst>
              <a:ext uri="{FF2B5EF4-FFF2-40B4-BE49-F238E27FC236}">
                <a16:creationId xmlns:a16="http://schemas.microsoft.com/office/drawing/2014/main" id="{C71C536D-CA32-259E-1E51-BA3FAB6FE48C}"/>
              </a:ext>
            </a:extLst>
          </p:cNvPr>
          <p:cNvGrpSpPr/>
          <p:nvPr/>
        </p:nvGrpSpPr>
        <p:grpSpPr>
          <a:xfrm>
            <a:off x="8610600" y="4352544"/>
            <a:ext cx="2202180" cy="2011198"/>
            <a:chOff x="8610600" y="4352544"/>
            <a:chExt cx="2202180" cy="2011198"/>
          </a:xfrm>
        </p:grpSpPr>
        <p:cxnSp>
          <p:nvCxnSpPr>
            <p:cNvPr id="77" name="Straight Connector 76">
              <a:extLst>
                <a:ext uri="{FF2B5EF4-FFF2-40B4-BE49-F238E27FC236}">
                  <a16:creationId xmlns:a16="http://schemas.microsoft.com/office/drawing/2014/main" id="{F4A82F0D-A64C-C46A-232C-B9166951EB4E}"/>
                </a:ext>
              </a:extLst>
            </p:cNvPr>
            <p:cNvCxnSpPr>
              <a:cxnSpLocks/>
            </p:cNvCxnSpPr>
            <p:nvPr/>
          </p:nvCxnSpPr>
          <p:spPr>
            <a:xfrm>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0574573-8A5D-0624-5969-080C60AF7063}"/>
                </a:ext>
              </a:extLst>
            </p:cNvPr>
            <p:cNvCxnSpPr>
              <a:cxnSpLocks/>
            </p:cNvCxnSpPr>
            <p:nvPr/>
          </p:nvCxnSpPr>
          <p:spPr>
            <a:xfrm flipH="1">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5463B7E-3C45-5DC3-A474-CF99EEE391D3}"/>
                </a:ext>
              </a:extLst>
            </p:cNvPr>
            <p:cNvCxnSpPr>
              <a:cxnSpLocks/>
            </p:cNvCxnSpPr>
            <p:nvPr/>
          </p:nvCxnSpPr>
          <p:spPr>
            <a:xfrm>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E394F4B-0875-54F1-00F1-EADD499EF42A}"/>
                </a:ext>
              </a:extLst>
            </p:cNvPr>
            <p:cNvCxnSpPr>
              <a:cxnSpLocks/>
            </p:cNvCxnSpPr>
            <p:nvPr/>
          </p:nvCxnSpPr>
          <p:spPr>
            <a:xfrm flipH="1">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FBBA33B-4FE8-C6B6-F56A-61AA07CA08E0}"/>
              </a:ext>
            </a:extLst>
          </p:cNvPr>
          <p:cNvGrpSpPr/>
          <p:nvPr/>
        </p:nvGrpSpPr>
        <p:grpSpPr>
          <a:xfrm rot="16200000">
            <a:off x="8614410" y="4362691"/>
            <a:ext cx="2202180" cy="2011198"/>
            <a:chOff x="8610600" y="4352544"/>
            <a:chExt cx="2202180" cy="2011198"/>
          </a:xfrm>
        </p:grpSpPr>
        <p:cxnSp>
          <p:nvCxnSpPr>
            <p:cNvPr id="99" name="Straight Connector 98">
              <a:extLst>
                <a:ext uri="{FF2B5EF4-FFF2-40B4-BE49-F238E27FC236}">
                  <a16:creationId xmlns:a16="http://schemas.microsoft.com/office/drawing/2014/main" id="{154FCAC0-AD4D-C96D-B307-1651AD45EEEA}"/>
                </a:ext>
              </a:extLst>
            </p:cNvPr>
            <p:cNvCxnSpPr>
              <a:cxnSpLocks/>
            </p:cNvCxnSpPr>
            <p:nvPr/>
          </p:nvCxnSpPr>
          <p:spPr>
            <a:xfrm>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87AF66F-3B72-D319-AF15-734D5029DFCB}"/>
                </a:ext>
              </a:extLst>
            </p:cNvPr>
            <p:cNvCxnSpPr>
              <a:cxnSpLocks/>
            </p:cNvCxnSpPr>
            <p:nvPr/>
          </p:nvCxnSpPr>
          <p:spPr>
            <a:xfrm flipH="1">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05738A2-6086-8E91-80E6-D3D8CCB3417A}"/>
                </a:ext>
              </a:extLst>
            </p:cNvPr>
            <p:cNvCxnSpPr>
              <a:cxnSpLocks/>
            </p:cNvCxnSpPr>
            <p:nvPr/>
          </p:nvCxnSpPr>
          <p:spPr>
            <a:xfrm>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1CFAB6-8B1F-5532-4744-857390DF0271}"/>
                </a:ext>
              </a:extLst>
            </p:cNvPr>
            <p:cNvCxnSpPr>
              <a:cxnSpLocks/>
            </p:cNvCxnSpPr>
            <p:nvPr/>
          </p:nvCxnSpPr>
          <p:spPr>
            <a:xfrm flipH="1">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1463AB6-A0D0-8D36-FD79-B6A0699761D8}"/>
              </a:ext>
            </a:extLst>
          </p:cNvPr>
          <p:cNvSpPr txBox="1"/>
          <p:nvPr/>
        </p:nvSpPr>
        <p:spPr>
          <a:xfrm>
            <a:off x="2149970" y="2286000"/>
            <a:ext cx="1202830" cy="338554"/>
          </a:xfrm>
          <a:prstGeom prst="rect">
            <a:avLst/>
          </a:prstGeom>
          <a:solidFill>
            <a:srgbClr val="00CC00"/>
          </a:solidFill>
        </p:spPr>
        <p:txBody>
          <a:bodyPr wrap="none" rtlCol="0">
            <a:spAutoFit/>
          </a:bodyPr>
          <a:lstStyle/>
          <a:p>
            <a:r>
              <a:rPr lang="en-US" sz="1600" dirty="0">
                <a:solidFill>
                  <a:schemeClr val="bg1"/>
                </a:solidFill>
              </a:rPr>
              <a:t>acceleration</a:t>
            </a:r>
          </a:p>
        </p:txBody>
      </p:sp>
      <p:sp>
        <p:nvSpPr>
          <p:cNvPr id="11" name="TextBox 10">
            <a:extLst>
              <a:ext uri="{FF2B5EF4-FFF2-40B4-BE49-F238E27FC236}">
                <a16:creationId xmlns:a16="http://schemas.microsoft.com/office/drawing/2014/main" id="{EACBFF52-57AC-5AA5-105C-704B48AF1F6C}"/>
              </a:ext>
            </a:extLst>
          </p:cNvPr>
          <p:cNvSpPr txBox="1"/>
          <p:nvPr/>
        </p:nvSpPr>
        <p:spPr>
          <a:xfrm>
            <a:off x="2667000" y="4081046"/>
            <a:ext cx="1141466" cy="338554"/>
          </a:xfrm>
          <a:prstGeom prst="rect">
            <a:avLst/>
          </a:prstGeom>
          <a:solidFill>
            <a:srgbClr val="FF0000"/>
          </a:solidFill>
        </p:spPr>
        <p:txBody>
          <a:bodyPr wrap="none" rtlCol="0">
            <a:spAutoFit/>
          </a:bodyPr>
          <a:lstStyle/>
          <a:p>
            <a:r>
              <a:rPr lang="en-US" sz="1600" dirty="0">
                <a:solidFill>
                  <a:schemeClr val="bg1"/>
                </a:solidFill>
              </a:rPr>
              <a:t>experiment</a:t>
            </a:r>
          </a:p>
        </p:txBody>
      </p:sp>
      <p:sp>
        <p:nvSpPr>
          <p:cNvPr id="13" name="TextBox 12">
            <a:extLst>
              <a:ext uri="{FF2B5EF4-FFF2-40B4-BE49-F238E27FC236}">
                <a16:creationId xmlns:a16="http://schemas.microsoft.com/office/drawing/2014/main" id="{BD7A6BAE-8FD8-0A79-46E2-4CD4125DADFB}"/>
              </a:ext>
            </a:extLst>
          </p:cNvPr>
          <p:cNvSpPr txBox="1"/>
          <p:nvPr/>
        </p:nvSpPr>
        <p:spPr>
          <a:xfrm>
            <a:off x="1886821" y="3319046"/>
            <a:ext cx="1465979" cy="338554"/>
          </a:xfrm>
          <a:prstGeom prst="rect">
            <a:avLst/>
          </a:prstGeom>
          <a:solidFill>
            <a:srgbClr val="0000FF"/>
          </a:solidFill>
        </p:spPr>
        <p:txBody>
          <a:bodyPr wrap="none" rtlCol="0">
            <a:spAutoFit/>
          </a:bodyPr>
          <a:lstStyle/>
          <a:p>
            <a:r>
              <a:rPr lang="en-US" sz="1600" dirty="0">
                <a:solidFill>
                  <a:schemeClr val="bg1"/>
                </a:solidFill>
              </a:rPr>
              <a:t>dipole magnets</a:t>
            </a:r>
          </a:p>
        </p:txBody>
      </p:sp>
      <p:sp>
        <p:nvSpPr>
          <p:cNvPr id="14" name="TextBox 13">
            <a:extLst>
              <a:ext uri="{FF2B5EF4-FFF2-40B4-BE49-F238E27FC236}">
                <a16:creationId xmlns:a16="http://schemas.microsoft.com/office/drawing/2014/main" id="{B6B3E91B-8986-438E-93C2-D2497CE49178}"/>
              </a:ext>
            </a:extLst>
          </p:cNvPr>
          <p:cNvSpPr txBox="1"/>
          <p:nvPr/>
        </p:nvSpPr>
        <p:spPr>
          <a:xfrm>
            <a:off x="2057400" y="4953000"/>
            <a:ext cx="1406667" cy="338554"/>
          </a:xfrm>
          <a:prstGeom prst="rect">
            <a:avLst/>
          </a:prstGeom>
          <a:solidFill>
            <a:srgbClr val="CC00CC"/>
          </a:solidFill>
        </p:spPr>
        <p:txBody>
          <a:bodyPr wrap="none" rtlCol="0">
            <a:spAutoFit/>
          </a:bodyPr>
          <a:lstStyle/>
          <a:p>
            <a:r>
              <a:rPr lang="en-US" sz="1600" dirty="0">
                <a:solidFill>
                  <a:schemeClr val="bg1"/>
                </a:solidFill>
              </a:rPr>
              <a:t>other magnets</a:t>
            </a:r>
          </a:p>
        </p:txBody>
      </p:sp>
    </p:spTree>
    <p:extLst>
      <p:ext uri="{BB962C8B-B14F-4D97-AF65-F5344CB8AC3E}">
        <p14:creationId xmlns:p14="http://schemas.microsoft.com/office/powerpoint/2010/main" val="263095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a:solidFill>
            <a:schemeClr val="accent1">
              <a:alpha val="50000"/>
            </a:schemeClr>
          </a:solidFill>
        </p:spPr>
        <p:txBody>
          <a:bodyPr/>
          <a:lstStyle/>
          <a:p>
            <a:r>
              <a:rPr lang="en-US" dirty="0"/>
              <a:t>Particle Beam Optics &amp; Spin</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39</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22399"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Lattice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r>
              <a:rPr lang="en-US" dirty="0"/>
              <a:t>Periodicity can lead to resonances and beam instability.</a:t>
            </a:r>
          </a:p>
          <a:p>
            <a:pPr marL="285750" indent="-285750">
              <a:spcAft>
                <a:spcPts val="600"/>
              </a:spcAft>
              <a:buFont typeface="Arial" panose="020B0604020202020204" pitchFamily="34" charset="0"/>
              <a:buChar char="•"/>
            </a:pPr>
            <a:r>
              <a:rPr lang="en-US" dirty="0"/>
              <a:t>The magnetic moment of particles </a:t>
            </a:r>
            <a:r>
              <a:rPr lang="en-US" dirty="0" err="1"/>
              <a:t>precesses</a:t>
            </a:r>
            <a:r>
              <a:rPr lang="en-US" dirty="0"/>
              <a:t> in magnetic fields.</a:t>
            </a:r>
          </a:p>
        </p:txBody>
      </p:sp>
      <p:pic>
        <p:nvPicPr>
          <p:cNvPr id="1026" name="Picture 2">
            <a:extLst>
              <a:ext uri="{FF2B5EF4-FFF2-40B4-BE49-F238E27FC236}">
                <a16:creationId xmlns:a16="http://schemas.microsoft.com/office/drawing/2014/main" id="{118AB8AF-490D-A976-8130-AE9E4D74D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4267200"/>
            <a:ext cx="2000250" cy="1619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DA4F761-36CB-3434-BA0A-529E1E9C44C9}"/>
                  </a:ext>
                </a:extLst>
              </p:cNvPr>
              <p:cNvSpPr txBox="1"/>
              <p:nvPr/>
            </p:nvSpPr>
            <p:spPr>
              <a:xfrm>
                <a:off x="7642193" y="4299813"/>
                <a:ext cx="3864007" cy="1592552"/>
              </a:xfrm>
              <a:prstGeom prst="rect">
                <a:avLst/>
              </a:prstGeom>
              <a:noFill/>
            </p:spPr>
            <p:txBody>
              <a:bodyPr wrap="none" lIns="0" tIns="0" rIns="0" bIns="0" rtlCol="0">
                <a:spAutoFit/>
              </a:bodyPr>
              <a:lstStyle/>
              <a:p>
                <a:pPr>
                  <a:spcAft>
                    <a:spcPts val="12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d>
                        <m:dPr>
                          <m:begChr m:val="["/>
                          <m:endChr m:val="]"/>
                          <m:ctrlPr>
                            <a:rPr lang="en-US" i="1">
                              <a:latin typeface="Cambria Math" panose="02040503050406030204" pitchFamily="18" charset="0"/>
                            </a:rPr>
                          </m:ctrlPr>
                        </m:dPr>
                        <m:e>
                          <m:r>
                            <a:rPr lang="en-US" i="1">
                              <a:latin typeface="Cambria Math" panose="02040503050406030204" pitchFamily="18" charset="0"/>
                            </a:rPr>
                            <m:t>𝐺</m:t>
                          </m:r>
                          <m:r>
                            <a:rPr lang="en-US" i="1">
                              <a:latin typeface="Cambria Math" panose="02040503050406030204" pitchFamily="18" charset="0"/>
                            </a:rPr>
                            <m:t>𝛾</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𝑣</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46" name="TextBox 45">
                <a:extLst>
                  <a:ext uri="{FF2B5EF4-FFF2-40B4-BE49-F238E27FC236}">
                    <a16:creationId xmlns:a16="http://schemas.microsoft.com/office/drawing/2014/main" id="{BDA4F761-36CB-3434-BA0A-529E1E9C44C9}"/>
                  </a:ext>
                </a:extLst>
              </p:cNvPr>
              <p:cNvSpPr txBox="1">
                <a:spLocks noRot="1" noChangeAspect="1" noMove="1" noResize="1" noEditPoints="1" noAdjustHandles="1" noChangeArrowheads="1" noChangeShapeType="1" noTextEdit="1"/>
              </p:cNvSpPr>
              <p:nvPr/>
            </p:nvSpPr>
            <p:spPr>
              <a:xfrm>
                <a:off x="7642193" y="4299813"/>
                <a:ext cx="3864007" cy="15925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51989C66-9A48-F6EA-F5C3-C12BB2B2598C}"/>
                  </a:ext>
                </a:extLst>
              </p:cNvPr>
              <p:cNvSpPr txBox="1"/>
              <p:nvPr/>
            </p:nvSpPr>
            <p:spPr>
              <a:xfrm>
                <a:off x="8229600" y="5886450"/>
                <a:ext cx="1618713" cy="646331"/>
              </a:xfrm>
              <a:prstGeom prst="rect">
                <a:avLst/>
              </a:prstGeom>
              <a:noFill/>
            </p:spPr>
            <p:txBody>
              <a:bodyPr wrap="none" lIns="0" tIns="0" rIns="0" bIns="0" rtlCol="0">
                <a:spAutoFit/>
              </a:bodyPr>
              <a:lstStyle/>
              <a:p>
                <a:pPr>
                  <a:spcAft>
                    <a:spcPts val="600"/>
                  </a:spcAft>
                </a:pPr>
                <a:r>
                  <a:rPr lang="en-US" sz="1600" dirty="0"/>
                  <a:t>Proton </a:t>
                </a:r>
                <a14:m>
                  <m:oMath xmlns:m="http://schemas.openxmlformats.org/officeDocument/2006/math">
                    <m:r>
                      <m:rPr>
                        <m:sty m:val="p"/>
                      </m:rPr>
                      <a:rPr lang="en-US" sz="1600" b="0" i="0" smtClean="0">
                        <a:latin typeface="Cambria Math" panose="02040503050406030204" pitchFamily="18" charset="0"/>
                      </a:rPr>
                      <m:t>G</m:t>
                    </m:r>
                    <m:r>
                      <a:rPr lang="en-US" sz="1600" i="1">
                        <a:latin typeface="Cambria Math" panose="02040503050406030204" pitchFamily="18" charset="0"/>
                      </a:rPr>
                      <m:t>=1.7928</m:t>
                    </m:r>
                  </m:oMath>
                </a14:m>
                <a:endParaRPr lang="en-US" sz="1600" dirty="0"/>
              </a:p>
              <a:p>
                <a:pPr>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         </m:t>
                      </m:r>
                      <m:r>
                        <a:rPr lang="en-US" sz="1600" i="1">
                          <a:latin typeface="Cambria Math" panose="02040503050406030204" pitchFamily="18" charset="0"/>
                        </a:rPr>
                        <m:t>𝛾</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𝑚</m:t>
                      </m:r>
                    </m:oMath>
                  </m:oMathPara>
                </a14:m>
                <a:endParaRPr lang="en-US" sz="1600" dirty="0"/>
              </a:p>
            </p:txBody>
          </p:sp>
        </mc:Choice>
        <mc:Fallback>
          <p:sp>
            <p:nvSpPr>
              <p:cNvPr id="47" name="TextBox 46">
                <a:extLst>
                  <a:ext uri="{FF2B5EF4-FFF2-40B4-BE49-F238E27FC236}">
                    <a16:creationId xmlns:a16="http://schemas.microsoft.com/office/drawing/2014/main" id="{51989C66-9A48-F6EA-F5C3-C12BB2B2598C}"/>
                  </a:ext>
                </a:extLst>
              </p:cNvPr>
              <p:cNvSpPr txBox="1">
                <a:spLocks noRot="1" noChangeAspect="1" noMove="1" noResize="1" noEditPoints="1" noAdjustHandles="1" noChangeArrowheads="1" noChangeShapeType="1" noTextEdit="1"/>
              </p:cNvSpPr>
              <p:nvPr/>
            </p:nvSpPr>
            <p:spPr>
              <a:xfrm>
                <a:off x="8229600" y="5886450"/>
                <a:ext cx="1618713" cy="646331"/>
              </a:xfrm>
              <a:prstGeom prst="rect">
                <a:avLst/>
              </a:prstGeom>
              <a:blipFill>
                <a:blip r:embed="rId5"/>
                <a:stretch>
                  <a:fillRect l="-7813" t="-9615" r="-3125" b="-1923"/>
                </a:stretch>
              </a:blipFill>
            </p:spPr>
            <p:txBody>
              <a:bodyPr/>
              <a:lstStyle/>
              <a:p>
                <a:r>
                  <a:rPr lang="en-US">
                    <a:noFill/>
                  </a:rPr>
                  <a:t> </a:t>
                </a:r>
              </a:p>
            </p:txBody>
          </p:sp>
        </mc:Fallback>
      </mc:AlternateContent>
    </p:spTree>
    <p:extLst>
      <p:ext uri="{BB962C8B-B14F-4D97-AF65-F5344CB8AC3E}">
        <p14:creationId xmlns:p14="http://schemas.microsoft.com/office/powerpoint/2010/main" val="301908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6400800" cy="711198"/>
          </a:xfrm>
          <a:solidFill>
            <a:schemeClr val="accent1">
              <a:alpha val="50000"/>
            </a:schemeClr>
          </a:solidFill>
        </p:spPr>
        <p:txBody>
          <a:bodyPr/>
          <a:lstStyle/>
          <a:p>
            <a:r>
              <a:rPr lang="en-US" dirty="0"/>
              <a:t>The Electron-Ion Collider</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4</a:t>
            </a:fld>
            <a:endParaRPr lang="en-US"/>
          </a:p>
        </p:txBody>
      </p:sp>
      <p:pic>
        <p:nvPicPr>
          <p:cNvPr id="4" name="Picture 3" descr="A picture containing text, map, circle, diagram&#10;&#10;Description automatically generated">
            <a:extLst>
              <a:ext uri="{FF2B5EF4-FFF2-40B4-BE49-F238E27FC236}">
                <a16:creationId xmlns:a16="http://schemas.microsoft.com/office/drawing/2014/main" id="{D7643508-B310-0DE8-0B63-276545CD5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068" y="0"/>
            <a:ext cx="5310932" cy="6858000"/>
          </a:xfrm>
          <a:prstGeom prst="rect">
            <a:avLst/>
          </a:prstGeom>
        </p:spPr>
      </p:pic>
      <p:pic>
        <p:nvPicPr>
          <p:cNvPr id="1028" name="Picture 4">
            <a:extLst>
              <a:ext uri="{FF2B5EF4-FFF2-40B4-BE49-F238E27FC236}">
                <a16:creationId xmlns:a16="http://schemas.microsoft.com/office/drawing/2014/main" id="{560C42AF-7BD9-081D-1E08-35D24AB97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94" y="3429000"/>
            <a:ext cx="6547306" cy="3291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1BC6120-88C4-E690-B978-71DBC8C70156}"/>
                  </a:ext>
                </a:extLst>
              </p:cNvPr>
              <p:cNvSpPr txBox="1"/>
              <p:nvPr/>
            </p:nvSpPr>
            <p:spPr>
              <a:xfrm>
                <a:off x="1413850" y="1131228"/>
                <a:ext cx="4057649" cy="2602572"/>
              </a:xfrm>
              <a:prstGeom prst="rect">
                <a:avLst/>
              </a:prstGeom>
              <a:solidFill>
                <a:schemeClr val="bg1"/>
              </a:solidFill>
              <a:ln>
                <a:solidFill>
                  <a:schemeClr val="tx1">
                    <a:lumMod val="50000"/>
                    <a:lumOff val="50000"/>
                  </a:schemeClr>
                </a:solidFill>
              </a:ln>
            </p:spPr>
            <p:txBody>
              <a:bodyPr wrap="none" rtlCol="0">
                <a:spAutoFit/>
              </a:bodyPr>
              <a:lstStyle/>
              <a:p>
                <a:pPr marL="285750" indent="-285750">
                  <a:spcAft>
                    <a:spcPts val="600"/>
                  </a:spcAft>
                  <a:buFont typeface="Arial" panose="020B0604020202020204" pitchFamily="34" charset="0"/>
                  <a:buChar char="•"/>
                </a:pPr>
                <a:r>
                  <a:rPr lang="en-US" dirty="0"/>
                  <a:t>Variable center-of-mass energy:</a:t>
                </a:r>
              </a:p>
              <a:p>
                <a:pPr>
                  <a:spcAft>
                    <a:spcPts val="600"/>
                  </a:spcAft>
                </a:pPr>
                <a14:m>
                  <m:oMathPara xmlns:m="http://schemas.openxmlformats.org/officeDocument/2006/math">
                    <m:oMathParaPr>
                      <m:jc m:val="centerGroup"/>
                    </m:oMathParaPr>
                    <m:oMath xmlns:m="http://schemas.openxmlformats.org/officeDocument/2006/math">
                      <m:rad>
                        <m:radPr>
                          <m:degHide m:val="on"/>
                          <m:ctrlPr>
                            <a:rPr lang="en-US" i="1" dirty="0" smtClean="0">
                              <a:latin typeface="Cambria Math" panose="02040503050406030204" pitchFamily="18" charset="0"/>
                            </a:rPr>
                          </m:ctrlPr>
                        </m:radPr>
                        <m:deg/>
                        <m:e>
                          <m:r>
                            <a:rPr lang="en-US" b="0" i="1" dirty="0" smtClean="0">
                              <a:latin typeface="Cambria Math" panose="02040503050406030204" pitchFamily="18" charset="0"/>
                            </a:rPr>
                            <m:t>𝑠</m:t>
                          </m:r>
                        </m:e>
                      </m:rad>
                      <m:r>
                        <a:rPr lang="en-US" i="1" dirty="0" smtClean="0">
                          <a:latin typeface="Cambria Math" panose="02040503050406030204" pitchFamily="18" charset="0"/>
                        </a:rPr>
                        <m:t>=20−140</m:t>
                      </m:r>
                      <m:r>
                        <a:rPr lang="en-US" b="0" i="1" dirty="0" smtClean="0">
                          <a:latin typeface="Cambria Math" panose="02040503050406030204" pitchFamily="18" charset="0"/>
                        </a:rPr>
                        <m:t> </m:t>
                      </m:r>
                      <m:r>
                        <m:rPr>
                          <m:nor/>
                        </m:rPr>
                        <a:rPr lang="en-US" b="0" i="0" dirty="0" smtClean="0">
                          <a:latin typeface="Cambria Math" panose="02040503050406030204" pitchFamily="18" charset="0"/>
                        </a:rPr>
                        <m:t>GeV</m:t>
                      </m:r>
                    </m:oMath>
                  </m:oMathPara>
                </a14:m>
                <a:endParaRPr lang="en-US" b="0" dirty="0"/>
              </a:p>
              <a:p>
                <a:pPr marL="285750" indent="-285750">
                  <a:spcAft>
                    <a:spcPts val="600"/>
                  </a:spcAft>
                  <a:buFont typeface="Arial" panose="020B0604020202020204" pitchFamily="34" charset="0"/>
                  <a:buChar char="•"/>
                </a:pPr>
                <a:r>
                  <a:rPr lang="en-US" dirty="0"/>
                  <a:t>Ion beams: protons, </a:t>
                </a:r>
                <a:r>
                  <a:rPr lang="en-US" baseline="30000" dirty="0"/>
                  <a:t>3</a:t>
                </a:r>
                <a:r>
                  <a:rPr lang="en-US" dirty="0"/>
                  <a:t>He, </a:t>
                </a:r>
                <a14:m>
                  <m:oMath xmlns:m="http://schemas.openxmlformats.org/officeDocument/2006/math">
                    <m:r>
                      <m:rPr>
                        <m:nor/>
                      </m:rPr>
                      <a:rPr lang="en-US" i="0" dirty="0" smtClean="0"/>
                      <m:t>Au</m:t>
                    </m:r>
                  </m:oMath>
                </a14:m>
                <a:r>
                  <a:rPr lang="en-US" dirty="0"/>
                  <a:t>, </a:t>
                </a:r>
                <a14:m>
                  <m:oMath xmlns:m="http://schemas.openxmlformats.org/officeDocument/2006/math">
                    <m:r>
                      <m:rPr>
                        <m:nor/>
                      </m:rPr>
                      <a:rPr lang="en-US" i="0" dirty="0" smtClean="0"/>
                      <m:t>Pb</m:t>
                    </m:r>
                  </m:oMath>
                </a14:m>
                <a:r>
                  <a:rPr lang="en-US" dirty="0"/>
                  <a:t>, </a:t>
                </a:r>
                <a14:m>
                  <m:oMath xmlns:m="http://schemas.openxmlformats.org/officeDocument/2006/math">
                    <m:r>
                      <m:rPr>
                        <m:nor/>
                      </m:rPr>
                      <a:rPr lang="en-US" i="0" dirty="0" smtClean="0"/>
                      <m:t>U</m:t>
                    </m:r>
                  </m:oMath>
                </a14:m>
                <a:endParaRPr lang="en-US" dirty="0"/>
              </a:p>
              <a:p>
                <a:pPr marL="285750" indent="-285750">
                  <a:spcAft>
                    <a:spcPts val="600"/>
                  </a:spcAft>
                  <a:buFont typeface="Arial" panose="020B0604020202020204" pitchFamily="34" charset="0"/>
                  <a:buChar char="•"/>
                </a:pPr>
                <a:r>
                  <a:rPr lang="en-US" dirty="0"/>
                  <a:t>High luminosity:</a:t>
                </a:r>
              </a:p>
              <a:p>
                <a:pPr>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m:t>
                      </m:r>
                      <m:r>
                        <a:rPr lang="en-US"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33</m:t>
                          </m:r>
                        </m:sup>
                      </m:sSup>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34</m:t>
                          </m:r>
                        </m:sup>
                      </m:sSup>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m:rPr>
                              <m:nor/>
                            </m:rPr>
                            <a:rPr lang="en-US" b="0" i="0" dirty="0" smtClean="0">
                              <a:latin typeface="Cambria Math" panose="02040503050406030204" pitchFamily="18" charset="0"/>
                            </a:rPr>
                            <m:t>c</m:t>
                          </m:r>
                          <m:r>
                            <m:rPr>
                              <m:nor/>
                            </m:rPr>
                            <a:rPr lang="en-US" i="0" dirty="0" smtClean="0">
                              <a:latin typeface="Cambria Math" panose="02040503050406030204" pitchFamily="18" charset="0"/>
                            </a:rPr>
                            <m:t>m</m:t>
                          </m:r>
                        </m:e>
                        <m:sup>
                          <m:r>
                            <a:rPr lang="en-US" i="1" dirty="0" smtClean="0">
                              <a:latin typeface="Cambria Math" panose="02040503050406030204" pitchFamily="18" charset="0"/>
                            </a:rPr>
                            <m:t>−1</m:t>
                          </m:r>
                        </m:sup>
                      </m:sSup>
                      <m:sSup>
                        <m:sSupPr>
                          <m:ctrlPr>
                            <a:rPr lang="en-US" i="1" dirty="0" smtClean="0">
                              <a:latin typeface="Cambria Math" panose="02040503050406030204" pitchFamily="18" charset="0"/>
                            </a:rPr>
                          </m:ctrlPr>
                        </m:sSupPr>
                        <m:e>
                          <m:r>
                            <m:rPr>
                              <m:nor/>
                            </m:rPr>
                            <a:rPr lang="en-US" i="0" dirty="0" smtClean="0">
                              <a:latin typeface="Cambria Math" panose="02040503050406030204" pitchFamily="18" charset="0"/>
                            </a:rPr>
                            <m:t>s</m:t>
                          </m:r>
                        </m:e>
                        <m:sup>
                          <m:r>
                            <a:rPr lang="en-US" i="1" dirty="0" smtClean="0">
                              <a:latin typeface="Cambria Math" panose="02040503050406030204" pitchFamily="18" charset="0"/>
                            </a:rPr>
                            <m:t>−1</m:t>
                          </m:r>
                        </m:sup>
                      </m:sSup>
                    </m:oMath>
                  </m:oMathPara>
                </a14:m>
                <a:endParaRPr lang="en-US" dirty="0"/>
              </a:p>
              <a:p>
                <a:pPr marL="285750" indent="-285750">
                  <a:spcAft>
                    <a:spcPts val="600"/>
                  </a:spcAft>
                  <a:buFont typeface="Arial" panose="020B0604020202020204" pitchFamily="34" charset="0"/>
                  <a:buChar char="•"/>
                </a:pPr>
                <a:r>
                  <a:rPr lang="en-US" b="1" dirty="0">
                    <a:solidFill>
                      <a:srgbClr val="FF0000"/>
                    </a:solidFill>
                  </a:rPr>
                  <a:t>Polarized electron and proton beams:</a:t>
                </a:r>
              </a:p>
              <a:p>
                <a:pPr>
                  <a:spcAft>
                    <a:spcPts val="600"/>
                  </a:spcAft>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𝑷</m:t>
                      </m:r>
                      <m:r>
                        <a:rPr lang="en-US" b="1" i="1" dirty="0" smtClean="0">
                          <a:solidFill>
                            <a:srgbClr val="FF0000"/>
                          </a:solidFill>
                          <a:latin typeface="Cambria Math" panose="02040503050406030204" pitchFamily="18" charset="0"/>
                        </a:rPr>
                        <m:t>≈</m:t>
                      </m:r>
                      <m:r>
                        <a:rPr lang="en-US" b="1" i="1" dirty="0" smtClean="0">
                          <a:solidFill>
                            <a:srgbClr val="FF0000"/>
                          </a:solidFill>
                          <a:latin typeface="Cambria Math" panose="02040503050406030204" pitchFamily="18" charset="0"/>
                        </a:rPr>
                        <m:t>𝟕𝟎</m:t>
                      </m:r>
                      <m:r>
                        <a:rPr lang="en-US" b="1" i="1" dirty="0" smtClean="0">
                          <a:solidFill>
                            <a:srgbClr val="FF0000"/>
                          </a:solidFill>
                          <a:latin typeface="Cambria Math" panose="02040503050406030204" pitchFamily="18" charset="0"/>
                        </a:rPr>
                        <m:t>%</m:t>
                      </m:r>
                    </m:oMath>
                  </m:oMathPara>
                </a14:m>
                <a:endParaRPr lang="en-US" b="1" dirty="0">
                  <a:solidFill>
                    <a:srgbClr val="FF0000"/>
                  </a:solidFill>
                </a:endParaRPr>
              </a:p>
            </p:txBody>
          </p:sp>
        </mc:Choice>
        <mc:Fallback>
          <p:sp>
            <p:nvSpPr>
              <p:cNvPr id="11" name="TextBox 10">
                <a:extLst>
                  <a:ext uri="{FF2B5EF4-FFF2-40B4-BE49-F238E27FC236}">
                    <a16:creationId xmlns:a16="http://schemas.microsoft.com/office/drawing/2014/main" id="{51BC6120-88C4-E690-B978-71DBC8C70156}"/>
                  </a:ext>
                </a:extLst>
              </p:cNvPr>
              <p:cNvSpPr txBox="1">
                <a:spLocks noRot="1" noChangeAspect="1" noMove="1" noResize="1" noEditPoints="1" noAdjustHandles="1" noChangeArrowheads="1" noChangeShapeType="1" noTextEdit="1"/>
              </p:cNvSpPr>
              <p:nvPr/>
            </p:nvSpPr>
            <p:spPr>
              <a:xfrm>
                <a:off x="1413850" y="1131228"/>
                <a:ext cx="4057649" cy="2602572"/>
              </a:xfrm>
              <a:prstGeom prst="rect">
                <a:avLst/>
              </a:prstGeom>
              <a:blipFill>
                <a:blip r:embed="rId4"/>
                <a:stretch>
                  <a:fillRect l="-621" t="-966" r="-311"/>
                </a:stretch>
              </a:blipFill>
              <a:ln>
                <a:solidFill>
                  <a:schemeClr val="tx1">
                    <a:lumMod val="50000"/>
                    <a:lumOff val="50000"/>
                  </a:schemeClr>
                </a:solid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421945D0-5DB4-D9A5-7689-B97B2C7340E0}"/>
              </a:ext>
            </a:extLst>
          </p:cNvPr>
          <p:cNvSpPr txBox="1"/>
          <p:nvPr/>
        </p:nvSpPr>
        <p:spPr>
          <a:xfrm>
            <a:off x="3947436" y="5486400"/>
            <a:ext cx="2681964" cy="646331"/>
          </a:xfrm>
          <a:prstGeom prst="rect">
            <a:avLst/>
          </a:prstGeom>
          <a:noFill/>
        </p:spPr>
        <p:txBody>
          <a:bodyPr wrap="square" rtlCol="0">
            <a:spAutoFit/>
          </a:bodyPr>
          <a:lstStyle/>
          <a:p>
            <a:pPr algn="l">
              <a:spcAft>
                <a:spcPts val="600"/>
              </a:spcAft>
            </a:pPr>
            <a:r>
              <a:rPr lang="en-US" dirty="0">
                <a:solidFill>
                  <a:schemeClr val="bg1"/>
                </a:solidFill>
              </a:rPr>
              <a:t>Current location of RHIC at Brookhaven National Lab</a:t>
            </a:r>
          </a:p>
        </p:txBody>
      </p:sp>
    </p:spTree>
    <p:extLst>
      <p:ext uri="{BB962C8B-B14F-4D97-AF65-F5344CB8AC3E}">
        <p14:creationId xmlns:p14="http://schemas.microsoft.com/office/powerpoint/2010/main" val="2403762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7E80-5CB3-D8F8-8DE7-A616026DEA47}"/>
              </a:ext>
            </a:extLst>
          </p:cNvPr>
          <p:cNvSpPr>
            <a:spLocks noGrp="1"/>
          </p:cNvSpPr>
          <p:nvPr>
            <p:ph type="title"/>
          </p:nvPr>
        </p:nvSpPr>
        <p:spPr>
          <a:solidFill>
            <a:schemeClr val="accent1">
              <a:alpha val="50000"/>
            </a:schemeClr>
          </a:solidFill>
        </p:spPr>
        <p:txBody>
          <a:bodyPr/>
          <a:lstStyle/>
          <a:p>
            <a:r>
              <a:rPr lang="en-US" dirty="0"/>
              <a:t>Depolarizing Resonances</a:t>
            </a:r>
          </a:p>
        </p:txBody>
      </p:sp>
      <p:sp>
        <p:nvSpPr>
          <p:cNvPr id="3" name="Slide Number Placeholder 2">
            <a:extLst>
              <a:ext uri="{FF2B5EF4-FFF2-40B4-BE49-F238E27FC236}">
                <a16:creationId xmlns:a16="http://schemas.microsoft.com/office/drawing/2014/main" id="{A32C3500-05A0-3A84-B573-F12E33A9B1F7}"/>
              </a:ext>
            </a:extLst>
          </p:cNvPr>
          <p:cNvSpPr>
            <a:spLocks noGrp="1"/>
          </p:cNvSpPr>
          <p:nvPr>
            <p:ph type="sldNum" sz="quarter" idx="10"/>
          </p:nvPr>
        </p:nvSpPr>
        <p:spPr/>
        <p:txBody>
          <a:bodyPr/>
          <a:lstStyle/>
          <a:p>
            <a:fld id="{DF69D58E-C59B-4BE3-83E0-B1C1287A8E5B}" type="slidenum">
              <a:rPr lang="en-US" smtClean="0"/>
              <a:pPr/>
              <a:t>40</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8F40FE-D1E1-AAD1-8768-7584DD3A2A28}"/>
                  </a:ext>
                </a:extLst>
              </p:cNvPr>
              <p:cNvSpPr txBox="1"/>
              <p:nvPr/>
            </p:nvSpPr>
            <p:spPr>
              <a:xfrm>
                <a:off x="609600" y="1836448"/>
                <a:ext cx="3864007" cy="1592552"/>
              </a:xfrm>
              <a:prstGeom prst="rect">
                <a:avLst/>
              </a:prstGeom>
              <a:noFill/>
            </p:spPr>
            <p:txBody>
              <a:bodyPr wrap="none" lIns="0" tIns="0" rIns="0" bIns="0" rtlCol="0">
                <a:spAutoFit/>
              </a:bodyPr>
              <a:lstStyle/>
              <a:p>
                <a:pPr>
                  <a:spcAft>
                    <a:spcPts val="12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d>
                        <m:dPr>
                          <m:begChr m:val="["/>
                          <m:endChr m:val="]"/>
                          <m:ctrlPr>
                            <a:rPr lang="en-US" i="1">
                              <a:latin typeface="Cambria Math" panose="02040503050406030204" pitchFamily="18" charset="0"/>
                            </a:rPr>
                          </m:ctrlPr>
                        </m:dPr>
                        <m:e>
                          <m:r>
                            <a:rPr lang="en-US" i="1">
                              <a:latin typeface="Cambria Math" panose="02040503050406030204" pitchFamily="18" charset="0"/>
                            </a:rPr>
                            <m:t>𝐺</m:t>
                          </m:r>
                          <m:r>
                            <a:rPr lang="en-US" i="1">
                              <a:latin typeface="Cambria Math" panose="02040503050406030204" pitchFamily="18" charset="0"/>
                            </a:rPr>
                            <m:t>𝛾</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𝑣</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6" name="TextBox 5">
                <a:extLst>
                  <a:ext uri="{FF2B5EF4-FFF2-40B4-BE49-F238E27FC236}">
                    <a16:creationId xmlns:a16="http://schemas.microsoft.com/office/drawing/2014/main" id="{F48F40FE-D1E1-AAD1-8768-7584DD3A2A28}"/>
                  </a:ext>
                </a:extLst>
              </p:cNvPr>
              <p:cNvSpPr txBox="1">
                <a:spLocks noRot="1" noChangeAspect="1" noMove="1" noResize="1" noEditPoints="1" noAdjustHandles="1" noChangeArrowheads="1" noChangeShapeType="1" noTextEdit="1"/>
              </p:cNvSpPr>
              <p:nvPr/>
            </p:nvSpPr>
            <p:spPr>
              <a:xfrm>
                <a:off x="609600" y="1836448"/>
                <a:ext cx="3864007" cy="1592552"/>
              </a:xfrm>
              <a:prstGeom prst="rect">
                <a:avLst/>
              </a:prstGeom>
              <a:blipFill>
                <a:blip r:embed="rId2"/>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52D3FD9-6B2B-4BE4-0F2A-4FE273CFCF23}"/>
              </a:ext>
            </a:extLst>
          </p:cNvPr>
          <p:cNvSpPr txBox="1"/>
          <p:nvPr/>
        </p:nvSpPr>
        <p:spPr>
          <a:xfrm>
            <a:off x="6553200" y="1752600"/>
            <a:ext cx="5029200" cy="1646605"/>
          </a:xfrm>
          <a:prstGeom prst="rect">
            <a:avLst/>
          </a:prstGeom>
          <a:noFill/>
        </p:spPr>
        <p:txBody>
          <a:bodyPr wrap="square" rtlCol="0">
            <a:spAutoFit/>
          </a:bodyPr>
          <a:lstStyle/>
          <a:p>
            <a:pPr>
              <a:spcAft>
                <a:spcPts val="600"/>
              </a:spcAft>
            </a:pPr>
            <a:r>
              <a:rPr lang="en-US" sz="1600" dirty="0"/>
              <a:t>L.H. Thomas “The kinematics of an electron with an axis.” </a:t>
            </a:r>
            <a:r>
              <a:rPr lang="en-US" sz="1600" i="1" dirty="0"/>
              <a:t>The London, Edinburgh, and Dublin Philosophical Magazine and Journal of Science</a:t>
            </a:r>
            <a:r>
              <a:rPr lang="en-US" sz="1600" dirty="0"/>
              <a:t> 3.13 (1927)</a:t>
            </a:r>
          </a:p>
          <a:p>
            <a:pPr>
              <a:spcAft>
                <a:spcPts val="600"/>
              </a:spcAft>
            </a:pPr>
            <a:r>
              <a:rPr lang="en-US" sz="1600" dirty="0"/>
              <a:t>V. </a:t>
            </a:r>
            <a:r>
              <a:rPr lang="en-US" sz="1600" dirty="0" err="1"/>
              <a:t>Bargmann</a:t>
            </a:r>
            <a:r>
              <a:rPr lang="en-US" sz="1600" dirty="0"/>
              <a:t>, L. Michel, and V.L. </a:t>
            </a:r>
            <a:r>
              <a:rPr lang="en-US" sz="1600" dirty="0" err="1"/>
              <a:t>Telegdi</a:t>
            </a:r>
            <a:r>
              <a:rPr lang="en-US" sz="1600" dirty="0"/>
              <a:t> “Precession of the polarization of particles moving in a homogeneous electromagnetic field.” </a:t>
            </a:r>
            <a:r>
              <a:rPr lang="en-US" sz="1600" i="1" dirty="0"/>
              <a:t>Physical Review Letters</a:t>
            </a:r>
            <a:r>
              <a:rPr lang="en-US" sz="1600" dirty="0"/>
              <a:t> 2.10 (1959)</a:t>
            </a:r>
          </a:p>
        </p:txBody>
      </p:sp>
      <p:sp>
        <p:nvSpPr>
          <p:cNvPr id="10" name="TextBox 9">
            <a:extLst>
              <a:ext uri="{FF2B5EF4-FFF2-40B4-BE49-F238E27FC236}">
                <a16:creationId xmlns:a16="http://schemas.microsoft.com/office/drawing/2014/main" id="{7CCC48A8-8A09-A52C-C7F5-82876F875778}"/>
              </a:ext>
            </a:extLst>
          </p:cNvPr>
          <p:cNvSpPr txBox="1"/>
          <p:nvPr/>
        </p:nvSpPr>
        <p:spPr>
          <a:xfrm>
            <a:off x="533400" y="1295400"/>
            <a:ext cx="2428357" cy="369332"/>
          </a:xfrm>
          <a:prstGeom prst="rect">
            <a:avLst/>
          </a:prstGeom>
          <a:noFill/>
        </p:spPr>
        <p:txBody>
          <a:bodyPr wrap="none" rtlCol="0">
            <a:spAutoFit/>
          </a:bodyPr>
          <a:lstStyle/>
          <a:p>
            <a:r>
              <a:rPr lang="en-US" b="1" u="sng" dirty="0"/>
              <a:t>Thomas-BMT equation:</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D81647F-F409-4C46-B521-D78D66A821B4}"/>
                  </a:ext>
                </a:extLst>
              </p:cNvPr>
              <p:cNvSpPr txBox="1"/>
              <p:nvPr/>
            </p:nvSpPr>
            <p:spPr>
              <a:xfrm>
                <a:off x="762000" y="4288223"/>
                <a:ext cx="5486400" cy="251491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02060"/>
                    </a:solidFill>
                  </a:rPr>
                  <a:t>Spin tune </a:t>
                </a:r>
                <a14:m>
                  <m:oMath xmlns:m="http://schemas.openxmlformats.org/officeDocument/2006/math">
                    <m:sSub>
                      <m:sSubPr>
                        <m:ctrlPr>
                          <a:rPr lang="en-US" i="1" dirty="0" smtClean="0">
                            <a:solidFill>
                              <a:srgbClr val="002060"/>
                            </a:solidFill>
                            <a:latin typeface="Cambria Math" panose="02040503050406030204" pitchFamily="18" charset="0"/>
                          </a:rPr>
                        </m:ctrlPr>
                      </m:sSubPr>
                      <m:e>
                        <m:r>
                          <a:rPr lang="en-US" i="1" dirty="0" smtClean="0">
                            <a:solidFill>
                              <a:srgbClr val="002060"/>
                            </a:solidFill>
                            <a:latin typeface="Cambria Math" panose="02040503050406030204" pitchFamily="18" charset="0"/>
                          </a:rPr>
                          <m:t>𝑄</m:t>
                        </m:r>
                      </m:e>
                      <m:sub>
                        <m:r>
                          <a:rPr lang="en-US" i="1" dirty="0" smtClean="0">
                            <a:solidFill>
                              <a:srgbClr val="002060"/>
                            </a:solidFill>
                            <a:latin typeface="Cambria Math" panose="02040503050406030204" pitchFamily="18" charset="0"/>
                          </a:rPr>
                          <m:t>𝑠</m:t>
                        </m:r>
                      </m:sub>
                    </m:sSub>
                  </m:oMath>
                </a14:m>
                <a:r>
                  <a:rPr lang="en-US" dirty="0">
                    <a:solidFill>
                      <a:srgbClr val="002060"/>
                    </a:solidFill>
                  </a:rPr>
                  <a:t> is the number of precessions per revolution.</a:t>
                </a:r>
              </a:p>
              <a:p>
                <a:pPr marL="285750" indent="-285750">
                  <a:spcAft>
                    <a:spcPts val="600"/>
                  </a:spcAft>
                  <a:buFont typeface="Arial" panose="020B0604020202020204" pitchFamily="34" charset="0"/>
                  <a:buChar char="•"/>
                </a:pPr>
                <a:r>
                  <a:rPr lang="en-US" dirty="0">
                    <a:solidFill>
                      <a:srgbClr val="002060"/>
                    </a:solidFill>
                  </a:rPr>
                  <a:t>Two types of depolarizing resonances</a:t>
                </a:r>
              </a:p>
              <a:p>
                <a:pPr marL="742950" lvl="1" indent="-285750">
                  <a:spcAft>
                    <a:spcPts val="600"/>
                  </a:spcAft>
                  <a:buFont typeface="Arial" panose="020B0604020202020204" pitchFamily="34" charset="0"/>
                  <a:buChar char="•"/>
                </a:pPr>
                <a:r>
                  <a:rPr lang="en-US" dirty="0">
                    <a:solidFill>
                      <a:srgbClr val="002060"/>
                    </a:solidFill>
                  </a:rPr>
                  <a:t>Intrinsic resonances</a:t>
                </a:r>
              </a:p>
              <a:p>
                <a:pPr lvl="1">
                  <a:spcAft>
                    <a:spcPts val="600"/>
                  </a:spcAft>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𝛾</m:t>
                      </m:r>
                      <m:r>
                        <a:rPr lang="en-US" b="0" i="1" smtClean="0">
                          <a:solidFill>
                            <a:srgbClr val="002060"/>
                          </a:solidFill>
                          <a:latin typeface="Cambria Math" panose="02040503050406030204" pitchFamily="18" charset="0"/>
                        </a:rPr>
                        <m:t>𝐺</m:t>
                      </m:r>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𝑘𝑃</m:t>
                      </m:r>
                      <m:r>
                        <a:rPr lang="en-US" b="0" i="1" smtClean="0">
                          <a:solidFill>
                            <a:srgbClr val="002060"/>
                          </a:solidFill>
                          <a:latin typeface="Cambria Math" panose="02040503050406030204" pitchFamily="18" charset="0"/>
                        </a:rPr>
                        <m:t>±(</m:t>
                      </m:r>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𝜈</m:t>
                          </m:r>
                        </m:e>
                        <m:sub>
                          <m:r>
                            <a:rPr lang="en-US" b="0" i="1" smtClean="0">
                              <a:solidFill>
                                <a:srgbClr val="002060"/>
                              </a:solidFill>
                              <a:latin typeface="Cambria Math" panose="02040503050406030204" pitchFamily="18" charset="0"/>
                            </a:rPr>
                            <m:t>𝑦</m:t>
                          </m:r>
                        </m:sub>
                      </m:sSub>
                      <m:r>
                        <a:rPr lang="en-US" b="0" i="1" smtClean="0">
                          <a:solidFill>
                            <a:srgbClr val="002060"/>
                          </a:solidFill>
                          <a:latin typeface="Cambria Math" panose="02040503050406030204" pitchFamily="18" charset="0"/>
                        </a:rPr>
                        <m:t>−2)</m:t>
                      </m:r>
                    </m:oMath>
                  </m:oMathPara>
                </a14:m>
                <a:endParaRPr lang="en-US" dirty="0">
                  <a:solidFill>
                    <a:srgbClr val="002060"/>
                  </a:solidFill>
                </a:endParaRPr>
              </a:p>
              <a:p>
                <a:pPr marL="742950" lvl="1" indent="-285750">
                  <a:spcAft>
                    <a:spcPts val="600"/>
                  </a:spcAft>
                  <a:buFont typeface="Arial" panose="020B0604020202020204" pitchFamily="34" charset="0"/>
                  <a:buChar char="•"/>
                </a:pPr>
                <a:r>
                  <a:rPr lang="en-US" dirty="0">
                    <a:solidFill>
                      <a:srgbClr val="002060"/>
                    </a:solidFill>
                  </a:rPr>
                  <a:t>Imperfection resonances</a:t>
                </a:r>
              </a:p>
              <a:p>
                <a:pPr lvl="1">
                  <a:spcAft>
                    <a:spcPts val="600"/>
                  </a:spcAft>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𝛾</m:t>
                      </m:r>
                      <m:r>
                        <a:rPr lang="en-US" b="0" i="1" smtClean="0">
                          <a:solidFill>
                            <a:srgbClr val="002060"/>
                          </a:solidFill>
                          <a:latin typeface="Cambria Math" panose="02040503050406030204" pitchFamily="18" charset="0"/>
                        </a:rPr>
                        <m:t>𝐺</m:t>
                      </m:r>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𝑘</m:t>
                      </m:r>
                    </m:oMath>
                  </m:oMathPara>
                </a14:m>
                <a:endParaRPr lang="en-US" dirty="0"/>
              </a:p>
            </p:txBody>
          </p:sp>
        </mc:Choice>
        <mc:Fallback>
          <p:sp>
            <p:nvSpPr>
              <p:cNvPr id="11" name="TextBox 10">
                <a:extLst>
                  <a:ext uri="{FF2B5EF4-FFF2-40B4-BE49-F238E27FC236}">
                    <a16:creationId xmlns:a16="http://schemas.microsoft.com/office/drawing/2014/main" id="{AD81647F-F409-4C46-B521-D78D66A821B4}"/>
                  </a:ext>
                </a:extLst>
              </p:cNvPr>
              <p:cNvSpPr txBox="1">
                <a:spLocks noRot="1" noChangeAspect="1" noMove="1" noResize="1" noEditPoints="1" noAdjustHandles="1" noChangeArrowheads="1" noChangeShapeType="1" noTextEdit="1"/>
              </p:cNvSpPr>
              <p:nvPr/>
            </p:nvSpPr>
            <p:spPr>
              <a:xfrm>
                <a:off x="762000" y="4288223"/>
                <a:ext cx="5486400" cy="2514919"/>
              </a:xfrm>
              <a:prstGeom prst="rect">
                <a:avLst/>
              </a:prstGeom>
              <a:blipFill>
                <a:blip r:embed="rId3"/>
                <a:stretch>
                  <a:fillRect l="-693" t="-100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10B9E9F-B62F-CAE3-80F4-8B9C621C0C4F}"/>
              </a:ext>
            </a:extLst>
          </p:cNvPr>
          <p:cNvSpPr txBox="1"/>
          <p:nvPr/>
        </p:nvSpPr>
        <p:spPr>
          <a:xfrm>
            <a:off x="6400800" y="4800600"/>
            <a:ext cx="5181600" cy="1277273"/>
          </a:xfrm>
          <a:prstGeom prst="rect">
            <a:avLst/>
          </a:prstGeom>
          <a:noFill/>
        </p:spPr>
        <p:txBody>
          <a:bodyPr wrap="square" rtlCol="0">
            <a:spAutoFit/>
          </a:bodyPr>
          <a:lstStyle/>
          <a:p>
            <a:pPr>
              <a:spcAft>
                <a:spcPts val="600"/>
              </a:spcAft>
            </a:pPr>
            <a:r>
              <a:rPr lang="en-US" dirty="0">
                <a:solidFill>
                  <a:srgbClr val="C00000"/>
                </a:solidFill>
              </a:rPr>
              <a:t>Resonance strength depends on the local orbit distortion, magnetic field, and crossing speed.</a:t>
            </a:r>
          </a:p>
          <a:p>
            <a:pPr>
              <a:spcAft>
                <a:spcPts val="600"/>
              </a:spcAft>
            </a:pPr>
            <a:r>
              <a:rPr lang="en-US" dirty="0">
                <a:solidFill>
                  <a:srgbClr val="C00000"/>
                </a:solidFill>
              </a:rPr>
              <a:t>Number of resonances grows linearly with the top energy.</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4AE898E-596E-F27D-7D3F-3FB7F0C08F4B}"/>
                  </a:ext>
                </a:extLst>
              </p:cNvPr>
              <p:cNvSpPr txBox="1"/>
              <p:nvPr/>
            </p:nvSpPr>
            <p:spPr>
              <a:xfrm>
                <a:off x="4020088" y="3212280"/>
                <a:ext cx="1618713" cy="646331"/>
              </a:xfrm>
              <a:prstGeom prst="rect">
                <a:avLst/>
              </a:prstGeom>
              <a:noFill/>
            </p:spPr>
            <p:txBody>
              <a:bodyPr wrap="none" lIns="0" tIns="0" rIns="0" bIns="0" rtlCol="0">
                <a:spAutoFit/>
              </a:bodyPr>
              <a:lstStyle/>
              <a:p>
                <a:pPr>
                  <a:spcAft>
                    <a:spcPts val="600"/>
                  </a:spcAft>
                </a:pPr>
                <a:r>
                  <a:rPr lang="en-US" sz="1600" dirty="0"/>
                  <a:t>Proton </a:t>
                </a:r>
                <a14:m>
                  <m:oMath xmlns:m="http://schemas.openxmlformats.org/officeDocument/2006/math">
                    <m:r>
                      <m:rPr>
                        <m:sty m:val="p"/>
                      </m:rPr>
                      <a:rPr lang="en-US" sz="1600" b="0" i="0" smtClean="0">
                        <a:latin typeface="Cambria Math" panose="02040503050406030204" pitchFamily="18" charset="0"/>
                      </a:rPr>
                      <m:t>G</m:t>
                    </m:r>
                    <m:r>
                      <a:rPr lang="en-US" sz="1600" i="1">
                        <a:latin typeface="Cambria Math" panose="02040503050406030204" pitchFamily="18" charset="0"/>
                      </a:rPr>
                      <m:t>=1.7928</m:t>
                    </m:r>
                  </m:oMath>
                </a14:m>
                <a:endParaRPr lang="en-US" sz="1600" dirty="0"/>
              </a:p>
              <a:p>
                <a:pPr>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         </m:t>
                      </m:r>
                      <m:r>
                        <a:rPr lang="en-US" sz="1600" i="1">
                          <a:latin typeface="Cambria Math" panose="02040503050406030204" pitchFamily="18" charset="0"/>
                        </a:rPr>
                        <m:t>𝛾</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𝑚</m:t>
                      </m:r>
                    </m:oMath>
                  </m:oMathPara>
                </a14:m>
                <a:endParaRPr lang="en-US" sz="1600" dirty="0"/>
              </a:p>
            </p:txBody>
          </p:sp>
        </mc:Choice>
        <mc:Fallback>
          <p:sp>
            <p:nvSpPr>
              <p:cNvPr id="5" name="TextBox 4">
                <a:extLst>
                  <a:ext uri="{FF2B5EF4-FFF2-40B4-BE49-F238E27FC236}">
                    <a16:creationId xmlns:a16="http://schemas.microsoft.com/office/drawing/2014/main" id="{B4AE898E-596E-F27D-7D3F-3FB7F0C08F4B}"/>
                  </a:ext>
                </a:extLst>
              </p:cNvPr>
              <p:cNvSpPr txBox="1">
                <a:spLocks noRot="1" noChangeAspect="1" noMove="1" noResize="1" noEditPoints="1" noAdjustHandles="1" noChangeArrowheads="1" noChangeShapeType="1" noTextEdit="1"/>
              </p:cNvSpPr>
              <p:nvPr/>
            </p:nvSpPr>
            <p:spPr>
              <a:xfrm>
                <a:off x="4020088" y="3212280"/>
                <a:ext cx="1618713" cy="646331"/>
              </a:xfrm>
              <a:prstGeom prst="rect">
                <a:avLst/>
              </a:prstGeom>
              <a:blipFill>
                <a:blip r:embed="rId4"/>
                <a:stretch>
                  <a:fillRect l="-7752" t="-7692" r="-3101" b="-1923"/>
                </a:stretch>
              </a:blipFill>
            </p:spPr>
            <p:txBody>
              <a:bodyPr/>
              <a:lstStyle/>
              <a:p>
                <a:r>
                  <a:rPr lang="en-US">
                    <a:noFill/>
                  </a:rPr>
                  <a:t> </a:t>
                </a:r>
              </a:p>
            </p:txBody>
          </p:sp>
        </mc:Fallback>
      </mc:AlternateContent>
    </p:spTree>
    <p:extLst>
      <p:ext uri="{BB962C8B-B14F-4D97-AF65-F5344CB8AC3E}">
        <p14:creationId xmlns:p14="http://schemas.microsoft.com/office/powerpoint/2010/main" val="412567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273C-B7CC-9F9D-BBB0-44C7DA38B951}"/>
              </a:ext>
            </a:extLst>
          </p:cNvPr>
          <p:cNvSpPr>
            <a:spLocks noGrp="1"/>
          </p:cNvSpPr>
          <p:nvPr>
            <p:ph type="title"/>
          </p:nvPr>
        </p:nvSpPr>
        <p:spPr>
          <a:xfrm>
            <a:off x="304800" y="365128"/>
            <a:ext cx="6705600" cy="711198"/>
          </a:xfrm>
          <a:solidFill>
            <a:schemeClr val="accent1">
              <a:alpha val="50000"/>
            </a:schemeClr>
          </a:solidFill>
        </p:spPr>
        <p:txBody>
          <a:bodyPr/>
          <a:lstStyle/>
          <a:p>
            <a:r>
              <a:rPr lang="en-US" dirty="0"/>
              <a:t>Example: COSY</a:t>
            </a:r>
          </a:p>
        </p:txBody>
      </p:sp>
      <p:sp>
        <p:nvSpPr>
          <p:cNvPr id="3" name="Slide Number Placeholder 2">
            <a:extLst>
              <a:ext uri="{FF2B5EF4-FFF2-40B4-BE49-F238E27FC236}">
                <a16:creationId xmlns:a16="http://schemas.microsoft.com/office/drawing/2014/main" id="{8ECE9295-6A8E-C1F1-4334-C5AFB58A4934}"/>
              </a:ext>
            </a:extLst>
          </p:cNvPr>
          <p:cNvSpPr>
            <a:spLocks noGrp="1"/>
          </p:cNvSpPr>
          <p:nvPr>
            <p:ph type="sldNum" sz="quarter" idx="10"/>
          </p:nvPr>
        </p:nvSpPr>
        <p:spPr/>
        <p:txBody>
          <a:bodyPr/>
          <a:lstStyle/>
          <a:p>
            <a:fld id="{DF69D58E-C59B-4BE3-83E0-B1C1287A8E5B}" type="slidenum">
              <a:rPr lang="en-US" smtClean="0"/>
              <a:pPr/>
              <a:t>41</a:t>
            </a:fld>
            <a:endParaRPr lang="en-US"/>
          </a:p>
        </p:txBody>
      </p:sp>
      <p:pic>
        <p:nvPicPr>
          <p:cNvPr id="4" name="Picture 4">
            <a:extLst>
              <a:ext uri="{FF2B5EF4-FFF2-40B4-BE49-F238E27FC236}">
                <a16:creationId xmlns:a16="http://schemas.microsoft.com/office/drawing/2014/main" id="{F28CBA20-6D1A-9F75-D828-2241EDCD7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592225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D849E78-4ACB-6B57-A979-B01DE7E7A04C}"/>
                  </a:ext>
                </a:extLst>
              </p:cNvPr>
              <p:cNvSpPr txBox="1"/>
              <p:nvPr/>
            </p:nvSpPr>
            <p:spPr>
              <a:xfrm>
                <a:off x="381000" y="1360438"/>
                <a:ext cx="5181600" cy="1154162"/>
              </a:xfrm>
              <a:prstGeom prst="rect">
                <a:avLst/>
              </a:prstGeom>
              <a:noFill/>
            </p:spPr>
            <p:txBody>
              <a:bodyPr wrap="square" rtlCol="0">
                <a:spAutoFit/>
              </a:bodyPr>
              <a:lstStyle/>
              <a:p>
                <a:pPr>
                  <a:spcAft>
                    <a:spcPts val="600"/>
                  </a:spcAft>
                </a:pPr>
                <a:r>
                  <a:rPr lang="en-US" dirty="0"/>
                  <a:t>Cooler Synchrotron at FZ </a:t>
                </a:r>
                <a:r>
                  <a:rPr lang="en-US" dirty="0" err="1"/>
                  <a:t>Jülich</a:t>
                </a:r>
                <a:r>
                  <a:rPr lang="en-US" dirty="0"/>
                  <a:t>, Germany</a:t>
                </a:r>
              </a:p>
              <a:p>
                <a:pPr>
                  <a:spcAft>
                    <a:spcPts val="600"/>
                  </a:spcAft>
                </a:pPr>
                <a:r>
                  <a:rPr lang="en-US" dirty="0"/>
                  <a:t>Proton accelerator / storage ring</a:t>
                </a:r>
              </a:p>
              <a:p>
                <a:pPr>
                  <a:spcAft>
                    <a:spcPts val="600"/>
                  </a:spcAft>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i="1" dirty="0" smtClean="0">
                              <a:latin typeface="Cambria Math" panose="02040503050406030204" pitchFamily="18" charset="0"/>
                            </a:rPr>
                            <m:t>max</m:t>
                          </m:r>
                        </m:sub>
                      </m:sSub>
                      <m:r>
                        <a:rPr lang="en-US" i="1" dirty="0" smtClean="0">
                          <a:latin typeface="Cambria Math" panose="02040503050406030204" pitchFamily="18" charset="0"/>
                        </a:rPr>
                        <m:t>=3.</m:t>
                      </m:r>
                      <m:r>
                        <a:rPr lang="en-US" b="0" i="1" dirty="0" smtClean="0">
                          <a:latin typeface="Cambria Math" panose="02040503050406030204" pitchFamily="18" charset="0"/>
                        </a:rPr>
                        <m:t>3</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r>
                        <m:rPr>
                          <m:nor/>
                        </m:rPr>
                        <a:rPr lang="en-US" b="0" i="0" dirty="0" smtClean="0">
                          <a:latin typeface="Cambria Math" panose="02040503050406030204" pitchFamily="18" charset="0"/>
                        </a:rPr>
                        <m:t>/</m:t>
                      </m:r>
                      <m:r>
                        <m:rPr>
                          <m:nor/>
                        </m:rPr>
                        <a:rPr lang="en-US" b="0" i="0" dirty="0" smtClean="0">
                          <a:latin typeface="Cambria Math" panose="02040503050406030204" pitchFamily="18" charset="0"/>
                        </a:rPr>
                        <m:t>c</m:t>
                      </m:r>
                    </m:oMath>
                  </m:oMathPara>
                </a14:m>
                <a:endParaRPr lang="en-US" dirty="0"/>
              </a:p>
            </p:txBody>
          </p:sp>
        </mc:Choice>
        <mc:Fallback xmlns="">
          <p:sp>
            <p:nvSpPr>
              <p:cNvPr id="5" name="TextBox 4">
                <a:extLst>
                  <a:ext uri="{FF2B5EF4-FFF2-40B4-BE49-F238E27FC236}">
                    <a16:creationId xmlns:a16="http://schemas.microsoft.com/office/drawing/2014/main" id="{8D849E78-4ACB-6B57-A979-B01DE7E7A04C}"/>
                  </a:ext>
                </a:extLst>
              </p:cNvPr>
              <p:cNvSpPr txBox="1">
                <a:spLocks noRot="1" noChangeAspect="1" noMove="1" noResize="1" noEditPoints="1" noAdjustHandles="1" noChangeArrowheads="1" noChangeShapeType="1" noTextEdit="1"/>
              </p:cNvSpPr>
              <p:nvPr/>
            </p:nvSpPr>
            <p:spPr>
              <a:xfrm>
                <a:off x="381000" y="1360438"/>
                <a:ext cx="5181600" cy="1154162"/>
              </a:xfrm>
              <a:prstGeom prst="rect">
                <a:avLst/>
              </a:prstGeom>
              <a:blipFill>
                <a:blip r:embed="rId3"/>
                <a:stretch>
                  <a:fillRect l="-1059" t="-2632"/>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58C6640C-5D5B-C315-5B27-9340177621F7}"/>
              </a:ext>
            </a:extLst>
          </p:cNvPr>
          <p:cNvGrpSpPr/>
          <p:nvPr/>
        </p:nvGrpSpPr>
        <p:grpSpPr>
          <a:xfrm>
            <a:off x="6477000" y="911423"/>
            <a:ext cx="5625618" cy="5202496"/>
            <a:chOff x="6477000" y="911423"/>
            <a:chExt cx="5625618" cy="5202496"/>
          </a:xfrm>
        </p:grpSpPr>
        <p:pic>
          <p:nvPicPr>
            <p:cNvPr id="6" name="Picture 4">
              <a:extLst>
                <a:ext uri="{FF2B5EF4-FFF2-40B4-BE49-F238E27FC236}">
                  <a16:creationId xmlns:a16="http://schemas.microsoft.com/office/drawing/2014/main" id="{0D20D145-B74B-CA31-5C8D-868266C2C8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36"/>
            <a:stretch/>
          </p:blipFill>
          <p:spPr bwMode="auto">
            <a:xfrm>
              <a:off x="8445018" y="3962400"/>
              <a:ext cx="349150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82558678-5621-851F-6A59-64C202ED2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5" b="8857"/>
            <a:stretch/>
          </p:blipFill>
          <p:spPr bwMode="auto">
            <a:xfrm>
              <a:off x="6768618" y="1228997"/>
              <a:ext cx="5334000" cy="235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0FA894D3-82B7-84B3-359D-C5792AC88CFD}"/>
                </a:ext>
              </a:extLst>
            </p:cNvPr>
            <p:cNvSpPr txBox="1">
              <a:spLocks noChangeArrowheads="1"/>
            </p:cNvSpPr>
            <p:nvPr/>
          </p:nvSpPr>
          <p:spPr bwMode="auto">
            <a:xfrm>
              <a:off x="7647064" y="911423"/>
              <a:ext cx="16361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400" dirty="0">
                  <a:solidFill>
                    <a:srgbClr val="008000"/>
                  </a:solidFill>
                </a:rPr>
                <a:t>Intrinsic resonances</a:t>
              </a:r>
              <a:endParaRPr lang="en-US" altLang="en-US" sz="1400" dirty="0">
                <a:solidFill>
                  <a:srgbClr val="CC0000"/>
                </a:solidFill>
              </a:endParaRPr>
            </a:p>
          </p:txBody>
        </p:sp>
        <p:sp>
          <p:nvSpPr>
            <p:cNvPr id="9" name="Text Box 12">
              <a:extLst>
                <a:ext uri="{FF2B5EF4-FFF2-40B4-BE49-F238E27FC236}">
                  <a16:creationId xmlns:a16="http://schemas.microsoft.com/office/drawing/2014/main" id="{FBDDF142-8112-5A6E-9175-FB3E359FC401}"/>
                </a:ext>
              </a:extLst>
            </p:cNvPr>
            <p:cNvSpPr txBox="1">
              <a:spLocks noChangeArrowheads="1"/>
            </p:cNvSpPr>
            <p:nvPr/>
          </p:nvSpPr>
          <p:spPr bwMode="auto">
            <a:xfrm>
              <a:off x="9588018" y="911423"/>
              <a:ext cx="19924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400" dirty="0">
                  <a:solidFill>
                    <a:srgbClr val="CC0000"/>
                  </a:solidFill>
                </a:rPr>
                <a:t>Imperfection resonances</a:t>
              </a:r>
            </a:p>
          </p:txBody>
        </p:sp>
        <p:sp>
          <p:nvSpPr>
            <p:cNvPr id="12" name="TextBox 11">
              <a:extLst>
                <a:ext uri="{FF2B5EF4-FFF2-40B4-BE49-F238E27FC236}">
                  <a16:creationId xmlns:a16="http://schemas.microsoft.com/office/drawing/2014/main" id="{92FC631B-1D98-8860-D39C-BEB39ED2BA34}"/>
                </a:ext>
              </a:extLst>
            </p:cNvPr>
            <p:cNvSpPr txBox="1"/>
            <p:nvPr/>
          </p:nvSpPr>
          <p:spPr>
            <a:xfrm>
              <a:off x="9664218" y="5836920"/>
              <a:ext cx="1469377" cy="276999"/>
            </a:xfrm>
            <a:prstGeom prst="rect">
              <a:avLst/>
            </a:prstGeom>
            <a:solidFill>
              <a:schemeClr val="bg1"/>
            </a:solidFill>
          </p:spPr>
          <p:txBody>
            <a:bodyPr wrap="none" rtlCol="0">
              <a:spAutoFit/>
            </a:bodyPr>
            <a:lstStyle/>
            <a:p>
              <a:r>
                <a:rPr lang="en-US" sz="1200" dirty="0"/>
                <a:t>Momentum (MeV/c)</a:t>
              </a:r>
            </a:p>
          </p:txBody>
        </p:sp>
        <p:sp>
          <p:nvSpPr>
            <p:cNvPr id="13" name="TextBox 12">
              <a:extLst>
                <a:ext uri="{FF2B5EF4-FFF2-40B4-BE49-F238E27FC236}">
                  <a16:creationId xmlns:a16="http://schemas.microsoft.com/office/drawing/2014/main" id="{61B418AC-CAC8-309A-D5F2-74140AEA5C7C}"/>
                </a:ext>
              </a:extLst>
            </p:cNvPr>
            <p:cNvSpPr txBox="1"/>
            <p:nvPr/>
          </p:nvSpPr>
          <p:spPr>
            <a:xfrm>
              <a:off x="10480841" y="3581400"/>
              <a:ext cx="1469377" cy="276999"/>
            </a:xfrm>
            <a:prstGeom prst="rect">
              <a:avLst/>
            </a:prstGeom>
            <a:solidFill>
              <a:schemeClr val="bg1"/>
            </a:solidFill>
          </p:spPr>
          <p:txBody>
            <a:bodyPr wrap="none" rtlCol="0">
              <a:spAutoFit/>
            </a:bodyPr>
            <a:lstStyle/>
            <a:p>
              <a:r>
                <a:rPr lang="en-US" sz="1200" dirty="0"/>
                <a:t>Momentum (MeV/c)</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1F148C-A633-2352-531B-7E34297DA5AC}"/>
                    </a:ext>
                  </a:extLst>
                </p:cNvPr>
                <p:cNvSpPr txBox="1"/>
                <p:nvPr/>
              </p:nvSpPr>
              <p:spPr>
                <a:xfrm rot="16200000">
                  <a:off x="5990328" y="1782072"/>
                  <a:ext cx="1264962" cy="291618"/>
                </a:xfrm>
                <a:prstGeom prst="rect">
                  <a:avLst/>
                </a:prstGeom>
                <a:solidFill>
                  <a:schemeClr val="bg1"/>
                </a:solidFill>
              </p:spPr>
              <p:txBody>
                <a:bodyPr wrap="none" rtlCol="0">
                  <a:spAutoFit/>
                </a:bodyPr>
                <a:lstStyle/>
                <a:p>
                  <a:r>
                    <a:rPr lang="en-US" sz="1200" dirty="0"/>
                    <a:t>Working point </a:t>
                  </a:r>
                  <a14:m>
                    <m:oMath xmlns:m="http://schemas.openxmlformats.org/officeDocument/2006/math">
                      <m:sSub>
                        <m:sSubPr>
                          <m:ctrlPr>
                            <a:rPr lang="en-US" sz="1200" i="1" dirty="0" smtClean="0">
                              <a:latin typeface="Cambria Math" panose="02040503050406030204" pitchFamily="18" charset="0"/>
                            </a:rPr>
                          </m:ctrlPr>
                        </m:sSubPr>
                        <m:e>
                          <m:r>
                            <a:rPr lang="en-US" sz="1200" i="1" dirty="0" smtClean="0">
                              <a:latin typeface="Cambria Math" panose="02040503050406030204" pitchFamily="18" charset="0"/>
                            </a:rPr>
                            <m:t>𝑞</m:t>
                          </m:r>
                        </m:e>
                        <m:sub>
                          <m:r>
                            <a:rPr lang="en-US" sz="1200" i="1" dirty="0" err="1">
                              <a:latin typeface="Cambria Math" panose="02040503050406030204" pitchFamily="18" charset="0"/>
                            </a:rPr>
                            <m:t>𝑦</m:t>
                          </m:r>
                        </m:sub>
                      </m:sSub>
                    </m:oMath>
                  </a14:m>
                  <a:endParaRPr lang="en-US" sz="1200" dirty="0"/>
                </a:p>
              </p:txBody>
            </p:sp>
          </mc:Choice>
          <mc:Fallback xmlns="">
            <p:sp>
              <p:nvSpPr>
                <p:cNvPr id="14" name="TextBox 13">
                  <a:extLst>
                    <a:ext uri="{FF2B5EF4-FFF2-40B4-BE49-F238E27FC236}">
                      <a16:creationId xmlns:a16="http://schemas.microsoft.com/office/drawing/2014/main" id="{A61F148C-A633-2352-531B-7E34297DA5AC}"/>
                    </a:ext>
                  </a:extLst>
                </p:cNvPr>
                <p:cNvSpPr txBox="1">
                  <a:spLocks noRot="1" noChangeAspect="1" noMove="1" noResize="1" noEditPoints="1" noAdjustHandles="1" noChangeArrowheads="1" noChangeShapeType="1" noTextEdit="1"/>
                </p:cNvSpPr>
                <p:nvPr/>
              </p:nvSpPr>
              <p:spPr>
                <a:xfrm rot="16200000">
                  <a:off x="5990328" y="1782072"/>
                  <a:ext cx="1264962" cy="291618"/>
                </a:xfrm>
                <a:prstGeom prst="rect">
                  <a:avLst/>
                </a:prstGeom>
                <a:blipFill>
                  <a:blip r:embed="rId6"/>
                  <a:stretch>
                    <a:fillRect r="-12766" b="-48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4741CFA-9439-2184-38D7-82432A6796F1}"/>
                </a:ext>
              </a:extLst>
            </p:cNvPr>
            <p:cNvSpPr txBox="1"/>
            <p:nvPr/>
          </p:nvSpPr>
          <p:spPr>
            <a:xfrm rot="16200000">
              <a:off x="8060598" y="4588603"/>
              <a:ext cx="919804" cy="276999"/>
            </a:xfrm>
            <a:prstGeom prst="rect">
              <a:avLst/>
            </a:prstGeom>
            <a:solidFill>
              <a:schemeClr val="bg1"/>
            </a:solidFill>
          </p:spPr>
          <p:txBody>
            <a:bodyPr wrap="none" rtlCol="0">
              <a:spAutoFit/>
            </a:bodyPr>
            <a:lstStyle/>
            <a:p>
              <a:r>
                <a:rPr lang="en-US" sz="1200" dirty="0"/>
                <a:t>Polarization</a:t>
              </a:r>
            </a:p>
          </p:txBody>
        </p:sp>
      </p:grpSp>
      <p:sp>
        <p:nvSpPr>
          <p:cNvPr id="17" name="TextBox 16">
            <a:extLst>
              <a:ext uri="{FF2B5EF4-FFF2-40B4-BE49-F238E27FC236}">
                <a16:creationId xmlns:a16="http://schemas.microsoft.com/office/drawing/2014/main" id="{2ED86A9A-A629-03E5-52E4-D332DBB2AACC}"/>
              </a:ext>
            </a:extLst>
          </p:cNvPr>
          <p:cNvSpPr txBox="1"/>
          <p:nvPr/>
        </p:nvSpPr>
        <p:spPr>
          <a:xfrm>
            <a:off x="1403513" y="4492823"/>
            <a:ext cx="1263487" cy="307777"/>
          </a:xfrm>
          <a:prstGeom prst="rect">
            <a:avLst/>
          </a:prstGeom>
          <a:solidFill>
            <a:schemeClr val="bg1"/>
          </a:solidFill>
        </p:spPr>
        <p:txBody>
          <a:bodyPr wrap="none" rtlCol="0">
            <a:spAutoFit/>
          </a:bodyPr>
          <a:lstStyle/>
          <a:p>
            <a:r>
              <a:rPr lang="en-US" sz="1400" dirty="0">
                <a:solidFill>
                  <a:srgbClr val="00B050"/>
                </a:solidFill>
              </a:rPr>
              <a:t>air quadrupole</a:t>
            </a:r>
          </a:p>
        </p:txBody>
      </p:sp>
    </p:spTree>
    <p:extLst>
      <p:ext uri="{BB962C8B-B14F-4D97-AF65-F5344CB8AC3E}">
        <p14:creationId xmlns:p14="http://schemas.microsoft.com/office/powerpoint/2010/main" val="63416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0D76-92EE-5C72-CE28-184E15AD9833}"/>
              </a:ext>
            </a:extLst>
          </p:cNvPr>
          <p:cNvSpPr>
            <a:spLocks noGrp="1"/>
          </p:cNvSpPr>
          <p:nvPr>
            <p:ph type="title"/>
          </p:nvPr>
        </p:nvSpPr>
        <p:spPr>
          <a:solidFill>
            <a:schemeClr val="accent1">
              <a:alpha val="50000"/>
            </a:schemeClr>
          </a:solidFill>
        </p:spPr>
        <p:txBody>
          <a:bodyPr/>
          <a:lstStyle/>
          <a:p>
            <a:r>
              <a:rPr lang="en-US" dirty="0"/>
              <a:t>The Relativistic Heavy Ion Collider</a:t>
            </a:r>
          </a:p>
        </p:txBody>
      </p:sp>
      <p:sp>
        <p:nvSpPr>
          <p:cNvPr id="3" name="Slide Number Placeholder 2">
            <a:extLst>
              <a:ext uri="{FF2B5EF4-FFF2-40B4-BE49-F238E27FC236}">
                <a16:creationId xmlns:a16="http://schemas.microsoft.com/office/drawing/2014/main" id="{E42DE321-193E-6A22-9380-E211F16140CB}"/>
              </a:ext>
            </a:extLst>
          </p:cNvPr>
          <p:cNvSpPr>
            <a:spLocks noGrp="1"/>
          </p:cNvSpPr>
          <p:nvPr>
            <p:ph type="sldNum" sz="quarter" idx="10"/>
          </p:nvPr>
        </p:nvSpPr>
        <p:spPr/>
        <p:txBody>
          <a:bodyPr/>
          <a:lstStyle/>
          <a:p>
            <a:fld id="{DF69D58E-C59B-4BE3-83E0-B1C1287A8E5B}" type="slidenum">
              <a:rPr lang="en-US" smtClean="0"/>
              <a:pPr/>
              <a:t>42</a:t>
            </a:fld>
            <a:endParaRPr lang="en-US"/>
          </a:p>
        </p:txBody>
      </p:sp>
      <p:pic>
        <p:nvPicPr>
          <p:cNvPr id="4" name="Picture 3">
            <a:extLst>
              <a:ext uri="{FF2B5EF4-FFF2-40B4-BE49-F238E27FC236}">
                <a16:creationId xmlns:a16="http://schemas.microsoft.com/office/drawing/2014/main" id="{43F502A3-9910-489F-FFA4-C9F4EC536F3E}"/>
              </a:ext>
            </a:extLst>
          </p:cNvPr>
          <p:cNvPicPr>
            <a:picLocks noChangeAspect="1"/>
          </p:cNvPicPr>
          <p:nvPr/>
        </p:nvPicPr>
        <p:blipFill>
          <a:blip r:embed="rId2"/>
          <a:stretch>
            <a:fillRect/>
          </a:stretch>
        </p:blipFill>
        <p:spPr>
          <a:xfrm>
            <a:off x="2085975" y="1600200"/>
            <a:ext cx="8505825" cy="49911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CD8FC0A-0270-FCC5-1032-A8F61E7806D1}"/>
              </a:ext>
            </a:extLst>
          </p:cNvPr>
          <p:cNvSpPr txBox="1"/>
          <p:nvPr/>
        </p:nvSpPr>
        <p:spPr>
          <a:xfrm>
            <a:off x="2442693" y="1078468"/>
            <a:ext cx="7792390" cy="369332"/>
          </a:xfrm>
          <a:prstGeom prst="rect">
            <a:avLst/>
          </a:prstGeom>
          <a:noFill/>
        </p:spPr>
        <p:txBody>
          <a:bodyPr wrap="none" rtlCol="0">
            <a:spAutoFit/>
          </a:bodyPr>
          <a:lstStyle/>
          <a:p>
            <a:r>
              <a:rPr lang="en-US" dirty="0"/>
              <a:t>“Configuration Manual Polarized Proton Collider at RHIC.” I. Alekseev et al. (2004)</a:t>
            </a:r>
          </a:p>
        </p:txBody>
      </p:sp>
      <p:sp>
        <p:nvSpPr>
          <p:cNvPr id="6" name="TextBox 5">
            <a:extLst>
              <a:ext uri="{FF2B5EF4-FFF2-40B4-BE49-F238E27FC236}">
                <a16:creationId xmlns:a16="http://schemas.microsoft.com/office/drawing/2014/main" id="{6DFB5428-4205-8ADD-8ACC-285D4E8FEA57}"/>
              </a:ext>
            </a:extLst>
          </p:cNvPr>
          <p:cNvSpPr txBox="1"/>
          <p:nvPr/>
        </p:nvSpPr>
        <p:spPr>
          <a:xfrm>
            <a:off x="10912516" y="4278868"/>
            <a:ext cx="864339" cy="369332"/>
          </a:xfrm>
          <a:prstGeom prst="rect">
            <a:avLst/>
          </a:prstGeom>
          <a:noFill/>
        </p:spPr>
        <p:txBody>
          <a:bodyPr wrap="none" rtlCol="0">
            <a:spAutoFit/>
          </a:bodyPr>
          <a:lstStyle/>
          <a:p>
            <a:r>
              <a:rPr lang="en-US" dirty="0">
                <a:solidFill>
                  <a:srgbClr val="FF0000"/>
                </a:solidFill>
              </a:rPr>
              <a:t>25 GeV</a:t>
            </a:r>
          </a:p>
        </p:txBody>
      </p:sp>
      <p:sp>
        <p:nvSpPr>
          <p:cNvPr id="7" name="TextBox 6">
            <a:extLst>
              <a:ext uri="{FF2B5EF4-FFF2-40B4-BE49-F238E27FC236}">
                <a16:creationId xmlns:a16="http://schemas.microsoft.com/office/drawing/2014/main" id="{CA1E25A9-E2BB-01E6-1771-649B1037E940}"/>
              </a:ext>
            </a:extLst>
          </p:cNvPr>
          <p:cNvSpPr txBox="1"/>
          <p:nvPr/>
        </p:nvSpPr>
        <p:spPr>
          <a:xfrm>
            <a:off x="10795496" y="2831068"/>
            <a:ext cx="981359" cy="369332"/>
          </a:xfrm>
          <a:prstGeom prst="rect">
            <a:avLst/>
          </a:prstGeom>
          <a:noFill/>
        </p:spPr>
        <p:txBody>
          <a:bodyPr wrap="none" rtlCol="0">
            <a:spAutoFit/>
          </a:bodyPr>
          <a:lstStyle/>
          <a:p>
            <a:r>
              <a:rPr lang="en-US" dirty="0">
                <a:solidFill>
                  <a:srgbClr val="FF0000"/>
                </a:solidFill>
              </a:rPr>
              <a:t>250 GeV</a:t>
            </a:r>
          </a:p>
        </p:txBody>
      </p:sp>
      <p:sp>
        <p:nvSpPr>
          <p:cNvPr id="8" name="TextBox 7">
            <a:extLst>
              <a:ext uri="{FF2B5EF4-FFF2-40B4-BE49-F238E27FC236}">
                <a16:creationId xmlns:a16="http://schemas.microsoft.com/office/drawing/2014/main" id="{A9064E3D-ABC1-8131-CCF3-32B5F21D8AA0}"/>
              </a:ext>
            </a:extLst>
          </p:cNvPr>
          <p:cNvSpPr txBox="1"/>
          <p:nvPr/>
        </p:nvSpPr>
        <p:spPr>
          <a:xfrm>
            <a:off x="10961632" y="5421868"/>
            <a:ext cx="815223" cy="369332"/>
          </a:xfrm>
          <a:prstGeom prst="rect">
            <a:avLst/>
          </a:prstGeom>
          <a:noFill/>
        </p:spPr>
        <p:txBody>
          <a:bodyPr wrap="none" rtlCol="0">
            <a:spAutoFit/>
          </a:bodyPr>
          <a:lstStyle/>
          <a:p>
            <a:r>
              <a:rPr lang="en-US" dirty="0">
                <a:solidFill>
                  <a:srgbClr val="FF0000"/>
                </a:solidFill>
              </a:rPr>
              <a:t>35 keV</a:t>
            </a:r>
          </a:p>
        </p:txBody>
      </p:sp>
      <p:sp>
        <p:nvSpPr>
          <p:cNvPr id="9" name="TextBox 8">
            <a:extLst>
              <a:ext uri="{FF2B5EF4-FFF2-40B4-BE49-F238E27FC236}">
                <a16:creationId xmlns:a16="http://schemas.microsoft.com/office/drawing/2014/main" id="{6932E0A2-5E9E-64E3-86D2-2FD0C04F4E89}"/>
              </a:ext>
            </a:extLst>
          </p:cNvPr>
          <p:cNvSpPr txBox="1"/>
          <p:nvPr/>
        </p:nvSpPr>
        <p:spPr>
          <a:xfrm>
            <a:off x="10744200" y="5117068"/>
            <a:ext cx="1032655" cy="369332"/>
          </a:xfrm>
          <a:prstGeom prst="rect">
            <a:avLst/>
          </a:prstGeom>
          <a:noFill/>
        </p:spPr>
        <p:txBody>
          <a:bodyPr wrap="none" rtlCol="0">
            <a:spAutoFit/>
          </a:bodyPr>
          <a:lstStyle/>
          <a:p>
            <a:r>
              <a:rPr lang="en-US" dirty="0">
                <a:solidFill>
                  <a:srgbClr val="FF0000"/>
                </a:solidFill>
              </a:rPr>
              <a:t>200 MeV</a:t>
            </a:r>
          </a:p>
        </p:txBody>
      </p:sp>
      <p:cxnSp>
        <p:nvCxnSpPr>
          <p:cNvPr id="11" name="Connector: Elbow 10">
            <a:extLst>
              <a:ext uri="{FF2B5EF4-FFF2-40B4-BE49-F238E27FC236}">
                <a16:creationId xmlns:a16="http://schemas.microsoft.com/office/drawing/2014/main" id="{7857BF31-D669-25E9-607B-24C3D02ED882}"/>
              </a:ext>
            </a:extLst>
          </p:cNvPr>
          <p:cNvCxnSpPr>
            <a:cxnSpLocks/>
          </p:cNvCxnSpPr>
          <p:nvPr/>
        </p:nvCxnSpPr>
        <p:spPr>
          <a:xfrm rot="10800000">
            <a:off x="3276600" y="4267200"/>
            <a:ext cx="7315200" cy="1280160"/>
          </a:xfrm>
          <a:prstGeom prst="bentConnector3">
            <a:avLst>
              <a:gd name="adj1" fmla="val 10836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F244F23-5610-CE67-6B8C-14BFD45FBD67}"/>
              </a:ext>
            </a:extLst>
          </p:cNvPr>
          <p:cNvCxnSpPr>
            <a:cxnSpLocks/>
          </p:cNvCxnSpPr>
          <p:nvPr/>
        </p:nvCxnSpPr>
        <p:spPr>
          <a:xfrm rot="10800000">
            <a:off x="4556760" y="5196840"/>
            <a:ext cx="6035040" cy="18288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02551E-DD59-D89E-34EF-5CEDA629A367}"/>
              </a:ext>
            </a:extLst>
          </p:cNvPr>
          <p:cNvCxnSpPr>
            <a:cxnSpLocks/>
          </p:cNvCxnSpPr>
          <p:nvPr/>
        </p:nvCxnSpPr>
        <p:spPr>
          <a:xfrm flipH="1">
            <a:off x="6858000" y="4476750"/>
            <a:ext cx="3733800" cy="19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1BBEC5-058B-B8CF-DDDB-03E13A1F6AFA}"/>
              </a:ext>
            </a:extLst>
          </p:cNvPr>
          <p:cNvCxnSpPr>
            <a:cxnSpLocks/>
          </p:cNvCxnSpPr>
          <p:nvPr/>
        </p:nvCxnSpPr>
        <p:spPr>
          <a:xfrm flipH="1">
            <a:off x="8580120" y="3048000"/>
            <a:ext cx="2011680" cy="19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850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83A53-6534-4FE8-8F50-C4E39B76820D}"/>
              </a:ext>
            </a:extLst>
          </p:cNvPr>
          <p:cNvPicPr>
            <a:picLocks noChangeAspect="1"/>
          </p:cNvPicPr>
          <p:nvPr/>
        </p:nvPicPr>
        <p:blipFill rotWithShape="1">
          <a:blip r:embed="rId2"/>
          <a:stretch/>
        </p:blipFill>
        <p:spPr>
          <a:xfrm>
            <a:off x="76200" y="975360"/>
            <a:ext cx="6257665" cy="5577840"/>
          </a:xfrm>
          <a:prstGeom prst="rect">
            <a:avLst/>
          </a:prstGeom>
        </p:spPr>
      </p:pic>
      <p:sp>
        <p:nvSpPr>
          <p:cNvPr id="2" name="Title 1">
            <a:extLst>
              <a:ext uri="{FF2B5EF4-FFF2-40B4-BE49-F238E27FC236}">
                <a16:creationId xmlns:a16="http://schemas.microsoft.com/office/drawing/2014/main" id="{72E75257-76E0-4902-B2AD-5C75D3DBECBC}"/>
              </a:ext>
            </a:extLst>
          </p:cNvPr>
          <p:cNvSpPr>
            <a:spLocks noGrp="1"/>
          </p:cNvSpPr>
          <p:nvPr>
            <p:ph type="title"/>
          </p:nvPr>
        </p:nvSpPr>
        <p:spPr>
          <a:xfrm>
            <a:off x="304800" y="365128"/>
            <a:ext cx="6846240" cy="711198"/>
          </a:xfrm>
          <a:solidFill>
            <a:schemeClr val="accent1">
              <a:alpha val="50000"/>
            </a:schemeClr>
          </a:solidFill>
        </p:spPr>
        <p:txBody>
          <a:bodyPr/>
          <a:lstStyle/>
          <a:p>
            <a:r>
              <a:rPr lang="en-US" dirty="0"/>
              <a:t>Spin Resonances in RHIC</a:t>
            </a:r>
          </a:p>
        </p:txBody>
      </p:sp>
      <p:sp>
        <p:nvSpPr>
          <p:cNvPr id="4" name="Slide Number Placeholder 3">
            <a:extLst>
              <a:ext uri="{FF2B5EF4-FFF2-40B4-BE49-F238E27FC236}">
                <a16:creationId xmlns:a16="http://schemas.microsoft.com/office/drawing/2014/main" id="{F570D67B-AEC2-44EA-9F26-00006F59E370}"/>
              </a:ext>
            </a:extLst>
          </p:cNvPr>
          <p:cNvSpPr>
            <a:spLocks noGrp="1"/>
          </p:cNvSpPr>
          <p:nvPr>
            <p:ph type="sldNum" sz="quarter" idx="10"/>
          </p:nvPr>
        </p:nvSpPr>
        <p:spPr/>
        <p:txBody>
          <a:bodyPr/>
          <a:lstStyle/>
          <a:p>
            <a:fld id="{ED1A4CE9-2DE4-4EFF-B556-38A0E5F57BD2}" type="slidenum">
              <a:rPr lang="en-US" smtClean="0"/>
              <a:t>43</a:t>
            </a:fld>
            <a:endParaRPr lang="en-US"/>
          </a:p>
        </p:txBody>
      </p:sp>
      <p:pic>
        <p:nvPicPr>
          <p:cNvPr id="10" name="Picture 9">
            <a:extLst>
              <a:ext uri="{FF2B5EF4-FFF2-40B4-BE49-F238E27FC236}">
                <a16:creationId xmlns:a16="http://schemas.microsoft.com/office/drawing/2014/main" id="{327349D9-2E9E-48D9-9CA6-0102AE5BA21E}"/>
              </a:ext>
            </a:extLst>
          </p:cNvPr>
          <p:cNvPicPr>
            <a:picLocks noChangeAspect="1"/>
          </p:cNvPicPr>
          <p:nvPr/>
        </p:nvPicPr>
        <p:blipFill>
          <a:blip r:embed="rId3">
            <a:duotone>
              <a:schemeClr val="accent1">
                <a:shade val="45000"/>
                <a:satMod val="135000"/>
              </a:schemeClr>
              <a:prstClr val="white"/>
            </a:duotone>
          </a:blip>
          <a:stretch>
            <a:fillRect/>
          </a:stretch>
        </p:blipFill>
        <p:spPr>
          <a:xfrm>
            <a:off x="6858000" y="3654848"/>
            <a:ext cx="4191000" cy="3203152"/>
          </a:xfrm>
          <a:prstGeom prst="rect">
            <a:avLst/>
          </a:prstGeom>
        </p:spPr>
      </p:pic>
      <p:pic>
        <p:nvPicPr>
          <p:cNvPr id="11" name="Picture 10">
            <a:extLst>
              <a:ext uri="{FF2B5EF4-FFF2-40B4-BE49-F238E27FC236}">
                <a16:creationId xmlns:a16="http://schemas.microsoft.com/office/drawing/2014/main" id="{B6C7CF85-7BB2-407F-82FF-E79F1C4FAD84}"/>
              </a:ext>
            </a:extLst>
          </p:cNvPr>
          <p:cNvPicPr>
            <a:picLocks noChangeAspect="1"/>
          </p:cNvPicPr>
          <p:nvPr/>
        </p:nvPicPr>
        <p:blipFill>
          <a:blip r:embed="rId4">
            <a:duotone>
              <a:schemeClr val="accent6">
                <a:shade val="45000"/>
                <a:satMod val="135000"/>
              </a:schemeClr>
              <a:prstClr val="white"/>
            </a:duotone>
          </a:blip>
          <a:stretch>
            <a:fillRect/>
          </a:stretch>
        </p:blipFill>
        <p:spPr>
          <a:xfrm>
            <a:off x="7151040" y="609600"/>
            <a:ext cx="3974160" cy="3243615"/>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5C8EA23-9F05-4B44-802F-99EA2A5FF6B9}"/>
                  </a:ext>
                </a:extLst>
              </p:cNvPr>
              <p:cNvSpPr txBox="1"/>
              <p:nvPr/>
            </p:nvSpPr>
            <p:spPr>
              <a:xfrm>
                <a:off x="2057400" y="2282437"/>
                <a:ext cx="2480103" cy="2213363"/>
              </a:xfrm>
              <a:prstGeom prst="rect">
                <a:avLst/>
              </a:prstGeom>
              <a:solidFill>
                <a:schemeClr val="bg1"/>
              </a:solidFill>
              <a:ln>
                <a:solidFill>
                  <a:schemeClr val="tx1">
                    <a:lumMod val="50000"/>
                    <a:lumOff val="50000"/>
                  </a:schemeClr>
                </a:solidFill>
              </a:ln>
            </p:spPr>
            <p:txBody>
              <a:bodyPr wrap="none" rtlCol="0">
                <a:spAutoFit/>
              </a:bodyPr>
              <a:lstStyle/>
              <a:p>
                <a:pPr marL="285750" indent="-285750">
                  <a:spcAft>
                    <a:spcPts val="600"/>
                  </a:spcAft>
                  <a:buFont typeface="Arial" panose="020B0604020202020204" pitchFamily="34" charset="0"/>
                  <a:buChar char="•"/>
                </a:pPr>
                <a:r>
                  <a:rPr lang="en-US" sz="1400" dirty="0">
                    <a:solidFill>
                      <a:srgbClr val="00B050"/>
                    </a:solidFill>
                  </a:rPr>
                  <a:t>Imperfection resonances</a:t>
                </a:r>
              </a:p>
              <a:p>
                <a:pPr marL="742950" lvl="1" indent="-285750">
                  <a:spcAft>
                    <a:spcPts val="600"/>
                  </a:spcAft>
                  <a:buFont typeface="Arial" panose="020B0604020202020204" pitchFamily="34" charset="0"/>
                  <a:buChar char="•"/>
                </a:pPr>
                <a14:m>
                  <m:oMath xmlns:m="http://schemas.openxmlformats.org/officeDocument/2006/math">
                    <m:sSub>
                      <m:sSubPr>
                        <m:ctrlPr>
                          <a:rPr lang="en-US" sz="1200" b="0" i="1" smtClean="0">
                            <a:solidFill>
                              <a:srgbClr val="00B050"/>
                            </a:solidFill>
                            <a:latin typeface="Cambria Math" panose="02040503050406030204" pitchFamily="18" charset="0"/>
                          </a:rPr>
                        </m:ctrlPr>
                      </m:sSubPr>
                      <m:e>
                        <m:r>
                          <a:rPr lang="en-US" sz="1200" b="0" i="1" smtClean="0">
                            <a:solidFill>
                              <a:srgbClr val="00B050"/>
                            </a:solidFill>
                            <a:latin typeface="Cambria Math" panose="02040503050406030204" pitchFamily="18" charset="0"/>
                          </a:rPr>
                          <m:t>𝜈</m:t>
                        </m:r>
                      </m:e>
                      <m:sub>
                        <m:r>
                          <a:rPr lang="en-US" sz="1200" b="0" i="1" smtClean="0">
                            <a:solidFill>
                              <a:srgbClr val="00B050"/>
                            </a:solidFill>
                            <a:latin typeface="Cambria Math" panose="02040503050406030204" pitchFamily="18" charset="0"/>
                          </a:rPr>
                          <m:t>𝑠𝑝𝑖𝑛</m:t>
                        </m:r>
                      </m:sub>
                    </m:sSub>
                    <m:r>
                      <a:rPr lang="en-US" sz="1200" b="0" i="1" smtClean="0">
                        <a:solidFill>
                          <a:srgbClr val="00B050"/>
                        </a:solidFill>
                        <a:latin typeface="Cambria Math" panose="02040503050406030204" pitchFamily="18" charset="0"/>
                      </a:rPr>
                      <m:t>=</m:t>
                    </m:r>
                    <m:r>
                      <a:rPr lang="en-US" sz="1200" b="0" i="1" smtClean="0">
                        <a:solidFill>
                          <a:srgbClr val="00B050"/>
                        </a:solidFill>
                        <a:latin typeface="Cambria Math" panose="02040503050406030204" pitchFamily="18" charset="0"/>
                      </a:rPr>
                      <m:t>𝛾</m:t>
                    </m:r>
                    <m:r>
                      <a:rPr lang="en-US" sz="1200" b="0" i="1" smtClean="0">
                        <a:solidFill>
                          <a:srgbClr val="00B050"/>
                        </a:solidFill>
                        <a:latin typeface="Cambria Math" panose="02040503050406030204" pitchFamily="18" charset="0"/>
                      </a:rPr>
                      <m:t>𝐺</m:t>
                    </m:r>
                    <m:r>
                      <a:rPr lang="en-US" sz="1200" i="1">
                        <a:solidFill>
                          <a:srgbClr val="00B050"/>
                        </a:solidFill>
                        <a:latin typeface="Cambria Math" panose="02040503050406030204" pitchFamily="18" charset="0"/>
                      </a:rPr>
                      <m:t>=</m:t>
                    </m:r>
                    <m:r>
                      <a:rPr lang="en-US" sz="1200" i="1">
                        <a:solidFill>
                          <a:srgbClr val="00B050"/>
                        </a:solidFill>
                        <a:latin typeface="Cambria Math" panose="02040503050406030204" pitchFamily="18" charset="0"/>
                      </a:rPr>
                      <m:t>𝑛</m:t>
                    </m:r>
                  </m:oMath>
                </a14:m>
                <a:endParaRPr lang="en-US" sz="1200" dirty="0">
                  <a:solidFill>
                    <a:srgbClr val="00B050"/>
                  </a:solidFill>
                </a:endParaRPr>
              </a:p>
              <a:p>
                <a:pPr marL="742950" lvl="1" indent="-285750">
                  <a:spcAft>
                    <a:spcPts val="600"/>
                  </a:spcAft>
                  <a:buFont typeface="Arial" panose="020B0604020202020204" pitchFamily="34" charset="0"/>
                  <a:buChar char="•"/>
                </a:pPr>
                <a:r>
                  <a:rPr lang="en-US" sz="1200" dirty="0">
                    <a:solidFill>
                      <a:srgbClr val="00B050"/>
                    </a:solidFill>
                  </a:rPr>
                  <a:t>integer </a:t>
                </a:r>
                <a14:m>
                  <m:oMath xmlns:m="http://schemas.openxmlformats.org/officeDocument/2006/math">
                    <m:r>
                      <a:rPr lang="en-US" sz="1200" i="1" dirty="0">
                        <a:solidFill>
                          <a:srgbClr val="00B050"/>
                        </a:solidFill>
                        <a:latin typeface="Cambria Math" panose="02040503050406030204" pitchFamily="18" charset="0"/>
                      </a:rPr>
                      <m:t>𝑛</m:t>
                    </m:r>
                  </m:oMath>
                </a14:m>
                <a:endParaRPr lang="en-US" sz="1200" dirty="0">
                  <a:solidFill>
                    <a:srgbClr val="00B050"/>
                  </a:solidFill>
                </a:endParaRPr>
              </a:p>
              <a:p>
                <a:pPr marL="285750" indent="-285750">
                  <a:spcAft>
                    <a:spcPts val="600"/>
                  </a:spcAft>
                  <a:buFont typeface="Arial" panose="020B0604020202020204" pitchFamily="34" charset="0"/>
                  <a:buChar char="•"/>
                </a:pPr>
                <a:r>
                  <a:rPr lang="en-US" sz="1400" dirty="0">
                    <a:solidFill>
                      <a:srgbClr val="0070C0"/>
                    </a:solidFill>
                  </a:rPr>
                  <a:t>Intrinsic resonances</a:t>
                </a:r>
              </a:p>
              <a:p>
                <a:pPr marL="742950" lvl="1" indent="-285750">
                  <a:spcAft>
                    <a:spcPts val="600"/>
                  </a:spcAft>
                  <a:buFont typeface="Arial" panose="020B0604020202020204" pitchFamily="34" charset="0"/>
                  <a:buChar char="•"/>
                </a:pPr>
                <a14:m>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𝑠𝑝𝑖𝑛</m:t>
                        </m:r>
                      </m:sub>
                    </m:sSub>
                    <m:r>
                      <a:rPr lang="en-US" sz="1200" i="1">
                        <a:solidFill>
                          <a:srgbClr val="0070C0"/>
                        </a:solidFill>
                        <a:latin typeface="Cambria Math" panose="02040503050406030204" pitchFamily="18" charset="0"/>
                      </a:rPr>
                      <m:t>=</m:t>
                    </m:r>
                    <m:r>
                      <a:rPr lang="en-US" sz="1200" i="1">
                        <a:solidFill>
                          <a:srgbClr val="0070C0"/>
                        </a:solidFill>
                        <a:latin typeface="Cambria Math" panose="02040503050406030204" pitchFamily="18" charset="0"/>
                      </a:rPr>
                      <m:t>𝛾</m:t>
                    </m:r>
                    <m:r>
                      <a:rPr lang="en-US" sz="1200" i="1">
                        <a:solidFill>
                          <a:srgbClr val="0070C0"/>
                        </a:solidFill>
                        <a:latin typeface="Cambria Math" panose="02040503050406030204" pitchFamily="18" charset="0"/>
                      </a:rPr>
                      <m:t>𝐺</m:t>
                    </m:r>
                    <m:r>
                      <a:rPr lang="en-US" sz="1200" i="1">
                        <a:solidFill>
                          <a:srgbClr val="0070C0"/>
                        </a:solidFill>
                        <a:latin typeface="Cambria Math" panose="02040503050406030204" pitchFamily="18" charset="0"/>
                      </a:rPr>
                      <m:t>=</m:t>
                    </m:r>
                    <m:r>
                      <a:rPr lang="en-US" sz="1200" i="1">
                        <a:solidFill>
                          <a:srgbClr val="0070C0"/>
                        </a:solidFill>
                        <a:latin typeface="Cambria Math" panose="02040503050406030204" pitchFamily="18" charset="0"/>
                      </a:rPr>
                      <m:t>𝑘𝑃</m:t>
                    </m:r>
                    <m:r>
                      <a:rPr lang="en-US" sz="1200" i="1">
                        <a:solidFill>
                          <a:srgbClr val="0070C0"/>
                        </a:solidFill>
                        <a:latin typeface="Cambria Math" panose="02040503050406030204" pitchFamily="18" charset="0"/>
                      </a:rPr>
                      <m:t>+</m:t>
                    </m:r>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𝑦</m:t>
                        </m:r>
                      </m:sub>
                    </m:sSub>
                  </m:oMath>
                </a14:m>
                <a:endParaRPr lang="en-US" sz="1200" dirty="0">
                  <a:solidFill>
                    <a:srgbClr val="0070C0"/>
                  </a:solidFill>
                </a:endParaRPr>
              </a:p>
              <a:p>
                <a:pPr marL="742950" lvl="1" indent="-285750">
                  <a:spcAft>
                    <a:spcPts val="600"/>
                  </a:spcAft>
                  <a:buFont typeface="Arial" panose="020B0604020202020204" pitchFamily="34" charset="0"/>
                  <a:buChar char="•"/>
                </a:pPr>
                <a:r>
                  <a:rPr lang="en-US" sz="1200" dirty="0">
                    <a:solidFill>
                      <a:srgbClr val="0070C0"/>
                    </a:solidFill>
                  </a:rPr>
                  <a:t>integer </a:t>
                </a:r>
                <a14:m>
                  <m:oMath xmlns:m="http://schemas.openxmlformats.org/officeDocument/2006/math">
                    <m:r>
                      <a:rPr lang="en-US" sz="1200" i="1" dirty="0">
                        <a:solidFill>
                          <a:srgbClr val="0070C0"/>
                        </a:solidFill>
                        <a:latin typeface="Cambria Math" panose="02040503050406030204" pitchFamily="18" charset="0"/>
                      </a:rPr>
                      <m:t>𝑘</m:t>
                    </m:r>
                  </m:oMath>
                </a14:m>
                <a:endParaRPr lang="en-US" sz="1200" dirty="0">
                  <a:solidFill>
                    <a:srgbClr val="0070C0"/>
                  </a:solidFill>
                </a:endParaRPr>
              </a:p>
              <a:p>
                <a:pPr marL="742950" lvl="1" indent="-285750">
                  <a:spcAft>
                    <a:spcPts val="600"/>
                  </a:spcAft>
                  <a:buFont typeface="Arial" panose="020B0604020202020204" pitchFamily="34" charset="0"/>
                  <a:buChar char="•"/>
                </a:pPr>
                <a:r>
                  <a:rPr lang="en-US" sz="1200" dirty="0">
                    <a:solidFill>
                      <a:srgbClr val="0070C0"/>
                    </a:solidFill>
                  </a:rPr>
                  <a:t>Super-periodicity P</a:t>
                </a:r>
              </a:p>
              <a:p>
                <a:pPr marL="742950" lvl="1" indent="-285750">
                  <a:spcAft>
                    <a:spcPts val="600"/>
                  </a:spcAft>
                  <a:buFont typeface="Arial" panose="020B0604020202020204" pitchFamily="34" charset="0"/>
                  <a:buChar char="•"/>
                </a:pPr>
                <a:r>
                  <a:rPr lang="en-US" sz="1200" dirty="0">
                    <a:solidFill>
                      <a:srgbClr val="0070C0"/>
                    </a:solidFill>
                  </a:rPr>
                  <a:t>vertical </a:t>
                </a:r>
                <a:r>
                  <a:rPr lang="en-US" sz="1200" dirty="0" err="1">
                    <a:solidFill>
                      <a:srgbClr val="0070C0"/>
                    </a:solidFill>
                  </a:rPr>
                  <a:t>beta</a:t>
                </a:r>
                <a:r>
                  <a:rPr lang="en-US" sz="1200" dirty="0">
                    <a:solidFill>
                      <a:srgbClr val="0070C0"/>
                    </a:solidFill>
                  </a:rPr>
                  <a:t>tron tune </a:t>
                </a:r>
                <a14:m>
                  <m:oMath xmlns:m="http://schemas.openxmlformats.org/officeDocument/2006/math">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𝑦</m:t>
                        </m:r>
                      </m:sub>
                    </m:sSub>
                  </m:oMath>
                </a14:m>
                <a:endParaRPr lang="en-US" sz="1200" dirty="0">
                  <a:solidFill>
                    <a:srgbClr val="0070C0"/>
                  </a:solidFill>
                </a:endParaRPr>
              </a:p>
            </p:txBody>
          </p:sp>
        </mc:Choice>
        <mc:Fallback>
          <p:sp>
            <p:nvSpPr>
              <p:cNvPr id="9" name="TextBox 8">
                <a:extLst>
                  <a:ext uri="{FF2B5EF4-FFF2-40B4-BE49-F238E27FC236}">
                    <a16:creationId xmlns:a16="http://schemas.microsoft.com/office/drawing/2014/main" id="{D5C8EA23-9F05-4B44-802F-99EA2A5FF6B9}"/>
                  </a:ext>
                </a:extLst>
              </p:cNvPr>
              <p:cNvSpPr txBox="1">
                <a:spLocks noRot="1" noChangeAspect="1" noMove="1" noResize="1" noEditPoints="1" noAdjustHandles="1" noChangeArrowheads="1" noChangeShapeType="1" noTextEdit="1"/>
              </p:cNvSpPr>
              <p:nvPr/>
            </p:nvSpPr>
            <p:spPr>
              <a:xfrm>
                <a:off x="2057400" y="2282437"/>
                <a:ext cx="2480103" cy="2213363"/>
              </a:xfrm>
              <a:prstGeom prst="rect">
                <a:avLst/>
              </a:prstGeom>
              <a:blipFill>
                <a:blip r:embed="rId5"/>
                <a:stretch>
                  <a:fillRect l="-508"/>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59469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AA19-8496-DE47-4B14-246B61F11D2F}"/>
              </a:ext>
            </a:extLst>
          </p:cNvPr>
          <p:cNvSpPr>
            <a:spLocks noGrp="1"/>
          </p:cNvSpPr>
          <p:nvPr>
            <p:ph type="title"/>
          </p:nvPr>
        </p:nvSpPr>
        <p:spPr>
          <a:solidFill>
            <a:schemeClr val="accent1">
              <a:alpha val="50000"/>
            </a:schemeClr>
          </a:solidFill>
        </p:spPr>
        <p:txBody>
          <a:bodyPr/>
          <a:lstStyle/>
          <a:p>
            <a:r>
              <a:rPr lang="en-US" dirty="0"/>
              <a:t>Resonance Mitigation </a:t>
            </a:r>
          </a:p>
        </p:txBody>
      </p:sp>
      <p:sp>
        <p:nvSpPr>
          <p:cNvPr id="3" name="Slide Number Placeholder 2">
            <a:extLst>
              <a:ext uri="{FF2B5EF4-FFF2-40B4-BE49-F238E27FC236}">
                <a16:creationId xmlns:a16="http://schemas.microsoft.com/office/drawing/2014/main" id="{01DB66FC-71B7-2B0F-5F83-1EECCBFC4744}"/>
              </a:ext>
            </a:extLst>
          </p:cNvPr>
          <p:cNvSpPr>
            <a:spLocks noGrp="1"/>
          </p:cNvSpPr>
          <p:nvPr>
            <p:ph type="sldNum" sz="quarter" idx="10"/>
          </p:nvPr>
        </p:nvSpPr>
        <p:spPr/>
        <p:txBody>
          <a:bodyPr/>
          <a:lstStyle/>
          <a:p>
            <a:fld id="{DF69D58E-C59B-4BE3-83E0-B1C1287A8E5B}" type="slidenum">
              <a:rPr lang="en-US" smtClean="0"/>
              <a:pPr/>
              <a:t>44</a:t>
            </a:fld>
            <a:endParaRPr lang="en-US"/>
          </a:p>
        </p:txBody>
      </p:sp>
      <p:sp>
        <p:nvSpPr>
          <p:cNvPr id="4" name="TextBox 3">
            <a:extLst>
              <a:ext uri="{FF2B5EF4-FFF2-40B4-BE49-F238E27FC236}">
                <a16:creationId xmlns:a16="http://schemas.microsoft.com/office/drawing/2014/main" id="{944502E6-9E38-2B9A-E03C-447A5AAC3704}"/>
              </a:ext>
            </a:extLst>
          </p:cNvPr>
          <p:cNvSpPr txBox="1"/>
          <p:nvPr/>
        </p:nvSpPr>
        <p:spPr>
          <a:xfrm>
            <a:off x="381001" y="1316423"/>
            <a:ext cx="7391400" cy="1631216"/>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dirty="0"/>
              <a:t>Deliberately advance the spin precession to avoid resonance conditions</a:t>
            </a:r>
          </a:p>
          <a:p>
            <a:pPr marL="285750" indent="-285750">
              <a:spcAft>
                <a:spcPts val="600"/>
              </a:spcAft>
              <a:buFont typeface="Arial" panose="020B0604020202020204" pitchFamily="34" charset="0"/>
              <a:buChar char="•"/>
            </a:pPr>
            <a:r>
              <a:rPr lang="en-US" dirty="0"/>
              <a:t>Group of dipole magnets with alternating horizontal and vertical field directions which rotates the spin vector by 180°</a:t>
            </a:r>
          </a:p>
          <a:p>
            <a:pPr marL="285750" indent="-285750">
              <a:spcAft>
                <a:spcPts val="600"/>
              </a:spcAft>
              <a:buFont typeface="Arial" panose="020B0604020202020204" pitchFamily="34" charset="0"/>
              <a:buChar char="•"/>
            </a:pPr>
            <a:r>
              <a:rPr lang="en-US" b="1" dirty="0"/>
              <a:t>Siberian Snakes:</a:t>
            </a:r>
            <a:r>
              <a:rPr lang="en-US" dirty="0"/>
              <a:t> </a:t>
            </a:r>
            <a:r>
              <a:rPr lang="en-US" dirty="0" err="1"/>
              <a:t>Ya</a:t>
            </a:r>
            <a:r>
              <a:rPr lang="en-US" dirty="0"/>
              <a:t>. S. </a:t>
            </a:r>
            <a:r>
              <a:rPr lang="en-US" dirty="0" err="1"/>
              <a:t>Derbenev</a:t>
            </a:r>
            <a:r>
              <a:rPr lang="en-US" dirty="0"/>
              <a:t>, A.M. Kondratenko “Polarization kinematics of particles in storage rings.” </a:t>
            </a:r>
            <a:r>
              <a:rPr lang="en-US" dirty="0" err="1"/>
              <a:t>Sov</a:t>
            </a:r>
            <a:r>
              <a:rPr lang="en-US" dirty="0"/>
              <a:t>. Phys. JETP 37 (1973)</a:t>
            </a:r>
          </a:p>
        </p:txBody>
      </p:sp>
      <p:pic>
        <p:nvPicPr>
          <p:cNvPr id="6" name="Picture 5">
            <a:extLst>
              <a:ext uri="{FF2B5EF4-FFF2-40B4-BE49-F238E27FC236}">
                <a16:creationId xmlns:a16="http://schemas.microsoft.com/office/drawing/2014/main" id="{05655CD5-B0FB-0DA0-0541-7FBBE7F23F31}"/>
              </a:ext>
            </a:extLst>
          </p:cNvPr>
          <p:cNvPicPr>
            <a:picLocks noChangeAspect="1"/>
          </p:cNvPicPr>
          <p:nvPr/>
        </p:nvPicPr>
        <p:blipFill>
          <a:blip r:embed="rId2"/>
          <a:stretch>
            <a:fillRect/>
          </a:stretch>
        </p:blipFill>
        <p:spPr>
          <a:xfrm>
            <a:off x="685463" y="3720966"/>
            <a:ext cx="6553537" cy="2603634"/>
          </a:xfrm>
          <a:prstGeom prst="rect">
            <a:avLst/>
          </a:prstGeom>
        </p:spPr>
      </p:pic>
      <p:pic>
        <p:nvPicPr>
          <p:cNvPr id="8" name="Picture 7">
            <a:extLst>
              <a:ext uri="{FF2B5EF4-FFF2-40B4-BE49-F238E27FC236}">
                <a16:creationId xmlns:a16="http://schemas.microsoft.com/office/drawing/2014/main" id="{CAAEC6D3-DAF1-3424-6A44-FB5736ADA996}"/>
              </a:ext>
            </a:extLst>
          </p:cNvPr>
          <p:cNvPicPr>
            <a:picLocks noChangeAspect="1"/>
          </p:cNvPicPr>
          <p:nvPr/>
        </p:nvPicPr>
        <p:blipFill>
          <a:blip r:embed="rId3"/>
          <a:stretch>
            <a:fillRect/>
          </a:stretch>
        </p:blipFill>
        <p:spPr>
          <a:xfrm>
            <a:off x="7391400" y="1240288"/>
            <a:ext cx="4675909" cy="2070046"/>
          </a:xfrm>
          <a:prstGeom prst="rect">
            <a:avLst/>
          </a:prstGeom>
        </p:spPr>
      </p:pic>
      <p:pic>
        <p:nvPicPr>
          <p:cNvPr id="10" name="Picture 9">
            <a:extLst>
              <a:ext uri="{FF2B5EF4-FFF2-40B4-BE49-F238E27FC236}">
                <a16:creationId xmlns:a16="http://schemas.microsoft.com/office/drawing/2014/main" id="{DCE05D35-C638-DD83-F86B-D5DEFCD4CBFF}"/>
              </a:ext>
            </a:extLst>
          </p:cNvPr>
          <p:cNvPicPr>
            <a:picLocks noChangeAspect="1"/>
          </p:cNvPicPr>
          <p:nvPr/>
        </p:nvPicPr>
        <p:blipFill>
          <a:blip r:embed="rId4"/>
          <a:stretch>
            <a:fillRect/>
          </a:stretch>
        </p:blipFill>
        <p:spPr>
          <a:xfrm>
            <a:off x="7924800" y="3713328"/>
            <a:ext cx="3930555" cy="2001672"/>
          </a:xfrm>
          <a:prstGeom prst="rect">
            <a:avLst/>
          </a:prstGeom>
        </p:spPr>
      </p:pic>
      <p:sp>
        <p:nvSpPr>
          <p:cNvPr id="11" name="TextBox 10">
            <a:extLst>
              <a:ext uri="{FF2B5EF4-FFF2-40B4-BE49-F238E27FC236}">
                <a16:creationId xmlns:a16="http://schemas.microsoft.com/office/drawing/2014/main" id="{74726A86-4296-F250-3036-C9D968AB4274}"/>
              </a:ext>
            </a:extLst>
          </p:cNvPr>
          <p:cNvSpPr txBox="1"/>
          <p:nvPr/>
        </p:nvSpPr>
        <p:spPr>
          <a:xfrm>
            <a:off x="9982200" y="3745468"/>
            <a:ext cx="1819729" cy="369332"/>
          </a:xfrm>
          <a:prstGeom prst="rect">
            <a:avLst/>
          </a:prstGeom>
          <a:noFill/>
        </p:spPr>
        <p:txBody>
          <a:bodyPr wrap="none" rtlCol="0">
            <a:spAutoFit/>
          </a:bodyPr>
          <a:lstStyle/>
          <a:p>
            <a:r>
              <a:rPr lang="en-US" dirty="0">
                <a:solidFill>
                  <a:schemeClr val="bg1"/>
                </a:solidFill>
              </a:rPr>
              <a:t>Strong AGS Snake</a:t>
            </a:r>
          </a:p>
        </p:txBody>
      </p:sp>
    </p:spTree>
    <p:extLst>
      <p:ext uri="{BB962C8B-B14F-4D97-AF65-F5344CB8AC3E}">
        <p14:creationId xmlns:p14="http://schemas.microsoft.com/office/powerpoint/2010/main" val="1916116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1AFB-F3D2-9F2C-7B2A-858649E2469D}"/>
              </a:ext>
            </a:extLst>
          </p:cNvPr>
          <p:cNvSpPr>
            <a:spLocks noGrp="1"/>
          </p:cNvSpPr>
          <p:nvPr>
            <p:ph type="title"/>
          </p:nvPr>
        </p:nvSpPr>
        <p:spPr>
          <a:solidFill>
            <a:schemeClr val="accent1">
              <a:alpha val="50000"/>
            </a:schemeClr>
          </a:solidFill>
        </p:spPr>
        <p:txBody>
          <a:bodyPr/>
          <a:lstStyle/>
          <a:p>
            <a:r>
              <a:rPr lang="en-US" dirty="0"/>
              <a:t>Spin Motion through Siberian Snake</a:t>
            </a:r>
          </a:p>
        </p:txBody>
      </p:sp>
      <p:sp>
        <p:nvSpPr>
          <p:cNvPr id="3" name="Slide Number Placeholder 2">
            <a:extLst>
              <a:ext uri="{FF2B5EF4-FFF2-40B4-BE49-F238E27FC236}">
                <a16:creationId xmlns:a16="http://schemas.microsoft.com/office/drawing/2014/main" id="{D9F1D100-448D-81E0-9F64-354F31FB4BAF}"/>
              </a:ext>
            </a:extLst>
          </p:cNvPr>
          <p:cNvSpPr>
            <a:spLocks noGrp="1"/>
          </p:cNvSpPr>
          <p:nvPr>
            <p:ph type="sldNum" sz="quarter" idx="10"/>
          </p:nvPr>
        </p:nvSpPr>
        <p:spPr/>
        <p:txBody>
          <a:bodyPr/>
          <a:lstStyle/>
          <a:p>
            <a:fld id="{DF69D58E-C59B-4BE3-83E0-B1C1287A8E5B}" type="slidenum">
              <a:rPr lang="en-US" smtClean="0"/>
              <a:pPr/>
              <a:t>45</a:t>
            </a:fld>
            <a:endParaRPr lang="en-US"/>
          </a:p>
        </p:txBody>
      </p:sp>
      <p:pic>
        <p:nvPicPr>
          <p:cNvPr id="5" name="Picture 4">
            <a:extLst>
              <a:ext uri="{FF2B5EF4-FFF2-40B4-BE49-F238E27FC236}">
                <a16:creationId xmlns:a16="http://schemas.microsoft.com/office/drawing/2014/main" id="{7CA6D622-A5A1-4FC4-9DC1-0F3045F9A288}"/>
              </a:ext>
            </a:extLst>
          </p:cNvPr>
          <p:cNvPicPr>
            <a:picLocks noChangeAspect="1"/>
          </p:cNvPicPr>
          <p:nvPr/>
        </p:nvPicPr>
        <p:blipFill>
          <a:blip r:embed="rId2"/>
          <a:stretch>
            <a:fillRect/>
          </a:stretch>
        </p:blipFill>
        <p:spPr>
          <a:xfrm>
            <a:off x="533400" y="2438400"/>
            <a:ext cx="4272753" cy="2789826"/>
          </a:xfrm>
          <a:prstGeom prst="rect">
            <a:avLst/>
          </a:prstGeom>
        </p:spPr>
      </p:pic>
      <p:pic>
        <p:nvPicPr>
          <p:cNvPr id="7" name="Picture 6">
            <a:extLst>
              <a:ext uri="{FF2B5EF4-FFF2-40B4-BE49-F238E27FC236}">
                <a16:creationId xmlns:a16="http://schemas.microsoft.com/office/drawing/2014/main" id="{2789E0BC-01BC-CEF9-4D58-5B99C89AFEBF}"/>
              </a:ext>
            </a:extLst>
          </p:cNvPr>
          <p:cNvPicPr>
            <a:picLocks noChangeAspect="1"/>
          </p:cNvPicPr>
          <p:nvPr/>
        </p:nvPicPr>
        <p:blipFill>
          <a:blip r:embed="rId3"/>
          <a:stretch>
            <a:fillRect/>
          </a:stretch>
        </p:blipFill>
        <p:spPr>
          <a:xfrm>
            <a:off x="6611658" y="4055986"/>
            <a:ext cx="4208742" cy="2725814"/>
          </a:xfrm>
          <a:prstGeom prst="rect">
            <a:avLst/>
          </a:prstGeom>
        </p:spPr>
      </p:pic>
      <p:pic>
        <p:nvPicPr>
          <p:cNvPr id="9" name="Picture 8">
            <a:extLst>
              <a:ext uri="{FF2B5EF4-FFF2-40B4-BE49-F238E27FC236}">
                <a16:creationId xmlns:a16="http://schemas.microsoft.com/office/drawing/2014/main" id="{7EC3C21D-685B-72E4-0909-E0F59BAA435C}"/>
              </a:ext>
            </a:extLst>
          </p:cNvPr>
          <p:cNvPicPr>
            <a:picLocks noChangeAspect="1"/>
          </p:cNvPicPr>
          <p:nvPr/>
        </p:nvPicPr>
        <p:blipFill>
          <a:blip r:embed="rId4"/>
          <a:stretch>
            <a:fillRect/>
          </a:stretch>
        </p:blipFill>
        <p:spPr>
          <a:xfrm>
            <a:off x="6687862" y="1295406"/>
            <a:ext cx="4118060" cy="2720479"/>
          </a:xfrm>
          <a:prstGeom prst="rect">
            <a:avLst/>
          </a:prstGeom>
        </p:spPr>
      </p:pic>
      <p:sp>
        <p:nvSpPr>
          <p:cNvPr id="10" name="Arrow: Left 9">
            <a:extLst>
              <a:ext uri="{FF2B5EF4-FFF2-40B4-BE49-F238E27FC236}">
                <a16:creationId xmlns:a16="http://schemas.microsoft.com/office/drawing/2014/main" id="{AAA6899B-2A27-B6EF-AEED-F14CAB1F2D58}"/>
              </a:ext>
            </a:extLst>
          </p:cNvPr>
          <p:cNvSpPr/>
          <p:nvPr/>
        </p:nvSpPr>
        <p:spPr>
          <a:xfrm rot="19800000">
            <a:off x="5017815" y="2765714"/>
            <a:ext cx="1435608" cy="4846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Arrow: Left 11">
            <a:extLst>
              <a:ext uri="{FF2B5EF4-FFF2-40B4-BE49-F238E27FC236}">
                <a16:creationId xmlns:a16="http://schemas.microsoft.com/office/drawing/2014/main" id="{7BE80578-58E4-A53F-5582-8EE45CC2459A}"/>
              </a:ext>
            </a:extLst>
          </p:cNvPr>
          <p:cNvSpPr/>
          <p:nvPr/>
        </p:nvSpPr>
        <p:spPr>
          <a:xfrm rot="1800000">
            <a:off x="5017815" y="4675330"/>
            <a:ext cx="1435608" cy="4846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Arrow: Curved Right 12">
            <a:extLst>
              <a:ext uri="{FF2B5EF4-FFF2-40B4-BE49-F238E27FC236}">
                <a16:creationId xmlns:a16="http://schemas.microsoft.com/office/drawing/2014/main" id="{AA109232-3173-2155-ACAA-C32EC826CD9C}"/>
              </a:ext>
            </a:extLst>
          </p:cNvPr>
          <p:cNvSpPr/>
          <p:nvPr/>
        </p:nvSpPr>
        <p:spPr>
          <a:xfrm>
            <a:off x="5867400" y="3213007"/>
            <a:ext cx="591862" cy="1511393"/>
          </a:xfrm>
          <a:prstGeom prst="curv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5C77F4A0-ECFA-734D-F94C-CD610FDBFF6E}"/>
              </a:ext>
            </a:extLst>
          </p:cNvPr>
          <p:cNvSpPr/>
          <p:nvPr/>
        </p:nvSpPr>
        <p:spPr>
          <a:xfrm rot="10800000">
            <a:off x="11066738" y="3213007"/>
            <a:ext cx="591862" cy="1511393"/>
          </a:xfrm>
          <a:prstGeom prst="curv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695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5FF1-CF34-06C0-0951-000A91937E79}"/>
              </a:ext>
            </a:extLst>
          </p:cNvPr>
          <p:cNvSpPr>
            <a:spLocks noGrp="1"/>
          </p:cNvSpPr>
          <p:nvPr>
            <p:ph type="title"/>
          </p:nvPr>
        </p:nvSpPr>
        <p:spPr>
          <a:solidFill>
            <a:schemeClr val="accent1">
              <a:alpha val="50000"/>
            </a:schemeClr>
          </a:solidFill>
        </p:spPr>
        <p:txBody>
          <a:bodyPr/>
          <a:lstStyle/>
          <a:p>
            <a:r>
              <a:rPr lang="en-US" dirty="0"/>
              <a:t>RHIC Proton Polarization</a:t>
            </a:r>
          </a:p>
        </p:txBody>
      </p:sp>
      <p:sp>
        <p:nvSpPr>
          <p:cNvPr id="3" name="Slide Number Placeholder 2">
            <a:extLst>
              <a:ext uri="{FF2B5EF4-FFF2-40B4-BE49-F238E27FC236}">
                <a16:creationId xmlns:a16="http://schemas.microsoft.com/office/drawing/2014/main" id="{D25D441B-4FF8-F06F-F500-CA00A635D880}"/>
              </a:ext>
            </a:extLst>
          </p:cNvPr>
          <p:cNvSpPr>
            <a:spLocks noGrp="1"/>
          </p:cNvSpPr>
          <p:nvPr>
            <p:ph type="sldNum" sz="quarter" idx="10"/>
          </p:nvPr>
        </p:nvSpPr>
        <p:spPr/>
        <p:txBody>
          <a:bodyPr/>
          <a:lstStyle/>
          <a:p>
            <a:fld id="{DF69D58E-C59B-4BE3-83E0-B1C1287A8E5B}" type="slidenum">
              <a:rPr lang="en-US" smtClean="0"/>
              <a:pPr/>
              <a:t>46</a:t>
            </a:fld>
            <a:endParaRPr lang="en-US"/>
          </a:p>
        </p:txBody>
      </p:sp>
      <p:pic>
        <p:nvPicPr>
          <p:cNvPr id="5" name="Picture 4">
            <a:extLst>
              <a:ext uri="{FF2B5EF4-FFF2-40B4-BE49-F238E27FC236}">
                <a16:creationId xmlns:a16="http://schemas.microsoft.com/office/drawing/2014/main" id="{54E0CBC6-25F1-9290-97AF-D6FAED17A068}"/>
              </a:ext>
            </a:extLst>
          </p:cNvPr>
          <p:cNvPicPr>
            <a:picLocks noChangeAspect="1"/>
          </p:cNvPicPr>
          <p:nvPr/>
        </p:nvPicPr>
        <p:blipFill>
          <a:blip r:embed="rId2"/>
          <a:stretch>
            <a:fillRect/>
          </a:stretch>
        </p:blipFill>
        <p:spPr>
          <a:xfrm>
            <a:off x="1666647" y="1765058"/>
            <a:ext cx="8858705" cy="4711942"/>
          </a:xfrm>
          <a:prstGeom prst="rect">
            <a:avLst/>
          </a:prstGeom>
        </p:spPr>
      </p:pic>
      <p:sp>
        <p:nvSpPr>
          <p:cNvPr id="6" name="TextBox 5">
            <a:extLst>
              <a:ext uri="{FF2B5EF4-FFF2-40B4-BE49-F238E27FC236}">
                <a16:creationId xmlns:a16="http://schemas.microsoft.com/office/drawing/2014/main" id="{5BCB6349-40D4-9685-7D27-65D5C756B6A7}"/>
              </a:ext>
            </a:extLst>
          </p:cNvPr>
          <p:cNvSpPr txBox="1"/>
          <p:nvPr/>
        </p:nvSpPr>
        <p:spPr>
          <a:xfrm>
            <a:off x="3632558" y="1295400"/>
            <a:ext cx="4749442" cy="369332"/>
          </a:xfrm>
          <a:prstGeom prst="rect">
            <a:avLst/>
          </a:prstGeom>
          <a:noFill/>
        </p:spPr>
        <p:txBody>
          <a:bodyPr wrap="none" rtlCol="0">
            <a:spAutoFit/>
          </a:bodyPr>
          <a:lstStyle/>
          <a:p>
            <a:r>
              <a:rPr lang="en-US" dirty="0"/>
              <a:t>During the first 250 GeV beam operation in 2009</a:t>
            </a:r>
          </a:p>
        </p:txBody>
      </p:sp>
    </p:spTree>
    <p:extLst>
      <p:ext uri="{BB962C8B-B14F-4D97-AF65-F5344CB8AC3E}">
        <p14:creationId xmlns:p14="http://schemas.microsoft.com/office/powerpoint/2010/main" val="2654727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9084-34FA-1A10-50EB-533F0CA73277}"/>
              </a:ext>
            </a:extLst>
          </p:cNvPr>
          <p:cNvSpPr>
            <a:spLocks noGrp="1"/>
          </p:cNvSpPr>
          <p:nvPr>
            <p:ph type="title"/>
          </p:nvPr>
        </p:nvSpPr>
        <p:spPr>
          <a:solidFill>
            <a:schemeClr val="accent1">
              <a:alpha val="50000"/>
            </a:schemeClr>
          </a:solidFill>
        </p:spPr>
        <p:txBody>
          <a:bodyPr/>
          <a:lstStyle/>
          <a:p>
            <a:r>
              <a:rPr lang="en-US" dirty="0"/>
              <a:t>Spin Motion through a Spin Rotator</a:t>
            </a:r>
          </a:p>
        </p:txBody>
      </p:sp>
      <p:sp>
        <p:nvSpPr>
          <p:cNvPr id="3" name="Slide Number Placeholder 2">
            <a:extLst>
              <a:ext uri="{FF2B5EF4-FFF2-40B4-BE49-F238E27FC236}">
                <a16:creationId xmlns:a16="http://schemas.microsoft.com/office/drawing/2014/main" id="{077406F7-B8F7-B6FC-C0A4-8823DA02EDBD}"/>
              </a:ext>
            </a:extLst>
          </p:cNvPr>
          <p:cNvSpPr>
            <a:spLocks noGrp="1"/>
          </p:cNvSpPr>
          <p:nvPr>
            <p:ph type="sldNum" sz="quarter" idx="10"/>
          </p:nvPr>
        </p:nvSpPr>
        <p:spPr/>
        <p:txBody>
          <a:bodyPr/>
          <a:lstStyle/>
          <a:p>
            <a:fld id="{DF69D58E-C59B-4BE3-83E0-B1C1287A8E5B}" type="slidenum">
              <a:rPr lang="en-US" smtClean="0"/>
              <a:pPr/>
              <a:t>47</a:t>
            </a:fld>
            <a:endParaRPr lang="en-US"/>
          </a:p>
        </p:txBody>
      </p:sp>
      <p:pic>
        <p:nvPicPr>
          <p:cNvPr id="6" name="Picture 5">
            <a:extLst>
              <a:ext uri="{FF2B5EF4-FFF2-40B4-BE49-F238E27FC236}">
                <a16:creationId xmlns:a16="http://schemas.microsoft.com/office/drawing/2014/main" id="{54D70C0B-66C4-B0C2-A091-A4C4B8999485}"/>
              </a:ext>
            </a:extLst>
          </p:cNvPr>
          <p:cNvPicPr>
            <a:picLocks noChangeAspect="1"/>
          </p:cNvPicPr>
          <p:nvPr/>
        </p:nvPicPr>
        <p:blipFill>
          <a:blip r:embed="rId2"/>
          <a:stretch>
            <a:fillRect/>
          </a:stretch>
        </p:blipFill>
        <p:spPr>
          <a:xfrm>
            <a:off x="533400" y="2438400"/>
            <a:ext cx="4390108" cy="2784491"/>
          </a:xfrm>
          <a:prstGeom prst="rect">
            <a:avLst/>
          </a:prstGeom>
        </p:spPr>
      </p:pic>
      <p:sp>
        <p:nvSpPr>
          <p:cNvPr id="7" name="TextBox 6">
            <a:extLst>
              <a:ext uri="{FF2B5EF4-FFF2-40B4-BE49-F238E27FC236}">
                <a16:creationId xmlns:a16="http://schemas.microsoft.com/office/drawing/2014/main" id="{5D196E03-33AD-7BB8-B5A7-8B98B12BCC66}"/>
              </a:ext>
            </a:extLst>
          </p:cNvPr>
          <p:cNvSpPr txBox="1"/>
          <p:nvPr/>
        </p:nvSpPr>
        <p:spPr>
          <a:xfrm>
            <a:off x="5486400" y="1316423"/>
            <a:ext cx="6096000" cy="1708160"/>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dirty="0"/>
              <a:t>Stable spin direction in a circular accelerator is vertical.</a:t>
            </a:r>
          </a:p>
          <a:p>
            <a:pPr marL="285750" indent="-285750">
              <a:spcAft>
                <a:spcPts val="600"/>
              </a:spcAft>
              <a:buFont typeface="Arial" panose="020B0604020202020204" pitchFamily="34" charset="0"/>
              <a:buChar char="•"/>
            </a:pPr>
            <a:r>
              <a:rPr lang="en-US" dirty="0"/>
              <a:t>Experiments also require longitudinal polarization.</a:t>
            </a:r>
          </a:p>
          <a:p>
            <a:pPr marL="285750" indent="-285750">
              <a:spcAft>
                <a:spcPts val="600"/>
              </a:spcAft>
              <a:buFont typeface="Arial" panose="020B0604020202020204" pitchFamily="34" charset="0"/>
              <a:buChar char="•"/>
            </a:pPr>
            <a:r>
              <a:rPr lang="en-US" dirty="0"/>
              <a:t>Spin rotators before and after each experiment.</a:t>
            </a:r>
          </a:p>
          <a:p>
            <a:pPr marL="285750" indent="-285750">
              <a:spcAft>
                <a:spcPts val="600"/>
              </a:spcAft>
              <a:buFont typeface="Arial" panose="020B0604020202020204" pitchFamily="34" charset="0"/>
              <a:buChar char="•"/>
            </a:pPr>
            <a:r>
              <a:rPr lang="en-US" dirty="0"/>
              <a:t>Transverse polarization remnant can cause systematic uncertainties in physics observables.</a:t>
            </a:r>
          </a:p>
        </p:txBody>
      </p:sp>
      <p:cxnSp>
        <p:nvCxnSpPr>
          <p:cNvPr id="10" name="Straight Arrow Connector 9">
            <a:extLst>
              <a:ext uri="{FF2B5EF4-FFF2-40B4-BE49-F238E27FC236}">
                <a16:creationId xmlns:a16="http://schemas.microsoft.com/office/drawing/2014/main" id="{AD170792-D8F3-0F94-29E4-1C9819814BA3}"/>
              </a:ext>
            </a:extLst>
          </p:cNvPr>
          <p:cNvCxnSpPr>
            <a:cxnSpLocks/>
          </p:cNvCxnSpPr>
          <p:nvPr/>
        </p:nvCxnSpPr>
        <p:spPr>
          <a:xfrm>
            <a:off x="1524000" y="1866900"/>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7851B2C-54BC-1EB2-4C5E-050B270B5CB9}"/>
              </a:ext>
            </a:extLst>
          </p:cNvPr>
          <p:cNvSpPr/>
          <p:nvPr/>
        </p:nvSpPr>
        <p:spPr>
          <a:xfrm>
            <a:off x="975360" y="1592580"/>
            <a:ext cx="548640" cy="54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3FF8783-1950-41AE-594D-3E6EE3E342F8}"/>
              </a:ext>
            </a:extLst>
          </p:cNvPr>
          <p:cNvSpPr/>
          <p:nvPr/>
        </p:nvSpPr>
        <p:spPr>
          <a:xfrm>
            <a:off x="1112520" y="1638300"/>
            <a:ext cx="274320" cy="457200"/>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2E99E6-A6FC-1F54-7065-29BBB30B5373}"/>
                  </a:ext>
                </a:extLst>
              </p:cNvPr>
              <p:cNvSpPr txBox="1"/>
              <p:nvPr/>
            </p:nvSpPr>
            <p:spPr>
              <a:xfrm>
                <a:off x="1192384" y="1219200"/>
                <a:ext cx="184345"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1" smtClean="0">
                              <a:solidFill>
                                <a:srgbClr val="00B050"/>
                              </a:solidFill>
                              <a:latin typeface="Cambria Math" panose="02040503050406030204" pitchFamily="18" charset="0"/>
                            </a:rPr>
                            <m:t>𝑺</m:t>
                          </m:r>
                        </m:e>
                      </m:acc>
                    </m:oMath>
                  </m:oMathPara>
                </a14:m>
                <a:endParaRPr lang="en-US" b="1" dirty="0">
                  <a:solidFill>
                    <a:srgbClr val="00B050"/>
                  </a:solidFill>
                </a:endParaRPr>
              </a:p>
            </p:txBody>
          </p:sp>
        </mc:Choice>
        <mc:Fallback xmlns="">
          <p:sp>
            <p:nvSpPr>
              <p:cNvPr id="12" name="TextBox 11">
                <a:extLst>
                  <a:ext uri="{FF2B5EF4-FFF2-40B4-BE49-F238E27FC236}">
                    <a16:creationId xmlns:a16="http://schemas.microsoft.com/office/drawing/2014/main" id="{562E99E6-A6FC-1F54-7065-29BBB30B5373}"/>
                  </a:ext>
                </a:extLst>
              </p:cNvPr>
              <p:cNvSpPr txBox="1">
                <a:spLocks noRot="1" noChangeAspect="1" noMove="1" noResize="1" noEditPoints="1" noAdjustHandles="1" noChangeArrowheads="1" noChangeShapeType="1" noTextEdit="1"/>
              </p:cNvSpPr>
              <p:nvPr/>
            </p:nvSpPr>
            <p:spPr>
              <a:xfrm>
                <a:off x="1192384" y="1219200"/>
                <a:ext cx="184345" cy="312458"/>
              </a:xfrm>
              <a:prstGeom prst="rect">
                <a:avLst/>
              </a:prstGeom>
              <a:blipFill>
                <a:blip r:embed="rId3"/>
                <a:stretch>
                  <a:fillRect l="-33333" r="-3000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09140C-4C44-F0A3-4A73-22022108D7A1}"/>
                  </a:ext>
                </a:extLst>
              </p:cNvPr>
              <p:cNvSpPr txBox="1"/>
              <p:nvPr/>
            </p:nvSpPr>
            <p:spPr>
              <a:xfrm>
                <a:off x="1720655" y="1475601"/>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𝒑</m:t>
                          </m:r>
                        </m:e>
                      </m:acc>
                    </m:oMath>
                  </m:oMathPara>
                </a14:m>
                <a:endParaRPr lang="en-US" b="1" dirty="0">
                  <a:solidFill>
                    <a:srgbClr val="0070C0"/>
                  </a:solidFill>
                </a:endParaRPr>
              </a:p>
            </p:txBody>
          </p:sp>
        </mc:Choice>
        <mc:Fallback xmlns="">
          <p:sp>
            <p:nvSpPr>
              <p:cNvPr id="13" name="TextBox 12">
                <a:extLst>
                  <a:ext uri="{FF2B5EF4-FFF2-40B4-BE49-F238E27FC236}">
                    <a16:creationId xmlns:a16="http://schemas.microsoft.com/office/drawing/2014/main" id="{4F09140C-4C44-F0A3-4A73-22022108D7A1}"/>
                  </a:ext>
                </a:extLst>
              </p:cNvPr>
              <p:cNvSpPr txBox="1">
                <a:spLocks noRot="1" noChangeAspect="1" noMove="1" noResize="1" noEditPoints="1" noAdjustHandles="1" noChangeArrowheads="1" noChangeShapeType="1" noTextEdit="1"/>
              </p:cNvSpPr>
              <p:nvPr/>
            </p:nvSpPr>
            <p:spPr>
              <a:xfrm>
                <a:off x="1720655" y="1475601"/>
                <a:ext cx="195566" cy="276999"/>
              </a:xfrm>
              <a:prstGeom prst="rect">
                <a:avLst/>
              </a:prstGeom>
              <a:blipFill>
                <a:blip r:embed="rId4"/>
                <a:stretch>
                  <a:fillRect l="-31250" r="-31250" b="-23913"/>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57B219AC-C3D0-09B0-1A50-373B8F3DCC8A}"/>
              </a:ext>
            </a:extLst>
          </p:cNvPr>
          <p:cNvCxnSpPr>
            <a:cxnSpLocks/>
          </p:cNvCxnSpPr>
          <p:nvPr/>
        </p:nvCxnSpPr>
        <p:spPr>
          <a:xfrm>
            <a:off x="4587240" y="1866900"/>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DA87969-8610-095F-3C4A-CCFE5280BBC1}"/>
              </a:ext>
            </a:extLst>
          </p:cNvPr>
          <p:cNvSpPr/>
          <p:nvPr/>
        </p:nvSpPr>
        <p:spPr>
          <a:xfrm>
            <a:off x="4038600" y="1592580"/>
            <a:ext cx="548640" cy="54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67C463E-4AC0-30DE-2304-E53308133138}"/>
              </a:ext>
            </a:extLst>
          </p:cNvPr>
          <p:cNvSpPr/>
          <p:nvPr/>
        </p:nvSpPr>
        <p:spPr>
          <a:xfrm rot="5400000">
            <a:off x="4175760" y="1638300"/>
            <a:ext cx="274320" cy="457200"/>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309F3F-CE66-5A72-9F99-33830248EE10}"/>
                  </a:ext>
                </a:extLst>
              </p:cNvPr>
              <p:cNvSpPr txBox="1"/>
              <p:nvPr/>
            </p:nvSpPr>
            <p:spPr>
              <a:xfrm>
                <a:off x="4255624" y="1219200"/>
                <a:ext cx="184345"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1" smtClean="0">
                              <a:solidFill>
                                <a:srgbClr val="00B050"/>
                              </a:solidFill>
                              <a:latin typeface="Cambria Math" panose="02040503050406030204" pitchFamily="18" charset="0"/>
                            </a:rPr>
                            <m:t>𝑺</m:t>
                          </m:r>
                        </m:e>
                      </m:acc>
                    </m:oMath>
                  </m:oMathPara>
                </a14:m>
                <a:endParaRPr lang="en-US" b="1" dirty="0">
                  <a:solidFill>
                    <a:srgbClr val="00B050"/>
                  </a:solidFill>
                </a:endParaRPr>
              </a:p>
            </p:txBody>
          </p:sp>
        </mc:Choice>
        <mc:Fallback xmlns="">
          <p:sp>
            <p:nvSpPr>
              <p:cNvPr id="17" name="TextBox 16">
                <a:extLst>
                  <a:ext uri="{FF2B5EF4-FFF2-40B4-BE49-F238E27FC236}">
                    <a16:creationId xmlns:a16="http://schemas.microsoft.com/office/drawing/2014/main" id="{96309F3F-CE66-5A72-9F99-33830248EE10}"/>
                  </a:ext>
                </a:extLst>
              </p:cNvPr>
              <p:cNvSpPr txBox="1">
                <a:spLocks noRot="1" noChangeAspect="1" noMove="1" noResize="1" noEditPoints="1" noAdjustHandles="1" noChangeArrowheads="1" noChangeShapeType="1" noTextEdit="1"/>
              </p:cNvSpPr>
              <p:nvPr/>
            </p:nvSpPr>
            <p:spPr>
              <a:xfrm>
                <a:off x="4255624" y="1219200"/>
                <a:ext cx="184345" cy="312458"/>
              </a:xfrm>
              <a:prstGeom prst="rect">
                <a:avLst/>
              </a:prstGeom>
              <a:blipFill>
                <a:blip r:embed="rId5"/>
                <a:stretch>
                  <a:fillRect l="-30000" r="-33333"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7754489-9974-DB88-B031-4C613A104968}"/>
                  </a:ext>
                </a:extLst>
              </p:cNvPr>
              <p:cNvSpPr txBox="1"/>
              <p:nvPr/>
            </p:nvSpPr>
            <p:spPr>
              <a:xfrm>
                <a:off x="4783895" y="1475601"/>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𝒑</m:t>
                          </m:r>
                        </m:e>
                      </m:acc>
                    </m:oMath>
                  </m:oMathPara>
                </a14:m>
                <a:endParaRPr lang="en-US" b="1" dirty="0">
                  <a:solidFill>
                    <a:srgbClr val="0070C0"/>
                  </a:solidFill>
                </a:endParaRPr>
              </a:p>
            </p:txBody>
          </p:sp>
        </mc:Choice>
        <mc:Fallback xmlns="">
          <p:sp>
            <p:nvSpPr>
              <p:cNvPr id="18" name="TextBox 17">
                <a:extLst>
                  <a:ext uri="{FF2B5EF4-FFF2-40B4-BE49-F238E27FC236}">
                    <a16:creationId xmlns:a16="http://schemas.microsoft.com/office/drawing/2014/main" id="{87754489-9974-DB88-B031-4C613A104968}"/>
                  </a:ext>
                </a:extLst>
              </p:cNvPr>
              <p:cNvSpPr txBox="1">
                <a:spLocks noRot="1" noChangeAspect="1" noMove="1" noResize="1" noEditPoints="1" noAdjustHandles="1" noChangeArrowheads="1" noChangeShapeType="1" noTextEdit="1"/>
              </p:cNvSpPr>
              <p:nvPr/>
            </p:nvSpPr>
            <p:spPr>
              <a:xfrm>
                <a:off x="4783895" y="1475601"/>
                <a:ext cx="195566" cy="276999"/>
              </a:xfrm>
              <a:prstGeom prst="rect">
                <a:avLst/>
              </a:prstGeom>
              <a:blipFill>
                <a:blip r:embed="rId6"/>
                <a:stretch>
                  <a:fillRect l="-31250" r="-31250" b="-23913"/>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0AFCBB78-A43C-411F-B219-765E4C5E7E36}"/>
              </a:ext>
            </a:extLst>
          </p:cNvPr>
          <p:cNvPicPr>
            <a:picLocks noChangeAspect="1"/>
          </p:cNvPicPr>
          <p:nvPr/>
        </p:nvPicPr>
        <p:blipFill rotWithShape="1">
          <a:blip r:embed="rId7"/>
          <a:srcRect l="6472" t="4273" r="7167" b="24222"/>
          <a:stretch/>
        </p:blipFill>
        <p:spPr>
          <a:xfrm>
            <a:off x="5410200" y="3330169"/>
            <a:ext cx="6477000" cy="3146831"/>
          </a:xfrm>
          <a:prstGeom prst="rect">
            <a:avLst/>
          </a:prstGeom>
          <a:ln>
            <a:noFill/>
          </a:ln>
          <a:effectLst/>
        </p:spPr>
      </p:pic>
    </p:spTree>
    <p:extLst>
      <p:ext uri="{BB962C8B-B14F-4D97-AF65-F5344CB8AC3E}">
        <p14:creationId xmlns:p14="http://schemas.microsoft.com/office/powerpoint/2010/main" val="2291488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6477000" cy="711198"/>
          </a:xfrm>
          <a:solidFill>
            <a:schemeClr val="accent1">
              <a:alpha val="50000"/>
            </a:schemeClr>
          </a:solidFill>
        </p:spPr>
        <p:txBody>
          <a:bodyPr/>
          <a:lstStyle/>
          <a:p>
            <a:r>
              <a:rPr lang="en-US" dirty="0"/>
              <a:t>Polarized Beams at EIC</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48</a:t>
            </a:fld>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1CA64EC-019F-FDEF-1B19-9CD5DF486444}"/>
                  </a:ext>
                </a:extLst>
              </p:cNvPr>
              <p:cNvSpPr txBox="1"/>
              <p:nvPr/>
            </p:nvSpPr>
            <p:spPr>
              <a:xfrm>
                <a:off x="609600" y="1447800"/>
                <a:ext cx="4800600" cy="3447098"/>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b="1" dirty="0"/>
                  <a:t>Proton beam polarization has to be measured between </a:t>
                </a:r>
                <a14:m>
                  <m:oMath xmlns:m="http://schemas.openxmlformats.org/officeDocument/2006/math">
                    <m:r>
                      <a:rPr lang="en-US" b="1" i="1" dirty="0" smtClean="0">
                        <a:latin typeface="Cambria Math" panose="02040503050406030204" pitchFamily="18" charset="0"/>
                      </a:rPr>
                      <m:t>𝟓𝟎</m:t>
                    </m:r>
                    <m:r>
                      <a:rPr lang="en-US" b="1" i="1" dirty="0" smtClean="0">
                        <a:latin typeface="Cambria Math" panose="02040503050406030204" pitchFamily="18" charset="0"/>
                      </a:rPr>
                      <m:t>−</m:t>
                    </m:r>
                    <m:r>
                      <a:rPr lang="en-US" b="1" i="1" dirty="0" smtClean="0">
                        <a:latin typeface="Cambria Math" panose="02040503050406030204" pitchFamily="18" charset="0"/>
                      </a:rPr>
                      <m:t>𝟐𝟕𝟓</m:t>
                    </m:r>
                    <m:r>
                      <a:rPr lang="en-US" b="1" i="1" dirty="0">
                        <a:latin typeface="Cambria Math" panose="02040503050406030204" pitchFamily="18" charset="0"/>
                      </a:rPr>
                      <m:t> </m:t>
                    </m:r>
                    <m:r>
                      <m:rPr>
                        <m:nor/>
                      </m:rPr>
                      <a:rPr lang="en-US" b="1" i="0" dirty="0" smtClean="0">
                        <a:latin typeface="Cambria Math" panose="02040503050406030204" pitchFamily="18" charset="0"/>
                      </a:rPr>
                      <m:t>Ge</m:t>
                    </m:r>
                    <m:r>
                      <m:rPr>
                        <m:nor/>
                      </m:rPr>
                      <a:rPr lang="en-US" b="1" i="0" dirty="0">
                        <a:latin typeface="Cambria Math" panose="02040503050406030204" pitchFamily="18" charset="0"/>
                      </a:rPr>
                      <m:t>V</m:t>
                    </m:r>
                  </m:oMath>
                </a14:m>
                <a:r>
                  <a:rPr lang="en-US" b="1" dirty="0"/>
                  <a:t>.</a:t>
                </a:r>
              </a:p>
              <a:p>
                <a:pPr marL="285750" indent="-285750">
                  <a:spcAft>
                    <a:spcPts val="600"/>
                  </a:spcAft>
                  <a:buFont typeface="Arial" panose="020B0604020202020204" pitchFamily="34" charset="0"/>
                  <a:buChar char="•"/>
                </a:pPr>
                <a:r>
                  <a:rPr lang="en-US" dirty="0"/>
                  <a:t>Electron beam polarization has to be measured between </a:t>
                </a:r>
                <a14:m>
                  <m:oMath xmlns:m="http://schemas.openxmlformats.org/officeDocument/2006/math">
                    <m:r>
                      <a:rPr lang="en-US" i="0" dirty="0" smtClean="0">
                        <a:latin typeface="Cambria Math" panose="02040503050406030204" pitchFamily="18" charset="0"/>
                      </a:rPr>
                      <m:t>5−18 </m:t>
                    </m:r>
                    <m:r>
                      <m:rPr>
                        <m:nor/>
                      </m:rPr>
                      <a:rPr lang="en-US" dirty="0" smtClean="0">
                        <a:latin typeface="Cambria Math" panose="02040503050406030204" pitchFamily="18" charset="0"/>
                      </a:rPr>
                      <m:t>GeV</m:t>
                    </m:r>
                  </m:oMath>
                </a14:m>
                <a:r>
                  <a:rPr lang="en-US" dirty="0"/>
                  <a:t>.</a:t>
                </a:r>
              </a:p>
              <a:p>
                <a:pPr marL="285750" indent="-285750">
                  <a:spcAft>
                    <a:spcPts val="600"/>
                  </a:spcAft>
                  <a:buFont typeface="Arial" panose="020B0604020202020204" pitchFamily="34" charset="0"/>
                  <a:buChar char="•"/>
                </a:pPr>
                <a:r>
                  <a:rPr lang="en-US" dirty="0"/>
                  <a:t>Each store may be 8 hours long. Possibly shorter?</a:t>
                </a:r>
              </a:p>
              <a:p>
                <a:pPr marL="285750" indent="-285750">
                  <a:spcAft>
                    <a:spcPts val="600"/>
                  </a:spcAft>
                  <a:buFont typeface="Arial" panose="020B0604020202020204" pitchFamily="34" charset="0"/>
                  <a:buChar char="•"/>
                </a:pPr>
                <a:r>
                  <a:rPr lang="en-US" dirty="0"/>
                  <a:t>The beams are bunched and will have alternating polarization states to reduce time-dependent systematic uncertainties.</a:t>
                </a:r>
              </a:p>
              <a:p>
                <a:pPr marL="285750" indent="-285750">
                  <a:spcAft>
                    <a:spcPts val="600"/>
                  </a:spcAft>
                  <a:buFont typeface="Arial" panose="020B0604020202020204" pitchFamily="34" charset="0"/>
                  <a:buChar char="•"/>
                </a:pPr>
                <a:r>
                  <a:rPr lang="en-US" dirty="0"/>
                  <a:t>Bunch spacing is around </a:t>
                </a:r>
                <a14:m>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ns</m:t>
                    </m:r>
                  </m:oMath>
                </a14:m>
                <a:r>
                  <a:rPr lang="en-US" dirty="0"/>
                  <a:t> (close to 1300 bunches in each ring).</a:t>
                </a:r>
              </a:p>
            </p:txBody>
          </p:sp>
        </mc:Choice>
        <mc:Fallback>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609600" y="1447800"/>
                <a:ext cx="4800600" cy="3447098"/>
              </a:xfrm>
              <a:prstGeom prst="rect">
                <a:avLst/>
              </a:prstGeom>
              <a:blipFill>
                <a:blip r:embed="rId2"/>
                <a:stretch>
                  <a:fillRect l="-792" t="-1103" r="-1847" b="-1838"/>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F96B91C4-9BEC-FCFA-609D-0C640CB5345D}"/>
              </a:ext>
            </a:extLst>
          </p:cNvPr>
          <p:cNvGrpSpPr/>
          <p:nvPr/>
        </p:nvGrpSpPr>
        <p:grpSpPr>
          <a:xfrm>
            <a:off x="1158240" y="5562600"/>
            <a:ext cx="4937760" cy="548640"/>
            <a:chOff x="1158240" y="5562600"/>
            <a:chExt cx="4937760" cy="548640"/>
          </a:xfrm>
        </p:grpSpPr>
        <p:sp>
          <p:nvSpPr>
            <p:cNvPr id="9" name="Right Arrow 170">
              <a:extLst>
                <a:ext uri="{FF2B5EF4-FFF2-40B4-BE49-F238E27FC236}">
                  <a16:creationId xmlns:a16="http://schemas.microsoft.com/office/drawing/2014/main" id="{75830B28-B41E-2946-1AE2-1D57A62EE6E7}"/>
                </a:ext>
              </a:extLst>
            </p:cNvPr>
            <p:cNvSpPr/>
            <p:nvPr/>
          </p:nvSpPr>
          <p:spPr>
            <a:xfrm>
              <a:off x="1158240" y="5608320"/>
              <a:ext cx="2468880" cy="457200"/>
            </a:xfrm>
            <a:prstGeom prst="rightArrow">
              <a:avLst>
                <a:gd name="adj1" fmla="val 75353"/>
                <a:gd name="adj2" fmla="val 78169"/>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Up Arrow 171">
              <a:extLst>
                <a:ext uri="{FF2B5EF4-FFF2-40B4-BE49-F238E27FC236}">
                  <a16:creationId xmlns:a16="http://schemas.microsoft.com/office/drawing/2014/main" id="{E5F8C508-D4C1-0816-558C-D02FC11EB35A}"/>
                </a:ext>
              </a:extLst>
            </p:cNvPr>
            <p:cNvSpPr/>
            <p:nvPr/>
          </p:nvSpPr>
          <p:spPr>
            <a:xfrm>
              <a:off x="2910840"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Up Arrow 172">
              <a:extLst>
                <a:ext uri="{FF2B5EF4-FFF2-40B4-BE49-F238E27FC236}">
                  <a16:creationId xmlns:a16="http://schemas.microsoft.com/office/drawing/2014/main" id="{92499F8C-C301-9B71-EA91-B0EEE7A7B3F9}"/>
                </a:ext>
              </a:extLst>
            </p:cNvPr>
            <p:cNvSpPr/>
            <p:nvPr/>
          </p:nvSpPr>
          <p:spPr>
            <a:xfrm>
              <a:off x="2581656"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Up Arrow 173">
              <a:extLst>
                <a:ext uri="{FF2B5EF4-FFF2-40B4-BE49-F238E27FC236}">
                  <a16:creationId xmlns:a16="http://schemas.microsoft.com/office/drawing/2014/main" id="{70914879-55E1-30E9-A8A1-D0BDD5EF22EB}"/>
                </a:ext>
              </a:extLst>
            </p:cNvPr>
            <p:cNvSpPr/>
            <p:nvPr/>
          </p:nvSpPr>
          <p:spPr>
            <a:xfrm>
              <a:off x="1594104"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Up Arrow 174">
              <a:extLst>
                <a:ext uri="{FF2B5EF4-FFF2-40B4-BE49-F238E27FC236}">
                  <a16:creationId xmlns:a16="http://schemas.microsoft.com/office/drawing/2014/main" id="{D126163D-FB86-91E6-7E4D-41E69061DE52}"/>
                </a:ext>
              </a:extLst>
            </p:cNvPr>
            <p:cNvSpPr/>
            <p:nvPr/>
          </p:nvSpPr>
          <p:spPr>
            <a:xfrm>
              <a:off x="1264920"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Down Arrow 175">
              <a:extLst>
                <a:ext uri="{FF2B5EF4-FFF2-40B4-BE49-F238E27FC236}">
                  <a16:creationId xmlns:a16="http://schemas.microsoft.com/office/drawing/2014/main" id="{003D0935-CC1D-9062-1693-E40E1D856D74}"/>
                </a:ext>
              </a:extLst>
            </p:cNvPr>
            <p:cNvSpPr/>
            <p:nvPr/>
          </p:nvSpPr>
          <p:spPr>
            <a:xfrm>
              <a:off x="1923288" y="5562600"/>
              <a:ext cx="274320" cy="54864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Down Arrow 176">
              <a:extLst>
                <a:ext uri="{FF2B5EF4-FFF2-40B4-BE49-F238E27FC236}">
                  <a16:creationId xmlns:a16="http://schemas.microsoft.com/office/drawing/2014/main" id="{2AE16CB4-8B9E-5966-C520-4C3A14026983}"/>
                </a:ext>
              </a:extLst>
            </p:cNvPr>
            <p:cNvSpPr/>
            <p:nvPr/>
          </p:nvSpPr>
          <p:spPr>
            <a:xfrm>
              <a:off x="2252472" y="5562600"/>
              <a:ext cx="274320" cy="54864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ight Arrow 170">
              <a:extLst>
                <a:ext uri="{FF2B5EF4-FFF2-40B4-BE49-F238E27FC236}">
                  <a16:creationId xmlns:a16="http://schemas.microsoft.com/office/drawing/2014/main" id="{FACAAA0C-C5C3-EDBE-6BCD-D9B5A2C1D4C6}"/>
                </a:ext>
              </a:extLst>
            </p:cNvPr>
            <p:cNvSpPr/>
            <p:nvPr/>
          </p:nvSpPr>
          <p:spPr>
            <a:xfrm flipH="1">
              <a:off x="3627120" y="5608320"/>
              <a:ext cx="2468880" cy="457200"/>
            </a:xfrm>
            <a:prstGeom prst="rightArrow">
              <a:avLst>
                <a:gd name="adj1" fmla="val 75353"/>
                <a:gd name="adj2" fmla="val 78169"/>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Up Arrow 171">
              <a:extLst>
                <a:ext uri="{FF2B5EF4-FFF2-40B4-BE49-F238E27FC236}">
                  <a16:creationId xmlns:a16="http://schemas.microsoft.com/office/drawing/2014/main" id="{6A88B0A8-C562-C0D8-3516-2EFBB64ED6CD}"/>
                </a:ext>
              </a:extLst>
            </p:cNvPr>
            <p:cNvSpPr/>
            <p:nvPr/>
          </p:nvSpPr>
          <p:spPr>
            <a:xfrm flipH="1">
              <a:off x="5715000"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Up Arrow 172">
              <a:extLst>
                <a:ext uri="{FF2B5EF4-FFF2-40B4-BE49-F238E27FC236}">
                  <a16:creationId xmlns:a16="http://schemas.microsoft.com/office/drawing/2014/main" id="{8920AA7B-C1D8-280F-8295-DB3CDC07826C}"/>
                </a:ext>
              </a:extLst>
            </p:cNvPr>
            <p:cNvSpPr/>
            <p:nvPr/>
          </p:nvSpPr>
          <p:spPr>
            <a:xfrm flipH="1" flipV="1">
              <a:off x="5385816"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Up Arrow 173">
              <a:extLst>
                <a:ext uri="{FF2B5EF4-FFF2-40B4-BE49-F238E27FC236}">
                  <a16:creationId xmlns:a16="http://schemas.microsoft.com/office/drawing/2014/main" id="{130837BB-C0F9-C7C2-1297-CD4351FD792C}"/>
                </a:ext>
              </a:extLst>
            </p:cNvPr>
            <p:cNvSpPr/>
            <p:nvPr/>
          </p:nvSpPr>
          <p:spPr>
            <a:xfrm flipH="1">
              <a:off x="4398264"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Up Arrow 174">
              <a:extLst>
                <a:ext uri="{FF2B5EF4-FFF2-40B4-BE49-F238E27FC236}">
                  <a16:creationId xmlns:a16="http://schemas.microsoft.com/office/drawing/2014/main" id="{5A3F83B5-9251-20E9-51E4-B215970E04DB}"/>
                </a:ext>
              </a:extLst>
            </p:cNvPr>
            <p:cNvSpPr/>
            <p:nvPr/>
          </p:nvSpPr>
          <p:spPr>
            <a:xfrm flipH="1" flipV="1">
              <a:off x="4069080"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Down Arrow 175">
              <a:extLst>
                <a:ext uri="{FF2B5EF4-FFF2-40B4-BE49-F238E27FC236}">
                  <a16:creationId xmlns:a16="http://schemas.microsoft.com/office/drawing/2014/main" id="{2FC63BD2-9F42-961C-05A3-3BCB1AFB6FB2}"/>
                </a:ext>
              </a:extLst>
            </p:cNvPr>
            <p:cNvSpPr/>
            <p:nvPr/>
          </p:nvSpPr>
          <p:spPr>
            <a:xfrm flipH="1">
              <a:off x="4727448" y="5562600"/>
              <a:ext cx="274320" cy="548640"/>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Down Arrow 176">
              <a:extLst>
                <a:ext uri="{FF2B5EF4-FFF2-40B4-BE49-F238E27FC236}">
                  <a16:creationId xmlns:a16="http://schemas.microsoft.com/office/drawing/2014/main" id="{55CBC145-98CD-288E-B669-CA681F91E728}"/>
                </a:ext>
              </a:extLst>
            </p:cNvPr>
            <p:cNvSpPr/>
            <p:nvPr/>
          </p:nvSpPr>
          <p:spPr>
            <a:xfrm flipH="1" flipV="1">
              <a:off x="5056632" y="5562600"/>
              <a:ext cx="274320" cy="548640"/>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5" name="Picture 4" descr="A picture containing text, map, circle, diagram&#10;&#10;Description automatically generated">
            <a:extLst>
              <a:ext uri="{FF2B5EF4-FFF2-40B4-BE49-F238E27FC236}">
                <a16:creationId xmlns:a16="http://schemas.microsoft.com/office/drawing/2014/main" id="{5D72679F-93A0-7C88-74A3-9533F5DD2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068" y="0"/>
            <a:ext cx="5310932" cy="6858000"/>
          </a:xfrm>
          <a:prstGeom prst="rect">
            <a:avLst/>
          </a:prstGeom>
        </p:spPr>
      </p:pic>
    </p:spTree>
    <p:extLst>
      <p:ext uri="{BB962C8B-B14F-4D97-AF65-F5344CB8AC3E}">
        <p14:creationId xmlns:p14="http://schemas.microsoft.com/office/powerpoint/2010/main" val="1326331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6705600" cy="711198"/>
          </a:xfrm>
          <a:solidFill>
            <a:schemeClr val="accent1">
              <a:alpha val="50000"/>
            </a:schemeClr>
          </a:solidFill>
        </p:spPr>
        <p:txBody>
          <a:bodyPr/>
          <a:lstStyle/>
          <a:p>
            <a:r>
              <a:rPr lang="en-US" dirty="0"/>
              <a:t>Requirements for Polarimetry</a:t>
            </a:r>
          </a:p>
        </p:txBody>
      </p:sp>
      <p:pic>
        <p:nvPicPr>
          <p:cNvPr id="10" name="Picture 9">
            <a:extLst>
              <a:ext uri="{FF2B5EF4-FFF2-40B4-BE49-F238E27FC236}">
                <a16:creationId xmlns:a16="http://schemas.microsoft.com/office/drawing/2014/main" id="{2DA3B6A8-30DC-5C27-0F35-F512F34ACD0D}"/>
              </a:ext>
            </a:extLst>
          </p:cNvPr>
          <p:cNvPicPr>
            <a:picLocks noChangeAspect="1"/>
          </p:cNvPicPr>
          <p:nvPr/>
        </p:nvPicPr>
        <p:blipFill>
          <a:blip r:embed="rId2"/>
          <a:stretch>
            <a:fillRect/>
          </a:stretch>
        </p:blipFill>
        <p:spPr>
          <a:xfrm>
            <a:off x="0" y="1488812"/>
            <a:ext cx="7391400" cy="3692788"/>
          </a:xfrm>
          <a:prstGeom prst="rect">
            <a:avLst/>
          </a:prstGeom>
        </p:spPr>
      </p:pic>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49</a:t>
            </a:fld>
            <a:endParaRPr lang="en-US"/>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1CA64EC-019F-FDEF-1B19-9CD5DF486444}"/>
                  </a:ext>
                </a:extLst>
              </p:cNvPr>
              <p:cNvSpPr txBox="1"/>
              <p:nvPr/>
            </p:nvSpPr>
            <p:spPr>
              <a:xfrm>
                <a:off x="7239000" y="1447800"/>
                <a:ext cx="4800600" cy="4337085"/>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dirty="0"/>
                  <a:t>Required:</a:t>
                </a:r>
              </a:p>
              <a:p>
                <a:pPr marL="800100" lvl="1" indent="-342900">
                  <a:spcAft>
                    <a:spcPts val="600"/>
                  </a:spcAft>
                  <a:buFont typeface="Arial" panose="020B0604020202020204" pitchFamily="34" charset="0"/>
                  <a:buChar char="•"/>
                </a:pPr>
                <a:r>
                  <a:rPr lang="en-US" b="1" dirty="0"/>
                  <a:t>Absolute beam polarization </a:t>
                </a:r>
                <a:br>
                  <a:rPr lang="en-US" i="0" dirty="0">
                    <a:latin typeface="Cambria Math" panose="02040503050406030204" pitchFamily="18" charset="0"/>
                  </a:rPr>
                </a:br>
                <a14:m>
                  <m:oMath xmlns:m="http://schemas.openxmlformats.org/officeDocument/2006/math">
                    <m:r>
                      <m:rPr>
                        <m:sty m:val="p"/>
                      </m:rPr>
                      <a:rPr lang="en-US" i="0" dirty="0" smtClean="0">
                        <a:latin typeface="Cambria Math" panose="02040503050406030204" pitchFamily="18" charset="0"/>
                      </a:rPr>
                      <m:t>Δ</m:t>
                    </m:r>
                    <m:r>
                      <a:rPr lang="en-US" b="0" i="1" dirty="0" smtClean="0">
                        <a:latin typeface="Cambria Math" panose="02040503050406030204" pitchFamily="18" charset="0"/>
                      </a:rPr>
                      <m:t>𝑃</m:t>
                    </m:r>
                    <m:r>
                      <a:rPr lang="en-US" b="0" i="1" dirty="0" smtClean="0">
                        <a:latin typeface="Cambria Math" panose="02040503050406030204" pitchFamily="18" charset="0"/>
                      </a:rPr>
                      <m:t>/</m:t>
                    </m:r>
                    <m:r>
                      <a:rPr lang="en-US" b="0" i="1" dirty="0" smtClean="0">
                        <a:latin typeface="Cambria Math" panose="02040503050406030204" pitchFamily="18" charset="0"/>
                      </a:rPr>
                      <m:t>𝑃</m:t>
                    </m:r>
                    <m:r>
                      <a:rPr lang="en-US" b="0" i="1" dirty="0" smtClean="0">
                        <a:latin typeface="Cambria Math" panose="02040503050406030204" pitchFamily="18" charset="0"/>
                      </a:rPr>
                      <m:t>≈1%</m:t>
                    </m:r>
                  </m:oMath>
                </a14:m>
                <a:endParaRPr lang="en-US" dirty="0"/>
              </a:p>
              <a:p>
                <a:pPr marL="342900" indent="-342900">
                  <a:spcAft>
                    <a:spcPts val="600"/>
                  </a:spcAft>
                  <a:buFont typeface="Arial" panose="020B0604020202020204" pitchFamily="34" charset="0"/>
                  <a:buChar char="•"/>
                </a:pPr>
                <a:r>
                  <a:rPr lang="en-US" dirty="0"/>
                  <a:t>Consider:</a:t>
                </a:r>
              </a:p>
              <a:p>
                <a:pPr marL="800100" lvl="1" indent="-342900">
                  <a:spcAft>
                    <a:spcPts val="600"/>
                  </a:spcAft>
                  <a:buFont typeface="Arial" panose="020B0604020202020204" pitchFamily="34" charset="0"/>
                  <a:buChar char="•"/>
                </a:pPr>
                <a:r>
                  <a:rPr lang="en-US" dirty="0"/>
                  <a:t>Time-dependence (polarization decay)</a:t>
                </a:r>
              </a:p>
              <a:p>
                <a:pPr marL="800100" lvl="1" indent="-342900">
                  <a:spcAft>
                    <a:spcPts val="600"/>
                  </a:spcAft>
                  <a:buFont typeface="Arial" panose="020B0604020202020204" pitchFamily="34" charset="0"/>
                  <a:buChar char="•"/>
                </a:pPr>
                <a:r>
                  <a:rPr lang="en-US" dirty="0"/>
                  <a:t>Bunch-by-bunch polarization</a:t>
                </a:r>
              </a:p>
              <a:p>
                <a:pPr marL="800100" lvl="1" indent="-342900">
                  <a:spcAft>
                    <a:spcPts val="600"/>
                  </a:spcAft>
                  <a:buFont typeface="Arial" panose="020B0604020202020204" pitchFamily="34" charset="0"/>
                  <a:buChar char="•"/>
                </a:pPr>
                <a:r>
                  <a:rPr lang="en-US" dirty="0"/>
                  <a:t>Polarization profile of bunches</a:t>
                </a:r>
              </a:p>
              <a:p>
                <a:pPr marL="800100" lvl="1" indent="-342900">
                  <a:spcAft>
                    <a:spcPts val="600"/>
                  </a:spcAft>
                  <a:buFont typeface="Arial" panose="020B0604020202020204" pitchFamily="34" charset="0"/>
                  <a:buChar char="•"/>
                </a:pPr>
                <a:r>
                  <a:rPr lang="en-US" dirty="0"/>
                  <a:t>Polarization during ramp (acceleration)</a:t>
                </a:r>
              </a:p>
              <a:p>
                <a:pPr marL="800100" lvl="1" indent="-342900">
                  <a:spcAft>
                    <a:spcPts val="600"/>
                  </a:spcAft>
                  <a:buFont typeface="Arial" panose="020B0604020202020204" pitchFamily="34" charset="0"/>
                  <a:buChar char="•"/>
                </a:pPr>
                <a:r>
                  <a:rPr lang="en-US" dirty="0"/>
                  <a:t>Polarization vector at experiment</a:t>
                </a:r>
              </a:p>
              <a:p>
                <a:pPr marL="800100" lvl="1" indent="-342900">
                  <a:spcAft>
                    <a:spcPts val="600"/>
                  </a:spcAft>
                  <a:buFont typeface="Arial" panose="020B0604020202020204" pitchFamily="34" charset="0"/>
                  <a:buChar char="•"/>
                </a:pPr>
                <a:r>
                  <a:rPr lang="en-US" dirty="0"/>
                  <a:t>Physics program includes options beyond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𝑝</m:t>
                        </m:r>
                      </m:e>
                    </m:acc>
                  </m:oMath>
                </a14:m>
                <a:r>
                  <a:rPr lang="en-US" dirty="0"/>
                  <a:t> (spin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oMath>
                </a14:m>
                <a:r>
                  <a:rPr lang="en-US" dirty="0"/>
                  <a:t>):</a:t>
                </a:r>
              </a:p>
              <a:p>
                <a:pPr marL="1257300" lvl="2" indent="-342900">
                  <a:spcAft>
                    <a:spcPts val="600"/>
                  </a:spcAft>
                  <a:buFont typeface="Arial" panose="020B0604020202020204" pitchFamily="34" charset="0"/>
                  <a:buChar char="•"/>
                </a:pP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𝑑</m:t>
                        </m:r>
                      </m:e>
                    </m:acc>
                  </m:oMath>
                </a14:m>
                <a:r>
                  <a:rPr lang="en-US" dirty="0"/>
                  <a:t> (spin 1) and </a:t>
                </a:r>
                <a14:m>
                  <m:oMath xmlns:m="http://schemas.openxmlformats.org/officeDocument/2006/math">
                    <m:sSup>
                      <m:sSupPr>
                        <m:ctrlPr>
                          <a:rPr lang="en-US" b="0" i="1" dirty="0" smtClean="0">
                            <a:latin typeface="Cambria Math" panose="02040503050406030204" pitchFamily="18" charset="0"/>
                          </a:rPr>
                        </m:ctrlPr>
                      </m:sSupPr>
                      <m:e>
                        <m:r>
                          <a:rPr lang="en-US" i="1" baseline="30000" dirty="0">
                            <a:latin typeface="Cambria Math" panose="02040503050406030204" pitchFamily="18" charset="0"/>
                          </a:rPr>
                          <m:t>3</m:t>
                        </m:r>
                        <m:acc>
                          <m:accPr>
                            <m:chr m:val="⃗"/>
                            <m:ctrlPr>
                              <a:rPr lang="en-US" i="1" dirty="0">
                                <a:latin typeface="Cambria Math" panose="02040503050406030204" pitchFamily="18" charset="0"/>
                              </a:rPr>
                            </m:ctrlPr>
                          </m:accPr>
                          <m:e>
                            <m:r>
                              <m:rPr>
                                <m:sty m:val="p"/>
                              </m:rPr>
                              <a:rPr lang="en-US" dirty="0">
                                <a:latin typeface="Cambria Math" panose="02040503050406030204" pitchFamily="18" charset="0"/>
                              </a:rPr>
                              <m:t>He</m:t>
                            </m:r>
                          </m:e>
                        </m:acc>
                      </m:e>
                      <m:sup>
                        <m:r>
                          <a:rPr lang="en-US" b="0" i="1" dirty="0" smtClean="0">
                            <a:latin typeface="Cambria Math" panose="02040503050406030204" pitchFamily="18" charset="0"/>
                          </a:rPr>
                          <m:t>++</m:t>
                        </m:r>
                      </m:sup>
                    </m:sSup>
                  </m:oMath>
                </a14:m>
                <a:r>
                  <a:rPr lang="en-US" dirty="0"/>
                  <a:t> (spin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oMath>
                </a14:m>
                <a:r>
                  <a:rPr lang="en-US" dirty="0"/>
                  <a:t>)</a:t>
                </a:r>
              </a:p>
            </p:txBody>
          </p:sp>
        </mc:Choice>
        <mc:Fallback>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7239000" y="1447800"/>
                <a:ext cx="4800600" cy="4337085"/>
              </a:xfrm>
              <a:prstGeom prst="rect">
                <a:avLst/>
              </a:prstGeom>
              <a:blipFill>
                <a:blip r:embed="rId3"/>
                <a:stretch>
                  <a:fillRect l="-1055" t="-877" b="-29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0DC5B0F7-9351-3797-7832-59C081DFF344}"/>
              </a:ext>
            </a:extLst>
          </p:cNvPr>
          <p:cNvGrpSpPr/>
          <p:nvPr/>
        </p:nvGrpSpPr>
        <p:grpSpPr>
          <a:xfrm>
            <a:off x="1158240" y="5562600"/>
            <a:ext cx="4937760" cy="548640"/>
            <a:chOff x="1158240" y="5562600"/>
            <a:chExt cx="4937760" cy="548640"/>
          </a:xfrm>
        </p:grpSpPr>
        <p:sp>
          <p:nvSpPr>
            <p:cNvPr id="6" name="Right Arrow 170">
              <a:extLst>
                <a:ext uri="{FF2B5EF4-FFF2-40B4-BE49-F238E27FC236}">
                  <a16:creationId xmlns:a16="http://schemas.microsoft.com/office/drawing/2014/main" id="{290E1B25-CD97-C4FD-158D-A027488C636A}"/>
                </a:ext>
              </a:extLst>
            </p:cNvPr>
            <p:cNvSpPr/>
            <p:nvPr/>
          </p:nvSpPr>
          <p:spPr>
            <a:xfrm>
              <a:off x="1158240" y="5608320"/>
              <a:ext cx="2468880" cy="457200"/>
            </a:xfrm>
            <a:prstGeom prst="rightArrow">
              <a:avLst>
                <a:gd name="adj1" fmla="val 75353"/>
                <a:gd name="adj2" fmla="val 78169"/>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Up Arrow 171">
              <a:extLst>
                <a:ext uri="{FF2B5EF4-FFF2-40B4-BE49-F238E27FC236}">
                  <a16:creationId xmlns:a16="http://schemas.microsoft.com/office/drawing/2014/main" id="{AC407038-F6CE-1D6E-ECE2-091E431FA130}"/>
                </a:ext>
              </a:extLst>
            </p:cNvPr>
            <p:cNvSpPr/>
            <p:nvPr/>
          </p:nvSpPr>
          <p:spPr>
            <a:xfrm>
              <a:off x="2910840"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Up Arrow 172">
              <a:extLst>
                <a:ext uri="{FF2B5EF4-FFF2-40B4-BE49-F238E27FC236}">
                  <a16:creationId xmlns:a16="http://schemas.microsoft.com/office/drawing/2014/main" id="{2DDD10E3-BA16-DF51-6F89-EB9409E37809}"/>
                </a:ext>
              </a:extLst>
            </p:cNvPr>
            <p:cNvSpPr/>
            <p:nvPr/>
          </p:nvSpPr>
          <p:spPr>
            <a:xfrm>
              <a:off x="2581656"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Up Arrow 173">
              <a:extLst>
                <a:ext uri="{FF2B5EF4-FFF2-40B4-BE49-F238E27FC236}">
                  <a16:creationId xmlns:a16="http://schemas.microsoft.com/office/drawing/2014/main" id="{05357F0F-F125-F17A-D9C1-EDF7C6CDC905}"/>
                </a:ext>
              </a:extLst>
            </p:cNvPr>
            <p:cNvSpPr/>
            <p:nvPr/>
          </p:nvSpPr>
          <p:spPr>
            <a:xfrm>
              <a:off x="1594104"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Up Arrow 174">
              <a:extLst>
                <a:ext uri="{FF2B5EF4-FFF2-40B4-BE49-F238E27FC236}">
                  <a16:creationId xmlns:a16="http://schemas.microsoft.com/office/drawing/2014/main" id="{50D30141-ECAA-8733-2B9A-933E883E74AA}"/>
                </a:ext>
              </a:extLst>
            </p:cNvPr>
            <p:cNvSpPr/>
            <p:nvPr/>
          </p:nvSpPr>
          <p:spPr>
            <a:xfrm>
              <a:off x="1264920"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Down Arrow 175">
              <a:extLst>
                <a:ext uri="{FF2B5EF4-FFF2-40B4-BE49-F238E27FC236}">
                  <a16:creationId xmlns:a16="http://schemas.microsoft.com/office/drawing/2014/main" id="{3A3C3D46-BAD1-0ACE-A31A-F8EE5E6D1954}"/>
                </a:ext>
              </a:extLst>
            </p:cNvPr>
            <p:cNvSpPr/>
            <p:nvPr/>
          </p:nvSpPr>
          <p:spPr>
            <a:xfrm>
              <a:off x="1923288" y="5562600"/>
              <a:ext cx="274320" cy="54864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Down Arrow 176">
              <a:extLst>
                <a:ext uri="{FF2B5EF4-FFF2-40B4-BE49-F238E27FC236}">
                  <a16:creationId xmlns:a16="http://schemas.microsoft.com/office/drawing/2014/main" id="{4ADDB865-50A8-2C04-28CB-107855C424BB}"/>
                </a:ext>
              </a:extLst>
            </p:cNvPr>
            <p:cNvSpPr/>
            <p:nvPr/>
          </p:nvSpPr>
          <p:spPr>
            <a:xfrm>
              <a:off x="2252472" y="5562600"/>
              <a:ext cx="274320" cy="54864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ight Arrow 170">
              <a:extLst>
                <a:ext uri="{FF2B5EF4-FFF2-40B4-BE49-F238E27FC236}">
                  <a16:creationId xmlns:a16="http://schemas.microsoft.com/office/drawing/2014/main" id="{4CB525E0-5940-09A7-0107-DC5F147B61C8}"/>
                </a:ext>
              </a:extLst>
            </p:cNvPr>
            <p:cNvSpPr/>
            <p:nvPr/>
          </p:nvSpPr>
          <p:spPr>
            <a:xfrm flipH="1">
              <a:off x="3627120" y="5608320"/>
              <a:ext cx="2468880" cy="457200"/>
            </a:xfrm>
            <a:prstGeom prst="rightArrow">
              <a:avLst>
                <a:gd name="adj1" fmla="val 75353"/>
                <a:gd name="adj2" fmla="val 78169"/>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Up Arrow 171">
              <a:extLst>
                <a:ext uri="{FF2B5EF4-FFF2-40B4-BE49-F238E27FC236}">
                  <a16:creationId xmlns:a16="http://schemas.microsoft.com/office/drawing/2014/main" id="{D8A3E96C-EDDB-7B44-439E-BDBB5B0B3ED3}"/>
                </a:ext>
              </a:extLst>
            </p:cNvPr>
            <p:cNvSpPr/>
            <p:nvPr/>
          </p:nvSpPr>
          <p:spPr>
            <a:xfrm flipH="1">
              <a:off x="5715000"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Up Arrow 172">
              <a:extLst>
                <a:ext uri="{FF2B5EF4-FFF2-40B4-BE49-F238E27FC236}">
                  <a16:creationId xmlns:a16="http://schemas.microsoft.com/office/drawing/2014/main" id="{4E5B2AE3-DD7F-B3E4-EE2E-39CA9FB32A28}"/>
                </a:ext>
              </a:extLst>
            </p:cNvPr>
            <p:cNvSpPr/>
            <p:nvPr/>
          </p:nvSpPr>
          <p:spPr>
            <a:xfrm flipH="1" flipV="1">
              <a:off x="5385816"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Up Arrow 173">
              <a:extLst>
                <a:ext uri="{FF2B5EF4-FFF2-40B4-BE49-F238E27FC236}">
                  <a16:creationId xmlns:a16="http://schemas.microsoft.com/office/drawing/2014/main" id="{CE65D387-7D1E-0DD0-C0FF-58C024BBB51D}"/>
                </a:ext>
              </a:extLst>
            </p:cNvPr>
            <p:cNvSpPr/>
            <p:nvPr/>
          </p:nvSpPr>
          <p:spPr>
            <a:xfrm flipH="1">
              <a:off x="4398264"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Up Arrow 174">
              <a:extLst>
                <a:ext uri="{FF2B5EF4-FFF2-40B4-BE49-F238E27FC236}">
                  <a16:creationId xmlns:a16="http://schemas.microsoft.com/office/drawing/2014/main" id="{24B949C5-B416-0487-48DC-99E273F3345F}"/>
                </a:ext>
              </a:extLst>
            </p:cNvPr>
            <p:cNvSpPr/>
            <p:nvPr/>
          </p:nvSpPr>
          <p:spPr>
            <a:xfrm flipH="1" flipV="1">
              <a:off x="4069080"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Down Arrow 175">
              <a:extLst>
                <a:ext uri="{FF2B5EF4-FFF2-40B4-BE49-F238E27FC236}">
                  <a16:creationId xmlns:a16="http://schemas.microsoft.com/office/drawing/2014/main" id="{8FDB1E9C-FCED-B1D2-EE26-5DD73BA6C33D}"/>
                </a:ext>
              </a:extLst>
            </p:cNvPr>
            <p:cNvSpPr/>
            <p:nvPr/>
          </p:nvSpPr>
          <p:spPr>
            <a:xfrm flipH="1">
              <a:off x="4727448" y="5562600"/>
              <a:ext cx="274320" cy="548640"/>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Down Arrow 176">
              <a:extLst>
                <a:ext uri="{FF2B5EF4-FFF2-40B4-BE49-F238E27FC236}">
                  <a16:creationId xmlns:a16="http://schemas.microsoft.com/office/drawing/2014/main" id="{7B4C75DC-5FDE-A7BE-9057-92F0561B2910}"/>
                </a:ext>
              </a:extLst>
            </p:cNvPr>
            <p:cNvSpPr/>
            <p:nvPr/>
          </p:nvSpPr>
          <p:spPr>
            <a:xfrm flipH="1" flipV="1">
              <a:off x="5056632" y="5562600"/>
              <a:ext cx="274320" cy="548640"/>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988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6477000" cy="711198"/>
          </a:xfrm>
          <a:solidFill>
            <a:schemeClr val="accent1">
              <a:alpha val="50000"/>
            </a:schemeClr>
          </a:solidFill>
        </p:spPr>
        <p:txBody>
          <a:bodyPr/>
          <a:lstStyle/>
          <a:p>
            <a:r>
              <a:rPr lang="en-US" dirty="0"/>
              <a:t>The Electron-Ion Collider</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5</a:t>
            </a:fld>
            <a:endParaRPr lang="en-US"/>
          </a:p>
        </p:txBody>
      </p:sp>
      <p:pic>
        <p:nvPicPr>
          <p:cNvPr id="4" name="Picture 3" descr="A picture containing text, map, circle, diagram&#10;&#10;Description automatically generated">
            <a:extLst>
              <a:ext uri="{FF2B5EF4-FFF2-40B4-BE49-F238E27FC236}">
                <a16:creationId xmlns:a16="http://schemas.microsoft.com/office/drawing/2014/main" id="{D7643508-B310-0DE8-0B63-276545CD5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068" y="0"/>
            <a:ext cx="5310932" cy="6858000"/>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1BC6120-88C4-E690-B978-71DBC8C70156}"/>
                  </a:ext>
                </a:extLst>
              </p:cNvPr>
              <p:cNvSpPr txBox="1"/>
              <p:nvPr/>
            </p:nvSpPr>
            <p:spPr>
              <a:xfrm>
                <a:off x="1413850" y="1131228"/>
                <a:ext cx="4192623" cy="2572948"/>
              </a:xfrm>
              <a:prstGeom prst="rect">
                <a:avLst/>
              </a:prstGeom>
              <a:solidFill>
                <a:schemeClr val="bg1"/>
              </a:solidFill>
              <a:ln>
                <a:solidFill>
                  <a:schemeClr val="tx1">
                    <a:lumMod val="50000"/>
                    <a:lumOff val="50000"/>
                  </a:schemeClr>
                </a:solidFill>
              </a:ln>
            </p:spPr>
            <p:txBody>
              <a:bodyPr wrap="none" rtlCol="0">
                <a:spAutoFit/>
              </a:bodyPr>
              <a:lstStyle/>
              <a:p>
                <a:pPr marL="285750" indent="-285750">
                  <a:spcAft>
                    <a:spcPts val="600"/>
                  </a:spcAft>
                  <a:buFont typeface="Arial" panose="020B0604020202020204" pitchFamily="34" charset="0"/>
                  <a:buChar char="•"/>
                </a:pPr>
                <a:r>
                  <a:rPr lang="en-US" dirty="0"/>
                  <a:t>Variable center-of-mass energy:</a:t>
                </a:r>
              </a:p>
              <a:p>
                <a:pPr>
                  <a:spcAft>
                    <a:spcPts val="600"/>
                  </a:spcAft>
                </a:pPr>
                <a14:m>
                  <m:oMathPara xmlns:m="http://schemas.openxmlformats.org/officeDocument/2006/math">
                    <m:oMathParaPr>
                      <m:jc m:val="centerGroup"/>
                    </m:oMathParaPr>
                    <m:oMath xmlns:m="http://schemas.openxmlformats.org/officeDocument/2006/math">
                      <m:rad>
                        <m:radPr>
                          <m:degHide m:val="on"/>
                          <m:ctrlPr>
                            <a:rPr lang="en-US" i="1" dirty="0" smtClean="0">
                              <a:latin typeface="Cambria Math" panose="02040503050406030204" pitchFamily="18" charset="0"/>
                            </a:rPr>
                          </m:ctrlPr>
                        </m:radPr>
                        <m:deg/>
                        <m:e>
                          <m:r>
                            <a:rPr lang="en-US" b="0" i="1" dirty="0" smtClean="0">
                              <a:latin typeface="Cambria Math" panose="02040503050406030204" pitchFamily="18" charset="0"/>
                            </a:rPr>
                            <m:t>𝑠</m:t>
                          </m:r>
                        </m:e>
                      </m:rad>
                      <m:r>
                        <a:rPr lang="en-US" i="1" dirty="0" smtClean="0">
                          <a:latin typeface="Cambria Math" panose="02040503050406030204" pitchFamily="18" charset="0"/>
                        </a:rPr>
                        <m:t>=20−140</m:t>
                      </m:r>
                      <m:r>
                        <a:rPr lang="en-US" b="0" i="1" dirty="0" smtClean="0">
                          <a:latin typeface="Cambria Math" panose="02040503050406030204" pitchFamily="18" charset="0"/>
                        </a:rPr>
                        <m:t> </m:t>
                      </m:r>
                      <m:r>
                        <m:rPr>
                          <m:nor/>
                        </m:rPr>
                        <a:rPr lang="en-US" b="0" i="0" dirty="0" smtClean="0">
                          <a:latin typeface="Cambria Math" panose="02040503050406030204" pitchFamily="18" charset="0"/>
                        </a:rPr>
                        <m:t>GeV</m:t>
                      </m:r>
                    </m:oMath>
                  </m:oMathPara>
                </a14:m>
                <a:endParaRPr lang="en-US" b="0" dirty="0"/>
              </a:p>
              <a:p>
                <a:pPr marL="285750" indent="-285750">
                  <a:spcAft>
                    <a:spcPts val="600"/>
                  </a:spcAft>
                  <a:buFont typeface="Arial" panose="020B0604020202020204" pitchFamily="34" charset="0"/>
                  <a:buChar char="•"/>
                </a:pPr>
                <a:r>
                  <a:rPr lang="en-US" dirty="0"/>
                  <a:t>Ion beams: protons, </a:t>
                </a:r>
                <a:r>
                  <a:rPr lang="en-US" baseline="30000" dirty="0"/>
                  <a:t>3</a:t>
                </a:r>
                <a:r>
                  <a:rPr lang="en-US" dirty="0"/>
                  <a:t>He, </a:t>
                </a:r>
                <a14:m>
                  <m:oMath xmlns:m="http://schemas.openxmlformats.org/officeDocument/2006/math">
                    <m:r>
                      <m:rPr>
                        <m:nor/>
                      </m:rPr>
                      <a:rPr lang="en-US" dirty="0"/>
                      <m:t>Au</m:t>
                    </m:r>
                  </m:oMath>
                </a14:m>
                <a:r>
                  <a:rPr lang="en-US" dirty="0"/>
                  <a:t>, </a:t>
                </a:r>
                <a14:m>
                  <m:oMath xmlns:m="http://schemas.openxmlformats.org/officeDocument/2006/math">
                    <m:r>
                      <m:rPr>
                        <m:nor/>
                      </m:rPr>
                      <a:rPr lang="en-US" dirty="0"/>
                      <m:t>Pb</m:t>
                    </m:r>
                  </m:oMath>
                </a14:m>
                <a:r>
                  <a:rPr lang="en-US" dirty="0"/>
                  <a:t>, </a:t>
                </a:r>
                <a14:m>
                  <m:oMath xmlns:m="http://schemas.openxmlformats.org/officeDocument/2006/math">
                    <m:r>
                      <m:rPr>
                        <m:nor/>
                      </m:rPr>
                      <a:rPr lang="en-US" dirty="0"/>
                      <m:t>U</m:t>
                    </m:r>
                  </m:oMath>
                </a14:m>
                <a:endParaRPr lang="en-US" dirty="0"/>
              </a:p>
              <a:p>
                <a:pPr marL="285750" indent="-285750">
                  <a:spcAft>
                    <a:spcPts val="600"/>
                  </a:spcAft>
                  <a:buFont typeface="Arial" panose="020B0604020202020204" pitchFamily="34" charset="0"/>
                  <a:buChar char="•"/>
                </a:pPr>
                <a:r>
                  <a:rPr lang="en-US" dirty="0"/>
                  <a:t>High luminosity:</a:t>
                </a:r>
              </a:p>
              <a:p>
                <a:pPr>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m:t>
                      </m:r>
                      <m:r>
                        <a:rPr lang="en-US"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33</m:t>
                          </m:r>
                        </m:sup>
                      </m:sSup>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34</m:t>
                          </m:r>
                        </m:sup>
                      </m:sSup>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m:rPr>
                              <m:nor/>
                            </m:rPr>
                            <a:rPr lang="en-US" b="0" i="0" dirty="0" smtClean="0">
                              <a:latin typeface="Cambria Math" panose="02040503050406030204" pitchFamily="18" charset="0"/>
                            </a:rPr>
                            <m:t>c</m:t>
                          </m:r>
                          <m:r>
                            <m:rPr>
                              <m:nor/>
                            </m:rPr>
                            <a:rPr lang="en-US" i="0" dirty="0" smtClean="0">
                              <a:latin typeface="Cambria Math" panose="02040503050406030204" pitchFamily="18" charset="0"/>
                            </a:rPr>
                            <m:t>m</m:t>
                          </m:r>
                        </m:e>
                        <m:sup>
                          <m:r>
                            <a:rPr lang="en-US" i="1" dirty="0" smtClean="0">
                              <a:latin typeface="Cambria Math" panose="02040503050406030204" pitchFamily="18" charset="0"/>
                            </a:rPr>
                            <m:t>−1</m:t>
                          </m:r>
                        </m:sup>
                      </m:sSup>
                      <m:sSup>
                        <m:sSupPr>
                          <m:ctrlPr>
                            <a:rPr lang="en-US" i="1" dirty="0" smtClean="0">
                              <a:latin typeface="Cambria Math" panose="02040503050406030204" pitchFamily="18" charset="0"/>
                            </a:rPr>
                          </m:ctrlPr>
                        </m:sSupPr>
                        <m:e>
                          <m:r>
                            <m:rPr>
                              <m:nor/>
                            </m:rPr>
                            <a:rPr lang="en-US" i="0" dirty="0" smtClean="0">
                              <a:latin typeface="Cambria Math" panose="02040503050406030204" pitchFamily="18" charset="0"/>
                            </a:rPr>
                            <m:t>s</m:t>
                          </m:r>
                        </m:e>
                        <m:sup>
                          <m:r>
                            <a:rPr lang="en-US" i="1" dirty="0" smtClean="0">
                              <a:latin typeface="Cambria Math" panose="02040503050406030204" pitchFamily="18" charset="0"/>
                            </a:rPr>
                            <m:t>−1</m:t>
                          </m:r>
                        </m:sup>
                      </m:sSup>
                    </m:oMath>
                  </m:oMathPara>
                </a14:m>
                <a:endParaRPr lang="en-US" dirty="0"/>
              </a:p>
              <a:p>
                <a:pPr marL="285750" indent="-285750">
                  <a:spcAft>
                    <a:spcPts val="600"/>
                  </a:spcAft>
                  <a:buFont typeface="Arial" panose="020B0604020202020204" pitchFamily="34" charset="0"/>
                  <a:buChar char="•"/>
                </a:pPr>
                <a:r>
                  <a:rPr lang="en-US" b="1" dirty="0">
                    <a:solidFill>
                      <a:srgbClr val="FF0000"/>
                    </a:solidFill>
                  </a:rPr>
                  <a:t>Polarized electron and proton beams:</a:t>
                </a:r>
              </a:p>
              <a:p>
                <a:pPr>
                  <a:spcAft>
                    <a:spcPts val="600"/>
                  </a:spcAft>
                </a:pPr>
                <a14:m>
                  <m:oMathPara xmlns:m="http://schemas.openxmlformats.org/officeDocument/2006/math">
                    <m:oMathParaPr>
                      <m:jc m:val="centerGroup"/>
                    </m:oMathParaPr>
                    <m:oMath xmlns:m="http://schemas.openxmlformats.org/officeDocument/2006/math">
                      <m:r>
                        <a:rPr lang="en-US" b="1" i="1" dirty="0" smtClean="0">
                          <a:solidFill>
                            <a:srgbClr val="FF0000"/>
                          </a:solidFill>
                          <a:latin typeface="Cambria Math" panose="02040503050406030204" pitchFamily="18" charset="0"/>
                        </a:rPr>
                        <m:t>𝑷</m:t>
                      </m:r>
                      <m:r>
                        <a:rPr lang="en-US" b="1" i="1" dirty="0" smtClean="0">
                          <a:solidFill>
                            <a:srgbClr val="FF0000"/>
                          </a:solidFill>
                          <a:latin typeface="Cambria Math" panose="02040503050406030204" pitchFamily="18" charset="0"/>
                        </a:rPr>
                        <m:t>≈</m:t>
                      </m:r>
                      <m:r>
                        <a:rPr lang="en-US" b="1" i="1" dirty="0" smtClean="0">
                          <a:solidFill>
                            <a:srgbClr val="FF0000"/>
                          </a:solidFill>
                          <a:latin typeface="Cambria Math" panose="02040503050406030204" pitchFamily="18" charset="0"/>
                        </a:rPr>
                        <m:t>𝟕𝟎</m:t>
                      </m:r>
                      <m:r>
                        <a:rPr lang="en-US" b="1" i="1" dirty="0" smtClean="0">
                          <a:solidFill>
                            <a:srgbClr val="FF0000"/>
                          </a:solidFill>
                          <a:latin typeface="Cambria Math" panose="02040503050406030204" pitchFamily="18" charset="0"/>
                        </a:rPr>
                        <m:t>%</m:t>
                      </m:r>
                    </m:oMath>
                  </m:oMathPara>
                </a14:m>
                <a:endParaRPr lang="en-US" b="1" dirty="0">
                  <a:solidFill>
                    <a:srgbClr val="FF0000"/>
                  </a:solidFill>
                </a:endParaRPr>
              </a:p>
            </p:txBody>
          </p:sp>
        </mc:Choice>
        <mc:Fallback>
          <p:sp>
            <p:nvSpPr>
              <p:cNvPr id="11" name="TextBox 10">
                <a:extLst>
                  <a:ext uri="{FF2B5EF4-FFF2-40B4-BE49-F238E27FC236}">
                    <a16:creationId xmlns:a16="http://schemas.microsoft.com/office/drawing/2014/main" id="{51BC6120-88C4-E690-B978-71DBC8C70156}"/>
                  </a:ext>
                </a:extLst>
              </p:cNvPr>
              <p:cNvSpPr txBox="1">
                <a:spLocks noRot="1" noChangeAspect="1" noMove="1" noResize="1" noEditPoints="1" noAdjustHandles="1" noChangeArrowheads="1" noChangeShapeType="1" noTextEdit="1"/>
              </p:cNvSpPr>
              <p:nvPr/>
            </p:nvSpPr>
            <p:spPr>
              <a:xfrm>
                <a:off x="1413850" y="1131228"/>
                <a:ext cx="4192623" cy="2572948"/>
              </a:xfrm>
              <a:prstGeom prst="rect">
                <a:avLst/>
              </a:prstGeom>
              <a:blipFill>
                <a:blip r:embed="rId3"/>
                <a:stretch>
                  <a:fillRect l="-601" t="-976"/>
                </a:stretch>
              </a:blipFill>
              <a:ln>
                <a:solidFill>
                  <a:schemeClr val="tx1">
                    <a:lumMod val="50000"/>
                    <a:lumOff val="50000"/>
                  </a:schemeClr>
                </a:solidFill>
              </a:ln>
            </p:spPr>
            <p:txBody>
              <a:bodyPr/>
              <a:lstStyle/>
              <a:p>
                <a:r>
                  <a:rPr lang="en-US">
                    <a:noFill/>
                  </a:rPr>
                  <a:t> </a:t>
                </a:r>
              </a:p>
            </p:txBody>
          </p:sp>
        </mc:Fallback>
      </mc:AlternateContent>
      <p:grpSp>
        <p:nvGrpSpPr>
          <p:cNvPr id="1067" name="Group 1066">
            <a:extLst>
              <a:ext uri="{FF2B5EF4-FFF2-40B4-BE49-F238E27FC236}">
                <a16:creationId xmlns:a16="http://schemas.microsoft.com/office/drawing/2014/main" id="{31B1C44B-95A0-197A-4E79-6CD8734F964D}"/>
              </a:ext>
            </a:extLst>
          </p:cNvPr>
          <p:cNvGrpSpPr/>
          <p:nvPr/>
        </p:nvGrpSpPr>
        <p:grpSpPr>
          <a:xfrm>
            <a:off x="3505200" y="4800600"/>
            <a:ext cx="3118167" cy="274638"/>
            <a:chOff x="112713" y="4648200"/>
            <a:chExt cx="3118167" cy="274638"/>
          </a:xfrm>
        </p:grpSpPr>
        <p:sp>
          <p:nvSpPr>
            <p:cNvPr id="16" name="Oval 15">
              <a:extLst>
                <a:ext uri="{FF2B5EF4-FFF2-40B4-BE49-F238E27FC236}">
                  <a16:creationId xmlns:a16="http://schemas.microsoft.com/office/drawing/2014/main" id="{0ABB8213-A3C7-9B73-D592-79463D122C0A}"/>
                </a:ext>
              </a:extLst>
            </p:cNvPr>
            <p:cNvSpPr/>
            <p:nvPr/>
          </p:nvSpPr>
          <p:spPr bwMode="auto">
            <a:xfrm flipH="1">
              <a:off x="3048000" y="4796632"/>
              <a:ext cx="182880" cy="125412"/>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7" name="Oval 16">
              <a:extLst>
                <a:ext uri="{FF2B5EF4-FFF2-40B4-BE49-F238E27FC236}">
                  <a16:creationId xmlns:a16="http://schemas.microsoft.com/office/drawing/2014/main" id="{5E3C26DB-A9D5-DF94-A238-FD8D139237EB}"/>
                </a:ext>
              </a:extLst>
            </p:cNvPr>
            <p:cNvSpPr/>
            <p:nvPr/>
          </p:nvSpPr>
          <p:spPr bwMode="auto">
            <a:xfrm flipH="1">
              <a:off x="2628675" y="4796632"/>
              <a:ext cx="182880" cy="125412"/>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8" name="Oval 17">
              <a:extLst>
                <a:ext uri="{FF2B5EF4-FFF2-40B4-BE49-F238E27FC236}">
                  <a16:creationId xmlns:a16="http://schemas.microsoft.com/office/drawing/2014/main" id="{EDD75107-DB1F-9947-53DE-D2C2DBCF7697}"/>
                </a:ext>
              </a:extLst>
            </p:cNvPr>
            <p:cNvSpPr/>
            <p:nvPr/>
          </p:nvSpPr>
          <p:spPr bwMode="auto">
            <a:xfrm flipH="1">
              <a:off x="1370694" y="4796632"/>
              <a:ext cx="182880" cy="125412"/>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9" name="Oval 18">
              <a:extLst>
                <a:ext uri="{FF2B5EF4-FFF2-40B4-BE49-F238E27FC236}">
                  <a16:creationId xmlns:a16="http://schemas.microsoft.com/office/drawing/2014/main" id="{A09B3AC5-7124-3BC2-4458-B362A89B644F}"/>
                </a:ext>
              </a:extLst>
            </p:cNvPr>
            <p:cNvSpPr/>
            <p:nvPr/>
          </p:nvSpPr>
          <p:spPr bwMode="auto">
            <a:xfrm flipH="1">
              <a:off x="951367" y="4795838"/>
              <a:ext cx="182880" cy="127000"/>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20" name="Straight Arrow Connector 19">
              <a:extLst>
                <a:ext uri="{FF2B5EF4-FFF2-40B4-BE49-F238E27FC236}">
                  <a16:creationId xmlns:a16="http://schemas.microsoft.com/office/drawing/2014/main" id="{F0D8020A-DE8B-A500-A965-0444BFD4C519}"/>
                </a:ext>
              </a:extLst>
            </p:cNvPr>
            <p:cNvCxnSpPr>
              <a:cxnSpLocks/>
            </p:cNvCxnSpPr>
            <p:nvPr/>
          </p:nvCxnSpPr>
          <p:spPr bwMode="auto">
            <a:xfrm flipH="1">
              <a:off x="951367" y="4648201"/>
              <a:ext cx="182880" cy="1587"/>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8093759-4BF4-6F7E-7E49-E198C9F3786B}"/>
                </a:ext>
              </a:extLst>
            </p:cNvPr>
            <p:cNvCxnSpPr>
              <a:cxnSpLocks/>
            </p:cNvCxnSpPr>
            <p:nvPr/>
          </p:nvCxnSpPr>
          <p:spPr bwMode="auto">
            <a:xfrm flipH="1">
              <a:off x="1370694" y="4648201"/>
              <a:ext cx="182880" cy="1587"/>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62CA0CA-C867-346C-5C4F-8C78B315B173}"/>
                </a:ext>
              </a:extLst>
            </p:cNvPr>
            <p:cNvCxnSpPr>
              <a:cxnSpLocks/>
            </p:cNvCxnSpPr>
            <p:nvPr/>
          </p:nvCxnSpPr>
          <p:spPr bwMode="auto">
            <a:xfrm>
              <a:off x="3048000" y="4648201"/>
              <a:ext cx="182880" cy="1587"/>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7AD4A51-742C-52E4-2F15-58F9F72B20C1}"/>
                </a:ext>
              </a:extLst>
            </p:cNvPr>
            <p:cNvCxnSpPr>
              <a:cxnSpLocks/>
            </p:cNvCxnSpPr>
            <p:nvPr/>
          </p:nvCxnSpPr>
          <p:spPr bwMode="auto">
            <a:xfrm>
              <a:off x="2628675" y="4648200"/>
              <a:ext cx="182880" cy="1588"/>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E65524AA-F24E-8EEF-734D-DD4201FC7451}"/>
                </a:ext>
              </a:extLst>
            </p:cNvPr>
            <p:cNvSpPr/>
            <p:nvPr/>
          </p:nvSpPr>
          <p:spPr bwMode="auto">
            <a:xfrm flipH="1">
              <a:off x="2209348" y="4795838"/>
              <a:ext cx="182880" cy="127000"/>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25" name="Oval 24">
              <a:extLst>
                <a:ext uri="{FF2B5EF4-FFF2-40B4-BE49-F238E27FC236}">
                  <a16:creationId xmlns:a16="http://schemas.microsoft.com/office/drawing/2014/main" id="{81229856-5799-D5A0-7B47-7394A9650E83}"/>
                </a:ext>
              </a:extLst>
            </p:cNvPr>
            <p:cNvSpPr/>
            <p:nvPr/>
          </p:nvSpPr>
          <p:spPr bwMode="auto">
            <a:xfrm flipH="1">
              <a:off x="1790021" y="4795838"/>
              <a:ext cx="182880" cy="127000"/>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26" name="Straight Arrow Connector 25">
              <a:extLst>
                <a:ext uri="{FF2B5EF4-FFF2-40B4-BE49-F238E27FC236}">
                  <a16:creationId xmlns:a16="http://schemas.microsoft.com/office/drawing/2014/main" id="{C497777F-B644-4D8D-8886-5CC1C8BB7F6E}"/>
                </a:ext>
              </a:extLst>
            </p:cNvPr>
            <p:cNvCxnSpPr>
              <a:cxnSpLocks/>
            </p:cNvCxnSpPr>
            <p:nvPr/>
          </p:nvCxnSpPr>
          <p:spPr bwMode="auto">
            <a:xfrm>
              <a:off x="2209348" y="4648994"/>
              <a:ext cx="182880" cy="0"/>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A8AB7D2-C8CD-2A0A-071D-12146C1B6E88}"/>
                </a:ext>
              </a:extLst>
            </p:cNvPr>
            <p:cNvCxnSpPr>
              <a:cxnSpLocks/>
            </p:cNvCxnSpPr>
            <p:nvPr/>
          </p:nvCxnSpPr>
          <p:spPr bwMode="auto">
            <a:xfrm>
              <a:off x="1790021" y="4648201"/>
              <a:ext cx="182880" cy="1587"/>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D8B5BCEB-35D8-7034-27F0-87C218D547DA}"/>
                </a:ext>
              </a:extLst>
            </p:cNvPr>
            <p:cNvSpPr/>
            <p:nvPr/>
          </p:nvSpPr>
          <p:spPr bwMode="auto">
            <a:xfrm flipH="1">
              <a:off x="532040" y="4795838"/>
              <a:ext cx="182880" cy="127000"/>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29" name="Oval 28">
              <a:extLst>
                <a:ext uri="{FF2B5EF4-FFF2-40B4-BE49-F238E27FC236}">
                  <a16:creationId xmlns:a16="http://schemas.microsoft.com/office/drawing/2014/main" id="{C03B32C3-16FE-18D7-2A53-50BFB5316D3B}"/>
                </a:ext>
              </a:extLst>
            </p:cNvPr>
            <p:cNvSpPr/>
            <p:nvPr/>
          </p:nvSpPr>
          <p:spPr bwMode="auto">
            <a:xfrm flipH="1">
              <a:off x="112713" y="4796632"/>
              <a:ext cx="182880" cy="125412"/>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30" name="Straight Arrow Connector 29">
              <a:extLst>
                <a:ext uri="{FF2B5EF4-FFF2-40B4-BE49-F238E27FC236}">
                  <a16:creationId xmlns:a16="http://schemas.microsoft.com/office/drawing/2014/main" id="{5E8D1A4F-0A82-3EF0-ADDC-19BCC0C4B227}"/>
                </a:ext>
              </a:extLst>
            </p:cNvPr>
            <p:cNvCxnSpPr>
              <a:cxnSpLocks/>
            </p:cNvCxnSpPr>
            <p:nvPr/>
          </p:nvCxnSpPr>
          <p:spPr bwMode="auto">
            <a:xfrm flipH="1">
              <a:off x="112713" y="4648200"/>
              <a:ext cx="182880" cy="1588"/>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984EBAE-5C56-C5D1-CFD2-9EFEF9170626}"/>
                </a:ext>
              </a:extLst>
            </p:cNvPr>
            <p:cNvCxnSpPr>
              <a:cxnSpLocks/>
            </p:cNvCxnSpPr>
            <p:nvPr/>
          </p:nvCxnSpPr>
          <p:spPr bwMode="auto">
            <a:xfrm flipH="1">
              <a:off x="532040" y="4648994"/>
              <a:ext cx="182880" cy="0"/>
            </a:xfrm>
            <a:prstGeom prst="straightConnector1">
              <a:avLst/>
            </a:prstGeom>
            <a:ln>
              <a:solidFill>
                <a:srgbClr val="1513D7"/>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1033" name="TextBox 236">
            <a:extLst>
              <a:ext uri="{FF2B5EF4-FFF2-40B4-BE49-F238E27FC236}">
                <a16:creationId xmlns:a16="http://schemas.microsoft.com/office/drawing/2014/main" id="{21499E08-17C9-1DFB-A9D0-9AF59AA46734}"/>
              </a:ext>
            </a:extLst>
          </p:cNvPr>
          <p:cNvSpPr txBox="1">
            <a:spLocks noChangeArrowheads="1"/>
          </p:cNvSpPr>
          <p:nvPr/>
        </p:nvSpPr>
        <p:spPr bwMode="auto">
          <a:xfrm flipH="1">
            <a:off x="1210968" y="4114800"/>
            <a:ext cx="84863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600" dirty="0">
                <a:solidFill>
                  <a:schemeClr val="accent2">
                    <a:lumMod val="75000"/>
                  </a:schemeClr>
                </a:solidFill>
                <a:latin typeface="+mn-lt"/>
                <a:cs typeface="Comic Sans MS"/>
              </a:rPr>
              <a:t>protons</a:t>
            </a:r>
          </a:p>
        </p:txBody>
      </p:sp>
      <p:sp>
        <p:nvSpPr>
          <p:cNvPr id="1034" name="TextBox 237">
            <a:extLst>
              <a:ext uri="{FF2B5EF4-FFF2-40B4-BE49-F238E27FC236}">
                <a16:creationId xmlns:a16="http://schemas.microsoft.com/office/drawing/2014/main" id="{D3B37525-03FE-87A1-0139-6A52DB7BCADB}"/>
              </a:ext>
            </a:extLst>
          </p:cNvPr>
          <p:cNvSpPr txBox="1">
            <a:spLocks noChangeArrowheads="1"/>
          </p:cNvSpPr>
          <p:nvPr/>
        </p:nvSpPr>
        <p:spPr bwMode="auto">
          <a:xfrm flipH="1">
            <a:off x="4578862" y="4114800"/>
            <a:ext cx="9708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600" dirty="0">
                <a:solidFill>
                  <a:srgbClr val="000090"/>
                </a:solidFill>
                <a:latin typeface="+mn-lt"/>
                <a:cs typeface="Comic Sans MS"/>
              </a:rPr>
              <a:t>electrons</a:t>
            </a:r>
          </a:p>
        </p:txBody>
      </p:sp>
      <p:grpSp>
        <p:nvGrpSpPr>
          <p:cNvPr id="1068" name="Group 1067">
            <a:extLst>
              <a:ext uri="{FF2B5EF4-FFF2-40B4-BE49-F238E27FC236}">
                <a16:creationId xmlns:a16="http://schemas.microsoft.com/office/drawing/2014/main" id="{3F6E09B0-761C-99E1-05DD-C5A0EE323108}"/>
              </a:ext>
            </a:extLst>
          </p:cNvPr>
          <p:cNvGrpSpPr/>
          <p:nvPr/>
        </p:nvGrpSpPr>
        <p:grpSpPr>
          <a:xfrm>
            <a:off x="76200" y="4800600"/>
            <a:ext cx="3118167" cy="274638"/>
            <a:chOff x="3505200" y="4648200"/>
            <a:chExt cx="3118167" cy="274638"/>
          </a:xfrm>
          <a:solidFill>
            <a:schemeClr val="accent2">
              <a:lumMod val="75000"/>
            </a:schemeClr>
          </a:solidFill>
        </p:grpSpPr>
        <p:sp>
          <p:nvSpPr>
            <p:cNvPr id="1051" name="Oval 1050">
              <a:extLst>
                <a:ext uri="{FF2B5EF4-FFF2-40B4-BE49-F238E27FC236}">
                  <a16:creationId xmlns:a16="http://schemas.microsoft.com/office/drawing/2014/main" id="{3885A3A6-D1C0-6181-E89E-8D56E66C3318}"/>
                </a:ext>
              </a:extLst>
            </p:cNvPr>
            <p:cNvSpPr/>
            <p:nvPr/>
          </p:nvSpPr>
          <p:spPr bwMode="auto">
            <a:xfrm flipH="1">
              <a:off x="6440487"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52" name="Oval 1051">
              <a:extLst>
                <a:ext uri="{FF2B5EF4-FFF2-40B4-BE49-F238E27FC236}">
                  <a16:creationId xmlns:a16="http://schemas.microsoft.com/office/drawing/2014/main" id="{B13F5C64-95B9-1BB2-5FB7-90F442906778}"/>
                </a:ext>
              </a:extLst>
            </p:cNvPr>
            <p:cNvSpPr/>
            <p:nvPr/>
          </p:nvSpPr>
          <p:spPr bwMode="auto">
            <a:xfrm flipH="1">
              <a:off x="6021162"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53" name="Oval 1052">
              <a:extLst>
                <a:ext uri="{FF2B5EF4-FFF2-40B4-BE49-F238E27FC236}">
                  <a16:creationId xmlns:a16="http://schemas.microsoft.com/office/drawing/2014/main" id="{E86E2E9B-A0C3-1B90-BA94-0D15ADDD30DE}"/>
                </a:ext>
              </a:extLst>
            </p:cNvPr>
            <p:cNvSpPr/>
            <p:nvPr/>
          </p:nvSpPr>
          <p:spPr bwMode="auto">
            <a:xfrm flipH="1">
              <a:off x="4763181"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54" name="Oval 1053">
              <a:extLst>
                <a:ext uri="{FF2B5EF4-FFF2-40B4-BE49-F238E27FC236}">
                  <a16:creationId xmlns:a16="http://schemas.microsoft.com/office/drawing/2014/main" id="{99F0706A-B672-7FA5-90EC-E24638B02FDE}"/>
                </a:ext>
              </a:extLst>
            </p:cNvPr>
            <p:cNvSpPr/>
            <p:nvPr/>
          </p:nvSpPr>
          <p:spPr bwMode="auto">
            <a:xfrm flipH="1">
              <a:off x="4343854"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1055" name="Straight Arrow Connector 1054">
              <a:extLst>
                <a:ext uri="{FF2B5EF4-FFF2-40B4-BE49-F238E27FC236}">
                  <a16:creationId xmlns:a16="http://schemas.microsoft.com/office/drawing/2014/main" id="{D62C034E-5A8B-FE01-CDB3-E923646EF82C}"/>
                </a:ext>
              </a:extLst>
            </p:cNvPr>
            <p:cNvCxnSpPr>
              <a:cxnSpLocks/>
            </p:cNvCxnSpPr>
            <p:nvPr/>
          </p:nvCxnSpPr>
          <p:spPr bwMode="auto">
            <a:xfrm flipH="1">
              <a:off x="4343854"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56" name="Straight Arrow Connector 1055">
              <a:extLst>
                <a:ext uri="{FF2B5EF4-FFF2-40B4-BE49-F238E27FC236}">
                  <a16:creationId xmlns:a16="http://schemas.microsoft.com/office/drawing/2014/main" id="{61657E79-507A-3CF1-9910-5559EE09A90B}"/>
                </a:ext>
              </a:extLst>
            </p:cNvPr>
            <p:cNvCxnSpPr>
              <a:cxnSpLocks/>
            </p:cNvCxnSpPr>
            <p:nvPr/>
          </p:nvCxnSpPr>
          <p:spPr bwMode="auto">
            <a:xfrm flipH="1">
              <a:off x="4763181"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57" name="Straight Arrow Connector 1056">
              <a:extLst>
                <a:ext uri="{FF2B5EF4-FFF2-40B4-BE49-F238E27FC236}">
                  <a16:creationId xmlns:a16="http://schemas.microsoft.com/office/drawing/2014/main" id="{6533CD24-CF03-F357-0983-19C0E2C61550}"/>
                </a:ext>
              </a:extLst>
            </p:cNvPr>
            <p:cNvCxnSpPr>
              <a:cxnSpLocks/>
            </p:cNvCxnSpPr>
            <p:nvPr/>
          </p:nvCxnSpPr>
          <p:spPr bwMode="auto">
            <a:xfrm>
              <a:off x="6440487"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58" name="Straight Arrow Connector 1057">
              <a:extLst>
                <a:ext uri="{FF2B5EF4-FFF2-40B4-BE49-F238E27FC236}">
                  <a16:creationId xmlns:a16="http://schemas.microsoft.com/office/drawing/2014/main" id="{40196084-4131-51DC-0918-3FCAA762A568}"/>
                </a:ext>
              </a:extLst>
            </p:cNvPr>
            <p:cNvCxnSpPr>
              <a:cxnSpLocks/>
            </p:cNvCxnSpPr>
            <p:nvPr/>
          </p:nvCxnSpPr>
          <p:spPr bwMode="auto">
            <a:xfrm>
              <a:off x="6021162" y="4648200"/>
              <a:ext cx="182880" cy="1588"/>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59" name="Oval 1058">
              <a:extLst>
                <a:ext uri="{FF2B5EF4-FFF2-40B4-BE49-F238E27FC236}">
                  <a16:creationId xmlns:a16="http://schemas.microsoft.com/office/drawing/2014/main" id="{6BEDA935-872A-FCD9-A8D9-A228A1662795}"/>
                </a:ext>
              </a:extLst>
            </p:cNvPr>
            <p:cNvSpPr/>
            <p:nvPr/>
          </p:nvSpPr>
          <p:spPr bwMode="auto">
            <a:xfrm flipH="1">
              <a:off x="5601835"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60" name="Oval 1059">
              <a:extLst>
                <a:ext uri="{FF2B5EF4-FFF2-40B4-BE49-F238E27FC236}">
                  <a16:creationId xmlns:a16="http://schemas.microsoft.com/office/drawing/2014/main" id="{8072E094-6BAE-AFC3-4CC8-1F6627370A27}"/>
                </a:ext>
              </a:extLst>
            </p:cNvPr>
            <p:cNvSpPr/>
            <p:nvPr/>
          </p:nvSpPr>
          <p:spPr bwMode="auto">
            <a:xfrm flipH="1">
              <a:off x="5182508"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1061" name="Straight Arrow Connector 1060">
              <a:extLst>
                <a:ext uri="{FF2B5EF4-FFF2-40B4-BE49-F238E27FC236}">
                  <a16:creationId xmlns:a16="http://schemas.microsoft.com/office/drawing/2014/main" id="{538C91DC-591C-BDE7-1B75-4ADD87230105}"/>
                </a:ext>
              </a:extLst>
            </p:cNvPr>
            <p:cNvCxnSpPr>
              <a:cxnSpLocks/>
            </p:cNvCxnSpPr>
            <p:nvPr/>
          </p:nvCxnSpPr>
          <p:spPr bwMode="auto">
            <a:xfrm>
              <a:off x="5601835" y="4648994"/>
              <a:ext cx="182880" cy="0"/>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62" name="Straight Arrow Connector 1061">
              <a:extLst>
                <a:ext uri="{FF2B5EF4-FFF2-40B4-BE49-F238E27FC236}">
                  <a16:creationId xmlns:a16="http://schemas.microsoft.com/office/drawing/2014/main" id="{6E43AC89-1A1C-9BAB-A3ED-693C1B6320FD}"/>
                </a:ext>
              </a:extLst>
            </p:cNvPr>
            <p:cNvCxnSpPr>
              <a:cxnSpLocks/>
            </p:cNvCxnSpPr>
            <p:nvPr/>
          </p:nvCxnSpPr>
          <p:spPr bwMode="auto">
            <a:xfrm>
              <a:off x="5182508"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63" name="Oval 1062">
              <a:extLst>
                <a:ext uri="{FF2B5EF4-FFF2-40B4-BE49-F238E27FC236}">
                  <a16:creationId xmlns:a16="http://schemas.microsoft.com/office/drawing/2014/main" id="{E4280893-2841-3FC6-974E-281D4309B860}"/>
                </a:ext>
              </a:extLst>
            </p:cNvPr>
            <p:cNvSpPr/>
            <p:nvPr/>
          </p:nvSpPr>
          <p:spPr bwMode="auto">
            <a:xfrm flipH="1">
              <a:off x="3924527"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64" name="Oval 1063">
              <a:extLst>
                <a:ext uri="{FF2B5EF4-FFF2-40B4-BE49-F238E27FC236}">
                  <a16:creationId xmlns:a16="http://schemas.microsoft.com/office/drawing/2014/main" id="{5BB223E6-C970-0FBD-F1D2-64E5D0A0E473}"/>
                </a:ext>
              </a:extLst>
            </p:cNvPr>
            <p:cNvSpPr/>
            <p:nvPr/>
          </p:nvSpPr>
          <p:spPr bwMode="auto">
            <a:xfrm flipH="1">
              <a:off x="3505200"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1065" name="Straight Arrow Connector 1064">
              <a:extLst>
                <a:ext uri="{FF2B5EF4-FFF2-40B4-BE49-F238E27FC236}">
                  <a16:creationId xmlns:a16="http://schemas.microsoft.com/office/drawing/2014/main" id="{0250742D-EB9A-AE0C-9A1D-2564B2D70E95}"/>
                </a:ext>
              </a:extLst>
            </p:cNvPr>
            <p:cNvCxnSpPr>
              <a:cxnSpLocks/>
            </p:cNvCxnSpPr>
            <p:nvPr/>
          </p:nvCxnSpPr>
          <p:spPr bwMode="auto">
            <a:xfrm flipH="1">
              <a:off x="3505200" y="4648200"/>
              <a:ext cx="182880" cy="1588"/>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66" name="Straight Arrow Connector 1065">
              <a:extLst>
                <a:ext uri="{FF2B5EF4-FFF2-40B4-BE49-F238E27FC236}">
                  <a16:creationId xmlns:a16="http://schemas.microsoft.com/office/drawing/2014/main" id="{AB5593A0-73AC-798C-7300-4C62C0207BE0}"/>
                </a:ext>
              </a:extLst>
            </p:cNvPr>
            <p:cNvCxnSpPr>
              <a:cxnSpLocks/>
            </p:cNvCxnSpPr>
            <p:nvPr/>
          </p:nvCxnSpPr>
          <p:spPr bwMode="auto">
            <a:xfrm flipH="1">
              <a:off x="3924527" y="4648994"/>
              <a:ext cx="182880" cy="0"/>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1069" name="Arrow: Right 1068">
            <a:extLst>
              <a:ext uri="{FF2B5EF4-FFF2-40B4-BE49-F238E27FC236}">
                <a16:creationId xmlns:a16="http://schemas.microsoft.com/office/drawing/2014/main" id="{C75D8891-A795-05DD-39FD-0814485D89CD}"/>
              </a:ext>
            </a:extLst>
          </p:cNvPr>
          <p:cNvSpPr/>
          <p:nvPr/>
        </p:nvSpPr>
        <p:spPr>
          <a:xfrm>
            <a:off x="2381957" y="4191000"/>
            <a:ext cx="970843" cy="228600"/>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Arrow: Right 1069">
            <a:extLst>
              <a:ext uri="{FF2B5EF4-FFF2-40B4-BE49-F238E27FC236}">
                <a16:creationId xmlns:a16="http://schemas.microsoft.com/office/drawing/2014/main" id="{B963E7E0-8C0D-3BB0-E7ED-7294E6B30E8C}"/>
              </a:ext>
            </a:extLst>
          </p:cNvPr>
          <p:cNvSpPr/>
          <p:nvPr/>
        </p:nvSpPr>
        <p:spPr>
          <a:xfrm flipH="1">
            <a:off x="3372557" y="4191000"/>
            <a:ext cx="970843" cy="228600"/>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1" name="Group 1070">
            <a:extLst>
              <a:ext uri="{FF2B5EF4-FFF2-40B4-BE49-F238E27FC236}">
                <a16:creationId xmlns:a16="http://schemas.microsoft.com/office/drawing/2014/main" id="{E1C0B009-5C95-945E-8021-90FC89CD7E94}"/>
              </a:ext>
            </a:extLst>
          </p:cNvPr>
          <p:cNvGrpSpPr/>
          <p:nvPr/>
        </p:nvGrpSpPr>
        <p:grpSpPr>
          <a:xfrm>
            <a:off x="76200" y="5502116"/>
            <a:ext cx="3118167" cy="365284"/>
            <a:chOff x="3505200" y="4557554"/>
            <a:chExt cx="3118167" cy="365284"/>
          </a:xfrm>
          <a:solidFill>
            <a:schemeClr val="accent2">
              <a:lumMod val="75000"/>
            </a:schemeClr>
          </a:solidFill>
        </p:grpSpPr>
        <p:sp>
          <p:nvSpPr>
            <p:cNvPr id="1072" name="Oval 1071">
              <a:extLst>
                <a:ext uri="{FF2B5EF4-FFF2-40B4-BE49-F238E27FC236}">
                  <a16:creationId xmlns:a16="http://schemas.microsoft.com/office/drawing/2014/main" id="{849FD436-0754-63DC-F621-403B8A931F08}"/>
                </a:ext>
              </a:extLst>
            </p:cNvPr>
            <p:cNvSpPr/>
            <p:nvPr/>
          </p:nvSpPr>
          <p:spPr bwMode="auto">
            <a:xfrm flipH="1">
              <a:off x="6440487"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73" name="Oval 1072">
              <a:extLst>
                <a:ext uri="{FF2B5EF4-FFF2-40B4-BE49-F238E27FC236}">
                  <a16:creationId xmlns:a16="http://schemas.microsoft.com/office/drawing/2014/main" id="{B66347FD-2828-5DD3-C6BD-D96F6B9E0771}"/>
                </a:ext>
              </a:extLst>
            </p:cNvPr>
            <p:cNvSpPr/>
            <p:nvPr/>
          </p:nvSpPr>
          <p:spPr bwMode="auto">
            <a:xfrm flipH="1">
              <a:off x="6021162"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74" name="Oval 1073">
              <a:extLst>
                <a:ext uri="{FF2B5EF4-FFF2-40B4-BE49-F238E27FC236}">
                  <a16:creationId xmlns:a16="http://schemas.microsoft.com/office/drawing/2014/main" id="{728FB700-5BF3-33AA-9F39-1A3DE03A94D7}"/>
                </a:ext>
              </a:extLst>
            </p:cNvPr>
            <p:cNvSpPr/>
            <p:nvPr/>
          </p:nvSpPr>
          <p:spPr bwMode="auto">
            <a:xfrm flipH="1">
              <a:off x="4763181"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75" name="Oval 1074">
              <a:extLst>
                <a:ext uri="{FF2B5EF4-FFF2-40B4-BE49-F238E27FC236}">
                  <a16:creationId xmlns:a16="http://schemas.microsoft.com/office/drawing/2014/main" id="{0C798BA9-B247-F664-6628-C85386828B9F}"/>
                </a:ext>
              </a:extLst>
            </p:cNvPr>
            <p:cNvSpPr/>
            <p:nvPr/>
          </p:nvSpPr>
          <p:spPr bwMode="auto">
            <a:xfrm flipH="1">
              <a:off x="4343854"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1076" name="Straight Arrow Connector 1075">
              <a:extLst>
                <a:ext uri="{FF2B5EF4-FFF2-40B4-BE49-F238E27FC236}">
                  <a16:creationId xmlns:a16="http://schemas.microsoft.com/office/drawing/2014/main" id="{8AE456A6-3CE5-83F7-E41C-DB6463B22C4C}"/>
                </a:ext>
              </a:extLst>
            </p:cNvPr>
            <p:cNvCxnSpPr>
              <a:cxnSpLocks/>
            </p:cNvCxnSpPr>
            <p:nvPr/>
          </p:nvCxnSpPr>
          <p:spPr bwMode="auto">
            <a:xfrm rot="16200000" flipH="1">
              <a:off x="4343854"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77" name="Straight Arrow Connector 1076">
              <a:extLst>
                <a:ext uri="{FF2B5EF4-FFF2-40B4-BE49-F238E27FC236}">
                  <a16:creationId xmlns:a16="http://schemas.microsoft.com/office/drawing/2014/main" id="{63ED66B1-CA17-0DD0-29D8-230C67196E31}"/>
                </a:ext>
              </a:extLst>
            </p:cNvPr>
            <p:cNvCxnSpPr>
              <a:cxnSpLocks/>
            </p:cNvCxnSpPr>
            <p:nvPr/>
          </p:nvCxnSpPr>
          <p:spPr bwMode="auto">
            <a:xfrm rot="16200000" flipH="1">
              <a:off x="4763181"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78" name="Straight Arrow Connector 1077">
              <a:extLst>
                <a:ext uri="{FF2B5EF4-FFF2-40B4-BE49-F238E27FC236}">
                  <a16:creationId xmlns:a16="http://schemas.microsoft.com/office/drawing/2014/main" id="{217D90CA-3326-5FCC-264C-CF60EE7ED820}"/>
                </a:ext>
              </a:extLst>
            </p:cNvPr>
            <p:cNvCxnSpPr>
              <a:cxnSpLocks/>
            </p:cNvCxnSpPr>
            <p:nvPr/>
          </p:nvCxnSpPr>
          <p:spPr bwMode="auto">
            <a:xfrm rot="16200000">
              <a:off x="6440487"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79" name="Straight Arrow Connector 1078">
              <a:extLst>
                <a:ext uri="{FF2B5EF4-FFF2-40B4-BE49-F238E27FC236}">
                  <a16:creationId xmlns:a16="http://schemas.microsoft.com/office/drawing/2014/main" id="{E2E57FD6-7FCD-AFA7-74BC-BE57B75A23FD}"/>
                </a:ext>
              </a:extLst>
            </p:cNvPr>
            <p:cNvCxnSpPr>
              <a:cxnSpLocks/>
            </p:cNvCxnSpPr>
            <p:nvPr/>
          </p:nvCxnSpPr>
          <p:spPr bwMode="auto">
            <a:xfrm rot="16200000">
              <a:off x="6021162" y="4648200"/>
              <a:ext cx="182880" cy="1588"/>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80" name="Oval 1079">
              <a:extLst>
                <a:ext uri="{FF2B5EF4-FFF2-40B4-BE49-F238E27FC236}">
                  <a16:creationId xmlns:a16="http://schemas.microsoft.com/office/drawing/2014/main" id="{89A23DB8-0F3C-5A8E-77C6-5F3E45BEA217}"/>
                </a:ext>
              </a:extLst>
            </p:cNvPr>
            <p:cNvSpPr/>
            <p:nvPr/>
          </p:nvSpPr>
          <p:spPr bwMode="auto">
            <a:xfrm flipH="1">
              <a:off x="5601835"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81" name="Oval 1080">
              <a:extLst>
                <a:ext uri="{FF2B5EF4-FFF2-40B4-BE49-F238E27FC236}">
                  <a16:creationId xmlns:a16="http://schemas.microsoft.com/office/drawing/2014/main" id="{0CA4FFE4-0725-51E1-038A-E72DC986A1FD}"/>
                </a:ext>
              </a:extLst>
            </p:cNvPr>
            <p:cNvSpPr/>
            <p:nvPr/>
          </p:nvSpPr>
          <p:spPr bwMode="auto">
            <a:xfrm flipH="1">
              <a:off x="5182508"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1082" name="Straight Arrow Connector 1081">
              <a:extLst>
                <a:ext uri="{FF2B5EF4-FFF2-40B4-BE49-F238E27FC236}">
                  <a16:creationId xmlns:a16="http://schemas.microsoft.com/office/drawing/2014/main" id="{19485FBD-CD2D-8A59-7B27-7296661BC973}"/>
                </a:ext>
              </a:extLst>
            </p:cNvPr>
            <p:cNvCxnSpPr>
              <a:cxnSpLocks/>
            </p:cNvCxnSpPr>
            <p:nvPr/>
          </p:nvCxnSpPr>
          <p:spPr bwMode="auto">
            <a:xfrm rot="16200000">
              <a:off x="5601835" y="4648994"/>
              <a:ext cx="182880" cy="0"/>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83" name="Straight Arrow Connector 1082">
              <a:extLst>
                <a:ext uri="{FF2B5EF4-FFF2-40B4-BE49-F238E27FC236}">
                  <a16:creationId xmlns:a16="http://schemas.microsoft.com/office/drawing/2014/main" id="{4C702D52-AAFD-E0D7-A06D-25A403982BCD}"/>
                </a:ext>
              </a:extLst>
            </p:cNvPr>
            <p:cNvCxnSpPr>
              <a:cxnSpLocks/>
            </p:cNvCxnSpPr>
            <p:nvPr/>
          </p:nvCxnSpPr>
          <p:spPr bwMode="auto">
            <a:xfrm rot="16200000">
              <a:off x="5182508" y="4648201"/>
              <a:ext cx="182880" cy="1587"/>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84" name="Oval 1083">
              <a:extLst>
                <a:ext uri="{FF2B5EF4-FFF2-40B4-BE49-F238E27FC236}">
                  <a16:creationId xmlns:a16="http://schemas.microsoft.com/office/drawing/2014/main" id="{7258689C-5865-CCFB-A49D-2DF703F8FC21}"/>
                </a:ext>
              </a:extLst>
            </p:cNvPr>
            <p:cNvSpPr/>
            <p:nvPr/>
          </p:nvSpPr>
          <p:spPr bwMode="auto">
            <a:xfrm flipH="1">
              <a:off x="3924527" y="4795838"/>
              <a:ext cx="182880" cy="127000"/>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sp>
          <p:nvSpPr>
            <p:cNvPr id="1085" name="Oval 1084">
              <a:extLst>
                <a:ext uri="{FF2B5EF4-FFF2-40B4-BE49-F238E27FC236}">
                  <a16:creationId xmlns:a16="http://schemas.microsoft.com/office/drawing/2014/main" id="{CCB06AFF-3BA9-EF0C-BE17-ACCE526DD3F3}"/>
                </a:ext>
              </a:extLst>
            </p:cNvPr>
            <p:cNvSpPr/>
            <p:nvPr/>
          </p:nvSpPr>
          <p:spPr bwMode="auto">
            <a:xfrm flipH="1">
              <a:off x="3505200" y="4796632"/>
              <a:ext cx="182880" cy="125412"/>
            </a:xfrm>
            <a:prstGeom prst="ellipse">
              <a:avLst/>
            </a:prstGeom>
            <a:grp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600">
                <a:latin typeface="Comic Sans MS"/>
                <a:cs typeface="Comic Sans MS"/>
              </a:endParaRPr>
            </a:p>
          </p:txBody>
        </p:sp>
        <p:cxnSp>
          <p:nvCxnSpPr>
            <p:cNvPr id="1086" name="Straight Arrow Connector 1085">
              <a:extLst>
                <a:ext uri="{FF2B5EF4-FFF2-40B4-BE49-F238E27FC236}">
                  <a16:creationId xmlns:a16="http://schemas.microsoft.com/office/drawing/2014/main" id="{F9F47D15-AC08-2D9B-F9EE-33304472CB0B}"/>
                </a:ext>
              </a:extLst>
            </p:cNvPr>
            <p:cNvCxnSpPr>
              <a:cxnSpLocks/>
            </p:cNvCxnSpPr>
            <p:nvPr/>
          </p:nvCxnSpPr>
          <p:spPr bwMode="auto">
            <a:xfrm rot="16200000" flipH="1">
              <a:off x="3505200" y="4648200"/>
              <a:ext cx="182880" cy="1588"/>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87" name="Straight Arrow Connector 1086">
              <a:extLst>
                <a:ext uri="{FF2B5EF4-FFF2-40B4-BE49-F238E27FC236}">
                  <a16:creationId xmlns:a16="http://schemas.microsoft.com/office/drawing/2014/main" id="{ADA00DCF-4323-81B3-0985-CE242D7C9928}"/>
                </a:ext>
              </a:extLst>
            </p:cNvPr>
            <p:cNvCxnSpPr>
              <a:cxnSpLocks/>
            </p:cNvCxnSpPr>
            <p:nvPr/>
          </p:nvCxnSpPr>
          <p:spPr bwMode="auto">
            <a:xfrm rot="16200000" flipH="1">
              <a:off x="3924527" y="4648994"/>
              <a:ext cx="182880" cy="0"/>
            </a:xfrm>
            <a:prstGeom prst="straightConnector1">
              <a:avLst/>
            </a:prstGeom>
            <a:grpFill/>
            <a:ln>
              <a:solidFill>
                <a:schemeClr val="accent2">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76FFEB3-5564-70E8-973A-06A7A1BFFE63}"/>
                  </a:ext>
                </a:extLst>
              </p:cNvPr>
              <p:cNvSpPr txBox="1"/>
              <p:nvPr/>
            </p:nvSpPr>
            <p:spPr>
              <a:xfrm>
                <a:off x="2372862" y="6058525"/>
                <a:ext cx="2139625" cy="661720"/>
              </a:xfrm>
              <a:prstGeom prst="rect">
                <a:avLst/>
              </a:prstGeom>
              <a:noFill/>
            </p:spPr>
            <p:txBody>
              <a:bodyPr wrap="none">
                <a:spAutoFit/>
              </a:bodyPr>
              <a:lstStyle/>
              <a:p>
                <a:pPr>
                  <a:spcAft>
                    <a:spcPts val="600"/>
                  </a:spcAft>
                </a:pPr>
                <a:r>
                  <a:rPr lang="en-US" sz="1600" dirty="0"/>
                  <a:t>Electrons: </a:t>
                </a:r>
                <a14:m>
                  <m:oMath xmlns:m="http://schemas.openxmlformats.org/officeDocument/2006/math">
                    <m:r>
                      <a:rPr lang="en-US" sz="1600" i="1" dirty="0" smtClean="0">
                        <a:latin typeface="Cambria Math" panose="02040503050406030204" pitchFamily="18" charset="0"/>
                      </a:rPr>
                      <m:t>5−18 </m:t>
                    </m:r>
                    <m:r>
                      <m:rPr>
                        <m:nor/>
                      </m:rPr>
                      <a:rPr lang="en-US" sz="1600" i="0" dirty="0" smtClean="0">
                        <a:latin typeface="Cambria Math" panose="02040503050406030204" pitchFamily="18" charset="0"/>
                      </a:rPr>
                      <m:t>GeV</m:t>
                    </m:r>
                  </m:oMath>
                </a14:m>
                <a:endParaRPr lang="en-US" sz="1600" dirty="0"/>
              </a:p>
              <a:p>
                <a:pPr>
                  <a:spcAft>
                    <a:spcPts val="600"/>
                  </a:spcAft>
                </a:pPr>
                <a:r>
                  <a:rPr lang="en-US" sz="1600" dirty="0"/>
                  <a:t>Protons: </a:t>
                </a:r>
                <a14:m>
                  <m:oMath xmlns:m="http://schemas.openxmlformats.org/officeDocument/2006/math">
                    <m:r>
                      <a:rPr lang="en-US" sz="1600" i="1" dirty="0" smtClean="0">
                        <a:latin typeface="Cambria Math" panose="02040503050406030204" pitchFamily="18" charset="0"/>
                      </a:rPr>
                      <m:t>50−275</m:t>
                    </m:r>
                    <m:r>
                      <a:rPr lang="en-US" sz="1600" i="1" dirty="0">
                        <a:latin typeface="Cambria Math" panose="02040503050406030204" pitchFamily="18" charset="0"/>
                      </a:rPr>
                      <m:t> </m:t>
                    </m:r>
                    <m:r>
                      <m:rPr>
                        <m:nor/>
                      </m:rPr>
                      <a:rPr lang="en-US" sz="1600" i="0" dirty="0" smtClean="0">
                        <a:latin typeface="Cambria Math" panose="02040503050406030204" pitchFamily="18" charset="0"/>
                      </a:rPr>
                      <m:t>Ge</m:t>
                    </m:r>
                    <m:r>
                      <m:rPr>
                        <m:nor/>
                      </m:rPr>
                      <a:rPr lang="en-US" sz="1600" i="0" dirty="0">
                        <a:latin typeface="Cambria Math" panose="02040503050406030204" pitchFamily="18" charset="0"/>
                      </a:rPr>
                      <m:t>V</m:t>
                    </m:r>
                  </m:oMath>
                </a14:m>
                <a:endParaRPr lang="en-US" sz="1600" dirty="0"/>
              </a:p>
            </p:txBody>
          </p:sp>
        </mc:Choice>
        <mc:Fallback xmlns="">
          <p:sp>
            <p:nvSpPr>
              <p:cNvPr id="3" name="TextBox 2">
                <a:extLst>
                  <a:ext uri="{FF2B5EF4-FFF2-40B4-BE49-F238E27FC236}">
                    <a16:creationId xmlns:a16="http://schemas.microsoft.com/office/drawing/2014/main" id="{E76FFEB3-5564-70E8-973A-06A7A1BFFE63}"/>
                  </a:ext>
                </a:extLst>
              </p:cNvPr>
              <p:cNvSpPr txBox="1">
                <a:spLocks noRot="1" noChangeAspect="1" noMove="1" noResize="1" noEditPoints="1" noAdjustHandles="1" noChangeArrowheads="1" noChangeShapeType="1" noTextEdit="1"/>
              </p:cNvSpPr>
              <p:nvPr/>
            </p:nvSpPr>
            <p:spPr>
              <a:xfrm>
                <a:off x="2372862" y="6058525"/>
                <a:ext cx="2139625" cy="661720"/>
              </a:xfrm>
              <a:prstGeom prst="rect">
                <a:avLst/>
              </a:prstGeom>
              <a:blipFill>
                <a:blip r:embed="rId4"/>
                <a:stretch>
                  <a:fillRect l="-1425" t="-2778" b="-12037"/>
                </a:stretch>
              </a:blipFill>
            </p:spPr>
            <p:txBody>
              <a:bodyPr/>
              <a:lstStyle/>
              <a:p>
                <a:r>
                  <a:rPr lang="en-US">
                    <a:noFill/>
                  </a:rPr>
                  <a:t> </a:t>
                </a:r>
              </a:p>
            </p:txBody>
          </p:sp>
        </mc:Fallback>
      </mc:AlternateContent>
    </p:spTree>
    <p:extLst>
      <p:ext uri="{BB962C8B-B14F-4D97-AF65-F5344CB8AC3E}">
        <p14:creationId xmlns:p14="http://schemas.microsoft.com/office/powerpoint/2010/main" val="2024823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50</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333334" y="2605698"/>
            <a:ext cx="11525335" cy="830997"/>
          </a:xfrm>
          <a:prstGeom prst="rect">
            <a:avLst/>
          </a:prstGeom>
          <a:noFill/>
        </p:spPr>
        <p:txBody>
          <a:bodyPr wrap="none" rtlCol="0">
            <a:spAutoFit/>
          </a:bodyPr>
          <a:lstStyle/>
          <a:p>
            <a:pPr algn="ctr">
              <a:spcAft>
                <a:spcPts val="600"/>
              </a:spcAft>
            </a:pPr>
            <a:r>
              <a:rPr lang="en-US" sz="4800" b="1" dirty="0"/>
              <a:t>3. Polarimetry of High Energy Hadron Beams</a:t>
            </a:r>
          </a:p>
        </p:txBody>
      </p:sp>
    </p:spTree>
    <p:extLst>
      <p:ext uri="{BB962C8B-B14F-4D97-AF65-F5344CB8AC3E}">
        <p14:creationId xmlns:p14="http://schemas.microsoft.com/office/powerpoint/2010/main" val="2706241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rrow: Right 57">
            <a:extLst>
              <a:ext uri="{FF2B5EF4-FFF2-40B4-BE49-F238E27FC236}">
                <a16:creationId xmlns:a16="http://schemas.microsoft.com/office/drawing/2014/main" id="{13921F87-012C-7C12-4AC6-0615D95D0EAD}"/>
              </a:ext>
            </a:extLst>
          </p:cNvPr>
          <p:cNvSpPr/>
          <p:nvPr/>
        </p:nvSpPr>
        <p:spPr>
          <a:xfrm>
            <a:off x="533401" y="3276600"/>
            <a:ext cx="2926080" cy="5486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3431F5A6-30D8-0B7C-E269-231D80004F48}"/>
              </a:ext>
            </a:extLst>
          </p:cNvPr>
          <p:cNvSpPr>
            <a:spLocks noGrp="1"/>
          </p:cNvSpPr>
          <p:nvPr>
            <p:ph type="title"/>
          </p:nvPr>
        </p:nvSpPr>
        <p:spPr>
          <a:xfrm>
            <a:off x="304800" y="365128"/>
            <a:ext cx="7125392" cy="711198"/>
          </a:xfrm>
          <a:solidFill>
            <a:schemeClr val="accent1">
              <a:alpha val="50000"/>
            </a:schemeClr>
          </a:solidFill>
        </p:spPr>
        <p:txBody>
          <a:bodyPr/>
          <a:lstStyle/>
          <a:p>
            <a:r>
              <a:rPr lang="en-US" dirty="0"/>
              <a:t>Polarization of Particle Bunches</a:t>
            </a:r>
          </a:p>
        </p:txBody>
      </p:sp>
      <p:sp>
        <p:nvSpPr>
          <p:cNvPr id="3" name="Slide Number Placeholder 2">
            <a:extLst>
              <a:ext uri="{FF2B5EF4-FFF2-40B4-BE49-F238E27FC236}">
                <a16:creationId xmlns:a16="http://schemas.microsoft.com/office/drawing/2014/main" id="{48A0BF33-B0FC-4A15-C12B-D6E3982D5FF7}"/>
              </a:ext>
            </a:extLst>
          </p:cNvPr>
          <p:cNvSpPr>
            <a:spLocks noGrp="1"/>
          </p:cNvSpPr>
          <p:nvPr>
            <p:ph type="sldNum" sz="quarter" idx="10"/>
          </p:nvPr>
        </p:nvSpPr>
        <p:spPr/>
        <p:txBody>
          <a:bodyPr/>
          <a:lstStyle/>
          <a:p>
            <a:fld id="{DF69D58E-C59B-4BE3-83E0-B1C1287A8E5B}" type="slidenum">
              <a:rPr lang="en-US" smtClean="0"/>
              <a:pPr/>
              <a:t>51</a:t>
            </a:fld>
            <a:endParaRPr lang="en-US"/>
          </a:p>
        </p:txBody>
      </p:sp>
      <p:grpSp>
        <p:nvGrpSpPr>
          <p:cNvPr id="8" name="Group 7">
            <a:extLst>
              <a:ext uri="{FF2B5EF4-FFF2-40B4-BE49-F238E27FC236}">
                <a16:creationId xmlns:a16="http://schemas.microsoft.com/office/drawing/2014/main" id="{F72AD152-410F-65AA-5925-2D61BEADFD70}"/>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E931D1ED-55DE-CB7C-FDAF-43A56C1CDE6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5ED6DE3-B2F3-2E58-4A22-5E502144FDC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9D5B736-E5DC-B011-80F8-9196AC03863A}"/>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0CDCF955-9658-16CC-5B28-6FFF797E054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50A775A-46C0-126E-65A2-71F0429698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D7FF1C3-E6A0-6186-76C4-5F81431F4BB8}"/>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C8517C13-F353-3938-B215-807EE04893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DFDBE56-2266-51D2-DB77-49A850458B8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F212561-9683-6526-791C-1287E1838F79}"/>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500B3019-9699-7C3E-0F9A-3446BFF5E8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0CF1EF0-C8FC-1302-585F-F27EDED9AA7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5D8091D-2ED2-F494-6F8B-6C3B1FEA98D5}"/>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DA6F4ECE-2DC1-2963-2927-F6C1255FF8C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2139C34-7573-404C-3EBC-860688153F2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F8265C3-FF19-D4B3-9353-171089DA8046}"/>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16D1F2B4-3FA5-1277-3B59-3F3ED27841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B4C78F4-42B3-5F65-1761-2ADD222E6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3D8E9AA-83FC-C367-FA48-447D81A0B48D}"/>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2D4D4275-2B89-02DF-2277-39E1E051192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D88EE2E-CDBE-30BC-8FF4-858083A2F35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737CB81-8F72-371A-EBCC-F2F1D4B09ACF}"/>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D06F8AE7-9CA7-2F2B-F53B-BBD70BA9B6E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F7E0EBA-91FE-22D8-39F1-3DD565E5EB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F838778-98BE-999E-61EF-303B202BE1A8}"/>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2E3D36FB-D030-9796-F087-8BF58AEF91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2EE33633-DD17-CB1D-AB1E-052255169E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20F5E22-D5BB-2C1C-0404-938BACC1D930}"/>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0BB548EE-C3A0-2DEF-B711-88B6C3E390E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9D17758-3191-A89B-DCDC-0094E70DBE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AA57B95-F8CD-F9D4-977C-CD7CC9AFF639}"/>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3E2F2428-DEF0-0F78-C423-8BCE48CC470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9D0131A-249F-057A-E4FB-189315A687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1E8B0A7-0BA5-B63D-8FFE-84CE88BA5C35}"/>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2989BCC4-1C27-7706-5ACE-B96580B112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B0ADFB5-56F4-48B7-57CF-5670DAA8C62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E3CA3A5-9E73-3C29-FB7E-6042321EBF8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7484A6D7-019C-2AAA-8735-E0AEC12D5A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5047980B-E43C-37F3-2582-289EB4831EC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EDC58E1-908C-65A1-5B89-E0BC63BDF9C4}"/>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5392436E-5A3C-F06F-3AEE-D452A794F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F3A5F8D-F3C8-DCC4-0DF8-25DF359DA3D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7EEAC12-07E4-E065-4362-AD4B285AE1D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8763EB49-7BA9-6AAF-8979-78675AE67C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730DA7B-23FC-0AF8-290C-9788F060335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B71E451-A941-060F-1E37-E8DCEF12C0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ABD3A1C1-7AAF-AD71-A2A4-E5B5F640254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A72E627-E8B6-9105-AC4A-7C2AD197C09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9C45E8AA-60C7-E252-A0A9-96B720AA51F9}"/>
              </a:ext>
            </a:extLst>
          </p:cNvPr>
          <p:cNvSpPr txBox="1"/>
          <p:nvPr/>
        </p:nvSpPr>
        <p:spPr>
          <a:xfrm>
            <a:off x="990600" y="1371600"/>
            <a:ext cx="2057400" cy="1200329"/>
          </a:xfrm>
          <a:prstGeom prst="rect">
            <a:avLst/>
          </a:prstGeom>
          <a:noFill/>
        </p:spPr>
        <p:txBody>
          <a:bodyPr wrap="square" rtlCol="0">
            <a:spAutoFit/>
          </a:bodyPr>
          <a:lstStyle/>
          <a:p>
            <a:r>
              <a:rPr lang="en-US" dirty="0"/>
              <a:t>A bunch of particles in vacuum travelling at almost the speed of light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1652BA6-6297-F6E1-8331-4C1A6C8E5F72}"/>
                  </a:ext>
                </a:extLst>
              </p:cNvPr>
              <p:cNvSpPr txBox="1"/>
              <p:nvPr/>
            </p:nvSpPr>
            <p:spPr>
              <a:xfrm>
                <a:off x="3962400" y="1371600"/>
                <a:ext cx="2514600" cy="923330"/>
              </a:xfrm>
              <a:prstGeom prst="rect">
                <a:avLst/>
              </a:prstGeom>
              <a:noFill/>
            </p:spPr>
            <p:txBody>
              <a:bodyPr wrap="square" rtlCol="0">
                <a:spAutoFit/>
              </a:bodyPr>
              <a:lstStyle/>
              <a:p>
                <a:r>
                  <a:rPr lang="en-US" dirty="0"/>
                  <a:t>Goes in circles, will be back in about </a:t>
                </a:r>
                <a14:m>
                  <m:oMath xmlns:m="http://schemas.openxmlformats.org/officeDocument/2006/math">
                    <m:r>
                      <a:rPr lang="en-US" i="1" dirty="0" smtClean="0">
                        <a:latin typeface="Cambria Math" panose="02040503050406030204" pitchFamily="18" charset="0"/>
                      </a:rPr>
                      <m:t>13 </m:t>
                    </m:r>
                    <m:r>
                      <m:rPr>
                        <m:sty m:val="p"/>
                      </m:rPr>
                      <a:rPr lang="en-US" b="0" i="1" dirty="0" smtClean="0">
                        <a:latin typeface="Cambria Math" panose="02040503050406030204" pitchFamily="18" charset="0"/>
                      </a:rPr>
                      <m:t>μ</m:t>
                    </m:r>
                    <m:r>
                      <m:rPr>
                        <m:nor/>
                      </m:rPr>
                      <a:rPr lang="en-US" i="0" dirty="0" err="1" smtClean="0">
                        <a:latin typeface="Cambria Math" panose="02040503050406030204" pitchFamily="18" charset="0"/>
                      </a:rPr>
                      <m:t>s</m:t>
                    </m:r>
                  </m:oMath>
                </a14:m>
                <a:r>
                  <a:rPr lang="en-US" dirty="0"/>
                  <a:t> (</a:t>
                </a:r>
                <a14:m>
                  <m:oMath xmlns:m="http://schemas.openxmlformats.org/officeDocument/2006/math">
                    <m:r>
                      <a:rPr lang="en-US" i="1" dirty="0" smtClean="0">
                        <a:latin typeface="Cambria Math" panose="02040503050406030204" pitchFamily="18" charset="0"/>
                      </a:rPr>
                      <m:t>78 </m:t>
                    </m:r>
                    <m:r>
                      <m:rPr>
                        <m:nor/>
                      </m:rPr>
                      <a:rPr lang="en-US" i="0" dirty="0" smtClean="0">
                        <a:latin typeface="Cambria Math" panose="02040503050406030204" pitchFamily="18" charset="0"/>
                      </a:rPr>
                      <m:t>kHz</m:t>
                    </m:r>
                  </m:oMath>
                </a14:m>
                <a:r>
                  <a:rPr lang="en-US" dirty="0"/>
                  <a:t>).</a:t>
                </a:r>
              </a:p>
            </p:txBody>
          </p:sp>
        </mc:Choice>
        <mc:Fallback xmlns="">
          <p:sp>
            <p:nvSpPr>
              <p:cNvPr id="59" name="TextBox 58">
                <a:extLst>
                  <a:ext uri="{FF2B5EF4-FFF2-40B4-BE49-F238E27FC236}">
                    <a16:creationId xmlns:a16="http://schemas.microsoft.com/office/drawing/2014/main" id="{F1652BA6-6297-F6E1-8331-4C1A6C8E5F72}"/>
                  </a:ext>
                </a:extLst>
              </p:cNvPr>
              <p:cNvSpPr txBox="1">
                <a:spLocks noRot="1" noChangeAspect="1" noMove="1" noResize="1" noEditPoints="1" noAdjustHandles="1" noChangeArrowheads="1" noChangeShapeType="1" noTextEdit="1"/>
              </p:cNvSpPr>
              <p:nvPr/>
            </p:nvSpPr>
            <p:spPr>
              <a:xfrm>
                <a:off x="3962400" y="1371600"/>
                <a:ext cx="2514600" cy="923330"/>
              </a:xfrm>
              <a:prstGeom prst="rect">
                <a:avLst/>
              </a:prstGeom>
              <a:blipFill>
                <a:blip r:embed="rId2"/>
                <a:stretch>
                  <a:fillRect l="-1937" t="-3311" b="-993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74E89C53-AFB6-A8B4-38C6-C7DB6714557B}"/>
              </a:ext>
            </a:extLst>
          </p:cNvPr>
          <p:cNvGrpSpPr/>
          <p:nvPr/>
        </p:nvGrpSpPr>
        <p:grpSpPr>
          <a:xfrm>
            <a:off x="6629400" y="3208020"/>
            <a:ext cx="4480560" cy="967740"/>
            <a:chOff x="6629400" y="3208020"/>
            <a:chExt cx="4480560" cy="967740"/>
          </a:xfrm>
        </p:grpSpPr>
        <p:grpSp>
          <p:nvGrpSpPr>
            <p:cNvPr id="60" name="Group 59">
              <a:extLst>
                <a:ext uri="{FF2B5EF4-FFF2-40B4-BE49-F238E27FC236}">
                  <a16:creationId xmlns:a16="http://schemas.microsoft.com/office/drawing/2014/main" id="{46866190-8C8F-7A63-6034-505655743453}"/>
                </a:ext>
              </a:extLst>
            </p:cNvPr>
            <p:cNvGrpSpPr/>
            <p:nvPr/>
          </p:nvGrpSpPr>
          <p:grpSpPr>
            <a:xfrm flipV="1">
              <a:off x="10291156" y="3208020"/>
              <a:ext cx="182880" cy="365760"/>
              <a:chOff x="937260" y="3467100"/>
              <a:chExt cx="182880" cy="365760"/>
            </a:xfrm>
          </p:grpSpPr>
          <p:sp>
            <p:nvSpPr>
              <p:cNvPr id="61" name="Oval 60">
                <a:extLst>
                  <a:ext uri="{FF2B5EF4-FFF2-40B4-BE49-F238E27FC236}">
                    <a16:creationId xmlns:a16="http://schemas.microsoft.com/office/drawing/2014/main" id="{CD4FE219-584C-5665-16FA-59B9EACA93A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2AAE72B4-4723-80F3-BE7F-15239A23414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2507FE9C-725B-71BC-2CA4-5F6DC1A17746}"/>
                </a:ext>
              </a:extLst>
            </p:cNvPr>
            <p:cNvGrpSpPr/>
            <p:nvPr/>
          </p:nvGrpSpPr>
          <p:grpSpPr>
            <a:xfrm>
              <a:off x="7480068" y="3208020"/>
              <a:ext cx="182880" cy="365760"/>
              <a:chOff x="937260" y="3467100"/>
              <a:chExt cx="182880" cy="365760"/>
            </a:xfrm>
          </p:grpSpPr>
          <p:sp>
            <p:nvSpPr>
              <p:cNvPr id="64" name="Oval 63">
                <a:extLst>
                  <a:ext uri="{FF2B5EF4-FFF2-40B4-BE49-F238E27FC236}">
                    <a16:creationId xmlns:a16="http://schemas.microsoft.com/office/drawing/2014/main" id="{F37C1D1C-9DEA-D6A8-9A4A-44211B319E5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9E49CCC2-C696-125F-3CF2-00242FE8A2F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73C45CA-6807-016D-0420-6C31BFA9CCDB}"/>
                </a:ext>
              </a:extLst>
            </p:cNvPr>
            <p:cNvGrpSpPr/>
            <p:nvPr/>
          </p:nvGrpSpPr>
          <p:grpSpPr>
            <a:xfrm>
              <a:off x="8178336" y="3208020"/>
              <a:ext cx="182880" cy="365760"/>
              <a:chOff x="937260" y="3467100"/>
              <a:chExt cx="182880" cy="365760"/>
            </a:xfrm>
          </p:grpSpPr>
          <p:sp>
            <p:nvSpPr>
              <p:cNvPr id="67" name="Oval 66">
                <a:extLst>
                  <a:ext uri="{FF2B5EF4-FFF2-40B4-BE49-F238E27FC236}">
                    <a16:creationId xmlns:a16="http://schemas.microsoft.com/office/drawing/2014/main" id="{094CAA10-283D-F98E-588C-538999492B2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8A33B9C3-C159-996F-657A-B223F0CF577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4256C75F-DD94-B20E-85DA-A58EF9A13F78}"/>
                </a:ext>
              </a:extLst>
            </p:cNvPr>
            <p:cNvGrpSpPr/>
            <p:nvPr/>
          </p:nvGrpSpPr>
          <p:grpSpPr>
            <a:xfrm>
              <a:off x="8411092" y="3208020"/>
              <a:ext cx="182880" cy="365760"/>
              <a:chOff x="937260" y="3467100"/>
              <a:chExt cx="182880" cy="365760"/>
            </a:xfrm>
          </p:grpSpPr>
          <p:sp>
            <p:nvSpPr>
              <p:cNvPr id="70" name="Oval 69">
                <a:extLst>
                  <a:ext uri="{FF2B5EF4-FFF2-40B4-BE49-F238E27FC236}">
                    <a16:creationId xmlns:a16="http://schemas.microsoft.com/office/drawing/2014/main" id="{DA174C81-F268-BA97-613B-0DB85876547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CB0A1673-C5A7-441B-8036-2760FD97BEE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0D8BF9-A7E1-4518-1B07-6F4F1E2005F3}"/>
                </a:ext>
              </a:extLst>
            </p:cNvPr>
            <p:cNvGrpSpPr/>
            <p:nvPr/>
          </p:nvGrpSpPr>
          <p:grpSpPr>
            <a:xfrm>
              <a:off x="6781800" y="3208020"/>
              <a:ext cx="182880" cy="365760"/>
              <a:chOff x="937260" y="3467100"/>
              <a:chExt cx="182880" cy="365760"/>
            </a:xfrm>
          </p:grpSpPr>
          <p:sp>
            <p:nvSpPr>
              <p:cNvPr id="73" name="Oval 72">
                <a:extLst>
                  <a:ext uri="{FF2B5EF4-FFF2-40B4-BE49-F238E27FC236}">
                    <a16:creationId xmlns:a16="http://schemas.microsoft.com/office/drawing/2014/main" id="{842A627D-8863-0F77-0203-4BFBE58F31D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62AD2D3A-4EC8-3DE9-66C2-8FDA0A10093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C0F825C1-EF63-E0EC-9074-52AEA8AE2D85}"/>
                </a:ext>
              </a:extLst>
            </p:cNvPr>
            <p:cNvGrpSpPr/>
            <p:nvPr/>
          </p:nvGrpSpPr>
          <p:grpSpPr>
            <a:xfrm>
              <a:off x="7014556" y="3208020"/>
              <a:ext cx="182880" cy="365760"/>
              <a:chOff x="937260" y="3467100"/>
              <a:chExt cx="182880" cy="365760"/>
            </a:xfrm>
          </p:grpSpPr>
          <p:sp>
            <p:nvSpPr>
              <p:cNvPr id="76" name="Oval 75">
                <a:extLst>
                  <a:ext uri="{FF2B5EF4-FFF2-40B4-BE49-F238E27FC236}">
                    <a16:creationId xmlns:a16="http://schemas.microsoft.com/office/drawing/2014/main" id="{E0EE6078-D689-4B52-3382-1AC67313B29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2497C162-6249-7296-F180-CB0997C179E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58D836E3-2B6F-80C3-4E0B-4BC66B754E03}"/>
                </a:ext>
              </a:extLst>
            </p:cNvPr>
            <p:cNvGrpSpPr/>
            <p:nvPr/>
          </p:nvGrpSpPr>
          <p:grpSpPr>
            <a:xfrm>
              <a:off x="8876604" y="3208020"/>
              <a:ext cx="182880" cy="365760"/>
              <a:chOff x="937260" y="3467100"/>
              <a:chExt cx="182880" cy="365760"/>
            </a:xfrm>
          </p:grpSpPr>
          <p:sp>
            <p:nvSpPr>
              <p:cNvPr id="79" name="Oval 78">
                <a:extLst>
                  <a:ext uri="{FF2B5EF4-FFF2-40B4-BE49-F238E27FC236}">
                    <a16:creationId xmlns:a16="http://schemas.microsoft.com/office/drawing/2014/main" id="{963CF226-CD3C-A8F7-0D65-81466F0E36D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1911A574-C5F2-CAF9-CEF0-72AB1005134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339D20E6-4162-E736-9BA9-EBF64469D2B8}"/>
                </a:ext>
              </a:extLst>
            </p:cNvPr>
            <p:cNvGrpSpPr/>
            <p:nvPr/>
          </p:nvGrpSpPr>
          <p:grpSpPr>
            <a:xfrm>
              <a:off x="7945580" y="3208020"/>
              <a:ext cx="182880" cy="365760"/>
              <a:chOff x="937260" y="3467100"/>
              <a:chExt cx="182880" cy="365760"/>
            </a:xfrm>
          </p:grpSpPr>
          <p:sp>
            <p:nvSpPr>
              <p:cNvPr id="82" name="Oval 81">
                <a:extLst>
                  <a:ext uri="{FF2B5EF4-FFF2-40B4-BE49-F238E27FC236}">
                    <a16:creationId xmlns:a16="http://schemas.microsoft.com/office/drawing/2014/main" id="{7341A53E-CABA-7436-3F45-DFD59EBFCF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6707F756-31BC-9428-C450-E2B90BE37F8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0921B58-778D-5CB1-6238-766677012399}"/>
                </a:ext>
              </a:extLst>
            </p:cNvPr>
            <p:cNvGrpSpPr/>
            <p:nvPr/>
          </p:nvGrpSpPr>
          <p:grpSpPr>
            <a:xfrm>
              <a:off x="8643848" y="3208020"/>
              <a:ext cx="182880" cy="365760"/>
              <a:chOff x="937260" y="3467100"/>
              <a:chExt cx="182880" cy="365760"/>
            </a:xfrm>
          </p:grpSpPr>
          <p:sp>
            <p:nvSpPr>
              <p:cNvPr id="85" name="Oval 84">
                <a:extLst>
                  <a:ext uri="{FF2B5EF4-FFF2-40B4-BE49-F238E27FC236}">
                    <a16:creationId xmlns:a16="http://schemas.microsoft.com/office/drawing/2014/main" id="{7E245FB1-2EAE-90A6-9D04-9B8AFE12F55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981472BF-4F09-A49D-B897-1645B5BFE16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40E9B1EB-F389-B0CE-85E1-3F67203FBC05}"/>
                </a:ext>
              </a:extLst>
            </p:cNvPr>
            <p:cNvGrpSpPr/>
            <p:nvPr/>
          </p:nvGrpSpPr>
          <p:grpSpPr>
            <a:xfrm>
              <a:off x="7712824" y="3208020"/>
              <a:ext cx="182880" cy="365760"/>
              <a:chOff x="937260" y="3467100"/>
              <a:chExt cx="182880" cy="365760"/>
            </a:xfrm>
          </p:grpSpPr>
          <p:sp>
            <p:nvSpPr>
              <p:cNvPr id="88" name="Oval 87">
                <a:extLst>
                  <a:ext uri="{FF2B5EF4-FFF2-40B4-BE49-F238E27FC236}">
                    <a16:creationId xmlns:a16="http://schemas.microsoft.com/office/drawing/2014/main" id="{3A347546-7482-A98C-02CE-BCAD13B4C99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25BAC13B-3127-1820-C09B-067E7EEEC19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ED9D4FA-4CF4-4EA6-2920-F549A6B280EB}"/>
                </a:ext>
              </a:extLst>
            </p:cNvPr>
            <p:cNvGrpSpPr/>
            <p:nvPr/>
          </p:nvGrpSpPr>
          <p:grpSpPr>
            <a:xfrm>
              <a:off x="9342120" y="3208020"/>
              <a:ext cx="182880" cy="365760"/>
              <a:chOff x="937260" y="3467100"/>
              <a:chExt cx="182880" cy="365760"/>
            </a:xfrm>
          </p:grpSpPr>
          <p:sp>
            <p:nvSpPr>
              <p:cNvPr id="91" name="Oval 90">
                <a:extLst>
                  <a:ext uri="{FF2B5EF4-FFF2-40B4-BE49-F238E27FC236}">
                    <a16:creationId xmlns:a16="http://schemas.microsoft.com/office/drawing/2014/main" id="{FDF651BB-2457-5459-6883-8BE127312D7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7AFE4FD3-DBDA-E70C-9B0F-0ABFF2B1FAC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FF260A9-F27D-B6C6-F76F-75C76687225B}"/>
                </a:ext>
              </a:extLst>
            </p:cNvPr>
            <p:cNvGrpSpPr/>
            <p:nvPr/>
          </p:nvGrpSpPr>
          <p:grpSpPr>
            <a:xfrm>
              <a:off x="9109360" y="3208020"/>
              <a:ext cx="182880" cy="365760"/>
              <a:chOff x="937260" y="3467100"/>
              <a:chExt cx="182880" cy="365760"/>
            </a:xfrm>
          </p:grpSpPr>
          <p:sp>
            <p:nvSpPr>
              <p:cNvPr id="94" name="Oval 93">
                <a:extLst>
                  <a:ext uri="{FF2B5EF4-FFF2-40B4-BE49-F238E27FC236}">
                    <a16:creationId xmlns:a16="http://schemas.microsoft.com/office/drawing/2014/main" id="{34BB0937-B10B-4351-1AFA-362BDBFD86A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5" name="Straight Arrow Connector 94">
                <a:extLst>
                  <a:ext uri="{FF2B5EF4-FFF2-40B4-BE49-F238E27FC236}">
                    <a16:creationId xmlns:a16="http://schemas.microsoft.com/office/drawing/2014/main" id="{3282067A-DAC6-21C8-B5B4-184153DEDED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D84CE6A9-2E0A-1424-11CF-682E75710A5C}"/>
                </a:ext>
              </a:extLst>
            </p:cNvPr>
            <p:cNvGrpSpPr/>
            <p:nvPr/>
          </p:nvGrpSpPr>
          <p:grpSpPr>
            <a:xfrm>
              <a:off x="7247312" y="3208020"/>
              <a:ext cx="182880" cy="365760"/>
              <a:chOff x="937260" y="3467100"/>
              <a:chExt cx="182880" cy="365760"/>
            </a:xfrm>
          </p:grpSpPr>
          <p:sp>
            <p:nvSpPr>
              <p:cNvPr id="97" name="Oval 96">
                <a:extLst>
                  <a:ext uri="{FF2B5EF4-FFF2-40B4-BE49-F238E27FC236}">
                    <a16:creationId xmlns:a16="http://schemas.microsoft.com/office/drawing/2014/main" id="{86BF7D54-D2C2-49E2-53F0-BC536E28F5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1719A90D-8D95-87E6-97BC-3707F6A85CB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3A2EB0E5-4199-58C7-3E2A-0DD04FF13F20}"/>
                </a:ext>
              </a:extLst>
            </p:cNvPr>
            <p:cNvGrpSpPr/>
            <p:nvPr/>
          </p:nvGrpSpPr>
          <p:grpSpPr>
            <a:xfrm flipV="1">
              <a:off x="10058400" y="3208020"/>
              <a:ext cx="182880" cy="365760"/>
              <a:chOff x="937260" y="3467100"/>
              <a:chExt cx="182880" cy="365760"/>
            </a:xfrm>
          </p:grpSpPr>
          <p:sp>
            <p:nvSpPr>
              <p:cNvPr id="103" name="Oval 102">
                <a:extLst>
                  <a:ext uri="{FF2B5EF4-FFF2-40B4-BE49-F238E27FC236}">
                    <a16:creationId xmlns:a16="http://schemas.microsoft.com/office/drawing/2014/main" id="{3848ED9B-860C-A46F-ACB3-814A89B804D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59463B8D-0264-A15F-4613-634F5833BB8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0CF5755A-A25E-959E-7518-2B4D45644762}"/>
                </a:ext>
              </a:extLst>
            </p:cNvPr>
            <p:cNvGrpSpPr/>
            <p:nvPr/>
          </p:nvGrpSpPr>
          <p:grpSpPr>
            <a:xfrm flipV="1">
              <a:off x="10756668" y="3208020"/>
              <a:ext cx="182880" cy="365760"/>
              <a:chOff x="937260" y="3467100"/>
              <a:chExt cx="182880" cy="365760"/>
            </a:xfrm>
          </p:grpSpPr>
          <p:sp>
            <p:nvSpPr>
              <p:cNvPr id="106" name="Oval 105">
                <a:extLst>
                  <a:ext uri="{FF2B5EF4-FFF2-40B4-BE49-F238E27FC236}">
                    <a16:creationId xmlns:a16="http://schemas.microsoft.com/office/drawing/2014/main" id="{9E63082E-A7E4-E075-12E1-A322E83B82A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77F41BB0-197D-5A8F-798C-BCD92A482F1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74CB114-7526-8A76-97B0-82D416523B6C}"/>
                </a:ext>
              </a:extLst>
            </p:cNvPr>
            <p:cNvGrpSpPr/>
            <p:nvPr/>
          </p:nvGrpSpPr>
          <p:grpSpPr>
            <a:xfrm flipV="1">
              <a:off x="10523912" y="3208020"/>
              <a:ext cx="182880" cy="365760"/>
              <a:chOff x="937260" y="3467100"/>
              <a:chExt cx="182880" cy="365760"/>
            </a:xfrm>
          </p:grpSpPr>
          <p:sp>
            <p:nvSpPr>
              <p:cNvPr id="109" name="Oval 108">
                <a:extLst>
                  <a:ext uri="{FF2B5EF4-FFF2-40B4-BE49-F238E27FC236}">
                    <a16:creationId xmlns:a16="http://schemas.microsoft.com/office/drawing/2014/main" id="{6F8A1B2E-14A9-8DE4-AE3F-830DD8C518B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0" name="Straight Arrow Connector 109">
                <a:extLst>
                  <a:ext uri="{FF2B5EF4-FFF2-40B4-BE49-F238E27FC236}">
                    <a16:creationId xmlns:a16="http://schemas.microsoft.com/office/drawing/2014/main" id="{EAEDE321-37F6-FB3B-0FE5-F47F6F2D971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Cross 110">
              <a:extLst>
                <a:ext uri="{FF2B5EF4-FFF2-40B4-BE49-F238E27FC236}">
                  <a16:creationId xmlns:a16="http://schemas.microsoft.com/office/drawing/2014/main" id="{862D4BF7-3DC0-8F28-6B16-79EE94886C46}"/>
                </a:ext>
              </a:extLst>
            </p:cNvPr>
            <p:cNvSpPr/>
            <p:nvPr/>
          </p:nvSpPr>
          <p:spPr>
            <a:xfrm>
              <a:off x="9616440" y="3810000"/>
              <a:ext cx="365760" cy="365760"/>
            </a:xfrm>
            <a:prstGeom prst="plus">
              <a:avLst>
                <a:gd name="adj" fmla="val 388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07022C6-60C5-2397-6E13-E79A1E2184C3}"/>
                </a:ext>
              </a:extLst>
            </p:cNvPr>
            <p:cNvSpPr/>
            <p:nvPr/>
          </p:nvSpPr>
          <p:spPr>
            <a:xfrm>
              <a:off x="9616440" y="3352800"/>
              <a:ext cx="365760" cy="76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D4039F7-A3E5-38C0-2D9F-96CB58FCA508}"/>
                </a:ext>
              </a:extLst>
            </p:cNvPr>
            <p:cNvGrpSpPr/>
            <p:nvPr/>
          </p:nvGrpSpPr>
          <p:grpSpPr>
            <a:xfrm flipV="1">
              <a:off x="10291156" y="3810000"/>
              <a:ext cx="182880" cy="365760"/>
              <a:chOff x="937260" y="3467100"/>
              <a:chExt cx="182880" cy="365760"/>
            </a:xfrm>
          </p:grpSpPr>
          <p:sp>
            <p:nvSpPr>
              <p:cNvPr id="114" name="Oval 113">
                <a:extLst>
                  <a:ext uri="{FF2B5EF4-FFF2-40B4-BE49-F238E27FC236}">
                    <a16:creationId xmlns:a16="http://schemas.microsoft.com/office/drawing/2014/main" id="{EFBF8458-FA95-D22B-E2C7-34E85158A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7CF8056-6644-D5DB-D0FD-059A08CBE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73E045F-9A0B-410F-1D6E-8379294AC5FE}"/>
                </a:ext>
              </a:extLst>
            </p:cNvPr>
            <p:cNvGrpSpPr/>
            <p:nvPr/>
          </p:nvGrpSpPr>
          <p:grpSpPr>
            <a:xfrm>
              <a:off x="7480068" y="3810000"/>
              <a:ext cx="182880" cy="365760"/>
              <a:chOff x="937260" y="3467100"/>
              <a:chExt cx="182880" cy="365760"/>
            </a:xfrm>
          </p:grpSpPr>
          <p:sp>
            <p:nvSpPr>
              <p:cNvPr id="117" name="Oval 116">
                <a:extLst>
                  <a:ext uri="{FF2B5EF4-FFF2-40B4-BE49-F238E27FC236}">
                    <a16:creationId xmlns:a16="http://schemas.microsoft.com/office/drawing/2014/main" id="{8458157E-1390-907D-5C30-81BED3FB4F0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8" name="Straight Arrow Connector 117">
                <a:extLst>
                  <a:ext uri="{FF2B5EF4-FFF2-40B4-BE49-F238E27FC236}">
                    <a16:creationId xmlns:a16="http://schemas.microsoft.com/office/drawing/2014/main" id="{949EC0DC-D726-88DB-7BF1-FF1B9AE189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46BB809A-32DB-8E3A-D41B-58342DB8DF39}"/>
                </a:ext>
              </a:extLst>
            </p:cNvPr>
            <p:cNvGrpSpPr/>
            <p:nvPr/>
          </p:nvGrpSpPr>
          <p:grpSpPr>
            <a:xfrm>
              <a:off x="8178336" y="3810000"/>
              <a:ext cx="182880" cy="365760"/>
              <a:chOff x="937260" y="3467100"/>
              <a:chExt cx="182880" cy="365760"/>
            </a:xfrm>
          </p:grpSpPr>
          <p:sp>
            <p:nvSpPr>
              <p:cNvPr id="120" name="Oval 119">
                <a:extLst>
                  <a:ext uri="{FF2B5EF4-FFF2-40B4-BE49-F238E27FC236}">
                    <a16:creationId xmlns:a16="http://schemas.microsoft.com/office/drawing/2014/main" id="{68098B64-DCBB-5800-2EAB-304B011EDB6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FA4BA622-F2ED-AF27-CEEC-D3982FA9AE0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F82E3BFA-1F93-95AC-BE76-1BBFF8324ABB}"/>
                </a:ext>
              </a:extLst>
            </p:cNvPr>
            <p:cNvGrpSpPr/>
            <p:nvPr/>
          </p:nvGrpSpPr>
          <p:grpSpPr>
            <a:xfrm>
              <a:off x="8411092" y="3810000"/>
              <a:ext cx="182880" cy="365760"/>
              <a:chOff x="937260" y="3467100"/>
              <a:chExt cx="182880" cy="365760"/>
            </a:xfrm>
          </p:grpSpPr>
          <p:sp>
            <p:nvSpPr>
              <p:cNvPr id="123" name="Oval 122">
                <a:extLst>
                  <a:ext uri="{FF2B5EF4-FFF2-40B4-BE49-F238E27FC236}">
                    <a16:creationId xmlns:a16="http://schemas.microsoft.com/office/drawing/2014/main" id="{236AF725-EBF5-D71F-AD80-0592C24D88F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4" name="Straight Arrow Connector 123">
                <a:extLst>
                  <a:ext uri="{FF2B5EF4-FFF2-40B4-BE49-F238E27FC236}">
                    <a16:creationId xmlns:a16="http://schemas.microsoft.com/office/drawing/2014/main" id="{A56D3E2F-B91D-9D69-A983-80F8536C5BF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6D3CFE8-FB80-3D55-CA11-07AF126B6BFC}"/>
                </a:ext>
              </a:extLst>
            </p:cNvPr>
            <p:cNvGrpSpPr/>
            <p:nvPr/>
          </p:nvGrpSpPr>
          <p:grpSpPr>
            <a:xfrm>
              <a:off x="6781800" y="3810000"/>
              <a:ext cx="182880" cy="365760"/>
              <a:chOff x="937260" y="3467100"/>
              <a:chExt cx="182880" cy="365760"/>
            </a:xfrm>
          </p:grpSpPr>
          <p:sp>
            <p:nvSpPr>
              <p:cNvPr id="126" name="Oval 125">
                <a:extLst>
                  <a:ext uri="{FF2B5EF4-FFF2-40B4-BE49-F238E27FC236}">
                    <a16:creationId xmlns:a16="http://schemas.microsoft.com/office/drawing/2014/main" id="{5D5AF672-AF0F-41F3-F026-4FE759ADB0E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0B8B508B-2E88-1A12-D835-1EF4B0A94F0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55076FBA-F059-44F3-2478-C2AF52F4307D}"/>
                </a:ext>
              </a:extLst>
            </p:cNvPr>
            <p:cNvGrpSpPr/>
            <p:nvPr/>
          </p:nvGrpSpPr>
          <p:grpSpPr>
            <a:xfrm>
              <a:off x="7014556" y="3810000"/>
              <a:ext cx="182880" cy="365760"/>
              <a:chOff x="937260" y="3467100"/>
              <a:chExt cx="182880" cy="365760"/>
            </a:xfrm>
          </p:grpSpPr>
          <p:sp>
            <p:nvSpPr>
              <p:cNvPr id="129" name="Oval 128">
                <a:extLst>
                  <a:ext uri="{FF2B5EF4-FFF2-40B4-BE49-F238E27FC236}">
                    <a16:creationId xmlns:a16="http://schemas.microsoft.com/office/drawing/2014/main" id="{F5F02AB6-370B-DC4B-EA62-96BA5858F0E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0" name="Straight Arrow Connector 129">
                <a:extLst>
                  <a:ext uri="{FF2B5EF4-FFF2-40B4-BE49-F238E27FC236}">
                    <a16:creationId xmlns:a16="http://schemas.microsoft.com/office/drawing/2014/main" id="{B0923475-BF56-EAD7-EFDA-BB84146B25A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D33DF99-4132-1C95-5A0A-8E25B91259A2}"/>
                </a:ext>
              </a:extLst>
            </p:cNvPr>
            <p:cNvGrpSpPr/>
            <p:nvPr/>
          </p:nvGrpSpPr>
          <p:grpSpPr>
            <a:xfrm>
              <a:off x="8876604" y="3810000"/>
              <a:ext cx="182880" cy="365760"/>
              <a:chOff x="937260" y="3467100"/>
              <a:chExt cx="182880" cy="365760"/>
            </a:xfrm>
          </p:grpSpPr>
          <p:sp>
            <p:nvSpPr>
              <p:cNvPr id="132" name="Oval 131">
                <a:extLst>
                  <a:ext uri="{FF2B5EF4-FFF2-40B4-BE49-F238E27FC236}">
                    <a16:creationId xmlns:a16="http://schemas.microsoft.com/office/drawing/2014/main" id="{EFC95E20-E454-C6B0-BC38-FE49BAD9ED9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3" name="Straight Arrow Connector 132">
                <a:extLst>
                  <a:ext uri="{FF2B5EF4-FFF2-40B4-BE49-F238E27FC236}">
                    <a16:creationId xmlns:a16="http://schemas.microsoft.com/office/drawing/2014/main" id="{875C0321-33E2-5196-63A7-6D29DD4E11E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713ADA2-1A1D-3E58-7B05-E1D3D6279B0D}"/>
                </a:ext>
              </a:extLst>
            </p:cNvPr>
            <p:cNvGrpSpPr/>
            <p:nvPr/>
          </p:nvGrpSpPr>
          <p:grpSpPr>
            <a:xfrm>
              <a:off x="7945580" y="3810000"/>
              <a:ext cx="182880" cy="365760"/>
              <a:chOff x="937260" y="3467100"/>
              <a:chExt cx="182880" cy="365760"/>
            </a:xfrm>
          </p:grpSpPr>
          <p:sp>
            <p:nvSpPr>
              <p:cNvPr id="135" name="Oval 134">
                <a:extLst>
                  <a:ext uri="{FF2B5EF4-FFF2-40B4-BE49-F238E27FC236}">
                    <a16:creationId xmlns:a16="http://schemas.microsoft.com/office/drawing/2014/main" id="{70BB7405-B677-ACD3-94C7-82717F6B878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6" name="Straight Arrow Connector 135">
                <a:extLst>
                  <a:ext uri="{FF2B5EF4-FFF2-40B4-BE49-F238E27FC236}">
                    <a16:creationId xmlns:a16="http://schemas.microsoft.com/office/drawing/2014/main" id="{A2193968-FE83-8E58-712A-AEB791CF5BF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F246E4E-4F88-52FB-B852-68FA764CE84B}"/>
                </a:ext>
              </a:extLst>
            </p:cNvPr>
            <p:cNvGrpSpPr/>
            <p:nvPr/>
          </p:nvGrpSpPr>
          <p:grpSpPr>
            <a:xfrm>
              <a:off x="8643848" y="3810000"/>
              <a:ext cx="182880" cy="365760"/>
              <a:chOff x="937260" y="3467100"/>
              <a:chExt cx="182880" cy="365760"/>
            </a:xfrm>
          </p:grpSpPr>
          <p:sp>
            <p:nvSpPr>
              <p:cNvPr id="138" name="Oval 137">
                <a:extLst>
                  <a:ext uri="{FF2B5EF4-FFF2-40B4-BE49-F238E27FC236}">
                    <a16:creationId xmlns:a16="http://schemas.microsoft.com/office/drawing/2014/main" id="{ECD7DC92-C668-DDF2-6030-C8E05365458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070428FB-02E0-5F54-AA8B-412BD100421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0F035148-7E8D-0565-666F-F3D5B0721861}"/>
                </a:ext>
              </a:extLst>
            </p:cNvPr>
            <p:cNvGrpSpPr/>
            <p:nvPr/>
          </p:nvGrpSpPr>
          <p:grpSpPr>
            <a:xfrm>
              <a:off x="7712824" y="3810000"/>
              <a:ext cx="182880" cy="365760"/>
              <a:chOff x="937260" y="3467100"/>
              <a:chExt cx="182880" cy="365760"/>
            </a:xfrm>
          </p:grpSpPr>
          <p:sp>
            <p:nvSpPr>
              <p:cNvPr id="141" name="Oval 140">
                <a:extLst>
                  <a:ext uri="{FF2B5EF4-FFF2-40B4-BE49-F238E27FC236}">
                    <a16:creationId xmlns:a16="http://schemas.microsoft.com/office/drawing/2014/main" id="{CB7A45DF-23E4-A463-C4ED-ECD50E290DA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2" name="Straight Arrow Connector 141">
                <a:extLst>
                  <a:ext uri="{FF2B5EF4-FFF2-40B4-BE49-F238E27FC236}">
                    <a16:creationId xmlns:a16="http://schemas.microsoft.com/office/drawing/2014/main" id="{021892D5-3C27-B4D3-02A8-3E444EE135C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7976AA82-789A-FCE3-0AAA-244FC87612D8}"/>
                </a:ext>
              </a:extLst>
            </p:cNvPr>
            <p:cNvGrpSpPr/>
            <p:nvPr/>
          </p:nvGrpSpPr>
          <p:grpSpPr>
            <a:xfrm>
              <a:off x="9342120" y="3810000"/>
              <a:ext cx="182880" cy="365760"/>
              <a:chOff x="937260" y="3467100"/>
              <a:chExt cx="182880" cy="365760"/>
            </a:xfrm>
          </p:grpSpPr>
          <p:sp>
            <p:nvSpPr>
              <p:cNvPr id="144" name="Oval 143">
                <a:extLst>
                  <a:ext uri="{FF2B5EF4-FFF2-40B4-BE49-F238E27FC236}">
                    <a16:creationId xmlns:a16="http://schemas.microsoft.com/office/drawing/2014/main" id="{6BC8ED76-BCAC-9A1B-D836-172F610044E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E5D429E9-1804-F384-3202-77CD04C8829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0A66A730-CF9C-47EE-3101-F83E3FF1AEB5}"/>
                </a:ext>
              </a:extLst>
            </p:cNvPr>
            <p:cNvGrpSpPr/>
            <p:nvPr/>
          </p:nvGrpSpPr>
          <p:grpSpPr>
            <a:xfrm>
              <a:off x="9109360" y="3810000"/>
              <a:ext cx="182880" cy="365760"/>
              <a:chOff x="937260" y="3467100"/>
              <a:chExt cx="182880" cy="365760"/>
            </a:xfrm>
          </p:grpSpPr>
          <p:sp>
            <p:nvSpPr>
              <p:cNvPr id="147" name="Oval 146">
                <a:extLst>
                  <a:ext uri="{FF2B5EF4-FFF2-40B4-BE49-F238E27FC236}">
                    <a16:creationId xmlns:a16="http://schemas.microsoft.com/office/drawing/2014/main" id="{4C54829C-89A2-4A50-204F-BF6DD80C6A5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8" name="Straight Arrow Connector 147">
                <a:extLst>
                  <a:ext uri="{FF2B5EF4-FFF2-40B4-BE49-F238E27FC236}">
                    <a16:creationId xmlns:a16="http://schemas.microsoft.com/office/drawing/2014/main" id="{CD769E1D-9AB5-9E87-E994-4263F1C8753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F0B2B6BD-DCE5-3CDD-A2F6-F0B6872004DC}"/>
                </a:ext>
              </a:extLst>
            </p:cNvPr>
            <p:cNvGrpSpPr/>
            <p:nvPr/>
          </p:nvGrpSpPr>
          <p:grpSpPr>
            <a:xfrm>
              <a:off x="7247312" y="3810000"/>
              <a:ext cx="182880" cy="365760"/>
              <a:chOff x="937260" y="3467100"/>
              <a:chExt cx="182880" cy="365760"/>
            </a:xfrm>
          </p:grpSpPr>
          <p:sp>
            <p:nvSpPr>
              <p:cNvPr id="150" name="Oval 149">
                <a:extLst>
                  <a:ext uri="{FF2B5EF4-FFF2-40B4-BE49-F238E27FC236}">
                    <a16:creationId xmlns:a16="http://schemas.microsoft.com/office/drawing/2014/main" id="{47694DCD-4566-C3F3-47A8-8154E4CA48A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9188D9F5-8232-A344-D795-74B18081E5E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BED3A1AB-42A8-68C1-D4FE-7F0DF777C2FF}"/>
                </a:ext>
              </a:extLst>
            </p:cNvPr>
            <p:cNvGrpSpPr/>
            <p:nvPr/>
          </p:nvGrpSpPr>
          <p:grpSpPr>
            <a:xfrm flipV="1">
              <a:off x="10058400" y="3810000"/>
              <a:ext cx="182880" cy="365760"/>
              <a:chOff x="937260" y="3467100"/>
              <a:chExt cx="182880" cy="365760"/>
            </a:xfrm>
          </p:grpSpPr>
          <p:sp>
            <p:nvSpPr>
              <p:cNvPr id="156" name="Oval 155">
                <a:extLst>
                  <a:ext uri="{FF2B5EF4-FFF2-40B4-BE49-F238E27FC236}">
                    <a16:creationId xmlns:a16="http://schemas.microsoft.com/office/drawing/2014/main" id="{DF34D13F-675E-76AE-811C-F4659D5BC79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7" name="Straight Arrow Connector 156">
                <a:extLst>
                  <a:ext uri="{FF2B5EF4-FFF2-40B4-BE49-F238E27FC236}">
                    <a16:creationId xmlns:a16="http://schemas.microsoft.com/office/drawing/2014/main" id="{C02AB107-DB8C-7A2C-DFB9-DFA6A0907BA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51132146-17C8-4D59-84C7-7B8F3F7B0521}"/>
                </a:ext>
              </a:extLst>
            </p:cNvPr>
            <p:cNvGrpSpPr/>
            <p:nvPr/>
          </p:nvGrpSpPr>
          <p:grpSpPr>
            <a:xfrm flipV="1">
              <a:off x="10756668" y="3810000"/>
              <a:ext cx="182880" cy="365760"/>
              <a:chOff x="937260" y="3467100"/>
              <a:chExt cx="182880" cy="365760"/>
            </a:xfrm>
          </p:grpSpPr>
          <p:sp>
            <p:nvSpPr>
              <p:cNvPr id="159" name="Oval 158">
                <a:extLst>
                  <a:ext uri="{FF2B5EF4-FFF2-40B4-BE49-F238E27FC236}">
                    <a16:creationId xmlns:a16="http://schemas.microsoft.com/office/drawing/2014/main" id="{3B1CB5A3-3504-3D75-6B41-4AC86D4FFD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B523FC13-1AA8-3EC5-9163-A469C865F30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CD880D9-7205-339C-F620-6F52D6685173}"/>
                </a:ext>
              </a:extLst>
            </p:cNvPr>
            <p:cNvGrpSpPr/>
            <p:nvPr/>
          </p:nvGrpSpPr>
          <p:grpSpPr>
            <a:xfrm flipV="1">
              <a:off x="10523912" y="3810000"/>
              <a:ext cx="182880" cy="365760"/>
              <a:chOff x="937260" y="3467100"/>
              <a:chExt cx="182880" cy="365760"/>
            </a:xfrm>
          </p:grpSpPr>
          <p:sp>
            <p:nvSpPr>
              <p:cNvPr id="162" name="Oval 161">
                <a:extLst>
                  <a:ext uri="{FF2B5EF4-FFF2-40B4-BE49-F238E27FC236}">
                    <a16:creationId xmlns:a16="http://schemas.microsoft.com/office/drawing/2014/main" id="{52704998-7FC5-F75A-D19B-18FEC87AA89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4AB73B15-E738-4507-B878-7D753EAE2C8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87A4EDF4-D39C-04AC-7CFD-B44872F38BBF}"/>
                </a:ext>
              </a:extLst>
            </p:cNvPr>
            <p:cNvCxnSpPr/>
            <p:nvPr/>
          </p:nvCxnSpPr>
          <p:spPr>
            <a:xfrm>
              <a:off x="6629400" y="3657600"/>
              <a:ext cx="4480560" cy="60960"/>
            </a:xfrm>
            <a:prstGeom prst="line">
              <a:avLst/>
            </a:prstGeom>
            <a:ln w="38100"/>
          </p:spPr>
          <p:style>
            <a:lnRef idx="2">
              <a:schemeClr val="accent3">
                <a:shade val="50000"/>
              </a:schemeClr>
            </a:lnRef>
            <a:fillRef idx="1">
              <a:schemeClr val="accent3"/>
            </a:fillRef>
            <a:effectRef idx="0">
              <a:schemeClr val="accent3"/>
            </a:effectRef>
            <a:fontRef idx="minor">
              <a:schemeClr val="lt1"/>
            </a:fontRef>
          </p:style>
        </p:cxnSp>
      </p:grpSp>
      <p:sp>
        <p:nvSpPr>
          <p:cNvPr id="167" name="Thought Bubble: Cloud 166">
            <a:extLst>
              <a:ext uri="{FF2B5EF4-FFF2-40B4-BE49-F238E27FC236}">
                <a16:creationId xmlns:a16="http://schemas.microsoft.com/office/drawing/2014/main" id="{7326643C-E4C2-6593-0898-BED896E5270D}"/>
              </a:ext>
            </a:extLst>
          </p:cNvPr>
          <p:cNvSpPr/>
          <p:nvPr/>
        </p:nvSpPr>
        <p:spPr>
          <a:xfrm>
            <a:off x="4267200" y="2895600"/>
            <a:ext cx="1661161" cy="1374648"/>
          </a:xfrm>
          <a:prstGeom prst="cloudCallout">
            <a:avLst>
              <a:gd name="adj1" fmla="val -99277"/>
              <a:gd name="adj2" fmla="val -86251"/>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70C0"/>
                </a:solidFill>
                <a:latin typeface="Arial Black" panose="020B0A04020102020204" pitchFamily="34" charset="0"/>
              </a:rPr>
              <a:t>?</a:t>
            </a:r>
            <a:endParaRPr lang="en-US" b="1" dirty="0">
              <a:solidFill>
                <a:srgbClr val="0070C0"/>
              </a:solidFill>
              <a:latin typeface="Arial Black" panose="020B0A04020102020204" pitchFamily="34" charset="0"/>
            </a:endParaRP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D36B5809-292F-7BA8-95B2-DF15E00CC9EA}"/>
                  </a:ext>
                </a:extLst>
              </p:cNvPr>
              <p:cNvSpPr txBox="1"/>
              <p:nvPr/>
            </p:nvSpPr>
            <p:spPr>
              <a:xfrm>
                <a:off x="7591029" y="5029200"/>
                <a:ext cx="2557303" cy="700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12−4</m:t>
                          </m:r>
                        </m:num>
                        <m:den>
                          <m:r>
                            <a:rPr lang="en-US" sz="2400" b="0" i="1" smtClean="0">
                              <a:latin typeface="Cambria Math" panose="02040503050406030204" pitchFamily="18" charset="0"/>
                            </a:rPr>
                            <m:t>12+4</m:t>
                          </m:r>
                        </m:den>
                      </m:f>
                      <m:r>
                        <a:rPr lang="en-US" sz="2400" b="0" i="1" smtClean="0">
                          <a:latin typeface="Cambria Math" panose="02040503050406030204" pitchFamily="18" charset="0"/>
                        </a:rPr>
                        <m:t>=50%</m:t>
                      </m:r>
                    </m:oMath>
                  </m:oMathPara>
                </a14:m>
                <a:endParaRPr lang="en-US" sz="2400" dirty="0"/>
              </a:p>
            </p:txBody>
          </p:sp>
        </mc:Choice>
        <mc:Fallback xmlns="">
          <p:sp>
            <p:nvSpPr>
              <p:cNvPr id="166" name="TextBox 165">
                <a:extLst>
                  <a:ext uri="{FF2B5EF4-FFF2-40B4-BE49-F238E27FC236}">
                    <a16:creationId xmlns:a16="http://schemas.microsoft.com/office/drawing/2014/main" id="{D36B5809-292F-7BA8-95B2-DF15E00CC9EA}"/>
                  </a:ext>
                </a:extLst>
              </p:cNvPr>
              <p:cNvSpPr txBox="1">
                <a:spLocks noRot="1" noChangeAspect="1" noMove="1" noResize="1" noEditPoints="1" noAdjustHandles="1" noChangeArrowheads="1" noChangeShapeType="1" noTextEdit="1"/>
              </p:cNvSpPr>
              <p:nvPr/>
            </p:nvSpPr>
            <p:spPr>
              <a:xfrm>
                <a:off x="7591029" y="5029200"/>
                <a:ext cx="2557303" cy="7000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478A8C3-7B77-2A7D-1C0F-1E0DBFFB59EA}"/>
                  </a:ext>
                </a:extLst>
              </p:cNvPr>
              <p:cNvSpPr txBox="1"/>
              <p:nvPr/>
            </p:nvSpPr>
            <p:spPr>
              <a:xfrm>
                <a:off x="304799" y="5016985"/>
                <a:ext cx="11049001" cy="1460015"/>
              </a:xfrm>
              <a:prstGeom prst="rect">
                <a:avLst/>
              </a:prstGeom>
              <a:solidFill>
                <a:schemeClr val="bg1"/>
              </a:solidFill>
            </p:spPr>
            <p:txBody>
              <a:bodyPr wrap="square" rtlCol="0">
                <a:spAutoFit/>
              </a:bodyPr>
              <a:lstStyle/>
              <a:p>
                <a:pPr marL="285750" indent="-285750" algn="l">
                  <a:spcAft>
                    <a:spcPts val="600"/>
                  </a:spcAft>
                  <a:buFont typeface="Arial" panose="020B0604020202020204" pitchFamily="34" charset="0"/>
                  <a:buChar char="•"/>
                </a:pPr>
                <a:r>
                  <a:rPr lang="en-US" dirty="0">
                    <a:solidFill>
                      <a:srgbClr val="0070C0"/>
                    </a:solidFill>
                  </a:rPr>
                  <a:t>For the determination of the polarization, we will have to devise an experiment which is spin-dependent.</a:t>
                </a:r>
              </a:p>
              <a:p>
                <a:pPr marL="285750" indent="-285750" algn="l">
                  <a:spcAft>
                    <a:spcPts val="600"/>
                  </a:spcAft>
                  <a:buFont typeface="Arial" panose="020B0604020202020204" pitchFamily="34" charset="0"/>
                  <a:buChar char="•"/>
                </a:pPr>
                <a:r>
                  <a:rPr lang="en-US" dirty="0">
                    <a:solidFill>
                      <a:srgbClr val="0070C0"/>
                    </a:solidFill>
                  </a:rPr>
                  <a:t>Need a representative sample of scattered particles to make conclusive statements about the polarization.</a:t>
                </a:r>
              </a:p>
              <a:p>
                <a:pPr marL="285750" indent="-285750" algn="l">
                  <a:spcAft>
                    <a:spcPts val="600"/>
                  </a:spcAft>
                  <a:buFont typeface="Arial" panose="020B0604020202020204" pitchFamily="34" charset="0"/>
                  <a:buChar char="•"/>
                </a:pPr>
                <a:r>
                  <a:rPr lang="en-US" dirty="0">
                    <a:solidFill>
                      <a:srgbClr val="0070C0"/>
                    </a:solidFill>
                  </a:rPr>
                  <a:t>Only a fraction of the scattering probability will depend on the spin: </a:t>
                </a:r>
                <a14:m>
                  <m:oMath xmlns:m="http://schemas.openxmlformats.org/officeDocument/2006/math">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0</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𝑠</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0</m:t>
                        </m:r>
                      </m:sub>
                    </m:sSub>
                    <m:r>
                      <a:rPr lang="en-US" b="0" i="1" smtClean="0">
                        <a:solidFill>
                          <a:srgbClr val="0070C0"/>
                        </a:solidFill>
                        <a:latin typeface="Cambria Math" panose="02040503050406030204" pitchFamily="18" charset="0"/>
                      </a:rPr>
                      <m:t>(1±</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𝑎</m:t>
                        </m:r>
                      </m:e>
                      <m:sub>
                        <m:r>
                          <a:rPr lang="en-US" b="0" i="1" smtClean="0">
                            <a:solidFill>
                              <a:srgbClr val="0070C0"/>
                            </a:solidFill>
                            <a:latin typeface="Cambria Math" panose="02040503050406030204" pitchFamily="18" charset="0"/>
                          </a:rPr>
                          <m:t>𝑠</m:t>
                        </m:r>
                      </m:sub>
                    </m:sSub>
                    <m:r>
                      <a:rPr lang="en-US" b="0" i="1" smtClean="0">
                        <a:solidFill>
                          <a:srgbClr val="0070C0"/>
                        </a:solidFill>
                        <a:latin typeface="Cambria Math" panose="02040503050406030204" pitchFamily="18" charset="0"/>
                      </a:rPr>
                      <m:t>)</m:t>
                    </m:r>
                  </m:oMath>
                </a14:m>
                <a:endParaRPr lang="en-US" dirty="0">
                  <a:solidFill>
                    <a:srgbClr val="0070C0"/>
                  </a:solidFill>
                </a:endParaRPr>
              </a:p>
              <a:p>
                <a:pPr marL="285750" indent="-285750">
                  <a:spcAft>
                    <a:spcPts val="600"/>
                  </a:spcAft>
                  <a:buFont typeface="Arial" panose="020B0604020202020204" pitchFamily="34" charset="0"/>
                  <a:buChar char="•"/>
                </a:pPr>
                <a:r>
                  <a:rPr lang="en-US" dirty="0">
                    <a:solidFill>
                      <a:srgbClr val="0070C0"/>
                    </a:solidFill>
                  </a:rPr>
                  <a:t>It is convenient to introduce an asymmetry: </a:t>
                </a:r>
                <a14:m>
                  <m:oMath xmlns:m="http://schemas.openxmlformats.org/officeDocument/2006/math">
                    <m:r>
                      <a:rPr lang="en-US" b="0" i="1" smtClean="0">
                        <a:solidFill>
                          <a:srgbClr val="0070C0"/>
                        </a:solidFill>
                        <a:latin typeface="Cambria Math" panose="02040503050406030204" pitchFamily="18" charset="0"/>
                      </a:rPr>
                      <m:t>𝜖</m:t>
                    </m:r>
                    <m:r>
                      <a:rPr lang="en-US" b="0" i="1" smtClean="0">
                        <a:solidFill>
                          <a:srgbClr val="0070C0"/>
                        </a:solidFill>
                        <a:latin typeface="Cambria Math" panose="02040503050406030204" pitchFamily="18" charset="0"/>
                      </a:rPr>
                      <m:t>=(</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𝜎</m:t>
                        </m:r>
                      </m:e>
                      <m:sup>
                        <m:r>
                          <a:rPr lang="en-US" i="1">
                            <a:solidFill>
                              <a:srgbClr val="0070C0"/>
                            </a:solidFill>
                            <a:latin typeface="Cambria Math" panose="02040503050406030204" pitchFamily="18" charset="0"/>
                          </a:rPr>
                          <m:t>↑</m:t>
                        </m:r>
                      </m:sup>
                    </m:sSup>
                    <m:r>
                      <a:rPr lang="en-US" i="1">
                        <a:solidFill>
                          <a:srgbClr val="0070C0"/>
                        </a:solidFill>
                        <a:latin typeface="Cambria Math" panose="02040503050406030204" pitchFamily="18" charset="0"/>
                      </a:rPr>
                      <m:t>−</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𝜎</m:t>
                        </m:r>
                      </m:e>
                      <m:sup>
                        <m:r>
                          <a:rPr lang="en-US" i="1">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𝜎</m:t>
                        </m:r>
                      </m:e>
                      <m:sup>
                        <m:r>
                          <a:rPr lang="en-US" i="1">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p>
                      <m:sSupPr>
                        <m:ctrlPr>
                          <a:rPr lang="en-US" i="1">
                            <a:solidFill>
                              <a:srgbClr val="0070C0"/>
                            </a:solidFill>
                            <a:latin typeface="Cambria Math" panose="02040503050406030204" pitchFamily="18" charset="0"/>
                          </a:rPr>
                        </m:ctrlPr>
                      </m:sSupPr>
                      <m:e>
                        <m:r>
                          <a:rPr lang="en-US" i="1">
                            <a:solidFill>
                              <a:srgbClr val="0070C0"/>
                            </a:solidFill>
                            <a:latin typeface="Cambria Math" panose="02040503050406030204" pitchFamily="18" charset="0"/>
                          </a:rPr>
                          <m:t>𝜎</m:t>
                        </m:r>
                      </m:e>
                      <m:sup>
                        <m:r>
                          <a:rPr lang="en-US" i="1">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𝑎</m:t>
                        </m:r>
                      </m:e>
                      <m:sub>
                        <m:r>
                          <a:rPr lang="en-US" b="0" i="1" smtClean="0">
                            <a:solidFill>
                              <a:srgbClr val="0070C0"/>
                            </a:solidFill>
                            <a:latin typeface="Cambria Math" panose="02040503050406030204" pitchFamily="18" charset="0"/>
                          </a:rPr>
                          <m:t>𝑠</m:t>
                        </m:r>
                      </m:sub>
                    </m:sSub>
                  </m:oMath>
                </a14:m>
                <a:endParaRPr lang="en-US" b="0" dirty="0">
                  <a:solidFill>
                    <a:srgbClr val="0070C0"/>
                  </a:solidFill>
                </a:endParaRPr>
              </a:p>
            </p:txBody>
          </p:sp>
        </mc:Choice>
        <mc:Fallback>
          <p:sp>
            <p:nvSpPr>
              <p:cNvPr id="6" name="TextBox 5">
                <a:extLst>
                  <a:ext uri="{FF2B5EF4-FFF2-40B4-BE49-F238E27FC236}">
                    <a16:creationId xmlns:a16="http://schemas.microsoft.com/office/drawing/2014/main" id="{7478A8C3-7B77-2A7D-1C0F-1E0DBFFB59EA}"/>
                  </a:ext>
                </a:extLst>
              </p:cNvPr>
              <p:cNvSpPr txBox="1">
                <a:spLocks noRot="1" noChangeAspect="1" noMove="1" noResize="1" noEditPoints="1" noAdjustHandles="1" noChangeArrowheads="1" noChangeShapeType="1" noTextEdit="1"/>
              </p:cNvSpPr>
              <p:nvPr/>
            </p:nvSpPr>
            <p:spPr>
              <a:xfrm>
                <a:off x="304799" y="5016985"/>
                <a:ext cx="11049001" cy="1460015"/>
              </a:xfrm>
              <a:prstGeom prst="rect">
                <a:avLst/>
              </a:prstGeom>
              <a:blipFill>
                <a:blip r:embed="rId4"/>
                <a:stretch>
                  <a:fillRect l="-344" t="-1724" b="-5172"/>
                </a:stretch>
              </a:blipFill>
            </p:spPr>
            <p:txBody>
              <a:bodyPr/>
              <a:lstStyle/>
              <a:p>
                <a:r>
                  <a:rPr lang="en-US">
                    <a:noFill/>
                  </a:rPr>
                  <a:t> </a:t>
                </a:r>
              </a:p>
            </p:txBody>
          </p:sp>
        </mc:Fallback>
      </mc:AlternateContent>
      <p:pic>
        <p:nvPicPr>
          <p:cNvPr id="51" name="Picture 2">
            <a:extLst>
              <a:ext uri="{FF2B5EF4-FFF2-40B4-BE49-F238E27FC236}">
                <a16:creationId xmlns:a16="http://schemas.microsoft.com/office/drawing/2014/main" id="{751B00A9-9D5F-327E-C62F-A10D64AD56F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0409" t="7895" r="30463"/>
          <a:stretch/>
        </p:blipFill>
        <p:spPr bwMode="auto">
          <a:xfrm>
            <a:off x="10972800" y="4642708"/>
            <a:ext cx="1005839" cy="137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wipe(up)">
                                      <p:cBhvr>
                                        <p:cTn id="11" dur="500"/>
                                        <p:tgtEl>
                                          <p:spTgt spid="1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down)">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6858000" y="3276938"/>
            <a:ext cx="3886200" cy="2895262"/>
            <a:chOff x="1371600" y="2786877"/>
            <a:chExt cx="3886200" cy="2895262"/>
          </a:xfrm>
        </p:grpSpPr>
        <p:cxnSp>
          <p:nvCxnSpPr>
            <p:cNvPr id="18" name="Straight Arrow Connector 17"/>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6" name="Straight Arrow Connector 35"/>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43" name="Parallelogram 42"/>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48" name="TextBox 47"/>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2" name="Title 1"/>
          <p:cNvSpPr>
            <a:spLocks noGrp="1"/>
          </p:cNvSpPr>
          <p:nvPr>
            <p:ph type="title"/>
          </p:nvPr>
        </p:nvSpPr>
        <p:spPr>
          <a:xfrm>
            <a:off x="304800" y="365128"/>
            <a:ext cx="3962400" cy="711198"/>
          </a:xfrm>
          <a:solidFill>
            <a:schemeClr val="accent1">
              <a:alpha val="50000"/>
            </a:schemeClr>
          </a:solidFill>
        </p:spPr>
        <p:txBody>
          <a:bodyPr/>
          <a:lstStyle/>
          <a:p>
            <a:r>
              <a:rPr lang="en-US" dirty="0"/>
              <a:t>The Right Frame</a:t>
            </a:r>
          </a:p>
        </p:txBody>
      </p:sp>
      <p:sp>
        <p:nvSpPr>
          <p:cNvPr id="15" name="Slide Number Placeholder 14"/>
          <p:cNvSpPr>
            <a:spLocks noGrp="1"/>
          </p:cNvSpPr>
          <p:nvPr>
            <p:ph type="sldNum" sz="quarter" idx="10"/>
          </p:nvPr>
        </p:nvSpPr>
        <p:spPr/>
        <p:txBody>
          <a:bodyPr/>
          <a:lstStyle/>
          <a:p>
            <a:fld id="{A0A6B1D2-9F4A-4487-A4FC-D9A9DF316B44}" type="slidenum">
              <a:rPr lang="en-US" smtClean="0"/>
              <a:t>52</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5968942" cy="143116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Momentum and spin direction define a coordinate system.</a:t>
                </a:r>
              </a:p>
              <a:p>
                <a:pPr lvl="1">
                  <a:spcAft>
                    <a:spcPts val="600"/>
                  </a:spcAft>
                </a:pPr>
                <a:r>
                  <a:rPr lang="en-US" dirty="0"/>
                  <a:t>Longitudinal </a:t>
                </a:r>
                <a14:m>
                  <m:oMath xmlns:m="http://schemas.openxmlformats.org/officeDocument/2006/math">
                    <m:r>
                      <a:rPr lang="en-US" b="1" i="1" dirty="0" smtClean="0">
                        <a:latin typeface="Cambria Math" panose="02040503050406030204" pitchFamily="18" charset="0"/>
                      </a:rPr>
                      <m:t>𝑳</m:t>
                    </m:r>
                  </m:oMath>
                </a14:m>
                <a:endParaRPr lang="en-US" b="1" dirty="0"/>
              </a:p>
              <a:p>
                <a:pPr lvl="1">
                  <a:spcAft>
                    <a:spcPts val="600"/>
                  </a:spcAft>
                </a:pPr>
                <a:r>
                  <a:rPr lang="en-US" dirty="0"/>
                  <a:t>Normal </a:t>
                </a:r>
                <a14:m>
                  <m:oMath xmlns:m="http://schemas.openxmlformats.org/officeDocument/2006/math">
                    <m:r>
                      <a:rPr lang="en-US" b="1" i="1" dirty="0" smtClean="0">
                        <a:latin typeface="Cambria Math" panose="02040503050406030204" pitchFamily="18" charset="0"/>
                      </a:rPr>
                      <m:t>𝑵</m:t>
                    </m:r>
                  </m:oMath>
                </a14:m>
                <a:endParaRPr lang="en-US" b="1" dirty="0"/>
              </a:p>
              <a:p>
                <a:pPr lvl="1">
                  <a:spcAft>
                    <a:spcPts val="600"/>
                  </a:spcAft>
                </a:pPr>
                <a:r>
                  <a:rPr lang="en-US" dirty="0"/>
                  <a:t>Sideways </a:t>
                </a:r>
                <a14:m>
                  <m:oMath xmlns:m="http://schemas.openxmlformats.org/officeDocument/2006/math">
                    <m:r>
                      <a:rPr lang="en-US" b="1" i="1" dirty="0" smtClean="0">
                        <a:latin typeface="Cambria Math" panose="02040503050406030204" pitchFamily="18" charset="0"/>
                      </a:rPr>
                      <m:t>𝑺</m:t>
                    </m:r>
                  </m:oMath>
                </a14:m>
                <a:endParaRPr lang="en-US" b="1" dirty="0"/>
              </a:p>
            </p:txBody>
          </p:sp>
        </mc:Choice>
        <mc:Fallback>
          <p:sp>
            <p:nvSpPr>
              <p:cNvPr id="6" name="TextBox 5">
                <a:extLst>
                  <a:ext uri="{FF2B5EF4-FFF2-40B4-BE49-F238E27FC236}">
                    <a16:creationId xmlns:a16="http://schemas.microsoft.com/office/drawing/2014/main" id="{88DDAF59-B32D-72FD-EE4B-4A73EE150C28}"/>
                  </a:ext>
                </a:extLst>
              </p:cNvPr>
              <p:cNvSpPr txBox="1">
                <a:spLocks noRot="1" noChangeAspect="1" noMove="1" noResize="1" noEditPoints="1" noAdjustHandles="1" noChangeArrowheads="1" noChangeShapeType="1" noTextEdit="1"/>
              </p:cNvSpPr>
              <p:nvPr/>
            </p:nvSpPr>
            <p:spPr>
              <a:xfrm>
                <a:off x="609600" y="1371600"/>
                <a:ext cx="5968942" cy="1431161"/>
              </a:xfrm>
              <a:prstGeom prst="rect">
                <a:avLst/>
              </a:prstGeom>
              <a:blipFill>
                <a:blip r:embed="rId7"/>
                <a:stretch>
                  <a:fillRect l="-638" t="-1770" b="-70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C98C355-EF39-2AA4-A123-B047318B57B3}"/>
                  </a:ext>
                </a:extLst>
              </p:cNvPr>
              <p:cNvSpPr txBox="1"/>
              <p:nvPr/>
            </p:nvSpPr>
            <p:spPr>
              <a:xfrm>
                <a:off x="6210960" y="2057400"/>
                <a:ext cx="14090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𝑺</m:t>
                      </m:r>
                      <m:r>
                        <a:rPr lang="en-US" sz="2400" b="1" i="1" smtClean="0">
                          <a:latin typeface="Cambria Math" panose="02040503050406030204" pitchFamily="18" charset="0"/>
                        </a:rPr>
                        <m:t>=</m:t>
                      </m:r>
                      <m:r>
                        <a:rPr lang="en-US" sz="2400" b="1" i="1" smtClean="0">
                          <a:latin typeface="Cambria Math" panose="02040503050406030204" pitchFamily="18" charset="0"/>
                        </a:rPr>
                        <m:t>𝑵</m:t>
                      </m:r>
                      <m:r>
                        <a:rPr lang="en-US" sz="2400" b="1" i="1" smtClean="0">
                          <a:latin typeface="Cambria Math" panose="02040503050406030204" pitchFamily="18" charset="0"/>
                        </a:rPr>
                        <m:t>×</m:t>
                      </m:r>
                      <m:r>
                        <a:rPr lang="en-US" sz="2400" b="1" i="1" smtClean="0">
                          <a:latin typeface="Cambria Math" panose="02040503050406030204" pitchFamily="18" charset="0"/>
                        </a:rPr>
                        <m:t>𝑳</m:t>
                      </m:r>
                    </m:oMath>
                  </m:oMathPara>
                </a14:m>
                <a:endParaRPr lang="en-US" sz="2400" b="1" dirty="0"/>
              </a:p>
            </p:txBody>
          </p:sp>
        </mc:Choice>
        <mc:Fallback xmlns="">
          <p:sp>
            <p:nvSpPr>
              <p:cNvPr id="9" name="TextBox 8">
                <a:extLst>
                  <a:ext uri="{FF2B5EF4-FFF2-40B4-BE49-F238E27FC236}">
                    <a16:creationId xmlns:a16="http://schemas.microsoft.com/office/drawing/2014/main" id="{BC98C355-EF39-2AA4-A123-B047318B57B3}"/>
                  </a:ext>
                </a:extLst>
              </p:cNvPr>
              <p:cNvSpPr txBox="1">
                <a:spLocks noRot="1" noChangeAspect="1" noMove="1" noResize="1" noEditPoints="1" noAdjustHandles="1" noChangeArrowheads="1" noChangeShapeType="1" noTextEdit="1"/>
              </p:cNvSpPr>
              <p:nvPr/>
            </p:nvSpPr>
            <p:spPr>
              <a:xfrm>
                <a:off x="6210960" y="2057400"/>
                <a:ext cx="1409040" cy="369332"/>
              </a:xfrm>
              <a:prstGeom prst="rect">
                <a:avLst/>
              </a:prstGeom>
              <a:blipFill>
                <a:blip r:embed="rId8"/>
                <a:stretch>
                  <a:fillRect l="-4762" r="-432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A896AC3-635E-2C04-B061-B27120F92FB1}"/>
                  </a:ext>
                </a:extLst>
              </p:cNvPr>
              <p:cNvSpPr txBox="1"/>
              <p:nvPr/>
            </p:nvSpPr>
            <p:spPr>
              <a:xfrm>
                <a:off x="2209800" y="3733800"/>
                <a:ext cx="3258071" cy="1121204"/>
              </a:xfrm>
              <a:prstGeom prst="rect">
                <a:avLst/>
              </a:prstGeom>
              <a:noFill/>
              <a:ln>
                <a:solidFill>
                  <a:srgbClr val="C00000"/>
                </a:solidFill>
              </a:ln>
              <a:effectLst/>
            </p:spPr>
            <p:style>
              <a:lnRef idx="1">
                <a:schemeClr val="accent2"/>
              </a:lnRef>
              <a:fillRef idx="3">
                <a:schemeClr val="accent2"/>
              </a:fillRef>
              <a:effectRef idx="2">
                <a:schemeClr val="accent2"/>
              </a:effectRef>
              <a:fontRef idx="minor">
                <a:schemeClr val="lt1"/>
              </a:fontRef>
            </p:style>
            <p:txBody>
              <a:bodyPr wrap="none" lIns="182880" tIns="182880" rIns="182880" bIns="18288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70C0"/>
                          </a:solidFill>
                          <a:latin typeface="Cambria Math"/>
                          <a:ea typeface="Cambria Math"/>
                        </a:rPr>
                        <m:t>𝜀</m:t>
                      </m:r>
                      <m:r>
                        <a:rPr lang="en-US" sz="2400" i="1" smtClean="0">
                          <a:solidFill>
                            <a:srgbClr val="0070C0"/>
                          </a:solidFill>
                          <a:latin typeface="Cambria Math"/>
                          <a:ea typeface="Cambria Math"/>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a:rPr>
                            <m:t>𝐴</m:t>
                          </m:r>
                        </m:e>
                        <m:sub>
                          <m:r>
                            <a:rPr lang="en-US" sz="2400" i="1">
                              <a:solidFill>
                                <a:srgbClr val="C00000"/>
                              </a:solidFill>
                              <a:latin typeface="Cambria Math"/>
                            </a:rPr>
                            <m:t>𝑁</m:t>
                          </m:r>
                        </m:sub>
                      </m:sSub>
                      <m:r>
                        <a:rPr lang="en-US" sz="2400" i="1">
                          <a:solidFill>
                            <a:srgbClr val="C00000"/>
                          </a:solidFill>
                          <a:latin typeface="Cambria Math"/>
                          <a:ea typeface="Cambria Math"/>
                        </a:rPr>
                        <m:t>∙</m:t>
                      </m:r>
                      <m:r>
                        <a:rPr lang="en-US" sz="2400" i="1" smtClean="0">
                          <a:solidFill>
                            <a:srgbClr val="00B050"/>
                          </a:solidFill>
                          <a:latin typeface="Cambria Math"/>
                          <a:ea typeface="Cambria Math"/>
                        </a:rPr>
                        <m:t>𝑃</m:t>
                      </m:r>
                      <m:r>
                        <a:rPr lang="en-US" sz="2400" i="1" smtClean="0">
                          <a:solidFill>
                            <a:srgbClr val="0070C0"/>
                          </a:solidFill>
                          <a:latin typeface="Cambria Math"/>
                          <a:ea typeface="Cambria Math"/>
                        </a:rPr>
                        <m:t>=</m:t>
                      </m:r>
                      <m:f>
                        <m:fPr>
                          <m:ctrlPr>
                            <a:rPr lang="en-US" sz="2400" i="1">
                              <a:solidFill>
                                <a:srgbClr val="0070C0"/>
                              </a:solidFill>
                              <a:latin typeface="Cambria Math" panose="02040503050406030204" pitchFamily="18" charset="0"/>
                              <a:ea typeface="Cambria Math"/>
                            </a:rPr>
                          </m:ctrlPr>
                        </m:fPr>
                        <m:num>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𝐿</m:t>
                              </m:r>
                            </m:sub>
                          </m:sSub>
                          <m:r>
                            <a:rPr lang="en-US" sz="2400" i="1">
                              <a:solidFill>
                                <a:srgbClr val="0070C0"/>
                              </a:solidFill>
                              <a:latin typeface="Cambria Math"/>
                              <a:ea typeface="Cambria Math"/>
                            </a:rPr>
                            <m:t>−</m:t>
                          </m:r>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𝑅</m:t>
                              </m:r>
                            </m:sub>
                          </m:sSub>
                        </m:num>
                        <m:den>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𝐿</m:t>
                              </m:r>
                            </m:sub>
                          </m:sSub>
                          <m:r>
                            <a:rPr lang="en-US" sz="2400" i="1">
                              <a:solidFill>
                                <a:srgbClr val="0070C0"/>
                              </a:solidFill>
                              <a:latin typeface="Cambria Math"/>
                              <a:ea typeface="Cambria Math"/>
                            </a:rPr>
                            <m:t>+</m:t>
                          </m:r>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𝑅</m:t>
                              </m:r>
                            </m:sub>
                          </m:sSub>
                        </m:den>
                      </m:f>
                    </m:oMath>
                  </m:oMathPara>
                </a14:m>
                <a:endParaRPr lang="en-US" sz="2400" dirty="0">
                  <a:solidFill>
                    <a:srgbClr val="C00000"/>
                  </a:solidFill>
                </a:endParaRPr>
              </a:p>
            </p:txBody>
          </p:sp>
        </mc:Choice>
        <mc:Fallback xmlns="">
          <p:sp>
            <p:nvSpPr>
              <p:cNvPr id="54" name="TextBox 53">
                <a:extLst>
                  <a:ext uri="{FF2B5EF4-FFF2-40B4-BE49-F238E27FC236}">
                    <a16:creationId xmlns:a16="http://schemas.microsoft.com/office/drawing/2014/main" id="{3A896AC3-635E-2C04-B061-B27120F92FB1}"/>
                  </a:ext>
                </a:extLst>
              </p:cNvPr>
              <p:cNvSpPr txBox="1">
                <a:spLocks noRot="1" noChangeAspect="1" noMove="1" noResize="1" noEditPoints="1" noAdjustHandles="1" noChangeArrowheads="1" noChangeShapeType="1" noTextEdit="1"/>
              </p:cNvSpPr>
              <p:nvPr/>
            </p:nvSpPr>
            <p:spPr>
              <a:xfrm>
                <a:off x="2209800" y="3733800"/>
                <a:ext cx="3258071" cy="1121204"/>
              </a:xfrm>
              <a:prstGeom prst="rect">
                <a:avLst/>
              </a:prstGeom>
              <a:blipFill>
                <a:blip r:embed="rId9"/>
                <a:stretch>
                  <a:fillRect/>
                </a:stretch>
              </a:blipFill>
              <a:ln>
                <a:solidFill>
                  <a:srgbClr val="C00000"/>
                </a:solidFill>
              </a:ln>
              <a:effec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681B7566-3C6B-80A6-A1B4-C61BA8411699}"/>
              </a:ext>
            </a:extLst>
          </p:cNvPr>
          <p:cNvSpPr txBox="1"/>
          <p:nvPr/>
        </p:nvSpPr>
        <p:spPr>
          <a:xfrm>
            <a:off x="3258071" y="5083604"/>
            <a:ext cx="1813189" cy="307777"/>
          </a:xfrm>
          <a:prstGeom prst="rect">
            <a:avLst/>
          </a:prstGeom>
          <a:noFill/>
        </p:spPr>
        <p:txBody>
          <a:bodyPr wrap="none" rtlCol="0">
            <a:spAutoFit/>
          </a:bodyPr>
          <a:lstStyle/>
          <a:p>
            <a:r>
              <a:rPr lang="en-US" sz="1400" dirty="0"/>
              <a:t>refers to the projectile</a:t>
            </a:r>
          </a:p>
        </p:txBody>
      </p:sp>
      <p:cxnSp>
        <p:nvCxnSpPr>
          <p:cNvPr id="12" name="Straight Arrow Connector 11">
            <a:extLst>
              <a:ext uri="{FF2B5EF4-FFF2-40B4-BE49-F238E27FC236}">
                <a16:creationId xmlns:a16="http://schemas.microsoft.com/office/drawing/2014/main" id="{A7111FD8-3655-B28F-BC14-10DFFFA7BC7D}"/>
              </a:ext>
            </a:extLst>
          </p:cNvPr>
          <p:cNvCxnSpPr/>
          <p:nvPr/>
        </p:nvCxnSpPr>
        <p:spPr>
          <a:xfrm flipV="1">
            <a:off x="3258071" y="4626404"/>
            <a:ext cx="0" cy="731520"/>
          </a:xfrm>
          <a:prstGeom prst="straightConnector1">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31D82A-0349-6B4C-E176-E20A61280B6A}"/>
                  </a:ext>
                </a:extLst>
              </p:cNvPr>
              <p:cNvSpPr txBox="1"/>
              <p:nvPr/>
            </p:nvSpPr>
            <p:spPr>
              <a:xfrm>
                <a:off x="466230" y="5658660"/>
                <a:ext cx="2276970" cy="894540"/>
              </a:xfrm>
              <a:prstGeom prst="rect">
                <a:avLst/>
              </a:prstGeom>
              <a:noFill/>
            </p:spPr>
            <p:txBody>
              <a:bodyPr wrap="none" rtlCol="0">
                <a:spAutoFit/>
              </a:bodyPr>
              <a:lstStyle/>
              <a:p>
                <a:pPr>
                  <a:spcAft>
                    <a:spcPts val="600"/>
                  </a:spcAft>
                </a:pPr>
                <a:r>
                  <a:rPr lang="en-US" dirty="0"/>
                  <a:t>Analyzing power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𝐴</m:t>
                        </m:r>
                      </m:e>
                      <m:sub>
                        <m:r>
                          <a:rPr lang="en-US" i="1" dirty="0" smtClean="0">
                            <a:latin typeface="Cambria Math" panose="02040503050406030204" pitchFamily="18" charset="0"/>
                          </a:rPr>
                          <m:t>𝑁</m:t>
                        </m:r>
                      </m:sub>
                    </m:sSub>
                  </m:oMath>
                </a14:m>
                <a:endParaRPr lang="en-US" dirty="0"/>
              </a:p>
              <a:p>
                <a:pPr>
                  <a:spcAft>
                    <a:spcPts val="600"/>
                  </a:spcAft>
                </a:pPr>
                <a:r>
                  <a:rPr lang="en-US" dirty="0"/>
                  <a:t>Polarization </a:t>
                </a:r>
                <a14:m>
                  <m:oMath xmlns:m="http://schemas.openxmlformats.org/officeDocument/2006/math">
                    <m:r>
                      <a:rPr lang="en-US" sz="1800" i="1" smtClean="0">
                        <a:solidFill>
                          <a:srgbClr val="002060"/>
                        </a:solidFill>
                        <a:latin typeface="Cambria Math"/>
                      </a:rPr>
                      <m:t>𝑃</m:t>
                    </m:r>
                    <m:r>
                      <a:rPr lang="en-US" sz="1800" i="1">
                        <a:solidFill>
                          <a:srgbClr val="002060"/>
                        </a:solidFill>
                        <a:latin typeface="Cambria Math"/>
                        <a:ea typeface="Cambria Math"/>
                      </a:rPr>
                      <m:t>=</m:t>
                    </m:r>
                    <m:f>
                      <m:fPr>
                        <m:ctrlPr>
                          <a:rPr lang="en-US" sz="1800" i="1">
                            <a:solidFill>
                              <a:srgbClr val="002060"/>
                            </a:solidFill>
                            <a:latin typeface="Cambria Math" panose="02040503050406030204" pitchFamily="18" charset="0"/>
                            <a:ea typeface="Cambria Math"/>
                          </a:rPr>
                        </m:ctrlPr>
                      </m:fPr>
                      <m:num>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r>
                          <a:rPr lang="en-US" sz="1800" i="1">
                            <a:solidFill>
                              <a:srgbClr val="002060"/>
                            </a:solidFill>
                            <a:latin typeface="Cambria Math"/>
                            <a:ea typeface="Cambria Math"/>
                          </a:rPr>
                          <m:t>−</m:t>
                        </m:r>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num>
                      <m:den>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r>
                          <a:rPr lang="en-US" sz="1800" i="1">
                            <a:solidFill>
                              <a:srgbClr val="002060"/>
                            </a:solidFill>
                            <a:latin typeface="Cambria Math"/>
                            <a:ea typeface="Cambria Math"/>
                          </a:rPr>
                          <m:t>+</m:t>
                        </m:r>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den>
                    </m:f>
                  </m:oMath>
                </a14:m>
                <a:endParaRPr lang="en-US" dirty="0"/>
              </a:p>
            </p:txBody>
          </p:sp>
        </mc:Choice>
        <mc:Fallback xmlns="">
          <p:sp>
            <p:nvSpPr>
              <p:cNvPr id="13" name="TextBox 12">
                <a:extLst>
                  <a:ext uri="{FF2B5EF4-FFF2-40B4-BE49-F238E27FC236}">
                    <a16:creationId xmlns:a16="http://schemas.microsoft.com/office/drawing/2014/main" id="{8431D82A-0349-6B4C-E176-E20A61280B6A}"/>
                  </a:ext>
                </a:extLst>
              </p:cNvPr>
              <p:cNvSpPr txBox="1">
                <a:spLocks noRot="1" noChangeAspect="1" noMove="1" noResize="1" noEditPoints="1" noAdjustHandles="1" noChangeArrowheads="1" noChangeShapeType="1" noTextEdit="1"/>
              </p:cNvSpPr>
              <p:nvPr/>
            </p:nvSpPr>
            <p:spPr>
              <a:xfrm>
                <a:off x="466230" y="5658660"/>
                <a:ext cx="2276970" cy="894540"/>
              </a:xfrm>
              <a:prstGeom prst="rect">
                <a:avLst/>
              </a:prstGeom>
              <a:blipFill>
                <a:blip r:embed="rId10"/>
                <a:stretch>
                  <a:fillRect l="-2139" t="-3401" b="-3401"/>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424F2DCC-DB66-F93C-219A-4D1A007D9E65}"/>
              </a:ext>
            </a:extLst>
          </p:cNvPr>
          <p:cNvSpPr txBox="1"/>
          <p:nvPr/>
        </p:nvSpPr>
        <p:spPr>
          <a:xfrm>
            <a:off x="87729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74" name="Straight Arrow Connector 73">
            <a:extLst>
              <a:ext uri="{FF2B5EF4-FFF2-40B4-BE49-F238E27FC236}">
                <a16:creationId xmlns:a16="http://schemas.microsoft.com/office/drawing/2014/main" id="{8EA05F45-D022-E97E-7C92-8D5BA9C6E27F}"/>
              </a:ext>
            </a:extLst>
          </p:cNvPr>
          <p:cNvCxnSpPr/>
          <p:nvPr/>
        </p:nvCxnSpPr>
        <p:spPr>
          <a:xfrm flipH="1" flipV="1">
            <a:off x="83180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88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alpha val="50000"/>
            </a:schemeClr>
          </a:solidFill>
        </p:spPr>
        <p:txBody>
          <a:bodyPr/>
          <a:lstStyle/>
          <a:p>
            <a:r>
              <a:rPr lang="en-US" dirty="0"/>
              <a:t>Transverse Single-Spin Asymmetries</a:t>
            </a:r>
          </a:p>
        </p:txBody>
      </p:sp>
      <p:sp>
        <p:nvSpPr>
          <p:cNvPr id="15" name="Slide Number Placeholder 14"/>
          <p:cNvSpPr>
            <a:spLocks noGrp="1"/>
          </p:cNvSpPr>
          <p:nvPr>
            <p:ph type="sldNum" sz="quarter" idx="10"/>
          </p:nvPr>
        </p:nvSpPr>
        <p:spPr/>
        <p:txBody>
          <a:bodyPr/>
          <a:lstStyle/>
          <a:p>
            <a:fld id="{A0A6B1D2-9F4A-4487-A4FC-D9A9DF316B44}" type="slidenum">
              <a:rPr lang="en-US" smtClean="0"/>
              <a:t>53</a:t>
            </a:fld>
            <a:endParaRPr lang="en-US"/>
          </a:p>
        </p:txBody>
      </p:sp>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9107237" cy="72327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Elastic scattering obeys parity conservation and time invariance.</a:t>
            </a:r>
          </a:p>
          <a:p>
            <a:pPr marL="285750" indent="-285750">
              <a:spcAft>
                <a:spcPts val="600"/>
              </a:spcAft>
              <a:buFont typeface="Arial" panose="020B0604020202020204" pitchFamily="34" charset="0"/>
              <a:buChar char="•"/>
            </a:pPr>
            <a:r>
              <a:rPr lang="en-US" dirty="0"/>
              <a:t>Collision is symmetric (in the center-of-mass frame), recoil and ejectile are indistinguishable.</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1259693" y="2514600"/>
                <a:ext cx="3921907"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𝑏𝑒𝑎𝑚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𝑁</m:t>
                          </m:r>
                          <m:r>
                            <a:rPr lang="en-US" sz="1600" i="1">
                              <a:latin typeface="Cambria Math" panose="02040503050406030204" pitchFamily="18" charset="0"/>
                            </a:rPr>
                            <m:t>0</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b="0" i="1" smtClean="0">
                              <a:latin typeface="Cambria Math" panose="02040503050406030204" pitchFamily="18" charset="0"/>
                            </a:rPr>
                            <m:t>𝑡𝑎𝑟𝑔𝑒𝑡</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00</m:t>
                          </m:r>
                          <m:r>
                            <a:rPr lang="en-US" sz="1600" b="0" i="1" smtClean="0">
                              <a:latin typeface="Cambria Math" panose="02040503050406030204" pitchFamily="18" charset="0"/>
                            </a:rPr>
                            <m:t>0</m:t>
                          </m:r>
                          <m:r>
                            <a:rPr lang="en-US" sz="1600" i="1">
                              <a:latin typeface="Cambria Math" panose="02040503050406030204" pitchFamily="18" charset="0"/>
                            </a:rPr>
                            <m:t>𝑁</m:t>
                          </m:r>
                        </m:sub>
                      </m:sSub>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1259693" y="2514600"/>
                <a:ext cx="3921907" cy="501099"/>
              </a:xfrm>
              <a:prstGeom prst="rect">
                <a:avLst/>
              </a:prstGeom>
              <a:blipFill>
                <a:blip r:embed="rId3"/>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820214"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8" name="TextBox 7">
            <a:extLst>
              <a:ext uri="{FF2B5EF4-FFF2-40B4-BE49-F238E27FC236}">
                <a16:creationId xmlns:a16="http://schemas.microsoft.com/office/drawing/2014/main" id="{1D00838E-73BB-57B4-01A1-3F30D7695F43}"/>
              </a:ext>
            </a:extLst>
          </p:cNvPr>
          <p:cNvSpPr txBox="1"/>
          <p:nvPr/>
        </p:nvSpPr>
        <p:spPr>
          <a:xfrm>
            <a:off x="2830751" y="3349823"/>
            <a:ext cx="2503249" cy="307777"/>
          </a:xfrm>
          <a:prstGeom prst="rect">
            <a:avLst/>
          </a:prstGeom>
          <a:noFill/>
        </p:spPr>
        <p:txBody>
          <a:bodyPr wrap="none" rtlCol="0">
            <a:spAutoFit/>
          </a:bodyPr>
          <a:lstStyle/>
          <a:p>
            <a:r>
              <a:rPr lang="en-US" sz="1400" dirty="0"/>
              <a:t>ejectile, recoil, projectile, target</a:t>
            </a:r>
          </a:p>
        </p:txBody>
      </p:sp>
      <p:sp>
        <p:nvSpPr>
          <p:cNvPr id="28" name="TextBox 27">
            <a:extLst>
              <a:ext uri="{FF2B5EF4-FFF2-40B4-BE49-F238E27FC236}">
                <a16:creationId xmlns:a16="http://schemas.microsoft.com/office/drawing/2014/main" id="{FEDCC89A-5E11-3DF3-E034-04184700C2C9}"/>
              </a:ext>
            </a:extLst>
          </p:cNvPr>
          <p:cNvSpPr txBox="1"/>
          <p:nvPr/>
        </p:nvSpPr>
        <p:spPr>
          <a:xfrm>
            <a:off x="609600" y="3962400"/>
            <a:ext cx="2461443" cy="36933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For elastic scattering: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C5C40FD-F731-380E-151D-D5F86A3D4CD6}"/>
                  </a:ext>
                </a:extLst>
              </p:cNvPr>
              <p:cNvSpPr txBox="1"/>
              <p:nvPr/>
            </p:nvSpPr>
            <p:spPr>
              <a:xfrm>
                <a:off x="2664462" y="4572000"/>
                <a:ext cx="1862818" cy="492443"/>
              </a:xfrm>
              <a:prstGeom prst="rect">
                <a:avLst/>
              </a:prstGeom>
              <a:noFill/>
              <a:ln>
                <a:solidFill>
                  <a:srgbClr val="00B050"/>
                </a:solidFill>
              </a:ln>
            </p:spPr>
            <p:txBody>
              <a:bodyPr wrap="none" lIns="91440" tIns="91440" rIns="91440" bIns="9144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𝐴</m:t>
                          </m:r>
                        </m:e>
                        <m:sub>
                          <m:r>
                            <a:rPr lang="en-US" sz="2000" i="1">
                              <a:solidFill>
                                <a:srgbClr val="00B050"/>
                              </a:solidFill>
                              <a:latin typeface="Cambria Math" panose="02040503050406030204" pitchFamily="18" charset="0"/>
                            </a:rPr>
                            <m:t>00</m:t>
                          </m:r>
                          <m:r>
                            <a:rPr lang="en-US" sz="2000" i="1">
                              <a:solidFill>
                                <a:srgbClr val="00B050"/>
                              </a:solidFill>
                              <a:latin typeface="Cambria Math" panose="02040503050406030204" pitchFamily="18" charset="0"/>
                            </a:rPr>
                            <m:t>𝑁</m:t>
                          </m:r>
                          <m:r>
                            <a:rPr lang="en-US" sz="2000" i="1">
                              <a:solidFill>
                                <a:srgbClr val="00B050"/>
                              </a:solidFill>
                              <a:latin typeface="Cambria Math" panose="02040503050406030204" pitchFamily="18" charset="0"/>
                            </a:rPr>
                            <m:t>0</m:t>
                          </m:r>
                        </m:sub>
                      </m:sSub>
                      <m:r>
                        <a:rPr lang="en-US" sz="2000" b="0" i="1" smtClean="0">
                          <a:solidFill>
                            <a:srgbClr val="00B050"/>
                          </a:solidFill>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𝐴</m:t>
                          </m:r>
                        </m:e>
                        <m:sub>
                          <m:r>
                            <a:rPr lang="en-US" sz="2000" i="1">
                              <a:solidFill>
                                <a:srgbClr val="00B050"/>
                              </a:solidFill>
                              <a:latin typeface="Cambria Math" panose="02040503050406030204" pitchFamily="18" charset="0"/>
                            </a:rPr>
                            <m:t>000</m:t>
                          </m:r>
                          <m:r>
                            <a:rPr lang="en-US" sz="2000" i="1">
                              <a:solidFill>
                                <a:srgbClr val="00B050"/>
                              </a:solidFill>
                              <a:latin typeface="Cambria Math" panose="02040503050406030204" pitchFamily="18" charset="0"/>
                            </a:rPr>
                            <m:t>𝑁</m:t>
                          </m:r>
                        </m:sub>
                      </m:sSub>
                    </m:oMath>
                  </m:oMathPara>
                </a14:m>
                <a:endParaRPr lang="en-US" sz="2000" dirty="0">
                  <a:solidFill>
                    <a:srgbClr val="00B050"/>
                  </a:solidFill>
                </a:endParaRPr>
              </a:p>
            </p:txBody>
          </p:sp>
        </mc:Choice>
        <mc:Fallback xmlns="">
          <p:sp>
            <p:nvSpPr>
              <p:cNvPr id="29" name="TextBox 28">
                <a:extLst>
                  <a:ext uri="{FF2B5EF4-FFF2-40B4-BE49-F238E27FC236}">
                    <a16:creationId xmlns:a16="http://schemas.microsoft.com/office/drawing/2014/main" id="{DC5C40FD-F731-380E-151D-D5F86A3D4CD6}"/>
                  </a:ext>
                </a:extLst>
              </p:cNvPr>
              <p:cNvSpPr txBox="1">
                <a:spLocks noRot="1" noChangeAspect="1" noMove="1" noResize="1" noEditPoints="1" noAdjustHandles="1" noChangeArrowheads="1" noChangeShapeType="1" noTextEdit="1"/>
              </p:cNvSpPr>
              <p:nvPr/>
            </p:nvSpPr>
            <p:spPr>
              <a:xfrm>
                <a:off x="2664462" y="4572000"/>
                <a:ext cx="1862818" cy="492443"/>
              </a:xfrm>
              <a:prstGeom prst="rect">
                <a:avLst/>
              </a:prstGeom>
              <a:blipFill>
                <a:blip r:embed="rId7"/>
                <a:stretch>
                  <a:fillRect/>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5459346-37D5-8599-1621-CF26E3852FA7}"/>
                  </a:ext>
                </a:extLst>
              </p:cNvPr>
              <p:cNvSpPr txBox="1"/>
              <p:nvPr/>
            </p:nvSpPr>
            <p:spPr>
              <a:xfrm>
                <a:off x="2169070" y="5410200"/>
                <a:ext cx="2853602" cy="798808"/>
              </a:xfrm>
              <a:prstGeom prst="rect">
                <a:avLst/>
              </a:prstGeom>
              <a:noFill/>
              <a:ln>
                <a:noFill/>
              </a:ln>
            </p:spPr>
            <p:txBody>
              <a:bodyPr wrap="none" tIns="91440" bIns="91440" rtlCol="0">
                <a:spAutoFit/>
              </a:bodyPr>
              <a:lstStyle/>
              <a:p>
                <a:pPr/>
                <a14:m>
                  <m:oMathPara xmlns:m="http://schemas.openxmlformats.org/officeDocument/2006/math">
                    <m:oMathParaPr>
                      <m:jc m:val="center"/>
                    </m:oMathParaPr>
                    <m:oMath xmlns:m="http://schemas.openxmlformats.org/officeDocument/2006/math">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𝑃</m:t>
                          </m:r>
                        </m:e>
                        <m:sub>
                          <m:r>
                            <a:rPr lang="en-US" sz="2000" i="1">
                              <a:solidFill>
                                <a:srgbClr val="0070C0"/>
                              </a:solidFill>
                              <a:latin typeface="Cambria Math"/>
                            </a:rPr>
                            <m:t>𝐵𝑒𝑎𝑚</m:t>
                          </m:r>
                        </m:sub>
                      </m:sSub>
                      <m:r>
                        <a:rPr lang="en-US" sz="2000" i="1">
                          <a:solidFill>
                            <a:srgbClr val="0070C0"/>
                          </a:solidFill>
                          <a:latin typeface="Cambria Math"/>
                        </a:rPr>
                        <m:t>=</m:t>
                      </m:r>
                      <m:f>
                        <m:fPr>
                          <m:ctrlPr>
                            <a:rPr lang="en-US" sz="2000" i="1">
                              <a:solidFill>
                                <a:srgbClr val="0070C0"/>
                              </a:solidFill>
                              <a:latin typeface="Cambria Math" panose="02040503050406030204" pitchFamily="18" charset="0"/>
                            </a:rPr>
                          </m:ctrlPr>
                        </m:fPr>
                        <m:num>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𝜀</m:t>
                              </m:r>
                            </m:e>
                            <m:sub>
                              <m:r>
                                <a:rPr lang="en-US" sz="2000" i="1">
                                  <a:solidFill>
                                    <a:srgbClr val="0070C0"/>
                                  </a:solidFill>
                                  <a:latin typeface="Cambria Math"/>
                                </a:rPr>
                                <m:t>𝐵𝑒𝑎𝑚</m:t>
                              </m:r>
                            </m:sub>
                          </m:sSub>
                        </m:num>
                        <m:den>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𝜀</m:t>
                              </m:r>
                            </m:e>
                            <m:sub>
                              <m:r>
                                <a:rPr lang="en-US" sz="2000" i="1">
                                  <a:solidFill>
                                    <a:srgbClr val="0070C0"/>
                                  </a:solidFill>
                                  <a:latin typeface="Cambria Math"/>
                                </a:rPr>
                                <m:t>𝑇𝑎𝑟𝑔𝑒𝑡</m:t>
                              </m:r>
                            </m:sub>
                          </m:sSub>
                        </m:den>
                      </m:f>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𝑃</m:t>
                          </m:r>
                        </m:e>
                        <m:sub>
                          <m:r>
                            <a:rPr lang="en-US" sz="2000" i="1">
                              <a:solidFill>
                                <a:srgbClr val="0070C0"/>
                              </a:solidFill>
                              <a:latin typeface="Cambria Math"/>
                            </a:rPr>
                            <m:t>𝑇𝑎𝑟𝑔𝑒𝑡</m:t>
                          </m:r>
                        </m:sub>
                      </m:sSub>
                    </m:oMath>
                  </m:oMathPara>
                </a14:m>
                <a:endParaRPr lang="en-US" sz="2000" dirty="0">
                  <a:solidFill>
                    <a:srgbClr val="0070C0"/>
                  </a:solidFill>
                </a:endParaRPr>
              </a:p>
            </p:txBody>
          </p:sp>
        </mc:Choice>
        <mc:Fallback xmlns="">
          <p:sp>
            <p:nvSpPr>
              <p:cNvPr id="30" name="TextBox 29">
                <a:extLst>
                  <a:ext uri="{FF2B5EF4-FFF2-40B4-BE49-F238E27FC236}">
                    <a16:creationId xmlns:a16="http://schemas.microsoft.com/office/drawing/2014/main" id="{35459346-37D5-8599-1621-CF26E3852FA7}"/>
                  </a:ext>
                </a:extLst>
              </p:cNvPr>
              <p:cNvSpPr txBox="1">
                <a:spLocks noRot="1" noChangeAspect="1" noMove="1" noResize="1" noEditPoints="1" noAdjustHandles="1" noChangeArrowheads="1" noChangeShapeType="1" noTextEdit="1"/>
              </p:cNvSpPr>
              <p:nvPr/>
            </p:nvSpPr>
            <p:spPr>
              <a:xfrm>
                <a:off x="2169070" y="5410200"/>
                <a:ext cx="2853602" cy="798808"/>
              </a:xfrm>
              <a:prstGeom prst="rect">
                <a:avLst/>
              </a:prstGeom>
              <a:blipFill>
                <a:blip r:embed="rId8"/>
                <a:stretch>
                  <a:fillRect/>
                </a:stretch>
              </a:blipFill>
              <a:ln>
                <a:noFill/>
              </a:ln>
            </p:spPr>
            <p:txBody>
              <a:bodyPr/>
              <a:lstStyle/>
              <a:p>
                <a:r>
                  <a:rPr lang="en-US">
                    <a:noFill/>
                  </a:rPr>
                  <a:t> </a:t>
                </a:r>
              </a:p>
            </p:txBody>
          </p:sp>
        </mc:Fallback>
      </mc:AlternateContent>
      <p:sp>
        <p:nvSpPr>
          <p:cNvPr id="32" name="TextBox 31">
            <a:extLst>
              <a:ext uri="{FF2B5EF4-FFF2-40B4-BE49-F238E27FC236}">
                <a16:creationId xmlns:a16="http://schemas.microsoft.com/office/drawing/2014/main" id="{035A27A8-D372-D656-E668-39DE18304058}"/>
              </a:ext>
            </a:extLst>
          </p:cNvPr>
          <p:cNvSpPr txBox="1"/>
          <p:nvPr/>
        </p:nvSpPr>
        <p:spPr>
          <a:xfrm>
            <a:off x="8735199"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33" name="TextBox 32">
            <a:extLst>
              <a:ext uri="{FF2B5EF4-FFF2-40B4-BE49-F238E27FC236}">
                <a16:creationId xmlns:a16="http://schemas.microsoft.com/office/drawing/2014/main" id="{CFBB3A9B-D6B0-6717-813A-4BFB6B57F7B5}"/>
              </a:ext>
            </a:extLst>
          </p:cNvPr>
          <p:cNvSpPr txBox="1"/>
          <p:nvPr/>
        </p:nvSpPr>
        <p:spPr>
          <a:xfrm>
            <a:off x="9942146"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34" name="Straight Arrow Connector 33">
            <a:extLst>
              <a:ext uri="{FF2B5EF4-FFF2-40B4-BE49-F238E27FC236}">
                <a16:creationId xmlns:a16="http://schemas.microsoft.com/office/drawing/2014/main" id="{21AD9663-F25B-08CD-9880-32AB8654A634}"/>
              </a:ext>
            </a:extLst>
          </p:cNvPr>
          <p:cNvCxnSpPr/>
          <p:nvPr/>
        </p:nvCxnSpPr>
        <p:spPr>
          <a:xfrm flipH="1" flipV="1">
            <a:off x="8280267"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019DA1-BB90-F38C-65E3-87B422515AF5}"/>
              </a:ext>
            </a:extLst>
          </p:cNvPr>
          <p:cNvCxnSpPr/>
          <p:nvPr/>
        </p:nvCxnSpPr>
        <p:spPr>
          <a:xfrm flipH="1" flipV="1">
            <a:off x="9487214"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09FF071-3D54-4FC7-2B29-A6CAABAFDE15}"/>
                  </a:ext>
                </a:extLst>
              </p:cNvPr>
              <p:cNvSpPr txBox="1"/>
              <p:nvPr/>
            </p:nvSpPr>
            <p:spPr>
              <a:xfrm>
                <a:off x="5408830" y="6474023"/>
                <a:ext cx="2439770" cy="307777"/>
              </a:xfrm>
              <a:prstGeom prst="rect">
                <a:avLst/>
              </a:prstGeom>
              <a:noFill/>
            </p:spPr>
            <p:txBody>
              <a:bodyPr wrap="none" rtlCol="0">
                <a:spAutoFit/>
              </a:bodyPr>
              <a:lstStyle/>
              <a:p>
                <a:pPr algn="l">
                  <a:spcAft>
                    <a:spcPts val="600"/>
                  </a:spcAft>
                </a:pPr>
                <a:r>
                  <a:rPr lang="en-US" sz="1400" dirty="0">
                    <a:solidFill>
                      <a:schemeClr val="bg1">
                        <a:lumMod val="65000"/>
                      </a:schemeClr>
                    </a:solidFill>
                  </a:rPr>
                  <a:t>Remember, we just call this </a:t>
                </a:r>
                <a14:m>
                  <m:oMath xmlns:m="http://schemas.openxmlformats.org/officeDocument/2006/math">
                    <m:sSub>
                      <m:sSubPr>
                        <m:ctrlPr>
                          <a:rPr lang="en-US" sz="1400" i="1" dirty="0" smtClean="0">
                            <a:solidFill>
                              <a:schemeClr val="bg1">
                                <a:lumMod val="65000"/>
                              </a:schemeClr>
                            </a:solidFill>
                            <a:latin typeface="Cambria Math" panose="02040503050406030204" pitchFamily="18" charset="0"/>
                          </a:rPr>
                        </m:ctrlPr>
                      </m:sSubPr>
                      <m:e>
                        <m:r>
                          <a:rPr lang="en-US" sz="1400" i="1" dirty="0" smtClean="0">
                            <a:solidFill>
                              <a:schemeClr val="bg1">
                                <a:lumMod val="65000"/>
                              </a:schemeClr>
                            </a:solidFill>
                            <a:latin typeface="Cambria Math" panose="02040503050406030204" pitchFamily="18" charset="0"/>
                          </a:rPr>
                          <m:t>𝐴</m:t>
                        </m:r>
                      </m:e>
                      <m:sub>
                        <m:r>
                          <a:rPr lang="en-US" sz="1400" i="1" dirty="0" smtClean="0">
                            <a:solidFill>
                              <a:schemeClr val="bg1">
                                <a:lumMod val="65000"/>
                              </a:schemeClr>
                            </a:solidFill>
                            <a:latin typeface="Cambria Math" panose="02040503050406030204" pitchFamily="18" charset="0"/>
                          </a:rPr>
                          <m:t>𝑁</m:t>
                        </m:r>
                      </m:sub>
                    </m:sSub>
                  </m:oMath>
                </a14:m>
                <a:endParaRPr lang="en-US" sz="1400" dirty="0">
                  <a:solidFill>
                    <a:schemeClr val="bg1">
                      <a:lumMod val="65000"/>
                    </a:schemeClr>
                  </a:solidFill>
                </a:endParaRPr>
              </a:p>
            </p:txBody>
          </p:sp>
        </mc:Choice>
        <mc:Fallback xmlns="">
          <p:sp>
            <p:nvSpPr>
              <p:cNvPr id="3" name="TextBox 2">
                <a:extLst>
                  <a:ext uri="{FF2B5EF4-FFF2-40B4-BE49-F238E27FC236}">
                    <a16:creationId xmlns:a16="http://schemas.microsoft.com/office/drawing/2014/main" id="{209FF071-3D54-4FC7-2B29-A6CAABAFDE15}"/>
                  </a:ext>
                </a:extLst>
              </p:cNvPr>
              <p:cNvSpPr txBox="1">
                <a:spLocks noRot="1" noChangeAspect="1" noMove="1" noResize="1" noEditPoints="1" noAdjustHandles="1" noChangeArrowheads="1" noChangeShapeType="1" noTextEdit="1"/>
              </p:cNvSpPr>
              <p:nvPr/>
            </p:nvSpPr>
            <p:spPr>
              <a:xfrm>
                <a:off x="5408830" y="6474023"/>
                <a:ext cx="2439770" cy="307777"/>
              </a:xfrm>
              <a:prstGeom prst="rect">
                <a:avLst/>
              </a:prstGeom>
              <a:blipFill>
                <a:blip r:embed="rId9"/>
                <a:stretch>
                  <a:fillRect l="-748" t="-3922" b="-19608"/>
                </a:stretch>
              </a:blipFill>
            </p:spPr>
            <p:txBody>
              <a:bodyPr/>
              <a:lstStyle/>
              <a:p>
                <a:r>
                  <a:rPr lang="en-US">
                    <a:noFill/>
                  </a:rPr>
                  <a:t> </a:t>
                </a:r>
              </a:p>
            </p:txBody>
          </p:sp>
        </mc:Fallback>
      </mc:AlternateContent>
      <p:cxnSp>
        <p:nvCxnSpPr>
          <p:cNvPr id="5" name="Connector: Curved 4">
            <a:extLst>
              <a:ext uri="{FF2B5EF4-FFF2-40B4-BE49-F238E27FC236}">
                <a16:creationId xmlns:a16="http://schemas.microsoft.com/office/drawing/2014/main" id="{B2EA8FC1-F757-D036-9194-4C16E279DCEC}"/>
              </a:ext>
            </a:extLst>
          </p:cNvPr>
          <p:cNvCxnSpPr>
            <a:cxnSpLocks/>
            <a:stCxn id="3" idx="0"/>
            <a:endCxn id="29" idx="3"/>
          </p:cNvCxnSpPr>
          <p:nvPr/>
        </p:nvCxnSpPr>
        <p:spPr>
          <a:xfrm rot="16200000" flipV="1">
            <a:off x="4750098" y="4595405"/>
            <a:ext cx="1655801" cy="2101435"/>
          </a:xfrm>
          <a:prstGeom prst="curvedConnector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456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AEBA-0651-EE10-83EB-18A5A96DFC81}"/>
              </a:ext>
            </a:extLst>
          </p:cNvPr>
          <p:cNvSpPr>
            <a:spLocks noGrp="1"/>
          </p:cNvSpPr>
          <p:nvPr>
            <p:ph type="title"/>
          </p:nvPr>
        </p:nvSpPr>
        <p:spPr>
          <a:xfrm>
            <a:off x="304800" y="365128"/>
            <a:ext cx="7543800" cy="711198"/>
          </a:xfrm>
          <a:solidFill>
            <a:schemeClr val="accent1">
              <a:alpha val="50000"/>
            </a:schemeClr>
          </a:solidFill>
        </p:spPr>
        <p:txBody>
          <a:bodyPr/>
          <a:lstStyle/>
          <a:p>
            <a:r>
              <a:rPr lang="en-US" dirty="0"/>
              <a:t>Elastic Scattering at RHIC energies</a:t>
            </a:r>
          </a:p>
        </p:txBody>
      </p:sp>
      <p:sp>
        <p:nvSpPr>
          <p:cNvPr id="3" name="Slide Number Placeholder 2">
            <a:extLst>
              <a:ext uri="{FF2B5EF4-FFF2-40B4-BE49-F238E27FC236}">
                <a16:creationId xmlns:a16="http://schemas.microsoft.com/office/drawing/2014/main" id="{C4C1D427-B7A1-6A4A-AD98-D238492A5430}"/>
              </a:ext>
            </a:extLst>
          </p:cNvPr>
          <p:cNvSpPr>
            <a:spLocks noGrp="1"/>
          </p:cNvSpPr>
          <p:nvPr>
            <p:ph type="sldNum" sz="quarter" idx="10"/>
          </p:nvPr>
        </p:nvSpPr>
        <p:spPr/>
        <p:txBody>
          <a:bodyPr/>
          <a:lstStyle/>
          <a:p>
            <a:fld id="{DF69D58E-C59B-4BE3-83E0-B1C1287A8E5B}" type="slidenum">
              <a:rPr lang="en-US" smtClean="0"/>
              <a:pPr/>
              <a:t>54</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0293315-4072-5F4C-F437-923321044E10}"/>
                  </a:ext>
                </a:extLst>
              </p:cNvPr>
              <p:cNvSpPr txBox="1"/>
              <p:nvPr/>
            </p:nvSpPr>
            <p:spPr>
              <a:xfrm>
                <a:off x="457200" y="1219200"/>
                <a:ext cx="8802666" cy="78483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Beam momentum is </a:t>
                </a:r>
                <a14:m>
                  <m:oMath xmlns:m="http://schemas.openxmlformats.org/officeDocument/2006/math">
                    <m:r>
                      <a:rPr lang="en-US" sz="2000" i="1" dirty="0" smtClean="0">
                        <a:latin typeface="Cambria Math" panose="02040503050406030204" pitchFamily="18" charset="0"/>
                      </a:rPr>
                      <m:t>100−250 </m:t>
                    </m:r>
                    <m:r>
                      <m:rPr>
                        <m:nor/>
                      </m:rPr>
                      <a:rPr lang="en-US" sz="2000" i="0" dirty="0" smtClean="0">
                        <a:latin typeface="Cambria Math" panose="02040503050406030204" pitchFamily="18" charset="0"/>
                      </a:rPr>
                      <m:t>GeV</m:t>
                    </m:r>
                  </m:oMath>
                </a14:m>
                <a:r>
                  <a:rPr lang="en-US" sz="2000" dirty="0"/>
                  <a:t>.</a:t>
                </a:r>
              </a:p>
              <a:p>
                <a:pPr marL="285750" indent="-285750">
                  <a:spcAft>
                    <a:spcPts val="600"/>
                  </a:spcAft>
                  <a:buFont typeface="Arial" panose="020B0604020202020204" pitchFamily="34" charset="0"/>
                  <a:buChar char="•"/>
                </a:pPr>
                <a:r>
                  <a:rPr lang="en-US" sz="2000" dirty="0"/>
                  <a:t>Significant analyzing power exists in the </a:t>
                </a:r>
                <a:r>
                  <a:rPr lang="en-US" sz="2000" b="1" dirty="0"/>
                  <a:t>Coulomb-Nuclear Interference region</a:t>
                </a:r>
                <a:r>
                  <a:rPr lang="en-US" sz="2000" dirty="0"/>
                  <a:t>.</a:t>
                </a:r>
              </a:p>
            </p:txBody>
          </p:sp>
        </mc:Choice>
        <mc:Fallback>
          <p:sp>
            <p:nvSpPr>
              <p:cNvPr id="4" name="TextBox 3">
                <a:extLst>
                  <a:ext uri="{FF2B5EF4-FFF2-40B4-BE49-F238E27FC236}">
                    <a16:creationId xmlns:a16="http://schemas.microsoft.com/office/drawing/2014/main" id="{20293315-4072-5F4C-F437-923321044E10}"/>
                  </a:ext>
                </a:extLst>
              </p:cNvPr>
              <p:cNvSpPr txBox="1">
                <a:spLocks noRot="1" noChangeAspect="1" noMove="1" noResize="1" noEditPoints="1" noAdjustHandles="1" noChangeArrowheads="1" noChangeShapeType="1" noTextEdit="1"/>
              </p:cNvSpPr>
              <p:nvPr/>
            </p:nvSpPr>
            <p:spPr>
              <a:xfrm>
                <a:off x="457200" y="1219200"/>
                <a:ext cx="8802666" cy="784830"/>
              </a:xfrm>
              <a:prstGeom prst="rect">
                <a:avLst/>
              </a:prstGeom>
              <a:blipFill>
                <a:blip r:embed="rId2"/>
                <a:stretch>
                  <a:fillRect l="-576" t="-4839" b="-1290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A6E085-BF37-A147-2B5E-8C9770D81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849880"/>
            <a:ext cx="401483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1BC599-A57B-0D57-F803-9309C7CD5DDD}"/>
                  </a:ext>
                </a:extLst>
              </p:cNvPr>
              <p:cNvSpPr txBox="1"/>
              <p:nvPr/>
            </p:nvSpPr>
            <p:spPr>
              <a:xfrm>
                <a:off x="838200" y="2599241"/>
                <a:ext cx="26364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75000"/>
                            </a:schemeClr>
                          </a:solidFill>
                          <a:latin typeface="Cambria Math"/>
                          <a:ea typeface="Cambria Math"/>
                        </a:rPr>
                        <m:t>𝜑</m:t>
                      </m:r>
                      <m:d>
                        <m:dPr>
                          <m:ctrlPr>
                            <a:rPr lang="en-US" b="0" i="1" smtClean="0">
                              <a:solidFill>
                                <a:schemeClr val="accent1">
                                  <a:lumMod val="75000"/>
                                </a:schemeClr>
                              </a:solidFill>
                              <a:latin typeface="Cambria Math" panose="02040503050406030204" pitchFamily="18" charset="0"/>
                              <a:ea typeface="Cambria Math"/>
                            </a:rPr>
                          </m:ctrlPr>
                        </m:dPr>
                        <m:e>
                          <m:r>
                            <a:rPr lang="en-US" b="0" i="1" smtClean="0">
                              <a:solidFill>
                                <a:schemeClr val="accent1">
                                  <a:lumMod val="75000"/>
                                </a:schemeClr>
                              </a:solidFill>
                              <a:latin typeface="Cambria Math"/>
                              <a:ea typeface="Cambria Math"/>
                            </a:rPr>
                            <m:t>𝑠</m:t>
                          </m:r>
                          <m:r>
                            <a:rPr lang="en-US" b="0" i="1" smtClean="0">
                              <a:solidFill>
                                <a:schemeClr val="accent1">
                                  <a:lumMod val="75000"/>
                                </a:schemeClr>
                              </a:solidFill>
                              <a:latin typeface="Cambria Math"/>
                              <a:ea typeface="Cambria Math"/>
                            </a:rPr>
                            <m:t>,</m:t>
                          </m:r>
                          <m:r>
                            <a:rPr lang="en-US" b="0" i="1" smtClean="0">
                              <a:solidFill>
                                <a:schemeClr val="accent1">
                                  <a:lumMod val="75000"/>
                                </a:schemeClr>
                              </a:solidFill>
                              <a:latin typeface="Cambria Math"/>
                              <a:ea typeface="Cambria Math"/>
                            </a:rPr>
                            <m:t>𝑡</m:t>
                          </m:r>
                        </m:e>
                      </m:d>
                      <m:r>
                        <a:rPr lang="en-US" b="0" i="1" smtClean="0">
                          <a:solidFill>
                            <a:schemeClr val="accent1">
                              <a:lumMod val="75000"/>
                            </a:schemeClr>
                          </a:solidFill>
                          <a:latin typeface="Cambria Math"/>
                          <a:ea typeface="Cambria Math"/>
                        </a:rPr>
                        <m:t>=</m:t>
                      </m:r>
                      <m:d>
                        <m:dPr>
                          <m:begChr m:val="⟨"/>
                          <m:endChr m:val="⟩"/>
                          <m:ctrlPr>
                            <a:rPr lang="en-US" b="0" i="1" smtClean="0">
                              <a:solidFill>
                                <a:schemeClr val="accent1">
                                  <a:lumMod val="75000"/>
                                </a:schemeClr>
                              </a:solidFill>
                              <a:latin typeface="Cambria Math" panose="02040503050406030204" pitchFamily="18" charset="0"/>
                              <a:ea typeface="Cambria Math"/>
                            </a:rPr>
                          </m:ctrlPr>
                        </m:dPr>
                        <m:e>
                          <m:sSub>
                            <m:sSubPr>
                              <m:ctrlPr>
                                <a:rPr lang="en-US" b="0" i="1" smtClean="0">
                                  <a:solidFill>
                                    <a:schemeClr val="accent1">
                                      <a:lumMod val="75000"/>
                                    </a:schemeClr>
                                  </a:solidFill>
                                  <a:latin typeface="Cambria Math" panose="02040503050406030204" pitchFamily="18" charset="0"/>
                                  <a:ea typeface="Cambria Math"/>
                                </a:rPr>
                              </m:ctrlPr>
                            </m:sSubPr>
                            <m:e>
                              <m:r>
                                <a:rPr lang="en-US" b="0" i="1" smtClean="0">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𝐶</m:t>
                              </m:r>
                            </m:sub>
                          </m:sSub>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𝐷</m:t>
                              </m:r>
                            </m:sub>
                          </m:sSub>
                          <m:d>
                            <m:dPr>
                              <m:begChr m:val="|"/>
                              <m:endChr m:val="|"/>
                              <m:ctrlPr>
                                <a:rPr lang="en-US" i="1" smtClean="0">
                                  <a:solidFill>
                                    <a:schemeClr val="accent1">
                                      <a:lumMod val="75000"/>
                                    </a:schemeClr>
                                  </a:solidFill>
                                  <a:latin typeface="Cambria Math" panose="02040503050406030204" pitchFamily="18" charset="0"/>
                                  <a:ea typeface="Cambria Math"/>
                                </a:rPr>
                              </m:ctrlPr>
                            </m:dPr>
                            <m:e>
                              <m:r>
                                <a:rPr lang="en-US" i="1" smtClean="0">
                                  <a:solidFill>
                                    <a:schemeClr val="accent1">
                                      <a:lumMod val="75000"/>
                                    </a:schemeClr>
                                  </a:solidFill>
                                  <a:latin typeface="Cambria Math"/>
                                  <a:ea typeface="Cambria Math"/>
                                </a:rPr>
                                <m:t>𝜑</m:t>
                              </m:r>
                            </m:e>
                          </m:d>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𝐴</m:t>
                              </m:r>
                            </m:sub>
                          </m:sSub>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𝐵</m:t>
                              </m:r>
                            </m:sub>
                          </m:sSub>
                        </m:e>
                      </m:d>
                    </m:oMath>
                  </m:oMathPara>
                </a14:m>
                <a:endParaRPr lang="en-US" dirty="0">
                  <a:solidFill>
                    <a:schemeClr val="accent1">
                      <a:lumMod val="75000"/>
                    </a:schemeClr>
                  </a:solidFill>
                </a:endParaRPr>
              </a:p>
            </p:txBody>
          </p:sp>
        </mc:Choice>
        <mc:Fallback xmlns="">
          <p:sp>
            <p:nvSpPr>
              <p:cNvPr id="6" name="TextBox 5">
                <a:extLst>
                  <a:ext uri="{FF2B5EF4-FFF2-40B4-BE49-F238E27FC236}">
                    <a16:creationId xmlns:a16="http://schemas.microsoft.com/office/drawing/2014/main" id="{0E1BC599-A57B-0D57-F803-9309C7CD5DDD}"/>
                  </a:ext>
                </a:extLst>
              </p:cNvPr>
              <p:cNvSpPr txBox="1">
                <a:spLocks noRot="1" noChangeAspect="1" noMove="1" noResize="1" noEditPoints="1" noAdjustHandles="1" noChangeArrowheads="1" noChangeShapeType="1" noTextEdit="1"/>
              </p:cNvSpPr>
              <p:nvPr/>
            </p:nvSpPr>
            <p:spPr>
              <a:xfrm>
                <a:off x="838200" y="2599241"/>
                <a:ext cx="2636427" cy="369332"/>
              </a:xfrm>
              <a:prstGeom prst="rect">
                <a:avLst/>
              </a:prstGeom>
              <a:blipFill>
                <a:blip r:embed="rId4"/>
                <a:stretch>
                  <a:fillRect b="-655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A89A0E9-BE2A-20AC-672B-730BF8CF48F1}"/>
              </a:ext>
            </a:extLst>
          </p:cNvPr>
          <p:cNvSpPr txBox="1"/>
          <p:nvPr/>
        </p:nvSpPr>
        <p:spPr>
          <a:xfrm>
            <a:off x="7086600" y="2468880"/>
            <a:ext cx="4374787" cy="338554"/>
          </a:xfrm>
          <a:prstGeom prst="rect">
            <a:avLst/>
          </a:prstGeom>
          <a:noFill/>
        </p:spPr>
        <p:txBody>
          <a:bodyPr wrap="none" rtlCol="0">
            <a:spAutoFit/>
          </a:bodyPr>
          <a:lstStyle/>
          <a:p>
            <a:r>
              <a:rPr lang="en-US" sz="1600" dirty="0"/>
              <a:t>A. </a:t>
            </a:r>
            <a:r>
              <a:rPr lang="en-US" sz="1600" dirty="0" err="1"/>
              <a:t>Poblaguev</a:t>
            </a:r>
            <a:r>
              <a:rPr lang="en-US" sz="1600" dirty="0"/>
              <a:t> et al., Phys. Rev. D 79, 094014 (2009)</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8B3B6F-5342-CF82-ED14-35428A799888}"/>
                  </a:ext>
                </a:extLst>
              </p:cNvPr>
              <p:cNvSpPr txBox="1"/>
              <p:nvPr/>
            </p:nvSpPr>
            <p:spPr>
              <a:xfrm>
                <a:off x="4301457" y="2599241"/>
                <a:ext cx="1946943" cy="2048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i="1">
                              <a:solidFill>
                                <a:schemeClr val="accent1">
                                  <a:lumMod val="75000"/>
                                </a:schemeClr>
                              </a:solidFill>
                              <a:latin typeface="Cambria Math"/>
                              <a:ea typeface="Cambria Math"/>
                            </a:rPr>
                            <m:t>1</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2</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3</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4</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5</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p:txBody>
          </p:sp>
        </mc:Choice>
        <mc:Fallback xmlns="">
          <p:sp>
            <p:nvSpPr>
              <p:cNvPr id="8" name="TextBox 7">
                <a:extLst>
                  <a:ext uri="{FF2B5EF4-FFF2-40B4-BE49-F238E27FC236}">
                    <a16:creationId xmlns:a16="http://schemas.microsoft.com/office/drawing/2014/main" id="{CE8B3B6F-5342-CF82-ED14-35428A799888}"/>
                  </a:ext>
                </a:extLst>
              </p:cNvPr>
              <p:cNvSpPr txBox="1">
                <a:spLocks noRot="1" noChangeAspect="1" noMove="1" noResize="1" noEditPoints="1" noAdjustHandles="1" noChangeArrowheads="1" noChangeShapeType="1" noTextEdit="1"/>
              </p:cNvSpPr>
              <p:nvPr/>
            </p:nvSpPr>
            <p:spPr>
              <a:xfrm>
                <a:off x="4301457" y="2599241"/>
                <a:ext cx="1946943" cy="204895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D79584-9CD7-CDB0-6DCE-56BE7CEA14CE}"/>
                  </a:ext>
                </a:extLst>
              </p:cNvPr>
              <p:cNvSpPr txBox="1"/>
              <p:nvPr/>
            </p:nvSpPr>
            <p:spPr>
              <a:xfrm>
                <a:off x="488760" y="5181600"/>
                <a:ext cx="6292748" cy="1163332"/>
              </a:xfrm>
              <a:prstGeom prst="rect">
                <a:avLst/>
              </a:prstGeom>
              <a:noFill/>
            </p:spPr>
            <p:txBody>
              <a:bodyPr wrap="none" rtlCol="0">
                <a:spAutoFit/>
              </a:bodyPr>
              <a:lstStyle/>
              <a:p>
                <a:pPr algn="ctr">
                  <a:spcAft>
                    <a:spcPts val="1200"/>
                  </a:spcAft>
                </a:pPr>
                <a14:m>
                  <m:oMathPara xmlns:m="http://schemas.openxmlformats.org/officeDocument/2006/math">
                    <m:oMathParaPr>
                      <m:jc m:val="centerGroup"/>
                    </m:oMathParaPr>
                    <m:oMath xmlns:m="http://schemas.openxmlformats.org/officeDocument/2006/math">
                      <m:sSub>
                        <m:sSubPr>
                          <m:ctrlPr>
                            <a:rPr lang="en-US" b="0" i="1" smtClean="0">
                              <a:solidFill>
                                <a:schemeClr val="accent1">
                                  <a:lumMod val="75000"/>
                                </a:schemeClr>
                              </a:solidFill>
                              <a:latin typeface="Cambria Math" panose="02040503050406030204" pitchFamily="18" charset="0"/>
                            </a:rPr>
                          </m:ctrlPr>
                        </m:sSubPr>
                        <m:e>
                          <m:r>
                            <a:rPr lang="en-US" b="0" i="1" smtClean="0">
                              <a:solidFill>
                                <a:schemeClr val="accent1">
                                  <a:lumMod val="75000"/>
                                </a:schemeClr>
                              </a:solidFill>
                              <a:latin typeface="Cambria Math"/>
                            </a:rPr>
                            <m:t>𝐴</m:t>
                          </m:r>
                        </m:e>
                        <m:sub>
                          <m:r>
                            <a:rPr lang="en-US" b="0" i="1" smtClean="0">
                              <a:solidFill>
                                <a:schemeClr val="accent1">
                                  <a:lumMod val="75000"/>
                                </a:schemeClr>
                              </a:solidFill>
                              <a:latin typeface="Cambria Math"/>
                            </a:rPr>
                            <m:t>𝑁</m:t>
                          </m:r>
                        </m:sub>
                      </m:sSub>
                      <m:f>
                        <m:fPr>
                          <m:ctrlPr>
                            <a:rPr lang="en-US" b="0" i="1" smtClean="0">
                              <a:solidFill>
                                <a:schemeClr val="accent1">
                                  <a:lumMod val="75000"/>
                                </a:schemeClr>
                              </a:solidFill>
                              <a:latin typeface="Cambria Math" panose="02040503050406030204" pitchFamily="18" charset="0"/>
                            </a:rPr>
                          </m:ctrlPr>
                        </m:fPr>
                        <m:num>
                          <m:r>
                            <a:rPr lang="en-US" b="0" i="1" smtClean="0">
                              <a:solidFill>
                                <a:schemeClr val="accent1">
                                  <a:lumMod val="75000"/>
                                </a:schemeClr>
                              </a:solidFill>
                              <a:latin typeface="Cambria Math"/>
                            </a:rPr>
                            <m:t>𝑑𝑠</m:t>
                          </m:r>
                        </m:num>
                        <m:den>
                          <m:r>
                            <a:rPr lang="en-US" b="0" i="1" smtClean="0">
                              <a:solidFill>
                                <a:schemeClr val="accent1">
                                  <a:lumMod val="75000"/>
                                </a:schemeClr>
                              </a:solidFill>
                              <a:latin typeface="Cambria Math"/>
                            </a:rPr>
                            <m:t>𝑑𝑡</m:t>
                          </m:r>
                        </m:den>
                      </m:f>
                      <m:r>
                        <a:rPr lang="en-US" b="0" i="1" smtClean="0">
                          <a:solidFill>
                            <a:schemeClr val="accent1">
                              <a:lumMod val="75000"/>
                            </a:schemeClr>
                          </a:solidFill>
                          <a:latin typeface="Cambria Math"/>
                        </a:rPr>
                        <m:t>=−</m:t>
                      </m:r>
                      <m:f>
                        <m:fPr>
                          <m:ctrlPr>
                            <a:rPr lang="en-US" b="0" i="1" smtClean="0">
                              <a:solidFill>
                                <a:schemeClr val="accent1">
                                  <a:lumMod val="75000"/>
                                </a:schemeClr>
                              </a:solidFill>
                              <a:latin typeface="Cambria Math" panose="02040503050406030204" pitchFamily="18" charset="0"/>
                            </a:rPr>
                          </m:ctrlPr>
                        </m:fPr>
                        <m:num>
                          <m:r>
                            <a:rPr lang="en-US" b="0" i="1" smtClean="0">
                              <a:solidFill>
                                <a:schemeClr val="accent1">
                                  <a:lumMod val="75000"/>
                                </a:schemeClr>
                              </a:solidFill>
                              <a:latin typeface="Cambria Math"/>
                            </a:rPr>
                            <m:t>4</m:t>
                          </m:r>
                          <m:r>
                            <a:rPr lang="en-US" b="0" i="1" smtClean="0">
                              <a:solidFill>
                                <a:schemeClr val="accent1">
                                  <a:lumMod val="75000"/>
                                </a:schemeClr>
                              </a:solidFill>
                              <a:latin typeface="Cambria Math"/>
                              <a:ea typeface="Cambria Math"/>
                            </a:rPr>
                            <m:t>𝜋</m:t>
                          </m:r>
                        </m:num>
                        <m:den>
                          <m:sSup>
                            <m:sSupPr>
                              <m:ctrlPr>
                                <a:rPr lang="en-US" b="0" i="1" smtClean="0">
                                  <a:solidFill>
                                    <a:schemeClr val="accent1">
                                      <a:lumMod val="75000"/>
                                    </a:schemeClr>
                                  </a:solidFill>
                                  <a:latin typeface="Cambria Math" panose="02040503050406030204" pitchFamily="18" charset="0"/>
                                </a:rPr>
                              </m:ctrlPr>
                            </m:sSupPr>
                            <m:e>
                              <m:r>
                                <a:rPr lang="en-US" b="0" i="1" smtClean="0">
                                  <a:solidFill>
                                    <a:schemeClr val="accent1">
                                      <a:lumMod val="75000"/>
                                    </a:schemeClr>
                                  </a:solidFill>
                                  <a:latin typeface="Cambria Math"/>
                                </a:rPr>
                                <m:t>𝑠</m:t>
                              </m:r>
                            </m:e>
                            <m:sup>
                              <m:r>
                                <a:rPr lang="en-US" b="0" i="1" smtClean="0">
                                  <a:solidFill>
                                    <a:schemeClr val="accent1">
                                      <a:lumMod val="75000"/>
                                    </a:schemeClr>
                                  </a:solidFill>
                                  <a:latin typeface="Cambria Math"/>
                                </a:rPr>
                                <m:t>2</m:t>
                              </m:r>
                            </m:sup>
                          </m:sSup>
                        </m:den>
                      </m:f>
                      <m:r>
                        <m:rPr>
                          <m:nor/>
                        </m:rPr>
                        <a:rPr lang="en-US" b="0" i="0" smtClean="0">
                          <a:solidFill>
                            <a:schemeClr val="accent1">
                              <a:lumMod val="75000"/>
                            </a:schemeClr>
                          </a:solidFill>
                          <a:latin typeface="Cambria Math"/>
                        </a:rPr>
                        <m:t>Im</m:t>
                      </m:r>
                      <m:d>
                        <m:dPr>
                          <m:begChr m:val="["/>
                          <m:endChr m:val="]"/>
                          <m:ctrlPr>
                            <a:rPr lang="en-US" b="0" i="1" smtClean="0">
                              <a:solidFill>
                                <a:schemeClr val="accent1">
                                  <a:lumMod val="75000"/>
                                </a:schemeClr>
                              </a:solidFill>
                              <a:latin typeface="Cambria Math" panose="02040503050406030204" pitchFamily="18" charset="0"/>
                            </a:rPr>
                          </m:ctrlPr>
                        </m:dPr>
                        <m:e>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5</m:t>
                              </m:r>
                            </m:sub>
                            <m:sup>
                              <m:r>
                                <a:rPr lang="en-US" b="0" i="1" smtClean="0">
                                  <a:solidFill>
                                    <a:schemeClr val="accent1">
                                      <a:lumMod val="75000"/>
                                    </a:schemeClr>
                                  </a:solidFill>
                                  <a:latin typeface="Cambria Math"/>
                                </a:rPr>
                                <m:t>𝑒𝑚</m:t>
                              </m:r>
                              <m:r>
                                <a:rPr lang="en-US" b="0" i="1" smtClean="0">
                                  <a:solidFill>
                                    <a:schemeClr val="accent1">
                                      <a:lumMod val="75000"/>
                                    </a:schemeClr>
                                  </a:solidFill>
                                  <a:latin typeface="Cambria Math"/>
                                </a:rPr>
                                <m:t>∗</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m:t>
                              </m:r>
                            </m:sub>
                            <m:sup>
                              <m:r>
                                <a:rPr lang="en-US" b="0" i="1" smtClean="0">
                                  <a:solidFill>
                                    <a:schemeClr val="accent1">
                                      <a:lumMod val="75000"/>
                                    </a:schemeClr>
                                  </a:solidFill>
                                  <a:latin typeface="Cambria Math"/>
                                </a:rPr>
                                <m:t>h𝑎𝑑</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r>
                            <a:rPr lang="en-US" b="0" i="1" smtClean="0">
                              <a:solidFill>
                                <a:schemeClr val="accent1">
                                  <a:lumMod val="75000"/>
                                </a:schemeClr>
                              </a:solidFill>
                              <a:latin typeface="Cambria Math"/>
                            </a:rPr>
                            <m:t>+</m:t>
                          </m:r>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5</m:t>
                              </m:r>
                            </m:sub>
                            <m:sup>
                              <m:r>
                                <a:rPr lang="en-US" b="0" i="1" smtClean="0">
                                  <a:solidFill>
                                    <a:schemeClr val="accent1">
                                      <a:lumMod val="75000"/>
                                    </a:schemeClr>
                                  </a:solidFill>
                                  <a:latin typeface="Cambria Math"/>
                                </a:rPr>
                                <m:t>h𝑎𝑑</m:t>
                              </m:r>
                              <m:r>
                                <a:rPr lang="en-US" b="0" i="1" smtClean="0">
                                  <a:solidFill>
                                    <a:schemeClr val="accent1">
                                      <a:lumMod val="75000"/>
                                    </a:schemeClr>
                                  </a:solidFill>
                                  <a:latin typeface="Cambria Math"/>
                                </a:rPr>
                                <m:t>∗</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m:t>
                              </m:r>
                            </m:sub>
                            <m:sup>
                              <m:r>
                                <a:rPr lang="en-US" b="0" i="1" smtClean="0">
                                  <a:solidFill>
                                    <a:schemeClr val="accent1">
                                      <a:lumMod val="75000"/>
                                    </a:schemeClr>
                                  </a:solidFill>
                                  <a:latin typeface="Cambria Math"/>
                                </a:rPr>
                                <m:t>𝑒𝑚</m:t>
                              </m:r>
                            </m:sup>
                          </m:sSubSup>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r>
                            <a:rPr lang="en-US" b="0" i="1" smtClean="0">
                              <a:solidFill>
                                <a:schemeClr val="accent1">
                                  <a:lumMod val="75000"/>
                                </a:schemeClr>
                              </a:solidFill>
                              <a:latin typeface="Cambria Math"/>
                            </a:rPr>
                            <m:t>)</m:t>
                          </m:r>
                        </m:e>
                      </m:d>
                    </m:oMath>
                  </m:oMathPara>
                </a14:m>
                <a:endParaRPr lang="en-US" dirty="0">
                  <a:solidFill>
                    <a:schemeClr val="accent1">
                      <a:lumMod val="75000"/>
                    </a:schemeClr>
                  </a:solidFill>
                </a:endParaRPr>
              </a:p>
              <a:p>
                <a:pPr algn="ctr">
                  <a:spcAft>
                    <a:spcPts val="1200"/>
                  </a:spcAft>
                </a:pPr>
                <a:r>
                  <a:rPr lang="en-US" dirty="0">
                    <a:solidFill>
                      <a:schemeClr val="accent1">
                        <a:lumMod val="75000"/>
                      </a:schemeClr>
                    </a:solidFill>
                  </a:rPr>
                  <a:t>no-flip amplitude: </a:t>
                </a:r>
                <a14:m>
                  <m:oMath xmlns:m="http://schemas.openxmlformats.org/officeDocument/2006/math">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ea typeface="Cambria Math"/>
                          </a:rPr>
                          <m:t>+</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r>
                      <a:rPr lang="en-US" b="0" i="1" smtClean="0">
                        <a:solidFill>
                          <a:schemeClr val="accent1">
                            <a:lumMod val="75000"/>
                          </a:schemeClr>
                        </a:solidFill>
                        <a:latin typeface="Cambria Math"/>
                        <a:ea typeface="Cambria Math"/>
                      </a:rPr>
                      <m:t>=</m:t>
                    </m:r>
                    <m:f>
                      <m:fPr>
                        <m:ctrlPr>
                          <a:rPr lang="en-US" b="0" i="1" smtClean="0">
                            <a:solidFill>
                              <a:schemeClr val="accent1">
                                <a:lumMod val="75000"/>
                              </a:schemeClr>
                            </a:solidFill>
                            <a:latin typeface="Cambria Math" panose="02040503050406030204" pitchFamily="18" charset="0"/>
                            <a:ea typeface="Cambria Math"/>
                          </a:rPr>
                        </m:ctrlPr>
                      </m:fPr>
                      <m:num>
                        <m:r>
                          <a:rPr lang="en-US" b="0" i="1" smtClean="0">
                            <a:solidFill>
                              <a:schemeClr val="accent1">
                                <a:lumMod val="75000"/>
                              </a:schemeClr>
                            </a:solidFill>
                            <a:latin typeface="Cambria Math"/>
                            <a:ea typeface="Cambria Math"/>
                          </a:rPr>
                          <m:t>1</m:t>
                        </m:r>
                      </m:num>
                      <m:den>
                        <m:r>
                          <a:rPr lang="en-US" b="0" i="1" smtClean="0">
                            <a:solidFill>
                              <a:schemeClr val="accent1">
                                <a:lumMod val="75000"/>
                              </a:schemeClr>
                            </a:solidFill>
                            <a:latin typeface="Cambria Math"/>
                            <a:ea typeface="Cambria Math"/>
                          </a:rPr>
                          <m:t>2</m:t>
                        </m:r>
                      </m:den>
                    </m:f>
                    <m:d>
                      <m:dPr>
                        <m:begChr m:val="["/>
                        <m:endChr m:val="]"/>
                        <m:ctrlPr>
                          <a:rPr lang="en-US" b="0" i="1" smtClean="0">
                            <a:solidFill>
                              <a:schemeClr val="accent1">
                                <a:lumMod val="75000"/>
                              </a:schemeClr>
                            </a:solidFill>
                            <a:latin typeface="Cambria Math" panose="02040503050406030204" pitchFamily="18" charset="0"/>
                            <a:ea typeface="Cambria Math"/>
                          </a:rPr>
                        </m:ctrlPr>
                      </m:dPr>
                      <m:e>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i="1">
                                <a:solidFill>
                                  <a:schemeClr val="accent1">
                                    <a:lumMod val="75000"/>
                                  </a:schemeClr>
                                </a:solidFill>
                                <a:latin typeface="Cambria Math"/>
                                <a:ea typeface="Cambria Math"/>
                              </a:rPr>
                              <m:t>1</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r>
                          <m:rPr>
                            <m:nor/>
                          </m:rPr>
                          <a:rPr lang="en-US" b="0" i="0" smtClean="0">
                            <a:solidFill>
                              <a:schemeClr val="accent1">
                                <a:lumMod val="75000"/>
                              </a:schemeClr>
                            </a:solidFill>
                            <a:latin typeface="Cambria Math"/>
                            <a:ea typeface="Cambria Math"/>
                          </a:rPr>
                          <m:t>+</m:t>
                        </m:r>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i="1">
                                <a:solidFill>
                                  <a:schemeClr val="accent1">
                                    <a:lumMod val="75000"/>
                                  </a:schemeClr>
                                </a:solidFill>
                                <a:latin typeface="Cambria Math"/>
                                <a:ea typeface="Cambria Math"/>
                              </a:rPr>
                              <m:t>3</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e>
                    </m:d>
                  </m:oMath>
                </a14:m>
                <a:endParaRPr lang="en-US" dirty="0">
                  <a:solidFill>
                    <a:schemeClr val="accent1">
                      <a:lumMod val="75000"/>
                    </a:schemeClr>
                  </a:solidFill>
                </a:endParaRPr>
              </a:p>
            </p:txBody>
          </p:sp>
        </mc:Choice>
        <mc:Fallback xmlns="">
          <p:sp>
            <p:nvSpPr>
              <p:cNvPr id="9" name="TextBox 8">
                <a:extLst>
                  <a:ext uri="{FF2B5EF4-FFF2-40B4-BE49-F238E27FC236}">
                    <a16:creationId xmlns:a16="http://schemas.microsoft.com/office/drawing/2014/main" id="{1DD79584-9CD7-CDB0-6DCE-56BE7CEA14CE}"/>
                  </a:ext>
                </a:extLst>
              </p:cNvPr>
              <p:cNvSpPr txBox="1">
                <a:spLocks noRot="1" noChangeAspect="1" noMove="1" noResize="1" noEditPoints="1" noAdjustHandles="1" noChangeArrowheads="1" noChangeShapeType="1" noTextEdit="1"/>
              </p:cNvSpPr>
              <p:nvPr/>
            </p:nvSpPr>
            <p:spPr>
              <a:xfrm>
                <a:off x="488760" y="5181600"/>
                <a:ext cx="6292748" cy="1163332"/>
              </a:xfrm>
              <a:prstGeom prst="rect">
                <a:avLst/>
              </a:prstGeom>
              <a:blipFill>
                <a:blip r:embed="rId6"/>
                <a:stretch>
                  <a:fillRect b="-2618"/>
                </a:stretch>
              </a:blipFill>
            </p:spPr>
            <p:txBody>
              <a:bodyPr/>
              <a:lstStyle/>
              <a:p>
                <a:r>
                  <a:rPr lang="en-US">
                    <a:noFill/>
                  </a:rPr>
                  <a:t> </a:t>
                </a:r>
              </a:p>
            </p:txBody>
          </p:sp>
        </mc:Fallback>
      </mc:AlternateContent>
    </p:spTree>
    <p:extLst>
      <p:ext uri="{BB962C8B-B14F-4D97-AF65-F5344CB8AC3E}">
        <p14:creationId xmlns:p14="http://schemas.microsoft.com/office/powerpoint/2010/main" val="1636041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AEBA-0651-EE10-83EB-18A5A96DFC81}"/>
              </a:ext>
            </a:extLst>
          </p:cNvPr>
          <p:cNvSpPr>
            <a:spLocks noGrp="1"/>
          </p:cNvSpPr>
          <p:nvPr>
            <p:ph type="title"/>
          </p:nvPr>
        </p:nvSpPr>
        <p:spPr>
          <a:xfrm>
            <a:off x="304800" y="365128"/>
            <a:ext cx="7467600" cy="711198"/>
          </a:xfrm>
          <a:solidFill>
            <a:schemeClr val="accent1">
              <a:alpha val="50000"/>
            </a:schemeClr>
          </a:solidFill>
        </p:spPr>
        <p:txBody>
          <a:bodyPr/>
          <a:lstStyle/>
          <a:p>
            <a:r>
              <a:rPr lang="en-US" dirty="0"/>
              <a:t>Elastic Scattering at RHIC energies</a:t>
            </a:r>
          </a:p>
        </p:txBody>
      </p:sp>
      <p:sp>
        <p:nvSpPr>
          <p:cNvPr id="3" name="Slide Number Placeholder 2">
            <a:extLst>
              <a:ext uri="{FF2B5EF4-FFF2-40B4-BE49-F238E27FC236}">
                <a16:creationId xmlns:a16="http://schemas.microsoft.com/office/drawing/2014/main" id="{C4C1D427-B7A1-6A4A-AD98-D238492A5430}"/>
              </a:ext>
            </a:extLst>
          </p:cNvPr>
          <p:cNvSpPr>
            <a:spLocks noGrp="1"/>
          </p:cNvSpPr>
          <p:nvPr>
            <p:ph type="sldNum" sz="quarter" idx="10"/>
          </p:nvPr>
        </p:nvSpPr>
        <p:spPr/>
        <p:txBody>
          <a:bodyPr/>
          <a:lstStyle/>
          <a:p>
            <a:fld id="{DF69D58E-C59B-4BE3-83E0-B1C1287A8E5B}" type="slidenum">
              <a:rPr lang="en-US" smtClean="0"/>
              <a:pPr/>
              <a:t>55</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0293315-4072-5F4C-F437-923321044E10}"/>
                  </a:ext>
                </a:extLst>
              </p:cNvPr>
              <p:cNvSpPr txBox="1"/>
              <p:nvPr/>
            </p:nvSpPr>
            <p:spPr>
              <a:xfrm>
                <a:off x="457200" y="1219200"/>
                <a:ext cx="8802666" cy="116955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Beam momentum is </a:t>
                </a:r>
                <a14:m>
                  <m:oMath xmlns:m="http://schemas.openxmlformats.org/officeDocument/2006/math">
                    <m:r>
                      <a:rPr lang="en-US" sz="2000" i="1" dirty="0" smtClean="0">
                        <a:latin typeface="Cambria Math" panose="02040503050406030204" pitchFamily="18" charset="0"/>
                      </a:rPr>
                      <m:t>100−250 </m:t>
                    </m:r>
                    <m:r>
                      <m:rPr>
                        <m:nor/>
                      </m:rPr>
                      <a:rPr lang="en-US" sz="2000" i="0" dirty="0" smtClean="0">
                        <a:latin typeface="Cambria Math" panose="02040503050406030204" pitchFamily="18" charset="0"/>
                      </a:rPr>
                      <m:t>GeV</m:t>
                    </m:r>
                  </m:oMath>
                </a14:m>
                <a:r>
                  <a:rPr lang="en-US" sz="2000" dirty="0"/>
                  <a:t>.</a:t>
                </a:r>
              </a:p>
              <a:p>
                <a:pPr marL="285750" indent="-285750">
                  <a:spcAft>
                    <a:spcPts val="600"/>
                  </a:spcAft>
                  <a:buFont typeface="Arial" panose="020B0604020202020204" pitchFamily="34" charset="0"/>
                  <a:buChar char="•"/>
                </a:pPr>
                <a:r>
                  <a:rPr lang="en-US" sz="2000" dirty="0"/>
                  <a:t>A significant analyzing power exists in the Coulomb-Nuclear Interference region.</a:t>
                </a:r>
              </a:p>
              <a:p>
                <a:pPr marL="285750" indent="-285750">
                  <a:spcAft>
                    <a:spcPts val="600"/>
                  </a:spcAft>
                  <a:buFont typeface="Arial" panose="020B0604020202020204" pitchFamily="34" charset="0"/>
                  <a:buChar char="•"/>
                </a:pPr>
                <a:r>
                  <a:rPr lang="en-US" sz="2000" dirty="0"/>
                  <a:t>Recoil comes out almost perpendicular to the beam direction.</a:t>
                </a:r>
              </a:p>
            </p:txBody>
          </p:sp>
        </mc:Choice>
        <mc:Fallback>
          <p:sp>
            <p:nvSpPr>
              <p:cNvPr id="4" name="TextBox 3">
                <a:extLst>
                  <a:ext uri="{FF2B5EF4-FFF2-40B4-BE49-F238E27FC236}">
                    <a16:creationId xmlns:a16="http://schemas.microsoft.com/office/drawing/2014/main" id="{20293315-4072-5F4C-F437-923321044E10}"/>
                  </a:ext>
                </a:extLst>
              </p:cNvPr>
              <p:cNvSpPr txBox="1">
                <a:spLocks noRot="1" noChangeAspect="1" noMove="1" noResize="1" noEditPoints="1" noAdjustHandles="1" noChangeArrowheads="1" noChangeShapeType="1" noTextEdit="1"/>
              </p:cNvSpPr>
              <p:nvPr/>
            </p:nvSpPr>
            <p:spPr>
              <a:xfrm>
                <a:off x="457200" y="1219200"/>
                <a:ext cx="8802666" cy="1169551"/>
              </a:xfrm>
              <a:prstGeom prst="rect">
                <a:avLst/>
              </a:prstGeom>
              <a:blipFill>
                <a:blip r:embed="rId2"/>
                <a:stretch>
                  <a:fillRect l="-576" t="-3226" b="-752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A6E085-BF37-A147-2B5E-8C9770D81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849880"/>
            <a:ext cx="401483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A89A0E9-BE2A-20AC-672B-730BF8CF48F1}"/>
              </a:ext>
            </a:extLst>
          </p:cNvPr>
          <p:cNvSpPr txBox="1"/>
          <p:nvPr/>
        </p:nvSpPr>
        <p:spPr>
          <a:xfrm>
            <a:off x="7086600" y="2468880"/>
            <a:ext cx="4374787" cy="338554"/>
          </a:xfrm>
          <a:prstGeom prst="rect">
            <a:avLst/>
          </a:prstGeom>
          <a:noFill/>
        </p:spPr>
        <p:txBody>
          <a:bodyPr wrap="none" rtlCol="0">
            <a:spAutoFit/>
          </a:bodyPr>
          <a:lstStyle/>
          <a:p>
            <a:r>
              <a:rPr lang="en-US" sz="1600" dirty="0"/>
              <a:t>A. </a:t>
            </a:r>
            <a:r>
              <a:rPr lang="en-US" sz="1600" dirty="0" err="1"/>
              <a:t>Poblaguev</a:t>
            </a:r>
            <a:r>
              <a:rPr lang="en-US" sz="1600" dirty="0"/>
              <a:t> et al., Phys. Rev. D 79, 094014 (2009)</a:t>
            </a:r>
          </a:p>
        </p:txBody>
      </p:sp>
      <p:grpSp>
        <p:nvGrpSpPr>
          <p:cNvPr id="12" name="Group 11">
            <a:extLst>
              <a:ext uri="{FF2B5EF4-FFF2-40B4-BE49-F238E27FC236}">
                <a16:creationId xmlns:a16="http://schemas.microsoft.com/office/drawing/2014/main" id="{0B8D4765-A8B0-1BF0-AEF4-C8CE18BDB28B}"/>
              </a:ext>
            </a:extLst>
          </p:cNvPr>
          <p:cNvGrpSpPr/>
          <p:nvPr/>
        </p:nvGrpSpPr>
        <p:grpSpPr>
          <a:xfrm>
            <a:off x="1219200" y="2567970"/>
            <a:ext cx="5029200" cy="3361242"/>
            <a:chOff x="1219200" y="2362200"/>
            <a:chExt cx="5029200" cy="3361242"/>
          </a:xfrm>
        </p:grpSpPr>
        <p:pic>
          <p:nvPicPr>
            <p:cNvPr id="10" name="Picture 2" descr="C:\Users\keyser\Documents\RHIC\Polarimeter\run15\figs\2015-09\toy_recoil_A.gif">
              <a:extLst>
                <a:ext uri="{FF2B5EF4-FFF2-40B4-BE49-F238E27FC236}">
                  <a16:creationId xmlns:a16="http://schemas.microsoft.com/office/drawing/2014/main" id="{27A8C593-C315-A673-FF5B-C34FC8FE8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916" b="48123"/>
            <a:stretch/>
          </p:blipFill>
          <p:spPr bwMode="auto">
            <a:xfrm>
              <a:off x="1219200" y="2362200"/>
              <a:ext cx="5029200" cy="33612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D0694B-41DD-7C99-7D0A-CAD850EE6429}"/>
                </a:ext>
              </a:extLst>
            </p:cNvPr>
            <p:cNvSpPr/>
            <p:nvPr/>
          </p:nvSpPr>
          <p:spPr>
            <a:xfrm>
              <a:off x="5234035" y="3048000"/>
              <a:ext cx="40476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rrow: Curved Up 12">
            <a:extLst>
              <a:ext uri="{FF2B5EF4-FFF2-40B4-BE49-F238E27FC236}">
                <a16:creationId xmlns:a16="http://schemas.microsoft.com/office/drawing/2014/main" id="{176CE8B0-D824-3EC9-6D3A-794BBE159555}"/>
              </a:ext>
            </a:extLst>
          </p:cNvPr>
          <p:cNvSpPr/>
          <p:nvPr/>
        </p:nvSpPr>
        <p:spPr>
          <a:xfrm flipH="1">
            <a:off x="5715000" y="5920770"/>
            <a:ext cx="3657600" cy="784830"/>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D85AC6D-0312-3EA1-F298-906D07EA8ADA}"/>
              </a:ext>
            </a:extLst>
          </p:cNvPr>
          <p:cNvSpPr txBox="1"/>
          <p:nvPr/>
        </p:nvSpPr>
        <p:spPr>
          <a:xfrm>
            <a:off x="2172761" y="5867400"/>
            <a:ext cx="3389839" cy="369332"/>
          </a:xfrm>
          <a:prstGeom prst="rect">
            <a:avLst/>
          </a:prstGeom>
          <a:noFill/>
        </p:spPr>
        <p:txBody>
          <a:bodyPr wrap="none" rtlCol="0">
            <a:spAutoFit/>
          </a:bodyPr>
          <a:lstStyle/>
          <a:p>
            <a:r>
              <a:rPr lang="en-US" dirty="0"/>
              <a:t>Kinetic energy of the recoil proton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EE6E39-FF04-83F7-F937-9610D8809FEB}"/>
                  </a:ext>
                </a:extLst>
              </p:cNvPr>
              <p:cNvSpPr txBox="1"/>
              <p:nvPr/>
            </p:nvSpPr>
            <p:spPr>
              <a:xfrm rot="16200000">
                <a:off x="326994" y="3767826"/>
                <a:ext cx="2306144" cy="369332"/>
              </a:xfrm>
              <a:prstGeom prst="rect">
                <a:avLst/>
              </a:prstGeom>
              <a:solidFill>
                <a:schemeClr val="bg1"/>
              </a:solidFill>
            </p:spPr>
            <p:txBody>
              <a:bodyPr wrap="none" rtlCol="0">
                <a:spAutoFit/>
              </a:bodyPr>
              <a:lstStyle/>
              <a:p>
                <a:r>
                  <a:rPr lang="en-US" dirty="0"/>
                  <a:t>Recoil angle </a:t>
                </a:r>
                <a14:m>
                  <m:oMath xmlns:m="http://schemas.openxmlformats.org/officeDocument/2006/math">
                    <m:r>
                      <a:rPr lang="en-US" b="0" i="0"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90</m:t>
                        </m:r>
                      </m:e>
                      <m:sup>
                        <m:r>
                          <a:rPr lang="en-US" i="1" dirty="0" smtClean="0">
                            <a:latin typeface="Cambria Math" panose="02040503050406030204" pitchFamily="18" charset="0"/>
                            <a:ea typeface="Cambria Math" panose="02040503050406030204" pitchFamily="18" charset="0"/>
                          </a:rPr>
                          <m:t>∘</m:t>
                        </m:r>
                      </m:sup>
                    </m:sSup>
                    <m:r>
                      <a:rPr lang="en-US" i="1" dirty="0" smtClean="0">
                        <a:latin typeface="Cambria Math" panose="02040503050406030204" pitchFamily="18" charset="0"/>
                      </a:rPr>
                      <m:t>−</m:t>
                    </m:r>
                    <m:r>
                      <a:rPr lang="en-US" b="0" i="1" dirty="0" smtClean="0">
                        <a:latin typeface="Cambria Math" panose="02040503050406030204" pitchFamily="18" charset="0"/>
                      </a:rPr>
                      <m:t>𝜃</m:t>
                    </m:r>
                    <m:r>
                      <a:rPr lang="en-US" b="0" i="1" dirty="0" smtClean="0">
                        <a:latin typeface="Cambria Math" panose="02040503050406030204" pitchFamily="18" charset="0"/>
                      </a:rPr>
                      <m:t>)</m:t>
                    </m:r>
                  </m:oMath>
                </a14:m>
                <a:endParaRPr lang="en-US" dirty="0"/>
              </a:p>
            </p:txBody>
          </p:sp>
        </mc:Choice>
        <mc:Fallback xmlns="">
          <p:sp>
            <p:nvSpPr>
              <p:cNvPr id="15" name="TextBox 14">
                <a:extLst>
                  <a:ext uri="{FF2B5EF4-FFF2-40B4-BE49-F238E27FC236}">
                    <a16:creationId xmlns:a16="http://schemas.microsoft.com/office/drawing/2014/main" id="{0CEE6E39-FF04-83F7-F937-9610D8809FEB}"/>
                  </a:ext>
                </a:extLst>
              </p:cNvPr>
              <p:cNvSpPr txBox="1">
                <a:spLocks noRot="1" noChangeAspect="1" noMove="1" noResize="1" noEditPoints="1" noAdjustHandles="1" noChangeArrowheads="1" noChangeShapeType="1" noTextEdit="1"/>
              </p:cNvSpPr>
              <p:nvPr/>
            </p:nvSpPr>
            <p:spPr>
              <a:xfrm rot="16200000">
                <a:off x="326994" y="3767826"/>
                <a:ext cx="2306144" cy="369332"/>
              </a:xfrm>
              <a:prstGeom prst="rect">
                <a:avLst/>
              </a:prstGeom>
              <a:blipFill>
                <a:blip r:embed="rId5"/>
                <a:stretch>
                  <a:fillRect l="-10000" r="-25000" b="-2111"/>
                </a:stretch>
              </a:blipFill>
            </p:spPr>
            <p:txBody>
              <a:bodyPr/>
              <a:lstStyle/>
              <a:p>
                <a:r>
                  <a:rPr lang="en-US">
                    <a:noFill/>
                  </a:rPr>
                  <a:t> </a:t>
                </a:r>
              </a:p>
            </p:txBody>
          </p:sp>
        </mc:Fallback>
      </mc:AlternateContent>
    </p:spTree>
    <p:extLst>
      <p:ext uri="{BB962C8B-B14F-4D97-AF65-F5344CB8AC3E}">
        <p14:creationId xmlns:p14="http://schemas.microsoft.com/office/powerpoint/2010/main" val="3599884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5DF473D9-1F09-0014-36DB-597632D8016C}"/>
              </a:ext>
            </a:extLst>
          </p:cNvPr>
          <p:cNvPicPr>
            <a:picLocks noChangeAspect="1"/>
          </p:cNvPicPr>
          <p:nvPr/>
        </p:nvPicPr>
        <p:blipFill>
          <a:blip r:embed="rId2"/>
          <a:stretch>
            <a:fillRect/>
          </a:stretch>
        </p:blipFill>
        <p:spPr>
          <a:xfrm>
            <a:off x="9591138" y="2165536"/>
            <a:ext cx="2598141" cy="3168464"/>
          </a:xfrm>
          <a:prstGeom prst="rect">
            <a:avLst/>
          </a:prstGeom>
        </p:spPr>
      </p:pic>
      <p:sp>
        <p:nvSpPr>
          <p:cNvPr id="2" name="Title 1">
            <a:extLst>
              <a:ext uri="{FF2B5EF4-FFF2-40B4-BE49-F238E27FC236}">
                <a16:creationId xmlns:a16="http://schemas.microsoft.com/office/drawing/2014/main" id="{C0F2A86A-B2F4-CDE1-92D7-076A656B81F1}"/>
              </a:ext>
            </a:extLst>
          </p:cNvPr>
          <p:cNvSpPr>
            <a:spLocks noGrp="1"/>
          </p:cNvSpPr>
          <p:nvPr>
            <p:ph type="title"/>
          </p:nvPr>
        </p:nvSpPr>
        <p:spPr>
          <a:solidFill>
            <a:schemeClr val="accent1">
              <a:alpha val="50000"/>
            </a:schemeClr>
          </a:solidFill>
        </p:spPr>
        <p:txBody>
          <a:bodyPr/>
          <a:lstStyle/>
          <a:p>
            <a:r>
              <a:rPr lang="en-US" dirty="0"/>
              <a:t>An Absolute Polarimeter at RHIC / EIC</a:t>
            </a:r>
          </a:p>
        </p:txBody>
      </p:sp>
      <p:sp>
        <p:nvSpPr>
          <p:cNvPr id="3" name="Slide Number Placeholder 2">
            <a:extLst>
              <a:ext uri="{FF2B5EF4-FFF2-40B4-BE49-F238E27FC236}">
                <a16:creationId xmlns:a16="http://schemas.microsoft.com/office/drawing/2014/main" id="{FD6CBEE7-8969-FA24-BC68-2D9D25413AD5}"/>
              </a:ext>
            </a:extLst>
          </p:cNvPr>
          <p:cNvSpPr>
            <a:spLocks noGrp="1"/>
          </p:cNvSpPr>
          <p:nvPr>
            <p:ph type="sldNum" sz="quarter" idx="10"/>
          </p:nvPr>
        </p:nvSpPr>
        <p:spPr/>
        <p:txBody>
          <a:bodyPr/>
          <a:lstStyle/>
          <a:p>
            <a:fld id="{DF69D58E-C59B-4BE3-83E0-B1C1287A8E5B}" type="slidenum">
              <a:rPr lang="en-US" smtClean="0"/>
              <a:pPr/>
              <a:t>56</a:t>
            </a:fld>
            <a:endParaRPr lang="en-US"/>
          </a:p>
        </p:txBody>
      </p:sp>
      <p:sp>
        <p:nvSpPr>
          <p:cNvPr id="23" name="TextBox 22">
            <a:extLst>
              <a:ext uri="{FF2B5EF4-FFF2-40B4-BE49-F238E27FC236}">
                <a16:creationId xmlns:a16="http://schemas.microsoft.com/office/drawing/2014/main" id="{9447D647-DEB5-1D7A-254C-E1075E26B830}"/>
              </a:ext>
            </a:extLst>
          </p:cNvPr>
          <p:cNvSpPr txBox="1"/>
          <p:nvPr/>
        </p:nvSpPr>
        <p:spPr>
          <a:xfrm>
            <a:off x="5791200" y="1366153"/>
            <a:ext cx="4800600"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solidFill>
                  <a:schemeClr val="accent1">
                    <a:lumMod val="75000"/>
                  </a:schemeClr>
                </a:solidFill>
              </a:rPr>
              <a:t>Polarized atomic hydrogen jet target (HJET)</a:t>
            </a:r>
          </a:p>
        </p:txBody>
      </p:sp>
      <p:pic>
        <p:nvPicPr>
          <p:cNvPr id="26" name="Picture 25">
            <a:extLst>
              <a:ext uri="{FF2B5EF4-FFF2-40B4-BE49-F238E27FC236}">
                <a16:creationId xmlns:a16="http://schemas.microsoft.com/office/drawing/2014/main" id="{997AD89B-8EF8-20F8-D3EE-DC7F39EFF3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304800" y="1387861"/>
            <a:ext cx="4297680" cy="5012939"/>
          </a:xfrm>
          <a:prstGeom prst="rect">
            <a:avLst/>
          </a:prstGeom>
          <a:ln>
            <a:solidFill>
              <a:srgbClr val="002060"/>
            </a:solidFill>
          </a:ln>
        </p:spPr>
      </p:pic>
      <p:grpSp>
        <p:nvGrpSpPr>
          <p:cNvPr id="27" name="Group 26">
            <a:extLst>
              <a:ext uri="{FF2B5EF4-FFF2-40B4-BE49-F238E27FC236}">
                <a16:creationId xmlns:a16="http://schemas.microsoft.com/office/drawing/2014/main" id="{179A00A4-25C6-E49A-D94D-498A299C70FC}"/>
              </a:ext>
            </a:extLst>
          </p:cNvPr>
          <p:cNvGrpSpPr/>
          <p:nvPr/>
        </p:nvGrpSpPr>
        <p:grpSpPr>
          <a:xfrm>
            <a:off x="5349995" y="3276938"/>
            <a:ext cx="3886200" cy="2895262"/>
            <a:chOff x="1371600" y="2786877"/>
            <a:chExt cx="3886200" cy="2895262"/>
          </a:xfrm>
        </p:grpSpPr>
        <p:cxnSp>
          <p:nvCxnSpPr>
            <p:cNvPr id="28" name="Straight Arrow Connector 27">
              <a:extLst>
                <a:ext uri="{FF2B5EF4-FFF2-40B4-BE49-F238E27FC236}">
                  <a16:creationId xmlns:a16="http://schemas.microsoft.com/office/drawing/2014/main" id="{4D196BBC-949B-8DC1-856C-35B45DE17A9D}"/>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0CD9A2-C4EF-238F-17E0-D495FB0204EE}"/>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3FE032A-2682-7559-D9DB-4F3BCA567652}"/>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3B1F25A0-958F-56BC-9FE6-AFD916E96502}"/>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0DE8AD-F0EE-EC1A-4947-8439CF2EA73C}"/>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3599B0E-BC9F-1EBD-5992-6C3306F01D30}"/>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FFBF04E-6480-D42B-F5C3-E457A628BA21}"/>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4DA1C65-6C65-B957-511F-EB54464836D6}"/>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36" name="Parallelogram 35">
              <a:extLst>
                <a:ext uri="{FF2B5EF4-FFF2-40B4-BE49-F238E27FC236}">
                  <a16:creationId xmlns:a16="http://schemas.microsoft.com/office/drawing/2014/main" id="{FD480E5E-B53B-4CFC-72E5-BE8A397494E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649B2D5-DDE9-73C2-575D-A7CC820C7FB7}"/>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38" name="TextBox 37">
              <a:extLst>
                <a:ext uri="{FF2B5EF4-FFF2-40B4-BE49-F238E27FC236}">
                  <a16:creationId xmlns:a16="http://schemas.microsoft.com/office/drawing/2014/main" id="{4D7188EA-5EAF-09D9-646B-8BB938108B6F}"/>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sp>
          <p:nvSpPr>
            <p:cNvPr id="39" name="TextBox 38">
              <a:extLst>
                <a:ext uri="{FF2B5EF4-FFF2-40B4-BE49-F238E27FC236}">
                  <a16:creationId xmlns:a16="http://schemas.microsoft.com/office/drawing/2014/main" id="{24DF3A92-7341-834F-DDE9-1AD27AF5534E}"/>
                </a:ext>
              </a:extLst>
            </p:cNvPr>
            <p:cNvSpPr txBox="1"/>
            <p:nvPr/>
          </p:nvSpPr>
          <p:spPr>
            <a:xfrm rot="19816721">
              <a:off x="1814278" y="3413681"/>
              <a:ext cx="1522789" cy="338554"/>
            </a:xfrm>
            <a:prstGeom prst="rect">
              <a:avLst/>
            </a:prstGeom>
            <a:noFill/>
          </p:spPr>
          <p:txBody>
            <a:bodyPr wrap="none" rtlCol="0">
              <a:spAutoFit/>
            </a:bodyPr>
            <a:lstStyle/>
            <a:p>
              <a:r>
                <a:rPr lang="en-US" sz="1600" i="1" dirty="0">
                  <a:solidFill>
                    <a:srgbClr val="002060"/>
                  </a:solidFill>
                </a:rPr>
                <a:t>scattering plane</a:t>
              </a:r>
            </a:p>
          </p:txBody>
        </p:sp>
      </p:grpSp>
      <p:sp>
        <p:nvSpPr>
          <p:cNvPr id="40" name="TextBox 39">
            <a:extLst>
              <a:ext uri="{FF2B5EF4-FFF2-40B4-BE49-F238E27FC236}">
                <a16:creationId xmlns:a16="http://schemas.microsoft.com/office/drawing/2014/main" id="{73AB421B-D8F6-299D-B61A-B328CE403BC5}"/>
              </a:ext>
            </a:extLst>
          </p:cNvPr>
          <p:cNvSpPr txBox="1"/>
          <p:nvPr/>
        </p:nvSpPr>
        <p:spPr>
          <a:xfrm>
            <a:off x="7122746" y="6062246"/>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41" name="TextBox 40">
            <a:extLst>
              <a:ext uri="{FF2B5EF4-FFF2-40B4-BE49-F238E27FC236}">
                <a16:creationId xmlns:a16="http://schemas.microsoft.com/office/drawing/2014/main" id="{E5553FF7-F324-5763-4CF0-594C74A16655}"/>
              </a:ext>
            </a:extLst>
          </p:cNvPr>
          <p:cNvSpPr txBox="1"/>
          <p:nvPr/>
        </p:nvSpPr>
        <p:spPr>
          <a:xfrm>
            <a:off x="8418146" y="5334001"/>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42" name="Straight Arrow Connector 41">
            <a:extLst>
              <a:ext uri="{FF2B5EF4-FFF2-40B4-BE49-F238E27FC236}">
                <a16:creationId xmlns:a16="http://schemas.microsoft.com/office/drawing/2014/main" id="{C9A4416F-5317-A569-6254-D65286102E58}"/>
              </a:ext>
            </a:extLst>
          </p:cNvPr>
          <p:cNvCxnSpPr/>
          <p:nvPr/>
        </p:nvCxnSpPr>
        <p:spPr>
          <a:xfrm flipH="1" flipV="1">
            <a:off x="6667813" y="5609064"/>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75CD68C-F20D-68B3-7D89-02845301A43E}"/>
              </a:ext>
            </a:extLst>
          </p:cNvPr>
          <p:cNvCxnSpPr/>
          <p:nvPr/>
        </p:nvCxnSpPr>
        <p:spPr>
          <a:xfrm flipH="1" flipV="1">
            <a:off x="7963213" y="4847064"/>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AAD2B0D-7900-1171-B359-9EC04EC2761F}"/>
                  </a:ext>
                </a:extLst>
              </p:cNvPr>
              <p:cNvSpPr txBox="1"/>
              <p:nvPr/>
            </p:nvSpPr>
            <p:spPr>
              <a:xfrm>
                <a:off x="4888962" y="2024896"/>
                <a:ext cx="1664238" cy="1785104"/>
              </a:xfrm>
              <a:prstGeom prst="rect">
                <a:avLst/>
              </a:prstGeom>
              <a:noFill/>
            </p:spPr>
            <p:txBody>
              <a:bodyPr wrap="none" rtlCol="0">
                <a:spAutoFit/>
              </a:bodyPr>
              <a:lstStyle/>
              <a:p>
                <a:pPr marL="285750" indent="-285750">
                  <a:spcAft>
                    <a:spcPts val="600"/>
                  </a:spcAft>
                  <a:buFont typeface="Arial" panose="020B0604020202020204" pitchFamily="34" charset="0"/>
                  <a:buChar char="•"/>
                </a:pPr>
                <a14:m>
                  <m:oMath xmlns:m="http://schemas.openxmlformats.org/officeDocument/2006/math">
                    <m:sSub>
                      <m:sSubPr>
                        <m:ctrlPr>
                          <a:rPr lang="en-US" b="0"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𝐻</m:t>
                        </m:r>
                      </m:e>
                      <m:sub>
                        <m:r>
                          <a:rPr lang="en-US" i="1" dirty="0" smtClean="0">
                            <a:solidFill>
                              <a:srgbClr val="FF0000"/>
                            </a:solidFill>
                            <a:latin typeface="Cambria Math" panose="02040503050406030204" pitchFamily="18" charset="0"/>
                          </a:rPr>
                          <m:t>2</m:t>
                        </m:r>
                      </m:sub>
                    </m:sSub>
                  </m:oMath>
                </a14:m>
                <a:r>
                  <a:rPr lang="en-US" dirty="0">
                    <a:solidFill>
                      <a:srgbClr val="FF0000"/>
                    </a:solidFill>
                  </a:rPr>
                  <a:t> source</a:t>
                </a:r>
              </a:p>
              <a:p>
                <a:pPr marL="285750" indent="-285750">
                  <a:spcAft>
                    <a:spcPts val="600"/>
                  </a:spcAft>
                  <a:buFont typeface="Arial" panose="020B0604020202020204" pitchFamily="34" charset="0"/>
                  <a:buChar char="•"/>
                </a:pPr>
                <a:r>
                  <a:rPr lang="en-US" dirty="0" err="1">
                    <a:solidFill>
                      <a:srgbClr val="FF0000"/>
                    </a:solidFill>
                  </a:rPr>
                  <a:t>Dissociator</a:t>
                </a:r>
                <a:endParaRPr lang="en-US" dirty="0">
                  <a:solidFill>
                    <a:srgbClr val="FF0000"/>
                  </a:solidFill>
                </a:endParaRPr>
              </a:p>
              <a:p>
                <a:pPr marL="285750" indent="-285750">
                  <a:spcAft>
                    <a:spcPts val="600"/>
                  </a:spcAft>
                  <a:buFont typeface="Arial" panose="020B0604020202020204" pitchFamily="34" charset="0"/>
                  <a:buChar char="•"/>
                </a:pPr>
                <a:r>
                  <a:rPr lang="en-US" dirty="0">
                    <a:solidFill>
                      <a:srgbClr val="FF0000"/>
                    </a:solidFill>
                  </a:rPr>
                  <a:t>RF unit</a:t>
                </a:r>
              </a:p>
              <a:p>
                <a:pPr marL="285750" indent="-285750">
                  <a:spcAft>
                    <a:spcPts val="600"/>
                  </a:spcAft>
                  <a:buFont typeface="Arial" panose="020B0604020202020204" pitchFamily="34" charset="0"/>
                  <a:buChar char="•"/>
                </a:pPr>
                <a:r>
                  <a:rPr lang="en-US" dirty="0">
                    <a:solidFill>
                      <a:srgbClr val="FF0000"/>
                    </a:solidFill>
                  </a:rPr>
                  <a:t>Holding field</a:t>
                </a:r>
              </a:p>
              <a:p>
                <a:pPr marL="285750" indent="-285750">
                  <a:spcAft>
                    <a:spcPts val="600"/>
                  </a:spcAft>
                  <a:buFont typeface="Arial" panose="020B0604020202020204" pitchFamily="34" charset="0"/>
                  <a:buChar char="•"/>
                </a:pPr>
                <a:r>
                  <a:rPr lang="en-US" dirty="0">
                    <a:solidFill>
                      <a:srgbClr val="FF0000"/>
                    </a:solidFill>
                  </a:rPr>
                  <a:t>Detectors</a:t>
                </a:r>
              </a:p>
            </p:txBody>
          </p:sp>
        </mc:Choice>
        <mc:Fallback xmlns="">
          <p:sp>
            <p:nvSpPr>
              <p:cNvPr id="44" name="TextBox 43">
                <a:extLst>
                  <a:ext uri="{FF2B5EF4-FFF2-40B4-BE49-F238E27FC236}">
                    <a16:creationId xmlns:a16="http://schemas.microsoft.com/office/drawing/2014/main" id="{2AAD2B0D-7900-1171-B359-9EC04EC2761F}"/>
                  </a:ext>
                </a:extLst>
              </p:cNvPr>
              <p:cNvSpPr txBox="1">
                <a:spLocks noRot="1" noChangeAspect="1" noMove="1" noResize="1" noEditPoints="1" noAdjustHandles="1" noChangeArrowheads="1" noChangeShapeType="1" noTextEdit="1"/>
              </p:cNvSpPr>
              <p:nvPr/>
            </p:nvSpPr>
            <p:spPr>
              <a:xfrm>
                <a:off x="4888962" y="2024896"/>
                <a:ext cx="1664238" cy="1785104"/>
              </a:xfrm>
              <a:prstGeom prst="rect">
                <a:avLst/>
              </a:prstGeom>
              <a:blipFill>
                <a:blip r:embed="rId7"/>
                <a:stretch>
                  <a:fillRect l="-2564" t="-1706" r="-2564" b="-4437"/>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406F8B7-9AB5-33CA-86F7-6D7D4649AD0F}"/>
              </a:ext>
            </a:extLst>
          </p:cNvPr>
          <p:cNvCxnSpPr/>
          <p:nvPr/>
        </p:nvCxnSpPr>
        <p:spPr>
          <a:xfrm flipH="1">
            <a:off x="3345049" y="2209800"/>
            <a:ext cx="15317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8593D5A-8D69-3DAC-4C78-EC944D4DDFF5}"/>
              </a:ext>
            </a:extLst>
          </p:cNvPr>
          <p:cNvCxnSpPr>
            <a:cxnSpLocks/>
          </p:cNvCxnSpPr>
          <p:nvPr/>
        </p:nvCxnSpPr>
        <p:spPr>
          <a:xfrm flipH="1">
            <a:off x="3345049" y="2552700"/>
            <a:ext cx="1539502" cy="114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2D97AE1-A532-07C4-5B82-ACC4FE5342AE}"/>
              </a:ext>
            </a:extLst>
          </p:cNvPr>
          <p:cNvCxnSpPr>
            <a:cxnSpLocks/>
          </p:cNvCxnSpPr>
          <p:nvPr/>
        </p:nvCxnSpPr>
        <p:spPr>
          <a:xfrm flipH="1">
            <a:off x="3276600" y="2895600"/>
            <a:ext cx="1607951" cy="342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607D55-7686-2A0E-D31E-4537129413CD}"/>
              </a:ext>
            </a:extLst>
          </p:cNvPr>
          <p:cNvCxnSpPr>
            <a:cxnSpLocks/>
          </p:cNvCxnSpPr>
          <p:nvPr/>
        </p:nvCxnSpPr>
        <p:spPr>
          <a:xfrm flipH="1">
            <a:off x="2895600" y="3238500"/>
            <a:ext cx="1981200" cy="745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AFF8D5-81BA-3C8B-D5FC-9479D24AE577}"/>
              </a:ext>
            </a:extLst>
          </p:cNvPr>
          <p:cNvCxnSpPr>
            <a:cxnSpLocks/>
          </p:cNvCxnSpPr>
          <p:nvPr/>
        </p:nvCxnSpPr>
        <p:spPr>
          <a:xfrm flipH="1">
            <a:off x="3581400" y="3581400"/>
            <a:ext cx="1303151" cy="6424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DFF4337-B56C-93FF-4869-D5F737F35FDA}"/>
              </a:ext>
            </a:extLst>
          </p:cNvPr>
          <p:cNvSpPr txBox="1"/>
          <p:nvPr/>
        </p:nvSpPr>
        <p:spPr>
          <a:xfrm rot="20787883">
            <a:off x="566554" y="4580170"/>
            <a:ext cx="724878" cy="369332"/>
          </a:xfrm>
          <a:prstGeom prst="rect">
            <a:avLst/>
          </a:prstGeom>
          <a:noFill/>
        </p:spPr>
        <p:txBody>
          <a:bodyPr wrap="none" rtlCol="0">
            <a:spAutoFit/>
          </a:bodyPr>
          <a:lstStyle/>
          <a:p>
            <a:r>
              <a:rPr lang="en-US" b="1" dirty="0">
                <a:solidFill>
                  <a:srgbClr val="00CC00"/>
                </a:solidFill>
              </a:rPr>
              <a:t>beam</a:t>
            </a:r>
          </a:p>
        </p:txBody>
      </p:sp>
    </p:spTree>
    <p:extLst>
      <p:ext uri="{BB962C8B-B14F-4D97-AF65-F5344CB8AC3E}">
        <p14:creationId xmlns:p14="http://schemas.microsoft.com/office/powerpoint/2010/main" val="1911035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A86A-B2F4-CDE1-92D7-076A656B81F1}"/>
              </a:ext>
            </a:extLst>
          </p:cNvPr>
          <p:cNvSpPr>
            <a:spLocks noGrp="1"/>
          </p:cNvSpPr>
          <p:nvPr>
            <p:ph type="title"/>
          </p:nvPr>
        </p:nvSpPr>
        <p:spPr>
          <a:solidFill>
            <a:schemeClr val="accent1">
              <a:alpha val="50000"/>
            </a:schemeClr>
          </a:solidFill>
        </p:spPr>
        <p:txBody>
          <a:bodyPr/>
          <a:lstStyle/>
          <a:p>
            <a:r>
              <a:rPr lang="en-US" dirty="0"/>
              <a:t>HJET Setup for RHIC / EIC</a:t>
            </a:r>
          </a:p>
        </p:txBody>
      </p:sp>
      <p:sp>
        <p:nvSpPr>
          <p:cNvPr id="3" name="Slide Number Placeholder 2">
            <a:extLst>
              <a:ext uri="{FF2B5EF4-FFF2-40B4-BE49-F238E27FC236}">
                <a16:creationId xmlns:a16="http://schemas.microsoft.com/office/drawing/2014/main" id="{FD6CBEE7-8969-FA24-BC68-2D9D25413AD5}"/>
              </a:ext>
            </a:extLst>
          </p:cNvPr>
          <p:cNvSpPr>
            <a:spLocks noGrp="1"/>
          </p:cNvSpPr>
          <p:nvPr>
            <p:ph type="sldNum" sz="quarter" idx="10"/>
          </p:nvPr>
        </p:nvSpPr>
        <p:spPr/>
        <p:txBody>
          <a:bodyPr/>
          <a:lstStyle/>
          <a:p>
            <a:fld id="{DF69D58E-C59B-4BE3-83E0-B1C1287A8E5B}" type="slidenum">
              <a:rPr lang="en-US" smtClean="0"/>
              <a:pPr/>
              <a:t>57</a:t>
            </a:fld>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447D647-DEB5-1D7A-254C-E1075E26B830}"/>
                  </a:ext>
                </a:extLst>
              </p:cNvPr>
              <p:cNvSpPr txBox="1"/>
              <p:nvPr/>
            </p:nvSpPr>
            <p:spPr>
              <a:xfrm>
                <a:off x="6858000" y="1289953"/>
                <a:ext cx="4800600" cy="213904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FF0000"/>
                    </a:solidFill>
                  </a:rPr>
                  <a:t>Polarized atomic hydrogen jet target</a:t>
                </a:r>
              </a:p>
              <a:p>
                <a:pPr marL="285750" indent="-285750">
                  <a:spcAft>
                    <a:spcPts val="600"/>
                  </a:spcAft>
                  <a:buFont typeface="Arial" panose="020B0604020202020204" pitchFamily="34" charset="0"/>
                  <a:buChar char="•"/>
                </a:pPr>
                <a:r>
                  <a:rPr lang="en-US" dirty="0">
                    <a:solidFill>
                      <a:schemeClr val="accent1">
                        <a:lumMod val="75000"/>
                      </a:schemeClr>
                    </a:solidFill>
                  </a:rPr>
                  <a:t>Set of eight Hamamatsu </a:t>
                </a:r>
                <a14:m>
                  <m:oMath xmlns:m="http://schemas.openxmlformats.org/officeDocument/2006/math">
                    <m:r>
                      <a:rPr lang="en-US" i="1" dirty="0" smtClean="0">
                        <a:solidFill>
                          <a:schemeClr val="accent1">
                            <a:lumMod val="75000"/>
                          </a:schemeClr>
                        </a:solidFill>
                        <a:latin typeface="Cambria Math" panose="02040503050406030204" pitchFamily="18" charset="0"/>
                      </a:rPr>
                      <m:t>𝑆𝑖</m:t>
                    </m:r>
                  </m:oMath>
                </a14:m>
                <a:r>
                  <a:rPr lang="en-US" dirty="0">
                    <a:solidFill>
                      <a:schemeClr val="accent1">
                        <a:lumMod val="75000"/>
                      </a:schemeClr>
                    </a:solidFill>
                  </a:rPr>
                  <a:t> strip detectors</a:t>
                </a:r>
              </a:p>
              <a:p>
                <a:pPr marL="285750" indent="-285750">
                  <a:spcAft>
                    <a:spcPts val="600"/>
                  </a:spcAft>
                  <a:buFont typeface="Arial" panose="020B0604020202020204" pitchFamily="34" charset="0"/>
                  <a:buChar char="•"/>
                </a:pPr>
                <a:r>
                  <a:rPr lang="en-US" dirty="0">
                    <a:solidFill>
                      <a:schemeClr val="accent1">
                        <a:lumMod val="75000"/>
                      </a:schemeClr>
                    </a:solidFill>
                  </a:rPr>
                  <a:t>12 vertical strips</a:t>
                </a:r>
              </a:p>
              <a:p>
                <a:pPr marL="628650" lvl="1" indent="-285750">
                  <a:spcAft>
                    <a:spcPts val="600"/>
                  </a:spcAft>
                  <a:buFont typeface="Arial" panose="020B0604020202020204" pitchFamily="34" charset="0"/>
                  <a:buChar char="•"/>
                </a:pPr>
                <a14:m>
                  <m:oMath xmlns:m="http://schemas.openxmlformats.org/officeDocument/2006/math">
                    <m:r>
                      <a:rPr lang="en-US" i="1" dirty="0" smtClean="0">
                        <a:solidFill>
                          <a:schemeClr val="accent1">
                            <a:lumMod val="75000"/>
                          </a:schemeClr>
                        </a:solidFill>
                        <a:latin typeface="Cambria Math"/>
                      </a:rPr>
                      <m:t>3.75 </m:t>
                    </m:r>
                    <m:r>
                      <m:rPr>
                        <m:nor/>
                      </m:rPr>
                      <a:rPr lang="en-US" i="0" dirty="0" smtClean="0">
                        <a:solidFill>
                          <a:schemeClr val="accent1">
                            <a:lumMod val="75000"/>
                          </a:schemeClr>
                        </a:solidFill>
                        <a:latin typeface="Cambria Math"/>
                      </a:rPr>
                      <m:t>mm</m:t>
                    </m:r>
                  </m:oMath>
                </a14:m>
                <a:r>
                  <a:rPr lang="en-US" dirty="0">
                    <a:solidFill>
                      <a:schemeClr val="accent1">
                        <a:lumMod val="75000"/>
                      </a:schemeClr>
                    </a:solidFill>
                  </a:rPr>
                  <a:t> pitch</a:t>
                </a:r>
              </a:p>
              <a:p>
                <a:pPr marL="628650" lvl="1" indent="-285750">
                  <a:spcAft>
                    <a:spcPts val="600"/>
                  </a:spcAft>
                  <a:buFont typeface="Arial" panose="020B0604020202020204" pitchFamily="34" charset="0"/>
                  <a:buChar char="•"/>
                </a:pPr>
                <a14:m>
                  <m:oMath xmlns:m="http://schemas.openxmlformats.org/officeDocument/2006/math">
                    <m:r>
                      <a:rPr lang="en-US" i="1" dirty="0" smtClean="0">
                        <a:solidFill>
                          <a:schemeClr val="accent1">
                            <a:lumMod val="75000"/>
                          </a:schemeClr>
                        </a:solidFill>
                        <a:latin typeface="Cambria Math"/>
                      </a:rPr>
                      <m:t>500 </m:t>
                    </m:r>
                    <m:r>
                      <m:rPr>
                        <m:nor/>
                      </m:rPr>
                      <a:rPr lang="en-US" b="0" i="0" dirty="0" smtClean="0">
                        <a:solidFill>
                          <a:schemeClr val="accent1">
                            <a:lumMod val="75000"/>
                          </a:schemeClr>
                        </a:solidFill>
                        <a:latin typeface="Cambria Math"/>
                      </a:rPr>
                      <m:t>μ</m:t>
                    </m:r>
                    <m:r>
                      <m:rPr>
                        <m:nor/>
                      </m:rPr>
                      <a:rPr lang="en-US" i="0" dirty="0" smtClean="0">
                        <a:solidFill>
                          <a:schemeClr val="accent1">
                            <a:lumMod val="75000"/>
                          </a:schemeClr>
                        </a:solidFill>
                        <a:latin typeface="Cambria Math"/>
                      </a:rPr>
                      <m:t>m</m:t>
                    </m:r>
                  </m:oMath>
                </a14:m>
                <a:r>
                  <a:rPr lang="en-US" dirty="0">
                    <a:solidFill>
                      <a:schemeClr val="accent1">
                        <a:lumMod val="75000"/>
                      </a:schemeClr>
                    </a:solidFill>
                  </a:rPr>
                  <a:t> thick</a:t>
                </a:r>
              </a:p>
              <a:p>
                <a:pPr marL="285750" indent="-285750">
                  <a:spcAft>
                    <a:spcPts val="600"/>
                  </a:spcAft>
                  <a:buFont typeface="Arial" panose="020B0604020202020204" pitchFamily="34" charset="0"/>
                  <a:buChar char="•"/>
                </a:pPr>
                <a:r>
                  <a:rPr lang="en-US" dirty="0">
                    <a:solidFill>
                      <a:schemeClr val="bg1">
                        <a:lumMod val="50000"/>
                      </a:schemeClr>
                    </a:solidFill>
                  </a:rPr>
                  <a:t>Uniform dead layer </a:t>
                </a:r>
                <a14:m>
                  <m:oMath xmlns:m="http://schemas.openxmlformats.org/officeDocument/2006/math">
                    <m:r>
                      <a:rPr lang="en-US" i="1" dirty="0" smtClean="0">
                        <a:solidFill>
                          <a:schemeClr val="bg1">
                            <a:lumMod val="50000"/>
                          </a:schemeClr>
                        </a:solidFill>
                        <a:latin typeface="Cambria Math"/>
                        <a:ea typeface="Cambria Math"/>
                      </a:rPr>
                      <m:t>≈</m:t>
                    </m:r>
                    <m:r>
                      <a:rPr lang="en-US" i="1" dirty="0" smtClean="0">
                        <a:solidFill>
                          <a:schemeClr val="bg1">
                            <a:lumMod val="50000"/>
                          </a:schemeClr>
                        </a:solidFill>
                        <a:latin typeface="Cambria Math"/>
                      </a:rPr>
                      <m:t>1.5 </m:t>
                    </m:r>
                    <m:r>
                      <m:rPr>
                        <m:nor/>
                      </m:rPr>
                      <a:rPr lang="en-US" b="0" i="0" dirty="0" smtClean="0">
                        <a:solidFill>
                          <a:schemeClr val="bg1">
                            <a:lumMod val="50000"/>
                          </a:schemeClr>
                        </a:solidFill>
                        <a:latin typeface="Cambria Math"/>
                      </a:rPr>
                      <m:t>μ</m:t>
                    </m:r>
                    <m:r>
                      <m:rPr>
                        <m:nor/>
                      </m:rPr>
                      <a:rPr lang="en-US" i="0" dirty="0" smtClean="0">
                        <a:solidFill>
                          <a:schemeClr val="bg1">
                            <a:lumMod val="50000"/>
                          </a:schemeClr>
                        </a:solidFill>
                        <a:latin typeface="Cambria Math"/>
                      </a:rPr>
                      <m:t>m</m:t>
                    </m:r>
                  </m:oMath>
                </a14:m>
                <a:endParaRPr lang="en-US" dirty="0">
                  <a:solidFill>
                    <a:schemeClr val="bg1">
                      <a:lumMod val="50000"/>
                    </a:schemeClr>
                  </a:solidFill>
                </a:endParaRPr>
              </a:p>
            </p:txBody>
          </p:sp>
        </mc:Choice>
        <mc:Fallback xmlns="">
          <p:sp>
            <p:nvSpPr>
              <p:cNvPr id="23" name="TextBox 22">
                <a:extLst>
                  <a:ext uri="{FF2B5EF4-FFF2-40B4-BE49-F238E27FC236}">
                    <a16:creationId xmlns:a16="http://schemas.microsoft.com/office/drawing/2014/main" id="{9447D647-DEB5-1D7A-254C-E1075E26B830}"/>
                  </a:ext>
                </a:extLst>
              </p:cNvPr>
              <p:cNvSpPr txBox="1">
                <a:spLocks noRot="1" noChangeAspect="1" noMove="1" noResize="1" noEditPoints="1" noAdjustHandles="1" noChangeArrowheads="1" noChangeShapeType="1" noTextEdit="1"/>
              </p:cNvSpPr>
              <p:nvPr/>
            </p:nvSpPr>
            <p:spPr>
              <a:xfrm>
                <a:off x="6858000" y="1289953"/>
                <a:ext cx="4800600" cy="2139047"/>
              </a:xfrm>
              <a:prstGeom prst="rect">
                <a:avLst/>
              </a:prstGeom>
              <a:blipFill>
                <a:blip r:embed="rId2"/>
                <a:stretch>
                  <a:fillRect l="-761" t="-1709" b="-3704"/>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8150007D-8106-251E-08DB-AE727E44FE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0" t="11478" r="30772" b="35699"/>
          <a:stretch/>
        </p:blipFill>
        <p:spPr bwMode="auto">
          <a:xfrm rot="16200000">
            <a:off x="7546516" y="3812716"/>
            <a:ext cx="2766507" cy="286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n 8">
            <a:extLst>
              <a:ext uri="{FF2B5EF4-FFF2-40B4-BE49-F238E27FC236}">
                <a16:creationId xmlns:a16="http://schemas.microsoft.com/office/drawing/2014/main" id="{276339AE-04E9-B4DF-3694-1FCBB83634B5}"/>
              </a:ext>
            </a:extLst>
          </p:cNvPr>
          <p:cNvSpPr/>
          <p:nvPr/>
        </p:nvSpPr>
        <p:spPr>
          <a:xfrm>
            <a:off x="3200400" y="3918466"/>
            <a:ext cx="304800" cy="2863334"/>
          </a:xfrm>
          <a:prstGeom prst="can">
            <a:avLst/>
          </a:prstGeom>
          <a:solidFill>
            <a:srgbClr val="FF0000">
              <a:alpha val="50196"/>
            </a:srgb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5C7D548C-9712-A41D-2766-C247E4AD7A02}"/>
              </a:ext>
            </a:extLst>
          </p:cNvPr>
          <p:cNvSpPr/>
          <p:nvPr/>
        </p:nvSpPr>
        <p:spPr>
          <a:xfrm rot="16200000">
            <a:off x="3615705" y="4265676"/>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A72D791-B0CC-307F-2338-A06A2C3DD60C}"/>
              </a:ext>
            </a:extLst>
          </p:cNvPr>
          <p:cNvSpPr/>
          <p:nvPr/>
        </p:nvSpPr>
        <p:spPr>
          <a:xfrm rot="16200000">
            <a:off x="4574300" y="4573524"/>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9B2402B8-DCB6-9001-2116-6D9B001EBD70}"/>
              </a:ext>
            </a:extLst>
          </p:cNvPr>
          <p:cNvSpPr/>
          <p:nvPr/>
        </p:nvSpPr>
        <p:spPr>
          <a:xfrm rot="16200000">
            <a:off x="3615705" y="5253228"/>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7F8FEC58-3921-D4DD-77B6-DCE8FE55D13B}"/>
              </a:ext>
            </a:extLst>
          </p:cNvPr>
          <p:cNvSpPr/>
          <p:nvPr/>
        </p:nvSpPr>
        <p:spPr>
          <a:xfrm rot="16200000">
            <a:off x="4574300" y="5561076"/>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E3EA7D6-B747-139B-79EA-BD7104140996}"/>
              </a:ext>
            </a:extLst>
          </p:cNvPr>
          <p:cNvCxnSpPr/>
          <p:nvPr/>
        </p:nvCxnSpPr>
        <p:spPr>
          <a:xfrm flipH="1" flipV="1">
            <a:off x="3429000" y="5410180"/>
            <a:ext cx="2819400" cy="914420"/>
          </a:xfrm>
          <a:prstGeom prst="straightConnector1">
            <a:avLst/>
          </a:prstGeom>
          <a:ln w="38100">
            <a:solidFill>
              <a:srgbClr val="FFC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347485-FD68-68F2-8619-7690FAFDCD41}"/>
              </a:ext>
            </a:extLst>
          </p:cNvPr>
          <p:cNvCxnSpPr/>
          <p:nvPr/>
        </p:nvCxnSpPr>
        <p:spPr>
          <a:xfrm>
            <a:off x="457200" y="4419580"/>
            <a:ext cx="2819400" cy="914420"/>
          </a:xfrm>
          <a:prstGeom prst="straightConnector1">
            <a:avLst/>
          </a:prstGeom>
          <a:ln w="38100">
            <a:solidFill>
              <a:srgbClr val="0070C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3C5B0122-9860-3C93-F945-32BD1ABC1BB7}"/>
              </a:ext>
            </a:extLst>
          </p:cNvPr>
          <p:cNvSpPr/>
          <p:nvPr/>
        </p:nvSpPr>
        <p:spPr>
          <a:xfrm rot="16200000">
            <a:off x="915925" y="4268724"/>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24E177FF-FC0E-2FAA-B49B-E37E78AD0280}"/>
              </a:ext>
            </a:extLst>
          </p:cNvPr>
          <p:cNvSpPr/>
          <p:nvPr/>
        </p:nvSpPr>
        <p:spPr>
          <a:xfrm rot="16200000">
            <a:off x="1874520" y="4576572"/>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C1ACED50-738E-2BF9-9B5D-A10B27A74112}"/>
              </a:ext>
            </a:extLst>
          </p:cNvPr>
          <p:cNvSpPr/>
          <p:nvPr/>
        </p:nvSpPr>
        <p:spPr>
          <a:xfrm rot="16200000">
            <a:off x="915925" y="5256276"/>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0322FBEF-3DBF-2029-E8E7-83CDAD643ED9}"/>
              </a:ext>
            </a:extLst>
          </p:cNvPr>
          <p:cNvSpPr/>
          <p:nvPr/>
        </p:nvSpPr>
        <p:spPr>
          <a:xfrm rot="16200000">
            <a:off x="1874520" y="5564124"/>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62B9650-C489-47C2-5224-345B9CE94FB9}"/>
              </a:ext>
            </a:extLst>
          </p:cNvPr>
          <p:cNvSpPr txBox="1"/>
          <p:nvPr/>
        </p:nvSpPr>
        <p:spPr>
          <a:xfrm>
            <a:off x="1508223" y="3733800"/>
            <a:ext cx="777777" cy="369332"/>
          </a:xfrm>
          <a:prstGeom prst="rect">
            <a:avLst/>
          </a:prstGeom>
          <a:noFill/>
        </p:spPr>
        <p:txBody>
          <a:bodyPr wrap="none" rtlCol="0">
            <a:spAutoFit/>
          </a:bodyPr>
          <a:lstStyle/>
          <a:p>
            <a:r>
              <a:rPr lang="en-US" dirty="0"/>
              <a:t>INNER</a:t>
            </a:r>
          </a:p>
        </p:txBody>
      </p:sp>
      <p:sp>
        <p:nvSpPr>
          <p:cNvPr id="16" name="TextBox 15">
            <a:extLst>
              <a:ext uri="{FF2B5EF4-FFF2-40B4-BE49-F238E27FC236}">
                <a16:creationId xmlns:a16="http://schemas.microsoft.com/office/drawing/2014/main" id="{172021D9-0444-545D-0220-2435FF1EE242}"/>
              </a:ext>
            </a:extLst>
          </p:cNvPr>
          <p:cNvSpPr txBox="1"/>
          <p:nvPr/>
        </p:nvSpPr>
        <p:spPr>
          <a:xfrm>
            <a:off x="4284204" y="3733800"/>
            <a:ext cx="833883" cy="369332"/>
          </a:xfrm>
          <a:prstGeom prst="rect">
            <a:avLst/>
          </a:prstGeom>
          <a:noFill/>
        </p:spPr>
        <p:txBody>
          <a:bodyPr wrap="none" rtlCol="0">
            <a:spAutoFit/>
          </a:bodyPr>
          <a:lstStyle/>
          <a:p>
            <a:r>
              <a:rPr lang="en-US" dirty="0"/>
              <a:t>OUTER</a:t>
            </a:r>
          </a:p>
        </p:txBody>
      </p:sp>
      <p:sp>
        <p:nvSpPr>
          <p:cNvPr id="17" name="Right Brace 16">
            <a:extLst>
              <a:ext uri="{FF2B5EF4-FFF2-40B4-BE49-F238E27FC236}">
                <a16:creationId xmlns:a16="http://schemas.microsoft.com/office/drawing/2014/main" id="{2D62AAF4-C323-53DC-FE84-DBE1C480AAE6}"/>
              </a:ext>
            </a:extLst>
          </p:cNvPr>
          <p:cNvSpPr/>
          <p:nvPr/>
        </p:nvSpPr>
        <p:spPr>
          <a:xfrm>
            <a:off x="5715000" y="4724400"/>
            <a:ext cx="190500" cy="19019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52414381-5DEC-83B0-57D2-9E999EBC0B59}"/>
              </a:ext>
            </a:extLst>
          </p:cNvPr>
          <p:cNvSpPr txBox="1"/>
          <p:nvPr/>
        </p:nvSpPr>
        <p:spPr>
          <a:xfrm rot="5400000">
            <a:off x="5606820" y="5486401"/>
            <a:ext cx="792205" cy="338554"/>
          </a:xfrm>
          <a:prstGeom prst="rect">
            <a:avLst/>
          </a:prstGeom>
          <a:noFill/>
        </p:spPr>
        <p:txBody>
          <a:bodyPr wrap="none" rtlCol="0">
            <a:spAutoFit/>
          </a:bodyPr>
          <a:lstStyle/>
          <a:p>
            <a:r>
              <a:rPr lang="en-US" sz="1600" dirty="0">
                <a:solidFill>
                  <a:srgbClr val="0070C0"/>
                </a:solidFill>
              </a:rPr>
              <a:t>≈10 cm</a:t>
            </a:r>
          </a:p>
        </p:txBody>
      </p:sp>
      <p:cxnSp>
        <p:nvCxnSpPr>
          <p:cNvPr id="21" name="Straight Arrow Connector 20">
            <a:extLst>
              <a:ext uri="{FF2B5EF4-FFF2-40B4-BE49-F238E27FC236}">
                <a16:creationId xmlns:a16="http://schemas.microsoft.com/office/drawing/2014/main" id="{53E60CEE-154F-2A63-5E94-0DCB8FFC40C8}"/>
              </a:ext>
            </a:extLst>
          </p:cNvPr>
          <p:cNvCxnSpPr/>
          <p:nvPr/>
        </p:nvCxnSpPr>
        <p:spPr>
          <a:xfrm>
            <a:off x="3505200" y="5334000"/>
            <a:ext cx="1188720" cy="0"/>
          </a:xfrm>
          <a:prstGeom prst="straightConnector1">
            <a:avLst/>
          </a:prstGeom>
          <a:ln>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6FD9BCC-79D6-D2E4-62E1-024B7586D40F}"/>
              </a:ext>
            </a:extLst>
          </p:cNvPr>
          <p:cNvSpPr txBox="1"/>
          <p:nvPr/>
        </p:nvSpPr>
        <p:spPr>
          <a:xfrm>
            <a:off x="3505200" y="5105400"/>
            <a:ext cx="566181" cy="276999"/>
          </a:xfrm>
          <a:prstGeom prst="rect">
            <a:avLst/>
          </a:prstGeom>
          <a:noFill/>
        </p:spPr>
        <p:txBody>
          <a:bodyPr wrap="none" rtlCol="0">
            <a:spAutoFit/>
          </a:bodyPr>
          <a:lstStyle/>
          <a:p>
            <a:r>
              <a:rPr lang="en-US" sz="1200" dirty="0"/>
              <a:t>75 cm</a:t>
            </a:r>
          </a:p>
        </p:txBody>
      </p:sp>
      <p:cxnSp>
        <p:nvCxnSpPr>
          <p:cNvPr id="24" name="Straight Arrow Connector 23">
            <a:extLst>
              <a:ext uri="{FF2B5EF4-FFF2-40B4-BE49-F238E27FC236}">
                <a16:creationId xmlns:a16="http://schemas.microsoft.com/office/drawing/2014/main" id="{102C6A61-2F48-213B-0E11-58BCC83A575B}"/>
              </a:ext>
            </a:extLst>
          </p:cNvPr>
          <p:cNvCxnSpPr/>
          <p:nvPr/>
        </p:nvCxnSpPr>
        <p:spPr>
          <a:xfrm>
            <a:off x="3215640" y="3810000"/>
            <a:ext cx="274320" cy="0"/>
          </a:xfrm>
          <a:prstGeom prst="straightConnector1">
            <a:avLst/>
          </a:prstGeom>
          <a:ln>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801730A-D7A1-D38E-D5FB-1A4E2D2FBE5F}"/>
              </a:ext>
            </a:extLst>
          </p:cNvPr>
          <p:cNvSpPr txBox="1"/>
          <p:nvPr/>
        </p:nvSpPr>
        <p:spPr>
          <a:xfrm>
            <a:off x="3016937" y="3533001"/>
            <a:ext cx="716863" cy="276999"/>
          </a:xfrm>
          <a:prstGeom prst="rect">
            <a:avLst/>
          </a:prstGeom>
          <a:noFill/>
        </p:spPr>
        <p:txBody>
          <a:bodyPr wrap="none" rtlCol="0">
            <a:spAutoFit/>
          </a:bodyPr>
          <a:lstStyle/>
          <a:p>
            <a:r>
              <a:rPr lang="en-US" sz="1200" dirty="0"/>
              <a:t>≈ 0.7 cm</a:t>
            </a:r>
          </a:p>
        </p:txBody>
      </p:sp>
      <p:sp>
        <p:nvSpPr>
          <p:cNvPr id="28" name="Rectangle 27">
            <a:extLst>
              <a:ext uri="{FF2B5EF4-FFF2-40B4-BE49-F238E27FC236}">
                <a16:creationId xmlns:a16="http://schemas.microsoft.com/office/drawing/2014/main" id="{46B379E8-07E8-30CD-2A81-4D99235FFC02}"/>
              </a:ext>
            </a:extLst>
          </p:cNvPr>
          <p:cNvSpPr/>
          <p:nvPr/>
        </p:nvSpPr>
        <p:spPr>
          <a:xfrm>
            <a:off x="18033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902A0919-64CE-152C-726A-A43B4E6DC020}"/>
              </a:ext>
            </a:extLst>
          </p:cNvPr>
          <p:cNvSpPr/>
          <p:nvPr/>
        </p:nvSpPr>
        <p:spPr>
          <a:xfrm>
            <a:off x="19557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759DC96F-E017-F915-B02F-BC790C89CF94}"/>
              </a:ext>
            </a:extLst>
          </p:cNvPr>
          <p:cNvSpPr/>
          <p:nvPr/>
        </p:nvSpPr>
        <p:spPr>
          <a:xfrm>
            <a:off x="21081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EA264203-7B4B-185E-7C44-024E89AC9613}"/>
              </a:ext>
            </a:extLst>
          </p:cNvPr>
          <p:cNvSpPr/>
          <p:nvPr/>
        </p:nvSpPr>
        <p:spPr>
          <a:xfrm>
            <a:off x="22605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878109D5-1797-EE75-E598-C5E979A63A77}"/>
              </a:ext>
            </a:extLst>
          </p:cNvPr>
          <p:cNvSpPr/>
          <p:nvPr/>
        </p:nvSpPr>
        <p:spPr>
          <a:xfrm>
            <a:off x="24129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01C7ADC1-42A0-5B35-22E7-6E0D679F5026}"/>
              </a:ext>
            </a:extLst>
          </p:cNvPr>
          <p:cNvSpPr/>
          <p:nvPr/>
        </p:nvSpPr>
        <p:spPr>
          <a:xfrm>
            <a:off x="25653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2306DDC2-5D98-D2F1-5FAF-5F3B1A7FE899}"/>
              </a:ext>
            </a:extLst>
          </p:cNvPr>
          <p:cNvSpPr/>
          <p:nvPr/>
        </p:nvSpPr>
        <p:spPr>
          <a:xfrm>
            <a:off x="2718253"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47CC53A6-14F6-790A-DAB2-0BF4B3DD69CA}"/>
              </a:ext>
            </a:extLst>
          </p:cNvPr>
          <p:cNvSpPr/>
          <p:nvPr/>
        </p:nvSpPr>
        <p:spPr>
          <a:xfrm>
            <a:off x="2870106" y="30397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Left Arrow 20">
            <a:extLst>
              <a:ext uri="{FF2B5EF4-FFF2-40B4-BE49-F238E27FC236}">
                <a16:creationId xmlns:a16="http://schemas.microsoft.com/office/drawing/2014/main" id="{49E14499-D1F0-6083-F85F-D652C9FE2CA1}"/>
              </a:ext>
            </a:extLst>
          </p:cNvPr>
          <p:cNvSpPr/>
          <p:nvPr/>
        </p:nvSpPr>
        <p:spPr>
          <a:xfrm rot="16200000">
            <a:off x="2725173" y="1483787"/>
            <a:ext cx="1252954" cy="914400"/>
          </a:xfrm>
          <a:prstGeom prst="leftArrow">
            <a:avLst>
              <a:gd name="adj1" fmla="val 50000"/>
              <a:gd name="adj2" fmla="val 33871"/>
            </a:avLst>
          </a:prstGeom>
          <a:solidFill>
            <a:srgbClr val="FFDCDC"/>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19CDD82C-FA61-88CE-1A7D-25FD950A98D6}"/>
              </a:ext>
            </a:extLst>
          </p:cNvPr>
          <p:cNvCxnSpPr/>
          <p:nvPr/>
        </p:nvCxnSpPr>
        <p:spPr>
          <a:xfrm flipH="1">
            <a:off x="3327306" y="1924110"/>
            <a:ext cx="990600" cy="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D62CBFF-1B13-D5BB-6544-A9309D434482}"/>
              </a:ext>
            </a:extLst>
          </p:cNvPr>
          <p:cNvCxnSpPr/>
          <p:nvPr/>
        </p:nvCxnSpPr>
        <p:spPr>
          <a:xfrm flipH="1">
            <a:off x="2051581" y="1949736"/>
            <a:ext cx="1275727" cy="945864"/>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1E31CF8-715D-7978-8B7B-CF649C167163}"/>
              </a:ext>
            </a:extLst>
          </p:cNvPr>
          <p:cNvCxnSpPr/>
          <p:nvPr/>
        </p:nvCxnSpPr>
        <p:spPr>
          <a:xfrm flipH="1">
            <a:off x="2987640" y="1949735"/>
            <a:ext cx="339668" cy="945865"/>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104E198-CEB3-C56D-74CB-6CF2159F1C51}"/>
              </a:ext>
            </a:extLst>
          </p:cNvPr>
          <p:cNvSpPr txBox="1"/>
          <p:nvPr/>
        </p:nvSpPr>
        <p:spPr>
          <a:xfrm>
            <a:off x="3555906" y="1219200"/>
            <a:ext cx="2616294" cy="400110"/>
          </a:xfrm>
          <a:prstGeom prst="rect">
            <a:avLst/>
          </a:prstGeom>
          <a:noFill/>
        </p:spPr>
        <p:txBody>
          <a:bodyPr wrap="none" rtlCol="0">
            <a:spAutoFit/>
          </a:bodyPr>
          <a:lstStyle/>
          <a:p>
            <a:r>
              <a:rPr lang="en-US" sz="2000" dirty="0">
                <a:solidFill>
                  <a:srgbClr val="FF0000"/>
                </a:solidFill>
              </a:rPr>
              <a:t>atomic hydrogen target</a:t>
            </a:r>
          </a:p>
        </p:txBody>
      </p:sp>
      <p:sp>
        <p:nvSpPr>
          <p:cNvPr id="42" name="TextBox 41">
            <a:extLst>
              <a:ext uri="{FF2B5EF4-FFF2-40B4-BE49-F238E27FC236}">
                <a16:creationId xmlns:a16="http://schemas.microsoft.com/office/drawing/2014/main" id="{132EAB54-7DF6-0027-D0A1-FC214488EB5D}"/>
              </a:ext>
            </a:extLst>
          </p:cNvPr>
          <p:cNvSpPr txBox="1"/>
          <p:nvPr/>
        </p:nvSpPr>
        <p:spPr>
          <a:xfrm>
            <a:off x="4317906" y="1695510"/>
            <a:ext cx="1542217" cy="707886"/>
          </a:xfrm>
          <a:prstGeom prst="rect">
            <a:avLst/>
          </a:prstGeom>
          <a:noFill/>
        </p:spPr>
        <p:txBody>
          <a:bodyPr wrap="none" rtlCol="0">
            <a:spAutoFit/>
          </a:bodyPr>
          <a:lstStyle/>
          <a:p>
            <a:r>
              <a:rPr lang="en-US" sz="2000" dirty="0">
                <a:solidFill>
                  <a:srgbClr val="FFC000"/>
                </a:solidFill>
              </a:rPr>
              <a:t>proton beam</a:t>
            </a:r>
          </a:p>
          <a:p>
            <a:r>
              <a:rPr lang="en-US" sz="2000" dirty="0">
                <a:solidFill>
                  <a:srgbClr val="FFC000"/>
                </a:solidFill>
              </a:rPr>
              <a:t>100/250 </a:t>
            </a:r>
            <a:r>
              <a:rPr lang="en-US" sz="2000" dirty="0" err="1">
                <a:solidFill>
                  <a:srgbClr val="FFC000"/>
                </a:solidFill>
              </a:rPr>
              <a:t>GeV</a:t>
            </a:r>
            <a:endParaRPr lang="en-US" sz="2000" dirty="0">
              <a:solidFill>
                <a:srgbClr val="FFC000"/>
              </a:solidFill>
            </a:endParaRPr>
          </a:p>
        </p:txBody>
      </p:sp>
      <p:sp>
        <p:nvSpPr>
          <p:cNvPr id="43" name="TextBox 42">
            <a:extLst>
              <a:ext uri="{FF2B5EF4-FFF2-40B4-BE49-F238E27FC236}">
                <a16:creationId xmlns:a16="http://schemas.microsoft.com/office/drawing/2014/main" id="{4B163BC0-4CC3-1F2A-0572-577A51CC3C31}"/>
              </a:ext>
            </a:extLst>
          </p:cNvPr>
          <p:cNvSpPr txBox="1"/>
          <p:nvPr/>
        </p:nvSpPr>
        <p:spPr>
          <a:xfrm>
            <a:off x="3124200" y="3014246"/>
            <a:ext cx="1581010" cy="338554"/>
          </a:xfrm>
          <a:prstGeom prst="rect">
            <a:avLst/>
          </a:prstGeom>
          <a:noFill/>
          <a:ln>
            <a:noFill/>
          </a:ln>
        </p:spPr>
        <p:txBody>
          <a:bodyPr wrap="none" rtlCol="0">
            <a:spAutoFit/>
          </a:bodyPr>
          <a:lstStyle/>
          <a:p>
            <a:r>
              <a:rPr lang="en-US" sz="1600" dirty="0">
                <a:solidFill>
                  <a:schemeClr val="accent1">
                    <a:lumMod val="50000"/>
                  </a:schemeClr>
                </a:solidFill>
              </a:rPr>
              <a:t>Si strip detectors</a:t>
            </a:r>
          </a:p>
        </p:txBody>
      </p:sp>
      <p:cxnSp>
        <p:nvCxnSpPr>
          <p:cNvPr id="44" name="Straight Arrow Connector 43">
            <a:extLst>
              <a:ext uri="{FF2B5EF4-FFF2-40B4-BE49-F238E27FC236}">
                <a16:creationId xmlns:a16="http://schemas.microsoft.com/office/drawing/2014/main" id="{3A12BD17-2804-5D40-AFCB-1ED567C039C9}"/>
              </a:ext>
            </a:extLst>
          </p:cNvPr>
          <p:cNvCxnSpPr/>
          <p:nvPr/>
        </p:nvCxnSpPr>
        <p:spPr>
          <a:xfrm flipH="1" flipV="1">
            <a:off x="775856" y="1649834"/>
            <a:ext cx="2551450" cy="299902"/>
          </a:xfrm>
          <a:prstGeom prst="straightConnector1">
            <a:avLst/>
          </a:prstGeom>
          <a:ln>
            <a:solidFill>
              <a:srgbClr val="00206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71ADB43-6F35-4A0F-8C0F-3B81D6B86A73}"/>
              </a:ext>
            </a:extLst>
          </p:cNvPr>
          <p:cNvSpPr txBox="1"/>
          <p:nvPr/>
        </p:nvSpPr>
        <p:spPr>
          <a:xfrm rot="397958">
            <a:off x="1284187" y="1480557"/>
            <a:ext cx="1575368" cy="338554"/>
          </a:xfrm>
          <a:prstGeom prst="rect">
            <a:avLst/>
          </a:prstGeom>
          <a:noFill/>
          <a:ln>
            <a:noFill/>
          </a:ln>
        </p:spPr>
        <p:txBody>
          <a:bodyPr wrap="none" rtlCol="0">
            <a:spAutoFit/>
          </a:bodyPr>
          <a:lstStyle/>
          <a:p>
            <a:pPr>
              <a:spcAft>
                <a:spcPts val="600"/>
              </a:spcAft>
            </a:pPr>
            <a:r>
              <a:rPr lang="en-US" sz="1600" dirty="0">
                <a:solidFill>
                  <a:schemeClr val="accent1">
                    <a:lumMod val="40000"/>
                    <a:lumOff val="60000"/>
                  </a:schemeClr>
                </a:solidFill>
              </a:rPr>
              <a:t>scattered proton</a:t>
            </a:r>
          </a:p>
        </p:txBody>
      </p:sp>
    </p:spTree>
    <p:extLst>
      <p:ext uri="{BB962C8B-B14F-4D97-AF65-F5344CB8AC3E}">
        <p14:creationId xmlns:p14="http://schemas.microsoft.com/office/powerpoint/2010/main" val="2990964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9E5D-351C-4A69-13C9-8760517FB7FB}"/>
              </a:ext>
            </a:extLst>
          </p:cNvPr>
          <p:cNvSpPr>
            <a:spLocks noGrp="1"/>
          </p:cNvSpPr>
          <p:nvPr>
            <p:ph type="title"/>
          </p:nvPr>
        </p:nvSpPr>
        <p:spPr>
          <a:solidFill>
            <a:schemeClr val="accent1">
              <a:alpha val="50000"/>
            </a:schemeClr>
          </a:solidFill>
        </p:spPr>
        <p:txBody>
          <a:bodyPr/>
          <a:lstStyle/>
          <a:p>
            <a:r>
              <a:rPr lang="en-US" dirty="0"/>
              <a:t>Absolute Beam Polarization</a:t>
            </a:r>
          </a:p>
        </p:txBody>
      </p:sp>
      <p:sp>
        <p:nvSpPr>
          <p:cNvPr id="3" name="Slide Number Placeholder 2">
            <a:extLst>
              <a:ext uri="{FF2B5EF4-FFF2-40B4-BE49-F238E27FC236}">
                <a16:creationId xmlns:a16="http://schemas.microsoft.com/office/drawing/2014/main" id="{80390863-0973-E3FF-33F2-776925CF3DE4}"/>
              </a:ext>
            </a:extLst>
          </p:cNvPr>
          <p:cNvSpPr>
            <a:spLocks noGrp="1"/>
          </p:cNvSpPr>
          <p:nvPr>
            <p:ph type="sldNum" sz="quarter" idx="10"/>
          </p:nvPr>
        </p:nvSpPr>
        <p:spPr/>
        <p:txBody>
          <a:bodyPr/>
          <a:lstStyle/>
          <a:p>
            <a:fld id="{DF69D58E-C59B-4BE3-83E0-B1C1287A8E5B}" type="slidenum">
              <a:rPr lang="en-US" smtClean="0"/>
              <a:pPr/>
              <a:t>58</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66CB12D-DE3B-FD04-6288-59A54545EC98}"/>
                  </a:ext>
                </a:extLst>
              </p:cNvPr>
              <p:cNvSpPr txBox="1"/>
              <p:nvPr/>
            </p:nvSpPr>
            <p:spPr>
              <a:xfrm>
                <a:off x="1078837" y="2286000"/>
                <a:ext cx="3391441" cy="921727"/>
              </a:xfrm>
              <a:prstGeom prst="rect">
                <a:avLst/>
              </a:prstGeom>
              <a:noFill/>
              <a:ln>
                <a:noFill/>
              </a:ln>
            </p:spPr>
            <p:txBody>
              <a:bodyPr wrap="none" tIns="91440" bIns="9144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rPr>
                            <m:t>𝑃</m:t>
                          </m:r>
                        </m:e>
                        <m:sub>
                          <m:r>
                            <a:rPr lang="en-US" sz="2400" b="0" i="1" smtClean="0">
                              <a:solidFill>
                                <a:schemeClr val="accent1">
                                  <a:lumMod val="75000"/>
                                </a:schemeClr>
                              </a:solidFill>
                              <a:latin typeface="Cambria Math"/>
                            </a:rPr>
                            <m:t>𝐵𝑒𝑎𝑚</m:t>
                          </m:r>
                        </m:sub>
                      </m:sSub>
                      <m:r>
                        <a:rPr lang="en-US" sz="2400" b="0" i="1" smtClean="0">
                          <a:solidFill>
                            <a:schemeClr val="accent1">
                              <a:lumMod val="75000"/>
                            </a:schemeClr>
                          </a:solidFill>
                          <a:latin typeface="Cambria Math"/>
                        </a:rPr>
                        <m:t>=</m:t>
                      </m:r>
                      <m:f>
                        <m:fPr>
                          <m:ctrlPr>
                            <a:rPr lang="en-US" sz="2400" b="0" i="1" smtClean="0">
                              <a:solidFill>
                                <a:schemeClr val="accent1">
                                  <a:lumMod val="75000"/>
                                </a:schemeClr>
                              </a:solidFill>
                              <a:latin typeface="Cambria Math" panose="02040503050406030204" pitchFamily="18" charset="0"/>
                            </a:rPr>
                          </m:ctrlPr>
                        </m:fPr>
                        <m:num>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ea typeface="Cambria Math"/>
                                </a:rPr>
                                <m:t>𝜀</m:t>
                              </m:r>
                            </m:e>
                            <m:sub>
                              <m:r>
                                <a:rPr lang="en-US" sz="2400" b="0" i="1" smtClean="0">
                                  <a:solidFill>
                                    <a:schemeClr val="accent1">
                                      <a:lumMod val="75000"/>
                                    </a:schemeClr>
                                  </a:solidFill>
                                  <a:latin typeface="Cambria Math"/>
                                </a:rPr>
                                <m:t>𝐵𝑒𝑎𝑚</m:t>
                              </m:r>
                            </m:sub>
                          </m:sSub>
                        </m:num>
                        <m:den>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ea typeface="Cambria Math"/>
                                </a:rPr>
                                <m:t>𝜀</m:t>
                              </m:r>
                            </m:e>
                            <m:sub>
                              <m:r>
                                <a:rPr lang="en-US" sz="2400" b="0" i="1" smtClean="0">
                                  <a:solidFill>
                                    <a:schemeClr val="accent1">
                                      <a:lumMod val="75000"/>
                                    </a:schemeClr>
                                  </a:solidFill>
                                  <a:latin typeface="Cambria Math"/>
                                </a:rPr>
                                <m:t>𝑇𝑎𝑟𝑔𝑒𝑡</m:t>
                              </m:r>
                            </m:sub>
                          </m:sSub>
                        </m:den>
                      </m:f>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rPr>
                            <m:t>𝑃</m:t>
                          </m:r>
                        </m:e>
                        <m:sub>
                          <m:r>
                            <a:rPr lang="en-US" sz="2400" b="0" i="1" smtClean="0">
                              <a:solidFill>
                                <a:schemeClr val="accent1">
                                  <a:lumMod val="75000"/>
                                </a:schemeClr>
                              </a:solidFill>
                              <a:latin typeface="Cambria Math"/>
                            </a:rPr>
                            <m:t>𝑇𝑎𝑟𝑔𝑒𝑡</m:t>
                          </m:r>
                        </m:sub>
                      </m:sSub>
                    </m:oMath>
                  </m:oMathPara>
                </a14:m>
                <a:endParaRPr lang="en-US" sz="2400" dirty="0">
                  <a:solidFill>
                    <a:schemeClr val="accent1">
                      <a:lumMod val="75000"/>
                    </a:schemeClr>
                  </a:solidFill>
                </a:endParaRPr>
              </a:p>
            </p:txBody>
          </p:sp>
        </mc:Choice>
        <mc:Fallback xmlns="">
          <p:sp>
            <p:nvSpPr>
              <p:cNvPr id="4" name="TextBox 3">
                <a:extLst>
                  <a:ext uri="{FF2B5EF4-FFF2-40B4-BE49-F238E27FC236}">
                    <a16:creationId xmlns:a16="http://schemas.microsoft.com/office/drawing/2014/main" id="{966CB12D-DE3B-FD04-6288-59A54545EC98}"/>
                  </a:ext>
                </a:extLst>
              </p:cNvPr>
              <p:cNvSpPr txBox="1">
                <a:spLocks noRot="1" noChangeAspect="1" noMove="1" noResize="1" noEditPoints="1" noAdjustHandles="1" noChangeArrowheads="1" noChangeShapeType="1" noTextEdit="1"/>
              </p:cNvSpPr>
              <p:nvPr/>
            </p:nvSpPr>
            <p:spPr>
              <a:xfrm>
                <a:off x="1078837" y="2286000"/>
                <a:ext cx="3391441" cy="921727"/>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FF41BB-5014-6FD0-842B-CD1963EE572C}"/>
                  </a:ext>
                </a:extLst>
              </p:cNvPr>
              <p:cNvSpPr txBox="1"/>
              <p:nvPr/>
            </p:nvSpPr>
            <p:spPr>
              <a:xfrm>
                <a:off x="922319" y="3529756"/>
                <a:ext cx="3704476" cy="3252044"/>
              </a:xfrm>
              <a:prstGeom prst="rect">
                <a:avLst/>
              </a:prstGeom>
              <a:noFill/>
            </p:spPr>
            <p:txBody>
              <a:bodyPr wrap="none" rtlCol="0">
                <a:spAutoFit/>
              </a:bodyPr>
              <a:lstStyle/>
              <a:p>
                <a:pPr algn="ctr">
                  <a:spcAft>
                    <a:spcPts val="600"/>
                  </a:spcAft>
                </a:pPr>
                <a:r>
                  <a:rPr lang="en-US" sz="2000" dirty="0">
                    <a:solidFill>
                      <a:schemeClr val="accent3">
                        <a:lumMod val="75000"/>
                      </a:schemeClr>
                    </a:solidFill>
                  </a:rPr>
                  <a:t>❶</a:t>
                </a:r>
              </a:p>
              <a:p>
                <a:pPr algn="ctr">
                  <a:spcAft>
                    <a:spcPts val="600"/>
                  </a:spcAft>
                </a:pPr>
                <a:r>
                  <a:rPr lang="en-US" dirty="0">
                    <a:solidFill>
                      <a:schemeClr val="accent3">
                        <a:lumMod val="75000"/>
                      </a:schemeClr>
                    </a:solidFill>
                  </a:rPr>
                  <a:t>Polarization independent background</a:t>
                </a:r>
              </a:p>
              <a:p>
                <a:pPr algn="ctr">
                  <a:spcAft>
                    <a:spcPts val="600"/>
                  </a:spcAft>
                </a:pPr>
                <a14:m>
                  <m:oMath xmlns:m="http://schemas.openxmlformats.org/officeDocument/2006/math">
                    <m:r>
                      <a:rPr lang="en-US" sz="2000" i="1">
                        <a:solidFill>
                          <a:schemeClr val="accent3">
                            <a:lumMod val="75000"/>
                          </a:schemeClr>
                        </a:solidFill>
                        <a:latin typeface="Cambria Math"/>
                        <a:ea typeface="Cambria Math"/>
                      </a:rPr>
                      <m:t>𝜀</m:t>
                    </m:r>
                    <m:r>
                      <a:rPr lang="en-US" sz="2000" i="1">
                        <a:solidFill>
                          <a:schemeClr val="accent3">
                            <a:lumMod val="75000"/>
                          </a:schemeClr>
                        </a:solidFill>
                        <a:latin typeface="Cambria Math"/>
                        <a:ea typeface="Cambria Math"/>
                      </a:rPr>
                      <m:t>=</m:t>
                    </m:r>
                    <m:f>
                      <m:fPr>
                        <m:ctrlPr>
                          <a:rPr lang="en-US" sz="2000" i="1">
                            <a:solidFill>
                              <a:schemeClr val="accent3">
                                <a:lumMod val="75000"/>
                              </a:schemeClr>
                            </a:solidFill>
                            <a:latin typeface="Cambria Math" panose="02040503050406030204" pitchFamily="18" charset="0"/>
                            <a:ea typeface="Cambria Math"/>
                          </a:rPr>
                        </m:ctrlPr>
                      </m:fPr>
                      <m:num>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m:t>
                        </m:r>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num>
                      <m:den>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m:t>
                        </m:r>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+2∙</m:t>
                        </m:r>
                        <m:sSub>
                          <m:sSubPr>
                            <m:ctrlPr>
                              <a:rPr lang="en-US" sz="2000" i="1">
                                <a:solidFill>
                                  <a:schemeClr val="accent3">
                                    <a:lumMod val="75000"/>
                                  </a:schemeClr>
                                </a:solidFill>
                                <a:latin typeface="Cambria Math" panose="02040503050406030204" pitchFamily="18" charset="0"/>
                                <a:ea typeface="Cambria Math"/>
                              </a:rPr>
                            </m:ctrlPr>
                          </m:sSub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𝑏𝑔</m:t>
                            </m:r>
                          </m:sub>
                        </m:sSub>
                      </m:den>
                    </m:f>
                  </m:oMath>
                </a14:m>
                <a:r>
                  <a:rPr lang="en-US" sz="2000" dirty="0">
                    <a:solidFill>
                      <a:schemeClr val="accent3">
                        <a:lumMod val="75000"/>
                      </a:schemeClr>
                    </a:solidFill>
                  </a:rPr>
                  <a:t>  ⇒  </a:t>
                </a:r>
                <a14:m>
                  <m:oMath xmlns:m="http://schemas.openxmlformats.org/officeDocument/2006/math">
                    <m:f>
                      <m:fPr>
                        <m:ctrlPr>
                          <a:rPr lang="en-US" sz="2000" i="1">
                            <a:solidFill>
                              <a:schemeClr val="accent3">
                                <a:lumMod val="75000"/>
                              </a:schemeClr>
                            </a:solidFill>
                            <a:latin typeface="Cambria Math" panose="02040503050406030204" pitchFamily="18" charset="0"/>
                          </a:rPr>
                        </m:ctrlPr>
                      </m:fPr>
                      <m:num>
                        <m:sSub>
                          <m:sSubPr>
                            <m:ctrlPr>
                              <a:rPr lang="en-US" sz="2000" i="1">
                                <a:solidFill>
                                  <a:schemeClr val="accent3">
                                    <a:lumMod val="75000"/>
                                  </a:schemeClr>
                                </a:solidFill>
                                <a:latin typeface="Cambria Math" panose="02040503050406030204" pitchFamily="18" charset="0"/>
                              </a:rPr>
                            </m:ctrlPr>
                          </m:sSubPr>
                          <m:e>
                            <m:r>
                              <a:rPr lang="en-US" sz="2000" i="1">
                                <a:solidFill>
                                  <a:schemeClr val="accent3">
                                    <a:lumMod val="75000"/>
                                  </a:schemeClr>
                                </a:solidFill>
                                <a:latin typeface="Cambria Math"/>
                                <a:ea typeface="Cambria Math"/>
                              </a:rPr>
                              <m:t>𝜀</m:t>
                            </m:r>
                          </m:e>
                          <m:sub>
                            <m:r>
                              <a:rPr lang="en-US" sz="2000" i="1">
                                <a:solidFill>
                                  <a:schemeClr val="accent3">
                                    <a:lumMod val="75000"/>
                                  </a:schemeClr>
                                </a:solidFill>
                                <a:latin typeface="Cambria Math"/>
                              </a:rPr>
                              <m:t>𝐵</m:t>
                            </m:r>
                          </m:sub>
                        </m:sSub>
                      </m:num>
                      <m:den>
                        <m:sSub>
                          <m:sSubPr>
                            <m:ctrlPr>
                              <a:rPr lang="en-US" sz="2000" i="1">
                                <a:solidFill>
                                  <a:schemeClr val="accent3">
                                    <a:lumMod val="75000"/>
                                  </a:schemeClr>
                                </a:solidFill>
                                <a:latin typeface="Cambria Math" panose="02040503050406030204" pitchFamily="18" charset="0"/>
                              </a:rPr>
                            </m:ctrlPr>
                          </m:sSubPr>
                          <m:e>
                            <m:r>
                              <a:rPr lang="en-US" sz="2000" i="1">
                                <a:solidFill>
                                  <a:schemeClr val="accent3">
                                    <a:lumMod val="75000"/>
                                  </a:schemeClr>
                                </a:solidFill>
                                <a:latin typeface="Cambria Math"/>
                                <a:ea typeface="Cambria Math"/>
                              </a:rPr>
                              <m:t>𝜀</m:t>
                            </m:r>
                          </m:e>
                          <m:sub>
                            <m:r>
                              <a:rPr lang="en-US" sz="2000" i="1">
                                <a:solidFill>
                                  <a:schemeClr val="accent3">
                                    <a:lumMod val="75000"/>
                                  </a:schemeClr>
                                </a:solidFill>
                                <a:latin typeface="Cambria Math"/>
                              </a:rPr>
                              <m:t>𝑇</m:t>
                            </m:r>
                          </m:sub>
                        </m:sSub>
                      </m:den>
                    </m:f>
                    <m:r>
                      <a:rPr lang="en-US" sz="2000" i="1">
                        <a:solidFill>
                          <a:schemeClr val="accent3">
                            <a:lumMod val="75000"/>
                          </a:schemeClr>
                        </a:solidFill>
                        <a:latin typeface="Cambria Math"/>
                        <a:ea typeface="Cambria Math"/>
                      </a:rPr>
                      <m:t>=</m:t>
                    </m:r>
                    <m:f>
                      <m:fPr>
                        <m:ctrlPr>
                          <a:rPr lang="en-US" sz="2000" i="1">
                            <a:solidFill>
                              <a:schemeClr val="accent3">
                                <a:lumMod val="75000"/>
                              </a:schemeClr>
                            </a:solidFill>
                            <a:latin typeface="Cambria Math" panose="02040503050406030204" pitchFamily="18" charset="0"/>
                            <a:ea typeface="Cambria Math"/>
                          </a:rPr>
                        </m:ctrlPr>
                      </m:fPr>
                      <m:num>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𝐵</m:t>
                            </m:r>
                          </m:sub>
                          <m:sup>
                            <m:r>
                              <a:rPr lang="en-US" sz="2000" i="1">
                                <a:solidFill>
                                  <a:schemeClr val="accent3">
                                    <a:lumMod val="75000"/>
                                  </a:schemeClr>
                                </a:solidFill>
                                <a:latin typeface="Cambria Math"/>
                                <a:ea typeface="Cambria Math"/>
                              </a:rPr>
                              <m:t>↑</m:t>
                            </m:r>
                          </m:sup>
                        </m:sSubSup>
                        <m:r>
                          <a:rPr lang="en-US" sz="2000" i="1">
                            <a:solidFill>
                              <a:schemeClr val="accent3">
                                <a:lumMod val="75000"/>
                              </a:schemeClr>
                            </a:solidFill>
                            <a:latin typeface="Cambria Math"/>
                            <a:ea typeface="Cambria Math"/>
                          </a:rPr>
                          <m:t>−</m:t>
                        </m:r>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𝐵</m:t>
                            </m:r>
                          </m:sub>
                          <m:sup>
                            <m:r>
                              <a:rPr lang="en-US" sz="2000" i="1">
                                <a:solidFill>
                                  <a:schemeClr val="accent3">
                                    <a:lumMod val="75000"/>
                                  </a:schemeClr>
                                </a:solidFill>
                                <a:latin typeface="Cambria Math"/>
                                <a:ea typeface="Cambria Math"/>
                              </a:rPr>
                              <m:t>↓</m:t>
                            </m:r>
                          </m:sup>
                        </m:sSubSup>
                      </m:num>
                      <m:den>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𝑇</m:t>
                            </m:r>
                          </m:sub>
                          <m:sup>
                            <m:r>
                              <a:rPr lang="en-US" sz="2000" i="1">
                                <a:solidFill>
                                  <a:schemeClr val="accent3">
                                    <a:lumMod val="75000"/>
                                  </a:schemeClr>
                                </a:solidFill>
                                <a:latin typeface="Cambria Math"/>
                                <a:ea typeface="Cambria Math"/>
                              </a:rPr>
                              <m:t>↑</m:t>
                            </m:r>
                          </m:sup>
                        </m:sSubSup>
                        <m:r>
                          <a:rPr lang="en-US" sz="2000" i="1">
                            <a:solidFill>
                              <a:schemeClr val="accent3">
                                <a:lumMod val="75000"/>
                              </a:schemeClr>
                            </a:solidFill>
                            <a:latin typeface="Cambria Math"/>
                            <a:ea typeface="Cambria Math"/>
                          </a:rPr>
                          <m:t>−</m:t>
                        </m:r>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𝑇</m:t>
                            </m:r>
                          </m:sub>
                          <m:sup>
                            <m:r>
                              <a:rPr lang="en-US" sz="2000" i="1">
                                <a:solidFill>
                                  <a:schemeClr val="accent3">
                                    <a:lumMod val="75000"/>
                                  </a:schemeClr>
                                </a:solidFill>
                                <a:latin typeface="Cambria Math"/>
                                <a:ea typeface="Cambria Math"/>
                              </a:rPr>
                              <m:t>↓</m:t>
                            </m:r>
                          </m:sup>
                        </m:sSubSup>
                      </m:den>
                    </m:f>
                  </m:oMath>
                </a14:m>
                <a:endParaRPr lang="en-US" sz="2000" dirty="0">
                  <a:solidFill>
                    <a:schemeClr val="accent3">
                      <a:lumMod val="75000"/>
                    </a:schemeClr>
                  </a:solidFill>
                </a:endParaRPr>
              </a:p>
              <a:p>
                <a:pPr algn="ctr">
                  <a:spcBef>
                    <a:spcPts val="1200"/>
                  </a:spcBef>
                  <a:spcAft>
                    <a:spcPts val="600"/>
                  </a:spcAft>
                </a:pPr>
                <a:r>
                  <a:rPr lang="en-US" sz="2000" dirty="0">
                    <a:solidFill>
                      <a:schemeClr val="accent2">
                        <a:lumMod val="75000"/>
                      </a:schemeClr>
                    </a:solidFill>
                  </a:rPr>
                  <a:t>❷</a:t>
                </a:r>
              </a:p>
              <a:p>
                <a:pPr algn="ctr">
                  <a:spcAft>
                    <a:spcPts val="600"/>
                  </a:spcAft>
                </a:pPr>
                <a:r>
                  <a:rPr lang="en-US" dirty="0">
                    <a:solidFill>
                      <a:schemeClr val="accent2">
                        <a:lumMod val="75000"/>
                      </a:schemeClr>
                    </a:solidFill>
                  </a:rPr>
                  <a:t>Polarization dependent background</a:t>
                </a:r>
              </a:p>
              <a:p>
                <a:pPr algn="ctr">
                  <a:spcAft>
                    <a:spcPts val="600"/>
                  </a:spcAft>
                </a:pPr>
                <a14:m>
                  <m:oMathPara xmlns:m="http://schemas.openxmlformats.org/officeDocument/2006/math">
                    <m:oMathParaPr>
                      <m:jc m:val="centerGroup"/>
                    </m:oMathParaPr>
                    <m:oMath xmlns:m="http://schemas.openxmlformats.org/officeDocument/2006/math">
                      <m:r>
                        <a:rPr lang="en-US" sz="2000" i="1">
                          <a:solidFill>
                            <a:schemeClr val="accent2">
                              <a:lumMod val="75000"/>
                            </a:schemeClr>
                          </a:solidFill>
                          <a:latin typeface="Cambria Math"/>
                          <a:ea typeface="Cambria Math"/>
                        </a:rPr>
                        <m:t>𝜀</m:t>
                      </m:r>
                      <m:r>
                        <a:rPr lang="en-US" sz="2000" i="1">
                          <a:solidFill>
                            <a:schemeClr val="accent2">
                              <a:lumMod val="75000"/>
                            </a:schemeClr>
                          </a:solidFill>
                          <a:latin typeface="Cambria Math"/>
                        </a:rPr>
                        <m:t>=</m:t>
                      </m:r>
                      <m:f>
                        <m:fPr>
                          <m:ctrlPr>
                            <a:rPr lang="en-US" sz="2000" i="1">
                              <a:solidFill>
                                <a:schemeClr val="accent2">
                                  <a:lumMod val="75000"/>
                                </a:schemeClr>
                              </a:solidFill>
                              <a:latin typeface="Cambria Math" panose="02040503050406030204" pitchFamily="18" charset="0"/>
                            </a:rPr>
                          </m:ctrlPr>
                        </m:fPr>
                        <m:num>
                          <m:sSub>
                            <m:sSubPr>
                              <m:ctrlPr>
                                <a:rPr lang="en-US" sz="2000" i="1">
                                  <a:solidFill>
                                    <a:schemeClr val="accent2">
                                      <a:lumMod val="75000"/>
                                    </a:schemeClr>
                                  </a:solidFill>
                                  <a:latin typeface="Cambria Math" panose="02040503050406030204" pitchFamily="18" charset="0"/>
                                  <a:ea typeface="Cambria Math"/>
                                </a:rPr>
                              </m:ctrlPr>
                            </m:sSubPr>
                            <m:e>
                              <m:r>
                                <a:rPr lang="en-US" sz="2000" i="1">
                                  <a:solidFill>
                                    <a:schemeClr val="accent2">
                                      <a:lumMod val="75000"/>
                                    </a:schemeClr>
                                  </a:solidFill>
                                  <a:latin typeface="Cambria Math"/>
                                  <a:ea typeface="Cambria Math"/>
                                </a:rPr>
                                <m:t>𝜀</m:t>
                              </m:r>
                            </m:e>
                            <m:sub>
                              <m:r>
                                <a:rPr lang="en-US" sz="2000" i="1">
                                  <a:solidFill>
                                    <a:schemeClr val="accent2">
                                      <a:lumMod val="75000"/>
                                    </a:schemeClr>
                                  </a:solidFill>
                                  <a:latin typeface="Cambria Math"/>
                                  <a:ea typeface="Cambria Math"/>
                                </a:rPr>
                                <m:t>𝑖𝑛𝑐</m:t>
                              </m:r>
                            </m:sub>
                          </m:sSub>
                          <m:r>
                            <a:rPr lang="en-US" sz="2000" i="1">
                              <a:solidFill>
                                <a:schemeClr val="accent2">
                                  <a:lumMod val="75000"/>
                                </a:schemeClr>
                              </a:solidFill>
                              <a:latin typeface="Cambria Math"/>
                            </a:rPr>
                            <m:t>−</m:t>
                          </m:r>
                          <m:r>
                            <a:rPr lang="en-US" sz="2000" i="1">
                              <a:solidFill>
                                <a:schemeClr val="accent2">
                                  <a:lumMod val="75000"/>
                                </a:schemeClr>
                              </a:solidFill>
                              <a:latin typeface="Cambria Math"/>
                            </a:rPr>
                            <m:t>𝑟</m:t>
                          </m:r>
                          <m:r>
                            <a:rPr lang="en-US" sz="2000" i="1">
                              <a:solidFill>
                                <a:schemeClr val="accent2">
                                  <a:lumMod val="75000"/>
                                </a:schemeClr>
                              </a:solidFill>
                              <a:latin typeface="Cambria Math"/>
                              <a:ea typeface="Cambria Math"/>
                            </a:rPr>
                            <m:t>∙</m:t>
                          </m:r>
                          <m:sSub>
                            <m:sSubPr>
                              <m:ctrlPr>
                                <a:rPr lang="en-US" sz="2000" i="1">
                                  <a:solidFill>
                                    <a:schemeClr val="accent2">
                                      <a:lumMod val="75000"/>
                                    </a:schemeClr>
                                  </a:solidFill>
                                  <a:latin typeface="Cambria Math" panose="02040503050406030204" pitchFamily="18" charset="0"/>
                                  <a:ea typeface="Cambria Math"/>
                                </a:rPr>
                              </m:ctrlPr>
                            </m:sSubPr>
                            <m:e>
                              <m:r>
                                <a:rPr lang="en-US" sz="2000" i="1">
                                  <a:solidFill>
                                    <a:schemeClr val="accent2">
                                      <a:lumMod val="75000"/>
                                    </a:schemeClr>
                                  </a:solidFill>
                                  <a:latin typeface="Cambria Math"/>
                                  <a:ea typeface="Cambria Math"/>
                                </a:rPr>
                                <m:t>𝜀</m:t>
                              </m:r>
                            </m:e>
                            <m:sub>
                              <m:r>
                                <a:rPr lang="en-US" sz="2000" i="1">
                                  <a:solidFill>
                                    <a:schemeClr val="accent2">
                                      <a:lumMod val="75000"/>
                                    </a:schemeClr>
                                  </a:solidFill>
                                  <a:latin typeface="Cambria Math"/>
                                  <a:ea typeface="Cambria Math"/>
                                </a:rPr>
                                <m:t>𝑏𝑔</m:t>
                              </m:r>
                            </m:sub>
                          </m:sSub>
                        </m:num>
                        <m:den>
                          <m:r>
                            <a:rPr lang="en-US" sz="2000" i="1">
                              <a:solidFill>
                                <a:schemeClr val="accent2">
                                  <a:lumMod val="75000"/>
                                </a:schemeClr>
                              </a:solidFill>
                              <a:latin typeface="Cambria Math"/>
                            </a:rPr>
                            <m:t>1−</m:t>
                          </m:r>
                          <m:r>
                            <a:rPr lang="en-US" sz="2000" i="1">
                              <a:solidFill>
                                <a:schemeClr val="accent2">
                                  <a:lumMod val="75000"/>
                                </a:schemeClr>
                              </a:solidFill>
                              <a:latin typeface="Cambria Math"/>
                            </a:rPr>
                            <m:t>𝑟</m:t>
                          </m:r>
                        </m:den>
                      </m:f>
                    </m:oMath>
                  </m:oMathPara>
                </a14:m>
                <a:endParaRPr lang="en-US" sz="2000" dirty="0">
                  <a:solidFill>
                    <a:schemeClr val="accent2">
                      <a:lumMod val="75000"/>
                    </a:schemeClr>
                  </a:solidFill>
                </a:endParaRPr>
              </a:p>
              <a:p>
                <a:pPr algn="ctr">
                  <a:spcAft>
                    <a:spcPts val="600"/>
                  </a:spcAft>
                </a:pPr>
                <a:r>
                  <a:rPr lang="en-US" sz="1600" dirty="0">
                    <a:solidFill>
                      <a:schemeClr val="accent2">
                        <a:lumMod val="75000"/>
                      </a:schemeClr>
                    </a:solidFill>
                  </a:rPr>
                  <a:t>background fraction </a:t>
                </a:r>
                <a14:m>
                  <m:oMath xmlns:m="http://schemas.openxmlformats.org/officeDocument/2006/math">
                    <m:r>
                      <a:rPr lang="en-US" sz="1600" i="1">
                        <a:solidFill>
                          <a:schemeClr val="accent2">
                            <a:lumMod val="75000"/>
                          </a:schemeClr>
                        </a:solidFill>
                        <a:latin typeface="Cambria Math"/>
                      </a:rPr>
                      <m:t>𝑟</m:t>
                    </m:r>
                    <m:r>
                      <a:rPr lang="en-US" sz="1600" i="1">
                        <a:solidFill>
                          <a:schemeClr val="accent2">
                            <a:lumMod val="75000"/>
                          </a:schemeClr>
                        </a:solidFill>
                        <a:latin typeface="Cambria Math"/>
                      </a:rPr>
                      <m:t>=</m:t>
                    </m:r>
                    <m:sSub>
                      <m:sSubPr>
                        <m:ctrlPr>
                          <a:rPr lang="en-US" sz="1600" i="1">
                            <a:solidFill>
                              <a:schemeClr val="accent2">
                                <a:lumMod val="75000"/>
                              </a:schemeClr>
                            </a:solidFill>
                            <a:latin typeface="Cambria Math" panose="02040503050406030204" pitchFamily="18" charset="0"/>
                          </a:rPr>
                        </m:ctrlPr>
                      </m:sSubPr>
                      <m:e>
                        <m:r>
                          <a:rPr lang="en-US" sz="1600" i="1">
                            <a:solidFill>
                              <a:schemeClr val="accent2">
                                <a:lumMod val="75000"/>
                              </a:schemeClr>
                            </a:solidFill>
                            <a:latin typeface="Cambria Math"/>
                          </a:rPr>
                          <m:t>𝑁</m:t>
                        </m:r>
                      </m:e>
                      <m:sub>
                        <m:r>
                          <a:rPr lang="en-US" sz="1600" i="1">
                            <a:solidFill>
                              <a:schemeClr val="accent2">
                                <a:lumMod val="75000"/>
                              </a:schemeClr>
                            </a:solidFill>
                            <a:latin typeface="Cambria Math"/>
                          </a:rPr>
                          <m:t>𝑏𝑔</m:t>
                        </m:r>
                      </m:sub>
                    </m:sSub>
                    <m:r>
                      <a:rPr lang="en-US" sz="1600" i="1">
                        <a:solidFill>
                          <a:schemeClr val="accent2">
                            <a:lumMod val="75000"/>
                          </a:schemeClr>
                        </a:solidFill>
                        <a:latin typeface="Cambria Math"/>
                      </a:rPr>
                      <m:t>/</m:t>
                    </m:r>
                    <m:r>
                      <a:rPr lang="en-US" sz="1600" i="1">
                        <a:solidFill>
                          <a:schemeClr val="accent2">
                            <a:lumMod val="75000"/>
                          </a:schemeClr>
                        </a:solidFill>
                        <a:latin typeface="Cambria Math"/>
                      </a:rPr>
                      <m:t>𝑁</m:t>
                    </m:r>
                  </m:oMath>
                </a14:m>
                <a:endParaRPr lang="en-US" sz="1600" dirty="0">
                  <a:solidFill>
                    <a:schemeClr val="accent2">
                      <a:lumMod val="75000"/>
                    </a:schemeClr>
                  </a:solidFill>
                </a:endParaRPr>
              </a:p>
            </p:txBody>
          </p:sp>
        </mc:Choice>
        <mc:Fallback xmlns="">
          <p:sp>
            <p:nvSpPr>
              <p:cNvPr id="5" name="TextBox 4">
                <a:extLst>
                  <a:ext uri="{FF2B5EF4-FFF2-40B4-BE49-F238E27FC236}">
                    <a16:creationId xmlns:a16="http://schemas.microsoft.com/office/drawing/2014/main" id="{95FF41BB-5014-6FD0-842B-CD1963EE572C}"/>
                  </a:ext>
                </a:extLst>
              </p:cNvPr>
              <p:cNvSpPr txBox="1">
                <a:spLocks noRot="1" noChangeAspect="1" noMove="1" noResize="1" noEditPoints="1" noAdjustHandles="1" noChangeArrowheads="1" noChangeShapeType="1" noTextEdit="1"/>
              </p:cNvSpPr>
              <p:nvPr/>
            </p:nvSpPr>
            <p:spPr>
              <a:xfrm>
                <a:off x="922319" y="3529756"/>
                <a:ext cx="3704476" cy="3252044"/>
              </a:xfrm>
              <a:prstGeom prst="rect">
                <a:avLst/>
              </a:prstGeom>
              <a:blipFill>
                <a:blip r:embed="rId3"/>
                <a:stretch>
                  <a:fillRect l="-987" t="-936" r="-987" b="-9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4A7530-C66A-673F-3768-626B93B9F1DC}"/>
                  </a:ext>
                </a:extLst>
              </p:cNvPr>
              <p:cNvSpPr txBox="1"/>
              <p:nvPr/>
            </p:nvSpPr>
            <p:spPr>
              <a:xfrm>
                <a:off x="1878158" y="1471136"/>
                <a:ext cx="1792798" cy="738664"/>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wrap="none" lIns="182880" tIns="182880" rIns="182880" bIns="18288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a:ea typeface="Cambria Math"/>
                        </a:rPr>
                        <m:t>𝜀</m:t>
                      </m:r>
                      <m:r>
                        <a:rPr lang="en-US" sz="2400" b="0" i="1" smtClean="0">
                          <a:solidFill>
                            <a:schemeClr val="bg1"/>
                          </a:solidFill>
                          <a:latin typeface="Cambria Math"/>
                          <a:ea typeface="Cambria Math"/>
                        </a:rPr>
                        <m:t>=</m:t>
                      </m:r>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a:rPr>
                            <m:t>𝐴</m:t>
                          </m:r>
                        </m:e>
                        <m:sub>
                          <m:r>
                            <a:rPr lang="en-US" sz="2400" b="0" i="1" smtClean="0">
                              <a:solidFill>
                                <a:schemeClr val="bg1"/>
                              </a:solidFill>
                              <a:latin typeface="Cambria Math"/>
                            </a:rPr>
                            <m:t>𝑁</m:t>
                          </m:r>
                        </m:sub>
                      </m:sSub>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𝑃</m:t>
                      </m:r>
                    </m:oMath>
                  </m:oMathPara>
                </a14:m>
                <a:endParaRPr lang="en-US" sz="2400" dirty="0">
                  <a:solidFill>
                    <a:schemeClr val="bg1"/>
                  </a:solidFill>
                </a:endParaRPr>
              </a:p>
            </p:txBody>
          </p:sp>
        </mc:Choice>
        <mc:Fallback xmlns="">
          <p:sp>
            <p:nvSpPr>
              <p:cNvPr id="6" name="TextBox 5">
                <a:extLst>
                  <a:ext uri="{FF2B5EF4-FFF2-40B4-BE49-F238E27FC236}">
                    <a16:creationId xmlns:a16="http://schemas.microsoft.com/office/drawing/2014/main" id="{0B4A7530-C66A-673F-3768-626B93B9F1DC}"/>
                  </a:ext>
                </a:extLst>
              </p:cNvPr>
              <p:cNvSpPr txBox="1">
                <a:spLocks noRot="1" noChangeAspect="1" noMove="1" noResize="1" noEditPoints="1" noAdjustHandles="1" noChangeArrowheads="1" noChangeShapeType="1" noTextEdit="1"/>
              </p:cNvSpPr>
              <p:nvPr/>
            </p:nvSpPr>
            <p:spPr>
              <a:xfrm>
                <a:off x="1878158" y="1471136"/>
                <a:ext cx="1792798" cy="738664"/>
              </a:xfrm>
              <a:prstGeom prst="rect">
                <a:avLst/>
              </a:prstGeom>
              <a:blipFill>
                <a:blip r:embed="rId4"/>
                <a:stretch>
                  <a:fillRect/>
                </a:stretch>
              </a:blipFill>
              <a:ln>
                <a:noFill/>
              </a:ln>
              <a:effectLst/>
            </p:spPr>
            <p:txBody>
              <a:bodyPr/>
              <a:lstStyle/>
              <a:p>
                <a:r>
                  <a:rPr lang="en-US">
                    <a:noFill/>
                  </a:rPr>
                  <a:t> </a:t>
                </a:r>
              </a:p>
            </p:txBody>
          </p:sp>
        </mc:Fallback>
      </mc:AlternateContent>
      <p:grpSp>
        <p:nvGrpSpPr>
          <p:cNvPr id="7" name="Group 6">
            <a:extLst>
              <a:ext uri="{FF2B5EF4-FFF2-40B4-BE49-F238E27FC236}">
                <a16:creationId xmlns:a16="http://schemas.microsoft.com/office/drawing/2014/main" id="{4DA7A985-93D8-51B4-012A-1DDED90BC2CE}"/>
              </a:ext>
            </a:extLst>
          </p:cNvPr>
          <p:cNvGrpSpPr>
            <a:grpSpLocks noChangeAspect="1"/>
          </p:cNvGrpSpPr>
          <p:nvPr/>
        </p:nvGrpSpPr>
        <p:grpSpPr>
          <a:xfrm>
            <a:off x="6868883" y="2895600"/>
            <a:ext cx="4332517" cy="3657600"/>
            <a:chOff x="152400" y="1693864"/>
            <a:chExt cx="5394960" cy="4554536"/>
          </a:xfrm>
        </p:grpSpPr>
        <p:pic>
          <p:nvPicPr>
            <p:cNvPr id="8" name="Picture 7">
              <a:extLst>
                <a:ext uri="{FF2B5EF4-FFF2-40B4-BE49-F238E27FC236}">
                  <a16:creationId xmlns:a16="http://schemas.microsoft.com/office/drawing/2014/main" id="{E4915E17-F95F-A8A2-293F-8A0B707400DA}"/>
                </a:ext>
              </a:extLst>
            </p:cNvPr>
            <p:cNvPicPr>
              <a:picLocks noChangeAspect="1"/>
            </p:cNvPicPr>
            <p:nvPr/>
          </p:nvPicPr>
          <p:blipFill rotWithShape="1">
            <a:blip r:embed="rId5">
              <a:extLst>
                <a:ext uri="{28A0092B-C50C-407E-A947-70E740481C1C}">
                  <a14:useLocalDpi xmlns:a14="http://schemas.microsoft.com/office/drawing/2010/main" val="0"/>
                </a:ext>
              </a:extLst>
            </a:blip>
            <a:srcRect l="5235" r="9348"/>
            <a:stretch/>
          </p:blipFill>
          <p:spPr>
            <a:xfrm>
              <a:off x="152400" y="1693864"/>
              <a:ext cx="5394960" cy="4554536"/>
            </a:xfrm>
            <a:prstGeom prst="rect">
              <a:avLst/>
            </a:prstGeom>
          </p:spPr>
        </p:pic>
        <p:sp>
          <p:nvSpPr>
            <p:cNvPr id="9" name="TextBox 8">
              <a:extLst>
                <a:ext uri="{FF2B5EF4-FFF2-40B4-BE49-F238E27FC236}">
                  <a16:creationId xmlns:a16="http://schemas.microsoft.com/office/drawing/2014/main" id="{D8CCA754-02F9-2460-A6AE-68354FE76DC7}"/>
                </a:ext>
              </a:extLst>
            </p:cNvPr>
            <p:cNvSpPr txBox="1"/>
            <p:nvPr/>
          </p:nvSpPr>
          <p:spPr>
            <a:xfrm rot="5400000">
              <a:off x="4529891" y="2570694"/>
              <a:ext cx="1457393" cy="421576"/>
            </a:xfrm>
            <a:prstGeom prst="rect">
              <a:avLst/>
            </a:prstGeom>
            <a:noFill/>
          </p:spPr>
          <p:txBody>
            <a:bodyPr wrap="none" rtlCol="0">
              <a:spAutoFit/>
            </a:bodyPr>
            <a:lstStyle/>
            <a:p>
              <a:r>
                <a:rPr lang="en-US" sz="1600" dirty="0">
                  <a:solidFill>
                    <a:srgbClr val="0070C0"/>
                  </a:solidFill>
                </a:rPr>
                <a:t>Background</a:t>
              </a:r>
            </a:p>
          </p:txBody>
        </p:sp>
        <p:sp>
          <p:nvSpPr>
            <p:cNvPr id="10" name="TextBox 9">
              <a:extLst>
                <a:ext uri="{FF2B5EF4-FFF2-40B4-BE49-F238E27FC236}">
                  <a16:creationId xmlns:a16="http://schemas.microsoft.com/office/drawing/2014/main" id="{9F5F8F89-FF6B-06A6-D0C3-D33D8D7DDED4}"/>
                </a:ext>
              </a:extLst>
            </p:cNvPr>
            <p:cNvSpPr txBox="1"/>
            <p:nvPr/>
          </p:nvSpPr>
          <p:spPr>
            <a:xfrm rot="5400000">
              <a:off x="2884970" y="4856695"/>
              <a:ext cx="1457393" cy="421576"/>
            </a:xfrm>
            <a:prstGeom prst="rect">
              <a:avLst/>
            </a:prstGeom>
            <a:noFill/>
          </p:spPr>
          <p:txBody>
            <a:bodyPr wrap="none" rtlCol="0">
              <a:spAutoFit/>
            </a:bodyPr>
            <a:lstStyle/>
            <a:p>
              <a:r>
                <a:rPr lang="en-US" sz="1600" dirty="0">
                  <a:solidFill>
                    <a:schemeClr val="accent6">
                      <a:lumMod val="75000"/>
                    </a:schemeClr>
                  </a:solidFill>
                </a:rPr>
                <a:t>Background</a:t>
              </a:r>
            </a:p>
          </p:txBody>
        </p:sp>
        <p:sp>
          <p:nvSpPr>
            <p:cNvPr id="11" name="TextBox 10">
              <a:extLst>
                <a:ext uri="{FF2B5EF4-FFF2-40B4-BE49-F238E27FC236}">
                  <a16:creationId xmlns:a16="http://schemas.microsoft.com/office/drawing/2014/main" id="{F8D54D20-0E7F-4738-58A7-06FB7847B00B}"/>
                </a:ext>
              </a:extLst>
            </p:cNvPr>
            <p:cNvSpPr txBox="1"/>
            <p:nvPr/>
          </p:nvSpPr>
          <p:spPr>
            <a:xfrm rot="5400000">
              <a:off x="3106458" y="2749608"/>
              <a:ext cx="1014419" cy="421576"/>
            </a:xfrm>
            <a:prstGeom prst="rect">
              <a:avLst/>
            </a:prstGeom>
            <a:noFill/>
          </p:spPr>
          <p:txBody>
            <a:bodyPr wrap="none" rtlCol="0">
              <a:spAutoFit/>
            </a:bodyPr>
            <a:lstStyle/>
            <a:p>
              <a:r>
                <a:rPr lang="en-US" sz="1600" b="1" dirty="0">
                  <a:solidFill>
                    <a:schemeClr val="bg1"/>
                  </a:solidFill>
                </a:rPr>
                <a:t>SIGNAL</a:t>
              </a:r>
            </a:p>
          </p:txBody>
        </p:sp>
        <p:sp>
          <p:nvSpPr>
            <p:cNvPr id="12" name="TextBox 11">
              <a:extLst>
                <a:ext uri="{FF2B5EF4-FFF2-40B4-BE49-F238E27FC236}">
                  <a16:creationId xmlns:a16="http://schemas.microsoft.com/office/drawing/2014/main" id="{7F56F3D9-FC45-39B5-84E7-95AA6788A5E7}"/>
                </a:ext>
              </a:extLst>
            </p:cNvPr>
            <p:cNvSpPr txBox="1"/>
            <p:nvPr/>
          </p:nvSpPr>
          <p:spPr>
            <a:xfrm rot="5400000">
              <a:off x="4751378" y="4982216"/>
              <a:ext cx="1014419" cy="421576"/>
            </a:xfrm>
            <a:prstGeom prst="rect">
              <a:avLst/>
            </a:prstGeom>
            <a:noFill/>
          </p:spPr>
          <p:txBody>
            <a:bodyPr wrap="none" rtlCol="0">
              <a:spAutoFit/>
            </a:bodyPr>
            <a:lstStyle/>
            <a:p>
              <a:r>
                <a:rPr lang="en-US" sz="1600" b="1" dirty="0">
                  <a:solidFill>
                    <a:schemeClr val="bg1"/>
                  </a:solidFill>
                </a:rPr>
                <a:t>SIGNAL</a:t>
              </a:r>
            </a:p>
          </p:txBody>
        </p:sp>
        <p:sp>
          <p:nvSpPr>
            <p:cNvPr id="13" name="TextBox 12">
              <a:extLst>
                <a:ext uri="{FF2B5EF4-FFF2-40B4-BE49-F238E27FC236}">
                  <a16:creationId xmlns:a16="http://schemas.microsoft.com/office/drawing/2014/main" id="{950881F0-0750-4287-31F6-423D2C14C05E}"/>
                </a:ext>
              </a:extLst>
            </p:cNvPr>
            <p:cNvSpPr txBox="1"/>
            <p:nvPr/>
          </p:nvSpPr>
          <p:spPr>
            <a:xfrm>
              <a:off x="1371600" y="2724090"/>
              <a:ext cx="1263291" cy="459902"/>
            </a:xfrm>
            <a:prstGeom prst="rect">
              <a:avLst/>
            </a:prstGeom>
            <a:noFill/>
          </p:spPr>
          <p:txBody>
            <a:bodyPr wrap="none" rtlCol="0">
              <a:spAutoFit/>
            </a:bodyPr>
            <a:lstStyle/>
            <a:p>
              <a:r>
                <a:rPr lang="en-US" b="1" dirty="0">
                  <a:solidFill>
                    <a:srgbClr val="002060"/>
                  </a:solidFill>
                </a:rPr>
                <a:t>Inclusive</a:t>
              </a:r>
            </a:p>
          </p:txBody>
        </p:sp>
        <p:sp>
          <p:nvSpPr>
            <p:cNvPr id="14" name="TextBox 13">
              <a:extLst>
                <a:ext uri="{FF2B5EF4-FFF2-40B4-BE49-F238E27FC236}">
                  <a16:creationId xmlns:a16="http://schemas.microsoft.com/office/drawing/2014/main" id="{2FEB266F-E25E-5D1E-D2D4-93ABE138BE27}"/>
                </a:ext>
              </a:extLst>
            </p:cNvPr>
            <p:cNvSpPr txBox="1"/>
            <p:nvPr/>
          </p:nvSpPr>
          <p:spPr>
            <a:xfrm>
              <a:off x="1371600" y="5029200"/>
              <a:ext cx="1263291" cy="459902"/>
            </a:xfrm>
            <a:prstGeom prst="rect">
              <a:avLst/>
            </a:prstGeom>
            <a:noFill/>
          </p:spPr>
          <p:txBody>
            <a:bodyPr wrap="none" rtlCol="0">
              <a:spAutoFit/>
            </a:bodyPr>
            <a:lstStyle/>
            <a:p>
              <a:r>
                <a:rPr lang="en-US" b="1" dirty="0">
                  <a:solidFill>
                    <a:srgbClr val="002060"/>
                  </a:solidFill>
                </a:rPr>
                <a:t>Inclusive</a:t>
              </a:r>
            </a:p>
          </p:txBody>
        </p:sp>
      </p:grpSp>
      <p:grpSp>
        <p:nvGrpSpPr>
          <p:cNvPr id="15" name="Group 14">
            <a:extLst>
              <a:ext uri="{FF2B5EF4-FFF2-40B4-BE49-F238E27FC236}">
                <a16:creationId xmlns:a16="http://schemas.microsoft.com/office/drawing/2014/main" id="{B4A75B06-E0A6-9716-B14C-A9564461713B}"/>
              </a:ext>
            </a:extLst>
          </p:cNvPr>
          <p:cNvGrpSpPr/>
          <p:nvPr/>
        </p:nvGrpSpPr>
        <p:grpSpPr>
          <a:xfrm rot="16200000">
            <a:off x="8412070" y="476387"/>
            <a:ext cx="1409426" cy="3124199"/>
            <a:chOff x="838201" y="2362200"/>
            <a:chExt cx="1409426" cy="3124199"/>
          </a:xfrm>
        </p:grpSpPr>
        <p:grpSp>
          <p:nvGrpSpPr>
            <p:cNvPr id="16" name="Group 15">
              <a:extLst>
                <a:ext uri="{FF2B5EF4-FFF2-40B4-BE49-F238E27FC236}">
                  <a16:creationId xmlns:a16="http://schemas.microsoft.com/office/drawing/2014/main" id="{BD4EF985-2135-D4DA-EF89-C5AAD8AC2994}"/>
                </a:ext>
              </a:extLst>
            </p:cNvPr>
            <p:cNvGrpSpPr/>
            <p:nvPr/>
          </p:nvGrpSpPr>
          <p:grpSpPr>
            <a:xfrm rot="5400000">
              <a:off x="304253" y="3390627"/>
              <a:ext cx="2743747" cy="1143000"/>
              <a:chOff x="304253" y="2057401"/>
              <a:chExt cx="2743747" cy="1143000"/>
            </a:xfrm>
          </p:grpSpPr>
          <p:sp>
            <p:nvSpPr>
              <p:cNvPr id="21" name="Left Arrow 57">
                <a:extLst>
                  <a:ext uri="{FF2B5EF4-FFF2-40B4-BE49-F238E27FC236}">
                    <a16:creationId xmlns:a16="http://schemas.microsoft.com/office/drawing/2014/main" id="{D4A2DF62-08FA-2E95-4775-217B1FFA2CDB}"/>
                  </a:ext>
                </a:extLst>
              </p:cNvPr>
              <p:cNvSpPr/>
              <p:nvPr/>
            </p:nvSpPr>
            <p:spPr>
              <a:xfrm rot="16200000">
                <a:off x="1196340" y="2080261"/>
                <a:ext cx="960120" cy="914400"/>
              </a:xfrm>
              <a:prstGeom prst="leftArrow">
                <a:avLst>
                  <a:gd name="adj1" fmla="val 50000"/>
                  <a:gd name="adj2" fmla="val 68269"/>
                </a:avLst>
              </a:prstGeom>
              <a:solidFill>
                <a:srgbClr val="FFDCDC"/>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AAC81A-2B7F-FC13-2A54-FDC006648CC4}"/>
                  </a:ext>
                </a:extLst>
              </p:cNvPr>
              <p:cNvSpPr/>
              <p:nvPr/>
            </p:nvSpPr>
            <p:spPr>
              <a:xfrm>
                <a:off x="18288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78119EF7-2A99-2337-9F7C-76D4BA4CE617}"/>
                  </a:ext>
                </a:extLst>
              </p:cNvPr>
              <p:cNvSpPr/>
              <p:nvPr/>
            </p:nvSpPr>
            <p:spPr>
              <a:xfrm>
                <a:off x="19812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67539736-2551-5497-8766-28D01372284F}"/>
                  </a:ext>
                </a:extLst>
              </p:cNvPr>
              <p:cNvSpPr/>
              <p:nvPr/>
            </p:nvSpPr>
            <p:spPr>
              <a:xfrm>
                <a:off x="21336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0CAE2043-D984-82E8-8509-E8E88C285473}"/>
                  </a:ext>
                </a:extLst>
              </p:cNvPr>
              <p:cNvSpPr/>
              <p:nvPr/>
            </p:nvSpPr>
            <p:spPr>
              <a:xfrm>
                <a:off x="22860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15D52AD4-4B8D-A1C0-DCC8-202740AAF588}"/>
                  </a:ext>
                </a:extLst>
              </p:cNvPr>
              <p:cNvSpPr/>
              <p:nvPr/>
            </p:nvSpPr>
            <p:spPr>
              <a:xfrm>
                <a:off x="24384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3558F29D-5542-8B61-80C0-E85E453910B5}"/>
                  </a:ext>
                </a:extLst>
              </p:cNvPr>
              <p:cNvSpPr/>
              <p:nvPr/>
            </p:nvSpPr>
            <p:spPr>
              <a:xfrm>
                <a:off x="25908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BF348403-2658-0772-A004-74E5693CB82B}"/>
                  </a:ext>
                </a:extLst>
              </p:cNvPr>
              <p:cNvSpPr/>
              <p:nvPr/>
            </p:nvSpPr>
            <p:spPr>
              <a:xfrm>
                <a:off x="27432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BCF20F52-CE1C-36E6-FB30-A2DEC08360B4}"/>
                  </a:ext>
                </a:extLst>
              </p:cNvPr>
              <p:cNvSpPr/>
              <p:nvPr/>
            </p:nvSpPr>
            <p:spPr>
              <a:xfrm>
                <a:off x="28956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0597B72-3668-8B51-C49E-171B90B19A74}"/>
                  </a:ext>
                </a:extLst>
              </p:cNvPr>
              <p:cNvSpPr/>
              <p:nvPr/>
            </p:nvSpPr>
            <p:spPr>
              <a:xfrm>
                <a:off x="3042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60B407F3-B0E3-6573-1E2F-0403A10A690F}"/>
                  </a:ext>
                </a:extLst>
              </p:cNvPr>
              <p:cNvSpPr/>
              <p:nvPr/>
            </p:nvSpPr>
            <p:spPr>
              <a:xfrm>
                <a:off x="4566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628B3E71-E725-BE9B-A018-76AC5CDDD745}"/>
                  </a:ext>
                </a:extLst>
              </p:cNvPr>
              <p:cNvSpPr/>
              <p:nvPr/>
            </p:nvSpPr>
            <p:spPr>
              <a:xfrm>
                <a:off x="6090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299CBC48-1B62-9ECB-D7DA-CA707D57514B}"/>
                  </a:ext>
                </a:extLst>
              </p:cNvPr>
              <p:cNvSpPr/>
              <p:nvPr/>
            </p:nvSpPr>
            <p:spPr>
              <a:xfrm>
                <a:off x="7614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72B1C4ED-A8AB-318D-B692-EC8B8D500E71}"/>
                  </a:ext>
                </a:extLst>
              </p:cNvPr>
              <p:cNvSpPr/>
              <p:nvPr/>
            </p:nvSpPr>
            <p:spPr>
              <a:xfrm>
                <a:off x="9138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205D5E90-C0DF-1494-4E7A-8028216FF9AA}"/>
                  </a:ext>
                </a:extLst>
              </p:cNvPr>
              <p:cNvSpPr/>
              <p:nvPr/>
            </p:nvSpPr>
            <p:spPr>
              <a:xfrm>
                <a:off x="10662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527EF9E6-62C9-08BC-0DDD-11237A49F4DC}"/>
                  </a:ext>
                </a:extLst>
              </p:cNvPr>
              <p:cNvSpPr/>
              <p:nvPr/>
            </p:nvSpPr>
            <p:spPr>
              <a:xfrm>
                <a:off x="1219200"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7E857EF3-42EA-8F3C-9B9B-9C2DDC1F896D}"/>
                  </a:ext>
                </a:extLst>
              </p:cNvPr>
              <p:cNvSpPr/>
              <p:nvPr/>
            </p:nvSpPr>
            <p:spPr>
              <a:xfrm>
                <a:off x="13710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E4775043-DB1A-A5DB-DB8A-33549126D210}"/>
                  </a:ext>
                </a:extLst>
              </p:cNvPr>
              <p:cNvCxnSpPr/>
              <p:nvPr/>
            </p:nvCxnSpPr>
            <p:spPr>
              <a:xfrm>
                <a:off x="381000" y="2541245"/>
                <a:ext cx="1295947"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0984325-7457-3542-3727-BD50236EAFA2}"/>
                  </a:ext>
                </a:extLst>
              </p:cNvPr>
              <p:cNvCxnSpPr/>
              <p:nvPr/>
            </p:nvCxnSpPr>
            <p:spPr>
              <a:xfrm flipH="1">
                <a:off x="1676400" y="2541245"/>
                <a:ext cx="1295947" cy="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B0971AC-FA58-2600-3D8E-A07BF62E4DD5}"/>
                </a:ext>
              </a:extLst>
            </p:cNvPr>
            <p:cNvSpPr txBox="1"/>
            <p:nvPr/>
          </p:nvSpPr>
          <p:spPr>
            <a:xfrm rot="5400000">
              <a:off x="1578835" y="4898166"/>
              <a:ext cx="716863" cy="369332"/>
            </a:xfrm>
            <a:prstGeom prst="rect">
              <a:avLst/>
            </a:prstGeom>
            <a:noFill/>
          </p:spPr>
          <p:txBody>
            <a:bodyPr wrap="none" rtlCol="0">
              <a:spAutoFit/>
            </a:bodyPr>
            <a:lstStyle/>
            <a:p>
              <a:r>
                <a:rPr lang="en-US" dirty="0">
                  <a:solidFill>
                    <a:srgbClr val="FFC000"/>
                  </a:solidFill>
                </a:rPr>
                <a:t>beam</a:t>
              </a:r>
            </a:p>
          </p:txBody>
        </p:sp>
        <p:sp>
          <p:nvSpPr>
            <p:cNvPr id="18" name="TextBox 17">
              <a:extLst>
                <a:ext uri="{FF2B5EF4-FFF2-40B4-BE49-F238E27FC236}">
                  <a16:creationId xmlns:a16="http://schemas.microsoft.com/office/drawing/2014/main" id="{2EB72B3F-6236-BA57-2CCE-02365F572EC1}"/>
                </a:ext>
              </a:extLst>
            </p:cNvPr>
            <p:cNvSpPr txBox="1"/>
            <p:nvPr/>
          </p:nvSpPr>
          <p:spPr>
            <a:xfrm rot="5400000">
              <a:off x="1578835" y="2612166"/>
              <a:ext cx="716863" cy="369332"/>
            </a:xfrm>
            <a:prstGeom prst="rect">
              <a:avLst/>
            </a:prstGeom>
            <a:noFill/>
          </p:spPr>
          <p:txBody>
            <a:bodyPr wrap="none" rtlCol="0">
              <a:spAutoFit/>
            </a:bodyPr>
            <a:lstStyle/>
            <a:p>
              <a:r>
                <a:rPr lang="en-US" dirty="0">
                  <a:solidFill>
                    <a:schemeClr val="accent5">
                      <a:lumMod val="75000"/>
                    </a:schemeClr>
                  </a:solidFill>
                </a:rPr>
                <a:t>beam</a:t>
              </a:r>
            </a:p>
          </p:txBody>
        </p:sp>
        <p:sp>
          <p:nvSpPr>
            <p:cNvPr id="19" name="TextBox 18">
              <a:extLst>
                <a:ext uri="{FF2B5EF4-FFF2-40B4-BE49-F238E27FC236}">
                  <a16:creationId xmlns:a16="http://schemas.microsoft.com/office/drawing/2014/main" id="{36802D29-60CA-9CCD-D2FC-E302F73C2833}"/>
                </a:ext>
              </a:extLst>
            </p:cNvPr>
            <p:cNvSpPr txBox="1"/>
            <p:nvPr/>
          </p:nvSpPr>
          <p:spPr>
            <a:xfrm rot="5400000">
              <a:off x="530360" y="4809227"/>
              <a:ext cx="985013" cy="369332"/>
            </a:xfrm>
            <a:prstGeom prst="rect">
              <a:avLst/>
            </a:prstGeom>
            <a:noFill/>
          </p:spPr>
          <p:txBody>
            <a:bodyPr wrap="none" rtlCol="0">
              <a:spAutoFit/>
            </a:bodyPr>
            <a:lstStyle/>
            <a:p>
              <a:r>
                <a:rPr lang="en-US" dirty="0">
                  <a:solidFill>
                    <a:schemeClr val="accent5">
                      <a:lumMod val="75000"/>
                    </a:schemeClr>
                  </a:solidFill>
                </a:rPr>
                <a:t>detector</a:t>
              </a:r>
            </a:p>
          </p:txBody>
        </p:sp>
        <p:sp>
          <p:nvSpPr>
            <p:cNvPr id="20" name="TextBox 19">
              <a:extLst>
                <a:ext uri="{FF2B5EF4-FFF2-40B4-BE49-F238E27FC236}">
                  <a16:creationId xmlns:a16="http://schemas.microsoft.com/office/drawing/2014/main" id="{1DCB17B8-EDC3-69F9-3B2F-F97F670D13CD}"/>
                </a:ext>
              </a:extLst>
            </p:cNvPr>
            <p:cNvSpPr txBox="1"/>
            <p:nvPr/>
          </p:nvSpPr>
          <p:spPr>
            <a:xfrm rot="5400000">
              <a:off x="530360" y="2670041"/>
              <a:ext cx="985013" cy="369332"/>
            </a:xfrm>
            <a:prstGeom prst="rect">
              <a:avLst/>
            </a:prstGeom>
            <a:noFill/>
          </p:spPr>
          <p:txBody>
            <a:bodyPr wrap="none" rtlCol="0">
              <a:spAutoFit/>
            </a:bodyPr>
            <a:lstStyle/>
            <a:p>
              <a:r>
                <a:rPr lang="en-US" dirty="0">
                  <a:solidFill>
                    <a:srgbClr val="FFC000"/>
                  </a:solidFill>
                </a:rPr>
                <a:t>detector</a:t>
              </a:r>
            </a:p>
          </p:txBody>
        </p:sp>
      </p:grpSp>
    </p:spTree>
    <p:extLst>
      <p:ext uri="{BB962C8B-B14F-4D97-AF65-F5344CB8AC3E}">
        <p14:creationId xmlns:p14="http://schemas.microsoft.com/office/powerpoint/2010/main" val="3900404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9457-13E3-3162-D1EC-12790B997B38}"/>
              </a:ext>
            </a:extLst>
          </p:cNvPr>
          <p:cNvSpPr>
            <a:spLocks noGrp="1"/>
          </p:cNvSpPr>
          <p:nvPr>
            <p:ph type="title"/>
          </p:nvPr>
        </p:nvSpPr>
        <p:spPr>
          <a:xfrm>
            <a:off x="304800" y="365128"/>
            <a:ext cx="6781800" cy="711198"/>
          </a:xfrm>
          <a:solidFill>
            <a:schemeClr val="accent1">
              <a:alpha val="50000"/>
            </a:schemeClr>
          </a:solidFill>
        </p:spPr>
        <p:txBody>
          <a:bodyPr/>
          <a:lstStyle/>
          <a:p>
            <a:r>
              <a:rPr lang="en-US" dirty="0"/>
              <a:t>Measured Beam Polarizations</a:t>
            </a:r>
          </a:p>
        </p:txBody>
      </p:sp>
      <p:sp>
        <p:nvSpPr>
          <p:cNvPr id="3" name="Slide Number Placeholder 2">
            <a:extLst>
              <a:ext uri="{FF2B5EF4-FFF2-40B4-BE49-F238E27FC236}">
                <a16:creationId xmlns:a16="http://schemas.microsoft.com/office/drawing/2014/main" id="{1E495121-1964-C9A3-3797-FD4DF883BAED}"/>
              </a:ext>
            </a:extLst>
          </p:cNvPr>
          <p:cNvSpPr>
            <a:spLocks noGrp="1"/>
          </p:cNvSpPr>
          <p:nvPr>
            <p:ph type="sldNum" sz="quarter" idx="10"/>
          </p:nvPr>
        </p:nvSpPr>
        <p:spPr/>
        <p:txBody>
          <a:bodyPr/>
          <a:lstStyle/>
          <a:p>
            <a:fld id="{DF69D58E-C59B-4BE3-83E0-B1C1287A8E5B}" type="slidenum">
              <a:rPr lang="en-US" smtClean="0"/>
              <a:pPr/>
              <a:t>59</a:t>
            </a:fld>
            <a:endParaRPr lang="en-US"/>
          </a:p>
        </p:txBody>
      </p:sp>
      <p:pic>
        <p:nvPicPr>
          <p:cNvPr id="2052" name="Picture 4">
            <a:extLst>
              <a:ext uri="{FF2B5EF4-FFF2-40B4-BE49-F238E27FC236}">
                <a16:creationId xmlns:a16="http://schemas.microsoft.com/office/drawing/2014/main" id="{AE554243-12A6-CC84-4B85-B458250EC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11430000"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3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6477000" cy="711198"/>
          </a:xfrm>
          <a:solidFill>
            <a:schemeClr val="accent1">
              <a:alpha val="50000"/>
            </a:schemeClr>
          </a:solidFill>
        </p:spPr>
        <p:txBody>
          <a:bodyPr/>
          <a:lstStyle/>
          <a:p>
            <a:r>
              <a:rPr lang="en-US" dirty="0"/>
              <a:t>The Electron-Ion Collider</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6</a:t>
            </a:fld>
            <a:endParaRPr lang="en-US"/>
          </a:p>
        </p:txBody>
      </p:sp>
      <p:pic>
        <p:nvPicPr>
          <p:cNvPr id="4" name="Picture 3" descr="A picture containing text, map, circle, diagram&#10;&#10;Description automatically generated">
            <a:extLst>
              <a:ext uri="{FF2B5EF4-FFF2-40B4-BE49-F238E27FC236}">
                <a16:creationId xmlns:a16="http://schemas.microsoft.com/office/drawing/2014/main" id="{D7643508-B310-0DE8-0B63-276545CD5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068" y="0"/>
            <a:ext cx="5310932" cy="6858000"/>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1BC6120-88C4-E690-B978-71DBC8C70156}"/>
                  </a:ext>
                </a:extLst>
              </p:cNvPr>
              <p:cNvSpPr txBox="1"/>
              <p:nvPr/>
            </p:nvSpPr>
            <p:spPr>
              <a:xfrm>
                <a:off x="1413850" y="1131228"/>
                <a:ext cx="4017895" cy="2572948"/>
              </a:xfrm>
              <a:prstGeom prst="rect">
                <a:avLst/>
              </a:prstGeom>
              <a:solidFill>
                <a:schemeClr val="bg1"/>
              </a:solidFill>
              <a:ln>
                <a:solidFill>
                  <a:schemeClr val="tx1">
                    <a:lumMod val="50000"/>
                    <a:lumOff val="50000"/>
                  </a:schemeClr>
                </a:solidFill>
              </a:ln>
            </p:spPr>
            <p:txBody>
              <a:bodyPr wrap="none" rtlCol="0">
                <a:spAutoFit/>
              </a:bodyPr>
              <a:lstStyle/>
              <a:p>
                <a:pPr marL="285750" indent="-285750">
                  <a:spcAft>
                    <a:spcPts val="600"/>
                  </a:spcAft>
                  <a:buFont typeface="Arial" panose="020B0604020202020204" pitchFamily="34" charset="0"/>
                  <a:buChar char="•"/>
                </a:pPr>
                <a:r>
                  <a:rPr lang="en-US" dirty="0"/>
                  <a:t>Variable center-of-mass energy:</a:t>
                </a:r>
              </a:p>
              <a:p>
                <a:pPr>
                  <a:spcAft>
                    <a:spcPts val="600"/>
                  </a:spcAft>
                </a:pPr>
                <a14:m>
                  <m:oMathPara xmlns:m="http://schemas.openxmlformats.org/officeDocument/2006/math">
                    <m:oMathParaPr>
                      <m:jc m:val="centerGroup"/>
                    </m:oMathParaPr>
                    <m:oMath xmlns:m="http://schemas.openxmlformats.org/officeDocument/2006/math">
                      <m:rad>
                        <m:radPr>
                          <m:degHide m:val="on"/>
                          <m:ctrlPr>
                            <a:rPr lang="en-US" i="1" dirty="0" smtClean="0">
                              <a:latin typeface="Cambria Math" panose="02040503050406030204" pitchFamily="18" charset="0"/>
                            </a:rPr>
                          </m:ctrlPr>
                        </m:radPr>
                        <m:deg/>
                        <m:e>
                          <m:r>
                            <a:rPr lang="en-US" b="0" i="1" dirty="0" smtClean="0">
                              <a:latin typeface="Cambria Math" panose="02040503050406030204" pitchFamily="18" charset="0"/>
                            </a:rPr>
                            <m:t>𝑠</m:t>
                          </m:r>
                        </m:e>
                      </m:rad>
                      <m:r>
                        <a:rPr lang="en-US" i="1" dirty="0" smtClean="0">
                          <a:latin typeface="Cambria Math" panose="02040503050406030204" pitchFamily="18" charset="0"/>
                        </a:rPr>
                        <m:t>=20−140</m:t>
                      </m:r>
                      <m:r>
                        <a:rPr lang="en-US" b="0" i="1" dirty="0" smtClean="0">
                          <a:latin typeface="Cambria Math" panose="02040503050406030204" pitchFamily="18" charset="0"/>
                        </a:rPr>
                        <m:t> </m:t>
                      </m:r>
                      <m:r>
                        <m:rPr>
                          <m:nor/>
                        </m:rPr>
                        <a:rPr lang="en-US" b="0" i="0" dirty="0" smtClean="0">
                          <a:latin typeface="Cambria Math" panose="02040503050406030204" pitchFamily="18" charset="0"/>
                        </a:rPr>
                        <m:t>GeV</m:t>
                      </m:r>
                    </m:oMath>
                  </m:oMathPara>
                </a14:m>
                <a:endParaRPr lang="en-US" b="0" dirty="0"/>
              </a:p>
              <a:p>
                <a:pPr marL="285750" indent="-285750">
                  <a:spcAft>
                    <a:spcPts val="600"/>
                  </a:spcAft>
                  <a:buFont typeface="Arial" panose="020B0604020202020204" pitchFamily="34" charset="0"/>
                  <a:buChar char="•"/>
                </a:pPr>
                <a:r>
                  <a:rPr lang="en-US" dirty="0"/>
                  <a:t>Ion beams: protons, </a:t>
                </a:r>
                <a:r>
                  <a:rPr lang="en-US" baseline="30000" dirty="0"/>
                  <a:t>3</a:t>
                </a:r>
                <a:r>
                  <a:rPr lang="en-US" dirty="0"/>
                  <a:t>He, </a:t>
                </a:r>
                <a14:m>
                  <m:oMath xmlns:m="http://schemas.openxmlformats.org/officeDocument/2006/math">
                    <m:r>
                      <m:rPr>
                        <m:nor/>
                      </m:rPr>
                      <a:rPr lang="en-US" dirty="0"/>
                      <m:t>Au</m:t>
                    </m:r>
                  </m:oMath>
                </a14:m>
                <a:r>
                  <a:rPr lang="en-US" dirty="0"/>
                  <a:t>, </a:t>
                </a:r>
                <a14:m>
                  <m:oMath xmlns:m="http://schemas.openxmlformats.org/officeDocument/2006/math">
                    <m:r>
                      <m:rPr>
                        <m:nor/>
                      </m:rPr>
                      <a:rPr lang="en-US" dirty="0"/>
                      <m:t>Pb</m:t>
                    </m:r>
                  </m:oMath>
                </a14:m>
                <a:r>
                  <a:rPr lang="en-US" dirty="0"/>
                  <a:t>, </a:t>
                </a:r>
                <a14:m>
                  <m:oMath xmlns:m="http://schemas.openxmlformats.org/officeDocument/2006/math">
                    <m:r>
                      <m:rPr>
                        <m:nor/>
                      </m:rPr>
                      <a:rPr lang="en-US" dirty="0"/>
                      <m:t>U</m:t>
                    </m:r>
                  </m:oMath>
                </a14:m>
                <a:endParaRPr lang="en-US" dirty="0"/>
              </a:p>
              <a:p>
                <a:pPr marL="285750" indent="-285750">
                  <a:spcAft>
                    <a:spcPts val="600"/>
                  </a:spcAft>
                  <a:buFont typeface="Arial" panose="020B0604020202020204" pitchFamily="34" charset="0"/>
                  <a:buChar char="•"/>
                </a:pPr>
                <a:r>
                  <a:rPr lang="en-US" dirty="0"/>
                  <a:t>High luminosity:</a:t>
                </a:r>
              </a:p>
              <a:p>
                <a:pPr>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m:t>
                      </m:r>
                      <m:r>
                        <a:rPr lang="en-US"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33</m:t>
                          </m:r>
                        </m:sup>
                      </m:sSup>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34</m:t>
                          </m:r>
                        </m:sup>
                      </m:sSup>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m:rPr>
                              <m:nor/>
                            </m:rPr>
                            <a:rPr lang="en-US" b="0" i="0" dirty="0" smtClean="0">
                              <a:latin typeface="Cambria Math" panose="02040503050406030204" pitchFamily="18" charset="0"/>
                            </a:rPr>
                            <m:t>c</m:t>
                          </m:r>
                          <m:r>
                            <m:rPr>
                              <m:nor/>
                            </m:rPr>
                            <a:rPr lang="en-US" i="0" dirty="0" smtClean="0">
                              <a:latin typeface="Cambria Math" panose="02040503050406030204" pitchFamily="18" charset="0"/>
                            </a:rPr>
                            <m:t>m</m:t>
                          </m:r>
                        </m:e>
                        <m:sup>
                          <m:r>
                            <a:rPr lang="en-US" i="1" dirty="0" smtClean="0">
                              <a:latin typeface="Cambria Math" panose="02040503050406030204" pitchFamily="18" charset="0"/>
                            </a:rPr>
                            <m:t>−1</m:t>
                          </m:r>
                        </m:sup>
                      </m:sSup>
                      <m:sSup>
                        <m:sSupPr>
                          <m:ctrlPr>
                            <a:rPr lang="en-US" i="1" dirty="0" smtClean="0">
                              <a:latin typeface="Cambria Math" panose="02040503050406030204" pitchFamily="18" charset="0"/>
                            </a:rPr>
                          </m:ctrlPr>
                        </m:sSupPr>
                        <m:e>
                          <m:r>
                            <m:rPr>
                              <m:nor/>
                            </m:rPr>
                            <a:rPr lang="en-US" i="0" dirty="0" smtClean="0">
                              <a:latin typeface="Cambria Math" panose="02040503050406030204" pitchFamily="18" charset="0"/>
                            </a:rPr>
                            <m:t>s</m:t>
                          </m:r>
                        </m:e>
                        <m:sup>
                          <m:r>
                            <a:rPr lang="en-US" i="1" dirty="0" smtClean="0">
                              <a:latin typeface="Cambria Math" panose="02040503050406030204" pitchFamily="18" charset="0"/>
                            </a:rPr>
                            <m:t>−1</m:t>
                          </m:r>
                        </m:sup>
                      </m:sSup>
                    </m:oMath>
                  </m:oMathPara>
                </a14:m>
                <a:endParaRPr lang="en-US" dirty="0"/>
              </a:p>
              <a:p>
                <a:pPr marL="285750" indent="-285750">
                  <a:spcAft>
                    <a:spcPts val="600"/>
                  </a:spcAft>
                  <a:buFont typeface="Arial" panose="020B0604020202020204" pitchFamily="34" charset="0"/>
                  <a:buChar char="•"/>
                </a:pPr>
                <a:r>
                  <a:rPr lang="en-US" dirty="0"/>
                  <a:t>Polarized electron and proton beams:</a:t>
                </a:r>
              </a:p>
              <a:p>
                <a:pPr>
                  <a:spcAft>
                    <a:spcPts val="600"/>
                  </a:spcAf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≈70%</m:t>
                      </m:r>
                    </m:oMath>
                  </m:oMathPara>
                </a14:m>
                <a:endParaRPr lang="en-US" dirty="0"/>
              </a:p>
            </p:txBody>
          </p:sp>
        </mc:Choice>
        <mc:Fallback>
          <p:sp>
            <p:nvSpPr>
              <p:cNvPr id="11" name="TextBox 10">
                <a:extLst>
                  <a:ext uri="{FF2B5EF4-FFF2-40B4-BE49-F238E27FC236}">
                    <a16:creationId xmlns:a16="http://schemas.microsoft.com/office/drawing/2014/main" id="{51BC6120-88C4-E690-B978-71DBC8C70156}"/>
                  </a:ext>
                </a:extLst>
              </p:cNvPr>
              <p:cNvSpPr txBox="1">
                <a:spLocks noRot="1" noChangeAspect="1" noMove="1" noResize="1" noEditPoints="1" noAdjustHandles="1" noChangeArrowheads="1" noChangeShapeType="1" noTextEdit="1"/>
              </p:cNvSpPr>
              <p:nvPr/>
            </p:nvSpPr>
            <p:spPr>
              <a:xfrm>
                <a:off x="1413850" y="1131228"/>
                <a:ext cx="4017895" cy="2572948"/>
              </a:xfrm>
              <a:prstGeom prst="rect">
                <a:avLst/>
              </a:prstGeom>
              <a:blipFill>
                <a:blip r:embed="rId3"/>
                <a:stretch>
                  <a:fillRect l="-627" t="-976"/>
                </a:stretch>
              </a:blipFill>
              <a:ln>
                <a:solidFill>
                  <a:schemeClr val="tx1">
                    <a:lumMod val="50000"/>
                    <a:lumOff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D862ED-5DE4-E37B-7FB8-7BA528B86B37}"/>
                  </a:ext>
                </a:extLst>
              </p:cNvPr>
              <p:cNvSpPr txBox="1"/>
              <p:nvPr/>
            </p:nvSpPr>
            <p:spPr>
              <a:xfrm>
                <a:off x="2219006" y="4443680"/>
                <a:ext cx="2386038" cy="723275"/>
              </a:xfrm>
              <a:prstGeom prst="rect">
                <a:avLst/>
              </a:prstGeom>
              <a:noFill/>
            </p:spPr>
            <p:txBody>
              <a:bodyPr wrap="none">
                <a:spAutoFit/>
              </a:bodyPr>
              <a:lstStyle/>
              <a:p>
                <a:pPr>
                  <a:spcAft>
                    <a:spcPts val="600"/>
                  </a:spcAft>
                </a:pPr>
                <a:r>
                  <a:rPr lang="en-US" dirty="0"/>
                  <a:t>Electrons: </a:t>
                </a:r>
                <a14:m>
                  <m:oMath xmlns:m="http://schemas.openxmlformats.org/officeDocument/2006/math">
                    <m:r>
                      <a:rPr lang="en-US" i="1" dirty="0" smtClean="0">
                        <a:latin typeface="Cambria Math" panose="02040503050406030204" pitchFamily="18" charset="0"/>
                      </a:rPr>
                      <m:t>5−18 </m:t>
                    </m:r>
                    <m:r>
                      <m:rPr>
                        <m:nor/>
                      </m:rPr>
                      <a:rPr lang="en-US" i="0" dirty="0" smtClean="0">
                        <a:latin typeface="Cambria Math" panose="02040503050406030204" pitchFamily="18" charset="0"/>
                      </a:rPr>
                      <m:t>GeV</m:t>
                    </m:r>
                  </m:oMath>
                </a14:m>
                <a:endParaRPr lang="en-US" dirty="0"/>
              </a:p>
              <a:p>
                <a:pPr>
                  <a:spcAft>
                    <a:spcPts val="600"/>
                  </a:spcAft>
                </a:pPr>
                <a:r>
                  <a:rPr lang="en-US" dirty="0"/>
                  <a:t>Protons: </a:t>
                </a:r>
                <a14:m>
                  <m:oMath xmlns:m="http://schemas.openxmlformats.org/officeDocument/2006/math">
                    <m:r>
                      <a:rPr lang="en-US" i="1" dirty="0" smtClean="0">
                        <a:latin typeface="Cambria Math" panose="02040503050406030204" pitchFamily="18" charset="0"/>
                      </a:rPr>
                      <m:t>50−275</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oMath>
                </a14:m>
                <a:endParaRPr lang="en-US" dirty="0"/>
              </a:p>
            </p:txBody>
          </p:sp>
        </mc:Choice>
        <mc:Fallback xmlns="">
          <p:sp>
            <p:nvSpPr>
              <p:cNvPr id="9" name="TextBox 8">
                <a:extLst>
                  <a:ext uri="{FF2B5EF4-FFF2-40B4-BE49-F238E27FC236}">
                    <a16:creationId xmlns:a16="http://schemas.microsoft.com/office/drawing/2014/main" id="{09D862ED-5DE4-E37B-7FB8-7BA528B86B37}"/>
                  </a:ext>
                </a:extLst>
              </p:cNvPr>
              <p:cNvSpPr txBox="1">
                <a:spLocks noRot="1" noChangeAspect="1" noMove="1" noResize="1" noEditPoints="1" noAdjustHandles="1" noChangeArrowheads="1" noChangeShapeType="1" noTextEdit="1"/>
              </p:cNvSpPr>
              <p:nvPr/>
            </p:nvSpPr>
            <p:spPr>
              <a:xfrm>
                <a:off x="2219006" y="4443680"/>
                <a:ext cx="2386038" cy="723275"/>
              </a:xfrm>
              <a:prstGeom prst="rect">
                <a:avLst/>
              </a:prstGeom>
              <a:blipFill>
                <a:blip r:embed="rId4"/>
                <a:stretch>
                  <a:fillRect l="-2046" t="-5042" b="-12605"/>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18EEADBA-2373-0394-B844-5370F9487133}"/>
              </a:ext>
            </a:extLst>
          </p:cNvPr>
          <p:cNvCxnSpPr/>
          <p:nvPr/>
        </p:nvCxnSpPr>
        <p:spPr>
          <a:xfrm>
            <a:off x="4572000" y="4953000"/>
            <a:ext cx="3124200" cy="381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568B9C1-1433-D78A-C427-FBF474686CA3}"/>
              </a:ext>
            </a:extLst>
          </p:cNvPr>
          <p:cNvSpPr txBox="1"/>
          <p:nvPr/>
        </p:nvSpPr>
        <p:spPr>
          <a:xfrm>
            <a:off x="3180522" y="5638800"/>
            <a:ext cx="3601278" cy="646331"/>
          </a:xfrm>
          <a:prstGeom prst="rect">
            <a:avLst/>
          </a:prstGeom>
          <a:noFill/>
        </p:spPr>
        <p:txBody>
          <a:bodyPr wrap="square" rtlCol="0">
            <a:spAutoFit/>
          </a:bodyPr>
          <a:lstStyle/>
          <a:p>
            <a:pPr algn="l">
              <a:spcAft>
                <a:spcPts val="600"/>
              </a:spcAft>
            </a:pPr>
            <a:r>
              <a:rPr lang="en-US" i="1" dirty="0"/>
              <a:t>But the energy of polarized protons leaving the source is only 10 keV…</a:t>
            </a:r>
          </a:p>
        </p:txBody>
      </p:sp>
    </p:spTree>
    <p:extLst>
      <p:ext uri="{BB962C8B-B14F-4D97-AF65-F5344CB8AC3E}">
        <p14:creationId xmlns:p14="http://schemas.microsoft.com/office/powerpoint/2010/main" val="162874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475" t="11579" r="5766" b="2631"/>
          <a:stretch/>
        </p:blipFill>
        <p:spPr>
          <a:xfrm>
            <a:off x="7836151" y="1295400"/>
            <a:ext cx="3699275" cy="2651760"/>
          </a:xfrm>
          <a:prstGeom prst="rect">
            <a:avLst/>
          </a:prstGeom>
          <a:ln>
            <a:no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66" t="3280" r="10783" b="11256"/>
          <a:stretch/>
        </p:blipFill>
        <p:spPr>
          <a:xfrm>
            <a:off x="317403" y="1295400"/>
            <a:ext cx="3080127" cy="3840480"/>
          </a:xfrm>
          <a:prstGeom prst="rect">
            <a:avLst/>
          </a:prstGeom>
          <a:ln>
            <a:solidFill>
              <a:srgbClr val="002060"/>
            </a:solidFill>
          </a:ln>
        </p:spPr>
      </p:pic>
      <mc:AlternateContent xmlns:mc="http://schemas.openxmlformats.org/markup-compatibility/2006">
        <mc:Choice xmlns:a14="http://schemas.microsoft.com/office/drawing/2010/main" Requires="a14">
          <p:sp>
            <p:nvSpPr>
              <p:cNvPr id="5" name="TextBox 4"/>
              <p:cNvSpPr txBox="1"/>
              <p:nvPr/>
            </p:nvSpPr>
            <p:spPr>
              <a:xfrm>
                <a:off x="7836151" y="4090855"/>
                <a:ext cx="3728136" cy="2169825"/>
              </a:xfrm>
              <a:prstGeom prst="rect">
                <a:avLst/>
              </a:prstGeom>
              <a:solidFill>
                <a:schemeClr val="accent5">
                  <a:alpha val="20000"/>
                </a:schemeClr>
              </a:solidFill>
            </p:spPr>
            <p:txBody>
              <a:bodyPr wrap="none" rtlCol="0">
                <a:spAutoFit/>
              </a:bodyPr>
              <a:lstStyle/>
              <a:p>
                <a:pPr>
                  <a:spcAft>
                    <a:spcPts val="600"/>
                  </a:spcAft>
                </a:pPr>
                <a:r>
                  <a:rPr lang="en-US" sz="2000" b="1" dirty="0">
                    <a:solidFill>
                      <a:srgbClr val="C00000"/>
                    </a:solidFill>
                  </a:rPr>
                  <a:t>Carbon polarimeters</a:t>
                </a:r>
                <a:endParaRPr lang="en-US" b="1" dirty="0">
                  <a:solidFill>
                    <a:srgbClr val="C00000"/>
                  </a:solidFill>
                </a:endParaRPr>
              </a:p>
              <a:p>
                <a:pPr>
                  <a:spcAft>
                    <a:spcPts val="600"/>
                  </a:spcAft>
                </a:pPr>
                <a:r>
                  <a:rPr lang="en-US" dirty="0">
                    <a:solidFill>
                      <a:srgbClr val="C00000"/>
                    </a:solidFill>
                  </a:rPr>
                  <a:t>Fast measurement</a:t>
                </a:r>
              </a:p>
              <a:p>
                <a:pPr>
                  <a:spcAft>
                    <a:spcPts val="600"/>
                  </a:spcAft>
                </a:pPr>
                <a14:m>
                  <m:oMathPara xmlns:m="http://schemas.openxmlformats.org/officeDocument/2006/math">
                    <m:oMathParaPr>
                      <m:jc m:val="left"/>
                    </m:oMathParaPr>
                    <m:oMath xmlns:m="http://schemas.openxmlformats.org/officeDocument/2006/math">
                      <m:r>
                        <a:rPr lang="en-US" i="1">
                          <a:solidFill>
                            <a:srgbClr val="C00000"/>
                          </a:solidFill>
                          <a:latin typeface="Cambria Math"/>
                          <a:ea typeface="Cambria Math"/>
                        </a:rPr>
                        <m:t>𝛿</m:t>
                      </m:r>
                      <m:r>
                        <a:rPr lang="en-US" i="1">
                          <a:solidFill>
                            <a:srgbClr val="C00000"/>
                          </a:solidFill>
                          <a:latin typeface="Cambria Math"/>
                          <a:ea typeface="Cambria Math"/>
                        </a:rPr>
                        <m:t>𝑃</m:t>
                      </m:r>
                      <m:r>
                        <a:rPr lang="en-US" i="1">
                          <a:solidFill>
                            <a:srgbClr val="C00000"/>
                          </a:solidFill>
                          <a:latin typeface="Cambria Math"/>
                          <a:ea typeface="Cambria Math"/>
                        </a:rPr>
                        <m:t>/</m:t>
                      </m:r>
                      <m:r>
                        <a:rPr lang="en-US" i="1">
                          <a:solidFill>
                            <a:srgbClr val="C00000"/>
                          </a:solidFill>
                          <a:latin typeface="Cambria Math"/>
                          <a:ea typeface="Cambria Math"/>
                        </a:rPr>
                        <m:t>𝑃</m:t>
                      </m:r>
                      <m:r>
                        <a:rPr lang="en-US" i="1">
                          <a:solidFill>
                            <a:srgbClr val="C00000"/>
                          </a:solidFill>
                          <a:latin typeface="Cambria Math"/>
                          <a:ea typeface="Cambria Math"/>
                        </a:rPr>
                        <m:t>≈4%</m:t>
                      </m:r>
                    </m:oMath>
                  </m:oMathPara>
                </a14:m>
                <a:endParaRPr lang="en-US" dirty="0">
                  <a:solidFill>
                    <a:srgbClr val="C00000"/>
                  </a:solidFill>
                </a:endParaRPr>
              </a:p>
              <a:p>
                <a:pPr>
                  <a:spcAft>
                    <a:spcPts val="600"/>
                  </a:spcAft>
                </a:pPr>
                <a:r>
                  <a:rPr lang="en-US" dirty="0">
                    <a:solidFill>
                      <a:srgbClr val="C00000"/>
                    </a:solidFill>
                  </a:rPr>
                  <a:t>Beam polarization profile</a:t>
                </a:r>
              </a:p>
              <a:p>
                <a:pPr>
                  <a:spcAft>
                    <a:spcPts val="600"/>
                  </a:spcAft>
                </a:pPr>
                <a:r>
                  <a:rPr lang="en-US" dirty="0">
                    <a:solidFill>
                      <a:srgbClr val="C00000"/>
                    </a:solidFill>
                  </a:rPr>
                  <a:t>Bunch-by-bunch</a:t>
                </a:r>
              </a:p>
              <a:p>
                <a:pPr>
                  <a:spcAft>
                    <a:spcPts val="600"/>
                  </a:spcAft>
                </a:pPr>
                <a:r>
                  <a:rPr lang="en-US" dirty="0">
                    <a:solidFill>
                      <a:srgbClr val="C00000"/>
                    </a:solidFill>
                  </a:rPr>
                  <a:t>Polarization decay (time dependence)</a:t>
                </a:r>
              </a:p>
            </p:txBody>
          </p:sp>
        </mc:Choice>
        <mc:Fallback>
          <p:sp>
            <p:nvSpPr>
              <p:cNvPr id="5" name="TextBox 4"/>
              <p:cNvSpPr txBox="1">
                <a:spLocks noRot="1" noChangeAspect="1" noMove="1" noResize="1" noEditPoints="1" noAdjustHandles="1" noChangeArrowheads="1" noChangeShapeType="1" noTextEdit="1"/>
              </p:cNvSpPr>
              <p:nvPr/>
            </p:nvSpPr>
            <p:spPr>
              <a:xfrm>
                <a:off x="7836151" y="4090855"/>
                <a:ext cx="3728136" cy="2169825"/>
              </a:xfrm>
              <a:prstGeom prst="rect">
                <a:avLst/>
              </a:prstGeom>
              <a:blipFill>
                <a:blip r:embed="rId4"/>
                <a:stretch>
                  <a:fillRect l="-1356" t="-1754" r="-678" b="-35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317403" y="5248706"/>
                <a:ext cx="4093236" cy="1461939"/>
              </a:xfrm>
              <a:prstGeom prst="rect">
                <a:avLst/>
              </a:prstGeom>
              <a:solidFill>
                <a:schemeClr val="accent5">
                  <a:alpha val="20000"/>
                </a:schemeClr>
              </a:solidFill>
            </p:spPr>
            <p:txBody>
              <a:bodyPr wrap="none" rtlCol="0">
                <a:spAutoFit/>
              </a:bodyPr>
              <a:lstStyle/>
              <a:p>
                <a:pPr>
                  <a:spcAft>
                    <a:spcPts val="600"/>
                  </a:spcAft>
                </a:pPr>
                <a:r>
                  <a:rPr lang="en-US" sz="2000" b="1" dirty="0">
                    <a:solidFill>
                      <a:srgbClr val="0070C0"/>
                    </a:solidFill>
                  </a:rPr>
                  <a:t>Hydrogen jet polarimeter</a:t>
                </a:r>
              </a:p>
              <a:p>
                <a:pPr>
                  <a:spcAft>
                    <a:spcPts val="600"/>
                  </a:spcAft>
                </a:pPr>
                <a:r>
                  <a:rPr lang="en-US" dirty="0">
                    <a:solidFill>
                      <a:srgbClr val="0070C0"/>
                    </a:solidFill>
                  </a:rPr>
                  <a:t>Polarized target</a:t>
                </a:r>
              </a:p>
              <a:p>
                <a:pPr>
                  <a:spcAft>
                    <a:spcPts val="600"/>
                  </a:spcAft>
                </a:pPr>
                <a:r>
                  <a:rPr lang="en-US" dirty="0">
                    <a:solidFill>
                      <a:srgbClr val="0070C0"/>
                    </a:solidFill>
                  </a:rPr>
                  <a:t>Continuous operation</a:t>
                </a:r>
              </a:p>
              <a:p>
                <a:pPr>
                  <a:spcAft>
                    <a:spcPts val="600"/>
                  </a:spcAft>
                </a:pPr>
                <a14:m>
                  <m:oMath xmlns:m="http://schemas.openxmlformats.org/officeDocument/2006/math">
                    <m:r>
                      <a:rPr lang="en-US" i="1">
                        <a:solidFill>
                          <a:srgbClr val="0070C0"/>
                        </a:solidFill>
                        <a:latin typeface="Cambria Math"/>
                        <a:ea typeface="Cambria Math"/>
                      </a:rPr>
                      <m:t>𝛿</m:t>
                    </m:r>
                    <m:r>
                      <a:rPr lang="en-US" i="1">
                        <a:solidFill>
                          <a:srgbClr val="0070C0"/>
                        </a:solidFill>
                        <a:latin typeface="Cambria Math"/>
                        <a:ea typeface="Cambria Math"/>
                      </a:rPr>
                      <m:t>𝑃</m:t>
                    </m:r>
                    <m:r>
                      <a:rPr lang="en-US" i="1">
                        <a:solidFill>
                          <a:srgbClr val="0070C0"/>
                        </a:solidFill>
                        <a:latin typeface="Cambria Math"/>
                        <a:ea typeface="Cambria Math"/>
                      </a:rPr>
                      <m:t>/</m:t>
                    </m:r>
                    <m:r>
                      <a:rPr lang="en-US" i="1">
                        <a:solidFill>
                          <a:srgbClr val="0070C0"/>
                        </a:solidFill>
                        <a:latin typeface="Cambria Math"/>
                        <a:ea typeface="Cambria Math"/>
                      </a:rPr>
                      <m:t>𝑃</m:t>
                    </m:r>
                    <m:r>
                      <a:rPr lang="en-US" i="1">
                        <a:solidFill>
                          <a:srgbClr val="0070C0"/>
                        </a:solidFill>
                        <a:latin typeface="Cambria Math"/>
                        <a:ea typeface="Cambria Math"/>
                      </a:rPr>
                      <m:t>≈5−6%</m:t>
                    </m:r>
                  </m:oMath>
                </a14:m>
                <a:r>
                  <a:rPr lang="en-US" dirty="0">
                    <a:solidFill>
                      <a:srgbClr val="0070C0"/>
                    </a:solidFill>
                  </a:rPr>
                  <a:t> per 8 hours of operation</a:t>
                </a:r>
              </a:p>
            </p:txBody>
          </p:sp>
        </mc:Choice>
        <mc:Fallback>
          <p:sp>
            <p:nvSpPr>
              <p:cNvPr id="9" name="TextBox 8"/>
              <p:cNvSpPr txBox="1">
                <a:spLocks noRot="1" noChangeAspect="1" noMove="1" noResize="1" noEditPoints="1" noAdjustHandles="1" noChangeArrowheads="1" noChangeShapeType="1" noTextEdit="1"/>
              </p:cNvSpPr>
              <p:nvPr/>
            </p:nvSpPr>
            <p:spPr>
              <a:xfrm>
                <a:off x="317403" y="5248706"/>
                <a:ext cx="4093236" cy="1461939"/>
              </a:xfrm>
              <a:prstGeom prst="rect">
                <a:avLst/>
              </a:prstGeom>
              <a:blipFill>
                <a:blip r:embed="rId5"/>
                <a:stretch>
                  <a:fillRect l="-1235" t="-2586" b="-6034"/>
                </a:stretch>
              </a:blipFill>
            </p:spPr>
            <p:txBody>
              <a:bodyPr/>
              <a:lstStyle/>
              <a:p>
                <a:r>
                  <a:rPr lang="en-US">
                    <a:noFill/>
                  </a:rPr>
                  <a:t> </a:t>
                </a:r>
              </a:p>
            </p:txBody>
          </p:sp>
        </mc:Fallback>
      </mc:AlternateContent>
      <p:sp>
        <p:nvSpPr>
          <p:cNvPr id="15" name="TextBox 14"/>
          <p:cNvSpPr txBox="1"/>
          <p:nvPr/>
        </p:nvSpPr>
        <p:spPr>
          <a:xfrm rot="20783094">
            <a:off x="1548102" y="1838391"/>
            <a:ext cx="655949" cy="338554"/>
          </a:xfrm>
          <a:prstGeom prst="rect">
            <a:avLst/>
          </a:prstGeom>
          <a:noFill/>
        </p:spPr>
        <p:txBody>
          <a:bodyPr wrap="none" rtlCol="0">
            <a:spAutoFit/>
          </a:bodyPr>
          <a:lstStyle/>
          <a:p>
            <a:r>
              <a:rPr lang="en-US" sz="1600" i="1" dirty="0">
                <a:solidFill>
                  <a:schemeClr val="accent1">
                    <a:lumMod val="50000"/>
                  </a:schemeClr>
                </a:solidFill>
              </a:rPr>
              <a:t>beam</a:t>
            </a:r>
          </a:p>
        </p:txBody>
      </p:sp>
      <p:sp>
        <p:nvSpPr>
          <p:cNvPr id="8" name="Left Arrow 7"/>
          <p:cNvSpPr/>
          <p:nvPr/>
        </p:nvSpPr>
        <p:spPr>
          <a:xfrm flipH="1">
            <a:off x="5029200" y="5638800"/>
            <a:ext cx="1752600" cy="609600"/>
          </a:xfrm>
          <a:prstGeom prst="leftArrow">
            <a:avLst>
              <a:gd name="adj1" fmla="val 50000"/>
              <a:gd name="adj2" fmla="val 72500"/>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50"/>
                </a:solidFill>
              </a:rPr>
              <a:t>normalization</a:t>
            </a:r>
          </a:p>
        </p:txBody>
      </p:sp>
      <p:sp>
        <p:nvSpPr>
          <p:cNvPr id="2" name="Title 1">
            <a:extLst>
              <a:ext uri="{FF2B5EF4-FFF2-40B4-BE49-F238E27FC236}">
                <a16:creationId xmlns:a16="http://schemas.microsoft.com/office/drawing/2014/main" id="{4AB805BE-1D0D-B4BB-05D6-316BA59D2117}"/>
              </a:ext>
            </a:extLst>
          </p:cNvPr>
          <p:cNvSpPr>
            <a:spLocks noGrp="1"/>
          </p:cNvSpPr>
          <p:nvPr>
            <p:ph type="title"/>
          </p:nvPr>
        </p:nvSpPr>
        <p:spPr>
          <a:solidFill>
            <a:schemeClr val="accent1">
              <a:alpha val="50000"/>
            </a:schemeClr>
          </a:solidFill>
        </p:spPr>
        <p:txBody>
          <a:bodyPr/>
          <a:lstStyle/>
          <a:p>
            <a:r>
              <a:rPr lang="en-US" dirty="0"/>
              <a:t>Additional Fast Polarimeters</a:t>
            </a:r>
          </a:p>
        </p:txBody>
      </p:sp>
      <p:sp>
        <p:nvSpPr>
          <p:cNvPr id="11" name="Slide Number Placeholder 10"/>
          <p:cNvSpPr>
            <a:spLocks noGrp="1"/>
          </p:cNvSpPr>
          <p:nvPr>
            <p:ph type="sldNum" sz="quarter" idx="10"/>
          </p:nvPr>
        </p:nvSpPr>
        <p:spPr/>
        <p:txBody>
          <a:bodyPr/>
          <a:lstStyle/>
          <a:p>
            <a:fld id="{A0A6B1D2-9F4A-4487-A4FC-D9A9DF316B44}" type="slidenum">
              <a:rPr lang="en-US" smtClean="0">
                <a:solidFill>
                  <a:schemeClr val="bg1"/>
                </a:solidFill>
              </a:rPr>
              <a:t>60</a:t>
            </a:fld>
            <a:endParaRPr lang="en-US" dirty="0">
              <a:solidFill>
                <a:schemeClr val="bg1"/>
              </a:solidFill>
            </a:endParaRPr>
          </a:p>
        </p:txBody>
      </p:sp>
      <p:sp>
        <p:nvSpPr>
          <p:cNvPr id="16" name="TextBox 15">
            <a:extLst>
              <a:ext uri="{FF2B5EF4-FFF2-40B4-BE49-F238E27FC236}">
                <a16:creationId xmlns:a16="http://schemas.microsoft.com/office/drawing/2014/main" id="{BDBA6C6C-0CA4-1589-F1A7-993A72D5F286}"/>
              </a:ext>
            </a:extLst>
          </p:cNvPr>
          <p:cNvSpPr txBox="1"/>
          <p:nvPr/>
        </p:nvSpPr>
        <p:spPr>
          <a:xfrm>
            <a:off x="3657600" y="1720840"/>
            <a:ext cx="3885526" cy="2062103"/>
          </a:xfrm>
          <a:prstGeom prst="rect">
            <a:avLst/>
          </a:prstGeom>
          <a:solidFill>
            <a:schemeClr val="accent5">
              <a:alpha val="20000"/>
            </a:schemeClr>
          </a:solidFill>
        </p:spPr>
        <p:txBody>
          <a:bodyPr wrap="square">
            <a:spAutoFit/>
          </a:bodyPr>
          <a:lstStyle/>
          <a:p>
            <a:pPr>
              <a:spcAft>
                <a:spcPts val="600"/>
              </a:spcAft>
            </a:pPr>
            <a:r>
              <a:rPr lang="en-US" dirty="0"/>
              <a:t>From our list of requirements:</a:t>
            </a:r>
          </a:p>
          <a:p>
            <a:pPr>
              <a:spcAft>
                <a:spcPts val="600"/>
              </a:spcAft>
            </a:pPr>
            <a:r>
              <a:rPr lang="en-US" dirty="0"/>
              <a:t>Time-dependence (polarization decay)</a:t>
            </a:r>
          </a:p>
          <a:p>
            <a:pPr>
              <a:spcAft>
                <a:spcPts val="600"/>
              </a:spcAft>
            </a:pPr>
            <a:r>
              <a:rPr lang="en-US" dirty="0"/>
              <a:t>Bunch-by-bunch polarization</a:t>
            </a:r>
          </a:p>
          <a:p>
            <a:pPr>
              <a:spcAft>
                <a:spcPts val="600"/>
              </a:spcAft>
            </a:pPr>
            <a:r>
              <a:rPr lang="en-US" dirty="0"/>
              <a:t>Transverse polarization profile of bunches</a:t>
            </a:r>
          </a:p>
          <a:p>
            <a:pPr>
              <a:spcAft>
                <a:spcPts val="600"/>
              </a:spcAft>
            </a:pPr>
            <a:r>
              <a:rPr lang="en-US" b="1" dirty="0">
                <a:solidFill>
                  <a:srgbClr val="C00000"/>
                </a:solidFill>
              </a:rPr>
              <a:t>Also has to be non-destructive!</a:t>
            </a:r>
          </a:p>
        </p:txBody>
      </p:sp>
    </p:spTree>
    <p:extLst>
      <p:ext uri="{BB962C8B-B14F-4D97-AF65-F5344CB8AC3E}">
        <p14:creationId xmlns:p14="http://schemas.microsoft.com/office/powerpoint/2010/main" val="1886241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ABAB-1D45-15CA-6CA6-664485EAA982}"/>
              </a:ext>
            </a:extLst>
          </p:cNvPr>
          <p:cNvSpPr>
            <a:spLocks noGrp="1"/>
          </p:cNvSpPr>
          <p:nvPr>
            <p:ph type="title"/>
          </p:nvPr>
        </p:nvSpPr>
        <p:spPr>
          <a:solidFill>
            <a:schemeClr val="accent1">
              <a:alpha val="50000"/>
            </a:schemeClr>
          </a:solidFill>
        </p:spPr>
        <p:txBody>
          <a:bodyPr/>
          <a:lstStyle/>
          <a:p>
            <a:r>
              <a:rPr lang="en-US" dirty="0"/>
              <a:t>Fiber Target Polarimeters</a:t>
            </a:r>
          </a:p>
        </p:txBody>
      </p:sp>
      <p:sp>
        <p:nvSpPr>
          <p:cNvPr id="3" name="Slide Number Placeholder 2">
            <a:extLst>
              <a:ext uri="{FF2B5EF4-FFF2-40B4-BE49-F238E27FC236}">
                <a16:creationId xmlns:a16="http://schemas.microsoft.com/office/drawing/2014/main" id="{CC545A31-7C66-EF0E-C533-D0D8FC6CA460}"/>
              </a:ext>
            </a:extLst>
          </p:cNvPr>
          <p:cNvSpPr>
            <a:spLocks noGrp="1"/>
          </p:cNvSpPr>
          <p:nvPr>
            <p:ph type="sldNum" sz="quarter" idx="10"/>
          </p:nvPr>
        </p:nvSpPr>
        <p:spPr/>
        <p:txBody>
          <a:bodyPr/>
          <a:lstStyle/>
          <a:p>
            <a:fld id="{DF69D58E-C59B-4BE3-83E0-B1C1287A8E5B}" type="slidenum">
              <a:rPr lang="en-US" smtClean="0"/>
              <a:pPr/>
              <a:t>61</a:t>
            </a:fld>
            <a:endParaRPr lang="en-US"/>
          </a:p>
        </p:txBody>
      </p:sp>
      <p:pic>
        <p:nvPicPr>
          <p:cNvPr id="4" name="Picture 2">
            <a:extLst>
              <a:ext uri="{FF2B5EF4-FFF2-40B4-BE49-F238E27FC236}">
                <a16:creationId xmlns:a16="http://schemas.microsoft.com/office/drawing/2014/main" id="{343CFBA7-CDB0-EE3C-2F5F-3481F96AB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042332" cy="30194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id="{6A517669-68AB-B4BB-047D-9FBAD7D39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71600"/>
            <a:ext cx="4724400" cy="241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1B4E2BE3-19BC-3C05-56A8-4068C1229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87" t="625" r="9735" b="1"/>
          <a:stretch/>
        </p:blipFill>
        <p:spPr bwMode="auto">
          <a:xfrm>
            <a:off x="9616440" y="1557337"/>
            <a:ext cx="2194560" cy="210026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a:extLst>
              <a:ext uri="{FF2B5EF4-FFF2-40B4-BE49-F238E27FC236}">
                <a16:creationId xmlns:a16="http://schemas.microsoft.com/office/drawing/2014/main" id="{A514AE4C-4E7A-C90E-9A99-411EA3DB6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394" y="4343400"/>
            <a:ext cx="3127006" cy="23050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0FC6DE30-4856-35A8-44EC-12668F41367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898919" y="4344396"/>
            <a:ext cx="3991087" cy="232012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824F13D-9232-CB9D-8F7C-E02EEEC20228}"/>
                  </a:ext>
                </a:extLst>
              </p:cNvPr>
              <p:cNvSpPr txBox="1"/>
              <p:nvPr/>
            </p:nvSpPr>
            <p:spPr>
              <a:xfrm>
                <a:off x="381000" y="4800600"/>
                <a:ext cx="3744679" cy="1077218"/>
              </a:xfrm>
              <a:prstGeom prst="rect">
                <a:avLst/>
              </a:prstGeom>
              <a:solidFill>
                <a:schemeClr val="accent5">
                  <a:alpha val="20000"/>
                </a:schemeClr>
              </a:solidFill>
            </p:spPr>
            <p:txBody>
              <a:bodyPr wrap="none" rtlCol="0">
                <a:spAutoFit/>
              </a:bodyPr>
              <a:lstStyle/>
              <a:p>
                <a:pPr marL="285750" indent="-285750" algn="l">
                  <a:spcAft>
                    <a:spcPts val="600"/>
                  </a:spcAft>
                  <a:buFont typeface="Arial" panose="020B0604020202020204" pitchFamily="34" charset="0"/>
                  <a:buChar char="•"/>
                </a:pPr>
                <a:r>
                  <a:rPr lang="en-US" dirty="0"/>
                  <a:t>Ultra-thin ribbon targets:</a:t>
                </a:r>
              </a:p>
              <a:p>
                <a:pPr algn="l">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10</m:t>
                      </m:r>
                      <m:r>
                        <a:rPr lang="en-US" i="1" dirty="0">
                          <a:latin typeface="Cambria Math" panose="02040503050406030204" pitchFamily="18" charset="0"/>
                        </a:rPr>
                        <m:t> </m:t>
                      </m:r>
                      <m:r>
                        <a:rPr lang="en-US" b="0" i="1" dirty="0" smtClean="0">
                          <a:latin typeface="Cambria Math" panose="02040503050406030204" pitchFamily="18" charset="0"/>
                        </a:rPr>
                        <m:t>𝜇</m:t>
                      </m:r>
                      <m:r>
                        <m:rPr>
                          <m:nor/>
                        </m:rPr>
                        <a:rPr lang="en-US" i="0" dirty="0" smtClean="0">
                          <a:latin typeface="Cambria Math" panose="02040503050406030204" pitchFamily="18" charset="0"/>
                        </a:rPr>
                        <m:t>m</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i="1" dirty="0">
                          <a:latin typeface="Cambria Math" panose="02040503050406030204" pitchFamily="18" charset="0"/>
                        </a:rPr>
                        <m:t> </m:t>
                      </m:r>
                      <m:r>
                        <a:rPr lang="en-US" i="1" dirty="0" smtClean="0">
                          <a:latin typeface="Cambria Math" panose="02040503050406030204" pitchFamily="18" charset="0"/>
                        </a:rPr>
                        <m:t>100</m:t>
                      </m:r>
                      <m:r>
                        <a:rPr lang="en-US" i="1" dirty="0">
                          <a:latin typeface="Cambria Math" panose="02040503050406030204" pitchFamily="18" charset="0"/>
                        </a:rPr>
                        <m:t> </m:t>
                      </m:r>
                      <m:r>
                        <m:rPr>
                          <m:nor/>
                        </m:rPr>
                        <a:rPr lang="en-US" i="0" dirty="0" smtClean="0">
                          <a:latin typeface="Cambria Math" panose="02040503050406030204" pitchFamily="18" charset="0"/>
                        </a:rPr>
                        <m:t>nm</m:t>
                      </m:r>
                    </m:oMath>
                  </m:oMathPara>
                </a14:m>
                <a:endParaRPr lang="en-US" dirty="0"/>
              </a:p>
              <a:p>
                <a:pPr marL="285750" indent="-285750" algn="l">
                  <a:spcAft>
                    <a:spcPts val="600"/>
                  </a:spcAft>
                  <a:buFont typeface="Arial" panose="020B0604020202020204" pitchFamily="34" charset="0"/>
                  <a:buChar char="•"/>
                </a:pPr>
                <a:r>
                  <a:rPr lang="en-US" dirty="0"/>
                  <a:t>Target holder inside the beam pipe</a:t>
                </a:r>
              </a:p>
            </p:txBody>
          </p:sp>
        </mc:Choice>
        <mc:Fallback>
          <p:sp>
            <p:nvSpPr>
              <p:cNvPr id="9" name="TextBox 8">
                <a:extLst>
                  <a:ext uri="{FF2B5EF4-FFF2-40B4-BE49-F238E27FC236}">
                    <a16:creationId xmlns:a16="http://schemas.microsoft.com/office/drawing/2014/main" id="{9824F13D-9232-CB9D-8F7C-E02EEEC20228}"/>
                  </a:ext>
                </a:extLst>
              </p:cNvPr>
              <p:cNvSpPr txBox="1">
                <a:spLocks noRot="1" noChangeAspect="1" noMove="1" noResize="1" noEditPoints="1" noAdjustHandles="1" noChangeArrowheads="1" noChangeShapeType="1" noTextEdit="1"/>
              </p:cNvSpPr>
              <p:nvPr/>
            </p:nvSpPr>
            <p:spPr>
              <a:xfrm>
                <a:off x="381000" y="4800600"/>
                <a:ext cx="3744679" cy="1077218"/>
              </a:xfrm>
              <a:prstGeom prst="rect">
                <a:avLst/>
              </a:prstGeom>
              <a:blipFill>
                <a:blip r:embed="rId7"/>
                <a:stretch>
                  <a:fillRect l="-1356" t="-3529" r="-339" b="-8235"/>
                </a:stretch>
              </a:blipFill>
            </p:spPr>
            <p:txBody>
              <a:bodyPr/>
              <a:lstStyle/>
              <a:p>
                <a:r>
                  <a:rPr lang="en-US">
                    <a:noFill/>
                  </a:rPr>
                  <a:t> </a:t>
                </a:r>
              </a:p>
            </p:txBody>
          </p:sp>
        </mc:Fallback>
      </mc:AlternateContent>
    </p:spTree>
    <p:extLst>
      <p:ext uri="{BB962C8B-B14F-4D97-AF65-F5344CB8AC3E}">
        <p14:creationId xmlns:p14="http://schemas.microsoft.com/office/powerpoint/2010/main" val="4125161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close up of a map&#10;&#10;Description automatically generated">
            <a:extLst>
              <a:ext uri="{FF2B5EF4-FFF2-40B4-BE49-F238E27FC236}">
                <a16:creationId xmlns:a16="http://schemas.microsoft.com/office/drawing/2014/main" id="{9BAAD4E9-FEB7-57A9-1C50-747D5B9ADC1C}"/>
              </a:ext>
            </a:extLst>
          </p:cNvPr>
          <p:cNvPicPr>
            <a:picLocks noChangeAspect="1"/>
          </p:cNvPicPr>
          <p:nvPr/>
        </p:nvPicPr>
        <p:blipFill rotWithShape="1">
          <a:blip r:embed="rId2">
            <a:extLst>
              <a:ext uri="{28A0092B-C50C-407E-A947-70E740481C1C}">
                <a14:useLocalDpi xmlns:a14="http://schemas.microsoft.com/office/drawing/2010/main" val="0"/>
              </a:ext>
            </a:extLst>
          </a:blip>
          <a:srcRect l="47744" t="4811"/>
          <a:stretch/>
        </p:blipFill>
        <p:spPr>
          <a:xfrm>
            <a:off x="533400" y="3352800"/>
            <a:ext cx="3416457" cy="2908412"/>
          </a:xfrm>
          <a:prstGeom prst="rect">
            <a:avLst/>
          </a:prstGeom>
        </p:spPr>
      </p:pic>
      <p:sp>
        <p:nvSpPr>
          <p:cNvPr id="2" name="Title 1">
            <a:extLst>
              <a:ext uri="{FF2B5EF4-FFF2-40B4-BE49-F238E27FC236}">
                <a16:creationId xmlns:a16="http://schemas.microsoft.com/office/drawing/2014/main" id="{D15542B8-FF31-8E27-D515-55447ADAC64D}"/>
              </a:ext>
            </a:extLst>
          </p:cNvPr>
          <p:cNvSpPr>
            <a:spLocks noGrp="1"/>
          </p:cNvSpPr>
          <p:nvPr>
            <p:ph type="title"/>
          </p:nvPr>
        </p:nvSpPr>
        <p:spPr>
          <a:solidFill>
            <a:schemeClr val="accent1">
              <a:alpha val="50000"/>
            </a:schemeClr>
          </a:solidFill>
        </p:spPr>
        <p:txBody>
          <a:bodyPr/>
          <a:lstStyle/>
          <a:p>
            <a:r>
              <a:rPr lang="en-US" dirty="0"/>
              <a:t>From RHIC to EIC</a:t>
            </a:r>
          </a:p>
        </p:txBody>
      </p:sp>
      <p:sp>
        <p:nvSpPr>
          <p:cNvPr id="3" name="Slide Number Placeholder 2">
            <a:extLst>
              <a:ext uri="{FF2B5EF4-FFF2-40B4-BE49-F238E27FC236}">
                <a16:creationId xmlns:a16="http://schemas.microsoft.com/office/drawing/2014/main" id="{D8758930-55F3-B4F7-41C4-32BBD42A3459}"/>
              </a:ext>
            </a:extLst>
          </p:cNvPr>
          <p:cNvSpPr>
            <a:spLocks noGrp="1"/>
          </p:cNvSpPr>
          <p:nvPr>
            <p:ph type="sldNum" sz="quarter" idx="10"/>
          </p:nvPr>
        </p:nvSpPr>
        <p:spPr/>
        <p:txBody>
          <a:bodyPr/>
          <a:lstStyle/>
          <a:p>
            <a:fld id="{DF69D58E-C59B-4BE3-83E0-B1C1287A8E5B}" type="slidenum">
              <a:rPr lang="en-US" smtClean="0"/>
              <a:pPr/>
              <a:t>62</a:t>
            </a:fld>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B3A2CA3-3F22-DEB4-1460-30AAA3C77C8D}"/>
                  </a:ext>
                </a:extLst>
              </p:cNvPr>
              <p:cNvSpPr txBox="1"/>
              <p:nvPr/>
            </p:nvSpPr>
            <p:spPr>
              <a:xfrm>
                <a:off x="457201" y="1219200"/>
                <a:ext cx="6431280" cy="1969770"/>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dirty="0"/>
                  <a:t>Loss of increased asymmetry at lower energies,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𝐴</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oMath>
                </a14:m>
                <a:endParaRPr lang="en-US" dirty="0"/>
              </a:p>
              <a:p>
                <a:pPr marL="285750" indent="-285750">
                  <a:spcAft>
                    <a:spcPts val="600"/>
                  </a:spcAft>
                  <a:buFont typeface="Arial" panose="020B0604020202020204" pitchFamily="34" charset="0"/>
                  <a:buChar char="•"/>
                </a:pPr>
                <a:r>
                  <a:rPr lang="en-US" dirty="0"/>
                  <a:t>Reduced bunch spacing requires much better understanding of background</a:t>
                </a:r>
              </a:p>
              <a:p>
                <a:pPr marL="742950" lvl="1" indent="-285750">
                  <a:spcAft>
                    <a:spcPts val="600"/>
                  </a:spcAft>
                  <a:buFont typeface="Arial" panose="020B0604020202020204" pitchFamily="34" charset="0"/>
                  <a:buChar char="•"/>
                </a:pPr>
                <a:r>
                  <a:rPr lang="en-US" sz="1600" dirty="0"/>
                  <a:t>Polarized or unpolarized</a:t>
                </a:r>
              </a:p>
              <a:p>
                <a:pPr marL="742950" lvl="1" indent="-285750">
                  <a:spcAft>
                    <a:spcPts val="600"/>
                  </a:spcAft>
                  <a:buFont typeface="Arial" panose="020B0604020202020204" pitchFamily="34" charset="0"/>
                  <a:buChar char="•"/>
                </a:pPr>
                <a:r>
                  <a:rPr lang="en-US" sz="1600" dirty="0"/>
                  <a:t>Better: reject/suppress background</a:t>
                </a:r>
              </a:p>
              <a:p>
                <a:pPr marL="742950" lvl="1" indent="-285750">
                  <a:spcAft>
                    <a:spcPts val="600"/>
                  </a:spcAft>
                  <a:buFont typeface="Arial" panose="020B0604020202020204" pitchFamily="34" charset="0"/>
                  <a:buChar char="•"/>
                </a:pPr>
                <a:r>
                  <a:rPr lang="en-US" sz="1600" dirty="0"/>
                  <a:t>Second detector layer to veto high energy particles</a:t>
                </a:r>
              </a:p>
            </p:txBody>
          </p:sp>
        </mc:Choice>
        <mc:Fallback>
          <p:sp>
            <p:nvSpPr>
              <p:cNvPr id="11" name="TextBox 10">
                <a:extLst>
                  <a:ext uri="{FF2B5EF4-FFF2-40B4-BE49-F238E27FC236}">
                    <a16:creationId xmlns:a16="http://schemas.microsoft.com/office/drawing/2014/main" id="{2B3A2CA3-3F22-DEB4-1460-30AAA3C77C8D}"/>
                  </a:ext>
                </a:extLst>
              </p:cNvPr>
              <p:cNvSpPr txBox="1">
                <a:spLocks noRot="1" noChangeAspect="1" noMove="1" noResize="1" noEditPoints="1" noAdjustHandles="1" noChangeArrowheads="1" noChangeShapeType="1" noTextEdit="1"/>
              </p:cNvSpPr>
              <p:nvPr/>
            </p:nvSpPr>
            <p:spPr>
              <a:xfrm>
                <a:off x="457201" y="1219200"/>
                <a:ext cx="6431280" cy="1969770"/>
              </a:xfrm>
              <a:prstGeom prst="rect">
                <a:avLst/>
              </a:prstGeom>
              <a:blipFill>
                <a:blip r:embed="rId3"/>
                <a:stretch>
                  <a:fillRect l="-592" t="-1282" b="-2564"/>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20D558A-A246-097C-FDDE-C63363C64A33}"/>
              </a:ext>
            </a:extLst>
          </p:cNvPr>
          <p:cNvPicPr>
            <a:picLocks noChangeAspect="1"/>
          </p:cNvPicPr>
          <p:nvPr/>
        </p:nvPicPr>
        <p:blipFill rotWithShape="1">
          <a:blip r:embed="rId4"/>
          <a:srcRect t="7861"/>
          <a:stretch/>
        </p:blipFill>
        <p:spPr>
          <a:xfrm>
            <a:off x="6888480" y="1459229"/>
            <a:ext cx="4389120" cy="2839391"/>
          </a:xfrm>
          <a:prstGeom prst="rect">
            <a:avLst/>
          </a:prstGeom>
        </p:spPr>
      </p:pic>
      <p:sp>
        <p:nvSpPr>
          <p:cNvPr id="23" name="TextBox 22">
            <a:extLst>
              <a:ext uri="{FF2B5EF4-FFF2-40B4-BE49-F238E27FC236}">
                <a16:creationId xmlns:a16="http://schemas.microsoft.com/office/drawing/2014/main" id="{3E0E5D4A-5419-0F41-C3B6-9FF7302B7CAF}"/>
              </a:ext>
            </a:extLst>
          </p:cNvPr>
          <p:cNvSpPr txBox="1"/>
          <p:nvPr/>
        </p:nvSpPr>
        <p:spPr>
          <a:xfrm>
            <a:off x="2278771" y="6379858"/>
            <a:ext cx="1988429" cy="338554"/>
          </a:xfrm>
          <a:prstGeom prst="rect">
            <a:avLst/>
          </a:prstGeom>
          <a:noFill/>
        </p:spPr>
        <p:txBody>
          <a:bodyPr wrap="none" rtlCol="0">
            <a:spAutoFit/>
          </a:bodyPr>
          <a:lstStyle/>
          <a:p>
            <a:pPr algn="l">
              <a:spcAft>
                <a:spcPts val="600"/>
              </a:spcAft>
            </a:pPr>
            <a:r>
              <a:rPr lang="en-US" sz="1600" dirty="0"/>
              <a:t>Punch through region</a:t>
            </a:r>
          </a:p>
        </p:txBody>
      </p:sp>
      <p:cxnSp>
        <p:nvCxnSpPr>
          <p:cNvPr id="24" name="Straight Arrow Connector 23">
            <a:extLst>
              <a:ext uri="{FF2B5EF4-FFF2-40B4-BE49-F238E27FC236}">
                <a16:creationId xmlns:a16="http://schemas.microsoft.com/office/drawing/2014/main" id="{A939E03A-26DF-300A-1E1D-4C4726E86553}"/>
              </a:ext>
            </a:extLst>
          </p:cNvPr>
          <p:cNvCxnSpPr>
            <a:cxnSpLocks/>
          </p:cNvCxnSpPr>
          <p:nvPr/>
        </p:nvCxnSpPr>
        <p:spPr>
          <a:xfrm flipH="1" flipV="1">
            <a:off x="1828800" y="5575412"/>
            <a:ext cx="457200" cy="8044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Flowchart: Process 25">
            <a:extLst>
              <a:ext uri="{FF2B5EF4-FFF2-40B4-BE49-F238E27FC236}">
                <a16:creationId xmlns:a16="http://schemas.microsoft.com/office/drawing/2014/main" id="{AAC37E95-5F31-3FAA-9A63-E3089C7D374F}"/>
              </a:ext>
            </a:extLst>
          </p:cNvPr>
          <p:cNvSpPr/>
          <p:nvPr/>
        </p:nvSpPr>
        <p:spPr>
          <a:xfrm>
            <a:off x="4724400" y="4876800"/>
            <a:ext cx="1447799" cy="76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Process 26">
            <a:extLst>
              <a:ext uri="{FF2B5EF4-FFF2-40B4-BE49-F238E27FC236}">
                <a16:creationId xmlns:a16="http://schemas.microsoft.com/office/drawing/2014/main" id="{2816ABB7-DE52-79C2-561A-C1772C68A9E0}"/>
              </a:ext>
            </a:extLst>
          </p:cNvPr>
          <p:cNvSpPr/>
          <p:nvPr/>
        </p:nvSpPr>
        <p:spPr>
          <a:xfrm>
            <a:off x="4724400" y="5181600"/>
            <a:ext cx="1447799" cy="76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7400973-2E0F-1EB8-59FB-B8008BA0F686}"/>
              </a:ext>
            </a:extLst>
          </p:cNvPr>
          <p:cNvCxnSpPr/>
          <p:nvPr/>
        </p:nvCxnSpPr>
        <p:spPr>
          <a:xfrm>
            <a:off x="4648200" y="3962400"/>
            <a:ext cx="9906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EDAC31D-BCF8-4249-BFC0-B5A0314B85BC}"/>
              </a:ext>
            </a:extLst>
          </p:cNvPr>
          <p:cNvCxnSpPr>
            <a:cxnSpLocks/>
          </p:cNvCxnSpPr>
          <p:nvPr/>
        </p:nvCxnSpPr>
        <p:spPr>
          <a:xfrm>
            <a:off x="5067300" y="3962400"/>
            <a:ext cx="5715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47033E7-25A3-BF77-287A-ADC1F1E405A1}"/>
              </a:ext>
            </a:extLst>
          </p:cNvPr>
          <p:cNvPicPr>
            <a:picLocks noChangeAspect="1"/>
          </p:cNvPicPr>
          <p:nvPr/>
        </p:nvPicPr>
        <p:blipFill>
          <a:blip r:embed="rId5"/>
          <a:stretch>
            <a:fillRect/>
          </a:stretch>
        </p:blipFill>
        <p:spPr>
          <a:xfrm>
            <a:off x="8229600" y="4413230"/>
            <a:ext cx="2575560" cy="2444770"/>
          </a:xfrm>
          <a:prstGeom prst="rect">
            <a:avLst/>
          </a:prstGeom>
        </p:spPr>
      </p:pic>
    </p:spTree>
    <p:extLst>
      <p:ext uri="{BB962C8B-B14F-4D97-AF65-F5344CB8AC3E}">
        <p14:creationId xmlns:p14="http://schemas.microsoft.com/office/powerpoint/2010/main" val="2591467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B8-FF31-8E27-D515-55447ADAC64D}"/>
              </a:ext>
            </a:extLst>
          </p:cNvPr>
          <p:cNvSpPr>
            <a:spLocks noGrp="1"/>
          </p:cNvSpPr>
          <p:nvPr>
            <p:ph type="title"/>
          </p:nvPr>
        </p:nvSpPr>
        <p:spPr>
          <a:solidFill>
            <a:schemeClr val="accent1">
              <a:alpha val="50000"/>
            </a:schemeClr>
          </a:solidFill>
        </p:spPr>
        <p:txBody>
          <a:bodyPr/>
          <a:lstStyle/>
          <a:p>
            <a:r>
              <a:rPr lang="en-US" dirty="0"/>
              <a:t>From RHIC to EIC</a:t>
            </a:r>
          </a:p>
        </p:txBody>
      </p:sp>
      <p:sp>
        <p:nvSpPr>
          <p:cNvPr id="3" name="Slide Number Placeholder 2">
            <a:extLst>
              <a:ext uri="{FF2B5EF4-FFF2-40B4-BE49-F238E27FC236}">
                <a16:creationId xmlns:a16="http://schemas.microsoft.com/office/drawing/2014/main" id="{D8758930-55F3-B4F7-41C4-32BBD42A3459}"/>
              </a:ext>
            </a:extLst>
          </p:cNvPr>
          <p:cNvSpPr>
            <a:spLocks noGrp="1"/>
          </p:cNvSpPr>
          <p:nvPr>
            <p:ph type="sldNum" sz="quarter" idx="10"/>
          </p:nvPr>
        </p:nvSpPr>
        <p:spPr/>
        <p:txBody>
          <a:bodyPr/>
          <a:lstStyle/>
          <a:p>
            <a:fld id="{DF69D58E-C59B-4BE3-83E0-B1C1287A8E5B}" type="slidenum">
              <a:rPr lang="en-US" smtClean="0"/>
              <a:pPr/>
              <a:t>63</a:t>
            </a:fld>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B3A2CA3-3F22-DEB4-1460-30AAA3C77C8D}"/>
                  </a:ext>
                </a:extLst>
              </p:cNvPr>
              <p:cNvSpPr txBox="1"/>
              <p:nvPr/>
            </p:nvSpPr>
            <p:spPr>
              <a:xfrm>
                <a:off x="457201" y="1219200"/>
                <a:ext cx="6431280" cy="2970044"/>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dirty="0"/>
                  <a:t>Loss of increased asymmetry at lower energies,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𝐴</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oMath>
                </a14:m>
                <a:endParaRPr lang="en-US" dirty="0"/>
              </a:p>
              <a:p>
                <a:pPr marL="285750" indent="-285750">
                  <a:spcAft>
                    <a:spcPts val="600"/>
                  </a:spcAft>
                  <a:buFont typeface="Arial" panose="020B0604020202020204" pitchFamily="34" charset="0"/>
                  <a:buChar char="•"/>
                </a:pPr>
                <a:r>
                  <a:rPr lang="en-US" dirty="0"/>
                  <a:t>Reduced bunch spacing requires much better understanding of background</a:t>
                </a:r>
              </a:p>
              <a:p>
                <a:pPr marL="742950" lvl="1" indent="-285750">
                  <a:spcAft>
                    <a:spcPts val="600"/>
                  </a:spcAft>
                  <a:buFont typeface="Arial" panose="020B0604020202020204" pitchFamily="34" charset="0"/>
                  <a:buChar char="•"/>
                </a:pPr>
                <a:r>
                  <a:rPr lang="en-US" sz="1600" dirty="0"/>
                  <a:t>Polarized or unpolarized</a:t>
                </a:r>
              </a:p>
              <a:p>
                <a:pPr marL="742950" lvl="1" indent="-285750">
                  <a:spcAft>
                    <a:spcPts val="600"/>
                  </a:spcAft>
                  <a:buFont typeface="Arial" panose="020B0604020202020204" pitchFamily="34" charset="0"/>
                  <a:buChar char="•"/>
                </a:pPr>
                <a:r>
                  <a:rPr lang="en-US" sz="1600" dirty="0"/>
                  <a:t>Better: reject/suppress background</a:t>
                </a:r>
              </a:p>
              <a:p>
                <a:pPr marL="285750" indent="-285750">
                  <a:spcAft>
                    <a:spcPts val="600"/>
                  </a:spcAft>
                  <a:buFont typeface="Arial" panose="020B0604020202020204" pitchFamily="34" charset="0"/>
                  <a:buChar char="•"/>
                </a:pPr>
                <a:r>
                  <a:rPr lang="en-US" dirty="0"/>
                  <a:t>Increased beam current is problematic for the fiber target</a:t>
                </a:r>
              </a:p>
              <a:p>
                <a:pPr marL="742950" lvl="1" indent="-285750">
                  <a:spcAft>
                    <a:spcPts val="600"/>
                  </a:spcAft>
                  <a:buFont typeface="Arial" panose="020B0604020202020204" pitchFamily="34" charset="0"/>
                  <a:buChar char="•"/>
                </a:pPr>
                <a:r>
                  <a:rPr lang="en-US" sz="1600" dirty="0"/>
                  <a:t>Very limited cooling (radiation, thermal conductivity)</a:t>
                </a:r>
              </a:p>
              <a:p>
                <a:pPr marL="742950" lvl="1" indent="-285750">
                  <a:spcAft>
                    <a:spcPts val="600"/>
                  </a:spcAft>
                  <a:buFont typeface="Arial" panose="020B0604020202020204" pitchFamily="34" charset="0"/>
                  <a:buChar char="•"/>
                </a:pPr>
                <a:r>
                  <a:rPr lang="en-US" sz="1600" dirty="0"/>
                  <a:t>Sublimation temperature </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𝑇</m:t>
                        </m:r>
                      </m:e>
                      <m:sub>
                        <m:r>
                          <a:rPr lang="en-US" sz="1600" i="1" dirty="0" smtClean="0">
                            <a:latin typeface="Cambria Math" panose="02040503050406030204" pitchFamily="18" charset="0"/>
                          </a:rPr>
                          <m:t>𝐶𝑎𝑟𝑏𝑜𝑛</m:t>
                        </m:r>
                      </m:sub>
                    </m:sSub>
                    <m:r>
                      <a:rPr lang="en-US" sz="1600" i="1" dirty="0" smtClean="0">
                        <a:latin typeface="Cambria Math" panose="02040503050406030204" pitchFamily="18" charset="0"/>
                      </a:rPr>
                      <m:t>≈</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2200</m:t>
                        </m:r>
                      </m:e>
                      <m:sup>
                        <m:r>
                          <a:rPr lang="en-US" sz="1600" b="0" i="1" dirty="0" smtClean="0">
                            <a:latin typeface="Cambria Math" panose="02040503050406030204" pitchFamily="18" charset="0"/>
                            <a:ea typeface="Cambria Math" panose="02040503050406030204" pitchFamily="18" charset="0"/>
                          </a:rPr>
                          <m:t>∘</m:t>
                        </m:r>
                      </m:sup>
                    </m:sSup>
                    <m:r>
                      <a:rPr lang="en-US" sz="1600" i="1" dirty="0" smtClean="0">
                        <a:latin typeface="Cambria Math" panose="02040503050406030204" pitchFamily="18" charset="0"/>
                      </a:rPr>
                      <m:t> </m:t>
                    </m:r>
                    <m:r>
                      <a:rPr lang="en-US" sz="1600" i="1" dirty="0" smtClean="0">
                        <a:latin typeface="Cambria Math" panose="02040503050406030204" pitchFamily="18" charset="0"/>
                      </a:rPr>
                      <m:t>𝐶</m:t>
                    </m:r>
                  </m:oMath>
                </a14:m>
                <a:endParaRPr lang="en-US" sz="1600" dirty="0"/>
              </a:p>
              <a:p>
                <a:pPr marL="742950" lvl="1" indent="-285750">
                  <a:spcAft>
                    <a:spcPts val="600"/>
                  </a:spcAft>
                  <a:buFont typeface="Arial" panose="020B0604020202020204" pitchFamily="34" charset="0"/>
                  <a:buChar char="•"/>
                </a:pPr>
                <a:r>
                  <a:rPr lang="en-US" sz="1600" dirty="0"/>
                  <a:t>Temperature saturates in a few </a:t>
                </a:r>
                <a14:m>
                  <m:oMath xmlns:m="http://schemas.openxmlformats.org/officeDocument/2006/math">
                    <m:r>
                      <m:rPr>
                        <m:nor/>
                      </m:rPr>
                      <a:rPr lang="en-US" sz="1600" i="0" dirty="0" smtClean="0">
                        <a:latin typeface="Cambria Math" panose="02040503050406030204" pitchFamily="18" charset="0"/>
                      </a:rPr>
                      <m:t>ms</m:t>
                    </m:r>
                  </m:oMath>
                </a14:m>
                <a:endParaRPr lang="en-US" sz="1600" dirty="0"/>
              </a:p>
            </p:txBody>
          </p:sp>
        </mc:Choice>
        <mc:Fallback>
          <p:sp>
            <p:nvSpPr>
              <p:cNvPr id="11" name="TextBox 10">
                <a:extLst>
                  <a:ext uri="{FF2B5EF4-FFF2-40B4-BE49-F238E27FC236}">
                    <a16:creationId xmlns:a16="http://schemas.microsoft.com/office/drawing/2014/main" id="{2B3A2CA3-3F22-DEB4-1460-30AAA3C77C8D}"/>
                  </a:ext>
                </a:extLst>
              </p:cNvPr>
              <p:cNvSpPr txBox="1">
                <a:spLocks noRot="1" noChangeAspect="1" noMove="1" noResize="1" noEditPoints="1" noAdjustHandles="1" noChangeArrowheads="1" noChangeShapeType="1" noTextEdit="1"/>
              </p:cNvSpPr>
              <p:nvPr/>
            </p:nvSpPr>
            <p:spPr>
              <a:xfrm>
                <a:off x="457201" y="1219200"/>
                <a:ext cx="6431280" cy="2970044"/>
              </a:xfrm>
              <a:prstGeom prst="rect">
                <a:avLst/>
              </a:prstGeom>
              <a:blipFill>
                <a:blip r:embed="rId2"/>
                <a:stretch>
                  <a:fillRect l="-592" t="-855" b="-170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20D558A-A246-097C-FDDE-C63363C64A33}"/>
              </a:ext>
            </a:extLst>
          </p:cNvPr>
          <p:cNvPicPr>
            <a:picLocks noChangeAspect="1"/>
          </p:cNvPicPr>
          <p:nvPr/>
        </p:nvPicPr>
        <p:blipFill rotWithShape="1">
          <a:blip r:embed="rId3"/>
          <a:srcRect t="7861"/>
          <a:stretch/>
        </p:blipFill>
        <p:spPr>
          <a:xfrm>
            <a:off x="6888480" y="1459229"/>
            <a:ext cx="4389120" cy="2839391"/>
          </a:xfrm>
          <a:prstGeom prst="rect">
            <a:avLst/>
          </a:prstGeom>
        </p:spPr>
      </p:pic>
      <p:pic>
        <p:nvPicPr>
          <p:cNvPr id="5" name="Picture 4">
            <a:extLst>
              <a:ext uri="{FF2B5EF4-FFF2-40B4-BE49-F238E27FC236}">
                <a16:creationId xmlns:a16="http://schemas.microsoft.com/office/drawing/2014/main" id="{32812876-2196-667F-F10E-A737712C16F5}"/>
              </a:ext>
            </a:extLst>
          </p:cNvPr>
          <p:cNvPicPr>
            <a:picLocks noChangeAspect="1"/>
          </p:cNvPicPr>
          <p:nvPr/>
        </p:nvPicPr>
        <p:blipFill>
          <a:blip r:embed="rId4"/>
          <a:stretch>
            <a:fillRect/>
          </a:stretch>
        </p:blipFill>
        <p:spPr>
          <a:xfrm>
            <a:off x="990600" y="4474567"/>
            <a:ext cx="4848376" cy="2154833"/>
          </a:xfrm>
          <a:prstGeom prst="rect">
            <a:avLst/>
          </a:prstGeom>
        </p:spPr>
      </p:pic>
      <p:sp>
        <p:nvSpPr>
          <p:cNvPr id="9" name="TextBox 8">
            <a:extLst>
              <a:ext uri="{FF2B5EF4-FFF2-40B4-BE49-F238E27FC236}">
                <a16:creationId xmlns:a16="http://schemas.microsoft.com/office/drawing/2014/main" id="{CFBB5289-D09E-AB7F-8D97-EED6FE71A028}"/>
              </a:ext>
            </a:extLst>
          </p:cNvPr>
          <p:cNvSpPr txBox="1"/>
          <p:nvPr/>
        </p:nvSpPr>
        <p:spPr>
          <a:xfrm>
            <a:off x="6096000" y="6324600"/>
            <a:ext cx="2560381" cy="307777"/>
          </a:xfrm>
          <a:prstGeom prst="rect">
            <a:avLst/>
          </a:prstGeom>
          <a:noFill/>
        </p:spPr>
        <p:txBody>
          <a:bodyPr wrap="none" rtlCol="0">
            <a:spAutoFit/>
          </a:bodyPr>
          <a:lstStyle/>
          <a:p>
            <a:pPr algn="l">
              <a:spcAft>
                <a:spcPts val="600"/>
              </a:spcAft>
            </a:pPr>
            <a:r>
              <a:rPr lang="en-US" sz="1400" dirty="0"/>
              <a:t>Calculation by P. </a:t>
            </a:r>
            <a:r>
              <a:rPr lang="en-US" sz="1400" dirty="0" err="1"/>
              <a:t>Thieberger</a:t>
            </a:r>
            <a:r>
              <a:rPr lang="en-US" sz="1400" dirty="0"/>
              <a:t>, BNL</a:t>
            </a:r>
          </a:p>
        </p:txBody>
      </p:sp>
      <p:sp>
        <p:nvSpPr>
          <p:cNvPr id="6" name="TextBox 5">
            <a:extLst>
              <a:ext uri="{FF2B5EF4-FFF2-40B4-BE49-F238E27FC236}">
                <a16:creationId xmlns:a16="http://schemas.microsoft.com/office/drawing/2014/main" id="{EAADA7E3-36C5-50E3-D6F6-9965BAAFB6A6}"/>
              </a:ext>
            </a:extLst>
          </p:cNvPr>
          <p:cNvSpPr txBox="1"/>
          <p:nvPr/>
        </p:nvSpPr>
        <p:spPr>
          <a:xfrm>
            <a:off x="7239000" y="5068669"/>
            <a:ext cx="3429000" cy="646331"/>
          </a:xfrm>
          <a:prstGeom prst="rect">
            <a:avLst/>
          </a:prstGeom>
          <a:noFill/>
        </p:spPr>
        <p:txBody>
          <a:bodyPr wrap="square" rtlCol="0">
            <a:spAutoFit/>
          </a:bodyPr>
          <a:lstStyle/>
          <a:p>
            <a:pPr algn="l">
              <a:spcAft>
                <a:spcPts val="600"/>
              </a:spcAft>
            </a:pPr>
            <a:r>
              <a:rPr lang="en-US" b="1" dirty="0">
                <a:solidFill>
                  <a:srgbClr val="FF0000"/>
                </a:solidFill>
              </a:rPr>
              <a:t>Can we find a target material that withstands higher temperatures?</a:t>
            </a:r>
          </a:p>
        </p:txBody>
      </p:sp>
    </p:spTree>
    <p:extLst>
      <p:ext uri="{BB962C8B-B14F-4D97-AF65-F5344CB8AC3E}">
        <p14:creationId xmlns:p14="http://schemas.microsoft.com/office/powerpoint/2010/main" val="3892857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116808-2FCF-0803-DAAE-742D1636EB3E}"/>
              </a:ext>
            </a:extLst>
          </p:cNvPr>
          <p:cNvSpPr>
            <a:spLocks noGrp="1"/>
          </p:cNvSpPr>
          <p:nvPr>
            <p:ph type="sldNum" sz="quarter" idx="12"/>
          </p:nvPr>
        </p:nvSpPr>
        <p:spPr/>
        <p:txBody>
          <a:bodyPr/>
          <a:lstStyle/>
          <a:p>
            <a:fld id="{DF69D58E-C59B-4BE3-83E0-B1C1287A8E5B}" type="slidenum">
              <a:rPr lang="en-US" smtClean="0"/>
              <a:t>64</a:t>
            </a:fld>
            <a:endParaRPr lang="en-US"/>
          </a:p>
        </p:txBody>
      </p:sp>
      <p:sp>
        <p:nvSpPr>
          <p:cNvPr id="3" name="TextBox 2">
            <a:extLst>
              <a:ext uri="{FF2B5EF4-FFF2-40B4-BE49-F238E27FC236}">
                <a16:creationId xmlns:a16="http://schemas.microsoft.com/office/drawing/2014/main" id="{5C352205-C89A-B3AE-8CB0-82B26CCB9439}"/>
              </a:ext>
            </a:extLst>
          </p:cNvPr>
          <p:cNvSpPr txBox="1"/>
          <p:nvPr/>
        </p:nvSpPr>
        <p:spPr>
          <a:xfrm>
            <a:off x="3478392" y="3013501"/>
            <a:ext cx="5235216" cy="830997"/>
          </a:xfrm>
          <a:prstGeom prst="rect">
            <a:avLst/>
          </a:prstGeom>
          <a:noFill/>
        </p:spPr>
        <p:txBody>
          <a:bodyPr wrap="none" rtlCol="0">
            <a:spAutoFit/>
          </a:bodyPr>
          <a:lstStyle/>
          <a:p>
            <a:pPr algn="l">
              <a:spcAft>
                <a:spcPts val="600"/>
              </a:spcAft>
            </a:pPr>
            <a:r>
              <a:rPr lang="en-US" sz="4800" b="1" dirty="0"/>
              <a:t>Outlook / Summary</a:t>
            </a:r>
          </a:p>
        </p:txBody>
      </p:sp>
    </p:spTree>
    <p:extLst>
      <p:ext uri="{BB962C8B-B14F-4D97-AF65-F5344CB8AC3E}">
        <p14:creationId xmlns:p14="http://schemas.microsoft.com/office/powerpoint/2010/main" val="1490834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9854-0F7C-48E6-BCCB-5769E0477F4A}"/>
              </a:ext>
            </a:extLst>
          </p:cNvPr>
          <p:cNvSpPr>
            <a:spLocks noGrp="1"/>
          </p:cNvSpPr>
          <p:nvPr>
            <p:ph type="title"/>
          </p:nvPr>
        </p:nvSpPr>
        <p:spPr>
          <a:xfrm>
            <a:off x="304800" y="365128"/>
            <a:ext cx="6172200" cy="711198"/>
          </a:xfrm>
          <a:solidFill>
            <a:schemeClr val="accent1">
              <a:alpha val="40000"/>
            </a:schemeClr>
          </a:solidFill>
          <a:ln>
            <a:solidFill>
              <a:schemeClr val="tx1">
                <a:lumMod val="50000"/>
                <a:lumOff val="50000"/>
              </a:schemeClr>
            </a:solidFill>
          </a:ln>
        </p:spPr>
        <p:txBody>
          <a:bodyPr/>
          <a:lstStyle/>
          <a:p>
            <a:r>
              <a:rPr lang="en-US" dirty="0"/>
              <a:t>Requirements and Delivery</a:t>
            </a:r>
          </a:p>
        </p:txBody>
      </p:sp>
      <p:sp>
        <p:nvSpPr>
          <p:cNvPr id="4" name="Slide Number Placeholder 3">
            <a:extLst>
              <a:ext uri="{FF2B5EF4-FFF2-40B4-BE49-F238E27FC236}">
                <a16:creationId xmlns:a16="http://schemas.microsoft.com/office/drawing/2014/main" id="{CA6887DD-4F7A-45F2-9507-C62CA9704D07}"/>
              </a:ext>
            </a:extLst>
          </p:cNvPr>
          <p:cNvSpPr>
            <a:spLocks noGrp="1"/>
          </p:cNvSpPr>
          <p:nvPr>
            <p:ph type="sldNum" sz="quarter" idx="10"/>
          </p:nvPr>
        </p:nvSpPr>
        <p:spPr/>
        <p:txBody>
          <a:bodyPr/>
          <a:lstStyle/>
          <a:p>
            <a:fld id="{B53F51AA-2D38-4AC7-ACA0-F5B953F59295}" type="slidenum">
              <a:rPr lang="en-US" smtClean="0"/>
              <a:t>65</a:t>
            </a:fld>
            <a:endParaRPr lang="en-US"/>
          </a:p>
        </p:txBody>
      </p:sp>
      <p:graphicFrame>
        <p:nvGraphicFramePr>
          <p:cNvPr id="6" name="Table 6">
            <a:extLst>
              <a:ext uri="{FF2B5EF4-FFF2-40B4-BE49-F238E27FC236}">
                <a16:creationId xmlns:a16="http://schemas.microsoft.com/office/drawing/2014/main" id="{99F1C562-30D6-4B65-AA64-85A0269BD087}"/>
              </a:ext>
            </a:extLst>
          </p:cNvPr>
          <p:cNvGraphicFramePr>
            <a:graphicFrameLocks noGrp="1"/>
          </p:cNvGraphicFramePr>
          <p:nvPr/>
        </p:nvGraphicFramePr>
        <p:xfrm>
          <a:off x="509016" y="1289304"/>
          <a:ext cx="8796528" cy="5041866"/>
        </p:xfrm>
        <a:graphic>
          <a:graphicData uri="http://schemas.openxmlformats.org/drawingml/2006/table">
            <a:tbl>
              <a:tblPr firstRow="1" bandRow="1">
                <a:tableStyleId>{93296810-A885-4BE3-A3E7-6D5BEEA58F35}</a:tableStyleId>
              </a:tblPr>
              <a:tblGrid>
                <a:gridCol w="2644289">
                  <a:extLst>
                    <a:ext uri="{9D8B030D-6E8A-4147-A177-3AD203B41FA5}">
                      <a16:colId xmlns:a16="http://schemas.microsoft.com/office/drawing/2014/main" val="2383289045"/>
                    </a:ext>
                  </a:extLst>
                </a:gridCol>
                <a:gridCol w="1578043">
                  <a:extLst>
                    <a:ext uri="{9D8B030D-6E8A-4147-A177-3AD203B41FA5}">
                      <a16:colId xmlns:a16="http://schemas.microsoft.com/office/drawing/2014/main" val="1819255095"/>
                    </a:ext>
                  </a:extLst>
                </a:gridCol>
                <a:gridCol w="1524732">
                  <a:extLst>
                    <a:ext uri="{9D8B030D-6E8A-4147-A177-3AD203B41FA5}">
                      <a16:colId xmlns:a16="http://schemas.microsoft.com/office/drawing/2014/main" val="2974833318"/>
                    </a:ext>
                  </a:extLst>
                </a:gridCol>
                <a:gridCol w="1524732">
                  <a:extLst>
                    <a:ext uri="{9D8B030D-6E8A-4147-A177-3AD203B41FA5}">
                      <a16:colId xmlns:a16="http://schemas.microsoft.com/office/drawing/2014/main" val="2721448946"/>
                    </a:ext>
                  </a:extLst>
                </a:gridCol>
                <a:gridCol w="1524732">
                  <a:extLst>
                    <a:ext uri="{9D8B030D-6E8A-4147-A177-3AD203B41FA5}">
                      <a16:colId xmlns:a16="http://schemas.microsoft.com/office/drawing/2014/main" val="2791209974"/>
                    </a:ext>
                  </a:extLst>
                </a:gridCol>
              </a:tblGrid>
              <a:tr h="425040">
                <a:tc>
                  <a:txBody>
                    <a:bodyPr/>
                    <a:lstStyle/>
                    <a:p>
                      <a:pPr algn="ctr"/>
                      <a:endParaRPr lang="en-US"/>
                    </a:p>
                  </a:txBody>
                  <a:tcPr anchor="ctr"/>
                </a:tc>
                <a:tc>
                  <a:txBody>
                    <a:bodyPr/>
                    <a:lstStyle/>
                    <a:p>
                      <a:pPr algn="ctr"/>
                      <a:r>
                        <a:rPr lang="en-US" dirty="0"/>
                        <a:t>Polarized</a:t>
                      </a:r>
                      <a:br>
                        <a:rPr lang="en-US" dirty="0"/>
                      </a:br>
                      <a:r>
                        <a:rPr lang="en-US" dirty="0"/>
                        <a:t>HJET</a:t>
                      </a:r>
                    </a:p>
                  </a:txBody>
                  <a:tcPr anchor="ctr"/>
                </a:tc>
                <a:tc>
                  <a:txBody>
                    <a:bodyPr/>
                    <a:lstStyle/>
                    <a:p>
                      <a:pPr algn="ctr"/>
                      <a:r>
                        <a:rPr lang="en-US" dirty="0"/>
                        <a:t>Unpolarized</a:t>
                      </a:r>
                      <a:br>
                        <a:rPr lang="en-US" dirty="0"/>
                      </a:br>
                      <a:r>
                        <a:rPr lang="en-US" dirty="0"/>
                        <a:t>HJET</a:t>
                      </a:r>
                    </a:p>
                  </a:txBody>
                  <a:tcPr anchor="ctr"/>
                </a:tc>
                <a:tc>
                  <a:txBody>
                    <a:bodyPr/>
                    <a:lstStyle/>
                    <a:p>
                      <a:pPr algn="ctr"/>
                      <a:r>
                        <a:rPr lang="en-US" dirty="0"/>
                        <a:t>Carbon</a:t>
                      </a:r>
                      <a:br>
                        <a:rPr lang="en-US" dirty="0"/>
                      </a:br>
                      <a:r>
                        <a:rPr lang="en-US" dirty="0"/>
                        <a:t>polarimeter</a:t>
                      </a:r>
                    </a:p>
                  </a:txBody>
                  <a:tcPr anchor="ctr"/>
                </a:tc>
                <a:tc>
                  <a:txBody>
                    <a:bodyPr/>
                    <a:lstStyle/>
                    <a:p>
                      <a:pPr algn="ctr"/>
                      <a:r>
                        <a:rPr lang="en-US" dirty="0"/>
                        <a:t>Forward neutrons</a:t>
                      </a:r>
                    </a:p>
                  </a:txBody>
                  <a:tcPr anchor="ctr"/>
                </a:tc>
                <a:extLst>
                  <a:ext uri="{0D108BD9-81ED-4DB2-BD59-A6C34878D82A}">
                    <a16:rowId xmlns:a16="http://schemas.microsoft.com/office/drawing/2014/main" val="598224024"/>
                  </a:ext>
                </a:extLst>
              </a:tr>
              <a:tr h="733631">
                <a:tc>
                  <a:txBody>
                    <a:bodyPr/>
                    <a:lstStyle/>
                    <a:p>
                      <a:pPr algn="ctr"/>
                      <a:r>
                        <a:rPr lang="en-US" dirty="0"/>
                        <a:t>Absolute beam polarization</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027733518"/>
                  </a:ext>
                </a:extLst>
              </a:tr>
              <a:tr h="733631">
                <a:tc>
                  <a:txBody>
                    <a:bodyPr/>
                    <a:lstStyle/>
                    <a:p>
                      <a:pPr algn="ctr"/>
                      <a:r>
                        <a:rPr lang="en-US" dirty="0"/>
                        <a:t>Polarization decay</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89949508"/>
                  </a:ext>
                </a:extLst>
              </a:tr>
              <a:tr h="733631">
                <a:tc>
                  <a:txBody>
                    <a:bodyPr/>
                    <a:lstStyle/>
                    <a:p>
                      <a:pPr algn="ctr"/>
                      <a:r>
                        <a:rPr lang="en-US" dirty="0"/>
                        <a:t>Transverse profile</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152459718"/>
                  </a:ext>
                </a:extLst>
              </a:tr>
              <a:tr h="733631">
                <a:tc>
                  <a:txBody>
                    <a:bodyPr/>
                    <a:lstStyle/>
                    <a:p>
                      <a:pPr algn="ctr"/>
                      <a:r>
                        <a:rPr lang="en-US" dirty="0"/>
                        <a:t>Longitudinal profile</a:t>
                      </a:r>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32005203"/>
                  </a:ext>
                </a:extLst>
              </a:tr>
              <a:tr h="733631">
                <a:tc>
                  <a:txBody>
                    <a:bodyPr/>
                    <a:lstStyle/>
                    <a:p>
                      <a:pPr algn="ctr"/>
                      <a:r>
                        <a:rPr lang="en-US" dirty="0"/>
                        <a:t>Polarization vector</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831944601"/>
                  </a:ext>
                </a:extLst>
              </a:tr>
              <a:tr h="733631">
                <a:tc>
                  <a:txBody>
                    <a:bodyPr/>
                    <a:lstStyle/>
                    <a:p>
                      <a:pPr algn="ctr"/>
                      <a:r>
                        <a:rPr lang="en-US" dirty="0"/>
                        <a:t>Bunch polarization</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753451016"/>
                  </a:ext>
                </a:extLst>
              </a:tr>
            </a:tbl>
          </a:graphicData>
        </a:graphic>
      </p:graphicFrame>
      <p:sp>
        <p:nvSpPr>
          <p:cNvPr id="16" name="Multiplication Sign 15">
            <a:extLst>
              <a:ext uri="{FF2B5EF4-FFF2-40B4-BE49-F238E27FC236}">
                <a16:creationId xmlns:a16="http://schemas.microsoft.com/office/drawing/2014/main" id="{DB66594D-C715-492F-B7B2-3018978219E4}"/>
              </a:ext>
            </a:extLst>
          </p:cNvPr>
          <p:cNvSpPr/>
          <p:nvPr/>
        </p:nvSpPr>
        <p:spPr>
          <a:xfrm>
            <a:off x="3727703" y="3488436"/>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C21F8E21-8933-4A0D-B363-5510C47FBA94}"/>
              </a:ext>
            </a:extLst>
          </p:cNvPr>
          <p:cNvSpPr/>
          <p:nvPr/>
        </p:nvSpPr>
        <p:spPr>
          <a:xfrm>
            <a:off x="3727703" y="5006340"/>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018003E8-780D-4446-890D-AA70748F1919}"/>
              </a:ext>
            </a:extLst>
          </p:cNvPr>
          <p:cNvSpPr/>
          <p:nvPr/>
        </p:nvSpPr>
        <p:spPr>
          <a:xfrm>
            <a:off x="3727703" y="5737860"/>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1D8FC575-1659-4A6C-9676-70EC10CB603B}"/>
              </a:ext>
            </a:extLst>
          </p:cNvPr>
          <p:cNvSpPr/>
          <p:nvPr/>
        </p:nvSpPr>
        <p:spPr>
          <a:xfrm>
            <a:off x="5273039" y="3488436"/>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4E2C3100-4E11-4242-81DA-E63725E78092}"/>
              </a:ext>
            </a:extLst>
          </p:cNvPr>
          <p:cNvSpPr/>
          <p:nvPr/>
        </p:nvSpPr>
        <p:spPr>
          <a:xfrm>
            <a:off x="5273039" y="5737860"/>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11EA2432-1901-4C3F-8D58-922DAD6996A3}"/>
              </a:ext>
            </a:extLst>
          </p:cNvPr>
          <p:cNvSpPr/>
          <p:nvPr/>
        </p:nvSpPr>
        <p:spPr>
          <a:xfrm>
            <a:off x="8253983" y="2061972"/>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54BDDD23-5696-4588-B35D-4FB082E6F9B7}"/>
              </a:ext>
            </a:extLst>
          </p:cNvPr>
          <p:cNvSpPr/>
          <p:nvPr/>
        </p:nvSpPr>
        <p:spPr>
          <a:xfrm>
            <a:off x="8253983" y="5737860"/>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A11ACDAF-4092-4AA9-A808-1B99EB56A79B}"/>
              </a:ext>
            </a:extLst>
          </p:cNvPr>
          <p:cNvSpPr/>
          <p:nvPr/>
        </p:nvSpPr>
        <p:spPr>
          <a:xfrm>
            <a:off x="8253983" y="3488436"/>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7CF70BE7-42FD-4B5C-8BB4-3546FCF4D18E}"/>
              </a:ext>
            </a:extLst>
          </p:cNvPr>
          <p:cNvSpPr/>
          <p:nvPr/>
        </p:nvSpPr>
        <p:spPr>
          <a:xfrm>
            <a:off x="8253983" y="4274820"/>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Sign 14">
            <a:extLst>
              <a:ext uri="{FF2B5EF4-FFF2-40B4-BE49-F238E27FC236}">
                <a16:creationId xmlns:a16="http://schemas.microsoft.com/office/drawing/2014/main" id="{D9E498B7-B408-4031-A11E-44BCF98650C7}"/>
              </a:ext>
            </a:extLst>
          </p:cNvPr>
          <p:cNvSpPr/>
          <p:nvPr/>
        </p:nvSpPr>
        <p:spPr>
          <a:xfrm>
            <a:off x="3727703" y="2061972"/>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us Sign 26">
            <a:extLst>
              <a:ext uri="{FF2B5EF4-FFF2-40B4-BE49-F238E27FC236}">
                <a16:creationId xmlns:a16="http://schemas.microsoft.com/office/drawing/2014/main" id="{E0C95B22-C9A8-4295-9035-59A1A03BEDC1}"/>
              </a:ext>
            </a:extLst>
          </p:cNvPr>
          <p:cNvSpPr/>
          <p:nvPr/>
        </p:nvSpPr>
        <p:spPr>
          <a:xfrm>
            <a:off x="3727703" y="427482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us Sign 27">
            <a:extLst>
              <a:ext uri="{FF2B5EF4-FFF2-40B4-BE49-F238E27FC236}">
                <a16:creationId xmlns:a16="http://schemas.microsoft.com/office/drawing/2014/main" id="{9FE996C7-07D8-44EB-99B5-D931ADD9469C}"/>
              </a:ext>
            </a:extLst>
          </p:cNvPr>
          <p:cNvSpPr/>
          <p:nvPr/>
        </p:nvSpPr>
        <p:spPr>
          <a:xfrm>
            <a:off x="5273039" y="427482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us Sign 28">
            <a:extLst>
              <a:ext uri="{FF2B5EF4-FFF2-40B4-BE49-F238E27FC236}">
                <a16:creationId xmlns:a16="http://schemas.microsoft.com/office/drawing/2014/main" id="{1003157E-C59D-4E6E-B8BC-2CE4462489A0}"/>
              </a:ext>
            </a:extLst>
          </p:cNvPr>
          <p:cNvSpPr/>
          <p:nvPr/>
        </p:nvSpPr>
        <p:spPr>
          <a:xfrm>
            <a:off x="5273039" y="500634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lus Sign 29">
            <a:extLst>
              <a:ext uri="{FF2B5EF4-FFF2-40B4-BE49-F238E27FC236}">
                <a16:creationId xmlns:a16="http://schemas.microsoft.com/office/drawing/2014/main" id="{84D0DE9A-4FC1-4739-A629-6B8B0AB1BA7D}"/>
              </a:ext>
            </a:extLst>
          </p:cNvPr>
          <p:cNvSpPr/>
          <p:nvPr/>
        </p:nvSpPr>
        <p:spPr>
          <a:xfrm>
            <a:off x="5273039" y="2061972"/>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Sign 30">
            <a:extLst>
              <a:ext uri="{FF2B5EF4-FFF2-40B4-BE49-F238E27FC236}">
                <a16:creationId xmlns:a16="http://schemas.microsoft.com/office/drawing/2014/main" id="{446493CA-A599-4471-AD70-2B7F485C31F4}"/>
              </a:ext>
            </a:extLst>
          </p:cNvPr>
          <p:cNvSpPr/>
          <p:nvPr/>
        </p:nvSpPr>
        <p:spPr>
          <a:xfrm>
            <a:off x="6818375" y="281178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ication Sign 31">
            <a:extLst>
              <a:ext uri="{FF2B5EF4-FFF2-40B4-BE49-F238E27FC236}">
                <a16:creationId xmlns:a16="http://schemas.microsoft.com/office/drawing/2014/main" id="{5834CE2E-4A0F-4483-94CF-4AB9B4F3AC30}"/>
              </a:ext>
            </a:extLst>
          </p:cNvPr>
          <p:cNvSpPr/>
          <p:nvPr/>
        </p:nvSpPr>
        <p:spPr>
          <a:xfrm>
            <a:off x="6818375" y="2061972"/>
            <a:ext cx="457200" cy="4572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us Sign 32">
            <a:extLst>
              <a:ext uri="{FF2B5EF4-FFF2-40B4-BE49-F238E27FC236}">
                <a16:creationId xmlns:a16="http://schemas.microsoft.com/office/drawing/2014/main" id="{D4CB5242-619D-473C-8E0A-37ADB22D8F81}"/>
              </a:ext>
            </a:extLst>
          </p:cNvPr>
          <p:cNvSpPr/>
          <p:nvPr/>
        </p:nvSpPr>
        <p:spPr>
          <a:xfrm>
            <a:off x="6818375" y="3488436"/>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Sign 33">
            <a:extLst>
              <a:ext uri="{FF2B5EF4-FFF2-40B4-BE49-F238E27FC236}">
                <a16:creationId xmlns:a16="http://schemas.microsoft.com/office/drawing/2014/main" id="{0AAF68A2-5EB3-4CFE-B1F6-9E83F86AD260}"/>
              </a:ext>
            </a:extLst>
          </p:cNvPr>
          <p:cNvSpPr/>
          <p:nvPr/>
        </p:nvSpPr>
        <p:spPr>
          <a:xfrm>
            <a:off x="6818375" y="427482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us Sign 34">
            <a:extLst>
              <a:ext uri="{FF2B5EF4-FFF2-40B4-BE49-F238E27FC236}">
                <a16:creationId xmlns:a16="http://schemas.microsoft.com/office/drawing/2014/main" id="{ED76DBEF-9C4B-4845-A421-042DE6D4D71F}"/>
              </a:ext>
            </a:extLst>
          </p:cNvPr>
          <p:cNvSpPr/>
          <p:nvPr/>
        </p:nvSpPr>
        <p:spPr>
          <a:xfrm>
            <a:off x="6818375" y="500634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Sign 35">
            <a:extLst>
              <a:ext uri="{FF2B5EF4-FFF2-40B4-BE49-F238E27FC236}">
                <a16:creationId xmlns:a16="http://schemas.microsoft.com/office/drawing/2014/main" id="{A8CE7482-135A-40B1-8C8F-DBB7F79A3B74}"/>
              </a:ext>
            </a:extLst>
          </p:cNvPr>
          <p:cNvSpPr/>
          <p:nvPr/>
        </p:nvSpPr>
        <p:spPr>
          <a:xfrm>
            <a:off x="6818375" y="573786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us Sign 36">
            <a:extLst>
              <a:ext uri="{FF2B5EF4-FFF2-40B4-BE49-F238E27FC236}">
                <a16:creationId xmlns:a16="http://schemas.microsoft.com/office/drawing/2014/main" id="{738F326C-7200-41AF-A90F-91F7D48E41D2}"/>
              </a:ext>
            </a:extLst>
          </p:cNvPr>
          <p:cNvSpPr/>
          <p:nvPr/>
        </p:nvSpPr>
        <p:spPr>
          <a:xfrm>
            <a:off x="8253983" y="500634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Sign 37">
            <a:extLst>
              <a:ext uri="{FF2B5EF4-FFF2-40B4-BE49-F238E27FC236}">
                <a16:creationId xmlns:a16="http://schemas.microsoft.com/office/drawing/2014/main" id="{1ED7A818-BB3B-4173-8477-9706117CECE6}"/>
              </a:ext>
            </a:extLst>
          </p:cNvPr>
          <p:cNvSpPr/>
          <p:nvPr/>
        </p:nvSpPr>
        <p:spPr>
          <a:xfrm>
            <a:off x="8253983" y="281178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uble Bracket 38">
            <a:extLst>
              <a:ext uri="{FF2B5EF4-FFF2-40B4-BE49-F238E27FC236}">
                <a16:creationId xmlns:a16="http://schemas.microsoft.com/office/drawing/2014/main" id="{8FFA9D44-23E0-4D1B-961F-431481FB018F}"/>
              </a:ext>
            </a:extLst>
          </p:cNvPr>
          <p:cNvSpPr/>
          <p:nvPr/>
        </p:nvSpPr>
        <p:spPr>
          <a:xfrm>
            <a:off x="5245606" y="2014837"/>
            <a:ext cx="493777" cy="534924"/>
          </a:xfrm>
          <a:prstGeom prst="bracketPair">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Double Bracket 39">
            <a:extLst>
              <a:ext uri="{FF2B5EF4-FFF2-40B4-BE49-F238E27FC236}">
                <a16:creationId xmlns:a16="http://schemas.microsoft.com/office/drawing/2014/main" id="{FA263081-8268-4202-9D03-814AC32DB1BC}"/>
              </a:ext>
            </a:extLst>
          </p:cNvPr>
          <p:cNvSpPr/>
          <p:nvPr/>
        </p:nvSpPr>
        <p:spPr>
          <a:xfrm>
            <a:off x="8217406" y="2014837"/>
            <a:ext cx="493777" cy="534924"/>
          </a:xfrm>
          <a:prstGeom prst="bracketPair">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Double Bracket 40">
            <a:extLst>
              <a:ext uri="{FF2B5EF4-FFF2-40B4-BE49-F238E27FC236}">
                <a16:creationId xmlns:a16="http://schemas.microsoft.com/office/drawing/2014/main" id="{DB7678C0-C5DD-44A5-BC42-0577DC8D8A49}"/>
              </a:ext>
            </a:extLst>
          </p:cNvPr>
          <p:cNvSpPr/>
          <p:nvPr/>
        </p:nvSpPr>
        <p:spPr>
          <a:xfrm>
            <a:off x="8235695" y="3450728"/>
            <a:ext cx="493777" cy="534924"/>
          </a:xfrm>
          <a:prstGeom prst="bracketPair">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CBA6697-C949-4692-A6F2-534CB6C4F61A}"/>
                  </a:ext>
                </a:extLst>
              </p:cNvPr>
              <p:cNvSpPr txBox="1"/>
              <p:nvPr/>
            </p:nvSpPr>
            <p:spPr>
              <a:xfrm>
                <a:off x="9510190" y="1738582"/>
                <a:ext cx="2529410" cy="1077218"/>
              </a:xfrm>
              <a:prstGeom prst="rect">
                <a:avLst/>
              </a:prstGeom>
              <a:noFill/>
            </p:spPr>
            <p:txBody>
              <a:bodyPr wrap="square" rtlCol="0">
                <a:spAutoFit/>
              </a:bodyPr>
              <a:lstStyle/>
              <a:p>
                <a:r>
                  <a:rPr lang="en-US" sz="1600" dirty="0">
                    <a:solidFill>
                      <a:srgbClr val="C00000"/>
                    </a:solidFill>
                  </a:rPr>
                  <a:t>(*) Increased systematics</a:t>
                </a:r>
              </a:p>
              <a:p>
                <a:r>
                  <a:rPr lang="en-US" sz="1600" dirty="0">
                    <a:solidFill>
                      <a:srgbClr val="00B050"/>
                    </a:solidFill>
                  </a:rPr>
                  <a:t>(*) </a:t>
                </a:r>
                <a14:m>
                  <m:oMath xmlns:m="http://schemas.openxmlformats.org/officeDocument/2006/math">
                    <m:sSub>
                      <m:sSubPr>
                        <m:ctrlPr>
                          <a:rPr lang="en-US" sz="1600" i="1" dirty="0" smtClean="0">
                            <a:solidFill>
                              <a:srgbClr val="00B050"/>
                            </a:solidFill>
                            <a:latin typeface="Cambria Math" panose="02040503050406030204" pitchFamily="18" charset="0"/>
                          </a:rPr>
                        </m:ctrlPr>
                      </m:sSubPr>
                      <m:e>
                        <m:r>
                          <a:rPr lang="en-US" sz="1600" i="1" dirty="0" smtClean="0">
                            <a:solidFill>
                              <a:srgbClr val="00B050"/>
                            </a:solidFill>
                            <a:latin typeface="Cambria Math" panose="02040503050406030204" pitchFamily="18" charset="0"/>
                          </a:rPr>
                          <m:t>𝐴</m:t>
                        </m:r>
                      </m:e>
                      <m:sub>
                        <m:r>
                          <a:rPr lang="en-US" sz="1600" i="1" dirty="0" smtClean="0">
                            <a:solidFill>
                              <a:srgbClr val="00B050"/>
                            </a:solidFill>
                            <a:latin typeface="Cambria Math" panose="02040503050406030204" pitchFamily="18" charset="0"/>
                          </a:rPr>
                          <m:t>𝑁</m:t>
                        </m:r>
                      </m:sub>
                    </m:sSub>
                  </m:oMath>
                </a14:m>
                <a:r>
                  <a:rPr lang="en-US" sz="1600" dirty="0">
                    <a:solidFill>
                      <a:srgbClr val="00B050"/>
                    </a:solidFill>
                  </a:rPr>
                  <a:t> can be calculated, but needs to be confirmed; full background subtraction</a:t>
                </a:r>
              </a:p>
            </p:txBody>
          </p:sp>
        </mc:Choice>
        <mc:Fallback xmlns="">
          <p:sp>
            <p:nvSpPr>
              <p:cNvPr id="42" name="TextBox 41">
                <a:extLst>
                  <a:ext uri="{FF2B5EF4-FFF2-40B4-BE49-F238E27FC236}">
                    <a16:creationId xmlns:a16="http://schemas.microsoft.com/office/drawing/2014/main" id="{7CBA6697-C949-4692-A6F2-534CB6C4F61A}"/>
                  </a:ext>
                </a:extLst>
              </p:cNvPr>
              <p:cNvSpPr txBox="1">
                <a:spLocks noRot="1" noChangeAspect="1" noMove="1" noResize="1" noEditPoints="1" noAdjustHandles="1" noChangeArrowheads="1" noChangeShapeType="1" noTextEdit="1"/>
              </p:cNvSpPr>
              <p:nvPr/>
            </p:nvSpPr>
            <p:spPr>
              <a:xfrm>
                <a:off x="9510190" y="1738582"/>
                <a:ext cx="2529410" cy="1077218"/>
              </a:xfrm>
              <a:prstGeom prst="rect">
                <a:avLst/>
              </a:prstGeom>
              <a:blipFill>
                <a:blip r:embed="rId2"/>
                <a:stretch>
                  <a:fillRect l="-1205" t="-1695" b="-6215"/>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7473001F-13CD-4A8B-890B-87A9FEA8C0DD}"/>
              </a:ext>
            </a:extLst>
          </p:cNvPr>
          <p:cNvSpPr txBox="1"/>
          <p:nvPr/>
        </p:nvSpPr>
        <p:spPr>
          <a:xfrm>
            <a:off x="9510190" y="3492807"/>
            <a:ext cx="2529410" cy="338554"/>
          </a:xfrm>
          <a:prstGeom prst="rect">
            <a:avLst/>
          </a:prstGeom>
          <a:noFill/>
        </p:spPr>
        <p:txBody>
          <a:bodyPr wrap="square" rtlCol="0">
            <a:spAutoFit/>
          </a:bodyPr>
          <a:lstStyle/>
          <a:p>
            <a:r>
              <a:rPr lang="en-US" sz="1600" dirty="0">
                <a:solidFill>
                  <a:srgbClr val="00B050"/>
                </a:solidFill>
              </a:rPr>
              <a:t>(*) depends on the target</a:t>
            </a:r>
          </a:p>
        </p:txBody>
      </p:sp>
      <p:sp>
        <p:nvSpPr>
          <p:cNvPr id="44" name="Double Bracket 43">
            <a:extLst>
              <a:ext uri="{FF2B5EF4-FFF2-40B4-BE49-F238E27FC236}">
                <a16:creationId xmlns:a16="http://schemas.microsoft.com/office/drawing/2014/main" id="{EC8B0F0F-4BDD-4013-842E-82230D533A6C}"/>
              </a:ext>
            </a:extLst>
          </p:cNvPr>
          <p:cNvSpPr/>
          <p:nvPr/>
        </p:nvSpPr>
        <p:spPr>
          <a:xfrm>
            <a:off x="3718560" y="4959205"/>
            <a:ext cx="493777" cy="534924"/>
          </a:xfrm>
          <a:prstGeom prst="bracketPair">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627918BB-F8EA-43A0-8E10-E5A2BA2F34EC}"/>
              </a:ext>
            </a:extLst>
          </p:cNvPr>
          <p:cNvSpPr txBox="1"/>
          <p:nvPr/>
        </p:nvSpPr>
        <p:spPr>
          <a:xfrm>
            <a:off x="9510190" y="4974336"/>
            <a:ext cx="2529410" cy="830997"/>
          </a:xfrm>
          <a:prstGeom prst="rect">
            <a:avLst/>
          </a:prstGeom>
          <a:noFill/>
        </p:spPr>
        <p:txBody>
          <a:bodyPr wrap="square" rtlCol="0">
            <a:spAutoFit/>
          </a:bodyPr>
          <a:lstStyle/>
          <a:p>
            <a:r>
              <a:rPr lang="en-US" sz="1600" dirty="0">
                <a:solidFill>
                  <a:srgbClr val="00B050"/>
                </a:solidFill>
              </a:rPr>
              <a:t>(*) limited space for detectors with current magnet configuration</a:t>
            </a:r>
          </a:p>
        </p:txBody>
      </p:sp>
      <p:sp>
        <p:nvSpPr>
          <p:cNvPr id="3" name="Plus Sign 2">
            <a:extLst>
              <a:ext uri="{FF2B5EF4-FFF2-40B4-BE49-F238E27FC236}">
                <a16:creationId xmlns:a16="http://schemas.microsoft.com/office/drawing/2014/main" id="{6AECB540-3D91-75B4-5ECC-1ADF9AADAE82}"/>
              </a:ext>
            </a:extLst>
          </p:cNvPr>
          <p:cNvSpPr/>
          <p:nvPr/>
        </p:nvSpPr>
        <p:spPr>
          <a:xfrm>
            <a:off x="5273039" y="281178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us Sign 4">
            <a:extLst>
              <a:ext uri="{FF2B5EF4-FFF2-40B4-BE49-F238E27FC236}">
                <a16:creationId xmlns:a16="http://schemas.microsoft.com/office/drawing/2014/main" id="{52EAB954-9094-1EB6-234D-11E911E2F11B}"/>
              </a:ext>
            </a:extLst>
          </p:cNvPr>
          <p:cNvSpPr/>
          <p:nvPr/>
        </p:nvSpPr>
        <p:spPr>
          <a:xfrm>
            <a:off x="3719187" y="2811780"/>
            <a:ext cx="457200" cy="457200"/>
          </a:xfrm>
          <a:prstGeom prst="mathPlus">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Bracket 6">
            <a:extLst>
              <a:ext uri="{FF2B5EF4-FFF2-40B4-BE49-F238E27FC236}">
                <a16:creationId xmlns:a16="http://schemas.microsoft.com/office/drawing/2014/main" id="{DD6C97E6-46E2-77B6-4C04-8FFDC4FC1C63}"/>
              </a:ext>
            </a:extLst>
          </p:cNvPr>
          <p:cNvSpPr/>
          <p:nvPr/>
        </p:nvSpPr>
        <p:spPr>
          <a:xfrm>
            <a:off x="3691754" y="2761126"/>
            <a:ext cx="493777" cy="534924"/>
          </a:xfrm>
          <a:prstGeom prst="bracketPair">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1908925-773D-4B92-50AF-85DAC184ADC2}"/>
              </a:ext>
            </a:extLst>
          </p:cNvPr>
          <p:cNvSpPr txBox="1"/>
          <p:nvPr/>
        </p:nvSpPr>
        <p:spPr>
          <a:xfrm>
            <a:off x="9510190" y="2868876"/>
            <a:ext cx="2580587" cy="369332"/>
          </a:xfrm>
          <a:prstGeom prst="rect">
            <a:avLst/>
          </a:prstGeom>
          <a:noFill/>
        </p:spPr>
        <p:txBody>
          <a:bodyPr wrap="square">
            <a:spAutoFit/>
          </a:bodyPr>
          <a:lstStyle/>
          <a:p>
            <a:r>
              <a:rPr lang="en-US" sz="1800" dirty="0">
                <a:solidFill>
                  <a:srgbClr val="C00000"/>
                </a:solidFill>
              </a:rPr>
              <a:t>(*) </a:t>
            </a:r>
            <a:r>
              <a:rPr lang="en-US" dirty="0">
                <a:solidFill>
                  <a:srgbClr val="C00000"/>
                </a:solidFill>
              </a:rPr>
              <a:t>less accurate than </a:t>
            </a:r>
            <a:r>
              <a:rPr lang="en-US" dirty="0" err="1">
                <a:solidFill>
                  <a:srgbClr val="C00000"/>
                </a:solidFill>
              </a:rPr>
              <a:t>pC</a:t>
            </a:r>
            <a:endParaRPr lang="en-US" sz="1800" dirty="0">
              <a:solidFill>
                <a:srgbClr val="C00000"/>
              </a:solidFill>
            </a:endParaRPr>
          </a:p>
        </p:txBody>
      </p:sp>
    </p:spTree>
    <p:extLst>
      <p:ext uri="{BB962C8B-B14F-4D97-AF65-F5344CB8AC3E}">
        <p14:creationId xmlns:p14="http://schemas.microsoft.com/office/powerpoint/2010/main" val="1961281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6172200" cy="711198"/>
          </a:xfrm>
          <a:solidFill>
            <a:schemeClr val="accent1">
              <a:alpha val="50000"/>
            </a:schemeClr>
          </a:solidFill>
        </p:spPr>
        <p:txBody>
          <a:bodyPr/>
          <a:lstStyle/>
          <a:p>
            <a:r>
              <a:rPr lang="en-US" dirty="0"/>
              <a:t>Recap: Hadron Polarimetry</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66</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CA64EC-019F-FDEF-1B19-9CD5DF486444}"/>
                  </a:ext>
                </a:extLst>
              </p:cNvPr>
              <p:cNvSpPr txBox="1"/>
              <p:nvPr/>
            </p:nvSpPr>
            <p:spPr>
              <a:xfrm>
                <a:off x="609600" y="1447800"/>
                <a:ext cx="4800600" cy="34778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FF0000"/>
                    </a:solidFill>
                  </a:rPr>
                  <a:t>Proton beam energies: </a:t>
                </a:r>
                <a14:m>
                  <m:oMath xmlns:m="http://schemas.openxmlformats.org/officeDocument/2006/math">
                    <m:r>
                      <a:rPr lang="en-US" i="1" dirty="0" smtClean="0">
                        <a:solidFill>
                          <a:srgbClr val="FF0000"/>
                        </a:solidFill>
                        <a:latin typeface="Cambria Math" panose="02040503050406030204" pitchFamily="18" charset="0"/>
                      </a:rPr>
                      <m:t>50−275</m:t>
                    </m:r>
                    <m:r>
                      <a:rPr lang="en-US" i="1" dirty="0">
                        <a:solidFill>
                          <a:srgbClr val="FF0000"/>
                        </a:solidFill>
                        <a:latin typeface="Cambria Math" panose="02040503050406030204" pitchFamily="18" charset="0"/>
                      </a:rPr>
                      <m:t> </m:t>
                    </m:r>
                    <m:r>
                      <m:rPr>
                        <m:nor/>
                      </m:rPr>
                      <a:rPr lang="en-US" i="0" dirty="0" smtClean="0">
                        <a:solidFill>
                          <a:srgbClr val="FF0000"/>
                        </a:solidFill>
                        <a:latin typeface="Cambria Math" panose="02040503050406030204" pitchFamily="18" charset="0"/>
                      </a:rPr>
                      <m:t>Ge</m:t>
                    </m:r>
                    <m:r>
                      <m:rPr>
                        <m:nor/>
                      </m:rPr>
                      <a:rPr lang="en-US" i="0" dirty="0">
                        <a:solidFill>
                          <a:srgbClr val="FF0000"/>
                        </a:solidFill>
                        <a:latin typeface="Cambria Math" panose="02040503050406030204" pitchFamily="18" charset="0"/>
                      </a:rPr>
                      <m:t>V</m:t>
                    </m:r>
                  </m:oMath>
                </a14:m>
                <a:endParaRPr lang="en-US" dirty="0">
                  <a:solidFill>
                    <a:srgbClr val="FF0000"/>
                  </a:solidFill>
                </a:endParaRPr>
              </a:p>
              <a:p>
                <a:pPr marL="285750" indent="-285750">
                  <a:spcAft>
                    <a:spcPts val="600"/>
                  </a:spcAft>
                  <a:buFont typeface="Arial" panose="020B0604020202020204" pitchFamily="34" charset="0"/>
                  <a:buChar char="•"/>
                </a:pPr>
                <a:r>
                  <a:rPr lang="en-US" dirty="0">
                    <a:solidFill>
                      <a:srgbClr val="00B050"/>
                    </a:solidFill>
                  </a:rPr>
                  <a:t>Combination of devices for</a:t>
                </a:r>
              </a:p>
              <a:p>
                <a:pPr marL="742950" lvl="1" indent="-285750">
                  <a:spcAft>
                    <a:spcPts val="600"/>
                  </a:spcAft>
                  <a:buFont typeface="Arial" panose="020B0604020202020204" pitchFamily="34" charset="0"/>
                  <a:buChar char="•"/>
                </a:pPr>
                <a:r>
                  <a:rPr lang="en-US" dirty="0">
                    <a:solidFill>
                      <a:srgbClr val="00B050"/>
                    </a:solidFill>
                  </a:rPr>
                  <a:t>Non-destructive</a:t>
                </a:r>
              </a:p>
              <a:p>
                <a:pPr marL="742950" lvl="1" indent="-285750">
                  <a:spcAft>
                    <a:spcPts val="600"/>
                  </a:spcAft>
                  <a:buFont typeface="Arial" panose="020B0604020202020204" pitchFamily="34" charset="0"/>
                  <a:buChar char="•"/>
                </a:pPr>
                <a:r>
                  <a:rPr lang="en-US" dirty="0">
                    <a:solidFill>
                      <a:srgbClr val="00B050"/>
                    </a:solidFill>
                  </a:rPr>
                  <a:t>Absolute polarization</a:t>
                </a:r>
              </a:p>
              <a:p>
                <a:pPr marL="742950" lvl="1" indent="-285750">
                  <a:spcAft>
                    <a:spcPts val="600"/>
                  </a:spcAft>
                  <a:buFont typeface="Arial" panose="020B0604020202020204" pitchFamily="34" charset="0"/>
                  <a:buChar char="•"/>
                </a:pPr>
                <a:r>
                  <a:rPr lang="en-US" dirty="0">
                    <a:solidFill>
                      <a:srgbClr val="00B050"/>
                    </a:solidFill>
                  </a:rPr>
                  <a:t>Fast measurements during store</a:t>
                </a:r>
              </a:p>
              <a:p>
                <a:pPr marL="742950" lvl="1" indent="-285750">
                  <a:spcAft>
                    <a:spcPts val="600"/>
                  </a:spcAft>
                  <a:buFont typeface="Arial" panose="020B0604020202020204" pitchFamily="34" charset="0"/>
                  <a:buChar char="•"/>
                </a:pPr>
                <a:r>
                  <a:rPr lang="en-US" dirty="0">
                    <a:solidFill>
                      <a:srgbClr val="00B050"/>
                    </a:solidFill>
                  </a:rPr>
                  <a:t>Bunch profile</a:t>
                </a:r>
              </a:p>
              <a:p>
                <a:pPr marL="742950" lvl="1" indent="-285750">
                  <a:spcAft>
                    <a:spcPts val="600"/>
                  </a:spcAft>
                  <a:buFont typeface="Arial" panose="020B0604020202020204" pitchFamily="34" charset="0"/>
                  <a:buChar char="•"/>
                </a:pPr>
                <a:r>
                  <a:rPr lang="en-US" dirty="0">
                    <a:solidFill>
                      <a:srgbClr val="00B050"/>
                    </a:solidFill>
                  </a:rPr>
                  <a:t>Local polarimetry at experiment</a:t>
                </a:r>
              </a:p>
              <a:p>
                <a:pPr marL="285750" indent="-285750">
                  <a:spcAft>
                    <a:spcPts val="600"/>
                  </a:spcAft>
                  <a:buFont typeface="Arial" panose="020B0604020202020204" pitchFamily="34" charset="0"/>
                  <a:buChar char="•"/>
                </a:pPr>
                <a:r>
                  <a:rPr lang="en-US" dirty="0">
                    <a:solidFill>
                      <a:srgbClr val="0070C0"/>
                    </a:solidFill>
                  </a:rPr>
                  <a:t>Potential for future polarized light ion beams</a:t>
                </a:r>
              </a:p>
              <a:p>
                <a:pPr marL="742950" lvl="1" indent="-285750">
                  <a:spcAft>
                    <a:spcPts val="600"/>
                  </a:spcAft>
                  <a:buFont typeface="Arial" panose="020B0604020202020204" pitchFamily="34" charset="0"/>
                  <a:buChar char="•"/>
                </a:pPr>
                <a:r>
                  <a:rPr lang="en-US" dirty="0">
                    <a:solidFill>
                      <a:srgbClr val="0070C0"/>
                    </a:solidFill>
                  </a:rPr>
                  <a:t>Location allows for upgrades to the polarimeter setup</a:t>
                </a:r>
              </a:p>
            </p:txBody>
          </p:sp>
        </mc:Choice>
        <mc:Fallback xmlns="">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609600" y="1447800"/>
                <a:ext cx="4800600" cy="3477875"/>
              </a:xfrm>
              <a:prstGeom prst="rect">
                <a:avLst/>
              </a:prstGeom>
              <a:blipFill>
                <a:blip r:embed="rId2"/>
                <a:stretch>
                  <a:fillRect l="-761" t="-1053" b="-1754"/>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0EAEAE92-8191-E3BB-DEB9-776BCCDBA9AB}"/>
              </a:ext>
            </a:extLst>
          </p:cNvPr>
          <p:cNvGrpSpPr/>
          <p:nvPr/>
        </p:nvGrpSpPr>
        <p:grpSpPr>
          <a:xfrm>
            <a:off x="914400" y="5562600"/>
            <a:ext cx="4937760" cy="548640"/>
            <a:chOff x="1158240" y="5562600"/>
            <a:chExt cx="4937760" cy="548640"/>
          </a:xfrm>
        </p:grpSpPr>
        <p:sp>
          <p:nvSpPr>
            <p:cNvPr id="7" name="Right Arrow 170">
              <a:extLst>
                <a:ext uri="{FF2B5EF4-FFF2-40B4-BE49-F238E27FC236}">
                  <a16:creationId xmlns:a16="http://schemas.microsoft.com/office/drawing/2014/main" id="{BB51DCDD-ADE8-3CC3-E7FF-BD314876ADAA}"/>
                </a:ext>
              </a:extLst>
            </p:cNvPr>
            <p:cNvSpPr/>
            <p:nvPr/>
          </p:nvSpPr>
          <p:spPr>
            <a:xfrm>
              <a:off x="1158240" y="5608320"/>
              <a:ext cx="2468880" cy="457200"/>
            </a:xfrm>
            <a:prstGeom prst="rightArrow">
              <a:avLst>
                <a:gd name="adj1" fmla="val 75353"/>
                <a:gd name="adj2" fmla="val 78169"/>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Up Arrow 171">
              <a:extLst>
                <a:ext uri="{FF2B5EF4-FFF2-40B4-BE49-F238E27FC236}">
                  <a16:creationId xmlns:a16="http://schemas.microsoft.com/office/drawing/2014/main" id="{28BE16EF-8E52-8ABC-F0FA-3FA9B88E20D9}"/>
                </a:ext>
              </a:extLst>
            </p:cNvPr>
            <p:cNvSpPr/>
            <p:nvPr/>
          </p:nvSpPr>
          <p:spPr>
            <a:xfrm>
              <a:off x="2910840"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Up Arrow 172">
              <a:extLst>
                <a:ext uri="{FF2B5EF4-FFF2-40B4-BE49-F238E27FC236}">
                  <a16:creationId xmlns:a16="http://schemas.microsoft.com/office/drawing/2014/main" id="{D45D0B0F-8D8B-56FE-02E1-EBAF11E217B8}"/>
                </a:ext>
              </a:extLst>
            </p:cNvPr>
            <p:cNvSpPr/>
            <p:nvPr/>
          </p:nvSpPr>
          <p:spPr>
            <a:xfrm>
              <a:off x="2581656"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Up Arrow 173">
              <a:extLst>
                <a:ext uri="{FF2B5EF4-FFF2-40B4-BE49-F238E27FC236}">
                  <a16:creationId xmlns:a16="http://schemas.microsoft.com/office/drawing/2014/main" id="{ED923F81-7349-D898-ECEB-B87C6E492631}"/>
                </a:ext>
              </a:extLst>
            </p:cNvPr>
            <p:cNvSpPr/>
            <p:nvPr/>
          </p:nvSpPr>
          <p:spPr>
            <a:xfrm>
              <a:off x="1594104"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Up Arrow 174">
              <a:extLst>
                <a:ext uri="{FF2B5EF4-FFF2-40B4-BE49-F238E27FC236}">
                  <a16:creationId xmlns:a16="http://schemas.microsoft.com/office/drawing/2014/main" id="{4086D8EC-2CD3-5ECE-661E-7E0138FEE2F5}"/>
                </a:ext>
              </a:extLst>
            </p:cNvPr>
            <p:cNvSpPr/>
            <p:nvPr/>
          </p:nvSpPr>
          <p:spPr>
            <a:xfrm>
              <a:off x="1264920" y="5562600"/>
              <a:ext cx="274320" cy="548640"/>
            </a:xfrm>
            <a:prstGeom prst="up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Down Arrow 175">
              <a:extLst>
                <a:ext uri="{FF2B5EF4-FFF2-40B4-BE49-F238E27FC236}">
                  <a16:creationId xmlns:a16="http://schemas.microsoft.com/office/drawing/2014/main" id="{E903FF3B-AA29-B59E-EF57-D471C90656AA}"/>
                </a:ext>
              </a:extLst>
            </p:cNvPr>
            <p:cNvSpPr/>
            <p:nvPr/>
          </p:nvSpPr>
          <p:spPr>
            <a:xfrm>
              <a:off x="1923288" y="5562600"/>
              <a:ext cx="274320" cy="54864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Down Arrow 176">
              <a:extLst>
                <a:ext uri="{FF2B5EF4-FFF2-40B4-BE49-F238E27FC236}">
                  <a16:creationId xmlns:a16="http://schemas.microsoft.com/office/drawing/2014/main" id="{96935026-BFEC-6159-D79A-6A6A6DE8734C}"/>
                </a:ext>
              </a:extLst>
            </p:cNvPr>
            <p:cNvSpPr/>
            <p:nvPr/>
          </p:nvSpPr>
          <p:spPr>
            <a:xfrm>
              <a:off x="2252472" y="5562600"/>
              <a:ext cx="274320" cy="54864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ight Arrow 170">
              <a:extLst>
                <a:ext uri="{FF2B5EF4-FFF2-40B4-BE49-F238E27FC236}">
                  <a16:creationId xmlns:a16="http://schemas.microsoft.com/office/drawing/2014/main" id="{838E505A-6F2E-39C7-5A1F-59F3F6F20DEE}"/>
                </a:ext>
              </a:extLst>
            </p:cNvPr>
            <p:cNvSpPr/>
            <p:nvPr/>
          </p:nvSpPr>
          <p:spPr>
            <a:xfrm flipH="1">
              <a:off x="3627120" y="5608320"/>
              <a:ext cx="2468880" cy="457200"/>
            </a:xfrm>
            <a:prstGeom prst="rightArrow">
              <a:avLst>
                <a:gd name="adj1" fmla="val 75353"/>
                <a:gd name="adj2" fmla="val 78169"/>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Up Arrow 171">
              <a:extLst>
                <a:ext uri="{FF2B5EF4-FFF2-40B4-BE49-F238E27FC236}">
                  <a16:creationId xmlns:a16="http://schemas.microsoft.com/office/drawing/2014/main" id="{4D4973EC-C1D8-0E6A-46A9-BBE509BE2EB7}"/>
                </a:ext>
              </a:extLst>
            </p:cNvPr>
            <p:cNvSpPr/>
            <p:nvPr/>
          </p:nvSpPr>
          <p:spPr>
            <a:xfrm flipH="1">
              <a:off x="5715000"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Up Arrow 172">
              <a:extLst>
                <a:ext uri="{FF2B5EF4-FFF2-40B4-BE49-F238E27FC236}">
                  <a16:creationId xmlns:a16="http://schemas.microsoft.com/office/drawing/2014/main" id="{C948C167-8F20-D700-BC39-2A16D918C899}"/>
                </a:ext>
              </a:extLst>
            </p:cNvPr>
            <p:cNvSpPr/>
            <p:nvPr/>
          </p:nvSpPr>
          <p:spPr>
            <a:xfrm flipH="1" flipV="1">
              <a:off x="5385816"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Up Arrow 173">
              <a:extLst>
                <a:ext uri="{FF2B5EF4-FFF2-40B4-BE49-F238E27FC236}">
                  <a16:creationId xmlns:a16="http://schemas.microsoft.com/office/drawing/2014/main" id="{95640C42-D4D3-19B6-1241-687C26EFED4E}"/>
                </a:ext>
              </a:extLst>
            </p:cNvPr>
            <p:cNvSpPr/>
            <p:nvPr/>
          </p:nvSpPr>
          <p:spPr>
            <a:xfrm flipH="1">
              <a:off x="4398264"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Up Arrow 174">
              <a:extLst>
                <a:ext uri="{FF2B5EF4-FFF2-40B4-BE49-F238E27FC236}">
                  <a16:creationId xmlns:a16="http://schemas.microsoft.com/office/drawing/2014/main" id="{9F4CD165-088B-D322-D89A-179A38A56A0D}"/>
                </a:ext>
              </a:extLst>
            </p:cNvPr>
            <p:cNvSpPr/>
            <p:nvPr/>
          </p:nvSpPr>
          <p:spPr>
            <a:xfrm flipH="1" flipV="1">
              <a:off x="4069080" y="5562600"/>
              <a:ext cx="274320" cy="548640"/>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Down Arrow 175">
              <a:extLst>
                <a:ext uri="{FF2B5EF4-FFF2-40B4-BE49-F238E27FC236}">
                  <a16:creationId xmlns:a16="http://schemas.microsoft.com/office/drawing/2014/main" id="{F6735E5F-A295-FA0C-32F9-5E78CA0C53E3}"/>
                </a:ext>
              </a:extLst>
            </p:cNvPr>
            <p:cNvSpPr/>
            <p:nvPr/>
          </p:nvSpPr>
          <p:spPr>
            <a:xfrm flipH="1">
              <a:off x="4727448" y="5562600"/>
              <a:ext cx="274320" cy="548640"/>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Down Arrow 176">
              <a:extLst>
                <a:ext uri="{FF2B5EF4-FFF2-40B4-BE49-F238E27FC236}">
                  <a16:creationId xmlns:a16="http://schemas.microsoft.com/office/drawing/2014/main" id="{967833C1-91DF-F912-1767-AD9F00DE97CD}"/>
                </a:ext>
              </a:extLst>
            </p:cNvPr>
            <p:cNvSpPr/>
            <p:nvPr/>
          </p:nvSpPr>
          <p:spPr>
            <a:xfrm flipH="1" flipV="1">
              <a:off x="5056632" y="5562600"/>
              <a:ext cx="274320" cy="548640"/>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8" name="Picture 37" descr="A picture containing text, map, circle, diagram&#10;&#10;Description automatically generated">
            <a:extLst>
              <a:ext uri="{FF2B5EF4-FFF2-40B4-BE49-F238E27FC236}">
                <a16:creationId xmlns:a16="http://schemas.microsoft.com/office/drawing/2014/main" id="{94E9F960-11FC-42DF-D906-BEC4412BE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068" y="0"/>
            <a:ext cx="5310932" cy="6858000"/>
          </a:xfrm>
          <a:prstGeom prst="rect">
            <a:avLst/>
          </a:prstGeom>
        </p:spPr>
      </p:pic>
    </p:spTree>
    <p:extLst>
      <p:ext uri="{BB962C8B-B14F-4D97-AF65-F5344CB8AC3E}">
        <p14:creationId xmlns:p14="http://schemas.microsoft.com/office/powerpoint/2010/main" val="345205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a:xfrm>
            <a:off x="304800" y="365128"/>
            <a:ext cx="7162800" cy="711198"/>
          </a:xfrm>
          <a:solidFill>
            <a:schemeClr val="accent1">
              <a:alpha val="50000"/>
            </a:schemeClr>
          </a:solidFill>
        </p:spPr>
        <p:txBody>
          <a:bodyPr/>
          <a:lstStyle/>
          <a:p>
            <a:r>
              <a:rPr lang="en-US" dirty="0"/>
              <a:t>A Polarized Electron-Ion Collider</a:t>
            </a:r>
          </a:p>
        </p:txBody>
      </p:sp>
      <p:pic>
        <p:nvPicPr>
          <p:cNvPr id="10" name="Picture 9">
            <a:extLst>
              <a:ext uri="{FF2B5EF4-FFF2-40B4-BE49-F238E27FC236}">
                <a16:creationId xmlns:a16="http://schemas.microsoft.com/office/drawing/2014/main" id="{2DA3B6A8-30DC-5C27-0F35-F512F34ACD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8812"/>
            <a:ext cx="7391400" cy="3692788"/>
          </a:xfrm>
          <a:prstGeom prst="rect">
            <a:avLst/>
          </a:prstGeom>
        </p:spPr>
      </p:pic>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67</a:t>
            </a:fld>
            <a:endParaRPr lang="en-US"/>
          </a:p>
        </p:txBody>
      </p:sp>
      <p:sp>
        <p:nvSpPr>
          <p:cNvPr id="3" name="TextBox 2">
            <a:extLst>
              <a:ext uri="{FF2B5EF4-FFF2-40B4-BE49-F238E27FC236}">
                <a16:creationId xmlns:a16="http://schemas.microsoft.com/office/drawing/2014/main" id="{51CA64EC-019F-FDEF-1B19-9CD5DF486444}"/>
              </a:ext>
            </a:extLst>
          </p:cNvPr>
          <p:cNvSpPr txBox="1"/>
          <p:nvPr/>
        </p:nvSpPr>
        <p:spPr>
          <a:xfrm>
            <a:off x="7239000" y="1447800"/>
            <a:ext cx="4876800" cy="1554272"/>
          </a:xfrm>
          <a:prstGeom prst="rect">
            <a:avLst/>
          </a:prstGeom>
          <a:solidFill>
            <a:schemeClr val="accent5">
              <a:alpha val="20000"/>
            </a:schemeClr>
          </a:solidFill>
        </p:spPr>
        <p:txBody>
          <a:bodyPr wrap="square" rtlCol="0">
            <a:spAutoFit/>
          </a:bodyPr>
          <a:lstStyle/>
          <a:p>
            <a:pPr marL="285750" indent="-285750">
              <a:spcAft>
                <a:spcPts val="600"/>
              </a:spcAft>
              <a:buFont typeface="Arial" panose="020B0604020202020204" pitchFamily="34" charset="0"/>
              <a:buChar char="•"/>
            </a:pPr>
            <a:r>
              <a:rPr lang="en-US" b="1" dirty="0"/>
              <a:t>The EIC will be the first dedicated polarized electron-ion collider.</a:t>
            </a:r>
          </a:p>
          <a:p>
            <a:pPr marL="285750" indent="-285750">
              <a:spcAft>
                <a:spcPts val="600"/>
              </a:spcAft>
              <a:buFont typeface="Arial" panose="020B0604020202020204" pitchFamily="34" charset="0"/>
              <a:buChar char="•"/>
            </a:pPr>
            <a:r>
              <a:rPr lang="en-US" b="1" dirty="0"/>
              <a:t>Polarimetry is an integral part of the collider design to meet the demands of the physics goals.</a:t>
            </a:r>
          </a:p>
        </p:txBody>
      </p:sp>
      <p:grpSp>
        <p:nvGrpSpPr>
          <p:cNvPr id="4" name="Group 3">
            <a:extLst>
              <a:ext uri="{FF2B5EF4-FFF2-40B4-BE49-F238E27FC236}">
                <a16:creationId xmlns:a16="http://schemas.microsoft.com/office/drawing/2014/main" id="{387B69D6-E3FB-6C63-4D5C-763C244B5AB4}"/>
              </a:ext>
            </a:extLst>
          </p:cNvPr>
          <p:cNvGrpSpPr/>
          <p:nvPr/>
        </p:nvGrpSpPr>
        <p:grpSpPr>
          <a:xfrm rot="10800000">
            <a:off x="1158240" y="5562600"/>
            <a:ext cx="4937760" cy="548640"/>
            <a:chOff x="1386840" y="5699759"/>
            <a:chExt cx="4937760" cy="548640"/>
          </a:xfrm>
        </p:grpSpPr>
        <p:sp>
          <p:nvSpPr>
            <p:cNvPr id="9" name="Right Arrow 170">
              <a:extLst>
                <a:ext uri="{FF2B5EF4-FFF2-40B4-BE49-F238E27FC236}">
                  <a16:creationId xmlns:a16="http://schemas.microsoft.com/office/drawing/2014/main" id="{75830B28-B41E-2946-1AE2-1D57A62EE6E7}"/>
                </a:ext>
              </a:extLst>
            </p:cNvPr>
            <p:cNvSpPr/>
            <p:nvPr/>
          </p:nvSpPr>
          <p:spPr>
            <a:xfrm rot="10800000">
              <a:off x="3855720" y="5745479"/>
              <a:ext cx="2468880" cy="457200"/>
            </a:xfrm>
            <a:prstGeom prst="rightArrow">
              <a:avLst>
                <a:gd name="adj1" fmla="val 75353"/>
                <a:gd name="adj2" fmla="val 78169"/>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Up Arrow 171">
              <a:extLst>
                <a:ext uri="{FF2B5EF4-FFF2-40B4-BE49-F238E27FC236}">
                  <a16:creationId xmlns:a16="http://schemas.microsoft.com/office/drawing/2014/main" id="{E5F8C508-D4C1-0816-558C-D02FC11EB35A}"/>
                </a:ext>
              </a:extLst>
            </p:cNvPr>
            <p:cNvSpPr/>
            <p:nvPr/>
          </p:nvSpPr>
          <p:spPr>
            <a:xfrm rot="10800000">
              <a:off x="4297680" y="5699759"/>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Up Arrow 172">
              <a:extLst>
                <a:ext uri="{FF2B5EF4-FFF2-40B4-BE49-F238E27FC236}">
                  <a16:creationId xmlns:a16="http://schemas.microsoft.com/office/drawing/2014/main" id="{92499F8C-C301-9B71-EA91-B0EEE7A7B3F9}"/>
                </a:ext>
              </a:extLst>
            </p:cNvPr>
            <p:cNvSpPr/>
            <p:nvPr/>
          </p:nvSpPr>
          <p:spPr>
            <a:xfrm rot="10800000">
              <a:off x="4626864" y="5699759"/>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Up Arrow 173">
              <a:extLst>
                <a:ext uri="{FF2B5EF4-FFF2-40B4-BE49-F238E27FC236}">
                  <a16:creationId xmlns:a16="http://schemas.microsoft.com/office/drawing/2014/main" id="{70914879-55E1-30E9-A8A1-D0BDD5EF22EB}"/>
                </a:ext>
              </a:extLst>
            </p:cNvPr>
            <p:cNvSpPr/>
            <p:nvPr/>
          </p:nvSpPr>
          <p:spPr>
            <a:xfrm rot="10800000">
              <a:off x="5614416" y="5699759"/>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Up Arrow 174">
              <a:extLst>
                <a:ext uri="{FF2B5EF4-FFF2-40B4-BE49-F238E27FC236}">
                  <a16:creationId xmlns:a16="http://schemas.microsoft.com/office/drawing/2014/main" id="{D126163D-FB86-91E6-7E4D-41E69061DE52}"/>
                </a:ext>
              </a:extLst>
            </p:cNvPr>
            <p:cNvSpPr/>
            <p:nvPr/>
          </p:nvSpPr>
          <p:spPr>
            <a:xfrm rot="10800000">
              <a:off x="5943600" y="5699759"/>
              <a:ext cx="274320" cy="548640"/>
            </a:xfrm>
            <a:prstGeom prst="up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Down Arrow 175">
              <a:extLst>
                <a:ext uri="{FF2B5EF4-FFF2-40B4-BE49-F238E27FC236}">
                  <a16:creationId xmlns:a16="http://schemas.microsoft.com/office/drawing/2014/main" id="{003D0935-CC1D-9062-1693-E40E1D856D74}"/>
                </a:ext>
              </a:extLst>
            </p:cNvPr>
            <p:cNvSpPr/>
            <p:nvPr/>
          </p:nvSpPr>
          <p:spPr>
            <a:xfrm rot="10800000">
              <a:off x="5285232" y="5699759"/>
              <a:ext cx="274320" cy="548640"/>
            </a:xfrm>
            <a:prstGeom prst="down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6">
              <a:extLst>
                <a:ext uri="{FF2B5EF4-FFF2-40B4-BE49-F238E27FC236}">
                  <a16:creationId xmlns:a16="http://schemas.microsoft.com/office/drawing/2014/main" id="{2AE16CB4-8B9E-5966-C520-4C3A14026983}"/>
                </a:ext>
              </a:extLst>
            </p:cNvPr>
            <p:cNvSpPr/>
            <p:nvPr/>
          </p:nvSpPr>
          <p:spPr>
            <a:xfrm rot="10800000">
              <a:off x="4956048" y="5699759"/>
              <a:ext cx="274320" cy="548640"/>
            </a:xfrm>
            <a:prstGeom prst="downArrow">
              <a:avLst/>
            </a:prstGeom>
            <a:solidFill>
              <a:srgbClr val="FFFF99"/>
            </a:solidFill>
            <a:ln>
              <a:solidFill>
                <a:srgbClr val="FFC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ight Arrow 170">
              <a:extLst>
                <a:ext uri="{FF2B5EF4-FFF2-40B4-BE49-F238E27FC236}">
                  <a16:creationId xmlns:a16="http://schemas.microsoft.com/office/drawing/2014/main" id="{FACAAA0C-C5C3-EDBE-6BCD-D9B5A2C1D4C6}"/>
                </a:ext>
              </a:extLst>
            </p:cNvPr>
            <p:cNvSpPr/>
            <p:nvPr/>
          </p:nvSpPr>
          <p:spPr>
            <a:xfrm rot="10800000" flipH="1">
              <a:off x="1386840" y="5745479"/>
              <a:ext cx="2468880" cy="457200"/>
            </a:xfrm>
            <a:prstGeom prst="rightArrow">
              <a:avLst>
                <a:gd name="adj1" fmla="val 75353"/>
                <a:gd name="adj2" fmla="val 78169"/>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Up Arrow 171">
              <a:extLst>
                <a:ext uri="{FF2B5EF4-FFF2-40B4-BE49-F238E27FC236}">
                  <a16:creationId xmlns:a16="http://schemas.microsoft.com/office/drawing/2014/main" id="{6A88B0A8-C562-C0D8-3516-2EFBB64ED6CD}"/>
                </a:ext>
              </a:extLst>
            </p:cNvPr>
            <p:cNvSpPr/>
            <p:nvPr/>
          </p:nvSpPr>
          <p:spPr>
            <a:xfrm rot="10800000" flipH="1">
              <a:off x="1493520" y="5699759"/>
              <a:ext cx="274320" cy="548640"/>
            </a:xfrm>
            <a:prstGeom prst="upArrow">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Up Arrow 172">
              <a:extLst>
                <a:ext uri="{FF2B5EF4-FFF2-40B4-BE49-F238E27FC236}">
                  <a16:creationId xmlns:a16="http://schemas.microsoft.com/office/drawing/2014/main" id="{8920AA7B-C1D8-280F-8295-DB3CDC07826C}"/>
                </a:ext>
              </a:extLst>
            </p:cNvPr>
            <p:cNvSpPr/>
            <p:nvPr/>
          </p:nvSpPr>
          <p:spPr>
            <a:xfrm rot="10800000" flipH="1" flipV="1">
              <a:off x="1822704" y="5699759"/>
              <a:ext cx="274320" cy="548640"/>
            </a:xfrm>
            <a:prstGeom prst="upArrow">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Up Arrow 173">
              <a:extLst>
                <a:ext uri="{FF2B5EF4-FFF2-40B4-BE49-F238E27FC236}">
                  <a16:creationId xmlns:a16="http://schemas.microsoft.com/office/drawing/2014/main" id="{130837BB-C0F9-C7C2-1297-CD4351FD792C}"/>
                </a:ext>
              </a:extLst>
            </p:cNvPr>
            <p:cNvSpPr/>
            <p:nvPr/>
          </p:nvSpPr>
          <p:spPr>
            <a:xfrm rot="10800000" flipH="1">
              <a:off x="2810256" y="5699759"/>
              <a:ext cx="274320" cy="548640"/>
            </a:xfrm>
            <a:prstGeom prst="upArrow">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Up Arrow 174">
              <a:extLst>
                <a:ext uri="{FF2B5EF4-FFF2-40B4-BE49-F238E27FC236}">
                  <a16:creationId xmlns:a16="http://schemas.microsoft.com/office/drawing/2014/main" id="{5A3F83B5-9251-20E9-51E4-B215970E04DB}"/>
                </a:ext>
              </a:extLst>
            </p:cNvPr>
            <p:cNvSpPr/>
            <p:nvPr/>
          </p:nvSpPr>
          <p:spPr>
            <a:xfrm rot="10800000" flipH="1" flipV="1">
              <a:off x="3139440" y="5699759"/>
              <a:ext cx="274320" cy="548640"/>
            </a:xfrm>
            <a:prstGeom prst="upArrow">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Down Arrow 175">
              <a:extLst>
                <a:ext uri="{FF2B5EF4-FFF2-40B4-BE49-F238E27FC236}">
                  <a16:creationId xmlns:a16="http://schemas.microsoft.com/office/drawing/2014/main" id="{2FC63BD2-9F42-961C-05A3-3BCB1AFB6FB2}"/>
                </a:ext>
              </a:extLst>
            </p:cNvPr>
            <p:cNvSpPr/>
            <p:nvPr/>
          </p:nvSpPr>
          <p:spPr>
            <a:xfrm rot="10800000" flipH="1">
              <a:off x="2481072" y="5699759"/>
              <a:ext cx="274320" cy="548640"/>
            </a:xfrm>
            <a:prstGeom prst="downArrow">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Down Arrow 176">
              <a:extLst>
                <a:ext uri="{FF2B5EF4-FFF2-40B4-BE49-F238E27FC236}">
                  <a16:creationId xmlns:a16="http://schemas.microsoft.com/office/drawing/2014/main" id="{55CBC145-98CD-288E-B669-CA681F91E728}"/>
                </a:ext>
              </a:extLst>
            </p:cNvPr>
            <p:cNvSpPr/>
            <p:nvPr/>
          </p:nvSpPr>
          <p:spPr>
            <a:xfrm rot="10800000" flipH="1" flipV="1">
              <a:off x="2151888" y="5699759"/>
              <a:ext cx="274320" cy="548640"/>
            </a:xfrm>
            <a:prstGeom prst="downArrow">
              <a:avLst/>
            </a:prstGeom>
            <a:solidFill>
              <a:schemeClr val="accent2">
                <a:lumMod val="20000"/>
                <a:lumOff val="80000"/>
              </a:schemeClr>
            </a:solidFill>
            <a:ln>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27873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7</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982550" y="2605698"/>
            <a:ext cx="10226902" cy="830997"/>
          </a:xfrm>
          <a:prstGeom prst="rect">
            <a:avLst/>
          </a:prstGeom>
          <a:noFill/>
        </p:spPr>
        <p:txBody>
          <a:bodyPr wrap="none" rtlCol="0">
            <a:spAutoFit/>
          </a:bodyPr>
          <a:lstStyle/>
          <a:p>
            <a:pPr algn="ctr">
              <a:spcAft>
                <a:spcPts val="600"/>
              </a:spcAft>
            </a:pPr>
            <a:r>
              <a:rPr lang="en-US" sz="4800" b="1" dirty="0"/>
              <a:t>2. Polarized High Energy Particle Beams</a:t>
            </a:r>
          </a:p>
        </p:txBody>
      </p:sp>
    </p:spTree>
    <p:extLst>
      <p:ext uri="{BB962C8B-B14F-4D97-AF65-F5344CB8AC3E}">
        <p14:creationId xmlns:p14="http://schemas.microsoft.com/office/powerpoint/2010/main" val="2133573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DB03-8C14-E99C-3032-95F8BF82B548}"/>
              </a:ext>
            </a:extLst>
          </p:cNvPr>
          <p:cNvSpPr>
            <a:spLocks noGrp="1"/>
          </p:cNvSpPr>
          <p:nvPr>
            <p:ph type="title"/>
          </p:nvPr>
        </p:nvSpPr>
        <p:spPr>
          <a:xfrm>
            <a:off x="304800" y="365128"/>
            <a:ext cx="11049000" cy="711198"/>
          </a:xfrm>
          <a:solidFill>
            <a:schemeClr val="accent1">
              <a:alpha val="50000"/>
            </a:schemeClr>
          </a:solidFill>
        </p:spPr>
        <p:txBody>
          <a:bodyPr/>
          <a:lstStyle/>
          <a:p>
            <a:r>
              <a:rPr lang="en-US" dirty="0"/>
              <a:t>1922 Stern-Gerlach experiment</a:t>
            </a:r>
          </a:p>
        </p:txBody>
      </p:sp>
      <p:sp>
        <p:nvSpPr>
          <p:cNvPr id="3" name="Slide Number Placeholder 2">
            <a:extLst>
              <a:ext uri="{FF2B5EF4-FFF2-40B4-BE49-F238E27FC236}">
                <a16:creationId xmlns:a16="http://schemas.microsoft.com/office/drawing/2014/main" id="{B981B9FC-BA3F-79B2-D549-3E5C54902BBC}"/>
              </a:ext>
            </a:extLst>
          </p:cNvPr>
          <p:cNvSpPr>
            <a:spLocks noGrp="1"/>
          </p:cNvSpPr>
          <p:nvPr>
            <p:ph type="sldNum" sz="quarter" idx="10"/>
          </p:nvPr>
        </p:nvSpPr>
        <p:spPr/>
        <p:txBody>
          <a:bodyPr/>
          <a:lstStyle/>
          <a:p>
            <a:fld id="{DF69D58E-C59B-4BE3-83E0-B1C1287A8E5B}" type="slidenum">
              <a:rPr lang="en-US" smtClean="0"/>
              <a:pPr/>
              <a:t>8</a:t>
            </a:fld>
            <a:endParaRPr lang="en-US"/>
          </a:p>
        </p:txBody>
      </p:sp>
      <p:pic>
        <p:nvPicPr>
          <p:cNvPr id="4" name="Picture 3">
            <a:extLst>
              <a:ext uri="{FF2B5EF4-FFF2-40B4-BE49-F238E27FC236}">
                <a16:creationId xmlns:a16="http://schemas.microsoft.com/office/drawing/2014/main" id="{B02C1487-6FD0-B5A3-6981-F20CE8341AF4}"/>
              </a:ext>
            </a:extLst>
          </p:cNvPr>
          <p:cNvPicPr>
            <a:picLocks noChangeAspect="1"/>
          </p:cNvPicPr>
          <p:nvPr/>
        </p:nvPicPr>
        <p:blipFill rotWithShape="1">
          <a:blip r:embed="rId2"/>
          <a:srcRect l="9119" t="57778" r="38993" b="23333"/>
          <a:stretch/>
        </p:blipFill>
        <p:spPr>
          <a:xfrm>
            <a:off x="478971" y="1219201"/>
            <a:ext cx="5312229" cy="2690718"/>
          </a:xfrm>
          <a:prstGeom prst="rect">
            <a:avLst/>
          </a:prstGeom>
        </p:spPr>
      </p:pic>
      <p:sp>
        <p:nvSpPr>
          <p:cNvPr id="5" name="TextBox 4">
            <a:extLst>
              <a:ext uri="{FF2B5EF4-FFF2-40B4-BE49-F238E27FC236}">
                <a16:creationId xmlns:a16="http://schemas.microsoft.com/office/drawing/2014/main" id="{1C3D3C1D-9C96-3C4D-AC33-C837766E59F8}"/>
              </a:ext>
            </a:extLst>
          </p:cNvPr>
          <p:cNvSpPr txBox="1"/>
          <p:nvPr/>
        </p:nvSpPr>
        <p:spPr>
          <a:xfrm>
            <a:off x="6477000" y="2233724"/>
            <a:ext cx="2971800" cy="646331"/>
          </a:xfrm>
          <a:prstGeom prst="rect">
            <a:avLst/>
          </a:prstGeom>
          <a:noFill/>
        </p:spPr>
        <p:txBody>
          <a:bodyPr wrap="square" rtlCol="0">
            <a:spAutoFit/>
          </a:bodyPr>
          <a:lstStyle/>
          <a:p>
            <a:pPr algn="l">
              <a:spcAft>
                <a:spcPts val="600"/>
              </a:spcAft>
            </a:pPr>
            <a:r>
              <a:rPr lang="en-US" dirty="0"/>
              <a:t>Setup and result of classical Stern-Gerlach experiment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D24099E-1CE8-7910-8459-ABC72D2CAB04}"/>
                  </a:ext>
                </a:extLst>
              </p:cNvPr>
              <p:cNvSpPr txBox="1"/>
              <p:nvPr/>
            </p:nvSpPr>
            <p:spPr>
              <a:xfrm>
                <a:off x="478970" y="4478850"/>
                <a:ext cx="11103428" cy="2074350"/>
              </a:xfrm>
              <a:prstGeom prst="rect">
                <a:avLst/>
              </a:prstGeom>
              <a:solidFill>
                <a:schemeClr val="accent5">
                  <a:alpha val="19946"/>
                </a:schemeClr>
              </a:solidFill>
            </p:spPr>
            <p:txBody>
              <a:bodyPr wrap="square">
                <a:spAutoFit/>
              </a:bodyPr>
              <a:lstStyle/>
              <a:p>
                <a:pPr marL="285750" indent="-285750">
                  <a:buFont typeface="Arial" panose="020B0604020202020204" pitchFamily="34" charset="0"/>
                  <a:buChar char="•"/>
                </a:pPr>
                <a:r>
                  <a:rPr lang="en-US" sz="2000" dirty="0">
                    <a:effectLst/>
                  </a:rPr>
                  <a:t>Quantization of new degree of freedom, later called electron spin. </a:t>
                </a:r>
                <a:endParaRPr lang="en-US" sz="2000" dirty="0"/>
              </a:p>
              <a:p>
                <a:pPr marL="285750" indent="-285750">
                  <a:buFont typeface="Arial" panose="020B0604020202020204" pitchFamily="34" charset="0"/>
                  <a:buChar char="•"/>
                </a:pPr>
                <a:r>
                  <a:rPr lang="en-US" sz="2000" dirty="0">
                    <a:effectLst/>
                  </a:rPr>
                  <a:t>Interpretation was only put forward in 1927, 2 years after </a:t>
                </a:r>
                <a:r>
                  <a:rPr lang="en-US" sz="2000" dirty="0" err="1">
                    <a:effectLst/>
                  </a:rPr>
                  <a:t>Goudsmit</a:t>
                </a:r>
                <a:r>
                  <a:rPr lang="en-US" sz="2000" dirty="0">
                    <a:effectLst/>
                  </a:rPr>
                  <a:t> and </a:t>
                </a:r>
                <a:r>
                  <a:rPr lang="en-US" sz="2000" dirty="0" err="1">
                    <a:effectLst/>
                  </a:rPr>
                  <a:t>Uhlenbeck</a:t>
                </a:r>
                <a:r>
                  <a:rPr lang="en-US" sz="2000" dirty="0">
                    <a:effectLst/>
                  </a:rPr>
                  <a:t> found evidence of half-valued electron spin. </a:t>
                </a:r>
              </a:p>
              <a:p>
                <a:pPr marL="285750" indent="-285750">
                  <a:buFont typeface="Arial" panose="020B0604020202020204" pitchFamily="34" charset="0"/>
                  <a:buChar char="•"/>
                </a:pPr>
                <a:r>
                  <a:rPr lang="en-US" sz="2000" dirty="0">
                    <a:effectLst/>
                  </a:rPr>
                  <a:t>Delay attributed to fact that Stern and Gerlach measured size of magnetic moment of Ag atom to be about </a:t>
                </a:r>
                <a14:m>
                  <m:oMath xmlns:m="http://schemas.openxmlformats.org/officeDocument/2006/math">
                    <m:r>
                      <a:rPr lang="en-US" sz="2000" b="0" i="1" dirty="0" smtClean="0">
                        <a:effectLst/>
                      </a:rPr>
                      <m:t>1</m:t>
                    </m:r>
                    <m:sSub>
                      <m:sSubPr>
                        <m:ctrlPr>
                          <a:rPr lang="en-US" sz="2000" b="0" i="1" dirty="0" smtClean="0">
                            <a:effectLst/>
                          </a:rPr>
                        </m:ctrlPr>
                      </m:sSubPr>
                      <m:e>
                        <m:r>
                          <a:rPr lang="en-US" sz="2000" b="0" i="1" dirty="0" smtClean="0">
                            <a:effectLst/>
                            <a:ea typeface="Cambria Math" panose="02040503050406030204" pitchFamily="18" charset="0"/>
                          </a:rPr>
                          <m:t>𝜇</m:t>
                        </m:r>
                      </m:e>
                      <m:sub>
                        <m:r>
                          <a:rPr lang="en-US" sz="2000" b="0" i="1" dirty="0" smtClean="0">
                            <a:effectLst/>
                          </a:rPr>
                          <m:t>𝐵</m:t>
                        </m:r>
                      </m:sub>
                    </m:sSub>
                  </m:oMath>
                </a14:m>
                <a:r>
                  <a:rPr lang="en-US" sz="1100" dirty="0">
                    <a:effectLst/>
                  </a:rPr>
                  <a:t> </a:t>
                </a:r>
                <a:r>
                  <a:rPr lang="en-US" sz="2000" dirty="0">
                    <a:effectLst/>
                  </a:rPr>
                  <a:t>appropriate for orbital angular momentum </a:t>
                </a:r>
                <a14:m>
                  <m:oMath xmlns:m="http://schemas.openxmlformats.org/officeDocument/2006/math">
                    <m:r>
                      <a:rPr lang="en-US" sz="2000" i="1" dirty="0" smtClean="0">
                        <a:effectLst/>
                      </a:rPr>
                      <m:t>1</m:t>
                    </m:r>
                    <m:r>
                      <a:rPr lang="en-US" sz="2000" i="1" dirty="0" smtClean="0">
                        <a:effectLst/>
                        <a:ea typeface="Cambria Math" panose="02040503050406030204" pitchFamily="18" charset="0"/>
                      </a:rPr>
                      <m:t>ℏ</m:t>
                    </m:r>
                  </m:oMath>
                </a14:m>
                <a:r>
                  <a:rPr lang="en-US" sz="2000" dirty="0">
                    <a:effectLst/>
                  </a:rPr>
                  <a:t>. </a:t>
                </a:r>
              </a:p>
              <a:p>
                <a:pPr marL="285750" indent="-285750">
                  <a:buFont typeface="Arial" panose="020B0604020202020204" pitchFamily="34" charset="0"/>
                  <a:buChar char="•"/>
                </a:pPr>
                <a:r>
                  <a:rPr lang="en-US" sz="2000" dirty="0">
                    <a:effectLst/>
                  </a:rPr>
                  <a:t>Factor 2 compensating for factor </a:t>
                </a:r>
                <a14:m>
                  <m:oMath xmlns:m="http://schemas.openxmlformats.org/officeDocument/2006/math">
                    <m:f>
                      <m:fPr>
                        <m:ctrlPr>
                          <a:rPr lang="en-US" sz="2000" i="1" smtClean="0">
                            <a:effectLst/>
                          </a:rPr>
                        </m:ctrlPr>
                      </m:fPr>
                      <m:num>
                        <m:r>
                          <a:rPr lang="en-US" sz="2000" b="0" i="1" smtClean="0">
                            <a:effectLst/>
                          </a:rPr>
                          <m:t>1</m:t>
                        </m:r>
                      </m:num>
                      <m:den>
                        <m:r>
                          <a:rPr lang="en-US" sz="2000" b="0" i="1" smtClean="0">
                            <a:effectLst/>
                          </a:rPr>
                          <m:t>2</m:t>
                        </m:r>
                      </m:den>
                    </m:f>
                    <m:r>
                      <a:rPr lang="en-US" sz="2000" b="0" i="1" smtClean="0">
                        <a:effectLst/>
                      </a:rPr>
                      <m:t> </m:t>
                    </m:r>
                  </m:oMath>
                </a14:m>
                <a:r>
                  <a:rPr lang="en-US" sz="2000" dirty="0">
                    <a:effectLst/>
                  </a:rPr>
                  <a:t>in spin-</a:t>
                </a:r>
                <a:r>
                  <a:rPr lang="en-US" sz="2000" dirty="0"/>
                  <a:t> </a:t>
                </a:r>
                <a14:m>
                  <m:oMath xmlns:m="http://schemas.openxmlformats.org/officeDocument/2006/math">
                    <m:f>
                      <m:fPr>
                        <m:ctrlPr>
                          <a:rPr lang="en-US" sz="2000" i="1"/>
                        </m:ctrlPr>
                      </m:fPr>
                      <m:num>
                        <m:r>
                          <a:rPr lang="en-US" sz="2000" i="1"/>
                          <m:t>1</m:t>
                        </m:r>
                      </m:num>
                      <m:den>
                        <m:r>
                          <a:rPr lang="en-US" sz="2000" i="1"/>
                          <m:t>2</m:t>
                        </m:r>
                      </m:den>
                    </m:f>
                    <m:r>
                      <a:rPr lang="en-US" sz="2000" i="1" dirty="0">
                        <a:ea typeface="Cambria Math" panose="02040503050406030204" pitchFamily="18" charset="0"/>
                      </a:rPr>
                      <m:t>ℏ</m:t>
                    </m:r>
                  </m:oMath>
                </a14:m>
                <a:r>
                  <a:rPr lang="en-US" sz="2000" dirty="0">
                    <a:effectLst/>
                  </a:rPr>
                  <a:t> particles (“Thomas factor”) was not known at that time. </a:t>
                </a:r>
              </a:p>
            </p:txBody>
          </p:sp>
        </mc:Choice>
        <mc:Fallback>
          <p:sp>
            <p:nvSpPr>
              <p:cNvPr id="7" name="TextBox 6">
                <a:extLst>
                  <a:ext uri="{FF2B5EF4-FFF2-40B4-BE49-F238E27FC236}">
                    <a16:creationId xmlns:a16="http://schemas.microsoft.com/office/drawing/2014/main" id="{ED24099E-1CE8-7910-8459-ABC72D2CAB04}"/>
                  </a:ext>
                </a:extLst>
              </p:cNvPr>
              <p:cNvSpPr txBox="1">
                <a:spLocks noRot="1" noChangeAspect="1" noMove="1" noResize="1" noEditPoints="1" noAdjustHandles="1" noChangeArrowheads="1" noChangeShapeType="1" noTextEdit="1"/>
              </p:cNvSpPr>
              <p:nvPr/>
            </p:nvSpPr>
            <p:spPr>
              <a:xfrm>
                <a:off x="478970" y="4478850"/>
                <a:ext cx="11103428" cy="2074350"/>
              </a:xfrm>
              <a:prstGeom prst="rect">
                <a:avLst/>
              </a:prstGeom>
              <a:blipFill>
                <a:blip r:embed="rId3"/>
                <a:stretch>
                  <a:fillRect l="-457" t="-1829" b="-1220"/>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CEE9FB4-6A65-333E-08A7-341E06516866}"/>
              </a:ext>
            </a:extLst>
          </p:cNvPr>
          <p:cNvSpPr txBox="1">
            <a:spLocks/>
          </p:cNvSpPr>
          <p:nvPr/>
        </p:nvSpPr>
        <p:spPr>
          <a:xfrm>
            <a:off x="478970" y="3962400"/>
            <a:ext cx="11103429" cy="496669"/>
          </a:xfrm>
          <a:prstGeom prst="rect">
            <a:avLst/>
          </a:prstGeom>
          <a:solidFill>
            <a:srgbClr val="002060">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2400" dirty="0">
                <a:solidFill>
                  <a:schemeClr val="bg1"/>
                </a:solidFill>
              </a:rPr>
              <a:t>Experiment showed for the first time the quantization of angular momentum: </a:t>
            </a:r>
          </a:p>
        </p:txBody>
      </p:sp>
    </p:spTree>
    <p:extLst>
      <p:ext uri="{BB962C8B-B14F-4D97-AF65-F5344CB8AC3E}">
        <p14:creationId xmlns:p14="http://schemas.microsoft.com/office/powerpoint/2010/main" val="132565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5E223F-EA60-1733-0A46-3C1666980DF9}"/>
              </a:ext>
            </a:extLst>
          </p:cNvPr>
          <p:cNvSpPr>
            <a:spLocks noGrp="1"/>
          </p:cNvSpPr>
          <p:nvPr>
            <p:ph type="sldNum" sz="quarter" idx="10"/>
          </p:nvPr>
        </p:nvSpPr>
        <p:spPr/>
        <p:txBody>
          <a:bodyPr/>
          <a:lstStyle/>
          <a:p>
            <a:fld id="{DF69D58E-C59B-4BE3-83E0-B1C1287A8E5B}" type="slidenum">
              <a:rPr lang="en-US" smtClean="0"/>
              <a:pPr/>
              <a:t>9</a:t>
            </a:fld>
            <a:endParaRPr lang="en-US"/>
          </a:p>
        </p:txBody>
      </p:sp>
      <p:pic>
        <p:nvPicPr>
          <p:cNvPr id="2050" name="Picture 2">
            <a:extLst>
              <a:ext uri="{FF2B5EF4-FFF2-40B4-BE49-F238E27FC236}">
                <a16:creationId xmlns:a16="http://schemas.microsoft.com/office/drawing/2014/main" id="{A7FF3388-9A82-C175-D6C3-3471396FD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4831" y="3853668"/>
            <a:ext cx="1736323" cy="2616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tto Stern smoking a cigar while in laboratory, Credit Line: AIP Emilio Segrè Visual Archives, Segrè Collection">
            <a:extLst>
              <a:ext uri="{FF2B5EF4-FFF2-40B4-BE49-F238E27FC236}">
                <a16:creationId xmlns:a16="http://schemas.microsoft.com/office/drawing/2014/main" id="{452E6961-F8E3-A91E-F22A-894CC23C4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207696"/>
            <a:ext cx="4837953" cy="3289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0177E3-B16F-236E-749F-35FDB78DDB85}"/>
              </a:ext>
            </a:extLst>
          </p:cNvPr>
          <p:cNvSpPr txBox="1"/>
          <p:nvPr/>
        </p:nvSpPr>
        <p:spPr>
          <a:xfrm>
            <a:off x="6553201" y="5546538"/>
            <a:ext cx="2937793" cy="923330"/>
          </a:xfrm>
          <a:prstGeom prst="rect">
            <a:avLst/>
          </a:prstGeom>
          <a:noFill/>
        </p:spPr>
        <p:txBody>
          <a:bodyPr wrap="square">
            <a:spAutoFit/>
          </a:bodyPr>
          <a:lstStyle/>
          <a:p>
            <a:r>
              <a:rPr lang="en-US" b="1" i="0" dirty="0">
                <a:solidFill>
                  <a:srgbClr val="0F1111"/>
                </a:solidFill>
                <a:effectLst/>
                <a:highlight>
                  <a:srgbClr val="FFFFFF"/>
                </a:highlight>
                <a:latin typeface="Amazon Ember"/>
              </a:rPr>
              <a:t>H. Schmidt-</a:t>
            </a:r>
            <a:r>
              <a:rPr lang="en-US" b="1" i="0" dirty="0" err="1">
                <a:solidFill>
                  <a:srgbClr val="0F1111"/>
                </a:solidFill>
                <a:effectLst/>
                <a:highlight>
                  <a:srgbClr val="FFFFFF"/>
                </a:highlight>
                <a:latin typeface="Amazon Ember"/>
              </a:rPr>
              <a:t>Böcking</a:t>
            </a:r>
            <a:r>
              <a:rPr lang="en-US" b="1" i="0" dirty="0">
                <a:solidFill>
                  <a:srgbClr val="0F1111"/>
                </a:solidFill>
                <a:effectLst/>
                <a:highlight>
                  <a:srgbClr val="FFFFFF"/>
                </a:highlight>
                <a:latin typeface="Amazon Ember"/>
              </a:rPr>
              <a:t> </a:t>
            </a:r>
          </a:p>
          <a:p>
            <a:r>
              <a:rPr lang="en-US" b="1" i="0" dirty="0">
                <a:solidFill>
                  <a:srgbClr val="0F1111"/>
                </a:solidFill>
                <a:effectLst/>
                <a:highlight>
                  <a:srgbClr val="FFFFFF"/>
                </a:highlight>
                <a:latin typeface="Amazon Ember"/>
              </a:rPr>
              <a:t>Otto Stern “</a:t>
            </a:r>
            <a:r>
              <a:rPr lang="en-US" dirty="0"/>
              <a:t>Physicist, lateral thinker, Nobel Prize winner”</a:t>
            </a:r>
          </a:p>
        </p:txBody>
      </p:sp>
      <p:pic>
        <p:nvPicPr>
          <p:cNvPr id="2056" name="Picture 8" descr="Figure 1. A memorial plaque honoring Otto Stern and Walther Gerlach, mounted in February 2002 near the entrance to the building in Frankfurt, Germany, where their experiment took place. The inscription, in translation, reads: “In February 1922 … was made the fundamental discovery of space quantization of the magnetic moments of atoms. The Stern–Gerlach experiment is the basis of important scientific and technological developments in the 20th century, such as nuclear magnetic resonance, atomic clocks, or lasers….” The new Stern–Gerlach Center for Experimental Physics at the University of Frankfurt is under construction about 8 km north of the original laboratory.">
            <a:extLst>
              <a:ext uri="{FF2B5EF4-FFF2-40B4-BE49-F238E27FC236}">
                <a16:creationId xmlns:a16="http://schemas.microsoft.com/office/drawing/2014/main" id="{4D11DD46-9431-9817-9A32-66BBA49C9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7696"/>
            <a:ext cx="6186584" cy="626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57417"/>
      </p:ext>
    </p:extLst>
  </p:cSld>
  <p:clrMapOvr>
    <a:masterClrMapping/>
  </p:clrMapOvr>
</p:sld>
</file>

<file path=ppt/theme/theme1.xml><?xml version="1.0" encoding="utf-8"?>
<a:theme xmlns:a="http://schemas.openxmlformats.org/drawingml/2006/main" name="TND_202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129779</TotalTime>
  <Words>5043</Words>
  <Application>Microsoft Macintosh PowerPoint</Application>
  <PresentationFormat>Widescreen</PresentationFormat>
  <Paragraphs>774</Paragraphs>
  <Slides>67</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Amazon Ember</vt:lpstr>
      <vt:lpstr>Arial</vt:lpstr>
      <vt:lpstr>Arial Black</vt:lpstr>
      <vt:lpstr>Calibri</vt:lpstr>
      <vt:lpstr>Calibri Light</vt:lpstr>
      <vt:lpstr>Cambria Math</vt:lpstr>
      <vt:lpstr>CMSS10</vt:lpstr>
      <vt:lpstr>CMSS9</vt:lpstr>
      <vt:lpstr>CMSSI10</vt:lpstr>
      <vt:lpstr>CMSSI9</vt:lpstr>
      <vt:lpstr>CMSY10</vt:lpstr>
      <vt:lpstr>CMSY9</vt:lpstr>
      <vt:lpstr>Comic Sans MS</vt:lpstr>
      <vt:lpstr>ElsevierSans</vt:lpstr>
      <vt:lpstr>TND_2020</vt:lpstr>
      <vt:lpstr>PowerPoint Presentation</vt:lpstr>
      <vt:lpstr>Outline</vt:lpstr>
      <vt:lpstr>PowerPoint Presentation</vt:lpstr>
      <vt:lpstr>The Electron-Ion Collider</vt:lpstr>
      <vt:lpstr>The Electron-Ion Collider</vt:lpstr>
      <vt:lpstr>The Electron-Ion Collider</vt:lpstr>
      <vt:lpstr>PowerPoint Presentation</vt:lpstr>
      <vt:lpstr>1922 Stern-Gerlach experiment</vt:lpstr>
      <vt:lpstr>PowerPoint Presentation</vt:lpstr>
      <vt:lpstr>The classical Stern-Gerlach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Advanced Polarized Proton Source</vt:lpstr>
      <vt:lpstr>Particle Beam Optics</vt:lpstr>
      <vt:lpstr>Particle Beam Optics</vt:lpstr>
      <vt:lpstr>Particle Beam Optics &amp; Spin</vt:lpstr>
      <vt:lpstr>Depolarizing Resonances</vt:lpstr>
      <vt:lpstr>Example: COSY</vt:lpstr>
      <vt:lpstr>The Relativistic Heavy Ion Collider</vt:lpstr>
      <vt:lpstr>Spin Resonances in RHIC</vt:lpstr>
      <vt:lpstr>Resonance Mitigation </vt:lpstr>
      <vt:lpstr>Spin Motion through Siberian Snake</vt:lpstr>
      <vt:lpstr>RHIC Proton Polarization</vt:lpstr>
      <vt:lpstr>Spin Motion through a Spin Rotator</vt:lpstr>
      <vt:lpstr>Polarized Beams at EIC</vt:lpstr>
      <vt:lpstr>Requirements for Polarimetry</vt:lpstr>
      <vt:lpstr>PowerPoint Presentation</vt:lpstr>
      <vt:lpstr>Polarization of Particle Bunches</vt:lpstr>
      <vt:lpstr>The Right Frame</vt:lpstr>
      <vt:lpstr>Transverse Single-Spin Asymmetries</vt:lpstr>
      <vt:lpstr>Elastic Scattering at RHIC energies</vt:lpstr>
      <vt:lpstr>Elastic Scattering at RHIC energies</vt:lpstr>
      <vt:lpstr>An Absolute Polarimeter at RHIC / EIC</vt:lpstr>
      <vt:lpstr>HJET Setup for RHIC / EIC</vt:lpstr>
      <vt:lpstr>Absolute Beam Polarization</vt:lpstr>
      <vt:lpstr>Measured Beam Polarizations</vt:lpstr>
      <vt:lpstr>Additional Fast Polarimeters</vt:lpstr>
      <vt:lpstr>Fiber Target Polarimeters</vt:lpstr>
      <vt:lpstr>From RHIC to EIC</vt:lpstr>
      <vt:lpstr>From RHIC to EIC</vt:lpstr>
      <vt:lpstr>PowerPoint Presentation</vt:lpstr>
      <vt:lpstr>Requirements and Delivery</vt:lpstr>
      <vt:lpstr>Recap: Hadron Polarimetry</vt:lpstr>
      <vt:lpstr>A Polarized Electron-Ion Collider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Transverse Single Spin Asymmetries in W-Boson Production</dc:title>
  <dc:creator>Oleg Eyser</dc:creator>
  <cp:lastModifiedBy>Rathmann, Frank</cp:lastModifiedBy>
  <cp:revision>29</cp:revision>
  <dcterms:created xsi:type="dcterms:W3CDTF">2019-11-07T21:24:57Z</dcterms:created>
  <dcterms:modified xsi:type="dcterms:W3CDTF">2024-06-14T11:33:51Z</dcterms:modified>
</cp:coreProperties>
</file>