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70" r:id="rId4"/>
    <p:sldId id="272" r:id="rId5"/>
    <p:sldId id="271" r:id="rId6"/>
    <p:sldId id="268" r:id="rId7"/>
    <p:sldId id="263" r:id="rId8"/>
    <p:sldId id="258" r:id="rId9"/>
    <p:sldId id="267" r:id="rId10"/>
    <p:sldId id="264" r:id="rId11"/>
    <p:sldId id="265" r:id="rId12"/>
    <p:sldId id="266" r:id="rId13"/>
    <p:sldId id="269" r:id="rId14"/>
    <p:sldId id="262" r:id="rId15"/>
    <p:sldId id="283" r:id="rId16"/>
    <p:sldId id="259" r:id="rId17"/>
    <p:sldId id="277" r:id="rId18"/>
    <p:sldId id="257" r:id="rId19"/>
    <p:sldId id="284" r:id="rId20"/>
    <p:sldId id="275" r:id="rId21"/>
    <p:sldId id="287" r:id="rId22"/>
    <p:sldId id="276" r:id="rId23"/>
    <p:sldId id="280" r:id="rId24"/>
    <p:sldId id="286" r:id="rId25"/>
    <p:sldId id="282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96"/>
    <a:srgbClr val="FFB8BB"/>
    <a:srgbClr val="4E9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1" autoAdjust="0"/>
    <p:restoredTop sz="94698" autoAdjust="0"/>
  </p:normalViewPr>
  <p:slideViewPr>
    <p:cSldViewPr snapToGrid="0" snapToObjects="1" showGuides="1">
      <p:cViewPr>
        <p:scale>
          <a:sx n="103" d="100"/>
          <a:sy n="103" d="100"/>
        </p:scale>
        <p:origin x="-808" y="-192"/>
      </p:cViewPr>
      <p:guideLst>
        <p:guide orient="horz" pos="4319"/>
        <p:guide pos="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8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85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63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7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57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16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14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65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24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27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50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B069F-A308-7C40-8FA9-150E0E516F69}" type="datetimeFigureOut">
              <a:rPr lang="fr-FR" smtClean="0"/>
              <a:t>21/01/24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C190D-B634-1544-A5F1-F19F9AD16C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1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9150" y="2130425"/>
            <a:ext cx="7929050" cy="1470025"/>
          </a:xfrm>
        </p:spPr>
        <p:txBody>
          <a:bodyPr/>
          <a:lstStyle/>
          <a:p>
            <a:r>
              <a:rPr lang="fr-FR" dirty="0" smtClean="0"/>
              <a:t>Semi-</a:t>
            </a:r>
            <a:r>
              <a:rPr lang="fr-FR" dirty="0" err="1" smtClean="0"/>
              <a:t>classical</a:t>
            </a:r>
            <a:r>
              <a:rPr lang="fr-FR" dirty="0" smtClean="0"/>
              <a:t> tri- and </a:t>
            </a:r>
            <a:r>
              <a:rPr lang="fr-FR" dirty="0" err="1" smtClean="0"/>
              <a:t>tetra</a:t>
            </a:r>
            <a:r>
              <a:rPr lang="fr-FR" dirty="0" smtClean="0"/>
              <a:t>-quark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70157" y="3886200"/>
            <a:ext cx="7588043" cy="1752600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>
                <a:solidFill>
                  <a:schemeClr val="tx1"/>
                </a:solidFill>
              </a:rPr>
              <a:t>Xavier </a:t>
            </a:r>
            <a:r>
              <a:rPr lang="fr-FR" sz="2800" dirty="0" err="1" smtClean="0">
                <a:solidFill>
                  <a:schemeClr val="tx1"/>
                </a:solidFill>
              </a:rPr>
              <a:t>Artru</a:t>
            </a:r>
            <a:r>
              <a:rPr lang="fr-FR" sz="2800" dirty="0" smtClean="0">
                <a:solidFill>
                  <a:schemeClr val="tx1"/>
                </a:solidFill>
              </a:rPr>
              <a:t/>
            </a:r>
            <a:br>
              <a:rPr lang="fr-FR" sz="2800" dirty="0" smtClean="0">
                <a:solidFill>
                  <a:schemeClr val="tx1"/>
                </a:solidFill>
              </a:rPr>
            </a:br>
            <a:r>
              <a:rPr lang="fr-FR" sz="2800" dirty="0" smtClean="0">
                <a:solidFill>
                  <a:schemeClr val="tx1"/>
                </a:solidFill>
              </a:rPr>
              <a:t>Institut de Physique des deux Infinis de Lyon</a:t>
            </a:r>
            <a:br>
              <a:rPr lang="fr-FR" sz="2800" dirty="0" smtClean="0">
                <a:solidFill>
                  <a:schemeClr val="tx1"/>
                </a:solidFill>
              </a:rPr>
            </a:br>
            <a:r>
              <a:rPr lang="fr-FR" sz="2800" dirty="0" smtClean="0">
                <a:solidFill>
                  <a:schemeClr val="tx1"/>
                </a:solidFill>
              </a:rPr>
              <a:t>(IP2I)</a:t>
            </a:r>
            <a:br>
              <a:rPr lang="fr-FR" sz="2800" dirty="0" smtClean="0">
                <a:solidFill>
                  <a:schemeClr val="tx1"/>
                </a:solidFill>
              </a:rPr>
            </a:br>
            <a:r>
              <a:rPr lang="fr-FR" sz="2800" dirty="0" smtClean="0">
                <a:solidFill>
                  <a:schemeClr val="tx1"/>
                </a:solidFill>
              </a:rPr>
              <a:t>GIF animations by Marie-Christine </a:t>
            </a:r>
            <a:r>
              <a:rPr lang="fr-FR" sz="2800" dirty="0" err="1" smtClean="0">
                <a:solidFill>
                  <a:schemeClr val="tx1"/>
                </a:solidFill>
              </a:rPr>
              <a:t>Artru</a:t>
            </a:r>
            <a:r>
              <a:rPr lang="fr-FR" sz="2800" dirty="0" smtClean="0">
                <a:solidFill>
                  <a:schemeClr val="tx1"/>
                </a:solidFill>
              </a:rPr>
              <a:t>  </a:t>
            </a:r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1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6718502" y="3864055"/>
            <a:ext cx="947771" cy="41783"/>
            <a:chOff x="7068766" y="3817569"/>
            <a:chExt cx="588492" cy="89564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7073217" y="3895588"/>
              <a:ext cx="584041" cy="11545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7068766" y="3817569"/>
              <a:ext cx="584042" cy="1154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orme libre 12"/>
          <p:cNvSpPr/>
          <p:nvPr/>
        </p:nvSpPr>
        <p:spPr>
          <a:xfrm>
            <a:off x="6704015" y="1733673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6713867" y="3873891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rot="16200000">
            <a:off x="5230889" y="3866906"/>
            <a:ext cx="4917440" cy="1397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668539" y="3873437"/>
            <a:ext cx="3053343" cy="1154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7629785" y="3775144"/>
            <a:ext cx="144566" cy="1335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7629318" y="3875466"/>
            <a:ext cx="144566" cy="13358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3523973" y="3805421"/>
            <a:ext cx="144566" cy="133589"/>
          </a:xfrm>
          <a:prstGeom prst="ellipse">
            <a:avLst/>
          </a:prstGeom>
          <a:solidFill>
            <a:srgbClr val="008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30906" y="6126788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652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 flipV="1">
            <a:off x="6921094" y="3546564"/>
            <a:ext cx="796298" cy="678401"/>
            <a:chOff x="7177855" y="3158658"/>
            <a:chExt cx="494438" cy="1454213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7189614" y="4601325"/>
              <a:ext cx="482679" cy="1154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7177855" y="3158658"/>
              <a:ext cx="482679" cy="1154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orme libre 12"/>
          <p:cNvSpPr/>
          <p:nvPr/>
        </p:nvSpPr>
        <p:spPr>
          <a:xfrm>
            <a:off x="6704015" y="1733673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6713867" y="3873891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rot="16200000">
            <a:off x="5230889" y="3866906"/>
            <a:ext cx="4917440" cy="1397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3668539" y="3873437"/>
            <a:ext cx="3053343" cy="1154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r 2"/>
          <p:cNvGrpSpPr/>
          <p:nvPr/>
        </p:nvGrpSpPr>
        <p:grpSpPr>
          <a:xfrm flipV="1">
            <a:off x="7629318" y="3476148"/>
            <a:ext cx="145033" cy="826857"/>
            <a:chOff x="7629318" y="3476148"/>
            <a:chExt cx="145033" cy="826857"/>
          </a:xfrm>
        </p:grpSpPr>
        <p:sp>
          <p:nvSpPr>
            <p:cNvPr id="27" name="Ellipse 26"/>
            <p:cNvSpPr/>
            <p:nvPr/>
          </p:nvSpPr>
          <p:spPr>
            <a:xfrm flipV="1">
              <a:off x="7629785" y="3476148"/>
              <a:ext cx="144566" cy="1335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 flipV="1">
              <a:off x="7629318" y="4169416"/>
              <a:ext cx="144566" cy="13358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Ellipse 29"/>
          <p:cNvSpPr/>
          <p:nvPr/>
        </p:nvSpPr>
        <p:spPr>
          <a:xfrm flipV="1">
            <a:off x="3523973" y="3805421"/>
            <a:ext cx="144566" cy="133589"/>
          </a:xfrm>
          <a:prstGeom prst="ellipse">
            <a:avLst/>
          </a:prstGeom>
          <a:solidFill>
            <a:srgbClr val="008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r 52"/>
          <p:cNvGrpSpPr/>
          <p:nvPr/>
        </p:nvGrpSpPr>
        <p:grpSpPr>
          <a:xfrm flipV="1">
            <a:off x="6717800" y="3566419"/>
            <a:ext cx="220767" cy="653821"/>
            <a:chOff x="6683454" y="3057621"/>
            <a:chExt cx="572612" cy="1695841"/>
          </a:xfrm>
        </p:grpSpPr>
        <p:sp>
          <p:nvSpPr>
            <p:cNvPr id="54" name="Forme libre 53"/>
            <p:cNvSpPr/>
            <p:nvPr/>
          </p:nvSpPr>
          <p:spPr>
            <a:xfrm>
              <a:off x="6683454" y="3057621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Forme libre 56"/>
            <p:cNvSpPr/>
            <p:nvPr/>
          </p:nvSpPr>
          <p:spPr>
            <a:xfrm flipV="1">
              <a:off x="6706038" y="3915047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430906" y="6126788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48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/>
          <p:nvPr/>
        </p:nvSpPr>
        <p:spPr>
          <a:xfrm>
            <a:off x="6704015" y="1733673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6713867" y="3873891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rot="16200000">
            <a:off x="5230889" y="3866906"/>
            <a:ext cx="4917440" cy="1397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 flipV="1">
            <a:off x="3523973" y="3088134"/>
            <a:ext cx="4250378" cy="1591127"/>
            <a:chOff x="3523973" y="3088134"/>
            <a:chExt cx="4250378" cy="1591127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7189614" y="4601325"/>
              <a:ext cx="482679" cy="1154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7177855" y="3158658"/>
              <a:ext cx="482679" cy="1154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3668539" y="3873437"/>
              <a:ext cx="3053343" cy="11546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/>
            <p:cNvSpPr/>
            <p:nvPr/>
          </p:nvSpPr>
          <p:spPr>
            <a:xfrm>
              <a:off x="7629785" y="3088134"/>
              <a:ext cx="144566" cy="1335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7629318" y="4545672"/>
              <a:ext cx="144566" cy="13358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3523973" y="3805421"/>
              <a:ext cx="144566" cy="13358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3" name="Grouper 52"/>
            <p:cNvGrpSpPr/>
            <p:nvPr/>
          </p:nvGrpSpPr>
          <p:grpSpPr>
            <a:xfrm>
              <a:off x="6720916" y="3192568"/>
              <a:ext cx="473233" cy="1401522"/>
              <a:chOff x="6683454" y="3057621"/>
              <a:chExt cx="572612" cy="1695841"/>
            </a:xfrm>
          </p:grpSpPr>
          <p:sp>
            <p:nvSpPr>
              <p:cNvPr id="54" name="Forme libre 53"/>
              <p:cNvSpPr/>
              <p:nvPr/>
            </p:nvSpPr>
            <p:spPr>
              <a:xfrm>
                <a:off x="6683454" y="3057621"/>
                <a:ext cx="550028" cy="838415"/>
              </a:xfrm>
              <a:custGeom>
                <a:avLst/>
                <a:gdLst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664694 w 735911"/>
                  <a:gd name="connsiteY2" fmla="*/ 379846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413244 w 735911"/>
                  <a:gd name="connsiteY2" fmla="*/ 998686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413244 w 735911"/>
                  <a:gd name="connsiteY2" fmla="*/ 998686 h 1626215"/>
                  <a:gd name="connsiteX3" fmla="*/ 735911 w 735911"/>
                  <a:gd name="connsiteY3" fmla="*/ 0 h 1626215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20400"/>
                  <a:gd name="connsiteY0" fmla="*/ 627529 h 627529"/>
                  <a:gd name="connsiteX1" fmla="*/ 267881 w 420400"/>
                  <a:gd name="connsiteY1" fmla="*/ 246623 h 627529"/>
                  <a:gd name="connsiteX2" fmla="*/ 420400 w 420400"/>
                  <a:gd name="connsiteY2" fmla="*/ 0 h 627529"/>
                  <a:gd name="connsiteX0" fmla="*/ 0 w 420400"/>
                  <a:gd name="connsiteY0" fmla="*/ 627529 h 627529"/>
                  <a:gd name="connsiteX1" fmla="*/ 267881 w 420400"/>
                  <a:gd name="connsiteY1" fmla="*/ 246623 h 627529"/>
                  <a:gd name="connsiteX2" fmla="*/ 420400 w 420400"/>
                  <a:gd name="connsiteY2" fmla="*/ 0 h 627529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41642 w 413244"/>
                  <a:gd name="connsiteY1" fmla="*/ 284789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41642 w 413244"/>
                  <a:gd name="connsiteY1" fmla="*/ 284789 h 629914"/>
                  <a:gd name="connsiteX2" fmla="*/ 413244 w 413244"/>
                  <a:gd name="connsiteY2" fmla="*/ 0 h 62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3244" h="629914">
                    <a:moveTo>
                      <a:pt x="0" y="629914"/>
                    </a:moveTo>
                    <a:cubicBezTo>
                      <a:pt x="158318" y="415611"/>
                      <a:pt x="172768" y="389775"/>
                      <a:pt x="241642" y="284789"/>
                    </a:cubicBezTo>
                    <a:cubicBezTo>
                      <a:pt x="310516" y="179803"/>
                      <a:pt x="307382" y="187661"/>
                      <a:pt x="413244" y="0"/>
                    </a:cubicBezTo>
                  </a:path>
                </a:pathLst>
              </a:cu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Forme libre 56"/>
              <p:cNvSpPr/>
              <p:nvPr/>
            </p:nvSpPr>
            <p:spPr>
              <a:xfrm flipV="1">
                <a:off x="6706038" y="3915047"/>
                <a:ext cx="550028" cy="838415"/>
              </a:xfrm>
              <a:custGeom>
                <a:avLst/>
                <a:gdLst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664694 w 735911"/>
                  <a:gd name="connsiteY2" fmla="*/ 379846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413244 w 735911"/>
                  <a:gd name="connsiteY2" fmla="*/ 998686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413244 w 735911"/>
                  <a:gd name="connsiteY2" fmla="*/ 998686 h 1626215"/>
                  <a:gd name="connsiteX3" fmla="*/ 735911 w 735911"/>
                  <a:gd name="connsiteY3" fmla="*/ 0 h 1626215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20400"/>
                  <a:gd name="connsiteY0" fmla="*/ 627529 h 627529"/>
                  <a:gd name="connsiteX1" fmla="*/ 267881 w 420400"/>
                  <a:gd name="connsiteY1" fmla="*/ 246623 h 627529"/>
                  <a:gd name="connsiteX2" fmla="*/ 420400 w 420400"/>
                  <a:gd name="connsiteY2" fmla="*/ 0 h 627529"/>
                  <a:gd name="connsiteX0" fmla="*/ 0 w 420400"/>
                  <a:gd name="connsiteY0" fmla="*/ 627529 h 627529"/>
                  <a:gd name="connsiteX1" fmla="*/ 267881 w 420400"/>
                  <a:gd name="connsiteY1" fmla="*/ 246623 h 627529"/>
                  <a:gd name="connsiteX2" fmla="*/ 420400 w 420400"/>
                  <a:gd name="connsiteY2" fmla="*/ 0 h 627529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41642 w 413244"/>
                  <a:gd name="connsiteY1" fmla="*/ 284789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41642 w 413244"/>
                  <a:gd name="connsiteY1" fmla="*/ 284789 h 629914"/>
                  <a:gd name="connsiteX2" fmla="*/ 413244 w 413244"/>
                  <a:gd name="connsiteY2" fmla="*/ 0 h 62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3244" h="629914">
                    <a:moveTo>
                      <a:pt x="0" y="629914"/>
                    </a:moveTo>
                    <a:cubicBezTo>
                      <a:pt x="158318" y="415611"/>
                      <a:pt x="172768" y="389775"/>
                      <a:pt x="241642" y="284789"/>
                    </a:cubicBezTo>
                    <a:cubicBezTo>
                      <a:pt x="310516" y="179803"/>
                      <a:pt x="307382" y="187661"/>
                      <a:pt x="413244" y="0"/>
                    </a:cubicBezTo>
                  </a:path>
                </a:pathLst>
              </a:custGeom>
              <a:ln w="381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9" name="ZoneTexte 18"/>
          <p:cNvSpPr txBox="1"/>
          <p:nvPr/>
        </p:nvSpPr>
        <p:spPr>
          <a:xfrm>
            <a:off x="430906" y="6126788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0694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/>
          <p:nvPr/>
        </p:nvSpPr>
        <p:spPr>
          <a:xfrm>
            <a:off x="6704015" y="1733673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6666831" y="3873891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rot="16200000">
            <a:off x="5230889" y="3866906"/>
            <a:ext cx="4917440" cy="1397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 flipV="1">
            <a:off x="3523973" y="2370442"/>
            <a:ext cx="4250243" cy="3109656"/>
            <a:chOff x="3523973" y="2370442"/>
            <a:chExt cx="4250243" cy="3109656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3668539" y="3873437"/>
              <a:ext cx="3053343" cy="11546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/>
            <p:cNvSpPr/>
            <p:nvPr/>
          </p:nvSpPr>
          <p:spPr>
            <a:xfrm>
              <a:off x="3523973" y="3805421"/>
              <a:ext cx="144566" cy="13358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/>
            <p:cNvCxnSpPr/>
            <p:nvPr/>
          </p:nvCxnSpPr>
          <p:spPr>
            <a:xfrm flipV="1">
              <a:off x="7502065" y="2429208"/>
              <a:ext cx="186094" cy="1154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50"/>
            <p:cNvSpPr/>
            <p:nvPr/>
          </p:nvSpPr>
          <p:spPr>
            <a:xfrm>
              <a:off x="7629318" y="2370442"/>
              <a:ext cx="144566" cy="1335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Forme libre 58"/>
            <p:cNvSpPr/>
            <p:nvPr/>
          </p:nvSpPr>
          <p:spPr>
            <a:xfrm>
              <a:off x="6658141" y="2420531"/>
              <a:ext cx="865435" cy="1473053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537367"/>
                <a:gd name="connsiteY0" fmla="*/ 914651 h 914651"/>
                <a:gd name="connsiteX1" fmla="*/ 241642 w 537367"/>
                <a:gd name="connsiteY1" fmla="*/ 569526 h 914651"/>
                <a:gd name="connsiteX2" fmla="*/ 537367 w 537367"/>
                <a:gd name="connsiteY2" fmla="*/ 0 h 914651"/>
                <a:gd name="connsiteX0" fmla="*/ 0 w 537367"/>
                <a:gd name="connsiteY0" fmla="*/ 914651 h 914651"/>
                <a:gd name="connsiteX1" fmla="*/ 241642 w 537367"/>
                <a:gd name="connsiteY1" fmla="*/ 569526 h 914651"/>
                <a:gd name="connsiteX2" fmla="*/ 537367 w 537367"/>
                <a:gd name="connsiteY2" fmla="*/ 0 h 91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367" h="914651">
                  <a:moveTo>
                    <a:pt x="0" y="914651"/>
                  </a:moveTo>
                  <a:cubicBezTo>
                    <a:pt x="158318" y="700348"/>
                    <a:pt x="172768" y="674512"/>
                    <a:pt x="241642" y="569526"/>
                  </a:cubicBezTo>
                  <a:cubicBezTo>
                    <a:pt x="310516" y="464540"/>
                    <a:pt x="438806" y="231467"/>
                    <a:pt x="537367" y="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7514156" y="5398028"/>
              <a:ext cx="186094" cy="1154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e 22"/>
            <p:cNvSpPr/>
            <p:nvPr/>
          </p:nvSpPr>
          <p:spPr>
            <a:xfrm flipV="1">
              <a:off x="7629650" y="5346509"/>
              <a:ext cx="144566" cy="13358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 flipV="1">
              <a:off x="6658473" y="3921682"/>
              <a:ext cx="865435" cy="1473053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537367"/>
                <a:gd name="connsiteY0" fmla="*/ 914651 h 914651"/>
                <a:gd name="connsiteX1" fmla="*/ 241642 w 537367"/>
                <a:gd name="connsiteY1" fmla="*/ 569526 h 914651"/>
                <a:gd name="connsiteX2" fmla="*/ 537367 w 537367"/>
                <a:gd name="connsiteY2" fmla="*/ 0 h 914651"/>
                <a:gd name="connsiteX0" fmla="*/ 0 w 537367"/>
                <a:gd name="connsiteY0" fmla="*/ 914651 h 914651"/>
                <a:gd name="connsiteX1" fmla="*/ 241642 w 537367"/>
                <a:gd name="connsiteY1" fmla="*/ 569526 h 914651"/>
                <a:gd name="connsiteX2" fmla="*/ 537367 w 537367"/>
                <a:gd name="connsiteY2" fmla="*/ 0 h 91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367" h="914651">
                  <a:moveTo>
                    <a:pt x="0" y="914651"/>
                  </a:moveTo>
                  <a:cubicBezTo>
                    <a:pt x="158318" y="700348"/>
                    <a:pt x="172768" y="674512"/>
                    <a:pt x="241642" y="569526"/>
                  </a:cubicBezTo>
                  <a:cubicBezTo>
                    <a:pt x="310516" y="464540"/>
                    <a:pt x="438806" y="231467"/>
                    <a:pt x="537367" y="0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430906" y="6126788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8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6726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 flipV="1">
            <a:off x="3523973" y="1415172"/>
            <a:ext cx="4250243" cy="4917440"/>
            <a:chOff x="3523973" y="1415172"/>
            <a:chExt cx="4250243" cy="4917440"/>
          </a:xfrm>
        </p:grpSpPr>
        <p:sp>
          <p:nvSpPr>
            <p:cNvPr id="13" name="Forme libre 12"/>
            <p:cNvSpPr/>
            <p:nvPr/>
          </p:nvSpPr>
          <p:spPr>
            <a:xfrm>
              <a:off x="6704015" y="1733673"/>
              <a:ext cx="979497" cy="2164493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911" h="1626215">
                  <a:moveTo>
                    <a:pt x="0" y="1626215"/>
                  </a:moveTo>
                  <a:cubicBezTo>
                    <a:pt x="146391" y="1421454"/>
                    <a:pt x="292782" y="1216694"/>
                    <a:pt x="403564" y="1008966"/>
                  </a:cubicBezTo>
                  <a:cubicBezTo>
                    <a:pt x="514346" y="801238"/>
                    <a:pt x="609303" y="548007"/>
                    <a:pt x="664694" y="379846"/>
                  </a:cubicBezTo>
                  <a:cubicBezTo>
                    <a:pt x="720085" y="211685"/>
                    <a:pt x="735911" y="0"/>
                    <a:pt x="735911" y="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 flipV="1">
              <a:off x="6702108" y="3873891"/>
              <a:ext cx="979497" cy="2164493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911" h="1626215">
                  <a:moveTo>
                    <a:pt x="0" y="1626215"/>
                  </a:moveTo>
                  <a:cubicBezTo>
                    <a:pt x="146391" y="1421454"/>
                    <a:pt x="292782" y="1216694"/>
                    <a:pt x="403564" y="1008966"/>
                  </a:cubicBezTo>
                  <a:cubicBezTo>
                    <a:pt x="514346" y="801238"/>
                    <a:pt x="609303" y="548007"/>
                    <a:pt x="664694" y="379846"/>
                  </a:cubicBezTo>
                  <a:cubicBezTo>
                    <a:pt x="720085" y="211685"/>
                    <a:pt x="735911" y="0"/>
                    <a:pt x="735911" y="0"/>
                  </a:cubicBezTo>
                </a:path>
              </a:pathLst>
            </a:custGeom>
            <a:ln w="38100" cmpd="sng">
              <a:solidFill>
                <a:srgbClr val="0000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/>
            <p:nvPr/>
          </p:nvCxnSpPr>
          <p:spPr>
            <a:xfrm rot="16200000">
              <a:off x="5230889" y="3866906"/>
              <a:ext cx="4917440" cy="13971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3668539" y="3873437"/>
              <a:ext cx="3053343" cy="11546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/>
            <p:cNvSpPr/>
            <p:nvPr/>
          </p:nvSpPr>
          <p:spPr>
            <a:xfrm>
              <a:off x="3523973" y="3805421"/>
              <a:ext cx="144566" cy="13358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7629318" y="1582656"/>
              <a:ext cx="144566" cy="1335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 flipV="1">
              <a:off x="7629650" y="5993199"/>
              <a:ext cx="144566" cy="13358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430906" y="6126788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7227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quar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9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453" y="149848"/>
            <a:ext cx="2837358" cy="755538"/>
          </a:xfrm>
        </p:spPr>
        <p:txBody>
          <a:bodyPr>
            <a:normAutofit/>
          </a:bodyPr>
          <a:lstStyle/>
          <a:p>
            <a:r>
              <a:rPr lang="fr-FR" sz="3200" dirty="0" smtClean="0"/>
              <a:t>The </a:t>
            </a:r>
            <a:r>
              <a:rPr lang="fr-FR" sz="3200" dirty="0" err="1" smtClean="0"/>
              <a:t>p</a:t>
            </a:r>
            <a:r>
              <a:rPr lang="fr-FR" sz="3200" dirty="0" err="1" smtClean="0"/>
              <a:t>arameters</a:t>
            </a:r>
            <a:endParaRPr lang="fr-FR" sz="3200" dirty="0"/>
          </a:p>
        </p:txBody>
      </p:sp>
      <p:sp>
        <p:nvSpPr>
          <p:cNvPr id="54" name="ZoneTexte 53"/>
          <p:cNvSpPr txBox="1"/>
          <p:nvPr/>
        </p:nvSpPr>
        <p:spPr>
          <a:xfrm>
            <a:off x="82646" y="2921264"/>
            <a:ext cx="2752810" cy="2667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dirty="0" err="1" smtClean="0"/>
              <a:t>Ω</a:t>
            </a:r>
            <a:r>
              <a:rPr lang="fr-FR" sz="2000" dirty="0" smtClean="0"/>
              <a:t> = </a:t>
            </a:r>
            <a:r>
              <a:rPr lang="fr-FR" sz="2000" dirty="0" smtClean="0"/>
              <a:t>1/R, </a:t>
            </a:r>
            <a:br>
              <a:rPr lang="fr-FR" sz="2000" dirty="0" smtClean="0"/>
            </a:br>
            <a:r>
              <a:rPr lang="fr-FR" sz="2000" dirty="0" smtClean="0"/>
              <a:t>R</a:t>
            </a:r>
            <a:r>
              <a:rPr lang="fr-FR" sz="2000" baseline="-25000" dirty="0" smtClean="0"/>
              <a:t>1 </a:t>
            </a:r>
            <a:r>
              <a:rPr lang="fr-FR" sz="2000" dirty="0" smtClean="0"/>
              <a:t>= </a:t>
            </a:r>
            <a:r>
              <a:rPr lang="fr-FR" sz="2000" dirty="0" smtClean="0"/>
              <a:t>R [1+3sin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ΩE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]</a:t>
            </a:r>
            <a:r>
              <a:rPr lang="fr-FR" sz="2000" baseline="30000" dirty="0" smtClean="0"/>
              <a:t>-1/2</a:t>
            </a:r>
            <a:r>
              <a:rPr lang="fr-FR" sz="2000" dirty="0" smtClean="0"/>
              <a:t> ,</a:t>
            </a:r>
          </a:p>
          <a:p>
            <a:pPr>
              <a:lnSpc>
                <a:spcPct val="120000"/>
              </a:lnSpc>
            </a:pPr>
            <a:r>
              <a:rPr lang="fr-FR" sz="2000" dirty="0"/>
              <a:t>R</a:t>
            </a:r>
            <a:r>
              <a:rPr lang="fr-FR" sz="2400" b="1" baseline="-25000" dirty="0" smtClean="0"/>
              <a:t>J</a:t>
            </a:r>
            <a:r>
              <a:rPr lang="fr-FR" sz="2000" baseline="-25000" dirty="0" smtClean="0"/>
              <a:t> </a:t>
            </a:r>
            <a:r>
              <a:rPr lang="fr-FR" sz="2000" dirty="0" smtClean="0"/>
              <a:t>= </a:t>
            </a:r>
            <a:r>
              <a:rPr lang="fr-FR" sz="2000" dirty="0" smtClean="0"/>
              <a:t>R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 cos ΩE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 ,</a:t>
            </a:r>
            <a:br>
              <a:rPr lang="fr-FR" sz="2000" dirty="0" smtClean="0"/>
            </a:br>
            <a:r>
              <a:rPr lang="fr-FR" sz="2000" dirty="0" smtClean="0"/>
              <a:t>E</a:t>
            </a:r>
            <a:r>
              <a:rPr lang="fr-FR" sz="2000" baseline="-25000" dirty="0" smtClean="0"/>
              <a:t>3 </a:t>
            </a:r>
            <a:r>
              <a:rPr lang="fr-FR" sz="2000" dirty="0" smtClean="0"/>
              <a:t>= </a:t>
            </a:r>
            <a:r>
              <a:rPr lang="fr-FR" sz="2000" dirty="0" err="1"/>
              <a:t>energy</a:t>
            </a:r>
            <a:r>
              <a:rPr lang="fr-FR" sz="2000" dirty="0"/>
              <a:t> of Jq</a:t>
            </a:r>
            <a:r>
              <a:rPr lang="fr-FR" sz="2000" baseline="-25000" dirty="0"/>
              <a:t>3</a:t>
            </a:r>
            <a:r>
              <a:rPr lang="fr-FR" sz="2000" dirty="0"/>
              <a:t> </a:t>
            </a:r>
            <a:r>
              <a:rPr lang="fr-FR" sz="2000" dirty="0" err="1"/>
              <a:t>branch</a:t>
            </a:r>
            <a:endParaRPr lang="fr-FR" sz="2000" dirty="0"/>
          </a:p>
          <a:p>
            <a:pPr>
              <a:lnSpc>
                <a:spcPct val="120000"/>
              </a:lnSpc>
            </a:pPr>
            <a:r>
              <a:rPr lang="fr-FR" sz="2000" dirty="0" smtClean="0"/>
              <a:t>tan </a:t>
            </a:r>
            <a:r>
              <a:rPr lang="fr-FR" sz="2000" dirty="0" smtClean="0"/>
              <a:t>ΩE</a:t>
            </a:r>
            <a:r>
              <a:rPr lang="fr-FR" sz="2000" baseline="-25000" dirty="0" smtClean="0"/>
              <a:t>3</a:t>
            </a:r>
            <a:r>
              <a:rPr lang="fr-FR" sz="2000" dirty="0" smtClean="0"/>
              <a:t> = -2 tan ΩE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 ,</a:t>
            </a:r>
          </a:p>
          <a:p>
            <a:pPr>
              <a:lnSpc>
                <a:spcPct val="120000"/>
              </a:lnSpc>
            </a:pPr>
            <a:r>
              <a:rPr lang="fr-FR" sz="2000" dirty="0" err="1" smtClean="0"/>
              <a:t>v</a:t>
            </a:r>
            <a:r>
              <a:rPr lang="fr-FR" sz="2000" baseline="-25000" dirty="0" err="1" smtClean="0"/>
              <a:t>z</a:t>
            </a:r>
            <a:r>
              <a:rPr lang="fr-FR" sz="2000" baseline="-25000" dirty="0" smtClean="0"/>
              <a:t> </a:t>
            </a:r>
            <a:r>
              <a:rPr lang="fr-FR" sz="2000" dirty="0" smtClean="0"/>
              <a:t>= </a:t>
            </a:r>
            <a:r>
              <a:rPr lang="fr-FR" sz="2000" dirty="0" smtClean="0"/>
              <a:t>(√3/2) sin ΩE</a:t>
            </a:r>
            <a:r>
              <a:rPr lang="fr-FR" sz="2000" baseline="-25000" dirty="0" smtClean="0"/>
              <a:t>3</a:t>
            </a:r>
            <a:r>
              <a:rPr lang="fr-FR" sz="2000" dirty="0" smtClean="0"/>
              <a:t> ,</a:t>
            </a:r>
          </a:p>
          <a:p>
            <a:pPr>
              <a:lnSpc>
                <a:spcPct val="120000"/>
              </a:lnSpc>
            </a:pPr>
            <a:r>
              <a:rPr lang="fr-FR" sz="2000" dirty="0" err="1" smtClean="0"/>
              <a:t>z</a:t>
            </a:r>
            <a:r>
              <a:rPr lang="fr-FR" sz="2000" baseline="-25000" dirty="0" err="1" smtClean="0"/>
              <a:t>max</a:t>
            </a:r>
            <a:r>
              <a:rPr lang="fr-FR" sz="2000" baseline="-25000" dirty="0" smtClean="0"/>
              <a:t> </a:t>
            </a:r>
            <a:r>
              <a:rPr lang="fr-FR" sz="2000" dirty="0" smtClean="0"/>
              <a:t>= E</a:t>
            </a:r>
            <a:r>
              <a:rPr lang="fr-FR" sz="2000" baseline="-25000" dirty="0" smtClean="0"/>
              <a:t>1</a:t>
            </a:r>
            <a:r>
              <a:rPr lang="fr-FR" sz="2000" dirty="0"/>
              <a:t> </a:t>
            </a:r>
            <a:r>
              <a:rPr lang="fr-FR" sz="2000" dirty="0" err="1" smtClean="0"/>
              <a:t>v</a:t>
            </a:r>
            <a:r>
              <a:rPr lang="fr-FR" sz="2000" baseline="-25000" dirty="0" err="1" smtClean="0"/>
              <a:t>z</a:t>
            </a:r>
            <a:endParaRPr lang="fr-FR" sz="20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137572" y="1099987"/>
            <a:ext cx="3531044" cy="1101144"/>
            <a:chOff x="396270" y="1194051"/>
            <a:chExt cx="3531044" cy="1101144"/>
          </a:xfrm>
        </p:grpSpPr>
        <p:sp>
          <p:nvSpPr>
            <p:cNvPr id="3" name="ZoneTexte 2"/>
            <p:cNvSpPr txBox="1"/>
            <p:nvPr/>
          </p:nvSpPr>
          <p:spPr>
            <a:xfrm>
              <a:off x="396270" y="1587309"/>
              <a:ext cx="3531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R </a:t>
              </a:r>
              <a:r>
                <a:rPr lang="fr-FR" sz="2000" dirty="0" smtClean="0"/>
                <a:t>and E</a:t>
              </a:r>
              <a:r>
                <a:rPr lang="fr-FR" sz="2000" baseline="-25000" dirty="0" smtClean="0"/>
                <a:t>1</a:t>
              </a:r>
              <a:r>
                <a:rPr lang="fr-FR" sz="2000" dirty="0" smtClean="0"/>
                <a:t>= </a:t>
              </a:r>
              <a:r>
                <a:rPr lang="fr-FR" sz="2000" dirty="0" err="1" smtClean="0"/>
                <a:t>common</a:t>
              </a:r>
              <a:r>
                <a:rPr lang="fr-FR" sz="2000" dirty="0" smtClean="0"/>
                <a:t> </a:t>
              </a:r>
              <a:r>
                <a:rPr lang="fr-FR" sz="2000" dirty="0" err="1" smtClean="0"/>
                <a:t>energy</a:t>
              </a:r>
              <a:r>
                <a:rPr lang="fr-FR" sz="2000" dirty="0" smtClean="0"/>
                <a:t> </a:t>
              </a:r>
              <a:endParaRPr lang="fr-FR" sz="2000" dirty="0" smtClean="0"/>
            </a:p>
            <a:p>
              <a:r>
                <a:rPr lang="fr-FR" sz="2000" dirty="0" smtClean="0"/>
                <a:t>of </a:t>
              </a:r>
              <a:r>
                <a:rPr lang="fr-FR" sz="2000" dirty="0" smtClean="0"/>
                <a:t>the </a:t>
              </a:r>
              <a:r>
                <a:rPr lang="fr-FR" sz="2000" dirty="0" smtClean="0"/>
                <a:t>JAq</a:t>
              </a:r>
              <a:r>
                <a:rPr lang="fr-FR" sz="2000" baseline="-25000" dirty="0" smtClean="0"/>
                <a:t>1</a:t>
              </a:r>
              <a:r>
                <a:rPr lang="fr-FR" sz="2000" dirty="0" smtClean="0"/>
                <a:t> </a:t>
              </a:r>
              <a:r>
                <a:rPr lang="fr-FR" sz="2000" dirty="0" smtClean="0"/>
                <a:t>and </a:t>
              </a:r>
              <a:r>
                <a:rPr lang="fr-FR" sz="2000" dirty="0" smtClean="0"/>
                <a:t>JBq</a:t>
              </a:r>
              <a:r>
                <a:rPr lang="fr-FR" sz="2000" baseline="-25000" dirty="0" smtClean="0"/>
                <a:t>2</a:t>
              </a:r>
              <a:r>
                <a:rPr lang="fr-FR" sz="2000" dirty="0" smtClean="0"/>
                <a:t> </a:t>
              </a:r>
              <a:r>
                <a:rPr lang="fr-FR" sz="2000" dirty="0" smtClean="0"/>
                <a:t>branches</a:t>
              </a:r>
              <a:endParaRPr lang="fr-FR" sz="2000" dirty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787842" y="1194051"/>
              <a:ext cx="2123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/>
                <a:t>Basic </a:t>
              </a:r>
              <a:r>
                <a:rPr lang="fr-FR" sz="2000" i="1" dirty="0" err="1"/>
                <a:t>parameters</a:t>
              </a:r>
              <a:r>
                <a:rPr lang="fr-FR" sz="2000" i="1" dirty="0"/>
                <a:t> </a:t>
              </a:r>
              <a:r>
                <a:rPr lang="fr-FR" sz="2000" dirty="0"/>
                <a:t>:  </a:t>
              </a: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3165067" y="558495"/>
            <a:ext cx="5779331" cy="5912847"/>
            <a:chOff x="3094513" y="852445"/>
            <a:chExt cx="5779331" cy="5912847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7270349" y="4707147"/>
              <a:ext cx="438799" cy="1154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7270349" y="3041078"/>
              <a:ext cx="438799" cy="1154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orme libre 12"/>
            <p:cNvSpPr/>
            <p:nvPr/>
          </p:nvSpPr>
          <p:spPr>
            <a:xfrm>
              <a:off x="6704015" y="1733673"/>
              <a:ext cx="979497" cy="2164493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911" h="1626215">
                  <a:moveTo>
                    <a:pt x="0" y="1626215"/>
                  </a:moveTo>
                  <a:cubicBezTo>
                    <a:pt x="146391" y="1421454"/>
                    <a:pt x="292782" y="1216694"/>
                    <a:pt x="403564" y="1008966"/>
                  </a:cubicBezTo>
                  <a:cubicBezTo>
                    <a:pt x="514346" y="801238"/>
                    <a:pt x="609303" y="548007"/>
                    <a:pt x="664694" y="379846"/>
                  </a:cubicBezTo>
                  <a:cubicBezTo>
                    <a:pt x="720085" y="211685"/>
                    <a:pt x="735911" y="0"/>
                    <a:pt x="735911" y="0"/>
                  </a:cubicBezTo>
                </a:path>
              </a:pathLst>
            </a:cu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 flipV="1">
              <a:off x="6713867" y="3873891"/>
              <a:ext cx="979497" cy="2164493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911" h="1626215">
                  <a:moveTo>
                    <a:pt x="0" y="1626215"/>
                  </a:moveTo>
                  <a:cubicBezTo>
                    <a:pt x="146391" y="1421454"/>
                    <a:pt x="292782" y="1216694"/>
                    <a:pt x="403564" y="1008966"/>
                  </a:cubicBezTo>
                  <a:cubicBezTo>
                    <a:pt x="514346" y="801238"/>
                    <a:pt x="609303" y="548007"/>
                    <a:pt x="664694" y="379846"/>
                  </a:cubicBezTo>
                  <a:cubicBezTo>
                    <a:pt x="720085" y="211685"/>
                    <a:pt x="735911" y="0"/>
                    <a:pt x="735911" y="0"/>
                  </a:cubicBezTo>
                </a:path>
              </a:pathLst>
            </a:cu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/>
            <p:nvPr/>
          </p:nvCxnSpPr>
          <p:spPr>
            <a:xfrm rot="16200000">
              <a:off x="5230889" y="3866906"/>
              <a:ext cx="4917440" cy="13971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orme libre 18"/>
            <p:cNvSpPr/>
            <p:nvPr/>
          </p:nvSpPr>
          <p:spPr>
            <a:xfrm>
              <a:off x="6706972" y="3057621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 flipV="1">
              <a:off x="6730023" y="3880227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3668539" y="3873437"/>
              <a:ext cx="3053343" cy="11546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7727269" y="2852719"/>
              <a:ext cx="4946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 smtClean="0"/>
                <a:t>1</a:t>
              </a:r>
              <a:endParaRPr lang="fr-FR" sz="2800" baseline="-250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709871" y="4536257"/>
              <a:ext cx="4946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/>
                <a:t>2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094513" y="3692825"/>
              <a:ext cx="4946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/>
                <a:t>3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478691" y="3356104"/>
              <a:ext cx="2991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J</a:t>
              </a:r>
              <a:endParaRPr lang="fr-FR" sz="2800" baseline="-25000" dirty="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7629785" y="2970554"/>
              <a:ext cx="144566" cy="1335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7629318" y="4639736"/>
              <a:ext cx="144566" cy="13358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3523973" y="3805421"/>
              <a:ext cx="144566" cy="13358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854512" y="2669607"/>
              <a:ext cx="3301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A</a:t>
              </a:r>
              <a:endParaRPr lang="fr-FR" sz="2800" baseline="-25000" dirty="0"/>
            </a:p>
          </p:txBody>
        </p:sp>
        <p:cxnSp>
          <p:nvCxnSpPr>
            <p:cNvPr id="39" name="Connecteur droit 38"/>
            <p:cNvCxnSpPr/>
            <p:nvPr/>
          </p:nvCxnSpPr>
          <p:spPr>
            <a:xfrm flipV="1">
              <a:off x="6113710" y="1095221"/>
              <a:ext cx="0" cy="5214381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6113710" y="1637813"/>
              <a:ext cx="1663548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3422513" y="6299846"/>
              <a:ext cx="4460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/>
                <a:t>-R</a:t>
              </a:r>
              <a:endParaRPr lang="fr-FR" sz="24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7500096" y="6293282"/>
              <a:ext cx="455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/>
                <a:t>R</a:t>
              </a:r>
              <a:r>
                <a:rPr lang="fr-FR" sz="2400" baseline="-25000" dirty="0" smtClean="0"/>
                <a:t>1</a:t>
              </a:r>
              <a:endParaRPr lang="fr-FR" sz="2400" baseline="-250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701515" y="852445"/>
              <a:ext cx="3301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z</a:t>
              </a:r>
              <a:endParaRPr lang="fr-FR" sz="2800" baseline="-25000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188054" y="1358663"/>
              <a:ext cx="9826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+</a:t>
              </a:r>
              <a:r>
                <a:rPr lang="fr-FR" sz="2800" dirty="0" err="1" smtClean="0"/>
                <a:t>z</a:t>
              </a:r>
              <a:r>
                <a:rPr lang="fr-FR" sz="2800" baseline="-25000" dirty="0" err="1" smtClean="0"/>
                <a:t>max</a:t>
              </a:r>
              <a:endParaRPr lang="fr-FR" sz="2800" baseline="-25000" dirty="0"/>
            </a:p>
          </p:txBody>
        </p:sp>
        <p:cxnSp>
          <p:nvCxnSpPr>
            <p:cNvPr id="36" name="Connecteur droit 35"/>
            <p:cNvCxnSpPr/>
            <p:nvPr/>
          </p:nvCxnSpPr>
          <p:spPr>
            <a:xfrm flipH="1" flipV="1">
              <a:off x="3598279" y="3966053"/>
              <a:ext cx="4037" cy="2376476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/>
            <p:cNvSpPr/>
            <p:nvPr/>
          </p:nvSpPr>
          <p:spPr>
            <a:xfrm>
              <a:off x="5735474" y="2442423"/>
              <a:ext cx="732005" cy="338907"/>
            </a:xfrm>
            <a:prstGeom prst="arc">
              <a:avLst>
                <a:gd name="adj1" fmla="val 19528604"/>
                <a:gd name="adj2" fmla="val 14552231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7652518" y="1177497"/>
              <a:ext cx="3301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C</a:t>
              </a:r>
              <a:endParaRPr lang="fr-FR" sz="2800" baseline="-25000" dirty="0"/>
            </a:p>
          </p:txBody>
        </p:sp>
        <p:cxnSp>
          <p:nvCxnSpPr>
            <p:cNvPr id="47" name="Connecteur droit 46"/>
            <p:cNvCxnSpPr/>
            <p:nvPr/>
          </p:nvCxnSpPr>
          <p:spPr>
            <a:xfrm>
              <a:off x="3141174" y="6319995"/>
              <a:ext cx="5204447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flipH="1" flipV="1">
              <a:off x="6723025" y="3903211"/>
              <a:ext cx="3670" cy="2376476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50"/>
            <p:cNvSpPr txBox="1"/>
            <p:nvPr/>
          </p:nvSpPr>
          <p:spPr>
            <a:xfrm>
              <a:off x="6620556" y="6276418"/>
              <a:ext cx="417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R</a:t>
              </a:r>
              <a:r>
                <a:rPr lang="fr-FR" sz="2400" baseline="-25000" dirty="0" smtClean="0"/>
                <a:t>J</a:t>
              </a:r>
              <a:endParaRPr lang="fr-FR" sz="2400" baseline="-25000" dirty="0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8121727" y="6272963"/>
              <a:ext cx="2919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r</a:t>
              </a:r>
              <a:endParaRPr lang="fr-FR" sz="2400" baseline="-25000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726518" y="3860762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0</a:t>
              </a:r>
              <a:endParaRPr lang="fr-FR" sz="2400" baseline="-25000" dirty="0"/>
            </a:p>
          </p:txBody>
        </p:sp>
        <p:cxnSp>
          <p:nvCxnSpPr>
            <p:cNvPr id="55" name="Connecteur droit avec flèche 54"/>
            <p:cNvCxnSpPr/>
            <p:nvPr/>
          </p:nvCxnSpPr>
          <p:spPr>
            <a:xfrm>
              <a:off x="6131078" y="2525753"/>
              <a:ext cx="0" cy="689461"/>
            </a:xfrm>
            <a:prstGeom prst="straightConnector1">
              <a:avLst/>
            </a:prstGeom>
            <a:ln w="41275" cmpd="dbl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/>
            <p:cNvSpPr txBox="1"/>
            <p:nvPr/>
          </p:nvSpPr>
          <p:spPr>
            <a:xfrm>
              <a:off x="5726518" y="2735970"/>
              <a:ext cx="3890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/>
                <a:t>Ω</a:t>
              </a:r>
              <a:endParaRPr lang="fr-FR" sz="2400" dirty="0"/>
            </a:p>
          </p:txBody>
        </p:sp>
        <p:grpSp>
          <p:nvGrpSpPr>
            <p:cNvPr id="29" name="Grouper 28"/>
            <p:cNvGrpSpPr/>
            <p:nvPr/>
          </p:nvGrpSpPr>
          <p:grpSpPr>
            <a:xfrm>
              <a:off x="8304490" y="2463812"/>
              <a:ext cx="569354" cy="689461"/>
              <a:chOff x="8304490" y="2735972"/>
              <a:chExt cx="569354" cy="689461"/>
            </a:xfrm>
          </p:grpSpPr>
          <p:cxnSp>
            <p:nvCxnSpPr>
              <p:cNvPr id="48" name="Connecteur droit avec flèche 47"/>
              <p:cNvCxnSpPr/>
              <p:nvPr/>
            </p:nvCxnSpPr>
            <p:spPr>
              <a:xfrm>
                <a:off x="8304490" y="2735972"/>
                <a:ext cx="0" cy="689461"/>
              </a:xfrm>
              <a:prstGeom prst="straightConnector1">
                <a:avLst/>
              </a:prstGeom>
              <a:ln w="12700" cmpd="sng">
                <a:solidFill>
                  <a:srgbClr val="000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/>
              <p:cNvSpPr txBox="1"/>
              <p:nvPr/>
            </p:nvSpPr>
            <p:spPr>
              <a:xfrm>
                <a:off x="8315829" y="2803184"/>
                <a:ext cx="5580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 smtClean="0"/>
                  <a:t>+</a:t>
                </a:r>
                <a:r>
                  <a:rPr lang="fr-FR" sz="2400" dirty="0" err="1" smtClean="0"/>
                  <a:t>v</a:t>
                </a:r>
                <a:r>
                  <a:rPr lang="fr-FR" sz="2400" baseline="-25000" dirty="0" err="1" smtClean="0"/>
                  <a:t>z</a:t>
                </a:r>
                <a:endParaRPr lang="fr-FR" sz="2400" baseline="-25000" dirty="0"/>
              </a:p>
            </p:txBody>
          </p:sp>
        </p:grpSp>
        <p:grpSp>
          <p:nvGrpSpPr>
            <p:cNvPr id="57" name="Grouper 56"/>
            <p:cNvGrpSpPr/>
            <p:nvPr/>
          </p:nvGrpSpPr>
          <p:grpSpPr>
            <a:xfrm>
              <a:off x="8309470" y="4736792"/>
              <a:ext cx="510294" cy="689461"/>
              <a:chOff x="8304490" y="2735972"/>
              <a:chExt cx="510294" cy="689461"/>
            </a:xfrm>
          </p:grpSpPr>
          <p:cxnSp>
            <p:nvCxnSpPr>
              <p:cNvPr id="58" name="Connecteur droit avec flèche 57"/>
              <p:cNvCxnSpPr/>
              <p:nvPr/>
            </p:nvCxnSpPr>
            <p:spPr>
              <a:xfrm>
                <a:off x="8304490" y="2735972"/>
                <a:ext cx="0" cy="689461"/>
              </a:xfrm>
              <a:prstGeom prst="straightConnector1">
                <a:avLst/>
              </a:prstGeom>
              <a:ln w="12700" cmpd="sng">
                <a:solidFill>
                  <a:srgbClr val="00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ZoneTexte 58"/>
              <p:cNvSpPr txBox="1"/>
              <p:nvPr/>
            </p:nvSpPr>
            <p:spPr>
              <a:xfrm>
                <a:off x="8315829" y="2803184"/>
                <a:ext cx="4989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/>
                  <a:t>-</a:t>
                </a:r>
                <a:r>
                  <a:rPr lang="fr-FR" sz="2400" dirty="0" err="1" smtClean="0"/>
                  <a:t>v</a:t>
                </a:r>
                <a:r>
                  <a:rPr lang="fr-FR" sz="2400" baseline="-25000" dirty="0" err="1" smtClean="0"/>
                  <a:t>z</a:t>
                </a:r>
                <a:endParaRPr lang="fr-FR" sz="2400" baseline="-25000" dirty="0"/>
              </a:p>
            </p:txBody>
          </p:sp>
        </p:grpSp>
        <p:sp>
          <p:nvSpPr>
            <p:cNvPr id="60" name="Forme libre 59"/>
            <p:cNvSpPr/>
            <p:nvPr/>
          </p:nvSpPr>
          <p:spPr>
            <a:xfrm>
              <a:off x="7030575" y="3504129"/>
              <a:ext cx="136076" cy="669073"/>
            </a:xfrm>
            <a:custGeom>
              <a:avLst/>
              <a:gdLst>
                <a:gd name="connsiteX0" fmla="*/ 0 w 136076"/>
                <a:gd name="connsiteY0" fmla="*/ 0 h 669073"/>
                <a:gd name="connsiteX1" fmla="*/ 136076 w 136076"/>
                <a:gd name="connsiteY1" fmla="*/ 215464 h 669073"/>
                <a:gd name="connsiteX2" fmla="*/ 136076 w 136076"/>
                <a:gd name="connsiteY2" fmla="*/ 498970 h 669073"/>
                <a:gd name="connsiteX3" fmla="*/ 0 w 136076"/>
                <a:gd name="connsiteY3" fmla="*/ 669073 h 66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76" h="669073">
                  <a:moveTo>
                    <a:pt x="0" y="0"/>
                  </a:moveTo>
                  <a:cubicBezTo>
                    <a:pt x="56698" y="66151"/>
                    <a:pt x="113397" y="132302"/>
                    <a:pt x="136076" y="215464"/>
                  </a:cubicBezTo>
                  <a:cubicBezTo>
                    <a:pt x="158755" y="298626"/>
                    <a:pt x="158755" y="423369"/>
                    <a:pt x="136076" y="498970"/>
                  </a:cubicBezTo>
                  <a:cubicBezTo>
                    <a:pt x="113397" y="574571"/>
                    <a:pt x="0" y="669073"/>
                    <a:pt x="0" y="669073"/>
                  </a:cubicBezTo>
                </a:path>
              </a:pathLst>
            </a:custGeom>
            <a:ln w="6350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7132166" y="3645793"/>
              <a:ext cx="616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120</a:t>
              </a:r>
              <a:r>
                <a:rPr lang="fr-FR" baseline="30000" dirty="0" smtClean="0"/>
                <a:t>o</a:t>
              </a:r>
              <a:endParaRPr lang="fr-FR" baseline="30000" dirty="0"/>
            </a:p>
          </p:txBody>
        </p:sp>
        <p:sp>
          <p:nvSpPr>
            <p:cNvPr id="64" name="Ellipse 63"/>
            <p:cNvSpPr/>
            <p:nvPr/>
          </p:nvSpPr>
          <p:spPr>
            <a:xfrm>
              <a:off x="6079323" y="3187526"/>
              <a:ext cx="98741" cy="6232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6889322" y="4573949"/>
              <a:ext cx="3301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B</a:t>
              </a:r>
              <a:endParaRPr lang="fr-FR" sz="2800" baseline="-25000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5223331" y="5929568"/>
              <a:ext cx="8622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-</a:t>
              </a:r>
              <a:r>
                <a:rPr lang="fr-FR" sz="2800" dirty="0" err="1" smtClean="0"/>
                <a:t>z</a:t>
              </a:r>
              <a:r>
                <a:rPr lang="fr-FR" sz="2800" baseline="-25000" dirty="0" err="1" smtClean="0"/>
                <a:t>max</a:t>
              </a:r>
              <a:endParaRPr lang="fr-FR" sz="2800" baseline="-25000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5940504" y="6303627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0</a:t>
              </a:r>
              <a:endParaRPr lang="fr-FR" sz="2400" baseline="-25000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137572" y="5603305"/>
            <a:ext cx="172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(all in </a:t>
            </a:r>
            <a:r>
              <a:rPr lang="fr-FR" dirty="0" err="1"/>
              <a:t>units</a:t>
            </a:r>
            <a:r>
              <a:rPr lang="fr-FR" dirty="0"/>
              <a:t> </a:t>
            </a:r>
            <a:r>
              <a:rPr lang="fr-FR" dirty="0" err="1"/>
              <a:t>κ</a:t>
            </a:r>
            <a:r>
              <a:rPr lang="fr-FR" dirty="0"/>
              <a:t>= 1)</a:t>
            </a:r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23320" y="2558769"/>
            <a:ext cx="216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Derived</a:t>
            </a:r>
            <a:r>
              <a:rPr lang="fr-FR" i="1" dirty="0"/>
              <a:t> </a:t>
            </a:r>
            <a:r>
              <a:rPr lang="fr-FR" i="1" dirty="0" err="1"/>
              <a:t>parameters</a:t>
            </a:r>
            <a:r>
              <a:rPr lang="fr-FR" i="1" dirty="0"/>
              <a:t> </a:t>
            </a:r>
            <a:r>
              <a:rPr lang="fr-FR" dirty="0" smtClean="0"/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493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6800" y="258181"/>
            <a:ext cx="5050410" cy="938922"/>
          </a:xfrm>
        </p:spPr>
        <p:txBody>
          <a:bodyPr>
            <a:noAutofit/>
          </a:bodyPr>
          <a:lstStyle/>
          <a:p>
            <a:r>
              <a:rPr lang="fr-FR" sz="3200" dirty="0" smtClean="0"/>
              <a:t>Mass and </a:t>
            </a:r>
            <a:r>
              <a:rPr lang="fr-FR" sz="3200" dirty="0" err="1" smtClean="0"/>
              <a:t>angular</a:t>
            </a:r>
            <a:r>
              <a:rPr lang="fr-FR" sz="3200" dirty="0" smtClean="0"/>
              <a:t> </a:t>
            </a:r>
            <a:r>
              <a:rPr lang="fr-FR" sz="3200" dirty="0" err="1" smtClean="0"/>
              <a:t>momentum</a:t>
            </a:r>
            <a:endParaRPr lang="fr-FR" sz="3200" dirty="0"/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329881" y="1483309"/>
            <a:ext cx="2751578" cy="938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- Mass </a:t>
            </a:r>
            <a:r>
              <a:rPr lang="fr-FR" sz="2400" dirty="0" smtClean="0"/>
              <a:t>:  M = E</a:t>
            </a:r>
            <a:r>
              <a:rPr lang="fr-FR" sz="2400" baseline="-25000" dirty="0" smtClean="0"/>
              <a:t>3</a:t>
            </a:r>
            <a:r>
              <a:rPr lang="fr-FR" sz="2400" dirty="0" smtClean="0"/>
              <a:t> + 2E</a:t>
            </a:r>
            <a:r>
              <a:rPr lang="fr-FR" sz="2400" baseline="-25000" dirty="0" smtClean="0"/>
              <a:t>1</a:t>
            </a:r>
            <a:r>
              <a:rPr lang="fr-FR" sz="2400" dirty="0" smtClean="0"/>
              <a:t>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82191" y="2401495"/>
            <a:ext cx="7719677" cy="36297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dirty="0" smtClean="0"/>
              <a:t>- </a:t>
            </a:r>
            <a:r>
              <a:rPr lang="fr-FR" sz="2400" dirty="0" err="1" smtClean="0"/>
              <a:t>Angular</a:t>
            </a:r>
            <a:r>
              <a:rPr lang="fr-FR" sz="2400" dirty="0" smtClean="0"/>
              <a:t> </a:t>
            </a:r>
            <a:r>
              <a:rPr lang="fr-FR" sz="2400" dirty="0" err="1" smtClean="0"/>
              <a:t>momentum</a:t>
            </a:r>
            <a:r>
              <a:rPr lang="fr-FR" sz="2400" dirty="0" smtClean="0"/>
              <a:t>:</a:t>
            </a:r>
            <a:r>
              <a:rPr lang="fr-FR" sz="2400" dirty="0"/>
              <a:t> </a:t>
            </a:r>
            <a:r>
              <a:rPr lang="fr-FR" sz="2400" dirty="0" smtClean="0"/>
              <a:t>     </a:t>
            </a:r>
            <a:r>
              <a:rPr lang="fr-FR" sz="2400" i="1" dirty="0" smtClean="0">
                <a:latin typeface="Trattatello"/>
              </a:rPr>
              <a:t>J</a:t>
            </a:r>
            <a:r>
              <a:rPr lang="fr-FR" dirty="0" smtClean="0"/>
              <a:t>  </a:t>
            </a:r>
            <a:r>
              <a:rPr lang="fr-FR" sz="2400" dirty="0" smtClean="0"/>
              <a:t>= </a:t>
            </a:r>
            <a:r>
              <a:rPr lang="fr-FR" sz="2400" dirty="0" smtClean="0"/>
              <a:t> ½ E</a:t>
            </a:r>
            <a:r>
              <a:rPr lang="fr-FR" sz="2400" baseline="-25000" dirty="0" smtClean="0"/>
              <a:t>3</a:t>
            </a:r>
            <a:r>
              <a:rPr lang="fr-FR" sz="2400" dirty="0" smtClean="0"/>
              <a:t>R  +  E</a:t>
            </a:r>
            <a:r>
              <a:rPr lang="fr-FR" sz="2400" baseline="-25000" dirty="0" smtClean="0"/>
              <a:t>1</a:t>
            </a:r>
            <a:r>
              <a:rPr lang="fr-FR" sz="2400" dirty="0" smtClean="0"/>
              <a:t>R</a:t>
            </a:r>
            <a:r>
              <a:rPr lang="fr-FR" sz="2400" baseline="-25000" dirty="0" smtClean="0"/>
              <a:t>1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/R</a:t>
            </a:r>
            <a:r>
              <a:rPr lang="fr-FR" sz="2400" baseline="30000" dirty="0" smtClean="0"/>
              <a:t>  </a:t>
            </a:r>
            <a:r>
              <a:rPr lang="fr-FR" sz="2400" dirty="0" smtClean="0"/>
              <a:t>  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fr-FR" sz="2000" dirty="0" smtClean="0"/>
          </a:p>
          <a:p>
            <a:pPr>
              <a:lnSpc>
                <a:spcPct val="120000"/>
              </a:lnSpc>
            </a:pPr>
            <a:endParaRPr lang="fr-FR" sz="2000" dirty="0"/>
          </a:p>
          <a:p>
            <a:pPr>
              <a:lnSpc>
                <a:spcPct val="120000"/>
              </a:lnSpc>
            </a:pPr>
            <a:endParaRPr lang="fr-FR" sz="2000" dirty="0" smtClean="0"/>
          </a:p>
          <a:p>
            <a:pPr>
              <a:lnSpc>
                <a:spcPct val="120000"/>
              </a:lnSpc>
            </a:pPr>
            <a:endParaRPr lang="fr-FR" sz="2000" dirty="0" smtClean="0"/>
          </a:p>
          <a:p>
            <a:pPr>
              <a:lnSpc>
                <a:spcPct val="120000"/>
              </a:lnSpc>
            </a:pPr>
            <a:r>
              <a:rPr lang="fr-FR" sz="2400" dirty="0" err="1"/>
              <a:t>L</a:t>
            </a:r>
            <a:r>
              <a:rPr lang="fr-FR" sz="2400" dirty="0" err="1" smtClean="0"/>
              <a:t>imit</a:t>
            </a:r>
            <a:r>
              <a:rPr lang="fr-FR" sz="2400" dirty="0" smtClean="0"/>
              <a:t>  </a:t>
            </a:r>
            <a:r>
              <a:rPr lang="fr-FR" sz="2400" dirty="0" err="1" smtClean="0"/>
              <a:t>x</a:t>
            </a:r>
            <a:r>
              <a:rPr lang="fr-FR" sz="2400" baseline="-25000" dirty="0" err="1" smtClean="0"/>
              <a:t>J</a:t>
            </a:r>
            <a:r>
              <a:rPr lang="fr-FR" sz="2400" dirty="0" smtClean="0"/>
              <a:t> =&gt; R :    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>                      </a:t>
            </a:r>
            <a:r>
              <a:rPr lang="fr-FR" sz="2400" dirty="0" smtClean="0"/>
              <a:t>E</a:t>
            </a:r>
            <a:r>
              <a:rPr lang="fr-FR" sz="2400" baseline="-25000" dirty="0" smtClean="0"/>
              <a:t>1 </a:t>
            </a:r>
            <a:r>
              <a:rPr lang="fr-FR" sz="2400" dirty="0" smtClean="0"/>
              <a:t>&lt;&lt; </a:t>
            </a:r>
            <a:r>
              <a:rPr lang="fr-FR" sz="2400" dirty="0" smtClean="0"/>
              <a:t>M </a:t>
            </a:r>
            <a:r>
              <a:rPr lang="fr-FR" sz="2400" dirty="0" smtClean="0"/>
              <a:t>,    </a:t>
            </a:r>
            <a:r>
              <a:rPr lang="fr-FR" sz="2400" i="1" dirty="0" smtClean="0">
                <a:latin typeface="Trattatello"/>
              </a:rPr>
              <a:t>J</a:t>
            </a:r>
            <a:r>
              <a:rPr lang="fr-FR" sz="2400" dirty="0" smtClean="0"/>
              <a:t> /</a:t>
            </a:r>
            <a:r>
              <a:rPr lang="fr-FR" sz="2000" dirty="0" smtClean="0"/>
              <a:t>M</a:t>
            </a:r>
            <a:r>
              <a:rPr lang="fr-FR" sz="2000" baseline="30000" dirty="0" smtClean="0"/>
              <a:t>2 </a:t>
            </a:r>
            <a:r>
              <a:rPr lang="fr-FR" sz="2000" dirty="0" smtClean="0"/>
              <a:t> =&gt;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α’</a:t>
            </a:r>
            <a:r>
              <a:rPr lang="fr-FR" sz="2000" b="1" dirty="0" smtClean="0">
                <a:solidFill>
                  <a:srgbClr val="000000"/>
                </a:solidFill>
              </a:rPr>
              <a:t/>
            </a:r>
            <a:br>
              <a:rPr lang="fr-FR" sz="2000" b="1" dirty="0" smtClean="0">
                <a:solidFill>
                  <a:srgbClr val="000000"/>
                </a:solidFill>
              </a:rPr>
            </a:br>
            <a:r>
              <a:rPr lang="fr-FR" sz="2000" b="1" dirty="0" smtClean="0">
                <a:solidFill>
                  <a:srgbClr val="008000"/>
                </a:solidFill>
              </a:rPr>
              <a:t>    </a:t>
            </a:r>
            <a:r>
              <a:rPr lang="fr-FR" sz="2400" dirty="0" smtClean="0"/>
              <a:t>=</a:t>
            </a:r>
            <a:r>
              <a:rPr lang="fr-FR" sz="2400" dirty="0" smtClean="0"/>
              <a:t>&gt;  </a:t>
            </a:r>
            <a:r>
              <a:rPr lang="fr-FR" sz="2400" dirty="0" err="1"/>
              <a:t>leading</a:t>
            </a:r>
            <a:r>
              <a:rPr lang="fr-FR" sz="2400" dirty="0"/>
              <a:t> </a:t>
            </a:r>
            <a:r>
              <a:rPr lang="fr-FR" sz="2400" dirty="0" err="1"/>
              <a:t>baryonic</a:t>
            </a:r>
            <a:r>
              <a:rPr lang="fr-FR" sz="2400" dirty="0"/>
              <a:t> </a:t>
            </a:r>
            <a:r>
              <a:rPr lang="fr-FR" sz="2400" dirty="0" err="1"/>
              <a:t>Regge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endParaRPr lang="fr-FR" sz="2400" baseline="30000" dirty="0"/>
          </a:p>
          <a:p>
            <a:pPr>
              <a:lnSpc>
                <a:spcPct val="120000"/>
              </a:lnSpc>
            </a:pPr>
            <a:endParaRPr lang="fr-FR" sz="2400" baseline="30000" dirty="0" smtClean="0"/>
          </a:p>
        </p:txBody>
      </p:sp>
      <p:grpSp>
        <p:nvGrpSpPr>
          <p:cNvPr id="6" name="Grouper 5"/>
          <p:cNvGrpSpPr/>
          <p:nvPr/>
        </p:nvGrpSpPr>
        <p:grpSpPr>
          <a:xfrm>
            <a:off x="1768834" y="3040401"/>
            <a:ext cx="5199714" cy="1220534"/>
            <a:chOff x="1587236" y="3402555"/>
            <a:chExt cx="5199714" cy="1220534"/>
          </a:xfrm>
        </p:grpSpPr>
        <p:cxnSp>
          <p:nvCxnSpPr>
            <p:cNvPr id="59" name="Connecteur droit 58"/>
            <p:cNvCxnSpPr/>
            <p:nvPr/>
          </p:nvCxnSpPr>
          <p:spPr>
            <a:xfrm flipV="1">
              <a:off x="2043880" y="4071796"/>
              <a:ext cx="3694545" cy="11546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Ellipse 61"/>
            <p:cNvSpPr/>
            <p:nvPr/>
          </p:nvSpPr>
          <p:spPr>
            <a:xfrm flipV="1">
              <a:off x="2015795" y="4017769"/>
              <a:ext cx="144566" cy="13358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587236" y="3821732"/>
              <a:ext cx="4946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/>
                <a:t>3</a:t>
              </a:r>
            </a:p>
          </p:txBody>
        </p:sp>
        <p:cxnSp>
          <p:nvCxnSpPr>
            <p:cNvPr id="57" name="Connecteur droit 56"/>
            <p:cNvCxnSpPr/>
            <p:nvPr/>
          </p:nvCxnSpPr>
          <p:spPr>
            <a:xfrm flipV="1">
              <a:off x="5979718" y="3732917"/>
              <a:ext cx="225173" cy="538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5974232" y="4405932"/>
              <a:ext cx="225173" cy="538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e 59"/>
            <p:cNvSpPr/>
            <p:nvPr/>
          </p:nvSpPr>
          <p:spPr>
            <a:xfrm flipV="1">
              <a:off x="6139270" y="4339585"/>
              <a:ext cx="159022" cy="1469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Forme libre 63"/>
            <p:cNvSpPr/>
            <p:nvPr/>
          </p:nvSpPr>
          <p:spPr>
            <a:xfrm flipV="1">
              <a:off x="5761066" y="4072253"/>
              <a:ext cx="212060" cy="323246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Forme libre 64"/>
            <p:cNvSpPr/>
            <p:nvPr/>
          </p:nvSpPr>
          <p:spPr>
            <a:xfrm>
              <a:off x="5769773" y="3741678"/>
              <a:ext cx="212060" cy="323246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275612" y="3402555"/>
              <a:ext cx="49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 smtClean="0"/>
                <a:t>1</a:t>
              </a:r>
              <a:endParaRPr lang="fr-FR" sz="2800" baseline="-25000" dirty="0"/>
            </a:p>
          </p:txBody>
        </p:sp>
        <p:sp>
          <p:nvSpPr>
            <p:cNvPr id="66" name="Ellipse 65"/>
            <p:cNvSpPr/>
            <p:nvPr/>
          </p:nvSpPr>
          <p:spPr>
            <a:xfrm flipV="1">
              <a:off x="6121570" y="3664165"/>
              <a:ext cx="159022" cy="14694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6292368" y="4099869"/>
              <a:ext cx="49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 smtClean="0"/>
                <a:t>2</a:t>
              </a:r>
              <a:endParaRPr lang="fr-FR" sz="2800" baseline="-25000" dirty="0"/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5660621" y="3192801"/>
            <a:ext cx="494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</a:t>
            </a:r>
            <a:endParaRPr lang="fr-FR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339989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9493" y="183426"/>
            <a:ext cx="4621325" cy="1143000"/>
          </a:xfrm>
        </p:spPr>
        <p:txBody>
          <a:bodyPr>
            <a:normAutofit/>
          </a:bodyPr>
          <a:lstStyle/>
          <a:p>
            <a:pPr algn="l"/>
            <a:r>
              <a:rPr lang="fr-FR" sz="3200" dirty="0" err="1" smtClean="0"/>
              <a:t>Tetraquark</a:t>
            </a:r>
            <a:r>
              <a:rPr lang="fr-FR" sz="3200" dirty="0" smtClean="0"/>
              <a:t>  </a:t>
            </a:r>
            <a:br>
              <a:rPr lang="fr-FR" sz="3200" dirty="0" smtClean="0"/>
            </a:br>
            <a:r>
              <a:rPr lang="fr-FR" sz="2800" dirty="0" smtClean="0"/>
              <a:t>first</a:t>
            </a:r>
            <a:r>
              <a:rPr lang="fr-FR" sz="2800" dirty="0" smtClean="0"/>
              <a:t> solution : </a:t>
            </a:r>
            <a:r>
              <a:rPr lang="fr-FR" sz="2800" dirty="0" err="1" smtClean="0"/>
              <a:t>with</a:t>
            </a:r>
            <a:r>
              <a:rPr lang="fr-FR" sz="2800" dirty="0" smtClean="0"/>
              <a:t> </a:t>
            </a:r>
            <a:r>
              <a:rPr lang="fr-FR" sz="2800" dirty="0"/>
              <a:t>2</a:t>
            </a:r>
            <a:r>
              <a:rPr lang="fr-FR" sz="2800" dirty="0" smtClean="0"/>
              <a:t> </a:t>
            </a:r>
            <a:r>
              <a:rPr lang="fr-FR" sz="2800" dirty="0" err="1" smtClean="0"/>
              <a:t>forks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cxnSp>
        <p:nvCxnSpPr>
          <p:cNvPr id="17" name="Connecteur droit 16"/>
          <p:cNvCxnSpPr/>
          <p:nvPr/>
        </p:nvCxnSpPr>
        <p:spPr>
          <a:xfrm rot="16200000">
            <a:off x="4481709" y="3843390"/>
            <a:ext cx="4064000" cy="1397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260346" y="3532455"/>
            <a:ext cx="2294022" cy="1154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596729" y="2375657"/>
            <a:ext cx="494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q</a:t>
            </a:r>
            <a:r>
              <a:rPr lang="fr-FR" sz="2800" baseline="-25000" dirty="0" smtClean="0"/>
              <a:t>1</a:t>
            </a:r>
            <a:endParaRPr lang="fr-FR" sz="2800" baseline="-25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545311" y="4104555"/>
            <a:ext cx="494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q</a:t>
            </a:r>
            <a:r>
              <a:rPr lang="fr-FR" sz="2800" baseline="-25000" dirty="0"/>
              <a:t>2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6094449" y="4366165"/>
            <a:ext cx="438799" cy="11546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094449" y="2700096"/>
            <a:ext cx="438799" cy="1154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orme libre 18"/>
          <p:cNvSpPr/>
          <p:nvPr/>
        </p:nvSpPr>
        <p:spPr>
          <a:xfrm>
            <a:off x="5531072" y="2716639"/>
            <a:ext cx="550028" cy="838415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244" h="629914">
                <a:moveTo>
                  <a:pt x="0" y="629914"/>
                </a:moveTo>
                <a:cubicBezTo>
                  <a:pt x="158318" y="415611"/>
                  <a:pt x="172768" y="389775"/>
                  <a:pt x="241642" y="284789"/>
                </a:cubicBezTo>
                <a:cubicBezTo>
                  <a:pt x="310516" y="179803"/>
                  <a:pt x="307382" y="187661"/>
                  <a:pt x="413244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 flipV="1">
            <a:off x="5554123" y="3539245"/>
            <a:ext cx="550028" cy="838415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244" h="629914">
                <a:moveTo>
                  <a:pt x="0" y="629914"/>
                </a:moveTo>
                <a:cubicBezTo>
                  <a:pt x="158318" y="415611"/>
                  <a:pt x="172768" y="389775"/>
                  <a:pt x="241642" y="284789"/>
                </a:cubicBezTo>
                <a:cubicBezTo>
                  <a:pt x="310516" y="179803"/>
                  <a:pt x="307382" y="187661"/>
                  <a:pt x="413244" y="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5280111" y="3037802"/>
            <a:ext cx="29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J</a:t>
            </a:r>
            <a:endParaRPr lang="fr-FR" sz="2800" baseline="-25000" dirty="0"/>
          </a:p>
        </p:txBody>
      </p:sp>
      <p:sp>
        <p:nvSpPr>
          <p:cNvPr id="27" name="Ellipse 26"/>
          <p:cNvSpPr/>
          <p:nvPr/>
        </p:nvSpPr>
        <p:spPr>
          <a:xfrm>
            <a:off x="6453885" y="2629572"/>
            <a:ext cx="144566" cy="1335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6453418" y="4298754"/>
            <a:ext cx="144566" cy="13358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4559857" y="3515504"/>
            <a:ext cx="38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O</a:t>
            </a:r>
            <a:endParaRPr lang="fr-FR" sz="2400" baseline="-25000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2632976" y="5737606"/>
            <a:ext cx="2303570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4953847" y="5746665"/>
            <a:ext cx="1566848" cy="1270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rot="16200000">
            <a:off x="3926596" y="4586432"/>
            <a:ext cx="2085475" cy="1270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rot="16200000">
            <a:off x="593990" y="3825915"/>
            <a:ext cx="4064000" cy="954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5426056" y="5235737"/>
            <a:ext cx="45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</a:t>
            </a:r>
            <a:r>
              <a:rPr lang="fr-FR" sz="2400" baseline="-25000" dirty="0" smtClean="0"/>
              <a:t>1</a:t>
            </a:r>
            <a:endParaRPr lang="fr-FR" sz="2400" baseline="-25000" dirty="0"/>
          </a:p>
        </p:txBody>
      </p:sp>
      <p:cxnSp>
        <p:nvCxnSpPr>
          <p:cNvPr id="41" name="Connecteur droit 40"/>
          <p:cNvCxnSpPr/>
          <p:nvPr/>
        </p:nvCxnSpPr>
        <p:spPr>
          <a:xfrm flipH="1" flipV="1">
            <a:off x="2623544" y="2955323"/>
            <a:ext cx="299706" cy="7886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>
            <a:off x="2623544" y="4093271"/>
            <a:ext cx="299706" cy="788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orme libre 46"/>
          <p:cNvSpPr/>
          <p:nvPr/>
        </p:nvSpPr>
        <p:spPr>
          <a:xfrm flipH="1" flipV="1">
            <a:off x="2932367" y="3517209"/>
            <a:ext cx="375677" cy="572649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244" h="629914">
                <a:moveTo>
                  <a:pt x="0" y="629914"/>
                </a:moveTo>
                <a:cubicBezTo>
                  <a:pt x="158318" y="415611"/>
                  <a:pt x="172768" y="389775"/>
                  <a:pt x="241642" y="284789"/>
                </a:cubicBezTo>
                <a:cubicBezTo>
                  <a:pt x="310516" y="179803"/>
                  <a:pt x="307382" y="187661"/>
                  <a:pt x="413244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 49"/>
          <p:cNvSpPr/>
          <p:nvPr/>
        </p:nvSpPr>
        <p:spPr>
          <a:xfrm flipH="1">
            <a:off x="2916623" y="2955358"/>
            <a:ext cx="375677" cy="572649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244" h="629914">
                <a:moveTo>
                  <a:pt x="0" y="629914"/>
                </a:moveTo>
                <a:cubicBezTo>
                  <a:pt x="158318" y="415611"/>
                  <a:pt x="172768" y="389775"/>
                  <a:pt x="241642" y="284789"/>
                </a:cubicBezTo>
                <a:cubicBezTo>
                  <a:pt x="310516" y="179803"/>
                  <a:pt x="307382" y="187661"/>
                  <a:pt x="413244" y="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 flipH="1" flipV="1">
            <a:off x="2548867" y="4030231"/>
            <a:ext cx="159025" cy="146947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 flipH="1" flipV="1">
            <a:off x="2549186" y="2890157"/>
            <a:ext cx="159025" cy="146947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5" name="Grouper 54"/>
          <p:cNvGrpSpPr/>
          <p:nvPr/>
        </p:nvGrpSpPr>
        <p:grpSpPr>
          <a:xfrm>
            <a:off x="2089721" y="2493410"/>
            <a:ext cx="678563" cy="713548"/>
            <a:chOff x="40825" y="3343351"/>
            <a:chExt cx="678563" cy="713548"/>
          </a:xfrm>
        </p:grpSpPr>
        <p:sp>
          <p:nvSpPr>
            <p:cNvPr id="56" name="ZoneTexte 55"/>
            <p:cNvSpPr txBox="1"/>
            <p:nvPr/>
          </p:nvSpPr>
          <p:spPr>
            <a:xfrm>
              <a:off x="40825" y="3533679"/>
              <a:ext cx="678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 smtClean="0"/>
                <a:t>3</a:t>
              </a:r>
              <a:endParaRPr lang="fr-FR" sz="2800" baseline="-25000" dirty="0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75751" y="3343351"/>
              <a:ext cx="31071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/>
                <a:t>-</a:t>
              </a:r>
              <a:endParaRPr lang="fr-FR" sz="3200" baseline="-25000" dirty="0"/>
            </a:p>
          </p:txBody>
        </p:sp>
      </p:grpSp>
      <p:grpSp>
        <p:nvGrpSpPr>
          <p:cNvPr id="58" name="Grouper 57"/>
          <p:cNvGrpSpPr/>
          <p:nvPr/>
        </p:nvGrpSpPr>
        <p:grpSpPr>
          <a:xfrm>
            <a:off x="2108688" y="3646170"/>
            <a:ext cx="678563" cy="713548"/>
            <a:chOff x="40825" y="3343351"/>
            <a:chExt cx="678563" cy="713548"/>
          </a:xfrm>
        </p:grpSpPr>
        <p:sp>
          <p:nvSpPr>
            <p:cNvPr id="59" name="ZoneTexte 58"/>
            <p:cNvSpPr txBox="1"/>
            <p:nvPr/>
          </p:nvSpPr>
          <p:spPr>
            <a:xfrm>
              <a:off x="40825" y="3533679"/>
              <a:ext cx="678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/>
                <a:t>4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75751" y="3343351"/>
              <a:ext cx="31071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/>
                <a:t>-</a:t>
              </a:r>
              <a:endParaRPr lang="fr-FR" sz="3200" baseline="-25000" dirty="0"/>
            </a:p>
          </p:txBody>
        </p:sp>
      </p:grpSp>
      <p:grpSp>
        <p:nvGrpSpPr>
          <p:cNvPr id="61" name="Grouper 60"/>
          <p:cNvGrpSpPr/>
          <p:nvPr/>
        </p:nvGrpSpPr>
        <p:grpSpPr>
          <a:xfrm>
            <a:off x="3251344" y="2759011"/>
            <a:ext cx="678563" cy="766866"/>
            <a:chOff x="694439" y="1619475"/>
            <a:chExt cx="678563" cy="766866"/>
          </a:xfrm>
        </p:grpSpPr>
        <p:sp>
          <p:nvSpPr>
            <p:cNvPr id="62" name="ZoneTexte 61"/>
            <p:cNvSpPr txBox="1"/>
            <p:nvPr/>
          </p:nvSpPr>
          <p:spPr>
            <a:xfrm>
              <a:off x="694439" y="1863121"/>
              <a:ext cx="678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/>
                <a:t>J</a:t>
              </a:r>
              <a:endParaRPr lang="fr-FR" sz="2800" baseline="-25000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705779" y="1619475"/>
              <a:ext cx="31071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/>
                <a:t>-</a:t>
              </a:r>
              <a:endParaRPr lang="fr-FR" sz="3200" baseline="-25000" dirty="0"/>
            </a:p>
          </p:txBody>
        </p:sp>
      </p:grpSp>
      <p:cxnSp>
        <p:nvCxnSpPr>
          <p:cNvPr id="64" name="Connecteur droit avec flèche 63"/>
          <p:cNvCxnSpPr/>
          <p:nvPr/>
        </p:nvCxnSpPr>
        <p:spPr>
          <a:xfrm>
            <a:off x="7168552" y="2278602"/>
            <a:ext cx="0" cy="834248"/>
          </a:xfrm>
          <a:prstGeom prst="straightConnector1">
            <a:avLst/>
          </a:prstGeom>
          <a:ln w="41275" cmpd="dbl">
            <a:solidFill>
              <a:srgbClr val="FF939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7145034" y="4032943"/>
            <a:ext cx="0" cy="834248"/>
          </a:xfrm>
          <a:prstGeom prst="straightConnector1">
            <a:avLst/>
          </a:prstGeom>
          <a:ln w="38100" cmpd="dbl">
            <a:solidFill>
              <a:srgbClr val="4E98D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er 65"/>
          <p:cNvGrpSpPr/>
          <p:nvPr/>
        </p:nvGrpSpPr>
        <p:grpSpPr>
          <a:xfrm flipV="1">
            <a:off x="1900610" y="2685221"/>
            <a:ext cx="23518" cy="1648626"/>
            <a:chOff x="7145034" y="2350996"/>
            <a:chExt cx="23518" cy="2194322"/>
          </a:xfrm>
        </p:grpSpPr>
        <p:cxnSp>
          <p:nvCxnSpPr>
            <p:cNvPr id="67" name="Connecteur droit avec flèche 66"/>
            <p:cNvCxnSpPr/>
            <p:nvPr/>
          </p:nvCxnSpPr>
          <p:spPr>
            <a:xfrm>
              <a:off x="7168552" y="2350996"/>
              <a:ext cx="0" cy="689461"/>
            </a:xfrm>
            <a:prstGeom prst="straightConnector1">
              <a:avLst/>
            </a:prstGeom>
            <a:ln w="41275" cmpd="dbl">
              <a:solidFill>
                <a:srgbClr val="FF939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>
              <a:off x="7145034" y="3855857"/>
              <a:ext cx="0" cy="689461"/>
            </a:xfrm>
            <a:prstGeom prst="straightConnector1">
              <a:avLst/>
            </a:prstGeom>
            <a:ln w="38100" cmpd="dbl">
              <a:solidFill>
                <a:srgbClr val="4E98D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4568813" y="2176607"/>
            <a:ext cx="732005" cy="1137577"/>
            <a:chOff x="5735474" y="2112270"/>
            <a:chExt cx="732005" cy="1137577"/>
          </a:xfrm>
        </p:grpSpPr>
        <p:sp>
          <p:nvSpPr>
            <p:cNvPr id="69" name="Arc 68"/>
            <p:cNvSpPr/>
            <p:nvPr/>
          </p:nvSpPr>
          <p:spPr>
            <a:xfrm>
              <a:off x="5735474" y="2442423"/>
              <a:ext cx="732005" cy="338907"/>
            </a:xfrm>
            <a:prstGeom prst="arc">
              <a:avLst>
                <a:gd name="adj1" fmla="val 19528604"/>
                <a:gd name="adj2" fmla="val 13750605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0" name="Connecteur droit avec flèche 69"/>
            <p:cNvCxnSpPr/>
            <p:nvPr/>
          </p:nvCxnSpPr>
          <p:spPr>
            <a:xfrm>
              <a:off x="6131078" y="2525753"/>
              <a:ext cx="0" cy="689461"/>
            </a:xfrm>
            <a:prstGeom prst="straightConnector1">
              <a:avLst/>
            </a:prstGeom>
            <a:ln w="41275" cmpd="dbl">
              <a:solidFill>
                <a:schemeClr val="bg2">
                  <a:lumMod val="50000"/>
                </a:schemeClr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5941978" y="2112270"/>
              <a:ext cx="3890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/>
                <a:t>Ω</a:t>
              </a:r>
              <a:endParaRPr lang="fr-FR" sz="2400" dirty="0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079323" y="3187526"/>
              <a:ext cx="98741" cy="6232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/>
          <p:cNvSpPr txBox="1"/>
          <p:nvPr/>
        </p:nvSpPr>
        <p:spPr>
          <a:xfrm>
            <a:off x="3633494" y="5218422"/>
            <a:ext cx="45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</a:t>
            </a:r>
            <a:r>
              <a:rPr lang="fr-FR" sz="2400" baseline="-25000" dirty="0" smtClean="0"/>
              <a:t>3</a:t>
            </a:r>
            <a:endParaRPr lang="fr-F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52441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etraquar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6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93388" y="555561"/>
            <a:ext cx="5467333" cy="587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dirty="0" smtClean="0"/>
              <a:t>MOTIVATION : The </a:t>
            </a:r>
            <a:r>
              <a:rPr lang="fr-FR" dirty="0" err="1" smtClean="0"/>
              <a:t>baryonic</a:t>
            </a:r>
            <a:r>
              <a:rPr lang="fr-FR" dirty="0" smtClean="0"/>
              <a:t>  </a:t>
            </a:r>
            <a:r>
              <a:rPr lang="fr-FR" dirty="0" err="1" smtClean="0"/>
              <a:t>junction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first </a:t>
            </a:r>
            <a:r>
              <a:rPr lang="fr-FR" dirty="0" err="1" smtClean="0"/>
              <a:t>suggested</a:t>
            </a:r>
            <a:r>
              <a:rPr lang="fr-FR" dirty="0" smtClean="0"/>
              <a:t> by </a:t>
            </a:r>
            <a:r>
              <a:rPr lang="fr-FR" dirty="0" err="1" smtClean="0"/>
              <a:t>Nambu</a:t>
            </a:r>
            <a:r>
              <a:rPr lang="fr-FR" dirty="0" smtClean="0"/>
              <a:t>. </a:t>
            </a:r>
            <a:r>
              <a:rPr lang="fr-FR" dirty="0" err="1" smtClean="0"/>
              <a:t>Later</a:t>
            </a:r>
            <a:r>
              <a:rPr lang="fr-FR" dirty="0" smtClean="0"/>
              <a:t>, arguments for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given</a:t>
            </a:r>
            <a:r>
              <a:rPr lang="fr-FR" dirty="0" smtClean="0"/>
              <a:t> by </a:t>
            </a:r>
            <a:r>
              <a:rPr lang="fr-FR" dirty="0" err="1" smtClean="0"/>
              <a:t>Imachi</a:t>
            </a:r>
            <a:r>
              <a:rPr lang="fr-FR" dirty="0" smtClean="0"/>
              <a:t>, </a:t>
            </a:r>
            <a:r>
              <a:rPr lang="fr-FR" dirty="0" err="1" smtClean="0"/>
              <a:t>Otsuki</a:t>
            </a:r>
            <a:r>
              <a:rPr lang="fr-FR" dirty="0" smtClean="0"/>
              <a:t> and </a:t>
            </a:r>
            <a:r>
              <a:rPr lang="fr-FR" dirty="0" err="1" smtClean="0"/>
              <a:t>Toyoda</a:t>
            </a:r>
            <a:r>
              <a:rPr lang="fr-FR" dirty="0" smtClean="0"/>
              <a:t>;  X.A. ;  Rossi and Veneziano, and </a:t>
            </a:r>
            <a:r>
              <a:rPr lang="fr-FR" dirty="0" err="1" smtClean="0"/>
              <a:t>others</a:t>
            </a:r>
            <a:r>
              <a:rPr lang="fr-FR" dirty="0" smtClean="0"/>
              <a:t>. </a:t>
            </a:r>
            <a:r>
              <a:rPr lang="fr-FR" dirty="0" err="1" smtClean="0"/>
              <a:t>Similar</a:t>
            </a:r>
            <a:r>
              <a:rPr lang="fr-FR" dirty="0" smtClean="0"/>
              <a:t> </a:t>
            </a:r>
            <a:r>
              <a:rPr lang="fr-FR" dirty="0" err="1" smtClean="0"/>
              <a:t>junctions</a:t>
            </a:r>
            <a:r>
              <a:rPr lang="fr-FR" dirty="0" smtClean="0"/>
              <a:t> have been </a:t>
            </a:r>
            <a:r>
              <a:rPr lang="fr-FR" dirty="0" err="1" smtClean="0"/>
              <a:t>introduced</a:t>
            </a:r>
            <a:r>
              <a:rPr lang="fr-FR" dirty="0" smtClean="0"/>
              <a:t> for </a:t>
            </a:r>
            <a:r>
              <a:rPr lang="fr-FR" dirty="0" err="1" smtClean="0"/>
              <a:t>cosmic</a:t>
            </a:r>
            <a:r>
              <a:rPr lang="fr-FR" dirty="0" smtClean="0"/>
              <a:t> strings [</a:t>
            </a:r>
            <a:r>
              <a:rPr lang="fr-FR" dirty="0" err="1" smtClean="0"/>
              <a:t>Copelan</a:t>
            </a:r>
            <a:r>
              <a:rPr lang="fr-FR" dirty="0" smtClean="0"/>
              <a:t>, </a:t>
            </a:r>
            <a:r>
              <a:rPr lang="fr-FR" dirty="0" err="1" smtClean="0"/>
              <a:t>Kibble</a:t>
            </a:r>
            <a:r>
              <a:rPr lang="fr-FR" dirty="0" smtClean="0"/>
              <a:t> and </a:t>
            </a:r>
            <a:r>
              <a:rPr lang="fr-FR" dirty="0" err="1" smtClean="0"/>
              <a:t>Steer</a:t>
            </a:r>
            <a:r>
              <a:rPr lang="fr-FR" dirty="0" smtClean="0"/>
              <a:t>, PRL 97 (2006)].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    I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paper</a:t>
            </a:r>
            <a:r>
              <a:rPr lang="fr-FR" dirty="0" smtClean="0"/>
              <a:t> [</a:t>
            </a:r>
            <a:r>
              <a:rPr lang="is-IS" dirty="0" smtClean="0"/>
              <a:t>Nucl</a:t>
            </a:r>
            <a:r>
              <a:rPr lang="is-IS" dirty="0"/>
              <a:t>. Phys. B85 (1975</a:t>
            </a:r>
            <a:r>
              <a:rPr lang="is-IS" dirty="0" smtClean="0"/>
              <a:t>)] I said that the </a:t>
            </a:r>
            <a:r>
              <a:rPr lang="is-IS" i="1" dirty="0" smtClean="0"/>
              <a:t>leading baryonic Regge trajectory</a:t>
            </a:r>
            <a:r>
              <a:rPr lang="is-IS" dirty="0" smtClean="0"/>
              <a:t>, with the universal slope α’, is obtained if one branch is much longer than the two others. </a:t>
            </a:r>
            <a:r>
              <a:rPr lang="fr-FR" dirty="0" smtClean="0"/>
              <a:t>The </a:t>
            </a:r>
            <a:r>
              <a:rPr lang="fr-FR" dirty="0"/>
              <a:t>referee </a:t>
            </a:r>
            <a:r>
              <a:rPr lang="fr-FR" dirty="0" err="1" smtClean="0"/>
              <a:t>said</a:t>
            </a:r>
            <a:r>
              <a:rPr lang="fr-FR" dirty="0" smtClean="0"/>
              <a:t>: OK, but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nice</a:t>
            </a:r>
            <a:r>
              <a:rPr lang="fr-FR" dirty="0" smtClean="0"/>
              <a:t> to have an explicit solution of the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classical</a:t>
            </a:r>
            <a:r>
              <a:rPr lang="fr-FR" dirty="0" smtClean="0"/>
              <a:t> </a:t>
            </a:r>
            <a:r>
              <a:rPr lang="fr-FR" dirty="0" err="1" smtClean="0"/>
              <a:t>equations</a:t>
            </a:r>
            <a:r>
              <a:rPr lang="fr-FR" dirty="0" smtClean="0"/>
              <a:t> of motions.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     </a:t>
            </a:r>
            <a:r>
              <a:rPr lang="fr-FR" dirty="0" err="1" smtClean="0"/>
              <a:t>Soon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, P.A. Collins, J.F.L. </a:t>
            </a:r>
            <a:r>
              <a:rPr lang="fr-FR" dirty="0" err="1" smtClean="0"/>
              <a:t>Hopkinson</a:t>
            </a:r>
            <a:r>
              <a:rPr lang="fr-FR" dirty="0" smtClean="0"/>
              <a:t> and Tucker </a:t>
            </a:r>
            <a:r>
              <a:rPr lang="fr-FR" dirty="0"/>
              <a:t>[</a:t>
            </a:r>
            <a:r>
              <a:rPr lang="is-IS" dirty="0"/>
              <a:t>Nucl. Phys. B85 (1975)] </a:t>
            </a:r>
            <a:r>
              <a:rPr lang="is-IS" dirty="0" smtClean="0"/>
              <a:t>found such a solution, but in 5+1 dimension. I finally found a solution in 3+1 dimension, the </a:t>
            </a:r>
            <a:r>
              <a:rPr lang="is-IS" i="1" dirty="0" smtClean="0"/>
              <a:t>ro</a:t>
            </a:r>
            <a:r>
              <a:rPr lang="is-IS" i="1" dirty="0" smtClean="0"/>
              <a:t>tating-vibrating fork</a:t>
            </a:r>
            <a:r>
              <a:rPr lang="is-IS" dirty="0" smtClean="0"/>
              <a:t>, which I put in my movie </a:t>
            </a:r>
            <a:r>
              <a:rPr lang="is-IS" i="1" dirty="0" smtClean="0"/>
              <a:t>La ballet des hadrons</a:t>
            </a:r>
            <a:r>
              <a:rPr lang="is-IS" dirty="0"/>
              <a:t> </a:t>
            </a:r>
            <a:r>
              <a:rPr lang="is-IS" dirty="0" smtClean="0"/>
              <a:t>[CNRS IMAGES, 1981], but I did not yet published its derivation. This workshop </a:t>
            </a:r>
          </a:p>
          <a:p>
            <a:pPr>
              <a:lnSpc>
                <a:spcPct val="110000"/>
              </a:lnSpc>
            </a:pPr>
            <a:r>
              <a:rPr lang="is-IS" dirty="0" smtClean="0"/>
              <a:t>is an opportunity to do it : Thanks to the organizers !    </a:t>
            </a:r>
            <a:endParaRPr lang="fr-FR" dirty="0"/>
          </a:p>
        </p:txBody>
      </p:sp>
      <p:grpSp>
        <p:nvGrpSpPr>
          <p:cNvPr id="17" name="Grouper 16"/>
          <p:cNvGrpSpPr/>
          <p:nvPr/>
        </p:nvGrpSpPr>
        <p:grpSpPr>
          <a:xfrm rot="20431401">
            <a:off x="6184154" y="2646084"/>
            <a:ext cx="2572419" cy="392185"/>
            <a:chOff x="6195913" y="1564325"/>
            <a:chExt cx="2572419" cy="392185"/>
          </a:xfrm>
        </p:grpSpPr>
        <p:grpSp>
          <p:nvGrpSpPr>
            <p:cNvPr id="10" name="Grouper 9"/>
            <p:cNvGrpSpPr/>
            <p:nvPr/>
          </p:nvGrpSpPr>
          <p:grpSpPr>
            <a:xfrm>
              <a:off x="6267484" y="1615807"/>
              <a:ext cx="2367572" cy="340703"/>
              <a:chOff x="6267484" y="1615807"/>
              <a:chExt cx="2367572" cy="340703"/>
            </a:xfrm>
          </p:grpSpPr>
          <p:sp>
            <p:nvSpPr>
              <p:cNvPr id="6" name="Forme libre 5"/>
              <p:cNvSpPr/>
              <p:nvPr/>
            </p:nvSpPr>
            <p:spPr>
              <a:xfrm>
                <a:off x="6267484" y="1714616"/>
                <a:ext cx="2022527" cy="213737"/>
              </a:xfrm>
              <a:custGeom>
                <a:avLst/>
                <a:gdLst>
                  <a:gd name="connsiteX0" fmla="*/ 0 w 2022527"/>
                  <a:gd name="connsiteY0" fmla="*/ 152857 h 152857"/>
                  <a:gd name="connsiteX1" fmla="*/ 1046540 w 2022527"/>
                  <a:gd name="connsiteY1" fmla="*/ 0 h 152857"/>
                  <a:gd name="connsiteX2" fmla="*/ 2022527 w 2022527"/>
                  <a:gd name="connsiteY2" fmla="*/ 152857 h 152857"/>
                  <a:gd name="connsiteX0" fmla="*/ 0 w 2022527"/>
                  <a:gd name="connsiteY0" fmla="*/ 162098 h 162098"/>
                  <a:gd name="connsiteX1" fmla="*/ 564426 w 2022527"/>
                  <a:gd name="connsiteY1" fmla="*/ 32758 h 162098"/>
                  <a:gd name="connsiteX2" fmla="*/ 1046540 w 2022527"/>
                  <a:gd name="connsiteY2" fmla="*/ 9241 h 162098"/>
                  <a:gd name="connsiteX3" fmla="*/ 2022527 w 2022527"/>
                  <a:gd name="connsiteY3" fmla="*/ 162098 h 162098"/>
                  <a:gd name="connsiteX0" fmla="*/ 0 w 2022527"/>
                  <a:gd name="connsiteY0" fmla="*/ 133153 h 133153"/>
                  <a:gd name="connsiteX1" fmla="*/ 564426 w 2022527"/>
                  <a:gd name="connsiteY1" fmla="*/ 3813 h 133153"/>
                  <a:gd name="connsiteX2" fmla="*/ 1258200 w 2022527"/>
                  <a:gd name="connsiteY2" fmla="*/ 109637 h 133153"/>
                  <a:gd name="connsiteX3" fmla="*/ 2022527 w 2022527"/>
                  <a:gd name="connsiteY3" fmla="*/ 133153 h 133153"/>
                  <a:gd name="connsiteX0" fmla="*/ 0 w 2022527"/>
                  <a:gd name="connsiteY0" fmla="*/ 131429 h 213737"/>
                  <a:gd name="connsiteX1" fmla="*/ 564426 w 2022527"/>
                  <a:gd name="connsiteY1" fmla="*/ 2089 h 213737"/>
                  <a:gd name="connsiteX2" fmla="*/ 1305236 w 2022527"/>
                  <a:gd name="connsiteY2" fmla="*/ 213737 h 213737"/>
                  <a:gd name="connsiteX3" fmla="*/ 2022527 w 2022527"/>
                  <a:gd name="connsiteY3" fmla="*/ 131429 h 21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2527" h="213737">
                    <a:moveTo>
                      <a:pt x="0" y="131429"/>
                    </a:moveTo>
                    <a:cubicBezTo>
                      <a:pt x="94071" y="109872"/>
                      <a:pt x="390003" y="27565"/>
                      <a:pt x="564426" y="2089"/>
                    </a:cubicBezTo>
                    <a:cubicBezTo>
                      <a:pt x="738849" y="-23387"/>
                      <a:pt x="1062219" y="192180"/>
                      <a:pt x="1305236" y="213737"/>
                    </a:cubicBezTo>
                    <a:cubicBezTo>
                      <a:pt x="1642324" y="213737"/>
                      <a:pt x="2022527" y="131429"/>
                      <a:pt x="2022527" y="131429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9" name="Grouper 8"/>
              <p:cNvGrpSpPr/>
              <p:nvPr/>
            </p:nvGrpSpPr>
            <p:grpSpPr>
              <a:xfrm>
                <a:off x="8297733" y="1615807"/>
                <a:ext cx="337323" cy="340703"/>
                <a:chOff x="8266493" y="1513231"/>
                <a:chExt cx="493874" cy="498823"/>
              </a:xfrm>
            </p:grpSpPr>
            <p:sp>
              <p:nvSpPr>
                <p:cNvPr id="7" name="Forme libre 6"/>
                <p:cNvSpPr/>
                <p:nvPr/>
              </p:nvSpPr>
              <p:spPr>
                <a:xfrm>
                  <a:off x="8290011" y="1513231"/>
                  <a:ext cx="435079" cy="309298"/>
                </a:xfrm>
                <a:custGeom>
                  <a:avLst/>
                  <a:gdLst>
                    <a:gd name="connsiteX0" fmla="*/ 0 w 435079"/>
                    <a:gd name="connsiteY0" fmla="*/ 309298 h 309298"/>
                    <a:gd name="connsiteX1" fmla="*/ 199901 w 435079"/>
                    <a:gd name="connsiteY1" fmla="*/ 15342 h 309298"/>
                    <a:gd name="connsiteX2" fmla="*/ 435079 w 435079"/>
                    <a:gd name="connsiteY2" fmla="*/ 38858 h 30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5079" h="309298">
                      <a:moveTo>
                        <a:pt x="0" y="309298"/>
                      </a:moveTo>
                      <a:cubicBezTo>
                        <a:pt x="63694" y="184856"/>
                        <a:pt x="127388" y="60415"/>
                        <a:pt x="199901" y="15342"/>
                      </a:cubicBezTo>
                      <a:cubicBezTo>
                        <a:pt x="272414" y="-29731"/>
                        <a:pt x="435079" y="38858"/>
                        <a:pt x="435079" y="38858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" name="Forme libre 7"/>
                <p:cNvSpPr/>
                <p:nvPr/>
              </p:nvSpPr>
              <p:spPr>
                <a:xfrm>
                  <a:off x="8266493" y="1822529"/>
                  <a:ext cx="493874" cy="189525"/>
                </a:xfrm>
                <a:custGeom>
                  <a:avLst/>
                  <a:gdLst>
                    <a:gd name="connsiteX0" fmla="*/ 0 w 493874"/>
                    <a:gd name="connsiteY0" fmla="*/ 0 h 189525"/>
                    <a:gd name="connsiteX1" fmla="*/ 223419 w 493874"/>
                    <a:gd name="connsiteY1" fmla="*/ 188132 h 189525"/>
                    <a:gd name="connsiteX2" fmla="*/ 493874 w 493874"/>
                    <a:gd name="connsiteY2" fmla="*/ 70549 h 18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3874" h="189525">
                      <a:moveTo>
                        <a:pt x="0" y="0"/>
                      </a:moveTo>
                      <a:cubicBezTo>
                        <a:pt x="70553" y="88187"/>
                        <a:pt x="141107" y="176374"/>
                        <a:pt x="223419" y="188132"/>
                      </a:cubicBezTo>
                      <a:cubicBezTo>
                        <a:pt x="305731" y="199890"/>
                        <a:pt x="399802" y="135219"/>
                        <a:pt x="493874" y="70549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11" name="Ellipse 10"/>
            <p:cNvSpPr/>
            <p:nvPr/>
          </p:nvSpPr>
          <p:spPr>
            <a:xfrm flipV="1">
              <a:off x="6195913" y="1771440"/>
              <a:ext cx="144566" cy="13358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r 13"/>
            <p:cNvGrpSpPr/>
            <p:nvPr/>
          </p:nvGrpSpPr>
          <p:grpSpPr>
            <a:xfrm>
              <a:off x="8530161" y="1564325"/>
              <a:ext cx="238171" cy="333021"/>
              <a:chOff x="6195913" y="1771440"/>
              <a:chExt cx="238171" cy="333021"/>
            </a:xfrm>
          </p:grpSpPr>
          <p:sp>
            <p:nvSpPr>
              <p:cNvPr id="15" name="Ellipse 14"/>
              <p:cNvSpPr/>
              <p:nvPr/>
            </p:nvSpPr>
            <p:spPr>
              <a:xfrm flipV="1">
                <a:off x="6195913" y="1771440"/>
                <a:ext cx="144566" cy="1335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/>
              <p:cNvSpPr/>
              <p:nvPr/>
            </p:nvSpPr>
            <p:spPr>
              <a:xfrm flipV="1">
                <a:off x="6289518" y="1970872"/>
                <a:ext cx="144566" cy="1335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917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>
          <a:xfrm>
            <a:off x="204130" y="0"/>
            <a:ext cx="47316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 smtClean="0"/>
              <a:t>Second solution :</a:t>
            </a:r>
            <a:r>
              <a:rPr lang="fr-FR" sz="2800" dirty="0" smtClean="0"/>
              <a:t> </a:t>
            </a:r>
            <a:br>
              <a:rPr lang="fr-FR" sz="2800" dirty="0" smtClean="0"/>
            </a:br>
            <a:r>
              <a:rPr lang="fr-FR" sz="2800" dirty="0" smtClean="0"/>
              <a:t>the mixed </a:t>
            </a:r>
            <a:r>
              <a:rPr lang="fr-FR" sz="2800" dirty="0" smtClean="0"/>
              <a:t>``</a:t>
            </a:r>
            <a:r>
              <a:rPr lang="fr-FR" sz="2800" dirty="0" err="1" smtClean="0"/>
              <a:t>fork-mercedes</a:t>
            </a:r>
            <a:r>
              <a:rPr lang="fr-FR" sz="2800" dirty="0" smtClean="0"/>
              <a:t>’’</a:t>
            </a:r>
            <a:endParaRPr lang="fr-FR" sz="2800" strike="sngStrike" dirty="0"/>
          </a:p>
        </p:txBody>
      </p:sp>
      <p:grpSp>
        <p:nvGrpSpPr>
          <p:cNvPr id="39" name="Grouper 38"/>
          <p:cNvGrpSpPr/>
          <p:nvPr/>
        </p:nvGrpSpPr>
        <p:grpSpPr>
          <a:xfrm>
            <a:off x="3842159" y="666834"/>
            <a:ext cx="4116580" cy="3299675"/>
            <a:chOff x="2755240" y="1194481"/>
            <a:chExt cx="4116580" cy="3299675"/>
          </a:xfrm>
        </p:grpSpPr>
        <p:cxnSp>
          <p:nvCxnSpPr>
            <p:cNvPr id="51" name="Connecteur droit 50"/>
            <p:cNvCxnSpPr/>
            <p:nvPr/>
          </p:nvCxnSpPr>
          <p:spPr>
            <a:xfrm rot="16200000">
              <a:off x="3321365" y="3099287"/>
              <a:ext cx="2775767" cy="13971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H="1">
              <a:off x="3330491" y="2252054"/>
              <a:ext cx="2" cy="639595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6245941" y="2010356"/>
              <a:ext cx="625879" cy="393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 smtClean="0"/>
                <a:t>1</a:t>
              </a:r>
              <a:endParaRPr lang="fr-FR" sz="2800" baseline="-250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740442" y="3939156"/>
              <a:ext cx="629440" cy="393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/>
                <a:t>q</a:t>
              </a:r>
              <a:r>
                <a:rPr lang="fr-FR" sz="2800" baseline="-25000" dirty="0" smtClean="0"/>
                <a:t>2</a:t>
              </a:r>
              <a:endParaRPr lang="fr-FR" sz="2800" baseline="-250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415891" y="2381734"/>
              <a:ext cx="340501" cy="393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/>
                <a:t>J</a:t>
              </a:r>
              <a:endParaRPr lang="fr-FR" sz="2800" baseline="-25000" dirty="0"/>
            </a:p>
          </p:txBody>
        </p:sp>
        <p:sp>
          <p:nvSpPr>
            <p:cNvPr id="27" name="Ellipse 26"/>
            <p:cNvSpPr/>
            <p:nvPr/>
          </p:nvSpPr>
          <p:spPr>
            <a:xfrm rot="21300000" flipV="1">
              <a:off x="4781559" y="3869867"/>
              <a:ext cx="159022" cy="1469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 rot="21300000" flipV="1">
              <a:off x="6074820" y="2291037"/>
              <a:ext cx="144565" cy="14694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Ellipse 4"/>
            <p:cNvSpPr/>
            <p:nvPr/>
          </p:nvSpPr>
          <p:spPr>
            <a:xfrm rot="21300000">
              <a:off x="2972196" y="1980045"/>
              <a:ext cx="3483927" cy="1963492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/>
            <p:cNvCxnSpPr>
              <a:endCxn id="8" idx="2"/>
            </p:cNvCxnSpPr>
            <p:nvPr/>
          </p:nvCxnSpPr>
          <p:spPr>
            <a:xfrm flipH="1" flipV="1">
              <a:off x="3957533" y="2761235"/>
              <a:ext cx="755168" cy="188023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21300000" flipV="1">
              <a:off x="4683782" y="2418422"/>
              <a:ext cx="1458077" cy="48250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21300000">
              <a:off x="4780099" y="2944882"/>
              <a:ext cx="14082" cy="9957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21300000" flipH="1" flipV="1">
              <a:off x="3322462" y="2268519"/>
              <a:ext cx="383957" cy="1397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rot="21300000" flipH="1" flipV="1">
              <a:off x="3327442" y="2875007"/>
              <a:ext cx="383957" cy="12706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lipse 25"/>
            <p:cNvSpPr/>
            <p:nvPr/>
          </p:nvSpPr>
          <p:spPr>
            <a:xfrm rot="21300000" flipV="1">
              <a:off x="3248911" y="2798625"/>
              <a:ext cx="159022" cy="161642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 rot="21300000" flipV="1">
              <a:off x="3242551" y="2221841"/>
              <a:ext cx="159022" cy="146947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3685382" y="2369312"/>
              <a:ext cx="272151" cy="391923"/>
            </a:xfrm>
            <a:custGeom>
              <a:avLst/>
              <a:gdLst>
                <a:gd name="connsiteX0" fmla="*/ 0 w 272151"/>
                <a:gd name="connsiteY0" fmla="*/ 0 h 521650"/>
                <a:gd name="connsiteX1" fmla="*/ 90717 w 272151"/>
                <a:gd name="connsiteY1" fmla="*/ 272165 h 521650"/>
                <a:gd name="connsiteX2" fmla="*/ 272151 w 272151"/>
                <a:gd name="connsiteY2" fmla="*/ 521650 h 52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2151" h="521650">
                  <a:moveTo>
                    <a:pt x="0" y="0"/>
                  </a:moveTo>
                  <a:cubicBezTo>
                    <a:pt x="22679" y="92611"/>
                    <a:pt x="45359" y="185223"/>
                    <a:pt x="90717" y="272165"/>
                  </a:cubicBezTo>
                  <a:cubicBezTo>
                    <a:pt x="136076" y="359107"/>
                    <a:pt x="272151" y="521650"/>
                    <a:pt x="272151" y="52165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3697892" y="2759531"/>
              <a:ext cx="281148" cy="224931"/>
            </a:xfrm>
            <a:custGeom>
              <a:avLst/>
              <a:gdLst>
                <a:gd name="connsiteX0" fmla="*/ 0 w 374208"/>
                <a:gd name="connsiteY0" fmla="*/ 272166 h 272166"/>
                <a:gd name="connsiteX1" fmla="*/ 170095 w 374208"/>
                <a:gd name="connsiteY1" fmla="*/ 90722 h 272166"/>
                <a:gd name="connsiteX2" fmla="*/ 374208 w 374208"/>
                <a:gd name="connsiteY2" fmla="*/ 0 h 2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208" h="272166">
                  <a:moveTo>
                    <a:pt x="0" y="272166"/>
                  </a:moveTo>
                  <a:cubicBezTo>
                    <a:pt x="53863" y="204124"/>
                    <a:pt x="107727" y="136083"/>
                    <a:pt x="170095" y="90722"/>
                  </a:cubicBezTo>
                  <a:cubicBezTo>
                    <a:pt x="232463" y="45361"/>
                    <a:pt x="374208" y="0"/>
                    <a:pt x="374208" y="0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" name="Grouper 2"/>
            <p:cNvGrpSpPr/>
            <p:nvPr/>
          </p:nvGrpSpPr>
          <p:grpSpPr>
            <a:xfrm>
              <a:off x="3866456" y="2001162"/>
              <a:ext cx="549435" cy="622290"/>
              <a:chOff x="3866455" y="2738262"/>
              <a:chExt cx="678563" cy="622290"/>
            </a:xfrm>
          </p:grpSpPr>
          <p:sp>
            <p:nvSpPr>
              <p:cNvPr id="35" name="ZoneTexte 34"/>
              <p:cNvSpPr txBox="1"/>
              <p:nvPr/>
            </p:nvSpPr>
            <p:spPr>
              <a:xfrm>
                <a:off x="3866455" y="2967449"/>
                <a:ext cx="678563" cy="393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/>
                  <a:t>J</a:t>
                </a:r>
                <a:endParaRPr lang="fr-FR" sz="2800" baseline="-25000" dirty="0"/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3877795" y="2738262"/>
                <a:ext cx="310712" cy="53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/>
                  <a:t>-</a:t>
                </a:r>
                <a:endParaRPr lang="fr-FR" sz="3200" baseline="-25000" dirty="0"/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>
              <a:off x="2797438" y="1883226"/>
              <a:ext cx="678563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 smtClean="0"/>
                <a:t>3</a:t>
              </a:r>
              <a:endParaRPr lang="fr-FR" sz="2800" baseline="-25000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849595" y="1711413"/>
              <a:ext cx="310712" cy="58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/>
                <a:t>-</a:t>
              </a:r>
              <a:endParaRPr lang="fr-FR" sz="3200" baseline="-25000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955701" y="2744860"/>
              <a:ext cx="678563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r>
                <a:rPr lang="fr-FR" sz="2800" baseline="-25000" dirty="0"/>
                <a:t>4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990627" y="2560189"/>
              <a:ext cx="310712" cy="58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/>
                <a:t>-</a:t>
              </a:r>
              <a:endParaRPr lang="fr-FR" sz="3200" baseline="-25000" dirty="0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5726517" y="1917748"/>
              <a:ext cx="476265" cy="204482"/>
            </a:xfrm>
            <a:custGeom>
              <a:avLst/>
              <a:gdLst>
                <a:gd name="connsiteX0" fmla="*/ 476265 w 476265"/>
                <a:gd name="connsiteY0" fmla="*/ 272165 h 272165"/>
                <a:gd name="connsiteX1" fmla="*/ 238132 w 476265"/>
                <a:gd name="connsiteY1" fmla="*/ 90722 h 272165"/>
                <a:gd name="connsiteX2" fmla="*/ 0 w 476265"/>
                <a:gd name="connsiteY2" fmla="*/ 0 h 27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65" h="272165">
                  <a:moveTo>
                    <a:pt x="476265" y="272165"/>
                  </a:moveTo>
                  <a:cubicBezTo>
                    <a:pt x="396887" y="204124"/>
                    <a:pt x="317509" y="136083"/>
                    <a:pt x="238132" y="90722"/>
                  </a:cubicBezTo>
                  <a:cubicBezTo>
                    <a:pt x="158755" y="45361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5227571" y="4009401"/>
              <a:ext cx="680378" cy="161881"/>
            </a:xfrm>
            <a:custGeom>
              <a:avLst/>
              <a:gdLst>
                <a:gd name="connsiteX0" fmla="*/ 0 w 680378"/>
                <a:gd name="connsiteY0" fmla="*/ 215464 h 215464"/>
                <a:gd name="connsiteX1" fmla="*/ 340189 w 680378"/>
                <a:gd name="connsiteY1" fmla="*/ 158763 h 215464"/>
                <a:gd name="connsiteX2" fmla="*/ 680378 w 680378"/>
                <a:gd name="connsiteY2" fmla="*/ 0 h 21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0378" h="215464">
                  <a:moveTo>
                    <a:pt x="0" y="215464"/>
                  </a:moveTo>
                  <a:cubicBezTo>
                    <a:pt x="113396" y="205069"/>
                    <a:pt x="226793" y="194674"/>
                    <a:pt x="340189" y="158763"/>
                  </a:cubicBezTo>
                  <a:cubicBezTo>
                    <a:pt x="453585" y="122852"/>
                    <a:pt x="680378" y="0"/>
                    <a:pt x="680378" y="0"/>
                  </a:cubicBezTo>
                </a:path>
              </a:pathLst>
            </a:custGeom>
            <a:ln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2755240" y="2491206"/>
              <a:ext cx="288043" cy="400443"/>
            </a:xfrm>
            <a:custGeom>
              <a:avLst/>
              <a:gdLst>
                <a:gd name="connsiteX0" fmla="*/ 510284 w 510284"/>
                <a:gd name="connsiteY0" fmla="*/ 0 h 532990"/>
                <a:gd name="connsiteX1" fmla="*/ 215453 w 510284"/>
                <a:gd name="connsiteY1" fmla="*/ 215464 h 532990"/>
                <a:gd name="connsiteX2" fmla="*/ 0 w 510284"/>
                <a:gd name="connsiteY2" fmla="*/ 532990 h 53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0284" h="532990">
                  <a:moveTo>
                    <a:pt x="510284" y="0"/>
                  </a:moveTo>
                  <a:cubicBezTo>
                    <a:pt x="405392" y="63316"/>
                    <a:pt x="300500" y="126632"/>
                    <a:pt x="215453" y="215464"/>
                  </a:cubicBezTo>
                  <a:cubicBezTo>
                    <a:pt x="130406" y="304296"/>
                    <a:pt x="0" y="532990"/>
                    <a:pt x="0" y="532990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Arc 42"/>
            <p:cNvSpPr/>
            <p:nvPr/>
          </p:nvSpPr>
          <p:spPr>
            <a:xfrm>
              <a:off x="4307993" y="1489048"/>
              <a:ext cx="732005" cy="410078"/>
            </a:xfrm>
            <a:prstGeom prst="arc">
              <a:avLst>
                <a:gd name="adj1" fmla="val 19528604"/>
                <a:gd name="adj2" fmla="val 13750605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8" name="Connecteur droit avec flèche 47"/>
            <p:cNvCxnSpPr/>
            <p:nvPr/>
          </p:nvCxnSpPr>
          <p:spPr>
            <a:xfrm>
              <a:off x="4703597" y="1607964"/>
              <a:ext cx="0" cy="689462"/>
            </a:xfrm>
            <a:prstGeom prst="straightConnector1">
              <a:avLst/>
            </a:prstGeom>
            <a:ln w="41275" cmpd="dbl">
              <a:solidFill>
                <a:schemeClr val="bg2">
                  <a:lumMod val="50000"/>
                </a:schemeClr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4514497" y="1194481"/>
              <a:ext cx="3890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/>
                <a:t>Ω</a:t>
              </a:r>
              <a:endParaRPr lang="fr-FR" sz="2400" dirty="0"/>
            </a:p>
          </p:txBody>
        </p:sp>
        <p:sp>
          <p:nvSpPr>
            <p:cNvPr id="50" name="Ellipse 49"/>
            <p:cNvSpPr/>
            <p:nvPr/>
          </p:nvSpPr>
          <p:spPr>
            <a:xfrm>
              <a:off x="4651842" y="2269738"/>
              <a:ext cx="98741" cy="62321"/>
            </a:xfrm>
            <a:prstGeom prst="ellipse">
              <a:avLst/>
            </a:prstGeom>
            <a:solidFill>
              <a:srgbClr val="7F7F7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7" name="Connecteur droit 46"/>
          <p:cNvCxnSpPr/>
          <p:nvPr/>
        </p:nvCxnSpPr>
        <p:spPr>
          <a:xfrm rot="16200000">
            <a:off x="690407" y="5340225"/>
            <a:ext cx="2523425" cy="1270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>
            <a:off x="573362" y="4640967"/>
            <a:ext cx="2" cy="639595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3414675" y="4724209"/>
            <a:ext cx="42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q</a:t>
            </a:r>
            <a:endParaRPr lang="fr-FR" sz="2800" baseline="-25000" dirty="0"/>
          </a:p>
        </p:txBody>
      </p:sp>
      <p:sp>
        <p:nvSpPr>
          <p:cNvPr id="55" name="ZoneTexte 54"/>
          <p:cNvSpPr txBox="1"/>
          <p:nvPr/>
        </p:nvSpPr>
        <p:spPr>
          <a:xfrm>
            <a:off x="1658762" y="4770647"/>
            <a:ext cx="340501" cy="39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</a:t>
            </a:r>
            <a:endParaRPr lang="fr-FR" sz="2800" baseline="-25000" dirty="0"/>
          </a:p>
        </p:txBody>
      </p:sp>
      <p:sp>
        <p:nvSpPr>
          <p:cNvPr id="57" name="Ellipse 56"/>
          <p:cNvSpPr/>
          <p:nvPr/>
        </p:nvSpPr>
        <p:spPr>
          <a:xfrm rot="21300000" flipV="1">
            <a:off x="3267562" y="4947449"/>
            <a:ext cx="131423" cy="13358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 rot="21300000">
            <a:off x="215067" y="4368958"/>
            <a:ext cx="3483927" cy="196349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/>
          <p:cNvCxnSpPr>
            <a:endCxn id="66" idx="2"/>
          </p:cNvCxnSpPr>
          <p:nvPr/>
        </p:nvCxnSpPr>
        <p:spPr>
          <a:xfrm flipH="1" flipV="1">
            <a:off x="1200404" y="5150148"/>
            <a:ext cx="755168" cy="188023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endCxn id="17" idx="2"/>
          </p:cNvCxnSpPr>
          <p:nvPr/>
        </p:nvCxnSpPr>
        <p:spPr>
          <a:xfrm flipV="1">
            <a:off x="1962763" y="4993103"/>
            <a:ext cx="842008" cy="35175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 rot="21300000">
            <a:off x="2022970" y="5333795"/>
            <a:ext cx="14082" cy="995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 rot="21300000" flipH="1" flipV="1">
            <a:off x="565333" y="4657432"/>
            <a:ext cx="383957" cy="139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 rot="21300000" flipH="1" flipV="1">
            <a:off x="570313" y="5263920"/>
            <a:ext cx="383957" cy="12706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Ellipse 63"/>
          <p:cNvSpPr/>
          <p:nvPr/>
        </p:nvSpPr>
        <p:spPr>
          <a:xfrm rot="21300000" flipV="1">
            <a:off x="505582" y="5201565"/>
            <a:ext cx="131423" cy="13358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>
          <a:xfrm rot="21300000" flipV="1">
            <a:off x="499222" y="4617433"/>
            <a:ext cx="131423" cy="1335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orme libre 65"/>
          <p:cNvSpPr/>
          <p:nvPr/>
        </p:nvSpPr>
        <p:spPr>
          <a:xfrm>
            <a:off x="928253" y="4758225"/>
            <a:ext cx="272151" cy="391923"/>
          </a:xfrm>
          <a:custGeom>
            <a:avLst/>
            <a:gdLst>
              <a:gd name="connsiteX0" fmla="*/ 0 w 272151"/>
              <a:gd name="connsiteY0" fmla="*/ 0 h 521650"/>
              <a:gd name="connsiteX1" fmla="*/ 90717 w 272151"/>
              <a:gd name="connsiteY1" fmla="*/ 272165 h 521650"/>
              <a:gd name="connsiteX2" fmla="*/ 272151 w 272151"/>
              <a:gd name="connsiteY2" fmla="*/ 521650 h 52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151" h="521650">
                <a:moveTo>
                  <a:pt x="0" y="0"/>
                </a:moveTo>
                <a:cubicBezTo>
                  <a:pt x="22679" y="92611"/>
                  <a:pt x="45359" y="185223"/>
                  <a:pt x="90717" y="272165"/>
                </a:cubicBezTo>
                <a:cubicBezTo>
                  <a:pt x="136076" y="359107"/>
                  <a:pt x="272151" y="521650"/>
                  <a:pt x="272151" y="52165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 66"/>
          <p:cNvSpPr/>
          <p:nvPr/>
        </p:nvSpPr>
        <p:spPr>
          <a:xfrm>
            <a:off x="940763" y="5148444"/>
            <a:ext cx="281148" cy="224931"/>
          </a:xfrm>
          <a:custGeom>
            <a:avLst/>
            <a:gdLst>
              <a:gd name="connsiteX0" fmla="*/ 0 w 374208"/>
              <a:gd name="connsiteY0" fmla="*/ 272166 h 272166"/>
              <a:gd name="connsiteX1" fmla="*/ 170095 w 374208"/>
              <a:gd name="connsiteY1" fmla="*/ 90722 h 272166"/>
              <a:gd name="connsiteX2" fmla="*/ 374208 w 374208"/>
              <a:gd name="connsiteY2" fmla="*/ 0 h 27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08" h="272166">
                <a:moveTo>
                  <a:pt x="0" y="272166"/>
                </a:moveTo>
                <a:cubicBezTo>
                  <a:pt x="53863" y="204124"/>
                  <a:pt x="107727" y="136083"/>
                  <a:pt x="170095" y="90722"/>
                </a:cubicBezTo>
                <a:cubicBezTo>
                  <a:pt x="232463" y="45361"/>
                  <a:pt x="374208" y="0"/>
                  <a:pt x="374208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1109327" y="4619262"/>
            <a:ext cx="549435" cy="39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</a:t>
            </a:r>
            <a:endParaRPr lang="fr-FR" sz="2800" baseline="-25000" dirty="0"/>
          </a:p>
        </p:txBody>
      </p:sp>
      <p:sp>
        <p:nvSpPr>
          <p:cNvPr id="69" name="ZoneTexte 68"/>
          <p:cNvSpPr txBox="1"/>
          <p:nvPr/>
        </p:nvSpPr>
        <p:spPr>
          <a:xfrm>
            <a:off x="161369" y="4272139"/>
            <a:ext cx="463467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q</a:t>
            </a:r>
            <a:endParaRPr lang="fr-FR" sz="2800" baseline="-25000" dirty="0"/>
          </a:p>
        </p:txBody>
      </p:sp>
      <p:grpSp>
        <p:nvGrpSpPr>
          <p:cNvPr id="33" name="Grouper 32"/>
          <p:cNvGrpSpPr/>
          <p:nvPr/>
        </p:nvGrpSpPr>
        <p:grpSpPr>
          <a:xfrm>
            <a:off x="2148817" y="6044962"/>
            <a:ext cx="629440" cy="711757"/>
            <a:chOff x="2459593" y="6139532"/>
            <a:chExt cx="629440" cy="711757"/>
          </a:xfrm>
        </p:grpSpPr>
        <p:sp>
          <p:nvSpPr>
            <p:cNvPr id="54" name="ZoneTexte 53"/>
            <p:cNvSpPr txBox="1"/>
            <p:nvPr/>
          </p:nvSpPr>
          <p:spPr>
            <a:xfrm>
              <a:off x="2459593" y="6328069"/>
              <a:ext cx="629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495742" y="6139532"/>
              <a:ext cx="310712" cy="58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/>
                <a:t>-</a:t>
              </a:r>
              <a:endParaRPr lang="fr-FR" sz="3200" baseline="-25000" dirty="0"/>
            </a:p>
          </p:txBody>
        </p:sp>
      </p:grpSp>
      <p:sp>
        <p:nvSpPr>
          <p:cNvPr id="71" name="ZoneTexte 70"/>
          <p:cNvSpPr txBox="1"/>
          <p:nvPr/>
        </p:nvSpPr>
        <p:spPr>
          <a:xfrm>
            <a:off x="198572" y="5133773"/>
            <a:ext cx="678563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q</a:t>
            </a:r>
            <a:endParaRPr lang="fr-FR" sz="2800" baseline="-25000" dirty="0"/>
          </a:p>
        </p:txBody>
      </p:sp>
      <p:cxnSp>
        <p:nvCxnSpPr>
          <p:cNvPr id="82" name="Connecteur droit 81"/>
          <p:cNvCxnSpPr/>
          <p:nvPr/>
        </p:nvCxnSpPr>
        <p:spPr>
          <a:xfrm rot="21300000" flipV="1">
            <a:off x="2912575" y="4565947"/>
            <a:ext cx="383957" cy="12706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 rot="21300000" flipV="1">
            <a:off x="2969212" y="5018073"/>
            <a:ext cx="383957" cy="1270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 flipH="1">
            <a:off x="3330493" y="4554851"/>
            <a:ext cx="2" cy="52859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ZoneTexte 84"/>
          <p:cNvSpPr txBox="1"/>
          <p:nvPr/>
        </p:nvSpPr>
        <p:spPr>
          <a:xfrm>
            <a:off x="1668155" y="4526437"/>
            <a:ext cx="251585" cy="53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-</a:t>
            </a:r>
            <a:endParaRPr lang="fr-FR" sz="3200" baseline="-25000" dirty="0"/>
          </a:p>
        </p:txBody>
      </p:sp>
      <p:sp>
        <p:nvSpPr>
          <p:cNvPr id="56" name="Ellipse 55"/>
          <p:cNvSpPr/>
          <p:nvPr/>
        </p:nvSpPr>
        <p:spPr>
          <a:xfrm rot="21300000" flipV="1">
            <a:off x="1993799" y="6251432"/>
            <a:ext cx="174924" cy="161642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 rot="21300000" flipV="1">
            <a:off x="3249862" y="4476149"/>
            <a:ext cx="131423" cy="133588"/>
          </a:xfrm>
          <a:prstGeom prst="ellipse">
            <a:avLst/>
          </a:prstGeom>
          <a:solidFill>
            <a:srgbClr val="008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2804771" y="4698257"/>
            <a:ext cx="114619" cy="294846"/>
          </a:xfrm>
          <a:custGeom>
            <a:avLst/>
            <a:gdLst>
              <a:gd name="connsiteX0" fmla="*/ 102057 w 104199"/>
              <a:gd name="connsiteY0" fmla="*/ 0 h 294846"/>
              <a:gd name="connsiteX1" fmla="*/ 90717 w 104199"/>
              <a:gd name="connsiteY1" fmla="*/ 158764 h 294846"/>
              <a:gd name="connsiteX2" fmla="*/ 0 w 104199"/>
              <a:gd name="connsiteY2" fmla="*/ 294846 h 29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199" h="294846">
                <a:moveTo>
                  <a:pt x="102057" y="0"/>
                </a:moveTo>
                <a:cubicBezTo>
                  <a:pt x="104891" y="54811"/>
                  <a:pt x="107726" y="109623"/>
                  <a:pt x="90717" y="158764"/>
                </a:cubicBezTo>
                <a:cubicBezTo>
                  <a:pt x="73708" y="207905"/>
                  <a:pt x="0" y="294846"/>
                  <a:pt x="0" y="294846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2805550" y="4981136"/>
            <a:ext cx="187264" cy="180452"/>
          </a:xfrm>
          <a:custGeom>
            <a:avLst/>
            <a:gdLst>
              <a:gd name="connsiteX0" fmla="*/ 0 w 187264"/>
              <a:gd name="connsiteY0" fmla="*/ 0 h 180452"/>
              <a:gd name="connsiteX1" fmla="*/ 136192 w 187264"/>
              <a:gd name="connsiteY1" fmla="*/ 85119 h 180452"/>
              <a:gd name="connsiteX2" fmla="*/ 187264 w 187264"/>
              <a:gd name="connsiteY2" fmla="*/ 180452 h 1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264" h="180452">
                <a:moveTo>
                  <a:pt x="0" y="0"/>
                </a:moveTo>
                <a:cubicBezTo>
                  <a:pt x="52490" y="27522"/>
                  <a:pt x="104981" y="55044"/>
                  <a:pt x="136192" y="85119"/>
                </a:cubicBezTo>
                <a:cubicBezTo>
                  <a:pt x="167403" y="115194"/>
                  <a:pt x="187264" y="180452"/>
                  <a:pt x="187264" y="18045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301190" y="3020089"/>
            <a:ext cx="266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Can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generalized</a:t>
            </a:r>
            <a:r>
              <a:rPr lang="fr-FR" sz="2400" dirty="0" smtClean="0"/>
              <a:t> to </a:t>
            </a:r>
            <a:r>
              <a:rPr lang="fr-FR" sz="2400" dirty="0" err="1" smtClean="0"/>
              <a:t>p</a:t>
            </a:r>
            <a:r>
              <a:rPr lang="fr-FR" sz="2400" dirty="0" err="1" smtClean="0"/>
              <a:t>entaquark</a:t>
            </a:r>
            <a:r>
              <a:rPr lang="fr-FR" sz="2400" dirty="0" smtClean="0"/>
              <a:t> </a:t>
            </a:r>
            <a:r>
              <a:rPr lang="fr-FR" sz="2400" dirty="0" smtClean="0"/>
              <a:t>:</a:t>
            </a:r>
            <a:endParaRPr lang="fr-FR" sz="2400" dirty="0"/>
          </a:p>
        </p:txBody>
      </p:sp>
      <p:sp>
        <p:nvSpPr>
          <p:cNvPr id="87" name="ZoneTexte 86"/>
          <p:cNvSpPr txBox="1"/>
          <p:nvPr/>
        </p:nvSpPr>
        <p:spPr>
          <a:xfrm>
            <a:off x="3418443" y="4187599"/>
            <a:ext cx="42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q</a:t>
            </a:r>
            <a:endParaRPr lang="fr-FR" sz="2800" baseline="-25000" dirty="0"/>
          </a:p>
        </p:txBody>
      </p:sp>
      <p:sp>
        <p:nvSpPr>
          <p:cNvPr id="88" name="ZoneTexte 87"/>
          <p:cNvSpPr txBox="1"/>
          <p:nvPr/>
        </p:nvSpPr>
        <p:spPr>
          <a:xfrm>
            <a:off x="4265855" y="5034412"/>
            <a:ext cx="4000638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a</a:t>
            </a:r>
            <a:r>
              <a:rPr lang="fr-FR" sz="2400" dirty="0" smtClean="0"/>
              <a:t>nd to </a:t>
            </a:r>
            <a:r>
              <a:rPr lang="fr-FR" sz="2400" i="1" dirty="0" err="1"/>
              <a:t>hexaquark</a:t>
            </a:r>
            <a:r>
              <a:rPr lang="fr-FR" sz="2400" dirty="0"/>
              <a:t> </a:t>
            </a:r>
            <a:r>
              <a:rPr lang="fr-FR" sz="2400" dirty="0" smtClean="0"/>
              <a:t>(</a:t>
            </a:r>
            <a:r>
              <a:rPr lang="fr-FR" sz="2400" i="1" dirty="0"/>
              <a:t>di-baryon</a:t>
            </a:r>
            <a:r>
              <a:rPr lang="fr-FR" sz="2400" dirty="0"/>
              <a:t>)</a:t>
            </a:r>
            <a:endParaRPr lang="fr-FR" sz="2400" i="1" dirty="0"/>
          </a:p>
          <a:p>
            <a:r>
              <a:rPr lang="fr-FR" sz="2400" dirty="0" smtClean="0"/>
              <a:t>putting </a:t>
            </a:r>
            <a:r>
              <a:rPr lang="fr-FR" sz="2400" dirty="0" smtClean="0"/>
              <a:t>a </a:t>
            </a:r>
            <a:r>
              <a:rPr lang="fr-FR" sz="2400" dirty="0" err="1" smtClean="0"/>
              <a:t>third</a:t>
            </a:r>
            <a:r>
              <a:rPr lang="fr-FR" sz="2400" dirty="0" smtClean="0"/>
              <a:t> </a:t>
            </a:r>
            <a:r>
              <a:rPr lang="fr-FR" sz="2400" dirty="0" err="1" smtClean="0"/>
              <a:t>fork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here</a:t>
            </a:r>
            <a:endParaRPr lang="fr-FR" sz="2400" i="1" dirty="0">
              <a:solidFill>
                <a:srgbClr val="000000"/>
              </a:solidFill>
            </a:endParaRPr>
          </a:p>
        </p:txBody>
      </p:sp>
      <p:cxnSp>
        <p:nvCxnSpPr>
          <p:cNvPr id="89" name="Connecteur droit avec flèche 88"/>
          <p:cNvCxnSpPr/>
          <p:nvPr/>
        </p:nvCxnSpPr>
        <p:spPr>
          <a:xfrm flipH="1">
            <a:off x="2394314" y="5668750"/>
            <a:ext cx="1876596" cy="296245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ZoneTexte 89"/>
          <p:cNvSpPr txBox="1"/>
          <p:nvPr/>
        </p:nvSpPr>
        <p:spPr>
          <a:xfrm>
            <a:off x="2477807" y="4569012"/>
            <a:ext cx="549435" cy="39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</a:t>
            </a:r>
            <a:endParaRPr lang="fr-FR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87774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3171" y="2647319"/>
            <a:ext cx="7010247" cy="645195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6000" dirty="0" err="1">
                <a:solidFill>
                  <a:schemeClr val="bg1">
                    <a:lumMod val="50000"/>
                  </a:schemeClr>
                </a:solidFill>
              </a:rPr>
              <a:t>Q</a:t>
            </a:r>
            <a:r>
              <a:rPr lang="fr-FR" sz="6000" dirty="0" err="1" smtClean="0">
                <a:solidFill>
                  <a:schemeClr val="bg1">
                    <a:lumMod val="50000"/>
                  </a:schemeClr>
                </a:solidFill>
              </a:rPr>
              <a:t>uantizatio</a:t>
            </a:r>
            <a:r>
              <a:rPr lang="fr-FR" sz="6000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endParaRPr lang="fr-FR" sz="6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ZoneTexte 109"/>
          <p:cNvSpPr txBox="1"/>
          <p:nvPr/>
        </p:nvSpPr>
        <p:spPr>
          <a:xfrm>
            <a:off x="178604" y="594117"/>
            <a:ext cx="5257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/>
              <a:t>D</a:t>
            </a:r>
            <a:r>
              <a:rPr lang="fr-FR" sz="2400" i="1" dirty="0" err="1" smtClean="0"/>
              <a:t>iscrete</a:t>
            </a:r>
            <a:r>
              <a:rPr lang="fr-FR" sz="2400" i="1" dirty="0" smtClean="0"/>
              <a:t> </a:t>
            </a:r>
            <a:r>
              <a:rPr lang="fr-FR" sz="2400" dirty="0" err="1" smtClean="0"/>
              <a:t>sum</a:t>
            </a:r>
            <a:r>
              <a:rPr lang="fr-FR" sz="2400" dirty="0" smtClean="0"/>
              <a:t>-over-histories </a:t>
            </a:r>
            <a:r>
              <a:rPr lang="fr-FR" sz="2400" dirty="0" smtClean="0"/>
              <a:t>(</a:t>
            </a:r>
            <a:r>
              <a:rPr lang="fr-FR" sz="2400" dirty="0" smtClean="0"/>
              <a:t>~ Feynman)</a:t>
            </a:r>
            <a:endParaRPr lang="fr-FR" sz="2400" dirty="0"/>
          </a:p>
        </p:txBody>
      </p:sp>
      <p:sp>
        <p:nvSpPr>
          <p:cNvPr id="111" name="ZoneTexte 110"/>
          <p:cNvSpPr txBox="1"/>
          <p:nvPr/>
        </p:nvSpPr>
        <p:spPr>
          <a:xfrm>
            <a:off x="178604" y="1576704"/>
            <a:ext cx="5310081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dirty="0" err="1"/>
              <a:t>P</a:t>
            </a:r>
            <a:r>
              <a:rPr lang="fr-FR" dirty="0" err="1" smtClean="0"/>
              <a:t>eriod</a:t>
            </a:r>
            <a:r>
              <a:rPr lang="fr-FR" dirty="0" smtClean="0"/>
              <a:t> </a:t>
            </a:r>
            <a:r>
              <a:rPr lang="fr-FR" dirty="0" err="1" smtClean="0"/>
              <a:t>T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dirty="0" smtClean="0"/>
              <a:t>mass M </a:t>
            </a:r>
            <a:r>
              <a:rPr lang="fr-FR" dirty="0" err="1" smtClean="0"/>
              <a:t>related</a:t>
            </a:r>
            <a:r>
              <a:rPr lang="fr-FR" dirty="0"/>
              <a:t> </a:t>
            </a:r>
            <a:r>
              <a:rPr lang="fr-FR" dirty="0" smtClean="0"/>
              <a:t>by</a:t>
            </a:r>
            <a:r>
              <a:rPr lang="fr-FR" dirty="0" smtClean="0"/>
              <a:t>  </a:t>
            </a:r>
            <a:r>
              <a:rPr lang="fr-FR" dirty="0" smtClean="0"/>
              <a:t>M= </a:t>
            </a:r>
            <a:r>
              <a:rPr lang="fr-FR" dirty="0" err="1" smtClean="0"/>
              <a:t>κ</a:t>
            </a:r>
            <a:r>
              <a:rPr lang="fr-FR" dirty="0" smtClean="0"/>
              <a:t> </a:t>
            </a:r>
            <a:r>
              <a:rPr lang="fr-FR" dirty="0" err="1" smtClean="0"/>
              <a:t>T</a:t>
            </a:r>
            <a:r>
              <a:rPr lang="fr-FR" dirty="0" smtClean="0"/>
              <a:t>/2 ; </a:t>
            </a:r>
            <a:endParaRPr lang="fr-FR" dirty="0" smtClean="0"/>
          </a:p>
          <a:p>
            <a:pPr>
              <a:lnSpc>
                <a:spcPct val="110000"/>
              </a:lnSpc>
            </a:pP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smtClean="0"/>
              <a:t>time </a:t>
            </a:r>
            <a:r>
              <a:rPr lang="fr-FR" i="1" dirty="0" err="1" smtClean="0"/>
              <a:t>t</a:t>
            </a:r>
            <a:r>
              <a:rPr lang="fr-FR" dirty="0" smtClean="0"/>
              <a:t>= </a:t>
            </a:r>
            <a:r>
              <a:rPr lang="fr-FR" dirty="0"/>
              <a:t>N</a:t>
            </a:r>
            <a:r>
              <a:rPr lang="fr-FR" dirty="0" smtClean="0"/>
              <a:t>T, </a:t>
            </a:r>
            <a:r>
              <a:rPr lang="fr-FR" dirty="0"/>
              <a:t>the </a:t>
            </a:r>
            <a:r>
              <a:rPr lang="fr-FR" dirty="0" err="1" smtClean="0"/>
              <a:t>dumbell</a:t>
            </a:r>
            <a:r>
              <a:rPr lang="fr-FR" dirty="0" smtClean="0"/>
              <a:t> </a:t>
            </a:r>
            <a:r>
              <a:rPr lang="fr-FR" dirty="0" err="1" smtClean="0"/>
              <a:t>makes</a:t>
            </a:r>
            <a:r>
              <a:rPr lang="fr-FR" dirty="0" smtClean="0"/>
              <a:t> N </a:t>
            </a:r>
            <a:r>
              <a:rPr lang="fr-FR" dirty="0" err="1" smtClean="0"/>
              <a:t>revolutions</a:t>
            </a:r>
            <a:r>
              <a:rPr lang="fr-FR" dirty="0" smtClean="0"/>
              <a:t> 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and </a:t>
            </a:r>
            <a:r>
              <a:rPr lang="fr-FR" dirty="0" err="1" smtClean="0"/>
              <a:t>comes</a:t>
            </a:r>
            <a:r>
              <a:rPr lang="fr-FR" dirty="0" smtClean="0"/>
              <a:t> back to </a:t>
            </a:r>
            <a:r>
              <a:rPr lang="fr-FR" dirty="0" smtClean="0"/>
              <a:t>the</a:t>
            </a:r>
            <a:r>
              <a:rPr lang="fr-FR" dirty="0" smtClean="0"/>
              <a:t> </a:t>
            </a:r>
            <a:r>
              <a:rPr lang="fr-FR" dirty="0" smtClean="0"/>
              <a:t>initial state. 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658500" y="3638408"/>
            <a:ext cx="4687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 </a:t>
            </a:r>
            <a:r>
              <a:rPr lang="fr-FR" sz="2000" dirty="0" err="1" smtClean="0"/>
              <a:t>a</a:t>
            </a:r>
            <a:r>
              <a:rPr lang="fr-FR" sz="2000" baseline="-25000" dirty="0" err="1"/>
              <a:t>N</a:t>
            </a:r>
            <a:r>
              <a:rPr lang="fr-FR" sz="2400" dirty="0" smtClean="0"/>
              <a:t> </a:t>
            </a:r>
            <a:r>
              <a:rPr lang="fr-FR" sz="2400" dirty="0"/>
              <a:t>= </a:t>
            </a:r>
            <a:r>
              <a:rPr lang="fr-FR" sz="2000" dirty="0"/>
              <a:t>|</a:t>
            </a:r>
            <a:r>
              <a:rPr lang="fr-FR" sz="2000" dirty="0" err="1" smtClean="0"/>
              <a:t>a</a:t>
            </a:r>
            <a:r>
              <a:rPr lang="fr-FR" sz="2000" baseline="-25000" dirty="0" err="1" smtClean="0"/>
              <a:t>N</a:t>
            </a:r>
            <a:r>
              <a:rPr lang="fr-FR" sz="2000" dirty="0" smtClean="0"/>
              <a:t>| </a:t>
            </a:r>
            <a:r>
              <a:rPr lang="fr-FR" sz="2000" dirty="0" err="1" smtClean="0"/>
              <a:t>exp</a:t>
            </a:r>
            <a:r>
              <a:rPr lang="fr-FR" sz="2000" dirty="0" smtClean="0"/>
              <a:t>(</a:t>
            </a:r>
            <a:r>
              <a:rPr lang="fr-FR" sz="2000" dirty="0" err="1" smtClean="0"/>
              <a:t>iφ</a:t>
            </a:r>
            <a:r>
              <a:rPr lang="fr-FR" sz="2000" baseline="-25000" dirty="0" err="1" smtClean="0"/>
              <a:t>N</a:t>
            </a:r>
            <a:r>
              <a:rPr lang="fr-FR" sz="2000" dirty="0" smtClean="0"/>
              <a:t>)  </a:t>
            </a:r>
            <a:r>
              <a:rPr lang="fr-FR" sz="2000" dirty="0" err="1" smtClean="0"/>
              <a:t>with</a:t>
            </a:r>
            <a:r>
              <a:rPr lang="fr-FR" sz="2000" dirty="0" smtClean="0"/>
              <a:t>  </a:t>
            </a:r>
            <a:r>
              <a:rPr lang="fr-FR" sz="2000" dirty="0" err="1"/>
              <a:t>φ</a:t>
            </a:r>
            <a:r>
              <a:rPr lang="fr-FR" sz="2000" baseline="-25000" dirty="0" err="1"/>
              <a:t>N</a:t>
            </a:r>
            <a:r>
              <a:rPr lang="fr-FR" sz="2000" dirty="0"/>
              <a:t> = </a:t>
            </a:r>
            <a:r>
              <a:rPr lang="fr-FR" sz="2000" dirty="0" smtClean="0"/>
              <a:t>N</a:t>
            </a:r>
            <a:r>
              <a:rPr lang="fr-FR" sz="2800" dirty="0" smtClean="0">
                <a:latin typeface="Baoli SC Regular"/>
                <a:cs typeface="Baoli SC Regular"/>
              </a:rPr>
              <a:t>A</a:t>
            </a:r>
            <a:r>
              <a:rPr lang="fr-FR" sz="2400" dirty="0" smtClean="0"/>
              <a:t>(</a:t>
            </a:r>
            <a:r>
              <a:rPr lang="fr-FR" sz="2000" dirty="0" smtClean="0"/>
              <a:t> </a:t>
            </a:r>
            <a:r>
              <a:rPr lang="fr-FR" sz="2000" dirty="0" err="1" smtClean="0"/>
              <a:t>T</a:t>
            </a:r>
            <a:r>
              <a:rPr lang="fr-FR" sz="2000" dirty="0" smtClean="0"/>
              <a:t>(</a:t>
            </a:r>
            <a:r>
              <a:rPr lang="fr-FR" dirty="0" smtClean="0"/>
              <a:t>N</a:t>
            </a:r>
            <a:r>
              <a:rPr lang="fr-FR" sz="2000" dirty="0" smtClean="0"/>
              <a:t>) </a:t>
            </a:r>
            <a:r>
              <a:rPr lang="fr-FR" sz="2400" dirty="0" smtClean="0"/>
              <a:t>)</a:t>
            </a:r>
            <a:r>
              <a:rPr lang="fr-FR" sz="2000" dirty="0" smtClean="0"/>
              <a:t>  </a:t>
            </a:r>
            <a:endParaRPr lang="fr-FR" sz="2000" dirty="0"/>
          </a:p>
        </p:txBody>
      </p:sp>
      <p:sp>
        <p:nvSpPr>
          <p:cNvPr id="117" name="ZoneTexte 116"/>
          <p:cNvSpPr txBox="1"/>
          <p:nvPr/>
        </p:nvSpPr>
        <p:spPr>
          <a:xfrm>
            <a:off x="178605" y="4168856"/>
            <a:ext cx="4869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w</a:t>
            </a:r>
            <a:r>
              <a:rPr lang="fr-FR" sz="2000" dirty="0" err="1" smtClean="0"/>
              <a:t>ith</a:t>
            </a:r>
            <a:r>
              <a:rPr lang="fr-FR" sz="2000" dirty="0" smtClean="0"/>
              <a:t> </a:t>
            </a:r>
            <a:r>
              <a:rPr lang="fr-FR" sz="2000" dirty="0" err="1" smtClean="0"/>
              <a:t>T</a:t>
            </a:r>
            <a:r>
              <a:rPr lang="fr-FR" sz="2000" dirty="0"/>
              <a:t>(</a:t>
            </a:r>
            <a:r>
              <a:rPr lang="fr-FR" dirty="0"/>
              <a:t>N</a:t>
            </a:r>
            <a:r>
              <a:rPr lang="fr-FR" sz="2000" dirty="0"/>
              <a:t>)= </a:t>
            </a:r>
            <a:r>
              <a:rPr lang="fr-FR" sz="2000" dirty="0" err="1"/>
              <a:t>t</a:t>
            </a:r>
            <a:r>
              <a:rPr lang="fr-FR" sz="2000" dirty="0" smtClean="0"/>
              <a:t>/N </a:t>
            </a:r>
            <a:r>
              <a:rPr lang="fr-FR" dirty="0" smtClean="0"/>
              <a:t>;    </a:t>
            </a:r>
          </a:p>
          <a:p>
            <a:r>
              <a:rPr lang="fr-FR" sz="2400" dirty="0">
                <a:latin typeface="Baoli SC Regular"/>
                <a:cs typeface="Baoli SC Regular"/>
              </a:rPr>
              <a:t>A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) = </a:t>
            </a:r>
            <a:r>
              <a:rPr lang="fr-FR" dirty="0" smtClean="0"/>
              <a:t>string </a:t>
            </a:r>
            <a:r>
              <a:rPr lang="fr-FR" i="1" dirty="0" smtClean="0"/>
              <a:t>action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i="1" dirty="0" smtClean="0"/>
              <a:t>one</a:t>
            </a:r>
            <a:r>
              <a:rPr lang="fr-FR" dirty="0" smtClean="0"/>
              <a:t> </a:t>
            </a:r>
            <a:r>
              <a:rPr lang="fr-FR" dirty="0" err="1" smtClean="0"/>
              <a:t>revolution</a:t>
            </a:r>
            <a:r>
              <a:rPr lang="fr-FR" dirty="0"/>
              <a:t> = </a:t>
            </a:r>
            <a:r>
              <a:rPr lang="fr-FR" sz="2000" dirty="0"/>
              <a:t>κT</a:t>
            </a:r>
            <a:r>
              <a:rPr lang="fr-FR" sz="2000" baseline="30000" dirty="0"/>
              <a:t>2</a:t>
            </a:r>
            <a:r>
              <a:rPr lang="fr-FR" sz="2000" dirty="0"/>
              <a:t>/4</a:t>
            </a:r>
            <a:r>
              <a:rPr lang="fr-FR" dirty="0"/>
              <a:t>         </a:t>
            </a:r>
            <a:endParaRPr lang="fr-FR" dirty="0" smtClean="0"/>
          </a:p>
        </p:txBody>
      </p:sp>
      <p:sp>
        <p:nvSpPr>
          <p:cNvPr id="118" name="ZoneTexte 117"/>
          <p:cNvSpPr txBox="1"/>
          <p:nvPr/>
        </p:nvSpPr>
        <p:spPr>
          <a:xfrm>
            <a:off x="225640" y="5213917"/>
            <a:ext cx="485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dirty="0"/>
              <a:t> </a:t>
            </a:r>
            <a:r>
              <a:rPr lang="fr-FR" sz="2000" dirty="0" smtClean="0"/>
              <a:t>      </a:t>
            </a:r>
            <a:r>
              <a:rPr lang="fr-FR" sz="2000" dirty="0" err="1" smtClean="0"/>
              <a:t>φ</a:t>
            </a:r>
            <a:r>
              <a:rPr lang="fr-FR" sz="2000" baseline="-25000" dirty="0" err="1" smtClean="0"/>
              <a:t>N</a:t>
            </a:r>
            <a:r>
              <a:rPr lang="fr-FR" sz="2000" baseline="-25000" dirty="0" smtClean="0"/>
              <a:t> </a:t>
            </a:r>
            <a:r>
              <a:rPr lang="fr-FR" sz="2000" dirty="0" smtClean="0"/>
              <a:t>- φ</a:t>
            </a:r>
            <a:r>
              <a:rPr lang="fr-FR" sz="2000" baseline="-25000" dirty="0" smtClean="0"/>
              <a:t>N</a:t>
            </a:r>
            <a:r>
              <a:rPr lang="fr-FR" sz="2000" baseline="-25000" dirty="0" smtClean="0"/>
              <a:t>+1</a:t>
            </a:r>
            <a:r>
              <a:rPr lang="fr-FR" sz="2000" dirty="0" smtClean="0"/>
              <a:t> </a:t>
            </a:r>
            <a:r>
              <a:rPr lang="fr-FR" sz="2000" dirty="0" smtClean="0">
                <a:latin typeface="ＭＳ ゴシック"/>
                <a:ea typeface="ＭＳ ゴシック"/>
                <a:cs typeface="ＭＳ ゴシック"/>
              </a:rPr>
              <a:t>≈</a:t>
            </a:r>
            <a:r>
              <a:rPr lang="fr-FR" sz="2000" dirty="0" smtClean="0"/>
              <a:t>   </a:t>
            </a:r>
            <a:r>
              <a:rPr lang="fr-FR" sz="2000" dirty="0" err="1" smtClean="0"/>
              <a:t>T</a:t>
            </a:r>
            <a:r>
              <a:rPr lang="fr-FR" sz="2000" dirty="0" smtClean="0"/>
              <a:t> </a:t>
            </a:r>
            <a:r>
              <a:rPr lang="fr-FR" sz="2000" dirty="0" smtClean="0"/>
              <a:t>. </a:t>
            </a:r>
            <a:r>
              <a:rPr lang="fr-FR" sz="2000" dirty="0" err="1" smtClean="0"/>
              <a:t>d</a:t>
            </a:r>
            <a:r>
              <a:rPr lang="fr-FR" sz="2400" dirty="0" err="1">
                <a:latin typeface="Baoli SC Regular"/>
                <a:cs typeface="Baoli SC Regular"/>
              </a:rPr>
              <a:t>A</a:t>
            </a:r>
            <a:r>
              <a:rPr lang="fr-FR" sz="2000" dirty="0" smtClean="0"/>
              <a:t>/</a:t>
            </a:r>
            <a:r>
              <a:rPr lang="fr-FR" sz="2000" dirty="0" err="1" smtClean="0"/>
              <a:t>dT</a:t>
            </a:r>
            <a:r>
              <a:rPr lang="fr-FR" sz="2000" dirty="0" smtClean="0"/>
              <a:t> </a:t>
            </a:r>
            <a:r>
              <a:rPr lang="fr-FR" sz="2000" dirty="0"/>
              <a:t>– </a:t>
            </a:r>
            <a:r>
              <a:rPr lang="fr-FR" sz="2400" dirty="0">
                <a:latin typeface="Baoli SC Regular"/>
                <a:cs typeface="Baoli SC Regular"/>
              </a:rPr>
              <a:t>A</a:t>
            </a:r>
            <a:r>
              <a:rPr lang="fr-FR" sz="2000" dirty="0" smtClean="0"/>
              <a:t>  </a:t>
            </a:r>
            <a:r>
              <a:rPr lang="fr-FR" sz="2000" dirty="0" smtClean="0"/>
              <a:t>= 2π </a:t>
            </a:r>
            <a:r>
              <a:rPr lang="fr-FR" sz="2000" dirty="0"/>
              <a:t>×</a:t>
            </a:r>
            <a:r>
              <a:rPr lang="fr-FR" sz="2000" dirty="0" smtClean="0"/>
              <a:t> </a:t>
            </a:r>
            <a:r>
              <a:rPr lang="fr-FR" sz="2000" dirty="0" err="1" smtClean="0"/>
              <a:t>integer</a:t>
            </a:r>
            <a:r>
              <a:rPr lang="fr-FR" sz="2000" dirty="0" smtClean="0"/>
              <a:t>. </a:t>
            </a:r>
            <a:endParaRPr lang="fr-FR" sz="2000" dirty="0" smtClean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8604" y="2564406"/>
            <a:ext cx="5282591" cy="697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/>
              <a:t>N= </a:t>
            </a:r>
            <a:r>
              <a:rPr lang="fr-FR" dirty="0" err="1"/>
              <a:t>t</a:t>
            </a:r>
            <a:r>
              <a:rPr lang="fr-FR" dirty="0"/>
              <a:t>/</a:t>
            </a:r>
            <a:r>
              <a:rPr lang="fr-FR" dirty="0" err="1"/>
              <a:t>T</a:t>
            </a:r>
            <a:r>
              <a:rPr lang="fr-FR" dirty="0"/>
              <a:t> &gt;&gt; 1. The </a:t>
            </a:r>
            <a:r>
              <a:rPr lang="fr-FR" dirty="0" err="1"/>
              <a:t>same</a:t>
            </a:r>
            <a:r>
              <a:rPr lang="fr-FR" dirty="0"/>
              <a:t> final state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</a:t>
            </a:r>
            <a:endParaRPr lang="fr-FR" dirty="0" smtClean="0"/>
          </a:p>
          <a:p>
            <a:pPr>
              <a:lnSpc>
                <a:spcPct val="110000"/>
              </a:lnSpc>
            </a:pPr>
            <a:r>
              <a:rPr lang="fr-FR" dirty="0" smtClean="0"/>
              <a:t>by </a:t>
            </a:r>
            <a:r>
              <a:rPr lang="fr-FR" i="1" dirty="0" smtClean="0"/>
              <a:t>histories</a:t>
            </a:r>
            <a:r>
              <a:rPr lang="fr-FR" dirty="0" smtClean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numbers</a:t>
            </a:r>
            <a:r>
              <a:rPr lang="fr-FR" dirty="0" smtClean="0"/>
              <a:t> N of </a:t>
            </a:r>
            <a:r>
              <a:rPr lang="fr-FR" dirty="0" err="1" smtClean="0"/>
              <a:t>revolutions</a:t>
            </a:r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293972" y="1144370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Simple exemple:  the </a:t>
            </a:r>
            <a:r>
              <a:rPr lang="fr-FR" sz="2000" i="1" dirty="0" err="1" smtClean="0"/>
              <a:t>rotating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dumbbell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8604" y="3297950"/>
            <a:ext cx="377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history</a:t>
            </a:r>
            <a:r>
              <a:rPr lang="fr-FR" dirty="0"/>
              <a:t> has a quantum </a:t>
            </a:r>
            <a:r>
              <a:rPr lang="fr-FR" i="1" dirty="0"/>
              <a:t>amplitude</a:t>
            </a:r>
            <a:r>
              <a:rPr lang="fr-FR" dirty="0"/>
              <a:t> 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6427220" y="189956"/>
            <a:ext cx="2444317" cy="6202846"/>
            <a:chOff x="6427220" y="189956"/>
            <a:chExt cx="2444317" cy="6202846"/>
          </a:xfrm>
        </p:grpSpPr>
        <p:grpSp>
          <p:nvGrpSpPr>
            <p:cNvPr id="112" name="Grouper 111"/>
            <p:cNvGrpSpPr/>
            <p:nvPr/>
          </p:nvGrpSpPr>
          <p:grpSpPr>
            <a:xfrm>
              <a:off x="7108876" y="1266511"/>
              <a:ext cx="1398742" cy="4588304"/>
              <a:chOff x="3838522" y="1729771"/>
              <a:chExt cx="1398742" cy="4588304"/>
            </a:xfrm>
          </p:grpSpPr>
          <p:grpSp>
            <p:nvGrpSpPr>
              <p:cNvPr id="108" name="Grouper 107"/>
              <p:cNvGrpSpPr/>
              <p:nvPr/>
            </p:nvGrpSpPr>
            <p:grpSpPr>
              <a:xfrm>
                <a:off x="4884958" y="1741004"/>
                <a:ext cx="352306" cy="4567796"/>
                <a:chOff x="4884958" y="1741004"/>
                <a:chExt cx="352306" cy="4567796"/>
              </a:xfrm>
            </p:grpSpPr>
            <p:sp>
              <p:nvSpPr>
                <p:cNvPr id="73" name="Forme libre 72"/>
                <p:cNvSpPr/>
                <p:nvPr/>
              </p:nvSpPr>
              <p:spPr>
                <a:xfrm rot="16200000">
                  <a:off x="2849731" y="3883729"/>
                  <a:ext cx="4418346" cy="293284"/>
                </a:xfrm>
                <a:custGeom>
                  <a:avLst/>
                  <a:gdLst>
                    <a:gd name="connsiteX0" fmla="*/ 0 w 7913430"/>
                    <a:gd name="connsiteY0" fmla="*/ 20997 h 472342"/>
                    <a:gd name="connsiteX1" fmla="*/ 514268 w 7913430"/>
                    <a:gd name="connsiteY1" fmla="*/ 451344 h 472342"/>
                    <a:gd name="connsiteX2" fmla="*/ 1028536 w 7913430"/>
                    <a:gd name="connsiteY2" fmla="*/ 10501 h 472342"/>
                    <a:gd name="connsiteX3" fmla="*/ 1532309 w 7913430"/>
                    <a:gd name="connsiteY3" fmla="*/ 472337 h 472342"/>
                    <a:gd name="connsiteX4" fmla="*/ 2046577 w 7913430"/>
                    <a:gd name="connsiteY4" fmla="*/ 20997 h 472342"/>
                    <a:gd name="connsiteX5" fmla="*/ 2550350 w 7913430"/>
                    <a:gd name="connsiteY5" fmla="*/ 451344 h 472342"/>
                    <a:gd name="connsiteX6" fmla="*/ 3054123 w 7913430"/>
                    <a:gd name="connsiteY6" fmla="*/ 5 h 472342"/>
                    <a:gd name="connsiteX7" fmla="*/ 3568391 w 7913430"/>
                    <a:gd name="connsiteY7" fmla="*/ 461840 h 472342"/>
                    <a:gd name="connsiteX8" fmla="*/ 4072163 w 7913430"/>
                    <a:gd name="connsiteY8" fmla="*/ 20997 h 472342"/>
                    <a:gd name="connsiteX9" fmla="*/ 4586431 w 7913430"/>
                    <a:gd name="connsiteY9" fmla="*/ 430352 h 472342"/>
                    <a:gd name="connsiteX10" fmla="*/ 5090204 w 7913430"/>
                    <a:gd name="connsiteY10" fmla="*/ 31493 h 472342"/>
                    <a:gd name="connsiteX11" fmla="*/ 5604472 w 7913430"/>
                    <a:gd name="connsiteY11" fmla="*/ 461840 h 472342"/>
                    <a:gd name="connsiteX12" fmla="*/ 6118740 w 7913430"/>
                    <a:gd name="connsiteY12" fmla="*/ 5 h 472342"/>
                    <a:gd name="connsiteX13" fmla="*/ 6622513 w 7913430"/>
                    <a:gd name="connsiteY13" fmla="*/ 461840 h 472342"/>
                    <a:gd name="connsiteX14" fmla="*/ 7126286 w 7913430"/>
                    <a:gd name="connsiteY14" fmla="*/ 31493 h 472342"/>
                    <a:gd name="connsiteX15" fmla="*/ 7630058 w 7913430"/>
                    <a:gd name="connsiteY15" fmla="*/ 451344 h 472342"/>
                    <a:gd name="connsiteX16" fmla="*/ 7913430 w 7913430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0 h 472337"/>
                    <a:gd name="connsiteX1" fmla="*/ 272877 w 7672039"/>
                    <a:gd name="connsiteY1" fmla="*/ 451339 h 472337"/>
                    <a:gd name="connsiteX2" fmla="*/ 787145 w 7672039"/>
                    <a:gd name="connsiteY2" fmla="*/ 10496 h 472337"/>
                    <a:gd name="connsiteX3" fmla="*/ 1290918 w 7672039"/>
                    <a:gd name="connsiteY3" fmla="*/ 472332 h 472337"/>
                    <a:gd name="connsiteX4" fmla="*/ 1805186 w 7672039"/>
                    <a:gd name="connsiteY4" fmla="*/ 20992 h 472337"/>
                    <a:gd name="connsiteX5" fmla="*/ 2308959 w 7672039"/>
                    <a:gd name="connsiteY5" fmla="*/ 451339 h 472337"/>
                    <a:gd name="connsiteX6" fmla="*/ 2823227 w 7672039"/>
                    <a:gd name="connsiteY6" fmla="*/ 31488 h 472337"/>
                    <a:gd name="connsiteX7" fmla="*/ 3327000 w 7672039"/>
                    <a:gd name="connsiteY7" fmla="*/ 461835 h 472337"/>
                    <a:gd name="connsiteX8" fmla="*/ 3830772 w 7672039"/>
                    <a:gd name="connsiteY8" fmla="*/ 20992 h 472337"/>
                    <a:gd name="connsiteX9" fmla="*/ 4345040 w 7672039"/>
                    <a:gd name="connsiteY9" fmla="*/ 430347 h 472337"/>
                    <a:gd name="connsiteX10" fmla="*/ 4848813 w 7672039"/>
                    <a:gd name="connsiteY10" fmla="*/ 31488 h 472337"/>
                    <a:gd name="connsiteX11" fmla="*/ 5363081 w 7672039"/>
                    <a:gd name="connsiteY11" fmla="*/ 461835 h 472337"/>
                    <a:gd name="connsiteX12" fmla="*/ 5877349 w 7672039"/>
                    <a:gd name="connsiteY12" fmla="*/ 0 h 472337"/>
                    <a:gd name="connsiteX13" fmla="*/ 6381122 w 7672039"/>
                    <a:gd name="connsiteY13" fmla="*/ 461835 h 472337"/>
                    <a:gd name="connsiteX14" fmla="*/ 6884895 w 7672039"/>
                    <a:gd name="connsiteY14" fmla="*/ 31488 h 472337"/>
                    <a:gd name="connsiteX15" fmla="*/ 7388667 w 7672039"/>
                    <a:gd name="connsiteY15" fmla="*/ 451339 h 472337"/>
                    <a:gd name="connsiteX16" fmla="*/ 7672039 w 7672039"/>
                    <a:gd name="connsiteY16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115790" h="472337">
                      <a:moveTo>
                        <a:pt x="0" y="451339"/>
                      </a:moveTo>
                      <a:cubicBezTo>
                        <a:pt x="211714" y="451502"/>
                        <a:pt x="344595" y="6997"/>
                        <a:pt x="514268" y="10496"/>
                      </a:cubicBezTo>
                      <a:cubicBezTo>
                        <a:pt x="683941" y="13995"/>
                        <a:pt x="848368" y="470583"/>
                        <a:pt x="1018041" y="472332"/>
                      </a:cubicBezTo>
                      <a:cubicBezTo>
                        <a:pt x="1187714" y="474081"/>
                        <a:pt x="1362636" y="24491"/>
                        <a:pt x="1532309" y="20992"/>
                      </a:cubicBezTo>
                      <a:cubicBezTo>
                        <a:pt x="1701982" y="17493"/>
                        <a:pt x="1866409" y="449590"/>
                        <a:pt x="2036082" y="451339"/>
                      </a:cubicBezTo>
                      <a:cubicBezTo>
                        <a:pt x="2205755" y="453088"/>
                        <a:pt x="2380677" y="29739"/>
                        <a:pt x="2550350" y="31488"/>
                      </a:cubicBezTo>
                      <a:cubicBezTo>
                        <a:pt x="2720023" y="33237"/>
                        <a:pt x="2886199" y="463584"/>
                        <a:pt x="3054123" y="461835"/>
                      </a:cubicBezTo>
                      <a:cubicBezTo>
                        <a:pt x="3222047" y="460086"/>
                        <a:pt x="3388222" y="26240"/>
                        <a:pt x="3557895" y="20992"/>
                      </a:cubicBezTo>
                      <a:cubicBezTo>
                        <a:pt x="3727568" y="15744"/>
                        <a:pt x="3902490" y="428598"/>
                        <a:pt x="4072163" y="430347"/>
                      </a:cubicBezTo>
                      <a:cubicBezTo>
                        <a:pt x="4241836" y="432096"/>
                        <a:pt x="4406263" y="26240"/>
                        <a:pt x="4575936" y="31488"/>
                      </a:cubicBezTo>
                      <a:cubicBezTo>
                        <a:pt x="4745609" y="36736"/>
                        <a:pt x="4918781" y="467083"/>
                        <a:pt x="5090204" y="461835"/>
                      </a:cubicBezTo>
                      <a:cubicBezTo>
                        <a:pt x="5261627" y="456587"/>
                        <a:pt x="5434799" y="0"/>
                        <a:pt x="5604472" y="0"/>
                      </a:cubicBezTo>
                      <a:cubicBezTo>
                        <a:pt x="5774145" y="0"/>
                        <a:pt x="5940321" y="456587"/>
                        <a:pt x="6108245" y="461835"/>
                      </a:cubicBezTo>
                      <a:cubicBezTo>
                        <a:pt x="6276169" y="467083"/>
                        <a:pt x="6444094" y="33237"/>
                        <a:pt x="6612018" y="31488"/>
                      </a:cubicBezTo>
                      <a:cubicBezTo>
                        <a:pt x="6779942" y="29739"/>
                        <a:pt x="6958140" y="457790"/>
                        <a:pt x="7115790" y="451339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4" name="Forme libre 73"/>
                <p:cNvSpPr/>
                <p:nvPr/>
              </p:nvSpPr>
              <p:spPr>
                <a:xfrm rot="16200000" flipV="1">
                  <a:off x="2853119" y="3880333"/>
                  <a:ext cx="4418346" cy="293284"/>
                </a:xfrm>
                <a:custGeom>
                  <a:avLst/>
                  <a:gdLst>
                    <a:gd name="connsiteX0" fmla="*/ 0 w 7913430"/>
                    <a:gd name="connsiteY0" fmla="*/ 20997 h 472342"/>
                    <a:gd name="connsiteX1" fmla="*/ 514268 w 7913430"/>
                    <a:gd name="connsiteY1" fmla="*/ 451344 h 472342"/>
                    <a:gd name="connsiteX2" fmla="*/ 1028536 w 7913430"/>
                    <a:gd name="connsiteY2" fmla="*/ 10501 h 472342"/>
                    <a:gd name="connsiteX3" fmla="*/ 1532309 w 7913430"/>
                    <a:gd name="connsiteY3" fmla="*/ 472337 h 472342"/>
                    <a:gd name="connsiteX4" fmla="*/ 2046577 w 7913430"/>
                    <a:gd name="connsiteY4" fmla="*/ 20997 h 472342"/>
                    <a:gd name="connsiteX5" fmla="*/ 2550350 w 7913430"/>
                    <a:gd name="connsiteY5" fmla="*/ 451344 h 472342"/>
                    <a:gd name="connsiteX6" fmla="*/ 3054123 w 7913430"/>
                    <a:gd name="connsiteY6" fmla="*/ 5 h 472342"/>
                    <a:gd name="connsiteX7" fmla="*/ 3568391 w 7913430"/>
                    <a:gd name="connsiteY7" fmla="*/ 461840 h 472342"/>
                    <a:gd name="connsiteX8" fmla="*/ 4072163 w 7913430"/>
                    <a:gd name="connsiteY8" fmla="*/ 20997 h 472342"/>
                    <a:gd name="connsiteX9" fmla="*/ 4586431 w 7913430"/>
                    <a:gd name="connsiteY9" fmla="*/ 430352 h 472342"/>
                    <a:gd name="connsiteX10" fmla="*/ 5090204 w 7913430"/>
                    <a:gd name="connsiteY10" fmla="*/ 31493 h 472342"/>
                    <a:gd name="connsiteX11" fmla="*/ 5604472 w 7913430"/>
                    <a:gd name="connsiteY11" fmla="*/ 461840 h 472342"/>
                    <a:gd name="connsiteX12" fmla="*/ 6118740 w 7913430"/>
                    <a:gd name="connsiteY12" fmla="*/ 5 h 472342"/>
                    <a:gd name="connsiteX13" fmla="*/ 6622513 w 7913430"/>
                    <a:gd name="connsiteY13" fmla="*/ 461840 h 472342"/>
                    <a:gd name="connsiteX14" fmla="*/ 7126286 w 7913430"/>
                    <a:gd name="connsiteY14" fmla="*/ 31493 h 472342"/>
                    <a:gd name="connsiteX15" fmla="*/ 7630058 w 7913430"/>
                    <a:gd name="connsiteY15" fmla="*/ 451344 h 472342"/>
                    <a:gd name="connsiteX16" fmla="*/ 7913430 w 7913430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0 h 472337"/>
                    <a:gd name="connsiteX1" fmla="*/ 272877 w 7672039"/>
                    <a:gd name="connsiteY1" fmla="*/ 451339 h 472337"/>
                    <a:gd name="connsiteX2" fmla="*/ 787145 w 7672039"/>
                    <a:gd name="connsiteY2" fmla="*/ 10496 h 472337"/>
                    <a:gd name="connsiteX3" fmla="*/ 1290918 w 7672039"/>
                    <a:gd name="connsiteY3" fmla="*/ 472332 h 472337"/>
                    <a:gd name="connsiteX4" fmla="*/ 1805186 w 7672039"/>
                    <a:gd name="connsiteY4" fmla="*/ 20992 h 472337"/>
                    <a:gd name="connsiteX5" fmla="*/ 2308959 w 7672039"/>
                    <a:gd name="connsiteY5" fmla="*/ 451339 h 472337"/>
                    <a:gd name="connsiteX6" fmla="*/ 2823227 w 7672039"/>
                    <a:gd name="connsiteY6" fmla="*/ 31488 h 472337"/>
                    <a:gd name="connsiteX7" fmla="*/ 3327000 w 7672039"/>
                    <a:gd name="connsiteY7" fmla="*/ 461835 h 472337"/>
                    <a:gd name="connsiteX8" fmla="*/ 3830772 w 7672039"/>
                    <a:gd name="connsiteY8" fmla="*/ 20992 h 472337"/>
                    <a:gd name="connsiteX9" fmla="*/ 4345040 w 7672039"/>
                    <a:gd name="connsiteY9" fmla="*/ 430347 h 472337"/>
                    <a:gd name="connsiteX10" fmla="*/ 4848813 w 7672039"/>
                    <a:gd name="connsiteY10" fmla="*/ 31488 h 472337"/>
                    <a:gd name="connsiteX11" fmla="*/ 5363081 w 7672039"/>
                    <a:gd name="connsiteY11" fmla="*/ 461835 h 472337"/>
                    <a:gd name="connsiteX12" fmla="*/ 5877349 w 7672039"/>
                    <a:gd name="connsiteY12" fmla="*/ 0 h 472337"/>
                    <a:gd name="connsiteX13" fmla="*/ 6381122 w 7672039"/>
                    <a:gd name="connsiteY13" fmla="*/ 461835 h 472337"/>
                    <a:gd name="connsiteX14" fmla="*/ 6884895 w 7672039"/>
                    <a:gd name="connsiteY14" fmla="*/ 31488 h 472337"/>
                    <a:gd name="connsiteX15" fmla="*/ 7388667 w 7672039"/>
                    <a:gd name="connsiteY15" fmla="*/ 451339 h 472337"/>
                    <a:gd name="connsiteX16" fmla="*/ 7672039 w 7672039"/>
                    <a:gd name="connsiteY16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115790" h="472337">
                      <a:moveTo>
                        <a:pt x="0" y="451339"/>
                      </a:moveTo>
                      <a:cubicBezTo>
                        <a:pt x="211714" y="451502"/>
                        <a:pt x="344595" y="6997"/>
                        <a:pt x="514268" y="10496"/>
                      </a:cubicBezTo>
                      <a:cubicBezTo>
                        <a:pt x="683941" y="13995"/>
                        <a:pt x="848368" y="470583"/>
                        <a:pt x="1018041" y="472332"/>
                      </a:cubicBezTo>
                      <a:cubicBezTo>
                        <a:pt x="1187714" y="474081"/>
                        <a:pt x="1362636" y="24491"/>
                        <a:pt x="1532309" y="20992"/>
                      </a:cubicBezTo>
                      <a:cubicBezTo>
                        <a:pt x="1701982" y="17493"/>
                        <a:pt x="1866409" y="449590"/>
                        <a:pt x="2036082" y="451339"/>
                      </a:cubicBezTo>
                      <a:cubicBezTo>
                        <a:pt x="2205755" y="453088"/>
                        <a:pt x="2380677" y="29739"/>
                        <a:pt x="2550350" y="31488"/>
                      </a:cubicBezTo>
                      <a:cubicBezTo>
                        <a:pt x="2720023" y="33237"/>
                        <a:pt x="2886199" y="463584"/>
                        <a:pt x="3054123" y="461835"/>
                      </a:cubicBezTo>
                      <a:cubicBezTo>
                        <a:pt x="3222047" y="460086"/>
                        <a:pt x="3388222" y="26240"/>
                        <a:pt x="3557895" y="20992"/>
                      </a:cubicBezTo>
                      <a:cubicBezTo>
                        <a:pt x="3727568" y="15744"/>
                        <a:pt x="3902490" y="428598"/>
                        <a:pt x="4072163" y="430347"/>
                      </a:cubicBezTo>
                      <a:cubicBezTo>
                        <a:pt x="4241836" y="432096"/>
                        <a:pt x="4406263" y="26240"/>
                        <a:pt x="4575936" y="31488"/>
                      </a:cubicBezTo>
                      <a:cubicBezTo>
                        <a:pt x="4745609" y="36736"/>
                        <a:pt x="4918781" y="467083"/>
                        <a:pt x="5090204" y="461835"/>
                      </a:cubicBezTo>
                      <a:cubicBezTo>
                        <a:pt x="5261627" y="456587"/>
                        <a:pt x="5434799" y="0"/>
                        <a:pt x="5604472" y="0"/>
                      </a:cubicBezTo>
                      <a:cubicBezTo>
                        <a:pt x="5774145" y="0"/>
                        <a:pt x="5940321" y="456587"/>
                        <a:pt x="6108245" y="461835"/>
                      </a:cubicBezTo>
                      <a:cubicBezTo>
                        <a:pt x="6276169" y="467083"/>
                        <a:pt x="6444094" y="33237"/>
                        <a:pt x="6612018" y="31488"/>
                      </a:cubicBezTo>
                      <a:cubicBezTo>
                        <a:pt x="6779942" y="29739"/>
                        <a:pt x="6958140" y="457790"/>
                        <a:pt x="7115790" y="451339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75" name="Grouper 74"/>
                <p:cNvGrpSpPr/>
                <p:nvPr/>
              </p:nvGrpSpPr>
              <p:grpSpPr>
                <a:xfrm rot="15600000">
                  <a:off x="5013946" y="6099968"/>
                  <a:ext cx="79844" cy="337819"/>
                  <a:chOff x="3937797" y="1932671"/>
                  <a:chExt cx="128590" cy="544062"/>
                </a:xfrm>
              </p:grpSpPr>
              <p:cxnSp>
                <p:nvCxnSpPr>
                  <p:cNvPr id="102" name="Connecteur droit 101"/>
                  <p:cNvCxnSpPr/>
                  <p:nvPr/>
                </p:nvCxnSpPr>
                <p:spPr>
                  <a:xfrm flipH="1">
                    <a:off x="3994851" y="2014948"/>
                    <a:ext cx="9753" cy="401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Ellipse 102"/>
                  <p:cNvSpPr/>
                  <p:nvPr/>
                </p:nvSpPr>
                <p:spPr>
                  <a:xfrm>
                    <a:off x="3942823" y="1932671"/>
                    <a:ext cx="123564" cy="123565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" name="Ellipse 103"/>
                  <p:cNvSpPr/>
                  <p:nvPr/>
                </p:nvSpPr>
                <p:spPr>
                  <a:xfrm>
                    <a:off x="3937797" y="2353168"/>
                    <a:ext cx="123564" cy="12356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76" name="Grouper 75"/>
                <p:cNvGrpSpPr/>
                <p:nvPr/>
              </p:nvGrpSpPr>
              <p:grpSpPr>
                <a:xfrm rot="15600000">
                  <a:off x="5020759" y="1612017"/>
                  <a:ext cx="87517" cy="345492"/>
                  <a:chOff x="3931619" y="1926492"/>
                  <a:chExt cx="140947" cy="556419"/>
                </a:xfrm>
              </p:grpSpPr>
              <p:cxnSp>
                <p:nvCxnSpPr>
                  <p:cNvPr id="99" name="Connecteur droit 98"/>
                  <p:cNvCxnSpPr/>
                  <p:nvPr/>
                </p:nvCxnSpPr>
                <p:spPr>
                  <a:xfrm flipH="1">
                    <a:off x="3994851" y="2014948"/>
                    <a:ext cx="9753" cy="401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Ellipse 99"/>
                  <p:cNvSpPr/>
                  <p:nvPr/>
                </p:nvSpPr>
                <p:spPr>
                  <a:xfrm>
                    <a:off x="3936645" y="1926492"/>
                    <a:ext cx="135921" cy="135921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1" name="Ellipse 100"/>
                  <p:cNvSpPr/>
                  <p:nvPr/>
                </p:nvSpPr>
                <p:spPr>
                  <a:xfrm>
                    <a:off x="3931619" y="2346990"/>
                    <a:ext cx="135921" cy="13592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grpSp>
            <p:nvGrpSpPr>
              <p:cNvPr id="109" name="Grouper 108"/>
              <p:cNvGrpSpPr/>
              <p:nvPr/>
            </p:nvGrpSpPr>
            <p:grpSpPr>
              <a:xfrm>
                <a:off x="4375108" y="1729771"/>
                <a:ext cx="387537" cy="4575851"/>
                <a:chOff x="4375108" y="1729771"/>
                <a:chExt cx="387537" cy="4575851"/>
              </a:xfrm>
            </p:grpSpPr>
            <p:sp>
              <p:nvSpPr>
                <p:cNvPr id="89" name="Forme libre 88"/>
                <p:cNvSpPr/>
                <p:nvPr/>
              </p:nvSpPr>
              <p:spPr>
                <a:xfrm rot="16200000">
                  <a:off x="2346325" y="3860835"/>
                  <a:ext cx="4440249" cy="322612"/>
                </a:xfrm>
                <a:custGeom>
                  <a:avLst/>
                  <a:gdLst>
                    <a:gd name="connsiteX0" fmla="*/ 0 w 7913430"/>
                    <a:gd name="connsiteY0" fmla="*/ 20997 h 472342"/>
                    <a:gd name="connsiteX1" fmla="*/ 514268 w 7913430"/>
                    <a:gd name="connsiteY1" fmla="*/ 451344 h 472342"/>
                    <a:gd name="connsiteX2" fmla="*/ 1028536 w 7913430"/>
                    <a:gd name="connsiteY2" fmla="*/ 10501 h 472342"/>
                    <a:gd name="connsiteX3" fmla="*/ 1532309 w 7913430"/>
                    <a:gd name="connsiteY3" fmla="*/ 472337 h 472342"/>
                    <a:gd name="connsiteX4" fmla="*/ 2046577 w 7913430"/>
                    <a:gd name="connsiteY4" fmla="*/ 20997 h 472342"/>
                    <a:gd name="connsiteX5" fmla="*/ 2550350 w 7913430"/>
                    <a:gd name="connsiteY5" fmla="*/ 451344 h 472342"/>
                    <a:gd name="connsiteX6" fmla="*/ 3054123 w 7913430"/>
                    <a:gd name="connsiteY6" fmla="*/ 5 h 472342"/>
                    <a:gd name="connsiteX7" fmla="*/ 3568391 w 7913430"/>
                    <a:gd name="connsiteY7" fmla="*/ 461840 h 472342"/>
                    <a:gd name="connsiteX8" fmla="*/ 4072163 w 7913430"/>
                    <a:gd name="connsiteY8" fmla="*/ 20997 h 472342"/>
                    <a:gd name="connsiteX9" fmla="*/ 4586431 w 7913430"/>
                    <a:gd name="connsiteY9" fmla="*/ 430352 h 472342"/>
                    <a:gd name="connsiteX10" fmla="*/ 5090204 w 7913430"/>
                    <a:gd name="connsiteY10" fmla="*/ 31493 h 472342"/>
                    <a:gd name="connsiteX11" fmla="*/ 5604472 w 7913430"/>
                    <a:gd name="connsiteY11" fmla="*/ 461840 h 472342"/>
                    <a:gd name="connsiteX12" fmla="*/ 6118740 w 7913430"/>
                    <a:gd name="connsiteY12" fmla="*/ 5 h 472342"/>
                    <a:gd name="connsiteX13" fmla="*/ 6622513 w 7913430"/>
                    <a:gd name="connsiteY13" fmla="*/ 461840 h 472342"/>
                    <a:gd name="connsiteX14" fmla="*/ 7126286 w 7913430"/>
                    <a:gd name="connsiteY14" fmla="*/ 31493 h 472342"/>
                    <a:gd name="connsiteX15" fmla="*/ 7630058 w 7913430"/>
                    <a:gd name="connsiteY15" fmla="*/ 451344 h 472342"/>
                    <a:gd name="connsiteX16" fmla="*/ 7913430 w 7913430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0 h 472337"/>
                    <a:gd name="connsiteX1" fmla="*/ 272877 w 7672039"/>
                    <a:gd name="connsiteY1" fmla="*/ 451339 h 472337"/>
                    <a:gd name="connsiteX2" fmla="*/ 787145 w 7672039"/>
                    <a:gd name="connsiteY2" fmla="*/ 10496 h 472337"/>
                    <a:gd name="connsiteX3" fmla="*/ 1290918 w 7672039"/>
                    <a:gd name="connsiteY3" fmla="*/ 472332 h 472337"/>
                    <a:gd name="connsiteX4" fmla="*/ 1805186 w 7672039"/>
                    <a:gd name="connsiteY4" fmla="*/ 20992 h 472337"/>
                    <a:gd name="connsiteX5" fmla="*/ 2308959 w 7672039"/>
                    <a:gd name="connsiteY5" fmla="*/ 451339 h 472337"/>
                    <a:gd name="connsiteX6" fmla="*/ 2823227 w 7672039"/>
                    <a:gd name="connsiteY6" fmla="*/ 31488 h 472337"/>
                    <a:gd name="connsiteX7" fmla="*/ 3327000 w 7672039"/>
                    <a:gd name="connsiteY7" fmla="*/ 461835 h 472337"/>
                    <a:gd name="connsiteX8" fmla="*/ 3830772 w 7672039"/>
                    <a:gd name="connsiteY8" fmla="*/ 20992 h 472337"/>
                    <a:gd name="connsiteX9" fmla="*/ 4345040 w 7672039"/>
                    <a:gd name="connsiteY9" fmla="*/ 430347 h 472337"/>
                    <a:gd name="connsiteX10" fmla="*/ 4848813 w 7672039"/>
                    <a:gd name="connsiteY10" fmla="*/ 31488 h 472337"/>
                    <a:gd name="connsiteX11" fmla="*/ 5363081 w 7672039"/>
                    <a:gd name="connsiteY11" fmla="*/ 461835 h 472337"/>
                    <a:gd name="connsiteX12" fmla="*/ 5877349 w 7672039"/>
                    <a:gd name="connsiteY12" fmla="*/ 0 h 472337"/>
                    <a:gd name="connsiteX13" fmla="*/ 6381122 w 7672039"/>
                    <a:gd name="connsiteY13" fmla="*/ 461835 h 472337"/>
                    <a:gd name="connsiteX14" fmla="*/ 6884895 w 7672039"/>
                    <a:gd name="connsiteY14" fmla="*/ 31488 h 472337"/>
                    <a:gd name="connsiteX15" fmla="*/ 7388667 w 7672039"/>
                    <a:gd name="connsiteY15" fmla="*/ 451339 h 472337"/>
                    <a:gd name="connsiteX16" fmla="*/ 7672039 w 7672039"/>
                    <a:gd name="connsiteY16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6612018"/>
                    <a:gd name="connsiteY0" fmla="*/ 451339 h 472337"/>
                    <a:gd name="connsiteX1" fmla="*/ 514268 w 6612018"/>
                    <a:gd name="connsiteY1" fmla="*/ 10496 h 472337"/>
                    <a:gd name="connsiteX2" fmla="*/ 1018041 w 6612018"/>
                    <a:gd name="connsiteY2" fmla="*/ 472332 h 472337"/>
                    <a:gd name="connsiteX3" fmla="*/ 1532309 w 6612018"/>
                    <a:gd name="connsiteY3" fmla="*/ 20992 h 472337"/>
                    <a:gd name="connsiteX4" fmla="*/ 2036082 w 6612018"/>
                    <a:gd name="connsiteY4" fmla="*/ 451339 h 472337"/>
                    <a:gd name="connsiteX5" fmla="*/ 2550350 w 6612018"/>
                    <a:gd name="connsiteY5" fmla="*/ 31488 h 472337"/>
                    <a:gd name="connsiteX6" fmla="*/ 3054123 w 6612018"/>
                    <a:gd name="connsiteY6" fmla="*/ 461835 h 472337"/>
                    <a:gd name="connsiteX7" fmla="*/ 3557895 w 6612018"/>
                    <a:gd name="connsiteY7" fmla="*/ 20992 h 472337"/>
                    <a:gd name="connsiteX8" fmla="*/ 4072163 w 6612018"/>
                    <a:gd name="connsiteY8" fmla="*/ 430347 h 472337"/>
                    <a:gd name="connsiteX9" fmla="*/ 4575936 w 6612018"/>
                    <a:gd name="connsiteY9" fmla="*/ 31488 h 472337"/>
                    <a:gd name="connsiteX10" fmla="*/ 5090204 w 6612018"/>
                    <a:gd name="connsiteY10" fmla="*/ 461835 h 472337"/>
                    <a:gd name="connsiteX11" fmla="*/ 5604472 w 6612018"/>
                    <a:gd name="connsiteY11" fmla="*/ 0 h 472337"/>
                    <a:gd name="connsiteX12" fmla="*/ 6108245 w 6612018"/>
                    <a:gd name="connsiteY12" fmla="*/ 461835 h 472337"/>
                    <a:gd name="connsiteX13" fmla="*/ 6612018 w 6612018"/>
                    <a:gd name="connsiteY13" fmla="*/ 31488 h 472337"/>
                    <a:gd name="connsiteX0" fmla="*/ 0 w 6108245"/>
                    <a:gd name="connsiteY0" fmla="*/ 451339 h 472337"/>
                    <a:gd name="connsiteX1" fmla="*/ 514268 w 6108245"/>
                    <a:gd name="connsiteY1" fmla="*/ 10496 h 472337"/>
                    <a:gd name="connsiteX2" fmla="*/ 1018041 w 6108245"/>
                    <a:gd name="connsiteY2" fmla="*/ 472332 h 472337"/>
                    <a:gd name="connsiteX3" fmla="*/ 1532309 w 6108245"/>
                    <a:gd name="connsiteY3" fmla="*/ 20992 h 472337"/>
                    <a:gd name="connsiteX4" fmla="*/ 2036082 w 6108245"/>
                    <a:gd name="connsiteY4" fmla="*/ 451339 h 472337"/>
                    <a:gd name="connsiteX5" fmla="*/ 2550350 w 6108245"/>
                    <a:gd name="connsiteY5" fmla="*/ 31488 h 472337"/>
                    <a:gd name="connsiteX6" fmla="*/ 3054123 w 6108245"/>
                    <a:gd name="connsiteY6" fmla="*/ 461835 h 472337"/>
                    <a:gd name="connsiteX7" fmla="*/ 3557895 w 6108245"/>
                    <a:gd name="connsiteY7" fmla="*/ 20992 h 472337"/>
                    <a:gd name="connsiteX8" fmla="*/ 4072163 w 6108245"/>
                    <a:gd name="connsiteY8" fmla="*/ 430347 h 472337"/>
                    <a:gd name="connsiteX9" fmla="*/ 4575936 w 6108245"/>
                    <a:gd name="connsiteY9" fmla="*/ 31488 h 472337"/>
                    <a:gd name="connsiteX10" fmla="*/ 5090204 w 6108245"/>
                    <a:gd name="connsiteY10" fmla="*/ 461835 h 472337"/>
                    <a:gd name="connsiteX11" fmla="*/ 5604472 w 6108245"/>
                    <a:gd name="connsiteY11" fmla="*/ 0 h 472337"/>
                    <a:gd name="connsiteX12" fmla="*/ 6108245 w 6108245"/>
                    <a:gd name="connsiteY12" fmla="*/ 461835 h 47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108245" h="472337">
                      <a:moveTo>
                        <a:pt x="0" y="451339"/>
                      </a:moveTo>
                      <a:cubicBezTo>
                        <a:pt x="211714" y="451502"/>
                        <a:pt x="344595" y="6997"/>
                        <a:pt x="514268" y="10496"/>
                      </a:cubicBezTo>
                      <a:cubicBezTo>
                        <a:pt x="683941" y="13995"/>
                        <a:pt x="848368" y="470583"/>
                        <a:pt x="1018041" y="472332"/>
                      </a:cubicBezTo>
                      <a:cubicBezTo>
                        <a:pt x="1187714" y="474081"/>
                        <a:pt x="1362636" y="24491"/>
                        <a:pt x="1532309" y="20992"/>
                      </a:cubicBezTo>
                      <a:cubicBezTo>
                        <a:pt x="1701982" y="17493"/>
                        <a:pt x="1866409" y="449590"/>
                        <a:pt x="2036082" y="451339"/>
                      </a:cubicBezTo>
                      <a:cubicBezTo>
                        <a:pt x="2205755" y="453088"/>
                        <a:pt x="2380677" y="29739"/>
                        <a:pt x="2550350" y="31488"/>
                      </a:cubicBezTo>
                      <a:cubicBezTo>
                        <a:pt x="2720023" y="33237"/>
                        <a:pt x="2886199" y="463584"/>
                        <a:pt x="3054123" y="461835"/>
                      </a:cubicBezTo>
                      <a:cubicBezTo>
                        <a:pt x="3222047" y="460086"/>
                        <a:pt x="3388222" y="26240"/>
                        <a:pt x="3557895" y="20992"/>
                      </a:cubicBezTo>
                      <a:cubicBezTo>
                        <a:pt x="3727568" y="15744"/>
                        <a:pt x="3902490" y="428598"/>
                        <a:pt x="4072163" y="430347"/>
                      </a:cubicBezTo>
                      <a:cubicBezTo>
                        <a:pt x="4241836" y="432096"/>
                        <a:pt x="4406263" y="26240"/>
                        <a:pt x="4575936" y="31488"/>
                      </a:cubicBezTo>
                      <a:cubicBezTo>
                        <a:pt x="4745609" y="36736"/>
                        <a:pt x="4918781" y="467083"/>
                        <a:pt x="5090204" y="461835"/>
                      </a:cubicBezTo>
                      <a:cubicBezTo>
                        <a:pt x="5261627" y="456587"/>
                        <a:pt x="5434799" y="0"/>
                        <a:pt x="5604472" y="0"/>
                      </a:cubicBezTo>
                      <a:cubicBezTo>
                        <a:pt x="5774145" y="0"/>
                        <a:pt x="5940321" y="456587"/>
                        <a:pt x="6108245" y="461835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90" name="Grouper 89"/>
                <p:cNvGrpSpPr/>
                <p:nvPr/>
              </p:nvGrpSpPr>
              <p:grpSpPr>
                <a:xfrm rot="15600000">
                  <a:off x="4517150" y="6076063"/>
                  <a:ext cx="87517" cy="371602"/>
                  <a:chOff x="3931618" y="1932670"/>
                  <a:chExt cx="140947" cy="544062"/>
                </a:xfrm>
              </p:grpSpPr>
              <p:cxnSp>
                <p:nvCxnSpPr>
                  <p:cNvPr id="96" name="Connecteur droit 95"/>
                  <p:cNvCxnSpPr/>
                  <p:nvPr/>
                </p:nvCxnSpPr>
                <p:spPr>
                  <a:xfrm flipH="1">
                    <a:off x="3994851" y="2014948"/>
                    <a:ext cx="9753" cy="401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" name="Ellipse 96"/>
                  <p:cNvSpPr/>
                  <p:nvPr/>
                </p:nvSpPr>
                <p:spPr>
                  <a:xfrm>
                    <a:off x="3936644" y="1932670"/>
                    <a:ext cx="135921" cy="123564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8" name="Ellipse 97"/>
                  <p:cNvSpPr/>
                  <p:nvPr/>
                </p:nvSpPr>
                <p:spPr>
                  <a:xfrm>
                    <a:off x="3931618" y="2353169"/>
                    <a:ext cx="135921" cy="1235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91" name="Grouper 90"/>
                <p:cNvGrpSpPr/>
                <p:nvPr/>
              </p:nvGrpSpPr>
              <p:grpSpPr>
                <a:xfrm rot="15600000">
                  <a:off x="4524646" y="1587728"/>
                  <a:ext cx="95956" cy="380042"/>
                  <a:chOff x="3924821" y="1926491"/>
                  <a:chExt cx="154538" cy="556420"/>
                </a:xfrm>
              </p:grpSpPr>
              <p:cxnSp>
                <p:nvCxnSpPr>
                  <p:cNvPr id="93" name="Connecteur droit 92"/>
                  <p:cNvCxnSpPr/>
                  <p:nvPr/>
                </p:nvCxnSpPr>
                <p:spPr>
                  <a:xfrm flipH="1">
                    <a:off x="3994851" y="2014948"/>
                    <a:ext cx="9753" cy="401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Ellipse 93"/>
                  <p:cNvSpPr/>
                  <p:nvPr/>
                </p:nvSpPr>
                <p:spPr>
                  <a:xfrm>
                    <a:off x="3929846" y="1926491"/>
                    <a:ext cx="149513" cy="135921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5" name="Ellipse 94"/>
                  <p:cNvSpPr/>
                  <p:nvPr/>
                </p:nvSpPr>
                <p:spPr>
                  <a:xfrm>
                    <a:off x="3924821" y="2346990"/>
                    <a:ext cx="149513" cy="13592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92" name="Forme libre 91"/>
                <p:cNvSpPr/>
                <p:nvPr/>
              </p:nvSpPr>
              <p:spPr>
                <a:xfrm rot="16200000" flipV="1">
                  <a:off x="2343320" y="3844085"/>
                  <a:ext cx="4440249" cy="322612"/>
                </a:xfrm>
                <a:custGeom>
                  <a:avLst/>
                  <a:gdLst>
                    <a:gd name="connsiteX0" fmla="*/ 0 w 7913430"/>
                    <a:gd name="connsiteY0" fmla="*/ 20997 h 472342"/>
                    <a:gd name="connsiteX1" fmla="*/ 514268 w 7913430"/>
                    <a:gd name="connsiteY1" fmla="*/ 451344 h 472342"/>
                    <a:gd name="connsiteX2" fmla="*/ 1028536 w 7913430"/>
                    <a:gd name="connsiteY2" fmla="*/ 10501 h 472342"/>
                    <a:gd name="connsiteX3" fmla="*/ 1532309 w 7913430"/>
                    <a:gd name="connsiteY3" fmla="*/ 472337 h 472342"/>
                    <a:gd name="connsiteX4" fmla="*/ 2046577 w 7913430"/>
                    <a:gd name="connsiteY4" fmla="*/ 20997 h 472342"/>
                    <a:gd name="connsiteX5" fmla="*/ 2550350 w 7913430"/>
                    <a:gd name="connsiteY5" fmla="*/ 451344 h 472342"/>
                    <a:gd name="connsiteX6" fmla="*/ 3054123 w 7913430"/>
                    <a:gd name="connsiteY6" fmla="*/ 5 h 472342"/>
                    <a:gd name="connsiteX7" fmla="*/ 3568391 w 7913430"/>
                    <a:gd name="connsiteY7" fmla="*/ 461840 h 472342"/>
                    <a:gd name="connsiteX8" fmla="*/ 4072163 w 7913430"/>
                    <a:gd name="connsiteY8" fmla="*/ 20997 h 472342"/>
                    <a:gd name="connsiteX9" fmla="*/ 4586431 w 7913430"/>
                    <a:gd name="connsiteY9" fmla="*/ 430352 h 472342"/>
                    <a:gd name="connsiteX10" fmla="*/ 5090204 w 7913430"/>
                    <a:gd name="connsiteY10" fmla="*/ 31493 h 472342"/>
                    <a:gd name="connsiteX11" fmla="*/ 5604472 w 7913430"/>
                    <a:gd name="connsiteY11" fmla="*/ 461840 h 472342"/>
                    <a:gd name="connsiteX12" fmla="*/ 6118740 w 7913430"/>
                    <a:gd name="connsiteY12" fmla="*/ 5 h 472342"/>
                    <a:gd name="connsiteX13" fmla="*/ 6622513 w 7913430"/>
                    <a:gd name="connsiteY13" fmla="*/ 461840 h 472342"/>
                    <a:gd name="connsiteX14" fmla="*/ 7126286 w 7913430"/>
                    <a:gd name="connsiteY14" fmla="*/ 31493 h 472342"/>
                    <a:gd name="connsiteX15" fmla="*/ 7630058 w 7913430"/>
                    <a:gd name="connsiteY15" fmla="*/ 451344 h 472342"/>
                    <a:gd name="connsiteX16" fmla="*/ 7913430 w 7913430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0 h 472337"/>
                    <a:gd name="connsiteX1" fmla="*/ 272877 w 7672039"/>
                    <a:gd name="connsiteY1" fmla="*/ 451339 h 472337"/>
                    <a:gd name="connsiteX2" fmla="*/ 787145 w 7672039"/>
                    <a:gd name="connsiteY2" fmla="*/ 10496 h 472337"/>
                    <a:gd name="connsiteX3" fmla="*/ 1290918 w 7672039"/>
                    <a:gd name="connsiteY3" fmla="*/ 472332 h 472337"/>
                    <a:gd name="connsiteX4" fmla="*/ 1805186 w 7672039"/>
                    <a:gd name="connsiteY4" fmla="*/ 20992 h 472337"/>
                    <a:gd name="connsiteX5" fmla="*/ 2308959 w 7672039"/>
                    <a:gd name="connsiteY5" fmla="*/ 451339 h 472337"/>
                    <a:gd name="connsiteX6" fmla="*/ 2823227 w 7672039"/>
                    <a:gd name="connsiteY6" fmla="*/ 31488 h 472337"/>
                    <a:gd name="connsiteX7" fmla="*/ 3327000 w 7672039"/>
                    <a:gd name="connsiteY7" fmla="*/ 461835 h 472337"/>
                    <a:gd name="connsiteX8" fmla="*/ 3830772 w 7672039"/>
                    <a:gd name="connsiteY8" fmla="*/ 20992 h 472337"/>
                    <a:gd name="connsiteX9" fmla="*/ 4345040 w 7672039"/>
                    <a:gd name="connsiteY9" fmla="*/ 430347 h 472337"/>
                    <a:gd name="connsiteX10" fmla="*/ 4848813 w 7672039"/>
                    <a:gd name="connsiteY10" fmla="*/ 31488 h 472337"/>
                    <a:gd name="connsiteX11" fmla="*/ 5363081 w 7672039"/>
                    <a:gd name="connsiteY11" fmla="*/ 461835 h 472337"/>
                    <a:gd name="connsiteX12" fmla="*/ 5877349 w 7672039"/>
                    <a:gd name="connsiteY12" fmla="*/ 0 h 472337"/>
                    <a:gd name="connsiteX13" fmla="*/ 6381122 w 7672039"/>
                    <a:gd name="connsiteY13" fmla="*/ 461835 h 472337"/>
                    <a:gd name="connsiteX14" fmla="*/ 6884895 w 7672039"/>
                    <a:gd name="connsiteY14" fmla="*/ 31488 h 472337"/>
                    <a:gd name="connsiteX15" fmla="*/ 7388667 w 7672039"/>
                    <a:gd name="connsiteY15" fmla="*/ 451339 h 472337"/>
                    <a:gd name="connsiteX16" fmla="*/ 7672039 w 7672039"/>
                    <a:gd name="connsiteY16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6612018"/>
                    <a:gd name="connsiteY0" fmla="*/ 451339 h 472337"/>
                    <a:gd name="connsiteX1" fmla="*/ 514268 w 6612018"/>
                    <a:gd name="connsiteY1" fmla="*/ 10496 h 472337"/>
                    <a:gd name="connsiteX2" fmla="*/ 1018041 w 6612018"/>
                    <a:gd name="connsiteY2" fmla="*/ 472332 h 472337"/>
                    <a:gd name="connsiteX3" fmla="*/ 1532309 w 6612018"/>
                    <a:gd name="connsiteY3" fmla="*/ 20992 h 472337"/>
                    <a:gd name="connsiteX4" fmla="*/ 2036082 w 6612018"/>
                    <a:gd name="connsiteY4" fmla="*/ 451339 h 472337"/>
                    <a:gd name="connsiteX5" fmla="*/ 2550350 w 6612018"/>
                    <a:gd name="connsiteY5" fmla="*/ 31488 h 472337"/>
                    <a:gd name="connsiteX6" fmla="*/ 3054123 w 6612018"/>
                    <a:gd name="connsiteY6" fmla="*/ 461835 h 472337"/>
                    <a:gd name="connsiteX7" fmla="*/ 3557895 w 6612018"/>
                    <a:gd name="connsiteY7" fmla="*/ 20992 h 472337"/>
                    <a:gd name="connsiteX8" fmla="*/ 4072163 w 6612018"/>
                    <a:gd name="connsiteY8" fmla="*/ 430347 h 472337"/>
                    <a:gd name="connsiteX9" fmla="*/ 4575936 w 6612018"/>
                    <a:gd name="connsiteY9" fmla="*/ 31488 h 472337"/>
                    <a:gd name="connsiteX10" fmla="*/ 5090204 w 6612018"/>
                    <a:gd name="connsiteY10" fmla="*/ 461835 h 472337"/>
                    <a:gd name="connsiteX11" fmla="*/ 5604472 w 6612018"/>
                    <a:gd name="connsiteY11" fmla="*/ 0 h 472337"/>
                    <a:gd name="connsiteX12" fmla="*/ 6108245 w 6612018"/>
                    <a:gd name="connsiteY12" fmla="*/ 461835 h 472337"/>
                    <a:gd name="connsiteX13" fmla="*/ 6612018 w 6612018"/>
                    <a:gd name="connsiteY13" fmla="*/ 31488 h 472337"/>
                    <a:gd name="connsiteX0" fmla="*/ 0 w 6108245"/>
                    <a:gd name="connsiteY0" fmla="*/ 451339 h 472337"/>
                    <a:gd name="connsiteX1" fmla="*/ 514268 w 6108245"/>
                    <a:gd name="connsiteY1" fmla="*/ 10496 h 472337"/>
                    <a:gd name="connsiteX2" fmla="*/ 1018041 w 6108245"/>
                    <a:gd name="connsiteY2" fmla="*/ 472332 h 472337"/>
                    <a:gd name="connsiteX3" fmla="*/ 1532309 w 6108245"/>
                    <a:gd name="connsiteY3" fmla="*/ 20992 h 472337"/>
                    <a:gd name="connsiteX4" fmla="*/ 2036082 w 6108245"/>
                    <a:gd name="connsiteY4" fmla="*/ 451339 h 472337"/>
                    <a:gd name="connsiteX5" fmla="*/ 2550350 w 6108245"/>
                    <a:gd name="connsiteY5" fmla="*/ 31488 h 472337"/>
                    <a:gd name="connsiteX6" fmla="*/ 3054123 w 6108245"/>
                    <a:gd name="connsiteY6" fmla="*/ 461835 h 472337"/>
                    <a:gd name="connsiteX7" fmla="*/ 3557895 w 6108245"/>
                    <a:gd name="connsiteY7" fmla="*/ 20992 h 472337"/>
                    <a:gd name="connsiteX8" fmla="*/ 4072163 w 6108245"/>
                    <a:gd name="connsiteY8" fmla="*/ 430347 h 472337"/>
                    <a:gd name="connsiteX9" fmla="*/ 4575936 w 6108245"/>
                    <a:gd name="connsiteY9" fmla="*/ 31488 h 472337"/>
                    <a:gd name="connsiteX10" fmla="*/ 5090204 w 6108245"/>
                    <a:gd name="connsiteY10" fmla="*/ 461835 h 472337"/>
                    <a:gd name="connsiteX11" fmla="*/ 5604472 w 6108245"/>
                    <a:gd name="connsiteY11" fmla="*/ 0 h 472337"/>
                    <a:gd name="connsiteX12" fmla="*/ 6108245 w 6108245"/>
                    <a:gd name="connsiteY12" fmla="*/ 461835 h 47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108245" h="472337">
                      <a:moveTo>
                        <a:pt x="0" y="451339"/>
                      </a:moveTo>
                      <a:cubicBezTo>
                        <a:pt x="211714" y="451502"/>
                        <a:pt x="344595" y="6997"/>
                        <a:pt x="514268" y="10496"/>
                      </a:cubicBezTo>
                      <a:cubicBezTo>
                        <a:pt x="683941" y="13995"/>
                        <a:pt x="848368" y="470583"/>
                        <a:pt x="1018041" y="472332"/>
                      </a:cubicBezTo>
                      <a:cubicBezTo>
                        <a:pt x="1187714" y="474081"/>
                        <a:pt x="1362636" y="24491"/>
                        <a:pt x="1532309" y="20992"/>
                      </a:cubicBezTo>
                      <a:cubicBezTo>
                        <a:pt x="1701982" y="17493"/>
                        <a:pt x="1866409" y="449590"/>
                        <a:pt x="2036082" y="451339"/>
                      </a:cubicBezTo>
                      <a:cubicBezTo>
                        <a:pt x="2205755" y="453088"/>
                        <a:pt x="2380677" y="29739"/>
                        <a:pt x="2550350" y="31488"/>
                      </a:cubicBezTo>
                      <a:cubicBezTo>
                        <a:pt x="2720023" y="33237"/>
                        <a:pt x="2886199" y="463584"/>
                        <a:pt x="3054123" y="461835"/>
                      </a:cubicBezTo>
                      <a:cubicBezTo>
                        <a:pt x="3222047" y="460086"/>
                        <a:pt x="3388222" y="26240"/>
                        <a:pt x="3557895" y="20992"/>
                      </a:cubicBezTo>
                      <a:cubicBezTo>
                        <a:pt x="3727568" y="15744"/>
                        <a:pt x="3902490" y="428598"/>
                        <a:pt x="4072163" y="430347"/>
                      </a:cubicBezTo>
                      <a:cubicBezTo>
                        <a:pt x="4241836" y="432096"/>
                        <a:pt x="4406263" y="26240"/>
                        <a:pt x="4575936" y="31488"/>
                      </a:cubicBezTo>
                      <a:cubicBezTo>
                        <a:pt x="4745609" y="36736"/>
                        <a:pt x="4918781" y="467083"/>
                        <a:pt x="5090204" y="461835"/>
                      </a:cubicBezTo>
                      <a:cubicBezTo>
                        <a:pt x="5261627" y="456587"/>
                        <a:pt x="5434799" y="0"/>
                        <a:pt x="5604472" y="0"/>
                      </a:cubicBezTo>
                      <a:cubicBezTo>
                        <a:pt x="5774145" y="0"/>
                        <a:pt x="5940321" y="456587"/>
                        <a:pt x="6108245" y="46183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07" name="Grouper 106"/>
              <p:cNvGrpSpPr/>
              <p:nvPr/>
            </p:nvGrpSpPr>
            <p:grpSpPr>
              <a:xfrm>
                <a:off x="3838522" y="1737582"/>
                <a:ext cx="422073" cy="4580493"/>
                <a:chOff x="3838522" y="1737582"/>
                <a:chExt cx="422073" cy="4580493"/>
              </a:xfrm>
            </p:grpSpPr>
            <p:grpSp>
              <p:nvGrpSpPr>
                <p:cNvPr id="79" name="Grouper 78"/>
                <p:cNvGrpSpPr/>
                <p:nvPr/>
              </p:nvGrpSpPr>
              <p:grpSpPr>
                <a:xfrm rot="15600000">
                  <a:off x="3994926" y="6074155"/>
                  <a:ext cx="87516" cy="400324"/>
                  <a:chOff x="3931618" y="1938286"/>
                  <a:chExt cx="140946" cy="532831"/>
                </a:xfrm>
              </p:grpSpPr>
              <p:cxnSp>
                <p:nvCxnSpPr>
                  <p:cNvPr id="86" name="Connecteur droit 85"/>
                  <p:cNvCxnSpPr/>
                  <p:nvPr/>
                </p:nvCxnSpPr>
                <p:spPr>
                  <a:xfrm flipH="1">
                    <a:off x="3994851" y="2014948"/>
                    <a:ext cx="9753" cy="401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7" name="Ellipse 86"/>
                  <p:cNvSpPr/>
                  <p:nvPr/>
                </p:nvSpPr>
                <p:spPr>
                  <a:xfrm>
                    <a:off x="3936643" y="1938286"/>
                    <a:ext cx="135921" cy="112331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8" name="Ellipse 87"/>
                  <p:cNvSpPr/>
                  <p:nvPr/>
                </p:nvSpPr>
                <p:spPr>
                  <a:xfrm>
                    <a:off x="3931618" y="2358786"/>
                    <a:ext cx="135921" cy="11233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80" name="Grouper 79"/>
                <p:cNvGrpSpPr/>
                <p:nvPr/>
              </p:nvGrpSpPr>
              <p:grpSpPr>
                <a:xfrm rot="15600000">
                  <a:off x="3998952" y="1581179"/>
                  <a:ext cx="105239" cy="418046"/>
                  <a:chOff x="3917347" y="1926492"/>
                  <a:chExt cx="169489" cy="556420"/>
                </a:xfrm>
              </p:grpSpPr>
              <p:cxnSp>
                <p:nvCxnSpPr>
                  <p:cNvPr id="83" name="Connecteur droit 82"/>
                  <p:cNvCxnSpPr/>
                  <p:nvPr/>
                </p:nvCxnSpPr>
                <p:spPr>
                  <a:xfrm flipH="1">
                    <a:off x="3994851" y="2014948"/>
                    <a:ext cx="9753" cy="401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Ellipse 83"/>
                  <p:cNvSpPr/>
                  <p:nvPr/>
                </p:nvSpPr>
                <p:spPr>
                  <a:xfrm>
                    <a:off x="3922373" y="1926492"/>
                    <a:ext cx="164463" cy="135922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5" name="Ellipse 84"/>
                  <p:cNvSpPr/>
                  <p:nvPr/>
                </p:nvSpPr>
                <p:spPr>
                  <a:xfrm>
                    <a:off x="3917347" y="2346990"/>
                    <a:ext cx="164466" cy="13592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81" name="Forme libre 80"/>
                <p:cNvSpPr/>
                <p:nvPr/>
              </p:nvSpPr>
              <p:spPr>
                <a:xfrm rot="16200000" flipV="1">
                  <a:off x="1823209" y="3859874"/>
                  <a:ext cx="4428654" cy="347004"/>
                </a:xfrm>
                <a:custGeom>
                  <a:avLst/>
                  <a:gdLst>
                    <a:gd name="connsiteX0" fmla="*/ 0 w 7913430"/>
                    <a:gd name="connsiteY0" fmla="*/ 20997 h 472342"/>
                    <a:gd name="connsiteX1" fmla="*/ 514268 w 7913430"/>
                    <a:gd name="connsiteY1" fmla="*/ 451344 h 472342"/>
                    <a:gd name="connsiteX2" fmla="*/ 1028536 w 7913430"/>
                    <a:gd name="connsiteY2" fmla="*/ 10501 h 472342"/>
                    <a:gd name="connsiteX3" fmla="*/ 1532309 w 7913430"/>
                    <a:gd name="connsiteY3" fmla="*/ 472337 h 472342"/>
                    <a:gd name="connsiteX4" fmla="*/ 2046577 w 7913430"/>
                    <a:gd name="connsiteY4" fmla="*/ 20997 h 472342"/>
                    <a:gd name="connsiteX5" fmla="*/ 2550350 w 7913430"/>
                    <a:gd name="connsiteY5" fmla="*/ 451344 h 472342"/>
                    <a:gd name="connsiteX6" fmla="*/ 3054123 w 7913430"/>
                    <a:gd name="connsiteY6" fmla="*/ 5 h 472342"/>
                    <a:gd name="connsiteX7" fmla="*/ 3568391 w 7913430"/>
                    <a:gd name="connsiteY7" fmla="*/ 461840 h 472342"/>
                    <a:gd name="connsiteX8" fmla="*/ 4072163 w 7913430"/>
                    <a:gd name="connsiteY8" fmla="*/ 20997 h 472342"/>
                    <a:gd name="connsiteX9" fmla="*/ 4586431 w 7913430"/>
                    <a:gd name="connsiteY9" fmla="*/ 430352 h 472342"/>
                    <a:gd name="connsiteX10" fmla="*/ 5090204 w 7913430"/>
                    <a:gd name="connsiteY10" fmla="*/ 31493 h 472342"/>
                    <a:gd name="connsiteX11" fmla="*/ 5604472 w 7913430"/>
                    <a:gd name="connsiteY11" fmla="*/ 461840 h 472342"/>
                    <a:gd name="connsiteX12" fmla="*/ 6118740 w 7913430"/>
                    <a:gd name="connsiteY12" fmla="*/ 5 h 472342"/>
                    <a:gd name="connsiteX13" fmla="*/ 6622513 w 7913430"/>
                    <a:gd name="connsiteY13" fmla="*/ 461840 h 472342"/>
                    <a:gd name="connsiteX14" fmla="*/ 7126286 w 7913430"/>
                    <a:gd name="connsiteY14" fmla="*/ 31493 h 472342"/>
                    <a:gd name="connsiteX15" fmla="*/ 7630058 w 7913430"/>
                    <a:gd name="connsiteY15" fmla="*/ 451344 h 472342"/>
                    <a:gd name="connsiteX16" fmla="*/ 7913430 w 7913430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0 h 472337"/>
                    <a:gd name="connsiteX1" fmla="*/ 272877 w 7672039"/>
                    <a:gd name="connsiteY1" fmla="*/ 451339 h 472337"/>
                    <a:gd name="connsiteX2" fmla="*/ 787145 w 7672039"/>
                    <a:gd name="connsiteY2" fmla="*/ 10496 h 472337"/>
                    <a:gd name="connsiteX3" fmla="*/ 1290918 w 7672039"/>
                    <a:gd name="connsiteY3" fmla="*/ 472332 h 472337"/>
                    <a:gd name="connsiteX4" fmla="*/ 1805186 w 7672039"/>
                    <a:gd name="connsiteY4" fmla="*/ 20992 h 472337"/>
                    <a:gd name="connsiteX5" fmla="*/ 2308959 w 7672039"/>
                    <a:gd name="connsiteY5" fmla="*/ 451339 h 472337"/>
                    <a:gd name="connsiteX6" fmla="*/ 2823227 w 7672039"/>
                    <a:gd name="connsiteY6" fmla="*/ 31488 h 472337"/>
                    <a:gd name="connsiteX7" fmla="*/ 3327000 w 7672039"/>
                    <a:gd name="connsiteY7" fmla="*/ 461835 h 472337"/>
                    <a:gd name="connsiteX8" fmla="*/ 3830772 w 7672039"/>
                    <a:gd name="connsiteY8" fmla="*/ 20992 h 472337"/>
                    <a:gd name="connsiteX9" fmla="*/ 4345040 w 7672039"/>
                    <a:gd name="connsiteY9" fmla="*/ 430347 h 472337"/>
                    <a:gd name="connsiteX10" fmla="*/ 4848813 w 7672039"/>
                    <a:gd name="connsiteY10" fmla="*/ 31488 h 472337"/>
                    <a:gd name="connsiteX11" fmla="*/ 5363081 w 7672039"/>
                    <a:gd name="connsiteY11" fmla="*/ 461835 h 472337"/>
                    <a:gd name="connsiteX12" fmla="*/ 5877349 w 7672039"/>
                    <a:gd name="connsiteY12" fmla="*/ 0 h 472337"/>
                    <a:gd name="connsiteX13" fmla="*/ 6381122 w 7672039"/>
                    <a:gd name="connsiteY13" fmla="*/ 461835 h 472337"/>
                    <a:gd name="connsiteX14" fmla="*/ 6884895 w 7672039"/>
                    <a:gd name="connsiteY14" fmla="*/ 31488 h 472337"/>
                    <a:gd name="connsiteX15" fmla="*/ 7388667 w 7672039"/>
                    <a:gd name="connsiteY15" fmla="*/ 451339 h 472337"/>
                    <a:gd name="connsiteX16" fmla="*/ 7672039 w 7672039"/>
                    <a:gd name="connsiteY16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6612018"/>
                    <a:gd name="connsiteY0" fmla="*/ 451339 h 472337"/>
                    <a:gd name="connsiteX1" fmla="*/ 514268 w 6612018"/>
                    <a:gd name="connsiteY1" fmla="*/ 10496 h 472337"/>
                    <a:gd name="connsiteX2" fmla="*/ 1018041 w 6612018"/>
                    <a:gd name="connsiteY2" fmla="*/ 472332 h 472337"/>
                    <a:gd name="connsiteX3" fmla="*/ 1532309 w 6612018"/>
                    <a:gd name="connsiteY3" fmla="*/ 20992 h 472337"/>
                    <a:gd name="connsiteX4" fmla="*/ 2036082 w 6612018"/>
                    <a:gd name="connsiteY4" fmla="*/ 451339 h 472337"/>
                    <a:gd name="connsiteX5" fmla="*/ 2550350 w 6612018"/>
                    <a:gd name="connsiteY5" fmla="*/ 31488 h 472337"/>
                    <a:gd name="connsiteX6" fmla="*/ 3054123 w 6612018"/>
                    <a:gd name="connsiteY6" fmla="*/ 461835 h 472337"/>
                    <a:gd name="connsiteX7" fmla="*/ 3557895 w 6612018"/>
                    <a:gd name="connsiteY7" fmla="*/ 20992 h 472337"/>
                    <a:gd name="connsiteX8" fmla="*/ 4072163 w 6612018"/>
                    <a:gd name="connsiteY8" fmla="*/ 430347 h 472337"/>
                    <a:gd name="connsiteX9" fmla="*/ 4575936 w 6612018"/>
                    <a:gd name="connsiteY9" fmla="*/ 31488 h 472337"/>
                    <a:gd name="connsiteX10" fmla="*/ 5090204 w 6612018"/>
                    <a:gd name="connsiteY10" fmla="*/ 461835 h 472337"/>
                    <a:gd name="connsiteX11" fmla="*/ 5604472 w 6612018"/>
                    <a:gd name="connsiteY11" fmla="*/ 0 h 472337"/>
                    <a:gd name="connsiteX12" fmla="*/ 6108245 w 6612018"/>
                    <a:gd name="connsiteY12" fmla="*/ 461835 h 472337"/>
                    <a:gd name="connsiteX13" fmla="*/ 6612018 w 6612018"/>
                    <a:gd name="connsiteY13" fmla="*/ 31488 h 472337"/>
                    <a:gd name="connsiteX0" fmla="*/ 0 w 6108245"/>
                    <a:gd name="connsiteY0" fmla="*/ 451339 h 472337"/>
                    <a:gd name="connsiteX1" fmla="*/ 514268 w 6108245"/>
                    <a:gd name="connsiteY1" fmla="*/ 10496 h 472337"/>
                    <a:gd name="connsiteX2" fmla="*/ 1018041 w 6108245"/>
                    <a:gd name="connsiteY2" fmla="*/ 472332 h 472337"/>
                    <a:gd name="connsiteX3" fmla="*/ 1532309 w 6108245"/>
                    <a:gd name="connsiteY3" fmla="*/ 20992 h 472337"/>
                    <a:gd name="connsiteX4" fmla="*/ 2036082 w 6108245"/>
                    <a:gd name="connsiteY4" fmla="*/ 451339 h 472337"/>
                    <a:gd name="connsiteX5" fmla="*/ 2550350 w 6108245"/>
                    <a:gd name="connsiteY5" fmla="*/ 31488 h 472337"/>
                    <a:gd name="connsiteX6" fmla="*/ 3054123 w 6108245"/>
                    <a:gd name="connsiteY6" fmla="*/ 461835 h 472337"/>
                    <a:gd name="connsiteX7" fmla="*/ 3557895 w 6108245"/>
                    <a:gd name="connsiteY7" fmla="*/ 20992 h 472337"/>
                    <a:gd name="connsiteX8" fmla="*/ 4072163 w 6108245"/>
                    <a:gd name="connsiteY8" fmla="*/ 430347 h 472337"/>
                    <a:gd name="connsiteX9" fmla="*/ 4575936 w 6108245"/>
                    <a:gd name="connsiteY9" fmla="*/ 31488 h 472337"/>
                    <a:gd name="connsiteX10" fmla="*/ 5090204 w 6108245"/>
                    <a:gd name="connsiteY10" fmla="*/ 461835 h 472337"/>
                    <a:gd name="connsiteX11" fmla="*/ 5604472 w 6108245"/>
                    <a:gd name="connsiteY11" fmla="*/ 0 h 472337"/>
                    <a:gd name="connsiteX12" fmla="*/ 6108245 w 6108245"/>
                    <a:gd name="connsiteY12" fmla="*/ 461835 h 472337"/>
                    <a:gd name="connsiteX0" fmla="*/ 0 w 5604472"/>
                    <a:gd name="connsiteY0" fmla="*/ 451339 h 472337"/>
                    <a:gd name="connsiteX1" fmla="*/ 514268 w 5604472"/>
                    <a:gd name="connsiteY1" fmla="*/ 10496 h 472337"/>
                    <a:gd name="connsiteX2" fmla="*/ 1018041 w 5604472"/>
                    <a:gd name="connsiteY2" fmla="*/ 472332 h 472337"/>
                    <a:gd name="connsiteX3" fmla="*/ 1532309 w 5604472"/>
                    <a:gd name="connsiteY3" fmla="*/ 20992 h 472337"/>
                    <a:gd name="connsiteX4" fmla="*/ 2036082 w 5604472"/>
                    <a:gd name="connsiteY4" fmla="*/ 451339 h 472337"/>
                    <a:gd name="connsiteX5" fmla="*/ 2550350 w 5604472"/>
                    <a:gd name="connsiteY5" fmla="*/ 31488 h 472337"/>
                    <a:gd name="connsiteX6" fmla="*/ 3054123 w 5604472"/>
                    <a:gd name="connsiteY6" fmla="*/ 461835 h 472337"/>
                    <a:gd name="connsiteX7" fmla="*/ 3557895 w 5604472"/>
                    <a:gd name="connsiteY7" fmla="*/ 20992 h 472337"/>
                    <a:gd name="connsiteX8" fmla="*/ 4072163 w 5604472"/>
                    <a:gd name="connsiteY8" fmla="*/ 430347 h 472337"/>
                    <a:gd name="connsiteX9" fmla="*/ 4575936 w 5604472"/>
                    <a:gd name="connsiteY9" fmla="*/ 31488 h 472337"/>
                    <a:gd name="connsiteX10" fmla="*/ 5090204 w 5604472"/>
                    <a:gd name="connsiteY10" fmla="*/ 461835 h 472337"/>
                    <a:gd name="connsiteX11" fmla="*/ 5604472 w 5604472"/>
                    <a:gd name="connsiteY11" fmla="*/ 0 h 472337"/>
                    <a:gd name="connsiteX0" fmla="*/ 0 w 5090204"/>
                    <a:gd name="connsiteY0" fmla="*/ 440864 h 461862"/>
                    <a:gd name="connsiteX1" fmla="*/ 514268 w 5090204"/>
                    <a:gd name="connsiteY1" fmla="*/ 21 h 461862"/>
                    <a:gd name="connsiteX2" fmla="*/ 1018041 w 5090204"/>
                    <a:gd name="connsiteY2" fmla="*/ 461857 h 461862"/>
                    <a:gd name="connsiteX3" fmla="*/ 1532309 w 5090204"/>
                    <a:gd name="connsiteY3" fmla="*/ 10517 h 461862"/>
                    <a:gd name="connsiteX4" fmla="*/ 2036082 w 5090204"/>
                    <a:gd name="connsiteY4" fmla="*/ 440864 h 461862"/>
                    <a:gd name="connsiteX5" fmla="*/ 2550350 w 5090204"/>
                    <a:gd name="connsiteY5" fmla="*/ 21013 h 461862"/>
                    <a:gd name="connsiteX6" fmla="*/ 3054123 w 5090204"/>
                    <a:gd name="connsiteY6" fmla="*/ 451360 h 461862"/>
                    <a:gd name="connsiteX7" fmla="*/ 3557895 w 5090204"/>
                    <a:gd name="connsiteY7" fmla="*/ 10517 h 461862"/>
                    <a:gd name="connsiteX8" fmla="*/ 4072163 w 5090204"/>
                    <a:gd name="connsiteY8" fmla="*/ 419872 h 461862"/>
                    <a:gd name="connsiteX9" fmla="*/ 4575936 w 5090204"/>
                    <a:gd name="connsiteY9" fmla="*/ 21013 h 461862"/>
                    <a:gd name="connsiteX10" fmla="*/ 5090204 w 5090204"/>
                    <a:gd name="connsiteY10" fmla="*/ 451360 h 46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90204" h="461862">
                      <a:moveTo>
                        <a:pt x="0" y="440864"/>
                      </a:moveTo>
                      <a:cubicBezTo>
                        <a:pt x="211714" y="441027"/>
                        <a:pt x="344595" y="-3478"/>
                        <a:pt x="514268" y="21"/>
                      </a:cubicBezTo>
                      <a:cubicBezTo>
                        <a:pt x="683941" y="3520"/>
                        <a:pt x="848368" y="460108"/>
                        <a:pt x="1018041" y="461857"/>
                      </a:cubicBezTo>
                      <a:cubicBezTo>
                        <a:pt x="1187714" y="463606"/>
                        <a:pt x="1362636" y="14016"/>
                        <a:pt x="1532309" y="10517"/>
                      </a:cubicBezTo>
                      <a:cubicBezTo>
                        <a:pt x="1701982" y="7018"/>
                        <a:pt x="1866409" y="439115"/>
                        <a:pt x="2036082" y="440864"/>
                      </a:cubicBezTo>
                      <a:cubicBezTo>
                        <a:pt x="2205755" y="442613"/>
                        <a:pt x="2380677" y="19264"/>
                        <a:pt x="2550350" y="21013"/>
                      </a:cubicBezTo>
                      <a:cubicBezTo>
                        <a:pt x="2720023" y="22762"/>
                        <a:pt x="2886199" y="453109"/>
                        <a:pt x="3054123" y="451360"/>
                      </a:cubicBezTo>
                      <a:cubicBezTo>
                        <a:pt x="3222047" y="449611"/>
                        <a:pt x="3388222" y="15765"/>
                        <a:pt x="3557895" y="10517"/>
                      </a:cubicBezTo>
                      <a:cubicBezTo>
                        <a:pt x="3727568" y="5269"/>
                        <a:pt x="3902490" y="418123"/>
                        <a:pt x="4072163" y="419872"/>
                      </a:cubicBezTo>
                      <a:cubicBezTo>
                        <a:pt x="4241836" y="421621"/>
                        <a:pt x="4406263" y="15765"/>
                        <a:pt x="4575936" y="21013"/>
                      </a:cubicBezTo>
                      <a:cubicBezTo>
                        <a:pt x="4745609" y="26261"/>
                        <a:pt x="4918781" y="456608"/>
                        <a:pt x="5090204" y="451360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2" name="Forme libre 81"/>
                <p:cNvSpPr/>
                <p:nvPr/>
              </p:nvSpPr>
              <p:spPr>
                <a:xfrm rot="16200000">
                  <a:off x="1843464" y="3872329"/>
                  <a:ext cx="4428654" cy="347004"/>
                </a:xfrm>
                <a:custGeom>
                  <a:avLst/>
                  <a:gdLst>
                    <a:gd name="connsiteX0" fmla="*/ 0 w 7913430"/>
                    <a:gd name="connsiteY0" fmla="*/ 20997 h 472342"/>
                    <a:gd name="connsiteX1" fmla="*/ 514268 w 7913430"/>
                    <a:gd name="connsiteY1" fmla="*/ 451344 h 472342"/>
                    <a:gd name="connsiteX2" fmla="*/ 1028536 w 7913430"/>
                    <a:gd name="connsiteY2" fmla="*/ 10501 h 472342"/>
                    <a:gd name="connsiteX3" fmla="*/ 1532309 w 7913430"/>
                    <a:gd name="connsiteY3" fmla="*/ 472337 h 472342"/>
                    <a:gd name="connsiteX4" fmla="*/ 2046577 w 7913430"/>
                    <a:gd name="connsiteY4" fmla="*/ 20997 h 472342"/>
                    <a:gd name="connsiteX5" fmla="*/ 2550350 w 7913430"/>
                    <a:gd name="connsiteY5" fmla="*/ 451344 h 472342"/>
                    <a:gd name="connsiteX6" fmla="*/ 3054123 w 7913430"/>
                    <a:gd name="connsiteY6" fmla="*/ 5 h 472342"/>
                    <a:gd name="connsiteX7" fmla="*/ 3568391 w 7913430"/>
                    <a:gd name="connsiteY7" fmla="*/ 461840 h 472342"/>
                    <a:gd name="connsiteX8" fmla="*/ 4072163 w 7913430"/>
                    <a:gd name="connsiteY8" fmla="*/ 20997 h 472342"/>
                    <a:gd name="connsiteX9" fmla="*/ 4586431 w 7913430"/>
                    <a:gd name="connsiteY9" fmla="*/ 430352 h 472342"/>
                    <a:gd name="connsiteX10" fmla="*/ 5090204 w 7913430"/>
                    <a:gd name="connsiteY10" fmla="*/ 31493 h 472342"/>
                    <a:gd name="connsiteX11" fmla="*/ 5604472 w 7913430"/>
                    <a:gd name="connsiteY11" fmla="*/ 461840 h 472342"/>
                    <a:gd name="connsiteX12" fmla="*/ 6118740 w 7913430"/>
                    <a:gd name="connsiteY12" fmla="*/ 5 h 472342"/>
                    <a:gd name="connsiteX13" fmla="*/ 6622513 w 7913430"/>
                    <a:gd name="connsiteY13" fmla="*/ 461840 h 472342"/>
                    <a:gd name="connsiteX14" fmla="*/ 7126286 w 7913430"/>
                    <a:gd name="connsiteY14" fmla="*/ 31493 h 472342"/>
                    <a:gd name="connsiteX15" fmla="*/ 7630058 w 7913430"/>
                    <a:gd name="connsiteY15" fmla="*/ 451344 h 472342"/>
                    <a:gd name="connsiteX16" fmla="*/ 7913430 w 7913430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5 h 472342"/>
                    <a:gd name="connsiteX1" fmla="*/ 272877 w 7672039"/>
                    <a:gd name="connsiteY1" fmla="*/ 451344 h 472342"/>
                    <a:gd name="connsiteX2" fmla="*/ 787145 w 7672039"/>
                    <a:gd name="connsiteY2" fmla="*/ 10501 h 472342"/>
                    <a:gd name="connsiteX3" fmla="*/ 1290918 w 7672039"/>
                    <a:gd name="connsiteY3" fmla="*/ 472337 h 472342"/>
                    <a:gd name="connsiteX4" fmla="*/ 1805186 w 7672039"/>
                    <a:gd name="connsiteY4" fmla="*/ 20997 h 472342"/>
                    <a:gd name="connsiteX5" fmla="*/ 2308959 w 7672039"/>
                    <a:gd name="connsiteY5" fmla="*/ 451344 h 472342"/>
                    <a:gd name="connsiteX6" fmla="*/ 2812732 w 7672039"/>
                    <a:gd name="connsiteY6" fmla="*/ 5 h 472342"/>
                    <a:gd name="connsiteX7" fmla="*/ 3327000 w 7672039"/>
                    <a:gd name="connsiteY7" fmla="*/ 461840 h 472342"/>
                    <a:gd name="connsiteX8" fmla="*/ 3830772 w 7672039"/>
                    <a:gd name="connsiteY8" fmla="*/ 20997 h 472342"/>
                    <a:gd name="connsiteX9" fmla="*/ 4345040 w 7672039"/>
                    <a:gd name="connsiteY9" fmla="*/ 430352 h 472342"/>
                    <a:gd name="connsiteX10" fmla="*/ 4848813 w 7672039"/>
                    <a:gd name="connsiteY10" fmla="*/ 31493 h 472342"/>
                    <a:gd name="connsiteX11" fmla="*/ 5363081 w 7672039"/>
                    <a:gd name="connsiteY11" fmla="*/ 461840 h 472342"/>
                    <a:gd name="connsiteX12" fmla="*/ 5877349 w 7672039"/>
                    <a:gd name="connsiteY12" fmla="*/ 5 h 472342"/>
                    <a:gd name="connsiteX13" fmla="*/ 6381122 w 7672039"/>
                    <a:gd name="connsiteY13" fmla="*/ 461840 h 472342"/>
                    <a:gd name="connsiteX14" fmla="*/ 6884895 w 7672039"/>
                    <a:gd name="connsiteY14" fmla="*/ 31493 h 472342"/>
                    <a:gd name="connsiteX15" fmla="*/ 7388667 w 7672039"/>
                    <a:gd name="connsiteY15" fmla="*/ 451344 h 472342"/>
                    <a:gd name="connsiteX16" fmla="*/ 7672039 w 7672039"/>
                    <a:gd name="connsiteY16" fmla="*/ 230923 h 472342"/>
                    <a:gd name="connsiteX0" fmla="*/ 0 w 7672039"/>
                    <a:gd name="connsiteY0" fmla="*/ 251910 h 472337"/>
                    <a:gd name="connsiteX1" fmla="*/ 272877 w 7672039"/>
                    <a:gd name="connsiteY1" fmla="*/ 451339 h 472337"/>
                    <a:gd name="connsiteX2" fmla="*/ 787145 w 7672039"/>
                    <a:gd name="connsiteY2" fmla="*/ 10496 h 472337"/>
                    <a:gd name="connsiteX3" fmla="*/ 1290918 w 7672039"/>
                    <a:gd name="connsiteY3" fmla="*/ 472332 h 472337"/>
                    <a:gd name="connsiteX4" fmla="*/ 1805186 w 7672039"/>
                    <a:gd name="connsiteY4" fmla="*/ 20992 h 472337"/>
                    <a:gd name="connsiteX5" fmla="*/ 2308959 w 7672039"/>
                    <a:gd name="connsiteY5" fmla="*/ 451339 h 472337"/>
                    <a:gd name="connsiteX6" fmla="*/ 2823227 w 7672039"/>
                    <a:gd name="connsiteY6" fmla="*/ 31488 h 472337"/>
                    <a:gd name="connsiteX7" fmla="*/ 3327000 w 7672039"/>
                    <a:gd name="connsiteY7" fmla="*/ 461835 h 472337"/>
                    <a:gd name="connsiteX8" fmla="*/ 3830772 w 7672039"/>
                    <a:gd name="connsiteY8" fmla="*/ 20992 h 472337"/>
                    <a:gd name="connsiteX9" fmla="*/ 4345040 w 7672039"/>
                    <a:gd name="connsiteY9" fmla="*/ 430347 h 472337"/>
                    <a:gd name="connsiteX10" fmla="*/ 4848813 w 7672039"/>
                    <a:gd name="connsiteY10" fmla="*/ 31488 h 472337"/>
                    <a:gd name="connsiteX11" fmla="*/ 5363081 w 7672039"/>
                    <a:gd name="connsiteY11" fmla="*/ 461835 h 472337"/>
                    <a:gd name="connsiteX12" fmla="*/ 5877349 w 7672039"/>
                    <a:gd name="connsiteY12" fmla="*/ 0 h 472337"/>
                    <a:gd name="connsiteX13" fmla="*/ 6381122 w 7672039"/>
                    <a:gd name="connsiteY13" fmla="*/ 461835 h 472337"/>
                    <a:gd name="connsiteX14" fmla="*/ 6884895 w 7672039"/>
                    <a:gd name="connsiteY14" fmla="*/ 31488 h 472337"/>
                    <a:gd name="connsiteX15" fmla="*/ 7388667 w 7672039"/>
                    <a:gd name="connsiteY15" fmla="*/ 451339 h 472337"/>
                    <a:gd name="connsiteX16" fmla="*/ 7672039 w 7672039"/>
                    <a:gd name="connsiteY16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399162"/>
                    <a:gd name="connsiteY0" fmla="*/ 451339 h 472337"/>
                    <a:gd name="connsiteX1" fmla="*/ 514268 w 7399162"/>
                    <a:gd name="connsiteY1" fmla="*/ 10496 h 472337"/>
                    <a:gd name="connsiteX2" fmla="*/ 1018041 w 7399162"/>
                    <a:gd name="connsiteY2" fmla="*/ 472332 h 472337"/>
                    <a:gd name="connsiteX3" fmla="*/ 1532309 w 7399162"/>
                    <a:gd name="connsiteY3" fmla="*/ 20992 h 472337"/>
                    <a:gd name="connsiteX4" fmla="*/ 2036082 w 7399162"/>
                    <a:gd name="connsiteY4" fmla="*/ 451339 h 472337"/>
                    <a:gd name="connsiteX5" fmla="*/ 2550350 w 7399162"/>
                    <a:gd name="connsiteY5" fmla="*/ 31488 h 472337"/>
                    <a:gd name="connsiteX6" fmla="*/ 3054123 w 7399162"/>
                    <a:gd name="connsiteY6" fmla="*/ 461835 h 472337"/>
                    <a:gd name="connsiteX7" fmla="*/ 3557895 w 7399162"/>
                    <a:gd name="connsiteY7" fmla="*/ 20992 h 472337"/>
                    <a:gd name="connsiteX8" fmla="*/ 4072163 w 7399162"/>
                    <a:gd name="connsiteY8" fmla="*/ 430347 h 472337"/>
                    <a:gd name="connsiteX9" fmla="*/ 4575936 w 7399162"/>
                    <a:gd name="connsiteY9" fmla="*/ 31488 h 472337"/>
                    <a:gd name="connsiteX10" fmla="*/ 5090204 w 7399162"/>
                    <a:gd name="connsiteY10" fmla="*/ 461835 h 472337"/>
                    <a:gd name="connsiteX11" fmla="*/ 5604472 w 7399162"/>
                    <a:gd name="connsiteY11" fmla="*/ 0 h 472337"/>
                    <a:gd name="connsiteX12" fmla="*/ 6108245 w 7399162"/>
                    <a:gd name="connsiteY12" fmla="*/ 461835 h 472337"/>
                    <a:gd name="connsiteX13" fmla="*/ 6612018 w 7399162"/>
                    <a:gd name="connsiteY13" fmla="*/ 31488 h 472337"/>
                    <a:gd name="connsiteX14" fmla="*/ 7115790 w 7399162"/>
                    <a:gd name="connsiteY14" fmla="*/ 451339 h 472337"/>
                    <a:gd name="connsiteX15" fmla="*/ 7399162 w 7399162"/>
                    <a:gd name="connsiteY15" fmla="*/ 230918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7115790"/>
                    <a:gd name="connsiteY0" fmla="*/ 451339 h 472337"/>
                    <a:gd name="connsiteX1" fmla="*/ 514268 w 7115790"/>
                    <a:gd name="connsiteY1" fmla="*/ 10496 h 472337"/>
                    <a:gd name="connsiteX2" fmla="*/ 1018041 w 7115790"/>
                    <a:gd name="connsiteY2" fmla="*/ 472332 h 472337"/>
                    <a:gd name="connsiteX3" fmla="*/ 1532309 w 7115790"/>
                    <a:gd name="connsiteY3" fmla="*/ 20992 h 472337"/>
                    <a:gd name="connsiteX4" fmla="*/ 2036082 w 7115790"/>
                    <a:gd name="connsiteY4" fmla="*/ 451339 h 472337"/>
                    <a:gd name="connsiteX5" fmla="*/ 2550350 w 7115790"/>
                    <a:gd name="connsiteY5" fmla="*/ 31488 h 472337"/>
                    <a:gd name="connsiteX6" fmla="*/ 3054123 w 7115790"/>
                    <a:gd name="connsiteY6" fmla="*/ 461835 h 472337"/>
                    <a:gd name="connsiteX7" fmla="*/ 3557895 w 7115790"/>
                    <a:gd name="connsiteY7" fmla="*/ 20992 h 472337"/>
                    <a:gd name="connsiteX8" fmla="*/ 4072163 w 7115790"/>
                    <a:gd name="connsiteY8" fmla="*/ 430347 h 472337"/>
                    <a:gd name="connsiteX9" fmla="*/ 4575936 w 7115790"/>
                    <a:gd name="connsiteY9" fmla="*/ 31488 h 472337"/>
                    <a:gd name="connsiteX10" fmla="*/ 5090204 w 7115790"/>
                    <a:gd name="connsiteY10" fmla="*/ 461835 h 472337"/>
                    <a:gd name="connsiteX11" fmla="*/ 5604472 w 7115790"/>
                    <a:gd name="connsiteY11" fmla="*/ 0 h 472337"/>
                    <a:gd name="connsiteX12" fmla="*/ 6108245 w 7115790"/>
                    <a:gd name="connsiteY12" fmla="*/ 461835 h 472337"/>
                    <a:gd name="connsiteX13" fmla="*/ 6612018 w 7115790"/>
                    <a:gd name="connsiteY13" fmla="*/ 31488 h 472337"/>
                    <a:gd name="connsiteX14" fmla="*/ 7115790 w 7115790"/>
                    <a:gd name="connsiteY14" fmla="*/ 451339 h 472337"/>
                    <a:gd name="connsiteX0" fmla="*/ 0 w 6612018"/>
                    <a:gd name="connsiteY0" fmla="*/ 451339 h 472337"/>
                    <a:gd name="connsiteX1" fmla="*/ 514268 w 6612018"/>
                    <a:gd name="connsiteY1" fmla="*/ 10496 h 472337"/>
                    <a:gd name="connsiteX2" fmla="*/ 1018041 w 6612018"/>
                    <a:gd name="connsiteY2" fmla="*/ 472332 h 472337"/>
                    <a:gd name="connsiteX3" fmla="*/ 1532309 w 6612018"/>
                    <a:gd name="connsiteY3" fmla="*/ 20992 h 472337"/>
                    <a:gd name="connsiteX4" fmla="*/ 2036082 w 6612018"/>
                    <a:gd name="connsiteY4" fmla="*/ 451339 h 472337"/>
                    <a:gd name="connsiteX5" fmla="*/ 2550350 w 6612018"/>
                    <a:gd name="connsiteY5" fmla="*/ 31488 h 472337"/>
                    <a:gd name="connsiteX6" fmla="*/ 3054123 w 6612018"/>
                    <a:gd name="connsiteY6" fmla="*/ 461835 h 472337"/>
                    <a:gd name="connsiteX7" fmla="*/ 3557895 w 6612018"/>
                    <a:gd name="connsiteY7" fmla="*/ 20992 h 472337"/>
                    <a:gd name="connsiteX8" fmla="*/ 4072163 w 6612018"/>
                    <a:gd name="connsiteY8" fmla="*/ 430347 h 472337"/>
                    <a:gd name="connsiteX9" fmla="*/ 4575936 w 6612018"/>
                    <a:gd name="connsiteY9" fmla="*/ 31488 h 472337"/>
                    <a:gd name="connsiteX10" fmla="*/ 5090204 w 6612018"/>
                    <a:gd name="connsiteY10" fmla="*/ 461835 h 472337"/>
                    <a:gd name="connsiteX11" fmla="*/ 5604472 w 6612018"/>
                    <a:gd name="connsiteY11" fmla="*/ 0 h 472337"/>
                    <a:gd name="connsiteX12" fmla="*/ 6108245 w 6612018"/>
                    <a:gd name="connsiteY12" fmla="*/ 461835 h 472337"/>
                    <a:gd name="connsiteX13" fmla="*/ 6612018 w 6612018"/>
                    <a:gd name="connsiteY13" fmla="*/ 31488 h 472337"/>
                    <a:gd name="connsiteX0" fmla="*/ 0 w 6108245"/>
                    <a:gd name="connsiteY0" fmla="*/ 451339 h 472337"/>
                    <a:gd name="connsiteX1" fmla="*/ 514268 w 6108245"/>
                    <a:gd name="connsiteY1" fmla="*/ 10496 h 472337"/>
                    <a:gd name="connsiteX2" fmla="*/ 1018041 w 6108245"/>
                    <a:gd name="connsiteY2" fmla="*/ 472332 h 472337"/>
                    <a:gd name="connsiteX3" fmla="*/ 1532309 w 6108245"/>
                    <a:gd name="connsiteY3" fmla="*/ 20992 h 472337"/>
                    <a:gd name="connsiteX4" fmla="*/ 2036082 w 6108245"/>
                    <a:gd name="connsiteY4" fmla="*/ 451339 h 472337"/>
                    <a:gd name="connsiteX5" fmla="*/ 2550350 w 6108245"/>
                    <a:gd name="connsiteY5" fmla="*/ 31488 h 472337"/>
                    <a:gd name="connsiteX6" fmla="*/ 3054123 w 6108245"/>
                    <a:gd name="connsiteY6" fmla="*/ 461835 h 472337"/>
                    <a:gd name="connsiteX7" fmla="*/ 3557895 w 6108245"/>
                    <a:gd name="connsiteY7" fmla="*/ 20992 h 472337"/>
                    <a:gd name="connsiteX8" fmla="*/ 4072163 w 6108245"/>
                    <a:gd name="connsiteY8" fmla="*/ 430347 h 472337"/>
                    <a:gd name="connsiteX9" fmla="*/ 4575936 w 6108245"/>
                    <a:gd name="connsiteY9" fmla="*/ 31488 h 472337"/>
                    <a:gd name="connsiteX10" fmla="*/ 5090204 w 6108245"/>
                    <a:gd name="connsiteY10" fmla="*/ 461835 h 472337"/>
                    <a:gd name="connsiteX11" fmla="*/ 5604472 w 6108245"/>
                    <a:gd name="connsiteY11" fmla="*/ 0 h 472337"/>
                    <a:gd name="connsiteX12" fmla="*/ 6108245 w 6108245"/>
                    <a:gd name="connsiteY12" fmla="*/ 461835 h 472337"/>
                    <a:gd name="connsiteX0" fmla="*/ 0 w 5604472"/>
                    <a:gd name="connsiteY0" fmla="*/ 451339 h 472337"/>
                    <a:gd name="connsiteX1" fmla="*/ 514268 w 5604472"/>
                    <a:gd name="connsiteY1" fmla="*/ 10496 h 472337"/>
                    <a:gd name="connsiteX2" fmla="*/ 1018041 w 5604472"/>
                    <a:gd name="connsiteY2" fmla="*/ 472332 h 472337"/>
                    <a:gd name="connsiteX3" fmla="*/ 1532309 w 5604472"/>
                    <a:gd name="connsiteY3" fmla="*/ 20992 h 472337"/>
                    <a:gd name="connsiteX4" fmla="*/ 2036082 w 5604472"/>
                    <a:gd name="connsiteY4" fmla="*/ 451339 h 472337"/>
                    <a:gd name="connsiteX5" fmla="*/ 2550350 w 5604472"/>
                    <a:gd name="connsiteY5" fmla="*/ 31488 h 472337"/>
                    <a:gd name="connsiteX6" fmla="*/ 3054123 w 5604472"/>
                    <a:gd name="connsiteY6" fmla="*/ 461835 h 472337"/>
                    <a:gd name="connsiteX7" fmla="*/ 3557895 w 5604472"/>
                    <a:gd name="connsiteY7" fmla="*/ 20992 h 472337"/>
                    <a:gd name="connsiteX8" fmla="*/ 4072163 w 5604472"/>
                    <a:gd name="connsiteY8" fmla="*/ 430347 h 472337"/>
                    <a:gd name="connsiteX9" fmla="*/ 4575936 w 5604472"/>
                    <a:gd name="connsiteY9" fmla="*/ 31488 h 472337"/>
                    <a:gd name="connsiteX10" fmla="*/ 5090204 w 5604472"/>
                    <a:gd name="connsiteY10" fmla="*/ 461835 h 472337"/>
                    <a:gd name="connsiteX11" fmla="*/ 5604472 w 5604472"/>
                    <a:gd name="connsiteY11" fmla="*/ 0 h 472337"/>
                    <a:gd name="connsiteX0" fmla="*/ 0 w 5090204"/>
                    <a:gd name="connsiteY0" fmla="*/ 440864 h 461862"/>
                    <a:gd name="connsiteX1" fmla="*/ 514268 w 5090204"/>
                    <a:gd name="connsiteY1" fmla="*/ 21 h 461862"/>
                    <a:gd name="connsiteX2" fmla="*/ 1018041 w 5090204"/>
                    <a:gd name="connsiteY2" fmla="*/ 461857 h 461862"/>
                    <a:gd name="connsiteX3" fmla="*/ 1532309 w 5090204"/>
                    <a:gd name="connsiteY3" fmla="*/ 10517 h 461862"/>
                    <a:gd name="connsiteX4" fmla="*/ 2036082 w 5090204"/>
                    <a:gd name="connsiteY4" fmla="*/ 440864 h 461862"/>
                    <a:gd name="connsiteX5" fmla="*/ 2550350 w 5090204"/>
                    <a:gd name="connsiteY5" fmla="*/ 21013 h 461862"/>
                    <a:gd name="connsiteX6" fmla="*/ 3054123 w 5090204"/>
                    <a:gd name="connsiteY6" fmla="*/ 451360 h 461862"/>
                    <a:gd name="connsiteX7" fmla="*/ 3557895 w 5090204"/>
                    <a:gd name="connsiteY7" fmla="*/ 10517 h 461862"/>
                    <a:gd name="connsiteX8" fmla="*/ 4072163 w 5090204"/>
                    <a:gd name="connsiteY8" fmla="*/ 419872 h 461862"/>
                    <a:gd name="connsiteX9" fmla="*/ 4575936 w 5090204"/>
                    <a:gd name="connsiteY9" fmla="*/ 21013 h 461862"/>
                    <a:gd name="connsiteX10" fmla="*/ 5090204 w 5090204"/>
                    <a:gd name="connsiteY10" fmla="*/ 451360 h 46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90204" h="461862">
                      <a:moveTo>
                        <a:pt x="0" y="440864"/>
                      </a:moveTo>
                      <a:cubicBezTo>
                        <a:pt x="211714" y="441027"/>
                        <a:pt x="344595" y="-3478"/>
                        <a:pt x="514268" y="21"/>
                      </a:cubicBezTo>
                      <a:cubicBezTo>
                        <a:pt x="683941" y="3520"/>
                        <a:pt x="848368" y="460108"/>
                        <a:pt x="1018041" y="461857"/>
                      </a:cubicBezTo>
                      <a:cubicBezTo>
                        <a:pt x="1187714" y="463606"/>
                        <a:pt x="1362636" y="14016"/>
                        <a:pt x="1532309" y="10517"/>
                      </a:cubicBezTo>
                      <a:cubicBezTo>
                        <a:pt x="1701982" y="7018"/>
                        <a:pt x="1866409" y="439115"/>
                        <a:pt x="2036082" y="440864"/>
                      </a:cubicBezTo>
                      <a:cubicBezTo>
                        <a:pt x="2205755" y="442613"/>
                        <a:pt x="2380677" y="19264"/>
                        <a:pt x="2550350" y="21013"/>
                      </a:cubicBezTo>
                      <a:cubicBezTo>
                        <a:pt x="2720023" y="22762"/>
                        <a:pt x="2886199" y="453109"/>
                        <a:pt x="3054123" y="451360"/>
                      </a:cubicBezTo>
                      <a:cubicBezTo>
                        <a:pt x="3222047" y="449611"/>
                        <a:pt x="3388222" y="15765"/>
                        <a:pt x="3557895" y="10517"/>
                      </a:cubicBezTo>
                      <a:cubicBezTo>
                        <a:pt x="3727568" y="5269"/>
                        <a:pt x="3902490" y="418123"/>
                        <a:pt x="4072163" y="419872"/>
                      </a:cubicBezTo>
                      <a:cubicBezTo>
                        <a:pt x="4241836" y="421621"/>
                        <a:pt x="4406263" y="15765"/>
                        <a:pt x="4575936" y="21013"/>
                      </a:cubicBezTo>
                      <a:cubicBezTo>
                        <a:pt x="4745609" y="26261"/>
                        <a:pt x="4918781" y="456608"/>
                        <a:pt x="5090204" y="451360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26" name="Grouper 125"/>
            <p:cNvGrpSpPr/>
            <p:nvPr/>
          </p:nvGrpSpPr>
          <p:grpSpPr>
            <a:xfrm>
              <a:off x="6427220" y="2776071"/>
              <a:ext cx="612517" cy="1012905"/>
              <a:chOff x="5982331" y="3684828"/>
              <a:chExt cx="612517" cy="1012905"/>
            </a:xfrm>
          </p:grpSpPr>
          <p:sp>
            <p:nvSpPr>
              <p:cNvPr id="114" name="ZoneTexte 113"/>
              <p:cNvSpPr txBox="1"/>
              <p:nvPr/>
            </p:nvSpPr>
            <p:spPr>
              <a:xfrm>
                <a:off x="5982331" y="3953533"/>
                <a:ext cx="6125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time</a:t>
                </a:r>
                <a:endParaRPr lang="fr-FR" dirty="0"/>
              </a:p>
            </p:txBody>
          </p:sp>
          <p:cxnSp>
            <p:nvCxnSpPr>
              <p:cNvPr id="113" name="Connecteur droit 112"/>
              <p:cNvCxnSpPr/>
              <p:nvPr/>
            </p:nvCxnSpPr>
            <p:spPr>
              <a:xfrm flipV="1">
                <a:off x="6572272" y="3684828"/>
                <a:ext cx="0" cy="1012905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solid"/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ZoneTexte 114"/>
            <p:cNvSpPr txBox="1"/>
            <p:nvPr/>
          </p:nvSpPr>
          <p:spPr>
            <a:xfrm>
              <a:off x="6583731" y="559288"/>
              <a:ext cx="2287806" cy="697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fr-FR" dirty="0" err="1"/>
                <a:t>n</a:t>
              </a:r>
              <a:r>
                <a:rPr lang="fr-FR" dirty="0" err="1" smtClean="0"/>
                <a:t>umber</a:t>
              </a:r>
              <a:r>
                <a:rPr lang="fr-FR" dirty="0" smtClean="0"/>
                <a:t> of </a:t>
              </a:r>
              <a:r>
                <a:rPr lang="fr-FR" dirty="0" err="1" smtClean="0"/>
                <a:t>revolutions</a:t>
              </a:r>
              <a:r>
                <a:rPr lang="fr-FR" dirty="0" smtClean="0"/>
                <a:t> </a:t>
              </a:r>
            </a:p>
            <a:p>
              <a:pPr>
                <a:lnSpc>
                  <a:spcPct val="110000"/>
                </a:lnSpc>
              </a:pPr>
              <a:r>
                <a:rPr lang="fr-FR" dirty="0"/>
                <a:t> </a:t>
              </a:r>
              <a:r>
                <a:rPr lang="fr-FR" dirty="0" smtClean="0"/>
                <a:t>      </a:t>
              </a:r>
              <a:r>
                <a:rPr lang="fr-FR" dirty="0" smtClean="0"/>
                <a:t>  </a:t>
              </a:r>
              <a:r>
                <a:rPr lang="fr-FR" dirty="0" smtClean="0"/>
                <a:t>5       </a:t>
              </a:r>
              <a:r>
                <a:rPr lang="fr-FR" dirty="0" smtClean="0"/>
                <a:t>  6        </a:t>
              </a:r>
              <a:r>
                <a:rPr lang="fr-FR" dirty="0" smtClean="0"/>
                <a:t>7    </a:t>
              </a:r>
              <a:endParaRPr lang="fr-FR" dirty="0"/>
            </a:p>
          </p:txBody>
        </p:sp>
        <p:grpSp>
          <p:nvGrpSpPr>
            <p:cNvPr id="8" name="Grouper 7"/>
            <p:cNvGrpSpPr/>
            <p:nvPr/>
          </p:nvGrpSpPr>
          <p:grpSpPr>
            <a:xfrm>
              <a:off x="6555669" y="4862106"/>
              <a:ext cx="482326" cy="964177"/>
              <a:chOff x="6584977" y="1340453"/>
              <a:chExt cx="482326" cy="964177"/>
            </a:xfrm>
          </p:grpSpPr>
          <p:sp>
            <p:nvSpPr>
              <p:cNvPr id="120" name="Parenthèse ouvrante 119"/>
              <p:cNvSpPr/>
              <p:nvPr/>
            </p:nvSpPr>
            <p:spPr>
              <a:xfrm>
                <a:off x="6920985" y="1340453"/>
                <a:ext cx="146318" cy="964177"/>
              </a:xfrm>
              <a:prstGeom prst="leftBracket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6584977" y="1560627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 err="1">
                    <a:solidFill>
                      <a:srgbClr val="0000FF"/>
                    </a:solidFill>
                  </a:rPr>
                  <a:t>T</a:t>
                </a:r>
                <a:endParaRPr lang="fr-FR" sz="24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68" name="ZoneTexte 67"/>
            <p:cNvSpPr txBox="1"/>
            <p:nvPr/>
          </p:nvSpPr>
          <p:spPr>
            <a:xfrm>
              <a:off x="7168368" y="6023470"/>
              <a:ext cx="1231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Initial state</a:t>
              </a:r>
              <a:r>
                <a:rPr lang="fr-FR" dirty="0" smtClean="0"/>
                <a:t> 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7180845" y="189956"/>
              <a:ext cx="1265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</a:t>
              </a:r>
              <a:r>
                <a:rPr lang="fr-FR" dirty="0" smtClean="0"/>
                <a:t>inal state :</a:t>
              </a:r>
              <a:r>
                <a:rPr lang="fr-FR" dirty="0" smtClean="0"/>
                <a:t> 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8649" y="5650121"/>
            <a:ext cx="5400036" cy="783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dirty="0"/>
              <a:t>It </a:t>
            </a:r>
            <a:r>
              <a:rPr lang="fr-FR" dirty="0" err="1"/>
              <a:t>gives</a:t>
            </a:r>
            <a:r>
              <a:rPr lang="fr-FR" dirty="0"/>
              <a:t> the </a:t>
            </a:r>
            <a:r>
              <a:rPr lang="fr-FR" dirty="0" err="1"/>
              <a:t>well-known</a:t>
            </a:r>
            <a:r>
              <a:rPr lang="fr-FR" dirty="0"/>
              <a:t> </a:t>
            </a:r>
            <a:r>
              <a:rPr lang="fr-FR" dirty="0" err="1"/>
              <a:t>quantizations</a:t>
            </a:r>
            <a:r>
              <a:rPr lang="fr-FR" dirty="0"/>
              <a:t> of mass and spin : </a:t>
            </a:r>
          </a:p>
          <a:p>
            <a:pPr>
              <a:lnSpc>
                <a:spcPct val="120000"/>
              </a:lnSpc>
            </a:pPr>
            <a:r>
              <a:rPr lang="fr-FR" sz="2000" dirty="0"/>
              <a:t>                     M</a:t>
            </a:r>
            <a:r>
              <a:rPr lang="fr-FR" sz="2000" baseline="30000" dirty="0"/>
              <a:t>2</a:t>
            </a:r>
            <a:r>
              <a:rPr lang="fr-FR" sz="2000" dirty="0"/>
              <a:t>/(2π</a:t>
            </a:r>
            <a:r>
              <a:rPr lang="fr-FR" sz="2000" dirty="0" err="1"/>
              <a:t>κ</a:t>
            </a:r>
            <a:r>
              <a:rPr lang="fr-FR" sz="2000" dirty="0"/>
              <a:t>) = α’M</a:t>
            </a:r>
            <a:r>
              <a:rPr lang="fr-FR" sz="2000" baseline="30000" dirty="0"/>
              <a:t>2</a:t>
            </a:r>
            <a:r>
              <a:rPr lang="fr-FR" sz="2000" dirty="0"/>
              <a:t> </a:t>
            </a:r>
            <a:r>
              <a:rPr lang="fr-FR" sz="2000" dirty="0" smtClean="0"/>
              <a:t>= j </a:t>
            </a:r>
            <a:r>
              <a:rPr lang="fr-FR" sz="2000" dirty="0" smtClean="0">
                <a:solidFill>
                  <a:srgbClr val="0000FF"/>
                </a:solidFill>
              </a:rPr>
              <a:t>= </a:t>
            </a:r>
            <a:r>
              <a:rPr lang="fr-FR" sz="2000" dirty="0" err="1" smtClean="0">
                <a:solidFill>
                  <a:srgbClr val="0000FF"/>
                </a:solidFill>
              </a:rPr>
              <a:t>integer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endParaRPr lang="fr-FR" sz="2000" dirty="0">
              <a:solidFill>
                <a:srgbClr val="000000"/>
              </a:solidFill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4740297" y="1175788"/>
            <a:ext cx="1636311" cy="861226"/>
            <a:chOff x="4740297" y="1175788"/>
            <a:chExt cx="1636311" cy="861226"/>
          </a:xfrm>
        </p:grpSpPr>
        <p:grpSp>
          <p:nvGrpSpPr>
            <p:cNvPr id="62" name="Grouper 61"/>
            <p:cNvGrpSpPr/>
            <p:nvPr/>
          </p:nvGrpSpPr>
          <p:grpSpPr>
            <a:xfrm>
              <a:off x="4740297" y="1175788"/>
              <a:ext cx="761622" cy="861226"/>
              <a:chOff x="2459593" y="6139532"/>
              <a:chExt cx="629440" cy="711757"/>
            </a:xfrm>
          </p:grpSpPr>
          <p:sp>
            <p:nvSpPr>
              <p:cNvPr id="63" name="ZoneTexte 62"/>
              <p:cNvSpPr txBox="1"/>
              <p:nvPr/>
            </p:nvSpPr>
            <p:spPr>
              <a:xfrm>
                <a:off x="2459593" y="6328069"/>
                <a:ext cx="629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rgbClr val="0000FF"/>
                    </a:solidFill>
                  </a:rPr>
                  <a:t>q</a:t>
                </a:r>
                <a:endParaRPr lang="fr-FR" sz="2800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2495742" y="6139532"/>
                <a:ext cx="310712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>
                    <a:solidFill>
                      <a:srgbClr val="0000FF"/>
                    </a:solidFill>
                  </a:rPr>
                  <a:t>-</a:t>
                </a:r>
                <a:endParaRPr lang="fr-FR" sz="3200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66" name="ZoneTexte 65"/>
            <p:cNvSpPr txBox="1"/>
            <p:nvPr/>
          </p:nvSpPr>
          <p:spPr>
            <a:xfrm>
              <a:off x="5946693" y="1260026"/>
              <a:ext cx="429915" cy="432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q</a:t>
              </a:r>
              <a:endParaRPr lang="fr-FR" sz="2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128953" y="1475739"/>
              <a:ext cx="825503" cy="48807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orme libre 76"/>
            <p:cNvSpPr/>
            <p:nvPr/>
          </p:nvSpPr>
          <p:spPr>
            <a:xfrm rot="10800000">
              <a:off x="5297623" y="1904974"/>
              <a:ext cx="386697" cy="69974"/>
            </a:xfrm>
            <a:custGeom>
              <a:avLst/>
              <a:gdLst>
                <a:gd name="connsiteX0" fmla="*/ 658497 w 680614"/>
                <a:gd name="connsiteY0" fmla="*/ 552638 h 552638"/>
                <a:gd name="connsiteX1" fmla="*/ 599703 w 680614"/>
                <a:gd name="connsiteY1" fmla="*/ 246924 h 552638"/>
                <a:gd name="connsiteX2" fmla="*/ 0 w 680614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78985 h 552638"/>
                <a:gd name="connsiteX2" fmla="*/ 0 w 665629"/>
                <a:gd name="connsiteY2" fmla="*/ 0 h 552638"/>
                <a:gd name="connsiteX0" fmla="*/ 658497 w 665627"/>
                <a:gd name="connsiteY0" fmla="*/ 552638 h 552638"/>
                <a:gd name="connsiteX1" fmla="*/ 531344 w 665627"/>
                <a:gd name="connsiteY1" fmla="*/ 145016 h 552638"/>
                <a:gd name="connsiteX2" fmla="*/ 0 w 665627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45016 h 552638"/>
                <a:gd name="connsiteX2" fmla="*/ 0 w 665629"/>
                <a:gd name="connsiteY2" fmla="*/ 0 h 552638"/>
                <a:gd name="connsiteX0" fmla="*/ 658497 w 674920"/>
                <a:gd name="connsiteY0" fmla="*/ 552638 h 552638"/>
                <a:gd name="connsiteX1" fmla="*/ 531344 w 674920"/>
                <a:gd name="connsiteY1" fmla="*/ 145016 h 552638"/>
                <a:gd name="connsiteX2" fmla="*/ 0 w 674920"/>
                <a:gd name="connsiteY2" fmla="*/ 0 h 552638"/>
                <a:gd name="connsiteX0" fmla="*/ 658497 w 667686"/>
                <a:gd name="connsiteY0" fmla="*/ 559979 h 559979"/>
                <a:gd name="connsiteX1" fmla="*/ 493497 w 667686"/>
                <a:gd name="connsiteY1" fmla="*/ 89668 h 559979"/>
                <a:gd name="connsiteX2" fmla="*/ 0 w 667686"/>
                <a:gd name="connsiteY2" fmla="*/ 7341 h 559979"/>
                <a:gd name="connsiteX0" fmla="*/ 711483 w 714822"/>
                <a:gd name="connsiteY0" fmla="*/ 389648 h 389648"/>
                <a:gd name="connsiteX1" fmla="*/ 493497 w 714822"/>
                <a:gd name="connsiteY1" fmla="*/ 82327 h 389648"/>
                <a:gd name="connsiteX2" fmla="*/ 0 w 714822"/>
                <a:gd name="connsiteY2" fmla="*/ 0 h 389648"/>
                <a:gd name="connsiteX0" fmla="*/ 711483 w 714259"/>
                <a:gd name="connsiteY0" fmla="*/ 389928 h 389928"/>
                <a:gd name="connsiteX1" fmla="*/ 463220 w 714259"/>
                <a:gd name="connsiteY1" fmla="*/ 57531 h 389928"/>
                <a:gd name="connsiteX2" fmla="*/ 0 w 714259"/>
                <a:gd name="connsiteY2" fmla="*/ 280 h 389928"/>
                <a:gd name="connsiteX0" fmla="*/ 560094 w 562532"/>
                <a:gd name="connsiteY0" fmla="*/ 348894 h 348894"/>
                <a:gd name="connsiteX1" fmla="*/ 311831 w 562532"/>
                <a:gd name="connsiteY1" fmla="*/ 16497 h 348894"/>
                <a:gd name="connsiteX2" fmla="*/ 0 w 562532"/>
                <a:gd name="connsiteY2" fmla="*/ 47011 h 348894"/>
                <a:gd name="connsiteX0" fmla="*/ 590371 w 592871"/>
                <a:gd name="connsiteY0" fmla="*/ 371291 h 371291"/>
                <a:gd name="connsiteX1" fmla="*/ 342108 w 592871"/>
                <a:gd name="connsiteY1" fmla="*/ 38894 h 371291"/>
                <a:gd name="connsiteX2" fmla="*/ 0 w 592871"/>
                <a:gd name="connsiteY2" fmla="*/ 6719 h 371291"/>
                <a:gd name="connsiteX0" fmla="*/ 605510 w 607860"/>
                <a:gd name="connsiteY0" fmla="*/ 265726 h 265725"/>
                <a:gd name="connsiteX1" fmla="*/ 342108 w 607860"/>
                <a:gd name="connsiteY1" fmla="*/ 33630 h 265725"/>
                <a:gd name="connsiteX2" fmla="*/ 0 w 607860"/>
                <a:gd name="connsiteY2" fmla="*/ 1455 h 265725"/>
                <a:gd name="connsiteX0" fmla="*/ 605510 w 605511"/>
                <a:gd name="connsiteY0" fmla="*/ 265726 h 265725"/>
                <a:gd name="connsiteX1" fmla="*/ 342108 w 605511"/>
                <a:gd name="connsiteY1" fmla="*/ 33630 h 265725"/>
                <a:gd name="connsiteX2" fmla="*/ 0 w 605511"/>
                <a:gd name="connsiteY2" fmla="*/ 1455 h 26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511" h="265725">
                  <a:moveTo>
                    <a:pt x="605510" y="265726"/>
                  </a:moveTo>
                  <a:cubicBezTo>
                    <a:pt x="494737" y="96233"/>
                    <a:pt x="443026" y="77675"/>
                    <a:pt x="342108" y="33630"/>
                  </a:cubicBezTo>
                  <a:cubicBezTo>
                    <a:pt x="241190" y="-10415"/>
                    <a:pt x="0" y="1455"/>
                    <a:pt x="0" y="1455"/>
                  </a:cubicBezTo>
                </a:path>
              </a:pathLst>
            </a:custGeom>
            <a:ln w="28575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8" name="Forme libre 77"/>
            <p:cNvSpPr/>
            <p:nvPr/>
          </p:nvSpPr>
          <p:spPr>
            <a:xfrm rot="10800000" flipH="1" flipV="1">
              <a:off x="5453746" y="1476698"/>
              <a:ext cx="386697" cy="69974"/>
            </a:xfrm>
            <a:custGeom>
              <a:avLst/>
              <a:gdLst>
                <a:gd name="connsiteX0" fmla="*/ 658497 w 680614"/>
                <a:gd name="connsiteY0" fmla="*/ 552638 h 552638"/>
                <a:gd name="connsiteX1" fmla="*/ 599703 w 680614"/>
                <a:gd name="connsiteY1" fmla="*/ 246924 h 552638"/>
                <a:gd name="connsiteX2" fmla="*/ 0 w 680614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78985 h 552638"/>
                <a:gd name="connsiteX2" fmla="*/ 0 w 665629"/>
                <a:gd name="connsiteY2" fmla="*/ 0 h 552638"/>
                <a:gd name="connsiteX0" fmla="*/ 658497 w 665627"/>
                <a:gd name="connsiteY0" fmla="*/ 552638 h 552638"/>
                <a:gd name="connsiteX1" fmla="*/ 531344 w 665627"/>
                <a:gd name="connsiteY1" fmla="*/ 145016 h 552638"/>
                <a:gd name="connsiteX2" fmla="*/ 0 w 665627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45016 h 552638"/>
                <a:gd name="connsiteX2" fmla="*/ 0 w 665629"/>
                <a:gd name="connsiteY2" fmla="*/ 0 h 552638"/>
                <a:gd name="connsiteX0" fmla="*/ 658497 w 674920"/>
                <a:gd name="connsiteY0" fmla="*/ 552638 h 552638"/>
                <a:gd name="connsiteX1" fmla="*/ 531344 w 674920"/>
                <a:gd name="connsiteY1" fmla="*/ 145016 h 552638"/>
                <a:gd name="connsiteX2" fmla="*/ 0 w 674920"/>
                <a:gd name="connsiteY2" fmla="*/ 0 h 552638"/>
                <a:gd name="connsiteX0" fmla="*/ 658497 w 667686"/>
                <a:gd name="connsiteY0" fmla="*/ 559979 h 559979"/>
                <a:gd name="connsiteX1" fmla="*/ 493497 w 667686"/>
                <a:gd name="connsiteY1" fmla="*/ 89668 h 559979"/>
                <a:gd name="connsiteX2" fmla="*/ 0 w 667686"/>
                <a:gd name="connsiteY2" fmla="*/ 7341 h 559979"/>
                <a:gd name="connsiteX0" fmla="*/ 711483 w 714822"/>
                <a:gd name="connsiteY0" fmla="*/ 389648 h 389648"/>
                <a:gd name="connsiteX1" fmla="*/ 493497 w 714822"/>
                <a:gd name="connsiteY1" fmla="*/ 82327 h 389648"/>
                <a:gd name="connsiteX2" fmla="*/ 0 w 714822"/>
                <a:gd name="connsiteY2" fmla="*/ 0 h 389648"/>
                <a:gd name="connsiteX0" fmla="*/ 711483 w 714259"/>
                <a:gd name="connsiteY0" fmla="*/ 389928 h 389928"/>
                <a:gd name="connsiteX1" fmla="*/ 463220 w 714259"/>
                <a:gd name="connsiteY1" fmla="*/ 57531 h 389928"/>
                <a:gd name="connsiteX2" fmla="*/ 0 w 714259"/>
                <a:gd name="connsiteY2" fmla="*/ 280 h 389928"/>
                <a:gd name="connsiteX0" fmla="*/ 560094 w 562532"/>
                <a:gd name="connsiteY0" fmla="*/ 348894 h 348894"/>
                <a:gd name="connsiteX1" fmla="*/ 311831 w 562532"/>
                <a:gd name="connsiteY1" fmla="*/ 16497 h 348894"/>
                <a:gd name="connsiteX2" fmla="*/ 0 w 562532"/>
                <a:gd name="connsiteY2" fmla="*/ 47011 h 348894"/>
                <a:gd name="connsiteX0" fmla="*/ 590371 w 592871"/>
                <a:gd name="connsiteY0" fmla="*/ 371291 h 371291"/>
                <a:gd name="connsiteX1" fmla="*/ 342108 w 592871"/>
                <a:gd name="connsiteY1" fmla="*/ 38894 h 371291"/>
                <a:gd name="connsiteX2" fmla="*/ 0 w 592871"/>
                <a:gd name="connsiteY2" fmla="*/ 6719 h 371291"/>
                <a:gd name="connsiteX0" fmla="*/ 605510 w 607860"/>
                <a:gd name="connsiteY0" fmla="*/ 265726 h 265725"/>
                <a:gd name="connsiteX1" fmla="*/ 342108 w 607860"/>
                <a:gd name="connsiteY1" fmla="*/ 33630 h 265725"/>
                <a:gd name="connsiteX2" fmla="*/ 0 w 607860"/>
                <a:gd name="connsiteY2" fmla="*/ 1455 h 265725"/>
                <a:gd name="connsiteX0" fmla="*/ 605510 w 605511"/>
                <a:gd name="connsiteY0" fmla="*/ 265726 h 265725"/>
                <a:gd name="connsiteX1" fmla="*/ 342108 w 605511"/>
                <a:gd name="connsiteY1" fmla="*/ 33630 h 265725"/>
                <a:gd name="connsiteX2" fmla="*/ 0 w 605511"/>
                <a:gd name="connsiteY2" fmla="*/ 1455 h 26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511" h="265725">
                  <a:moveTo>
                    <a:pt x="605510" y="265726"/>
                  </a:moveTo>
                  <a:cubicBezTo>
                    <a:pt x="494737" y="96233"/>
                    <a:pt x="443026" y="77675"/>
                    <a:pt x="342108" y="33630"/>
                  </a:cubicBezTo>
                  <a:cubicBezTo>
                    <a:pt x="241190" y="-10415"/>
                    <a:pt x="0" y="1455"/>
                    <a:pt x="0" y="1455"/>
                  </a:cubicBezTo>
                </a:path>
              </a:pathLst>
            </a:custGeom>
            <a:ln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49" name="Grouper 48"/>
            <p:cNvGrpSpPr/>
            <p:nvPr/>
          </p:nvGrpSpPr>
          <p:grpSpPr>
            <a:xfrm rot="15252957">
              <a:off x="5471676" y="1279319"/>
              <a:ext cx="180116" cy="899445"/>
              <a:chOff x="3932641" y="1952257"/>
              <a:chExt cx="123022" cy="507714"/>
            </a:xfrm>
          </p:grpSpPr>
          <p:cxnSp>
            <p:nvCxnSpPr>
              <p:cNvPr id="50" name="Connecteur droit 49"/>
              <p:cNvCxnSpPr>
                <a:endCxn id="12" idx="6"/>
              </p:cNvCxnSpPr>
              <p:nvPr/>
            </p:nvCxnSpPr>
            <p:spPr>
              <a:xfrm rot="6000000" flipV="1">
                <a:off x="3783359" y="2193490"/>
                <a:ext cx="410290" cy="548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Ellipse 50"/>
              <p:cNvSpPr/>
              <p:nvPr/>
            </p:nvSpPr>
            <p:spPr>
              <a:xfrm>
                <a:off x="3953543" y="1952257"/>
                <a:ext cx="102120" cy="8439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3932641" y="2375574"/>
                <a:ext cx="102121" cy="8439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7" name="ZoneTexte 16"/>
          <p:cNvSpPr txBox="1"/>
          <p:nvPr/>
        </p:nvSpPr>
        <p:spPr>
          <a:xfrm>
            <a:off x="225640" y="4980037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histories </a:t>
            </a:r>
            <a:r>
              <a:rPr lang="fr-FR" dirty="0" err="1"/>
              <a:t>interfere</a:t>
            </a:r>
            <a:r>
              <a:rPr lang="fr-FR" dirty="0"/>
              <a:t> </a:t>
            </a:r>
            <a:r>
              <a:rPr lang="fr-FR" dirty="0" err="1"/>
              <a:t>constructively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if </a:t>
            </a:r>
          </a:p>
        </p:txBody>
      </p:sp>
    </p:spTree>
    <p:extLst>
      <p:ext uri="{BB962C8B-B14F-4D97-AF65-F5344CB8AC3E}">
        <p14:creationId xmlns:p14="http://schemas.microsoft.com/office/powerpoint/2010/main" val="323985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071" y="58231"/>
            <a:ext cx="7010247" cy="64519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Application to the </a:t>
            </a:r>
            <a:r>
              <a:rPr lang="fr-FR" sz="2800" dirty="0" err="1" smtClean="0"/>
              <a:t>rotating-vibrating</a:t>
            </a:r>
            <a:r>
              <a:rPr lang="fr-FR" sz="2800" dirty="0" smtClean="0"/>
              <a:t> </a:t>
            </a:r>
            <a:r>
              <a:rPr lang="fr-FR" sz="2800" dirty="0" err="1" smtClean="0"/>
              <a:t>fork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110" name="ZoneTexte 109"/>
          <p:cNvSpPr txBox="1"/>
          <p:nvPr/>
        </p:nvSpPr>
        <p:spPr>
          <a:xfrm>
            <a:off x="178604" y="848115"/>
            <a:ext cx="4442242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000" dirty="0" err="1" smtClean="0"/>
              <a:t>Here</a:t>
            </a:r>
            <a:r>
              <a:rPr lang="fr-FR" sz="2000" dirty="0" smtClean="0"/>
              <a:t> </a:t>
            </a:r>
            <a:r>
              <a:rPr lang="fr-FR" sz="2000" dirty="0" err="1" smtClean="0"/>
              <a:t>we</a:t>
            </a:r>
            <a:r>
              <a:rPr lang="fr-FR" sz="2000" dirty="0" smtClean="0"/>
              <a:t> have </a:t>
            </a:r>
            <a:r>
              <a:rPr lang="fr-FR" sz="2000" dirty="0"/>
              <a:t>2</a:t>
            </a:r>
            <a:r>
              <a:rPr lang="fr-FR" sz="2000" dirty="0" smtClean="0"/>
              <a:t> </a:t>
            </a:r>
            <a:r>
              <a:rPr lang="fr-FR" sz="2000" dirty="0" err="1" smtClean="0"/>
              <a:t>periods</a:t>
            </a:r>
            <a:r>
              <a:rPr lang="fr-FR" sz="2000" dirty="0" smtClean="0"/>
              <a:t>: 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fr-FR" sz="2000" dirty="0" smtClean="0"/>
              <a:t>the </a:t>
            </a:r>
            <a:r>
              <a:rPr lang="fr-FR" sz="2000" dirty="0" smtClean="0"/>
              <a:t>rotation one    </a:t>
            </a:r>
            <a:r>
              <a:rPr lang="fr-FR" sz="2000" dirty="0" err="1" smtClean="0"/>
              <a:t>T</a:t>
            </a:r>
            <a:r>
              <a:rPr lang="fr-FR" sz="2000" dirty="0"/>
              <a:t>= 2πR </a:t>
            </a:r>
            <a:endParaRPr lang="fr-FR" sz="2000" dirty="0" smtClean="0"/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fr-FR" sz="2000" dirty="0" smtClean="0"/>
              <a:t>the </a:t>
            </a:r>
            <a:r>
              <a:rPr lang="fr-FR" sz="2000" dirty="0" smtClean="0"/>
              <a:t>vibration one </a:t>
            </a:r>
            <a:r>
              <a:rPr lang="fr-FR" sz="2000" dirty="0"/>
              <a:t>T</a:t>
            </a:r>
            <a:r>
              <a:rPr lang="fr-FR" sz="2000" baseline="-25000" dirty="0"/>
              <a:t>1</a:t>
            </a:r>
            <a:r>
              <a:rPr lang="fr-FR" sz="2000" dirty="0"/>
              <a:t>= 4z</a:t>
            </a:r>
            <a:r>
              <a:rPr lang="fr-FR" sz="2000" baseline="-25000" dirty="0"/>
              <a:t>max</a:t>
            </a:r>
            <a:r>
              <a:rPr lang="fr-FR" sz="2000" dirty="0" smtClean="0"/>
              <a:t>/</a:t>
            </a:r>
            <a:r>
              <a:rPr lang="fr-FR" sz="2000" dirty="0" err="1" smtClean="0"/>
              <a:t>v</a:t>
            </a:r>
            <a:r>
              <a:rPr lang="fr-FR" sz="2000" baseline="-25000" dirty="0" err="1" smtClean="0"/>
              <a:t>z</a:t>
            </a:r>
            <a:r>
              <a:rPr lang="fr-FR" sz="2000" dirty="0" smtClean="0"/>
              <a:t> </a:t>
            </a:r>
            <a:r>
              <a:rPr lang="fr-FR" sz="2000" dirty="0" smtClean="0"/>
              <a:t>= </a:t>
            </a:r>
            <a:r>
              <a:rPr lang="fr-FR" sz="2000" dirty="0"/>
              <a:t>4E</a:t>
            </a:r>
            <a:r>
              <a:rPr lang="fr-FR" sz="2000" baseline="-25000" dirty="0"/>
              <a:t>1</a:t>
            </a:r>
            <a:r>
              <a:rPr lang="fr-FR" sz="2000" dirty="0"/>
              <a:t>/</a:t>
            </a:r>
            <a:r>
              <a:rPr lang="fr-FR" sz="2000" dirty="0" err="1" smtClean="0"/>
              <a:t>κ</a:t>
            </a:r>
            <a:r>
              <a:rPr lang="fr-FR" sz="2000" dirty="0" smtClean="0"/>
              <a:t>, </a:t>
            </a:r>
            <a:endParaRPr lang="fr-FR" sz="2000" dirty="0" smtClean="0"/>
          </a:p>
        </p:txBody>
      </p:sp>
      <p:sp>
        <p:nvSpPr>
          <p:cNvPr id="111" name="ZoneTexte 110"/>
          <p:cNvSpPr txBox="1"/>
          <p:nvPr/>
        </p:nvSpPr>
        <p:spPr>
          <a:xfrm>
            <a:off x="293254" y="3819180"/>
            <a:ext cx="8018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000" dirty="0" err="1" smtClean="0"/>
              <a:t>Take</a:t>
            </a:r>
            <a:r>
              <a:rPr lang="fr-FR" sz="2000" dirty="0" smtClean="0"/>
              <a:t> </a:t>
            </a:r>
            <a:r>
              <a:rPr lang="fr-FR" sz="2000" dirty="0" smtClean="0"/>
              <a:t>a time </a:t>
            </a:r>
            <a:r>
              <a:rPr lang="fr-FR" sz="2000" dirty="0" err="1" smtClean="0"/>
              <a:t>t</a:t>
            </a:r>
            <a:r>
              <a:rPr lang="fr-FR" sz="2000" dirty="0" smtClean="0"/>
              <a:t> &gt;&gt; </a:t>
            </a:r>
            <a:r>
              <a:rPr lang="fr-FR" sz="2000" dirty="0" err="1" smtClean="0"/>
              <a:t>T</a:t>
            </a:r>
            <a:r>
              <a:rPr lang="fr-FR" sz="2000" dirty="0" smtClean="0"/>
              <a:t> and &gt;&gt; T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 </a:t>
            </a:r>
            <a:r>
              <a:rPr lang="fr-FR" sz="2000" dirty="0" smtClean="0"/>
              <a:t>. </a:t>
            </a:r>
            <a:r>
              <a:rPr lang="fr-FR" sz="2000" dirty="0"/>
              <a:t>T</a:t>
            </a:r>
            <a:r>
              <a:rPr lang="fr-FR" sz="2000" dirty="0" smtClean="0"/>
              <a:t>he phase </a:t>
            </a:r>
            <a:r>
              <a:rPr lang="fr-FR" sz="2000" dirty="0" smtClean="0"/>
              <a:t>of the </a:t>
            </a:r>
            <a:r>
              <a:rPr lang="fr-FR" sz="2000" dirty="0" smtClean="0"/>
              <a:t>propagation amplitude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</a:p>
          <a:p>
            <a:pPr>
              <a:lnSpc>
                <a:spcPct val="110000"/>
              </a:lnSpc>
            </a:pPr>
            <a:r>
              <a:rPr lang="fr-FR" dirty="0"/>
              <a:t> </a:t>
            </a:r>
            <a:r>
              <a:rPr lang="fr-FR" dirty="0" smtClean="0"/>
              <a:t>                </a:t>
            </a:r>
            <a:r>
              <a:rPr lang="fr-FR" dirty="0" err="1" smtClean="0"/>
              <a:t>φ</a:t>
            </a:r>
            <a:r>
              <a:rPr lang="fr-FR" dirty="0" smtClean="0"/>
              <a:t>(N,N</a:t>
            </a:r>
            <a:r>
              <a:rPr lang="fr-FR" baseline="-25000" dirty="0" smtClean="0"/>
              <a:t>1</a:t>
            </a:r>
            <a:r>
              <a:rPr lang="fr-FR" dirty="0" smtClean="0"/>
              <a:t>) = N </a:t>
            </a:r>
            <a:r>
              <a:rPr lang="fr-FR" sz="2400" dirty="0">
                <a:latin typeface="Baoli SC Regular"/>
                <a:cs typeface="Baoli SC Regular"/>
              </a:rPr>
              <a:t>A</a:t>
            </a:r>
            <a:r>
              <a:rPr lang="fr-FR" baseline="-25000" dirty="0" smtClean="0"/>
              <a:t>3</a:t>
            </a:r>
            <a:r>
              <a:rPr lang="fr-FR" sz="2400" dirty="0" smtClean="0"/>
              <a:t>( </a:t>
            </a:r>
            <a:r>
              <a:rPr lang="fr-FR" sz="2000" dirty="0" err="1" smtClean="0"/>
              <a:t>T</a:t>
            </a:r>
            <a:r>
              <a:rPr lang="fr-FR" sz="2400" dirty="0" smtClean="0"/>
              <a:t>(</a:t>
            </a:r>
            <a:r>
              <a:rPr lang="fr-FR" dirty="0" smtClean="0"/>
              <a:t>N), T</a:t>
            </a:r>
            <a:r>
              <a:rPr lang="fr-FR" baseline="-25000" dirty="0" smtClean="0"/>
              <a:t>1</a:t>
            </a:r>
            <a:r>
              <a:rPr lang="fr-FR" dirty="0" smtClean="0"/>
              <a:t>(N</a:t>
            </a:r>
            <a:r>
              <a:rPr lang="fr-FR" baseline="-25000" dirty="0" smtClean="0"/>
              <a:t>1</a:t>
            </a:r>
            <a:r>
              <a:rPr lang="fr-FR" dirty="0" smtClean="0"/>
              <a:t>) </a:t>
            </a:r>
            <a:r>
              <a:rPr lang="fr-FR" sz="2400" dirty="0" smtClean="0"/>
              <a:t>)</a:t>
            </a:r>
            <a:r>
              <a:rPr lang="fr-FR" dirty="0" smtClean="0"/>
              <a:t> </a:t>
            </a:r>
            <a:r>
              <a:rPr lang="fr-FR" dirty="0" smtClean="0"/>
              <a:t>+ 2N</a:t>
            </a:r>
            <a:r>
              <a:rPr lang="fr-FR" baseline="-25000" dirty="0" smtClean="0"/>
              <a:t>1</a:t>
            </a:r>
            <a:r>
              <a:rPr lang="fr-FR" dirty="0" smtClean="0"/>
              <a:t> </a:t>
            </a:r>
            <a:r>
              <a:rPr lang="fr-FR" sz="2400" dirty="0">
                <a:latin typeface="Baoli SC Regular"/>
                <a:cs typeface="Baoli SC Regular"/>
              </a:rPr>
              <a:t>A</a:t>
            </a:r>
            <a:r>
              <a:rPr lang="fr-FR" baseline="-25000" dirty="0" smtClean="0"/>
              <a:t>1</a:t>
            </a:r>
            <a:r>
              <a:rPr lang="fr-FR" sz="2400" dirty="0" smtClean="0"/>
              <a:t>( </a:t>
            </a:r>
            <a:r>
              <a:rPr lang="fr-FR" sz="2000" dirty="0" err="1"/>
              <a:t>T</a:t>
            </a:r>
            <a:r>
              <a:rPr lang="fr-FR" sz="2400" dirty="0"/>
              <a:t>(</a:t>
            </a:r>
            <a:r>
              <a:rPr lang="fr-FR" dirty="0"/>
              <a:t>N), T</a:t>
            </a:r>
            <a:r>
              <a:rPr lang="fr-FR" baseline="-25000" dirty="0"/>
              <a:t>1</a:t>
            </a:r>
            <a:r>
              <a:rPr lang="fr-FR" dirty="0"/>
              <a:t>(N</a:t>
            </a:r>
            <a:r>
              <a:rPr lang="fr-FR" baseline="-25000" dirty="0"/>
              <a:t>1</a:t>
            </a:r>
            <a:r>
              <a:rPr lang="fr-FR" dirty="0"/>
              <a:t>) </a:t>
            </a:r>
            <a:r>
              <a:rPr lang="fr-FR" sz="2400" dirty="0"/>
              <a:t>)</a:t>
            </a:r>
            <a:r>
              <a:rPr lang="fr-FR" dirty="0"/>
              <a:t>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93253" y="4854136"/>
            <a:ext cx="8707413" cy="1164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dirty="0"/>
              <a:t> </a:t>
            </a:r>
            <a:r>
              <a:rPr lang="fr-FR" sz="2000" dirty="0" err="1"/>
              <a:t>Changing</a:t>
            </a:r>
            <a:r>
              <a:rPr lang="fr-FR" sz="2000" dirty="0"/>
              <a:t> N </a:t>
            </a:r>
            <a:r>
              <a:rPr lang="fr-FR" sz="2000" i="1" dirty="0"/>
              <a:t>or</a:t>
            </a:r>
            <a:r>
              <a:rPr lang="fr-FR" sz="2000" dirty="0"/>
              <a:t> </a:t>
            </a:r>
            <a:r>
              <a:rPr lang="fr-FR" sz="2000" dirty="0" smtClean="0"/>
              <a:t>N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 </a:t>
            </a:r>
            <a:r>
              <a:rPr lang="fr-FR" sz="2000" dirty="0" err="1"/>
              <a:t>should</a:t>
            </a:r>
            <a:r>
              <a:rPr lang="fr-FR" sz="2000" dirty="0"/>
              <a:t> change </a:t>
            </a:r>
            <a:r>
              <a:rPr lang="fr-FR" sz="2000" dirty="0" err="1"/>
              <a:t>φ</a:t>
            </a:r>
            <a:r>
              <a:rPr lang="fr-FR" sz="2000" dirty="0"/>
              <a:t>(N,N</a:t>
            </a:r>
            <a:r>
              <a:rPr lang="fr-FR" sz="2000" baseline="-25000" dirty="0"/>
              <a:t>1</a:t>
            </a:r>
            <a:r>
              <a:rPr lang="fr-FR" sz="2000" dirty="0"/>
              <a:t>) by a multiple of 2π. </a:t>
            </a:r>
            <a:br>
              <a:rPr lang="fr-FR" sz="2000" dirty="0"/>
            </a:br>
            <a:r>
              <a:rPr lang="fr-FR" sz="2000" dirty="0"/>
              <a:t>    - </a:t>
            </a:r>
            <a:r>
              <a:rPr lang="fr-FR" sz="2000" dirty="0" err="1"/>
              <a:t>changing</a:t>
            </a:r>
            <a:r>
              <a:rPr lang="fr-FR" sz="2000" dirty="0"/>
              <a:t> </a:t>
            </a:r>
            <a:r>
              <a:rPr lang="fr-FR" sz="2000" dirty="0" err="1"/>
              <a:t>only</a:t>
            </a:r>
            <a:r>
              <a:rPr lang="fr-FR" sz="2000" dirty="0"/>
              <a:t> N </a:t>
            </a:r>
            <a:r>
              <a:rPr lang="fr-FR" sz="2000" dirty="0" err="1"/>
              <a:t>gives</a:t>
            </a:r>
            <a:r>
              <a:rPr lang="fr-FR" sz="2000" dirty="0"/>
              <a:t> </a:t>
            </a:r>
            <a:r>
              <a:rPr lang="fr-FR" sz="2000" dirty="0" smtClean="0"/>
              <a:t>  </a:t>
            </a:r>
            <a:r>
              <a:rPr lang="fr-FR" sz="2000" i="1" dirty="0" smtClean="0">
                <a:latin typeface="Trattatello"/>
              </a:rPr>
              <a:t>J</a:t>
            </a:r>
            <a:r>
              <a:rPr lang="fr-FR" sz="2000" dirty="0" smtClean="0"/>
              <a:t>  </a:t>
            </a:r>
            <a:r>
              <a:rPr lang="fr-FR" sz="2000" dirty="0"/>
              <a:t>= ½ E</a:t>
            </a:r>
            <a:r>
              <a:rPr lang="fr-FR" sz="2000" baseline="-25000" dirty="0"/>
              <a:t>3</a:t>
            </a:r>
            <a:r>
              <a:rPr lang="fr-FR" sz="2000" dirty="0"/>
              <a:t>R + E</a:t>
            </a:r>
            <a:r>
              <a:rPr lang="fr-FR" sz="2000" baseline="-25000" dirty="0"/>
              <a:t>1</a:t>
            </a:r>
            <a:r>
              <a:rPr lang="fr-FR" sz="2000" dirty="0"/>
              <a:t>R</a:t>
            </a:r>
            <a:r>
              <a:rPr lang="fr-FR" sz="2000" baseline="-25000" dirty="0"/>
              <a:t>1</a:t>
            </a:r>
            <a:r>
              <a:rPr lang="fr-FR" sz="2000" baseline="30000" dirty="0"/>
              <a:t>2</a:t>
            </a:r>
            <a:r>
              <a:rPr lang="fr-FR" sz="2000" dirty="0"/>
              <a:t>/R =  </a:t>
            </a:r>
            <a:r>
              <a:rPr lang="fr-FR" sz="2000" i="1" dirty="0"/>
              <a:t> </a:t>
            </a:r>
            <a:r>
              <a:rPr lang="fr-FR" sz="2000" i="1" dirty="0">
                <a:solidFill>
                  <a:srgbClr val="000000"/>
                </a:solidFill>
              </a:rPr>
              <a:t>j</a:t>
            </a:r>
            <a:r>
              <a:rPr lang="fr-FR" sz="2000" i="1" dirty="0" smtClean="0">
                <a:solidFill>
                  <a:srgbClr val="0000FF"/>
                </a:solidFill>
              </a:rPr>
              <a:t>     </a:t>
            </a:r>
            <a:r>
              <a:rPr lang="fr-FR" sz="2000" dirty="0" smtClean="0"/>
              <a:t>(</a:t>
            </a:r>
            <a:r>
              <a:rPr lang="fr-FR" sz="2000" dirty="0" err="1" smtClean="0"/>
              <a:t>usual</a:t>
            </a:r>
            <a:r>
              <a:rPr lang="fr-FR" sz="2000" dirty="0" smtClean="0"/>
              <a:t> spin </a:t>
            </a:r>
            <a:r>
              <a:rPr lang="fr-FR" sz="2000" dirty="0" err="1" smtClean="0"/>
              <a:t>quatization</a:t>
            </a:r>
            <a:r>
              <a:rPr lang="fr-FR" sz="2000" dirty="0" smtClean="0"/>
              <a:t>)</a:t>
            </a:r>
            <a:endParaRPr lang="fr-FR" sz="2000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</a:pPr>
            <a:r>
              <a:rPr lang="fr-FR" sz="2000" dirty="0"/>
              <a:t>    - </a:t>
            </a:r>
            <a:r>
              <a:rPr lang="fr-FR" sz="2000" dirty="0" err="1"/>
              <a:t>changing</a:t>
            </a:r>
            <a:r>
              <a:rPr lang="fr-FR" sz="2000" dirty="0"/>
              <a:t> </a:t>
            </a:r>
            <a:r>
              <a:rPr lang="fr-FR" sz="2000" dirty="0" err="1"/>
              <a:t>only</a:t>
            </a:r>
            <a:r>
              <a:rPr lang="fr-FR" sz="2000" dirty="0"/>
              <a:t> N</a:t>
            </a:r>
            <a:r>
              <a:rPr lang="fr-FR" sz="2000" baseline="-25000" dirty="0"/>
              <a:t>1</a:t>
            </a:r>
            <a:r>
              <a:rPr lang="fr-FR" sz="2000" dirty="0"/>
              <a:t> </a:t>
            </a:r>
            <a:r>
              <a:rPr lang="fr-FR" sz="2000" dirty="0" err="1"/>
              <a:t>gives</a:t>
            </a:r>
            <a:r>
              <a:rPr lang="fr-FR" sz="2000" dirty="0"/>
              <a:t>  </a:t>
            </a:r>
            <a:r>
              <a:rPr lang="fr-FR" sz="2000" dirty="0" smtClean="0"/>
              <a:t> </a:t>
            </a:r>
            <a:r>
              <a:rPr lang="fr-FR" sz="2000" dirty="0" err="1"/>
              <a:t>κ</a:t>
            </a:r>
            <a:r>
              <a:rPr lang="fr-FR" sz="2000" dirty="0"/>
              <a:t> |z</a:t>
            </a:r>
            <a:r>
              <a:rPr lang="fr-FR" sz="2000" baseline="-25000" dirty="0"/>
              <a:t>max</a:t>
            </a:r>
            <a:r>
              <a:rPr lang="fr-FR" sz="2000" dirty="0"/>
              <a:t>|</a:t>
            </a:r>
            <a:r>
              <a:rPr lang="fr-FR" sz="2000" baseline="30000" dirty="0"/>
              <a:t>2</a:t>
            </a:r>
            <a:r>
              <a:rPr lang="fr-FR" sz="2000" dirty="0"/>
              <a:t> = </a:t>
            </a:r>
            <a:r>
              <a:rPr lang="fr-FR" sz="2000" dirty="0" smtClean="0"/>
              <a:t> (</a:t>
            </a:r>
            <a:r>
              <a:rPr lang="fr-FR" sz="2000" dirty="0"/>
              <a:t>π/2</a:t>
            </a:r>
            <a:r>
              <a:rPr lang="fr-FR" sz="2000" dirty="0" smtClean="0"/>
              <a:t>)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ν</a:t>
            </a:r>
            <a:r>
              <a:rPr lang="fr-FR" sz="2000" dirty="0" smtClean="0">
                <a:solidFill>
                  <a:srgbClr val="FF0000"/>
                </a:solidFill>
              </a:rPr>
              <a:t>  </a:t>
            </a:r>
            <a:endParaRPr lang="fr-FR" sz="2000" dirty="0"/>
          </a:p>
        </p:txBody>
      </p:sp>
      <p:sp>
        <p:nvSpPr>
          <p:cNvPr id="47" name="ZoneTexte 46"/>
          <p:cNvSpPr txBox="1"/>
          <p:nvPr/>
        </p:nvSpPr>
        <p:spPr>
          <a:xfrm>
            <a:off x="178604" y="1993432"/>
            <a:ext cx="48437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The </a:t>
            </a:r>
            <a:r>
              <a:rPr lang="fr-FR" sz="2000" dirty="0" err="1" smtClean="0"/>
              <a:t>corresponding</a:t>
            </a:r>
            <a:r>
              <a:rPr lang="fr-FR" sz="2000" dirty="0" smtClean="0"/>
              <a:t> actions are: </a:t>
            </a:r>
            <a:endParaRPr lang="fr-FR" sz="2000" dirty="0" smtClean="0"/>
          </a:p>
          <a:p>
            <a:r>
              <a:rPr lang="fr-FR" sz="2000" dirty="0" smtClean="0"/>
              <a:t>-   </a:t>
            </a:r>
            <a:r>
              <a:rPr lang="fr-FR" sz="2800" dirty="0">
                <a:latin typeface="Baoli SC Regular"/>
                <a:cs typeface="Baoli SC Regular"/>
              </a:rPr>
              <a:t>A</a:t>
            </a:r>
            <a:r>
              <a:rPr lang="fr-FR" sz="2000" baseline="-25000" dirty="0" smtClean="0"/>
              <a:t>3</a:t>
            </a:r>
            <a:r>
              <a:rPr lang="fr-FR" sz="2000" dirty="0" smtClean="0"/>
              <a:t>(</a:t>
            </a:r>
            <a:r>
              <a:rPr lang="fr-FR" sz="2000" dirty="0"/>
              <a:t>T</a:t>
            </a:r>
            <a:r>
              <a:rPr lang="fr-FR" sz="2000" dirty="0" smtClean="0"/>
              <a:t>,T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) for </a:t>
            </a:r>
            <a:r>
              <a:rPr lang="fr-FR" sz="2000" dirty="0"/>
              <a:t>the Jq</a:t>
            </a:r>
            <a:r>
              <a:rPr lang="fr-FR" sz="2000" baseline="-25000" dirty="0"/>
              <a:t>3</a:t>
            </a:r>
            <a:r>
              <a:rPr lang="fr-FR" sz="2000" dirty="0"/>
              <a:t> </a:t>
            </a:r>
            <a:r>
              <a:rPr lang="fr-FR" sz="2000" dirty="0" err="1" smtClean="0"/>
              <a:t>branch</a:t>
            </a:r>
            <a:r>
              <a:rPr lang="fr-FR" sz="2000" dirty="0" smtClean="0"/>
              <a:t>, </a:t>
            </a:r>
            <a:br>
              <a:rPr lang="fr-FR" sz="2000" dirty="0" smtClean="0"/>
            </a:br>
            <a:r>
              <a:rPr lang="fr-FR" sz="2000" dirty="0" smtClean="0"/>
              <a:t>-   2</a:t>
            </a:r>
            <a:r>
              <a:rPr lang="fr-FR" sz="2800" dirty="0">
                <a:latin typeface="Baoli SC Regular"/>
                <a:cs typeface="Baoli SC Regular"/>
              </a:rPr>
              <a:t>A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(T,</a:t>
            </a:r>
            <a:r>
              <a:rPr lang="fr-FR" sz="2000" dirty="0"/>
              <a:t>T</a:t>
            </a:r>
            <a:r>
              <a:rPr lang="fr-FR" sz="2000" baseline="-25000" dirty="0" smtClean="0"/>
              <a:t>1</a:t>
            </a:r>
            <a:r>
              <a:rPr lang="fr-FR" sz="2000" dirty="0"/>
              <a:t>) </a:t>
            </a:r>
            <a:r>
              <a:rPr lang="fr-FR" sz="2000" dirty="0" smtClean="0"/>
              <a:t> </a:t>
            </a:r>
            <a:r>
              <a:rPr lang="fr-FR" sz="2000" dirty="0"/>
              <a:t>for the branches </a:t>
            </a:r>
            <a:r>
              <a:rPr lang="fr-FR" sz="2000" dirty="0" smtClean="0"/>
              <a:t>JAq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 </a:t>
            </a:r>
            <a:r>
              <a:rPr lang="fr-FR" sz="2000" dirty="0"/>
              <a:t>and </a:t>
            </a:r>
            <a:r>
              <a:rPr lang="fr-FR" sz="2000" dirty="0" smtClean="0"/>
              <a:t>JBq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.</a:t>
            </a:r>
            <a:endParaRPr lang="fr-FR" sz="2000" dirty="0" smtClean="0"/>
          </a:p>
          <a:p>
            <a:r>
              <a:rPr lang="fr-FR" sz="2000" dirty="0" smtClean="0"/>
              <a:t>    (I do </a:t>
            </a:r>
            <a:r>
              <a:rPr lang="fr-FR" sz="2000" dirty="0" smtClean="0"/>
              <a:t>not </a:t>
            </a:r>
            <a:r>
              <a:rPr lang="fr-FR" sz="2000" dirty="0" err="1" smtClean="0"/>
              <a:t>write</a:t>
            </a:r>
            <a:r>
              <a:rPr lang="fr-FR" sz="2000" dirty="0" smtClean="0"/>
              <a:t> </a:t>
            </a:r>
            <a:r>
              <a:rPr lang="fr-FR" sz="2000" dirty="0" err="1"/>
              <a:t>their</a:t>
            </a:r>
            <a:r>
              <a:rPr lang="fr-FR" sz="2000" dirty="0"/>
              <a:t> formulas </a:t>
            </a:r>
            <a:r>
              <a:rPr lang="fr-FR" sz="2000" dirty="0" err="1"/>
              <a:t>here</a:t>
            </a:r>
            <a:r>
              <a:rPr lang="fr-FR" sz="2000" dirty="0" smtClean="0"/>
              <a:t>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3370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071" y="58231"/>
            <a:ext cx="7010247" cy="64519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Can </a:t>
            </a:r>
            <a:r>
              <a:rPr lang="fr-FR" sz="2800" dirty="0" err="1" smtClean="0"/>
              <a:t>we</a:t>
            </a:r>
            <a:r>
              <a:rPr lang="fr-FR" sz="2800" dirty="0" smtClean="0"/>
              <a:t> </a:t>
            </a:r>
            <a:r>
              <a:rPr lang="fr-FR" sz="2800" dirty="0" err="1" smtClean="0"/>
              <a:t>speak</a:t>
            </a:r>
            <a:r>
              <a:rPr lang="fr-FR" sz="2800" dirty="0" smtClean="0"/>
              <a:t> of an effective </a:t>
            </a:r>
            <a:r>
              <a:rPr lang="fr-FR" sz="2800" dirty="0" err="1" smtClean="0"/>
              <a:t>diquark</a:t>
            </a:r>
            <a:r>
              <a:rPr lang="fr-FR" sz="2800" dirty="0" smtClean="0"/>
              <a:t> ? </a:t>
            </a:r>
            <a:endParaRPr lang="fr-FR" sz="2800" dirty="0"/>
          </a:p>
        </p:txBody>
      </p:sp>
      <p:sp>
        <p:nvSpPr>
          <p:cNvPr id="47" name="ZoneTexte 46"/>
          <p:cNvSpPr txBox="1"/>
          <p:nvPr/>
        </p:nvSpPr>
        <p:spPr>
          <a:xfrm>
            <a:off x="1139902" y="1307296"/>
            <a:ext cx="6385810" cy="225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000" dirty="0" err="1"/>
              <a:t>b</a:t>
            </a:r>
            <a:r>
              <a:rPr lang="fr-FR" sz="2000" dirty="0" err="1" smtClean="0"/>
              <a:t>ears</a:t>
            </a:r>
            <a:r>
              <a:rPr lang="fr-FR" sz="2000" dirty="0" smtClean="0"/>
              <a:t> on the </a:t>
            </a:r>
            <a:r>
              <a:rPr lang="fr-FR" sz="2000" dirty="0" err="1" smtClean="0"/>
              <a:t>average</a:t>
            </a:r>
            <a:r>
              <a:rPr lang="fr-FR" sz="2000" dirty="0" smtClean="0"/>
              <a:t> vertical </a:t>
            </a:r>
            <a:r>
              <a:rPr lang="fr-FR" sz="2000" dirty="0"/>
              <a:t>size </a:t>
            </a:r>
            <a:r>
              <a:rPr lang="fr-FR" sz="2400" dirty="0" err="1" smtClean="0"/>
              <a:t>z</a:t>
            </a:r>
            <a:r>
              <a:rPr lang="fr-FR" sz="2400" baseline="-25000" dirty="0" err="1" smtClean="0"/>
              <a:t>max</a:t>
            </a:r>
            <a:r>
              <a:rPr lang="fr-FR" sz="2000" dirty="0" smtClean="0"/>
              <a:t> of the J</a:t>
            </a:r>
            <a:r>
              <a:rPr lang="fr-FR" sz="2000" dirty="0" smtClean="0"/>
              <a:t>q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q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 </a:t>
            </a:r>
            <a:r>
              <a:rPr lang="fr-FR" sz="2000" dirty="0" err="1" smtClean="0"/>
              <a:t>fork</a:t>
            </a:r>
            <a:r>
              <a:rPr lang="fr-FR" sz="2000" dirty="0" smtClean="0"/>
              <a:t>.</a:t>
            </a:r>
            <a:br>
              <a:rPr lang="fr-FR" sz="2000" dirty="0" smtClean="0"/>
            </a:br>
            <a:r>
              <a:rPr lang="fr-FR" sz="2000" dirty="0" smtClean="0"/>
              <a:t>- It </a:t>
            </a:r>
            <a:r>
              <a:rPr lang="fr-FR" sz="2000" dirty="0" err="1" smtClean="0"/>
              <a:t>also</a:t>
            </a:r>
            <a:r>
              <a:rPr lang="fr-FR" sz="2000" dirty="0" smtClean="0"/>
              <a:t> </a:t>
            </a:r>
            <a:r>
              <a:rPr lang="fr-FR" sz="2000" dirty="0" err="1" smtClean="0"/>
              <a:t>results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Bohr-Sommerfeld </a:t>
            </a:r>
            <a:r>
              <a:rPr lang="fr-FR" sz="2000" dirty="0" err="1" smtClean="0"/>
              <a:t>rule</a:t>
            </a:r>
            <a:r>
              <a:rPr lang="fr-FR" sz="2000" dirty="0" smtClean="0"/>
              <a:t>, </a:t>
            </a:r>
          </a:p>
          <a:p>
            <a:pPr>
              <a:lnSpc>
                <a:spcPct val="110000"/>
              </a:lnSpc>
            </a:pPr>
            <a:r>
              <a:rPr lang="fr-FR" sz="2000" dirty="0" smtClean="0"/>
              <a:t>  </a:t>
            </a:r>
            <a:r>
              <a:rPr lang="fr-FR" sz="2000" dirty="0" err="1" smtClean="0"/>
              <a:t>applied</a:t>
            </a:r>
            <a:r>
              <a:rPr lang="fr-FR" sz="2000" dirty="0" smtClean="0"/>
              <a:t> to </a:t>
            </a:r>
            <a:r>
              <a:rPr lang="fr-FR" sz="2000" dirty="0"/>
              <a:t>the </a:t>
            </a:r>
            <a:r>
              <a:rPr lang="fr-FR" sz="2000" dirty="0" smtClean="0"/>
              <a:t>vertical motion of Aq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 and Bq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. </a:t>
            </a:r>
            <a:br>
              <a:rPr lang="fr-FR" sz="2000" dirty="0" smtClean="0"/>
            </a:br>
            <a:r>
              <a:rPr lang="fr-FR" sz="2000" dirty="0" smtClean="0"/>
              <a:t>- </a:t>
            </a:r>
            <a:r>
              <a:rPr lang="fr-FR" sz="2000" dirty="0" smtClean="0"/>
              <a:t>It looks </a:t>
            </a:r>
            <a:r>
              <a:rPr lang="fr-FR" sz="2000" dirty="0" smtClean="0"/>
              <a:t>as a </a:t>
            </a:r>
            <a:r>
              <a:rPr lang="fr-FR" sz="2000" dirty="0" err="1" smtClean="0"/>
              <a:t>quantization</a:t>
            </a:r>
            <a:r>
              <a:rPr lang="fr-FR" sz="2000" dirty="0" smtClean="0"/>
              <a:t> of the mass M</a:t>
            </a:r>
            <a:r>
              <a:rPr lang="fr-FR" sz="2000" baseline="-25000" dirty="0" smtClean="0"/>
              <a:t>D</a:t>
            </a:r>
            <a:r>
              <a:rPr lang="fr-FR" sz="2000" dirty="0" smtClean="0"/>
              <a:t> </a:t>
            </a:r>
          </a:p>
          <a:p>
            <a:pPr>
              <a:lnSpc>
                <a:spcPct val="110000"/>
              </a:lnSpc>
            </a:pPr>
            <a:r>
              <a:rPr lang="fr-FR" sz="2000" dirty="0" smtClean="0"/>
              <a:t>  of an</a:t>
            </a:r>
            <a:r>
              <a:rPr lang="fr-FR" sz="2000" i="1" dirty="0" smtClean="0"/>
              <a:t> effective </a:t>
            </a:r>
            <a:r>
              <a:rPr lang="fr-FR" sz="2000" i="1" dirty="0" err="1" smtClean="0"/>
              <a:t>diquark</a:t>
            </a:r>
            <a:r>
              <a:rPr lang="fr-FR" sz="2000" dirty="0"/>
              <a:t> </a:t>
            </a:r>
            <a:r>
              <a:rPr lang="fr-FR" sz="2000" dirty="0" err="1" smtClean="0"/>
              <a:t>representing</a:t>
            </a:r>
            <a:r>
              <a:rPr lang="fr-FR" sz="2000" dirty="0" smtClean="0"/>
              <a:t> the </a:t>
            </a:r>
            <a:r>
              <a:rPr lang="fr-FR" sz="2000" dirty="0" err="1" smtClean="0"/>
              <a:t>fork</a:t>
            </a:r>
            <a:r>
              <a:rPr lang="fr-FR" sz="2000" dirty="0" smtClean="0"/>
              <a:t>. </a:t>
            </a:r>
          </a:p>
          <a:p>
            <a:pPr>
              <a:lnSpc>
                <a:spcPct val="110000"/>
              </a:lnSpc>
            </a:pPr>
            <a:r>
              <a:rPr lang="fr-FR" sz="2000" dirty="0" smtClean="0"/>
              <a:t>If </a:t>
            </a:r>
            <a:r>
              <a:rPr lang="fr-FR" sz="2000" dirty="0" err="1" smtClean="0"/>
              <a:t>we</a:t>
            </a:r>
            <a:r>
              <a:rPr lang="fr-FR" sz="2000" dirty="0" smtClean="0"/>
              <a:t> </a:t>
            </a:r>
            <a:r>
              <a:rPr lang="fr-FR" sz="2000" dirty="0" err="1" smtClean="0"/>
              <a:t>locate</a:t>
            </a:r>
            <a:r>
              <a:rPr lang="fr-FR" sz="2000" dirty="0" smtClean="0"/>
              <a:t> the </a:t>
            </a:r>
            <a:r>
              <a:rPr lang="fr-FR" sz="2000" dirty="0" err="1"/>
              <a:t>diquark</a:t>
            </a:r>
            <a:r>
              <a:rPr lang="fr-FR" sz="2000" dirty="0"/>
              <a:t> </a:t>
            </a:r>
            <a:r>
              <a:rPr lang="fr-FR" sz="2000" dirty="0" err="1"/>
              <a:t>at</a:t>
            </a:r>
            <a:r>
              <a:rPr lang="fr-FR" sz="2000" dirty="0"/>
              <a:t> </a:t>
            </a:r>
            <a:r>
              <a:rPr lang="fr-FR" sz="2400" dirty="0" smtClean="0"/>
              <a:t>J,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/>
              <a:t>energy</a:t>
            </a:r>
            <a:r>
              <a:rPr lang="fr-FR" sz="2000" dirty="0"/>
              <a:t> 2E</a:t>
            </a:r>
            <a:r>
              <a:rPr lang="fr-FR" sz="2000" baseline="-25000" dirty="0"/>
              <a:t>1</a:t>
            </a:r>
            <a:r>
              <a:rPr lang="fr-FR" sz="2000" dirty="0"/>
              <a:t> , </a:t>
            </a:r>
            <a:r>
              <a:rPr lang="fr-FR" sz="2000" dirty="0" err="1"/>
              <a:t>we</a:t>
            </a:r>
            <a:r>
              <a:rPr lang="fr-FR" sz="2000" dirty="0"/>
              <a:t> </a:t>
            </a:r>
            <a:r>
              <a:rPr lang="fr-FR" sz="2000" dirty="0" err="1"/>
              <a:t>get</a:t>
            </a:r>
            <a:r>
              <a:rPr lang="fr-FR" sz="2000" dirty="0"/>
              <a:t> 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69348" y="972441"/>
            <a:ext cx="4339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 </a:t>
            </a:r>
            <a:r>
              <a:rPr lang="fr-FR" sz="2000" dirty="0" smtClean="0"/>
              <a:t>The </a:t>
            </a:r>
            <a:r>
              <a:rPr lang="fr-FR" sz="2000" dirty="0" err="1" smtClean="0"/>
              <a:t>quantization</a:t>
            </a:r>
            <a:r>
              <a:rPr lang="fr-FR" sz="2000" dirty="0" smtClean="0"/>
              <a:t> </a:t>
            </a:r>
            <a:r>
              <a:rPr lang="fr-FR" sz="2000" dirty="0" err="1" smtClean="0"/>
              <a:t>rule</a:t>
            </a:r>
            <a:r>
              <a:rPr lang="fr-FR" sz="2000" dirty="0" smtClean="0"/>
              <a:t>  </a:t>
            </a:r>
            <a:r>
              <a:rPr lang="fr-FR" sz="2000" dirty="0" err="1" smtClean="0"/>
              <a:t>κ</a:t>
            </a:r>
            <a:r>
              <a:rPr lang="fr-FR" sz="2000" dirty="0" smtClean="0"/>
              <a:t> (</a:t>
            </a:r>
            <a:r>
              <a:rPr lang="fr-FR" sz="2000" dirty="0" err="1" smtClean="0"/>
              <a:t>z</a:t>
            </a:r>
            <a:r>
              <a:rPr lang="fr-FR" sz="2000" baseline="-25000" dirty="0" err="1" smtClean="0"/>
              <a:t>max</a:t>
            </a:r>
            <a:r>
              <a:rPr lang="fr-FR" sz="2000" dirty="0" smtClean="0"/>
              <a:t>)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 </a:t>
            </a:r>
            <a:r>
              <a:rPr lang="fr-FR" sz="2000" dirty="0"/>
              <a:t>= </a:t>
            </a:r>
            <a:r>
              <a:rPr lang="fr-FR" sz="2000" dirty="0" smtClean="0"/>
              <a:t>(</a:t>
            </a:r>
            <a:r>
              <a:rPr lang="fr-FR" sz="2000" dirty="0"/>
              <a:t>π/2) </a:t>
            </a:r>
            <a:r>
              <a:rPr lang="fr-FR" sz="2000" dirty="0" err="1">
                <a:solidFill>
                  <a:srgbClr val="000000"/>
                </a:solidFill>
              </a:rPr>
              <a:t>ν</a:t>
            </a:r>
            <a:r>
              <a:rPr lang="fr-FR" sz="2000" dirty="0" smtClean="0"/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  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837298" y="3547806"/>
            <a:ext cx="199812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dirty="0" smtClean="0"/>
              <a:t>α’ M</a:t>
            </a:r>
            <a:r>
              <a:rPr lang="fr-FR" baseline="-25000" dirty="0" smtClean="0"/>
              <a:t>D</a:t>
            </a:r>
            <a:r>
              <a:rPr lang="fr-FR" baseline="30000" dirty="0" smtClean="0"/>
              <a:t>2</a:t>
            </a:r>
            <a:r>
              <a:rPr lang="fr-FR" dirty="0" smtClean="0"/>
              <a:t> = (4/3) </a:t>
            </a:r>
            <a:r>
              <a:rPr lang="fr-FR" dirty="0" err="1" smtClean="0">
                <a:solidFill>
                  <a:srgbClr val="000000"/>
                </a:solidFill>
              </a:rPr>
              <a:t>ν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266494" y="4056446"/>
            <a:ext cx="5200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However</a:t>
            </a:r>
            <a:r>
              <a:rPr lang="fr-FR" sz="2000" dirty="0" smtClean="0"/>
              <a:t>, </a:t>
            </a:r>
            <a:r>
              <a:rPr lang="fr-FR" sz="2000" dirty="0" err="1" smtClean="0"/>
              <a:t>this</a:t>
            </a:r>
            <a:r>
              <a:rPr lang="fr-FR" sz="2000" dirty="0" smtClean="0"/>
              <a:t> location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somewhat</a:t>
            </a:r>
            <a:r>
              <a:rPr lang="fr-FR" sz="2000" dirty="0" smtClean="0"/>
              <a:t> </a:t>
            </a:r>
            <a:r>
              <a:rPr lang="fr-FR" sz="2000" dirty="0" err="1" smtClean="0"/>
              <a:t>arbitrary</a:t>
            </a:r>
            <a:r>
              <a:rPr lang="fr-FR" sz="2000" dirty="0" smtClean="0"/>
              <a:t>. </a:t>
            </a:r>
          </a:p>
          <a:p>
            <a:r>
              <a:rPr lang="fr-FR" sz="2000" dirty="0" err="1"/>
              <a:t>D</a:t>
            </a:r>
            <a:r>
              <a:rPr lang="fr-FR" sz="2000" dirty="0" err="1" smtClean="0"/>
              <a:t>ifferent</a:t>
            </a:r>
            <a:r>
              <a:rPr lang="fr-FR" sz="2000" dirty="0" smtClean="0"/>
              <a:t> locations, on the  segment JC </a:t>
            </a:r>
            <a:r>
              <a:rPr lang="fr-FR" sz="2000" dirty="0" err="1" smtClean="0"/>
              <a:t>below</a:t>
            </a:r>
            <a:r>
              <a:rPr lang="fr-FR" sz="2000" dirty="0" smtClean="0"/>
              <a:t>, </a:t>
            </a:r>
          </a:p>
          <a:p>
            <a:r>
              <a:rPr lang="fr-FR" sz="2000" dirty="0" err="1"/>
              <a:t>w</a:t>
            </a:r>
            <a:r>
              <a:rPr lang="fr-FR" sz="2000" dirty="0" err="1" smtClean="0"/>
              <a:t>ould</a:t>
            </a:r>
            <a:r>
              <a:rPr lang="fr-FR" sz="2000" dirty="0" smtClean="0"/>
              <a:t> </a:t>
            </a:r>
            <a:r>
              <a:rPr lang="fr-FR" sz="2000" dirty="0" err="1" smtClean="0"/>
              <a:t>give</a:t>
            </a:r>
            <a:r>
              <a:rPr lang="fr-FR" sz="2000" dirty="0" smtClean="0"/>
              <a:t> </a:t>
            </a:r>
            <a:r>
              <a:rPr lang="fr-FR" sz="2000" dirty="0" err="1" smtClean="0"/>
              <a:t>different</a:t>
            </a:r>
            <a:r>
              <a:rPr lang="fr-FR" sz="2000" dirty="0" smtClean="0"/>
              <a:t> </a:t>
            </a:r>
            <a:r>
              <a:rPr lang="fr-FR" sz="2000" dirty="0" err="1" smtClean="0"/>
              <a:t>results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grpSp>
        <p:nvGrpSpPr>
          <p:cNvPr id="45" name="Grouper 44"/>
          <p:cNvGrpSpPr/>
          <p:nvPr/>
        </p:nvGrpSpPr>
        <p:grpSpPr>
          <a:xfrm>
            <a:off x="2402890" y="5038354"/>
            <a:ext cx="4634472" cy="1387912"/>
            <a:chOff x="1626796" y="4873742"/>
            <a:chExt cx="4634472" cy="1387912"/>
          </a:xfrm>
        </p:grpSpPr>
        <p:cxnSp>
          <p:nvCxnSpPr>
            <p:cNvPr id="33" name="Connecteur droit 32"/>
            <p:cNvCxnSpPr/>
            <p:nvPr/>
          </p:nvCxnSpPr>
          <p:spPr>
            <a:xfrm flipV="1">
              <a:off x="5502433" y="5097770"/>
              <a:ext cx="362644" cy="788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5493599" y="6083132"/>
              <a:ext cx="362644" cy="788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2044373" y="5581374"/>
              <a:ext cx="3108379" cy="2488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lipse 35"/>
            <p:cNvSpPr/>
            <p:nvPr/>
          </p:nvSpPr>
          <p:spPr>
            <a:xfrm flipV="1">
              <a:off x="5827709" y="6032843"/>
              <a:ext cx="119477" cy="1214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/>
            <p:cNvSpPr/>
            <p:nvPr/>
          </p:nvSpPr>
          <p:spPr>
            <a:xfrm flipV="1">
              <a:off x="5827359" y="5037324"/>
              <a:ext cx="119477" cy="12144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8" name="Ellipse 37"/>
            <p:cNvSpPr/>
            <p:nvPr/>
          </p:nvSpPr>
          <p:spPr>
            <a:xfrm flipV="1">
              <a:off x="1989589" y="5494901"/>
              <a:ext cx="144568" cy="146947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9" name="Grouper 38"/>
            <p:cNvGrpSpPr/>
            <p:nvPr/>
          </p:nvGrpSpPr>
          <p:grpSpPr>
            <a:xfrm flipV="1">
              <a:off x="5150294" y="5110598"/>
              <a:ext cx="355547" cy="957259"/>
              <a:chOff x="6683454" y="3057621"/>
              <a:chExt cx="572612" cy="1695841"/>
            </a:xfrm>
          </p:grpSpPr>
          <p:sp>
            <p:nvSpPr>
              <p:cNvPr id="40" name="Forme libre 39"/>
              <p:cNvSpPr/>
              <p:nvPr/>
            </p:nvSpPr>
            <p:spPr>
              <a:xfrm>
                <a:off x="6683454" y="3057621"/>
                <a:ext cx="550028" cy="838415"/>
              </a:xfrm>
              <a:custGeom>
                <a:avLst/>
                <a:gdLst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664694 w 735911"/>
                  <a:gd name="connsiteY2" fmla="*/ 379846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413244 w 735911"/>
                  <a:gd name="connsiteY2" fmla="*/ 998686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413244 w 735911"/>
                  <a:gd name="connsiteY2" fmla="*/ 998686 h 1626215"/>
                  <a:gd name="connsiteX3" fmla="*/ 735911 w 735911"/>
                  <a:gd name="connsiteY3" fmla="*/ 0 h 1626215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20400"/>
                  <a:gd name="connsiteY0" fmla="*/ 627529 h 627529"/>
                  <a:gd name="connsiteX1" fmla="*/ 267881 w 420400"/>
                  <a:gd name="connsiteY1" fmla="*/ 246623 h 627529"/>
                  <a:gd name="connsiteX2" fmla="*/ 420400 w 420400"/>
                  <a:gd name="connsiteY2" fmla="*/ 0 h 627529"/>
                  <a:gd name="connsiteX0" fmla="*/ 0 w 420400"/>
                  <a:gd name="connsiteY0" fmla="*/ 627529 h 627529"/>
                  <a:gd name="connsiteX1" fmla="*/ 267881 w 420400"/>
                  <a:gd name="connsiteY1" fmla="*/ 246623 h 627529"/>
                  <a:gd name="connsiteX2" fmla="*/ 420400 w 420400"/>
                  <a:gd name="connsiteY2" fmla="*/ 0 h 627529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41642 w 413244"/>
                  <a:gd name="connsiteY1" fmla="*/ 284789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41642 w 413244"/>
                  <a:gd name="connsiteY1" fmla="*/ 284789 h 629914"/>
                  <a:gd name="connsiteX2" fmla="*/ 413244 w 413244"/>
                  <a:gd name="connsiteY2" fmla="*/ 0 h 62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3244" h="629914">
                    <a:moveTo>
                      <a:pt x="0" y="629914"/>
                    </a:moveTo>
                    <a:cubicBezTo>
                      <a:pt x="158318" y="415611"/>
                      <a:pt x="172768" y="389775"/>
                      <a:pt x="241642" y="284789"/>
                    </a:cubicBezTo>
                    <a:cubicBezTo>
                      <a:pt x="310516" y="179803"/>
                      <a:pt x="307382" y="187661"/>
                      <a:pt x="413244" y="0"/>
                    </a:cubicBezTo>
                  </a:path>
                </a:pathLst>
              </a:cu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Forme libre 40"/>
              <p:cNvSpPr/>
              <p:nvPr/>
            </p:nvSpPr>
            <p:spPr>
              <a:xfrm flipV="1">
                <a:off x="6706038" y="3915047"/>
                <a:ext cx="550028" cy="838415"/>
              </a:xfrm>
              <a:custGeom>
                <a:avLst/>
                <a:gdLst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664694 w 735911"/>
                  <a:gd name="connsiteY2" fmla="*/ 379846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403564 w 735911"/>
                  <a:gd name="connsiteY1" fmla="*/ 1008966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557680 w 735911"/>
                  <a:gd name="connsiteY2" fmla="*/ 709821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413244 w 735911"/>
                  <a:gd name="connsiteY2" fmla="*/ 998686 h 1626215"/>
                  <a:gd name="connsiteX3" fmla="*/ 735911 w 735911"/>
                  <a:gd name="connsiteY3" fmla="*/ 0 h 1626215"/>
                  <a:gd name="connsiteX0" fmla="*/ 0 w 735911"/>
                  <a:gd name="connsiteY0" fmla="*/ 1626215 h 1626215"/>
                  <a:gd name="connsiteX1" fmla="*/ 267881 w 735911"/>
                  <a:gd name="connsiteY1" fmla="*/ 1245309 h 1626215"/>
                  <a:gd name="connsiteX2" fmla="*/ 413244 w 735911"/>
                  <a:gd name="connsiteY2" fmla="*/ 998686 h 1626215"/>
                  <a:gd name="connsiteX3" fmla="*/ 735911 w 735911"/>
                  <a:gd name="connsiteY3" fmla="*/ 0 h 1626215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13244"/>
                  <a:gd name="connsiteY0" fmla="*/ 627529 h 627529"/>
                  <a:gd name="connsiteX1" fmla="*/ 267881 w 413244"/>
                  <a:gd name="connsiteY1" fmla="*/ 246623 h 627529"/>
                  <a:gd name="connsiteX2" fmla="*/ 413244 w 413244"/>
                  <a:gd name="connsiteY2" fmla="*/ 0 h 627529"/>
                  <a:gd name="connsiteX0" fmla="*/ 0 w 420400"/>
                  <a:gd name="connsiteY0" fmla="*/ 627529 h 627529"/>
                  <a:gd name="connsiteX1" fmla="*/ 267881 w 420400"/>
                  <a:gd name="connsiteY1" fmla="*/ 246623 h 627529"/>
                  <a:gd name="connsiteX2" fmla="*/ 420400 w 420400"/>
                  <a:gd name="connsiteY2" fmla="*/ 0 h 627529"/>
                  <a:gd name="connsiteX0" fmla="*/ 0 w 420400"/>
                  <a:gd name="connsiteY0" fmla="*/ 627529 h 627529"/>
                  <a:gd name="connsiteX1" fmla="*/ 267881 w 420400"/>
                  <a:gd name="connsiteY1" fmla="*/ 246623 h 627529"/>
                  <a:gd name="connsiteX2" fmla="*/ 420400 w 420400"/>
                  <a:gd name="connsiteY2" fmla="*/ 0 h 627529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67881 w 413244"/>
                  <a:gd name="connsiteY1" fmla="*/ 249008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53569 w 413244"/>
                  <a:gd name="connsiteY1" fmla="*/ 275247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41642 w 413244"/>
                  <a:gd name="connsiteY1" fmla="*/ 284789 h 629914"/>
                  <a:gd name="connsiteX2" fmla="*/ 413244 w 413244"/>
                  <a:gd name="connsiteY2" fmla="*/ 0 h 629914"/>
                  <a:gd name="connsiteX0" fmla="*/ 0 w 413244"/>
                  <a:gd name="connsiteY0" fmla="*/ 629914 h 629914"/>
                  <a:gd name="connsiteX1" fmla="*/ 241642 w 413244"/>
                  <a:gd name="connsiteY1" fmla="*/ 284789 h 629914"/>
                  <a:gd name="connsiteX2" fmla="*/ 413244 w 413244"/>
                  <a:gd name="connsiteY2" fmla="*/ 0 h 62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3244" h="629914">
                    <a:moveTo>
                      <a:pt x="0" y="629914"/>
                    </a:moveTo>
                    <a:cubicBezTo>
                      <a:pt x="158318" y="415611"/>
                      <a:pt x="172768" y="389775"/>
                      <a:pt x="241642" y="284789"/>
                    </a:cubicBezTo>
                    <a:cubicBezTo>
                      <a:pt x="310516" y="179803"/>
                      <a:pt x="307382" y="187661"/>
                      <a:pt x="413244" y="0"/>
                    </a:cubicBezTo>
                  </a:path>
                </a:pathLst>
              </a:custGeom>
              <a:ln w="381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1626796" y="5269657"/>
              <a:ext cx="280480" cy="357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5941755" y="4873742"/>
              <a:ext cx="280480" cy="357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941755" y="5904288"/>
              <a:ext cx="280480" cy="357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944890" y="5611093"/>
              <a:ext cx="224760" cy="357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J</a:t>
              </a:r>
              <a:endParaRPr lang="fr-FR" sz="2800" baseline="-25000" dirty="0"/>
            </a:p>
          </p:txBody>
        </p:sp>
        <p:grpSp>
          <p:nvGrpSpPr>
            <p:cNvPr id="9" name="Grouper 8"/>
            <p:cNvGrpSpPr/>
            <p:nvPr/>
          </p:nvGrpSpPr>
          <p:grpSpPr>
            <a:xfrm>
              <a:off x="4159289" y="5036589"/>
              <a:ext cx="549966" cy="470911"/>
              <a:chOff x="4131067" y="4625059"/>
              <a:chExt cx="549966" cy="470911"/>
            </a:xfrm>
          </p:grpSpPr>
          <p:sp>
            <p:nvSpPr>
              <p:cNvPr id="18" name="Arc 17"/>
              <p:cNvSpPr/>
              <p:nvPr/>
            </p:nvSpPr>
            <p:spPr>
              <a:xfrm>
                <a:off x="4131067" y="4642264"/>
                <a:ext cx="549966" cy="231478"/>
              </a:xfrm>
              <a:prstGeom prst="arc">
                <a:avLst>
                  <a:gd name="adj1" fmla="val 19528604"/>
                  <a:gd name="adj2" fmla="val 1455223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9" name="Connecteur droit avec flèche 18"/>
              <p:cNvCxnSpPr/>
              <p:nvPr/>
            </p:nvCxnSpPr>
            <p:spPr>
              <a:xfrm>
                <a:off x="4432383" y="4625059"/>
                <a:ext cx="0" cy="470911"/>
              </a:xfrm>
              <a:prstGeom prst="straightConnector1">
                <a:avLst/>
              </a:prstGeom>
              <a:ln w="41275" cmpd="dbl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Connecteur droit 41"/>
            <p:cNvCxnSpPr/>
            <p:nvPr/>
          </p:nvCxnSpPr>
          <p:spPr>
            <a:xfrm>
              <a:off x="5115282" y="5583862"/>
              <a:ext cx="82006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5885143" y="5316689"/>
              <a:ext cx="3761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C</a:t>
              </a:r>
              <a:endParaRPr lang="fr-FR" sz="2800" baseline="-25000" dirty="0"/>
            </a:p>
          </p:txBody>
        </p:sp>
      </p:grpSp>
      <p:cxnSp>
        <p:nvCxnSpPr>
          <p:cNvPr id="50" name="Connecteur droit 49"/>
          <p:cNvCxnSpPr/>
          <p:nvPr/>
        </p:nvCxnSpPr>
        <p:spPr>
          <a:xfrm rot="16200000">
            <a:off x="5921670" y="5712744"/>
            <a:ext cx="1566848" cy="1270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34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071" y="58231"/>
            <a:ext cx="7010247" cy="64519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Conclusio</a:t>
            </a:r>
            <a:r>
              <a:rPr lang="fr-FR" sz="2800" dirty="0"/>
              <a:t>n</a:t>
            </a:r>
            <a:endParaRPr lang="fr-FR" sz="2800" dirty="0"/>
          </a:p>
        </p:txBody>
      </p:sp>
      <p:sp>
        <p:nvSpPr>
          <p:cNvPr id="110" name="ZoneTexte 109"/>
          <p:cNvSpPr txBox="1"/>
          <p:nvPr/>
        </p:nvSpPr>
        <p:spPr>
          <a:xfrm>
            <a:off x="178604" y="2106443"/>
            <a:ext cx="7084120" cy="245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000" dirty="0" smtClean="0"/>
              <a:t>A semi-</a:t>
            </a:r>
            <a:r>
              <a:rPr lang="fr-FR" sz="2000" dirty="0" err="1" smtClean="0"/>
              <a:t>classical</a:t>
            </a:r>
            <a:r>
              <a:rPr lang="fr-FR" sz="2000" dirty="0" smtClean="0"/>
              <a:t> </a:t>
            </a:r>
            <a:r>
              <a:rPr lang="fr-FR" sz="2000" dirty="0" err="1" smtClean="0"/>
              <a:t>quantization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triquark</a:t>
            </a:r>
            <a:r>
              <a:rPr lang="fr-FR" sz="2000" dirty="0" smtClean="0"/>
              <a:t> </a:t>
            </a:r>
            <a:r>
              <a:rPr lang="fr-FR" sz="2000" dirty="0" err="1" smtClean="0"/>
              <a:t>gives</a:t>
            </a:r>
            <a:r>
              <a:rPr lang="fr-FR" sz="2000" dirty="0" smtClean="0"/>
              <a:t>, </a:t>
            </a:r>
          </a:p>
          <a:p>
            <a:pPr>
              <a:lnSpc>
                <a:spcPct val="110000"/>
              </a:lnSpc>
            </a:pPr>
            <a:r>
              <a:rPr lang="fr-FR" sz="2000" dirty="0" err="1" smtClean="0"/>
              <a:t>besides</a:t>
            </a:r>
            <a:r>
              <a:rPr lang="fr-FR" sz="2000" dirty="0" smtClean="0"/>
              <a:t> the </a:t>
            </a:r>
            <a:r>
              <a:rPr lang="fr-FR" sz="2000" dirty="0" err="1" smtClean="0"/>
              <a:t>ordinary</a:t>
            </a:r>
            <a:r>
              <a:rPr lang="fr-FR" sz="2000" dirty="0" smtClean="0"/>
              <a:t> </a:t>
            </a:r>
            <a:r>
              <a:rPr lang="fr-FR" sz="2000" dirty="0" err="1" smtClean="0"/>
              <a:t>q</a:t>
            </a:r>
            <a:r>
              <a:rPr lang="fr-FR" sz="2000" dirty="0" err="1" smtClean="0"/>
              <a:t>uantization</a:t>
            </a:r>
            <a:r>
              <a:rPr lang="fr-FR" sz="2000" dirty="0" smtClean="0"/>
              <a:t> </a:t>
            </a:r>
            <a:r>
              <a:rPr lang="fr-FR" sz="2000" dirty="0"/>
              <a:t>of spin, </a:t>
            </a:r>
            <a:endParaRPr lang="fr-FR" sz="2000" dirty="0" smtClean="0"/>
          </a:p>
          <a:p>
            <a:pPr>
              <a:lnSpc>
                <a:spcPct val="110000"/>
              </a:lnSpc>
            </a:pPr>
            <a:r>
              <a:rPr lang="fr-FR" sz="2000" dirty="0" err="1" smtClean="0"/>
              <a:t>that</a:t>
            </a:r>
            <a:r>
              <a:rPr lang="fr-FR" sz="2000" dirty="0" smtClean="0"/>
              <a:t> of the amplitude </a:t>
            </a:r>
            <a:r>
              <a:rPr lang="fr-FR" sz="2000" dirty="0" err="1" smtClean="0"/>
              <a:t>z</a:t>
            </a:r>
            <a:r>
              <a:rPr lang="fr-FR" sz="2000" baseline="-25000" dirty="0" err="1" smtClean="0"/>
              <a:t>max</a:t>
            </a:r>
            <a:r>
              <a:rPr lang="fr-FR" sz="2000" dirty="0" smtClean="0"/>
              <a:t> of the vertical motion </a:t>
            </a:r>
            <a:r>
              <a:rPr lang="fr-FR" sz="2000" dirty="0" err="1" smtClean="0"/>
              <a:t>inside</a:t>
            </a:r>
            <a:r>
              <a:rPr lang="fr-FR" sz="2000" dirty="0" smtClean="0"/>
              <a:t> the </a:t>
            </a:r>
            <a:r>
              <a:rPr lang="fr-FR" sz="2000" dirty="0" err="1" smtClean="0"/>
              <a:t>fork</a:t>
            </a:r>
            <a:r>
              <a:rPr lang="fr-FR" sz="2000" dirty="0" smtClean="0"/>
              <a:t>. </a:t>
            </a:r>
            <a:br>
              <a:rPr lang="fr-FR" sz="2000" dirty="0" smtClean="0"/>
            </a:br>
            <a:r>
              <a:rPr lang="fr-FR" sz="2000" dirty="0" smtClean="0"/>
              <a:t>It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directly</a:t>
            </a:r>
            <a:r>
              <a:rPr lang="fr-FR" sz="2000" dirty="0" smtClean="0"/>
              <a:t> </a:t>
            </a:r>
            <a:r>
              <a:rPr lang="fr-FR" sz="2000" dirty="0" err="1" smtClean="0"/>
              <a:t>applied</a:t>
            </a:r>
            <a:r>
              <a:rPr lang="fr-FR" sz="2000" dirty="0" smtClean="0"/>
              <a:t> to strings </a:t>
            </a:r>
            <a:r>
              <a:rPr lang="fr-FR" sz="2000" dirty="0" err="1" smtClean="0"/>
              <a:t>with</a:t>
            </a:r>
            <a:r>
              <a:rPr lang="fr-FR" sz="2000" dirty="0" smtClean="0"/>
              <a:t> more </a:t>
            </a:r>
            <a:r>
              <a:rPr lang="fr-FR" sz="2000" dirty="0" err="1" smtClean="0"/>
              <a:t>forks</a:t>
            </a:r>
            <a:r>
              <a:rPr lang="fr-FR" sz="2000" dirty="0" smtClean="0"/>
              <a:t>: the </a:t>
            </a:r>
            <a:r>
              <a:rPr lang="fr-FR" sz="2000" dirty="0" err="1" smtClean="0"/>
              <a:t>pentaquark</a:t>
            </a:r>
            <a:r>
              <a:rPr lang="fr-FR" sz="2000" dirty="0" smtClean="0"/>
              <a:t> and the </a:t>
            </a:r>
            <a:r>
              <a:rPr lang="fr-FR" sz="2000" dirty="0" err="1" smtClean="0"/>
              <a:t>hexaquark</a:t>
            </a:r>
            <a:r>
              <a:rPr lang="fr-FR" sz="2000" dirty="0" smtClean="0"/>
              <a:t> (</a:t>
            </a:r>
            <a:r>
              <a:rPr lang="fr-FR" sz="2000" dirty="0" err="1" smtClean="0"/>
              <a:t>dibaryon</a:t>
            </a:r>
            <a:r>
              <a:rPr lang="fr-FR" sz="2000" dirty="0" smtClean="0"/>
              <a:t>).  </a:t>
            </a:r>
          </a:p>
          <a:p>
            <a:pPr>
              <a:lnSpc>
                <a:spcPct val="110000"/>
              </a:lnSpc>
            </a:pPr>
            <a:r>
              <a:rPr lang="fr-FR" sz="2000" dirty="0" smtClean="0"/>
              <a:t>A </a:t>
            </a:r>
            <a:r>
              <a:rPr lang="fr-FR" sz="2000" dirty="0" err="1" smtClean="0"/>
              <a:t>phenomenological</a:t>
            </a:r>
            <a:r>
              <a:rPr lang="fr-FR" sz="2000" dirty="0" smtClean="0"/>
              <a:t> </a:t>
            </a:r>
            <a:r>
              <a:rPr lang="fr-FR" sz="2000" dirty="0" err="1" smtClean="0"/>
              <a:t>quantized</a:t>
            </a:r>
            <a:r>
              <a:rPr lang="fr-FR" sz="2000" dirty="0" smtClean="0"/>
              <a:t> </a:t>
            </a:r>
            <a:r>
              <a:rPr lang="fr-FR" sz="2000" dirty="0" err="1" smtClean="0"/>
              <a:t>diquark</a:t>
            </a:r>
            <a:r>
              <a:rPr lang="fr-FR" sz="2000" dirty="0" smtClean="0"/>
              <a:t> mass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derived</a:t>
            </a:r>
            <a:r>
              <a:rPr lang="fr-FR" sz="2000" dirty="0" smtClean="0"/>
              <a:t>, </a:t>
            </a:r>
            <a:r>
              <a:rPr lang="fr-FR" sz="2000" dirty="0" err="1" smtClean="0"/>
              <a:t>however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some</a:t>
            </a:r>
            <a:r>
              <a:rPr lang="fr-FR" sz="2000" dirty="0" smtClean="0"/>
              <a:t> </a:t>
            </a:r>
            <a:r>
              <a:rPr lang="fr-FR" sz="2000" dirty="0" err="1" smtClean="0"/>
              <a:t>ambiguity</a:t>
            </a:r>
            <a:r>
              <a:rPr lang="fr-FR" sz="2000" dirty="0" smtClean="0"/>
              <a:t>. 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178604" y="997146"/>
            <a:ext cx="87061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The </a:t>
            </a:r>
            <a:r>
              <a:rPr lang="fr-FR" sz="2000" dirty="0" err="1"/>
              <a:t>rotating-vibrating</a:t>
            </a:r>
            <a:r>
              <a:rPr lang="fr-FR" sz="2000" dirty="0"/>
              <a:t> </a:t>
            </a:r>
            <a:r>
              <a:rPr lang="fr-FR" sz="2000" dirty="0" err="1"/>
              <a:t>fork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a stable 3-dimentional motion of the </a:t>
            </a:r>
            <a:r>
              <a:rPr lang="fr-FR" sz="2000" dirty="0" err="1"/>
              <a:t>baryonic</a:t>
            </a:r>
            <a:r>
              <a:rPr lang="fr-FR" sz="2000" dirty="0"/>
              <a:t> string. </a:t>
            </a:r>
          </a:p>
          <a:p>
            <a:r>
              <a:rPr lang="fr-FR" sz="2000" dirty="0"/>
              <a:t>It </a:t>
            </a:r>
            <a:r>
              <a:rPr lang="fr-FR" sz="2000" dirty="0" err="1"/>
              <a:t>is</a:t>
            </a:r>
            <a:r>
              <a:rPr lang="fr-FR" sz="2000" dirty="0"/>
              <a:t> a </a:t>
            </a:r>
            <a:r>
              <a:rPr lang="fr-FR" sz="2000" dirty="0" err="1"/>
              <a:t>classical</a:t>
            </a:r>
            <a:r>
              <a:rPr lang="fr-FR" sz="2000" dirty="0"/>
              <a:t> model for a baryon on the </a:t>
            </a:r>
            <a:r>
              <a:rPr lang="fr-FR" sz="2000" dirty="0" err="1"/>
              <a:t>leading</a:t>
            </a:r>
            <a:r>
              <a:rPr lang="fr-FR" sz="2000" dirty="0"/>
              <a:t> </a:t>
            </a:r>
            <a:r>
              <a:rPr lang="fr-FR" sz="2000" dirty="0" err="1"/>
              <a:t>Regge</a:t>
            </a:r>
            <a:r>
              <a:rPr lang="fr-FR" sz="2000" dirty="0"/>
              <a:t> </a:t>
            </a:r>
            <a:r>
              <a:rPr lang="fr-FR" sz="2000" dirty="0" err="1"/>
              <a:t>trajectory</a:t>
            </a:r>
            <a:r>
              <a:rPr lang="fr-FR" sz="2000" dirty="0"/>
              <a:t>. </a:t>
            </a:r>
          </a:p>
          <a:p>
            <a:r>
              <a:rPr lang="fr-FR" sz="2000" dirty="0"/>
              <a:t>It </a:t>
            </a:r>
            <a:r>
              <a:rPr lang="fr-FR" sz="2000" dirty="0" err="1"/>
              <a:t>can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generalized</a:t>
            </a:r>
            <a:r>
              <a:rPr lang="fr-FR" sz="2000" dirty="0"/>
              <a:t> to </a:t>
            </a:r>
            <a:r>
              <a:rPr lang="fr-FR" sz="2000" dirty="0" err="1"/>
              <a:t>tetraquark</a:t>
            </a:r>
            <a:r>
              <a:rPr lang="fr-FR" sz="2000" dirty="0"/>
              <a:t>, </a:t>
            </a:r>
            <a:r>
              <a:rPr lang="fr-FR" sz="2000" dirty="0" err="1"/>
              <a:t>pentaquark</a:t>
            </a:r>
            <a:r>
              <a:rPr lang="fr-FR" sz="2000" dirty="0"/>
              <a:t>, </a:t>
            </a:r>
            <a:r>
              <a:rPr lang="fr-FR" sz="2000" dirty="0" err="1"/>
              <a:t>hexaquark</a:t>
            </a:r>
            <a:r>
              <a:rPr lang="fr-FR" sz="2000" dirty="0"/>
              <a:t> (or di-baryon).   </a:t>
            </a:r>
          </a:p>
          <a:p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273061" y="4700315"/>
            <a:ext cx="7472445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000" dirty="0" smtClean="0"/>
              <a:t>This </a:t>
            </a:r>
            <a:r>
              <a:rPr lang="fr-FR" sz="2000" dirty="0" err="1" smtClean="0"/>
              <a:t>quantization</a:t>
            </a:r>
            <a:r>
              <a:rPr lang="fr-FR" sz="2000" dirty="0" smtClean="0"/>
              <a:t> </a:t>
            </a:r>
            <a:r>
              <a:rPr lang="fr-FR" sz="2000" dirty="0" err="1" smtClean="0"/>
              <a:t>methods</a:t>
            </a:r>
            <a:r>
              <a:rPr lang="fr-FR" sz="2000" dirty="0" smtClean="0"/>
              <a:t> ignores the </a:t>
            </a:r>
            <a:r>
              <a:rPr lang="fr-FR" sz="2000" dirty="0" err="1" smtClean="0"/>
              <a:t>zero</a:t>
            </a:r>
            <a:r>
              <a:rPr lang="fr-FR" sz="2000" dirty="0" smtClean="0"/>
              <a:t>-point transverse motions of the string </a:t>
            </a:r>
            <a:r>
              <a:rPr lang="fr-FR" sz="2000" dirty="0" err="1" smtClean="0"/>
              <a:t>pieces</a:t>
            </a:r>
            <a:r>
              <a:rPr lang="fr-FR" sz="2000" dirty="0" smtClean="0"/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65668" y="5736488"/>
            <a:ext cx="4570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Thank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for </a:t>
            </a:r>
            <a:r>
              <a:rPr lang="fr-FR" sz="2800" dirty="0" err="1" smtClean="0"/>
              <a:t>your</a:t>
            </a:r>
            <a:r>
              <a:rPr lang="fr-FR" sz="2800" dirty="0" smtClean="0"/>
              <a:t> attention !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3902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>
          <a:xfrm>
            <a:off x="188551" y="-96060"/>
            <a:ext cx="5640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 smtClean="0"/>
              <a:t>A f</a:t>
            </a:r>
            <a:r>
              <a:rPr lang="fr-FR" sz="3200" dirty="0"/>
              <a:t>irst </a:t>
            </a:r>
            <a:r>
              <a:rPr lang="fr-FR" sz="3200" dirty="0" smtClean="0"/>
              <a:t>model of </a:t>
            </a:r>
            <a:r>
              <a:rPr lang="fr-FR" sz="3200" dirty="0" err="1" smtClean="0"/>
              <a:t>triquark</a:t>
            </a:r>
            <a:r>
              <a:rPr lang="fr-FR" sz="3200" dirty="0" smtClean="0"/>
              <a:t> </a:t>
            </a:r>
            <a:r>
              <a:rPr lang="fr-FR" sz="3200" dirty="0" smtClean="0"/>
              <a:t>string : </a:t>
            </a:r>
            <a:endParaRPr lang="fr-FR" sz="3200" dirty="0" smtClean="0"/>
          </a:p>
          <a:p>
            <a:pPr algn="l"/>
            <a:r>
              <a:rPr lang="fr-FR" sz="3200" dirty="0" smtClean="0"/>
              <a:t>the </a:t>
            </a:r>
            <a:r>
              <a:rPr lang="fr-FR" sz="3200" dirty="0" err="1" smtClean="0"/>
              <a:t>rotating</a:t>
            </a:r>
            <a:r>
              <a:rPr lang="fr-FR" sz="3200" dirty="0" smtClean="0"/>
              <a:t> ``</a:t>
            </a:r>
            <a:r>
              <a:rPr lang="fr-FR" sz="3200" dirty="0" err="1" smtClean="0"/>
              <a:t>mercedes</a:t>
            </a:r>
            <a:r>
              <a:rPr lang="fr-FR" sz="3200" dirty="0" smtClean="0"/>
              <a:t>’’ star</a:t>
            </a:r>
            <a:endParaRPr lang="fr-FR" sz="3200" dirty="0"/>
          </a:p>
        </p:txBody>
      </p:sp>
      <p:grpSp>
        <p:nvGrpSpPr>
          <p:cNvPr id="3" name="Grouper 2"/>
          <p:cNvGrpSpPr/>
          <p:nvPr/>
        </p:nvGrpSpPr>
        <p:grpSpPr>
          <a:xfrm>
            <a:off x="4992105" y="1857442"/>
            <a:ext cx="2961994" cy="2695395"/>
            <a:chOff x="4310083" y="1857442"/>
            <a:chExt cx="2961994" cy="2695395"/>
          </a:xfrm>
        </p:grpSpPr>
        <p:sp>
          <p:nvSpPr>
            <p:cNvPr id="27" name="Ellipse 26"/>
            <p:cNvSpPr/>
            <p:nvPr/>
          </p:nvSpPr>
          <p:spPr>
            <a:xfrm flipV="1">
              <a:off x="5729184" y="4173756"/>
              <a:ext cx="174924" cy="1616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 flipV="1">
              <a:off x="6737265" y="2372537"/>
              <a:ext cx="159022" cy="1616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 flipV="1">
              <a:off x="4680453" y="2360983"/>
              <a:ext cx="174924" cy="177806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310083" y="2074445"/>
              <a:ext cx="279216" cy="48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867282" y="2068210"/>
              <a:ext cx="404795" cy="475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654813" y="4195471"/>
              <a:ext cx="323175" cy="357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599689" y="2434182"/>
              <a:ext cx="294215" cy="393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/>
                <a:t>J</a:t>
              </a:r>
              <a:endParaRPr lang="fr-FR" sz="2800" baseline="-250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588792" y="1857442"/>
              <a:ext cx="2395450" cy="23902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Ellipse 4"/>
            <p:cNvSpPr/>
            <p:nvPr/>
          </p:nvSpPr>
          <p:spPr>
            <a:xfrm>
              <a:off x="4604672" y="1864125"/>
              <a:ext cx="2379569" cy="2375824"/>
            </a:xfrm>
            <a:prstGeom prst="ellipse">
              <a:avLst/>
            </a:prstGeom>
            <a:noFill/>
            <a:ln w="3175" cmpd="sng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/>
            <p:cNvCxnSpPr/>
            <p:nvPr/>
          </p:nvCxnSpPr>
          <p:spPr>
            <a:xfrm flipH="1" flipV="1">
              <a:off x="4798571" y="2460723"/>
              <a:ext cx="995886" cy="583836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flipV="1">
              <a:off x="5795830" y="2459054"/>
              <a:ext cx="995886" cy="58383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5801198" y="3042890"/>
              <a:ext cx="9618" cy="120480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5049262" y="2276295"/>
              <a:ext cx="1473458" cy="1536529"/>
            </a:xfrm>
            <a:prstGeom prst="arc">
              <a:avLst>
                <a:gd name="adj1" fmla="val 17949465"/>
                <a:gd name="adj2" fmla="val 19492045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2" name="Arc 81"/>
            <p:cNvSpPr/>
            <p:nvPr/>
          </p:nvSpPr>
          <p:spPr>
            <a:xfrm flipH="1">
              <a:off x="4971277" y="2274625"/>
              <a:ext cx="1473458" cy="1536529"/>
            </a:xfrm>
            <a:prstGeom prst="arc">
              <a:avLst>
                <a:gd name="adj1" fmla="val 19868356"/>
                <a:gd name="adj2" fmla="val 21483902"/>
              </a:avLst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3" name="Arc 82"/>
            <p:cNvSpPr/>
            <p:nvPr/>
          </p:nvSpPr>
          <p:spPr>
            <a:xfrm>
              <a:off x="5041516" y="2303042"/>
              <a:ext cx="1473458" cy="1536529"/>
            </a:xfrm>
            <a:prstGeom prst="arc">
              <a:avLst>
                <a:gd name="adj1" fmla="val 3102472"/>
                <a:gd name="adj2" fmla="val 5018412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354495" y="2274625"/>
            <a:ext cx="3690208" cy="1865511"/>
            <a:chOff x="142835" y="3327810"/>
            <a:chExt cx="3690208" cy="1865511"/>
          </a:xfrm>
        </p:grpSpPr>
        <p:sp>
          <p:nvSpPr>
            <p:cNvPr id="49" name="ZoneTexte 48"/>
            <p:cNvSpPr txBox="1"/>
            <p:nvPr/>
          </p:nvSpPr>
          <p:spPr>
            <a:xfrm>
              <a:off x="142835" y="3327810"/>
              <a:ext cx="3023719" cy="1192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fr-FR" sz="2000" dirty="0" err="1"/>
                <a:t>A</a:t>
              </a:r>
              <a:r>
                <a:rPr lang="fr-FR" sz="2000" dirty="0" err="1" smtClean="0"/>
                <a:t>ngular</a:t>
              </a:r>
              <a:r>
                <a:rPr lang="fr-FR" sz="2000" dirty="0" smtClean="0"/>
                <a:t> </a:t>
              </a:r>
              <a:r>
                <a:rPr lang="fr-FR" sz="2000" dirty="0" err="1" smtClean="0"/>
                <a:t>momentum</a:t>
              </a:r>
              <a:r>
                <a:rPr lang="fr-FR" sz="2000" dirty="0" smtClean="0"/>
                <a:t>:</a:t>
              </a:r>
              <a:br>
                <a:rPr lang="fr-FR" sz="2000" dirty="0" smtClean="0"/>
              </a:br>
              <a:r>
                <a:rPr lang="fr-FR" sz="2400" i="1" dirty="0" smtClean="0">
                  <a:latin typeface="Trattatello"/>
                </a:rPr>
                <a:t>J</a:t>
              </a:r>
              <a:r>
                <a:rPr lang="fr-FR" dirty="0" smtClean="0"/>
                <a:t>  </a:t>
              </a:r>
              <a:r>
                <a:rPr lang="fr-FR" sz="2000" dirty="0" smtClean="0"/>
                <a:t>= M</a:t>
              </a:r>
              <a:r>
                <a:rPr lang="fr-FR" sz="2000" baseline="30000" dirty="0" smtClean="0"/>
                <a:t>2</a:t>
              </a:r>
              <a:r>
                <a:rPr lang="fr-FR" sz="2000" dirty="0" smtClean="0"/>
                <a:t>/(6π</a:t>
              </a:r>
              <a:r>
                <a:rPr lang="fr-FR" sz="2000" dirty="0" err="1" smtClean="0"/>
                <a:t>κ</a:t>
              </a:r>
              <a:r>
                <a:rPr lang="fr-FR" sz="2000" dirty="0" smtClean="0"/>
                <a:t>) = </a:t>
              </a:r>
              <a:r>
                <a:rPr lang="fr-FR" sz="2000" b="1" dirty="0" smtClean="0">
                  <a:solidFill>
                    <a:srgbClr val="FF0000"/>
                  </a:solidFill>
                </a:rPr>
                <a:t>(2/3)</a:t>
              </a:r>
              <a:r>
                <a:rPr lang="fr-FR" sz="2000" dirty="0" smtClean="0">
                  <a:solidFill>
                    <a:srgbClr val="000000"/>
                  </a:solidFill>
                </a:rPr>
                <a:t> α’</a:t>
              </a:r>
              <a:r>
                <a:rPr lang="fr-FR" sz="2000" baseline="30000" dirty="0" smtClean="0">
                  <a:solidFill>
                    <a:srgbClr val="000000"/>
                  </a:solidFill>
                </a:rPr>
                <a:t> </a:t>
              </a:r>
              <a:r>
                <a:rPr lang="fr-FR" sz="2400" dirty="0"/>
                <a:t>M</a:t>
              </a:r>
              <a:r>
                <a:rPr lang="fr-FR" sz="2400" baseline="30000" dirty="0" smtClean="0"/>
                <a:t>2</a:t>
              </a:r>
              <a:endParaRPr lang="fr-FR" sz="2400" baseline="30000" dirty="0"/>
            </a:p>
            <a:p>
              <a:pPr algn="ctr">
                <a:lnSpc>
                  <a:spcPct val="120000"/>
                </a:lnSpc>
              </a:pPr>
              <a:endParaRPr lang="fr-FR" sz="2400" baseline="30000" dirty="0" smtClean="0"/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1760404" y="4485435"/>
              <a:ext cx="20726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solidFill>
                    <a:srgbClr val="FF0000"/>
                  </a:solidFill>
                </a:rPr>
                <a:t>non-</a:t>
              </a:r>
              <a:r>
                <a:rPr lang="fr-FR" sz="2000" b="1" dirty="0" err="1" smtClean="0">
                  <a:solidFill>
                    <a:srgbClr val="FF0000"/>
                  </a:solidFill>
                </a:rPr>
                <a:t>leading</a:t>
              </a:r>
              <a:r>
                <a:rPr lang="fr-FR" sz="2000" b="1" dirty="0" smtClean="0">
                  <a:solidFill>
                    <a:srgbClr val="FF0000"/>
                  </a:solidFill>
                </a:rPr>
                <a:t> </a:t>
              </a:r>
              <a:r>
                <a:rPr lang="fr-FR" sz="2000" dirty="0" err="1" smtClean="0"/>
                <a:t>Regge</a:t>
              </a:r>
              <a:r>
                <a:rPr lang="fr-FR" sz="2000" dirty="0" smtClean="0"/>
                <a:t> </a:t>
              </a:r>
              <a:r>
                <a:rPr lang="fr-FR" sz="2000" dirty="0" err="1" smtClean="0"/>
                <a:t>trajectory</a:t>
              </a:r>
              <a:endParaRPr lang="fr-FR" sz="2000" dirty="0"/>
            </a:p>
          </p:txBody>
        </p:sp>
        <p:cxnSp>
          <p:nvCxnSpPr>
            <p:cNvPr id="85" name="Connecteur droit avec flèche 84"/>
            <p:cNvCxnSpPr/>
            <p:nvPr/>
          </p:nvCxnSpPr>
          <p:spPr>
            <a:xfrm>
              <a:off x="2101530" y="4170177"/>
              <a:ext cx="0" cy="37110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ZoneTexte 90"/>
          <p:cNvSpPr txBox="1"/>
          <p:nvPr/>
        </p:nvSpPr>
        <p:spPr>
          <a:xfrm>
            <a:off x="516806" y="4797379"/>
            <a:ext cx="5764905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dirty="0" err="1" smtClean="0"/>
              <a:t>κ</a:t>
            </a:r>
            <a:r>
              <a:rPr lang="fr-FR" sz="2000" dirty="0" smtClean="0"/>
              <a:t> </a:t>
            </a:r>
            <a:r>
              <a:rPr lang="fr-FR" sz="2000" dirty="0" smtClean="0"/>
              <a:t> = </a:t>
            </a:r>
            <a:r>
              <a:rPr lang="fr-FR" sz="2000" dirty="0" smtClean="0"/>
              <a:t>1 </a:t>
            </a:r>
            <a:r>
              <a:rPr lang="fr-FR" sz="2000" dirty="0" err="1" smtClean="0"/>
              <a:t>Gev</a:t>
            </a:r>
            <a:r>
              <a:rPr lang="fr-FR" sz="2000" dirty="0" smtClean="0"/>
              <a:t>/fermi = string tension  </a:t>
            </a:r>
          </a:p>
          <a:p>
            <a:pPr>
              <a:lnSpc>
                <a:spcPct val="120000"/>
              </a:lnSpc>
            </a:pPr>
            <a:r>
              <a:rPr lang="fr-FR" sz="2000" dirty="0" smtClean="0"/>
              <a:t>α</a:t>
            </a:r>
            <a:r>
              <a:rPr lang="fr-FR" sz="2000" dirty="0"/>
              <a:t>’ = 1/(</a:t>
            </a:r>
            <a:r>
              <a:rPr lang="fr-FR" sz="2000" dirty="0" smtClean="0"/>
              <a:t>2π</a:t>
            </a:r>
            <a:r>
              <a:rPr lang="fr-FR" sz="2000" dirty="0" err="1" smtClean="0"/>
              <a:t>κ</a:t>
            </a:r>
            <a:r>
              <a:rPr lang="fr-FR" sz="2000" dirty="0" smtClean="0"/>
              <a:t>) = </a:t>
            </a:r>
            <a:r>
              <a:rPr lang="fr-FR" sz="2000" dirty="0"/>
              <a:t>1 GeV</a:t>
            </a:r>
            <a:r>
              <a:rPr lang="fr-FR" sz="2000" baseline="30000" dirty="0"/>
              <a:t>-2 </a:t>
            </a:r>
            <a:r>
              <a:rPr lang="fr-FR" sz="2000" baseline="30000" dirty="0"/>
              <a:t> </a:t>
            </a:r>
            <a:r>
              <a:rPr lang="fr-FR" sz="2000" baseline="30000" dirty="0" smtClean="0"/>
              <a:t/>
            </a:r>
            <a:br>
              <a:rPr lang="fr-FR" sz="2000" baseline="30000" dirty="0" smtClean="0"/>
            </a:br>
            <a:r>
              <a:rPr lang="fr-FR" sz="2000" baseline="30000" dirty="0" smtClean="0"/>
              <a:t>       </a:t>
            </a:r>
            <a:r>
              <a:rPr lang="fr-FR" sz="2000" dirty="0" smtClean="0"/>
              <a:t>= </a:t>
            </a:r>
            <a:r>
              <a:rPr lang="fr-FR" sz="2000" dirty="0" err="1"/>
              <a:t>universal</a:t>
            </a:r>
            <a:r>
              <a:rPr lang="fr-FR" sz="2000" dirty="0"/>
              <a:t> </a:t>
            </a:r>
            <a:r>
              <a:rPr lang="fr-FR" sz="2000" dirty="0" err="1"/>
              <a:t>Regge</a:t>
            </a:r>
            <a:r>
              <a:rPr lang="fr-FR" sz="2000" dirty="0"/>
              <a:t> </a:t>
            </a:r>
            <a:r>
              <a:rPr lang="fr-FR" sz="2000" dirty="0" err="1" smtClean="0"/>
              <a:t>slope</a:t>
            </a:r>
            <a:r>
              <a:rPr lang="fr-FR" sz="2000" baseline="30000" dirty="0" smtClean="0"/>
              <a:t> </a:t>
            </a:r>
            <a:r>
              <a:rPr lang="fr-FR" sz="2000" dirty="0" smtClean="0"/>
              <a:t>of </a:t>
            </a:r>
            <a:r>
              <a:rPr lang="fr-FR" sz="2000" dirty="0" err="1"/>
              <a:t>mesons</a:t>
            </a:r>
            <a:r>
              <a:rPr lang="fr-FR" sz="2000" dirty="0"/>
              <a:t> </a:t>
            </a:r>
            <a:r>
              <a:rPr lang="fr-FR" sz="2000" i="1" dirty="0"/>
              <a:t>and baryons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2490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>
          <a:xfrm>
            <a:off x="-113814" y="-96061"/>
            <a:ext cx="6583640" cy="13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600" dirty="0" smtClean="0"/>
              <a:t>A model for the </a:t>
            </a:r>
            <a:r>
              <a:rPr lang="fr-FR" sz="3600" dirty="0" err="1" smtClean="0"/>
              <a:t>leading</a:t>
            </a:r>
            <a:r>
              <a:rPr lang="fr-FR" sz="3600" dirty="0" smtClean="0"/>
              <a:t> </a:t>
            </a:r>
            <a:r>
              <a:rPr lang="fr-FR" sz="3600" dirty="0" smtClean="0"/>
              <a:t>baryon </a:t>
            </a:r>
            <a:r>
              <a:rPr lang="fr-FR" sz="3600" dirty="0" err="1" smtClean="0"/>
              <a:t>trajectory</a:t>
            </a:r>
            <a:r>
              <a:rPr lang="fr-FR" sz="3600" dirty="0" smtClean="0"/>
              <a:t>  </a:t>
            </a:r>
            <a:r>
              <a:rPr lang="fr-FR" sz="4100" dirty="0"/>
              <a:t>T</a:t>
            </a:r>
            <a:r>
              <a:rPr lang="fr-FR" sz="4100" dirty="0" smtClean="0"/>
              <a:t>he </a:t>
            </a:r>
            <a:r>
              <a:rPr lang="fr-FR" sz="4100" dirty="0" err="1" smtClean="0"/>
              <a:t>rotating-vibrating</a:t>
            </a:r>
            <a:r>
              <a:rPr lang="fr-FR" sz="4100" dirty="0" smtClean="0"/>
              <a:t> </a:t>
            </a:r>
            <a:r>
              <a:rPr lang="fr-FR" sz="4100" dirty="0" err="1" smtClean="0"/>
              <a:t>fork</a:t>
            </a:r>
            <a:r>
              <a:rPr lang="fr-FR" sz="4100" dirty="0" smtClean="0"/>
              <a:t> </a:t>
            </a:r>
            <a:endParaRPr lang="fr-FR" sz="4100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1846317" y="1733253"/>
            <a:ext cx="5458144" cy="2926744"/>
            <a:chOff x="1846317" y="1733253"/>
            <a:chExt cx="5458144" cy="2926744"/>
          </a:xfrm>
        </p:grpSpPr>
        <p:grpSp>
          <p:nvGrpSpPr>
            <p:cNvPr id="3" name="Grouper 2"/>
            <p:cNvGrpSpPr/>
            <p:nvPr/>
          </p:nvGrpSpPr>
          <p:grpSpPr>
            <a:xfrm>
              <a:off x="1846317" y="2097350"/>
              <a:ext cx="4997295" cy="2032041"/>
              <a:chOff x="3150375" y="2826524"/>
              <a:chExt cx="4997295" cy="2032041"/>
            </a:xfrm>
          </p:grpSpPr>
          <p:grpSp>
            <p:nvGrpSpPr>
              <p:cNvPr id="2" name="Grouper 1"/>
              <p:cNvGrpSpPr/>
              <p:nvPr/>
            </p:nvGrpSpPr>
            <p:grpSpPr>
              <a:xfrm flipV="1">
                <a:off x="3523973" y="3088134"/>
                <a:ext cx="4250378" cy="1591127"/>
                <a:chOff x="3523973" y="3088134"/>
                <a:chExt cx="4250378" cy="1591127"/>
              </a:xfrm>
            </p:grpSpPr>
            <p:cxnSp>
              <p:nvCxnSpPr>
                <p:cNvPr id="7" name="Connecteur droit 6"/>
                <p:cNvCxnSpPr/>
                <p:nvPr/>
              </p:nvCxnSpPr>
              <p:spPr>
                <a:xfrm>
                  <a:off x="7189614" y="4601325"/>
                  <a:ext cx="482679" cy="11546"/>
                </a:xfrm>
                <a:prstGeom prst="line">
                  <a:avLst/>
                </a:prstGeom>
                <a:ln w="3810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10"/>
                <p:cNvCxnSpPr/>
                <p:nvPr/>
              </p:nvCxnSpPr>
              <p:spPr>
                <a:xfrm flipV="1">
                  <a:off x="7177855" y="3158658"/>
                  <a:ext cx="482679" cy="1154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/>
                <p:cNvCxnSpPr/>
                <p:nvPr/>
              </p:nvCxnSpPr>
              <p:spPr>
                <a:xfrm>
                  <a:off x="3668539" y="3873437"/>
                  <a:ext cx="3053343" cy="11546"/>
                </a:xfrm>
                <a:prstGeom prst="line">
                  <a:avLst/>
                </a:prstGeom>
                <a:ln w="38100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Ellipse 26"/>
                <p:cNvSpPr/>
                <p:nvPr/>
              </p:nvSpPr>
              <p:spPr>
                <a:xfrm>
                  <a:off x="7629785" y="3088134"/>
                  <a:ext cx="144566" cy="1335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Ellipse 27"/>
                <p:cNvSpPr/>
                <p:nvPr/>
              </p:nvSpPr>
              <p:spPr>
                <a:xfrm>
                  <a:off x="7629318" y="4545672"/>
                  <a:ext cx="144566" cy="1335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Ellipse 29"/>
                <p:cNvSpPr/>
                <p:nvPr/>
              </p:nvSpPr>
              <p:spPr>
                <a:xfrm>
                  <a:off x="3523973" y="3805421"/>
                  <a:ext cx="144566" cy="1335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53" name="Grouper 52"/>
                <p:cNvGrpSpPr/>
                <p:nvPr/>
              </p:nvGrpSpPr>
              <p:grpSpPr>
                <a:xfrm>
                  <a:off x="6720916" y="3192568"/>
                  <a:ext cx="473233" cy="1401522"/>
                  <a:chOff x="6683454" y="3057621"/>
                  <a:chExt cx="572612" cy="1695841"/>
                </a:xfrm>
              </p:grpSpPr>
              <p:sp>
                <p:nvSpPr>
                  <p:cNvPr id="54" name="Forme libre 53"/>
                  <p:cNvSpPr/>
                  <p:nvPr/>
                </p:nvSpPr>
                <p:spPr>
                  <a:xfrm>
                    <a:off x="6683454" y="3057621"/>
                    <a:ext cx="550028" cy="838415"/>
                  </a:xfrm>
                  <a:custGeom>
                    <a:avLst/>
                    <a:gdLst>
                      <a:gd name="connsiteX0" fmla="*/ 0 w 735911"/>
                      <a:gd name="connsiteY0" fmla="*/ 1626215 h 1626215"/>
                      <a:gd name="connsiteX1" fmla="*/ 403564 w 735911"/>
                      <a:gd name="connsiteY1" fmla="*/ 1008966 h 1626215"/>
                      <a:gd name="connsiteX2" fmla="*/ 664694 w 735911"/>
                      <a:gd name="connsiteY2" fmla="*/ 379846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403564 w 735911"/>
                      <a:gd name="connsiteY1" fmla="*/ 1008966 h 1626215"/>
                      <a:gd name="connsiteX2" fmla="*/ 557680 w 735911"/>
                      <a:gd name="connsiteY2" fmla="*/ 709821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403564 w 735911"/>
                      <a:gd name="connsiteY1" fmla="*/ 1008966 h 1626215"/>
                      <a:gd name="connsiteX2" fmla="*/ 557680 w 735911"/>
                      <a:gd name="connsiteY2" fmla="*/ 709821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267881 w 735911"/>
                      <a:gd name="connsiteY1" fmla="*/ 1245309 h 1626215"/>
                      <a:gd name="connsiteX2" fmla="*/ 557680 w 735911"/>
                      <a:gd name="connsiteY2" fmla="*/ 709821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267881 w 735911"/>
                      <a:gd name="connsiteY1" fmla="*/ 1245309 h 1626215"/>
                      <a:gd name="connsiteX2" fmla="*/ 413244 w 735911"/>
                      <a:gd name="connsiteY2" fmla="*/ 998686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267881 w 735911"/>
                      <a:gd name="connsiteY1" fmla="*/ 1245309 h 1626215"/>
                      <a:gd name="connsiteX2" fmla="*/ 413244 w 735911"/>
                      <a:gd name="connsiteY2" fmla="*/ 998686 h 1626215"/>
                      <a:gd name="connsiteX3" fmla="*/ 735911 w 735911"/>
                      <a:gd name="connsiteY3" fmla="*/ 0 h 1626215"/>
                      <a:gd name="connsiteX0" fmla="*/ 0 w 413244"/>
                      <a:gd name="connsiteY0" fmla="*/ 627529 h 627529"/>
                      <a:gd name="connsiteX1" fmla="*/ 267881 w 413244"/>
                      <a:gd name="connsiteY1" fmla="*/ 246623 h 627529"/>
                      <a:gd name="connsiteX2" fmla="*/ 413244 w 413244"/>
                      <a:gd name="connsiteY2" fmla="*/ 0 h 627529"/>
                      <a:gd name="connsiteX0" fmla="*/ 0 w 413244"/>
                      <a:gd name="connsiteY0" fmla="*/ 627529 h 627529"/>
                      <a:gd name="connsiteX1" fmla="*/ 267881 w 413244"/>
                      <a:gd name="connsiteY1" fmla="*/ 246623 h 627529"/>
                      <a:gd name="connsiteX2" fmla="*/ 413244 w 413244"/>
                      <a:gd name="connsiteY2" fmla="*/ 0 h 627529"/>
                      <a:gd name="connsiteX0" fmla="*/ 0 w 413244"/>
                      <a:gd name="connsiteY0" fmla="*/ 627529 h 627529"/>
                      <a:gd name="connsiteX1" fmla="*/ 267881 w 413244"/>
                      <a:gd name="connsiteY1" fmla="*/ 246623 h 627529"/>
                      <a:gd name="connsiteX2" fmla="*/ 413244 w 413244"/>
                      <a:gd name="connsiteY2" fmla="*/ 0 h 627529"/>
                      <a:gd name="connsiteX0" fmla="*/ 0 w 420400"/>
                      <a:gd name="connsiteY0" fmla="*/ 627529 h 627529"/>
                      <a:gd name="connsiteX1" fmla="*/ 267881 w 420400"/>
                      <a:gd name="connsiteY1" fmla="*/ 246623 h 627529"/>
                      <a:gd name="connsiteX2" fmla="*/ 420400 w 420400"/>
                      <a:gd name="connsiteY2" fmla="*/ 0 h 627529"/>
                      <a:gd name="connsiteX0" fmla="*/ 0 w 420400"/>
                      <a:gd name="connsiteY0" fmla="*/ 627529 h 627529"/>
                      <a:gd name="connsiteX1" fmla="*/ 267881 w 420400"/>
                      <a:gd name="connsiteY1" fmla="*/ 246623 h 627529"/>
                      <a:gd name="connsiteX2" fmla="*/ 420400 w 420400"/>
                      <a:gd name="connsiteY2" fmla="*/ 0 h 627529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53569 w 413244"/>
                      <a:gd name="connsiteY1" fmla="*/ 275247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53569 w 413244"/>
                      <a:gd name="connsiteY1" fmla="*/ 275247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53569 w 413244"/>
                      <a:gd name="connsiteY1" fmla="*/ 275247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41642 w 413244"/>
                      <a:gd name="connsiteY1" fmla="*/ 284789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41642 w 413244"/>
                      <a:gd name="connsiteY1" fmla="*/ 284789 h 629914"/>
                      <a:gd name="connsiteX2" fmla="*/ 413244 w 413244"/>
                      <a:gd name="connsiteY2" fmla="*/ 0 h 629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3244" h="629914">
                        <a:moveTo>
                          <a:pt x="0" y="629914"/>
                        </a:moveTo>
                        <a:cubicBezTo>
                          <a:pt x="158318" y="415611"/>
                          <a:pt x="172768" y="389775"/>
                          <a:pt x="241642" y="284789"/>
                        </a:cubicBezTo>
                        <a:cubicBezTo>
                          <a:pt x="310516" y="179803"/>
                          <a:pt x="307382" y="187661"/>
                          <a:pt x="413244" y="0"/>
                        </a:cubicBezTo>
                      </a:path>
                    </a:pathLst>
                  </a:cu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7" name="Forme libre 56"/>
                  <p:cNvSpPr/>
                  <p:nvPr/>
                </p:nvSpPr>
                <p:spPr>
                  <a:xfrm flipV="1">
                    <a:off x="6706038" y="3915047"/>
                    <a:ext cx="550028" cy="838415"/>
                  </a:xfrm>
                  <a:custGeom>
                    <a:avLst/>
                    <a:gdLst>
                      <a:gd name="connsiteX0" fmla="*/ 0 w 735911"/>
                      <a:gd name="connsiteY0" fmla="*/ 1626215 h 1626215"/>
                      <a:gd name="connsiteX1" fmla="*/ 403564 w 735911"/>
                      <a:gd name="connsiteY1" fmla="*/ 1008966 h 1626215"/>
                      <a:gd name="connsiteX2" fmla="*/ 664694 w 735911"/>
                      <a:gd name="connsiteY2" fmla="*/ 379846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403564 w 735911"/>
                      <a:gd name="connsiteY1" fmla="*/ 1008966 h 1626215"/>
                      <a:gd name="connsiteX2" fmla="*/ 557680 w 735911"/>
                      <a:gd name="connsiteY2" fmla="*/ 709821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403564 w 735911"/>
                      <a:gd name="connsiteY1" fmla="*/ 1008966 h 1626215"/>
                      <a:gd name="connsiteX2" fmla="*/ 557680 w 735911"/>
                      <a:gd name="connsiteY2" fmla="*/ 709821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267881 w 735911"/>
                      <a:gd name="connsiteY1" fmla="*/ 1245309 h 1626215"/>
                      <a:gd name="connsiteX2" fmla="*/ 557680 w 735911"/>
                      <a:gd name="connsiteY2" fmla="*/ 709821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267881 w 735911"/>
                      <a:gd name="connsiteY1" fmla="*/ 1245309 h 1626215"/>
                      <a:gd name="connsiteX2" fmla="*/ 413244 w 735911"/>
                      <a:gd name="connsiteY2" fmla="*/ 998686 h 1626215"/>
                      <a:gd name="connsiteX3" fmla="*/ 735911 w 735911"/>
                      <a:gd name="connsiteY3" fmla="*/ 0 h 1626215"/>
                      <a:gd name="connsiteX0" fmla="*/ 0 w 735911"/>
                      <a:gd name="connsiteY0" fmla="*/ 1626215 h 1626215"/>
                      <a:gd name="connsiteX1" fmla="*/ 267881 w 735911"/>
                      <a:gd name="connsiteY1" fmla="*/ 1245309 h 1626215"/>
                      <a:gd name="connsiteX2" fmla="*/ 413244 w 735911"/>
                      <a:gd name="connsiteY2" fmla="*/ 998686 h 1626215"/>
                      <a:gd name="connsiteX3" fmla="*/ 735911 w 735911"/>
                      <a:gd name="connsiteY3" fmla="*/ 0 h 1626215"/>
                      <a:gd name="connsiteX0" fmla="*/ 0 w 413244"/>
                      <a:gd name="connsiteY0" fmla="*/ 627529 h 627529"/>
                      <a:gd name="connsiteX1" fmla="*/ 267881 w 413244"/>
                      <a:gd name="connsiteY1" fmla="*/ 246623 h 627529"/>
                      <a:gd name="connsiteX2" fmla="*/ 413244 w 413244"/>
                      <a:gd name="connsiteY2" fmla="*/ 0 h 627529"/>
                      <a:gd name="connsiteX0" fmla="*/ 0 w 413244"/>
                      <a:gd name="connsiteY0" fmla="*/ 627529 h 627529"/>
                      <a:gd name="connsiteX1" fmla="*/ 267881 w 413244"/>
                      <a:gd name="connsiteY1" fmla="*/ 246623 h 627529"/>
                      <a:gd name="connsiteX2" fmla="*/ 413244 w 413244"/>
                      <a:gd name="connsiteY2" fmla="*/ 0 h 627529"/>
                      <a:gd name="connsiteX0" fmla="*/ 0 w 413244"/>
                      <a:gd name="connsiteY0" fmla="*/ 627529 h 627529"/>
                      <a:gd name="connsiteX1" fmla="*/ 267881 w 413244"/>
                      <a:gd name="connsiteY1" fmla="*/ 246623 h 627529"/>
                      <a:gd name="connsiteX2" fmla="*/ 413244 w 413244"/>
                      <a:gd name="connsiteY2" fmla="*/ 0 h 627529"/>
                      <a:gd name="connsiteX0" fmla="*/ 0 w 420400"/>
                      <a:gd name="connsiteY0" fmla="*/ 627529 h 627529"/>
                      <a:gd name="connsiteX1" fmla="*/ 267881 w 420400"/>
                      <a:gd name="connsiteY1" fmla="*/ 246623 h 627529"/>
                      <a:gd name="connsiteX2" fmla="*/ 420400 w 420400"/>
                      <a:gd name="connsiteY2" fmla="*/ 0 h 627529"/>
                      <a:gd name="connsiteX0" fmla="*/ 0 w 420400"/>
                      <a:gd name="connsiteY0" fmla="*/ 627529 h 627529"/>
                      <a:gd name="connsiteX1" fmla="*/ 267881 w 420400"/>
                      <a:gd name="connsiteY1" fmla="*/ 246623 h 627529"/>
                      <a:gd name="connsiteX2" fmla="*/ 420400 w 420400"/>
                      <a:gd name="connsiteY2" fmla="*/ 0 h 627529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67881 w 413244"/>
                      <a:gd name="connsiteY1" fmla="*/ 249008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53569 w 413244"/>
                      <a:gd name="connsiteY1" fmla="*/ 275247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53569 w 413244"/>
                      <a:gd name="connsiteY1" fmla="*/ 275247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53569 w 413244"/>
                      <a:gd name="connsiteY1" fmla="*/ 275247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41642 w 413244"/>
                      <a:gd name="connsiteY1" fmla="*/ 284789 h 629914"/>
                      <a:gd name="connsiteX2" fmla="*/ 413244 w 413244"/>
                      <a:gd name="connsiteY2" fmla="*/ 0 h 629914"/>
                      <a:gd name="connsiteX0" fmla="*/ 0 w 413244"/>
                      <a:gd name="connsiteY0" fmla="*/ 629914 h 629914"/>
                      <a:gd name="connsiteX1" fmla="*/ 241642 w 413244"/>
                      <a:gd name="connsiteY1" fmla="*/ 284789 h 629914"/>
                      <a:gd name="connsiteX2" fmla="*/ 413244 w 413244"/>
                      <a:gd name="connsiteY2" fmla="*/ 0 h 629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3244" h="629914">
                        <a:moveTo>
                          <a:pt x="0" y="629914"/>
                        </a:moveTo>
                        <a:cubicBezTo>
                          <a:pt x="158318" y="415611"/>
                          <a:pt x="172768" y="389775"/>
                          <a:pt x="241642" y="284789"/>
                        </a:cubicBezTo>
                        <a:cubicBezTo>
                          <a:pt x="310516" y="179803"/>
                          <a:pt x="307382" y="187661"/>
                          <a:pt x="413244" y="0"/>
                        </a:cubicBezTo>
                      </a:path>
                    </a:pathLst>
                  </a:custGeom>
                  <a:ln w="3810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20" name="ZoneTexte 19"/>
              <p:cNvSpPr txBox="1"/>
              <p:nvPr/>
            </p:nvSpPr>
            <p:spPr>
              <a:xfrm>
                <a:off x="3150375" y="3545459"/>
                <a:ext cx="3733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 smtClean="0"/>
                  <a:t>q</a:t>
                </a:r>
                <a:endParaRPr lang="fr-FR" sz="2800" baseline="-250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774351" y="2826524"/>
                <a:ext cx="3733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 smtClean="0"/>
                  <a:t>q</a:t>
                </a:r>
                <a:endParaRPr lang="fr-FR" sz="2800" baseline="-25000" dirty="0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7774351" y="4335345"/>
                <a:ext cx="3733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 smtClean="0"/>
                  <a:t>q</a:t>
                </a:r>
                <a:endParaRPr lang="fr-FR" sz="2800" baseline="-25000" dirty="0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6447523" y="3906079"/>
                <a:ext cx="2991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/>
                  <a:t>J</a:t>
                </a:r>
                <a:endParaRPr lang="fr-FR" sz="2800" baseline="-25000" dirty="0"/>
              </a:p>
            </p:txBody>
          </p:sp>
        </p:grpSp>
        <p:grpSp>
          <p:nvGrpSpPr>
            <p:cNvPr id="12" name="Grouper 11"/>
            <p:cNvGrpSpPr/>
            <p:nvPr/>
          </p:nvGrpSpPr>
          <p:grpSpPr>
            <a:xfrm>
              <a:off x="6992616" y="1764162"/>
              <a:ext cx="311845" cy="2895835"/>
              <a:chOff x="6992616" y="1341663"/>
              <a:chExt cx="311845" cy="3854356"/>
            </a:xfrm>
          </p:grpSpPr>
          <p:grpSp>
            <p:nvGrpSpPr>
              <p:cNvPr id="5" name="Grouper 4"/>
              <p:cNvGrpSpPr/>
              <p:nvPr/>
            </p:nvGrpSpPr>
            <p:grpSpPr>
              <a:xfrm>
                <a:off x="7020834" y="2023477"/>
                <a:ext cx="281749" cy="770820"/>
                <a:chOff x="8302552" y="2581811"/>
                <a:chExt cx="281749" cy="770820"/>
              </a:xfrm>
            </p:grpSpPr>
            <p:cxnSp>
              <p:nvCxnSpPr>
                <p:cNvPr id="25" name="Connecteur droit avec flèche 24"/>
                <p:cNvCxnSpPr/>
                <p:nvPr/>
              </p:nvCxnSpPr>
              <p:spPr>
                <a:xfrm>
                  <a:off x="8302552" y="2581811"/>
                  <a:ext cx="0" cy="689462"/>
                </a:xfrm>
                <a:prstGeom prst="straightConnector1">
                  <a:avLst/>
                </a:prstGeom>
                <a:ln w="41275" cmpd="dbl">
                  <a:solidFill>
                    <a:srgbClr val="0000FF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avec flèche 28"/>
                <p:cNvCxnSpPr/>
                <p:nvPr/>
              </p:nvCxnSpPr>
              <p:spPr>
                <a:xfrm>
                  <a:off x="8584301" y="2663170"/>
                  <a:ext cx="0" cy="689461"/>
                </a:xfrm>
                <a:prstGeom prst="straightConnector1">
                  <a:avLst/>
                </a:prstGeom>
                <a:ln w="41275" cmpd="dbl">
                  <a:solidFill>
                    <a:srgbClr val="0000FF"/>
                  </a:solidFill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er 5"/>
              <p:cNvGrpSpPr/>
              <p:nvPr/>
            </p:nvGrpSpPr>
            <p:grpSpPr>
              <a:xfrm>
                <a:off x="6997316" y="3759025"/>
                <a:ext cx="305267" cy="798762"/>
                <a:chOff x="8279034" y="4516085"/>
                <a:chExt cx="305267" cy="798762"/>
              </a:xfrm>
            </p:grpSpPr>
            <p:cxnSp>
              <p:nvCxnSpPr>
                <p:cNvPr id="26" name="Connecteur droit avec flèche 25"/>
                <p:cNvCxnSpPr/>
                <p:nvPr/>
              </p:nvCxnSpPr>
              <p:spPr>
                <a:xfrm>
                  <a:off x="8279034" y="4625388"/>
                  <a:ext cx="0" cy="689459"/>
                </a:xfrm>
                <a:prstGeom prst="straightConnector1">
                  <a:avLst/>
                </a:prstGeom>
                <a:ln w="38100" cmpd="dbl">
                  <a:solidFill>
                    <a:srgbClr val="FF0000"/>
                  </a:solidFill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avec flèche 30"/>
                <p:cNvCxnSpPr/>
                <p:nvPr/>
              </p:nvCxnSpPr>
              <p:spPr>
                <a:xfrm>
                  <a:off x="8584301" y="4516085"/>
                  <a:ext cx="0" cy="689461"/>
                </a:xfrm>
                <a:prstGeom prst="straightConnector1">
                  <a:avLst/>
                </a:prstGeom>
                <a:ln w="38100" cmpd="dbl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Forme libre 9"/>
              <p:cNvSpPr/>
              <p:nvPr/>
            </p:nvSpPr>
            <p:spPr>
              <a:xfrm flipH="1">
                <a:off x="7004522" y="1341663"/>
                <a:ext cx="299939" cy="556583"/>
              </a:xfrm>
              <a:custGeom>
                <a:avLst/>
                <a:gdLst>
                  <a:gd name="connsiteX0" fmla="*/ 13970 w 507843"/>
                  <a:gd name="connsiteY0" fmla="*/ 706033 h 706033"/>
                  <a:gd name="connsiteX1" fmla="*/ 25729 w 507843"/>
                  <a:gd name="connsiteY1" fmla="*/ 188670 h 706033"/>
                  <a:gd name="connsiteX2" fmla="*/ 249148 w 507843"/>
                  <a:gd name="connsiteY2" fmla="*/ 538 h 706033"/>
                  <a:gd name="connsiteX3" fmla="*/ 460808 w 507843"/>
                  <a:gd name="connsiteY3" fmla="*/ 235703 h 706033"/>
                  <a:gd name="connsiteX4" fmla="*/ 507843 w 507843"/>
                  <a:gd name="connsiteY4" fmla="*/ 682517 h 706033"/>
                  <a:gd name="connsiteX0" fmla="*/ 13970 w 512287"/>
                  <a:gd name="connsiteY0" fmla="*/ 705534 h 705534"/>
                  <a:gd name="connsiteX1" fmla="*/ 25729 w 512287"/>
                  <a:gd name="connsiteY1" fmla="*/ 188171 h 705534"/>
                  <a:gd name="connsiteX2" fmla="*/ 249148 w 512287"/>
                  <a:gd name="connsiteY2" fmla="*/ 39 h 705534"/>
                  <a:gd name="connsiteX3" fmla="*/ 484326 w 512287"/>
                  <a:gd name="connsiteY3" fmla="*/ 199929 h 705534"/>
                  <a:gd name="connsiteX4" fmla="*/ 507843 w 512287"/>
                  <a:gd name="connsiteY4" fmla="*/ 682018 h 705534"/>
                  <a:gd name="connsiteX0" fmla="*/ 13970 w 531361"/>
                  <a:gd name="connsiteY0" fmla="*/ 705534 h 729051"/>
                  <a:gd name="connsiteX1" fmla="*/ 25729 w 531361"/>
                  <a:gd name="connsiteY1" fmla="*/ 188171 h 729051"/>
                  <a:gd name="connsiteX2" fmla="*/ 249148 w 531361"/>
                  <a:gd name="connsiteY2" fmla="*/ 39 h 729051"/>
                  <a:gd name="connsiteX3" fmla="*/ 484326 w 531361"/>
                  <a:gd name="connsiteY3" fmla="*/ 199929 h 729051"/>
                  <a:gd name="connsiteX4" fmla="*/ 531361 w 531361"/>
                  <a:gd name="connsiteY4" fmla="*/ 729051 h 729051"/>
                  <a:gd name="connsiteX0" fmla="*/ 13970 w 531361"/>
                  <a:gd name="connsiteY0" fmla="*/ 740812 h 740812"/>
                  <a:gd name="connsiteX1" fmla="*/ 25729 w 531361"/>
                  <a:gd name="connsiteY1" fmla="*/ 188174 h 740812"/>
                  <a:gd name="connsiteX2" fmla="*/ 249148 w 531361"/>
                  <a:gd name="connsiteY2" fmla="*/ 42 h 740812"/>
                  <a:gd name="connsiteX3" fmla="*/ 484326 w 531361"/>
                  <a:gd name="connsiteY3" fmla="*/ 199932 h 740812"/>
                  <a:gd name="connsiteX4" fmla="*/ 531361 w 531361"/>
                  <a:gd name="connsiteY4" fmla="*/ 729054 h 74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361" h="740812">
                    <a:moveTo>
                      <a:pt x="13970" y="740812"/>
                    </a:moveTo>
                    <a:cubicBezTo>
                      <a:pt x="251" y="540921"/>
                      <a:pt x="-13467" y="311636"/>
                      <a:pt x="25729" y="188174"/>
                    </a:cubicBezTo>
                    <a:cubicBezTo>
                      <a:pt x="64925" y="64712"/>
                      <a:pt x="172715" y="-1918"/>
                      <a:pt x="249148" y="42"/>
                    </a:cubicBezTo>
                    <a:cubicBezTo>
                      <a:pt x="325581" y="2002"/>
                      <a:pt x="437290" y="78430"/>
                      <a:pt x="484326" y="199932"/>
                    </a:cubicBezTo>
                    <a:cubicBezTo>
                      <a:pt x="531362" y="321434"/>
                      <a:pt x="531361" y="729054"/>
                      <a:pt x="531361" y="729054"/>
                    </a:cubicBezTo>
                  </a:path>
                </a:pathLst>
              </a:custGeom>
              <a:ln w="38100" cmpd="dbl"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Forme libre 32"/>
              <p:cNvSpPr/>
              <p:nvPr/>
            </p:nvSpPr>
            <p:spPr>
              <a:xfrm rot="10800000">
                <a:off x="6992616" y="4690034"/>
                <a:ext cx="299939" cy="505985"/>
              </a:xfrm>
              <a:custGeom>
                <a:avLst/>
                <a:gdLst>
                  <a:gd name="connsiteX0" fmla="*/ 13970 w 507843"/>
                  <a:gd name="connsiteY0" fmla="*/ 706033 h 706033"/>
                  <a:gd name="connsiteX1" fmla="*/ 25729 w 507843"/>
                  <a:gd name="connsiteY1" fmla="*/ 188670 h 706033"/>
                  <a:gd name="connsiteX2" fmla="*/ 249148 w 507843"/>
                  <a:gd name="connsiteY2" fmla="*/ 538 h 706033"/>
                  <a:gd name="connsiteX3" fmla="*/ 460808 w 507843"/>
                  <a:gd name="connsiteY3" fmla="*/ 235703 h 706033"/>
                  <a:gd name="connsiteX4" fmla="*/ 507843 w 507843"/>
                  <a:gd name="connsiteY4" fmla="*/ 682517 h 706033"/>
                  <a:gd name="connsiteX0" fmla="*/ 13970 w 512287"/>
                  <a:gd name="connsiteY0" fmla="*/ 705534 h 705534"/>
                  <a:gd name="connsiteX1" fmla="*/ 25729 w 512287"/>
                  <a:gd name="connsiteY1" fmla="*/ 188171 h 705534"/>
                  <a:gd name="connsiteX2" fmla="*/ 249148 w 512287"/>
                  <a:gd name="connsiteY2" fmla="*/ 39 h 705534"/>
                  <a:gd name="connsiteX3" fmla="*/ 484326 w 512287"/>
                  <a:gd name="connsiteY3" fmla="*/ 199929 h 705534"/>
                  <a:gd name="connsiteX4" fmla="*/ 507843 w 512287"/>
                  <a:gd name="connsiteY4" fmla="*/ 682018 h 705534"/>
                  <a:gd name="connsiteX0" fmla="*/ 13970 w 531361"/>
                  <a:gd name="connsiteY0" fmla="*/ 705534 h 729051"/>
                  <a:gd name="connsiteX1" fmla="*/ 25729 w 531361"/>
                  <a:gd name="connsiteY1" fmla="*/ 188171 h 729051"/>
                  <a:gd name="connsiteX2" fmla="*/ 249148 w 531361"/>
                  <a:gd name="connsiteY2" fmla="*/ 39 h 729051"/>
                  <a:gd name="connsiteX3" fmla="*/ 484326 w 531361"/>
                  <a:gd name="connsiteY3" fmla="*/ 199929 h 729051"/>
                  <a:gd name="connsiteX4" fmla="*/ 531361 w 531361"/>
                  <a:gd name="connsiteY4" fmla="*/ 729051 h 729051"/>
                  <a:gd name="connsiteX0" fmla="*/ 13970 w 531361"/>
                  <a:gd name="connsiteY0" fmla="*/ 740812 h 740812"/>
                  <a:gd name="connsiteX1" fmla="*/ 25729 w 531361"/>
                  <a:gd name="connsiteY1" fmla="*/ 188174 h 740812"/>
                  <a:gd name="connsiteX2" fmla="*/ 249148 w 531361"/>
                  <a:gd name="connsiteY2" fmla="*/ 42 h 740812"/>
                  <a:gd name="connsiteX3" fmla="*/ 484326 w 531361"/>
                  <a:gd name="connsiteY3" fmla="*/ 199932 h 740812"/>
                  <a:gd name="connsiteX4" fmla="*/ 531361 w 531361"/>
                  <a:gd name="connsiteY4" fmla="*/ 729054 h 74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361" h="740812">
                    <a:moveTo>
                      <a:pt x="13970" y="740812"/>
                    </a:moveTo>
                    <a:cubicBezTo>
                      <a:pt x="251" y="540921"/>
                      <a:pt x="-13467" y="311636"/>
                      <a:pt x="25729" y="188174"/>
                    </a:cubicBezTo>
                    <a:cubicBezTo>
                      <a:pt x="64925" y="64712"/>
                      <a:pt x="172715" y="-1918"/>
                      <a:pt x="249148" y="42"/>
                    </a:cubicBezTo>
                    <a:cubicBezTo>
                      <a:pt x="325581" y="2002"/>
                      <a:pt x="437290" y="78430"/>
                      <a:pt x="484326" y="199932"/>
                    </a:cubicBezTo>
                    <a:cubicBezTo>
                      <a:pt x="531362" y="321434"/>
                      <a:pt x="531361" y="729054"/>
                      <a:pt x="531361" y="729054"/>
                    </a:cubicBezTo>
                  </a:path>
                </a:pathLst>
              </a:custGeom>
              <a:ln w="38100" cmpd="dbl">
                <a:solidFill>
                  <a:srgbClr val="FF0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4" name="Forme libre 33"/>
            <p:cNvSpPr/>
            <p:nvPr/>
          </p:nvSpPr>
          <p:spPr>
            <a:xfrm>
              <a:off x="5657413" y="1828670"/>
              <a:ext cx="763584" cy="415206"/>
            </a:xfrm>
            <a:custGeom>
              <a:avLst/>
              <a:gdLst>
                <a:gd name="connsiteX0" fmla="*/ 658497 w 680614"/>
                <a:gd name="connsiteY0" fmla="*/ 552638 h 552638"/>
                <a:gd name="connsiteX1" fmla="*/ 599703 w 680614"/>
                <a:gd name="connsiteY1" fmla="*/ 246924 h 552638"/>
                <a:gd name="connsiteX2" fmla="*/ 0 w 680614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78985 h 552638"/>
                <a:gd name="connsiteX2" fmla="*/ 0 w 665629"/>
                <a:gd name="connsiteY2" fmla="*/ 0 h 552638"/>
                <a:gd name="connsiteX0" fmla="*/ 658497 w 665627"/>
                <a:gd name="connsiteY0" fmla="*/ 552638 h 552638"/>
                <a:gd name="connsiteX1" fmla="*/ 531344 w 665627"/>
                <a:gd name="connsiteY1" fmla="*/ 145016 h 552638"/>
                <a:gd name="connsiteX2" fmla="*/ 0 w 665627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45016 h 552638"/>
                <a:gd name="connsiteX2" fmla="*/ 0 w 665629"/>
                <a:gd name="connsiteY2" fmla="*/ 0 h 552638"/>
                <a:gd name="connsiteX0" fmla="*/ 658497 w 674920"/>
                <a:gd name="connsiteY0" fmla="*/ 552638 h 552638"/>
                <a:gd name="connsiteX1" fmla="*/ 531344 w 674920"/>
                <a:gd name="connsiteY1" fmla="*/ 145016 h 552638"/>
                <a:gd name="connsiteX2" fmla="*/ 0 w 674920"/>
                <a:gd name="connsiteY2" fmla="*/ 0 h 55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4920" h="552638">
                  <a:moveTo>
                    <a:pt x="658497" y="552638"/>
                  </a:moveTo>
                  <a:cubicBezTo>
                    <a:pt x="683975" y="445834"/>
                    <a:pt x="702619" y="271090"/>
                    <a:pt x="531344" y="145016"/>
                  </a:cubicBezTo>
                  <a:cubicBezTo>
                    <a:pt x="360069" y="18942"/>
                    <a:pt x="0" y="0"/>
                    <a:pt x="0" y="0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Forme libre 34"/>
            <p:cNvSpPr/>
            <p:nvPr/>
          </p:nvSpPr>
          <p:spPr>
            <a:xfrm rot="10800000">
              <a:off x="2188273" y="3392523"/>
              <a:ext cx="923936" cy="456727"/>
            </a:xfrm>
            <a:custGeom>
              <a:avLst/>
              <a:gdLst>
                <a:gd name="connsiteX0" fmla="*/ 658497 w 680614"/>
                <a:gd name="connsiteY0" fmla="*/ 552638 h 552638"/>
                <a:gd name="connsiteX1" fmla="*/ 599703 w 680614"/>
                <a:gd name="connsiteY1" fmla="*/ 246924 h 552638"/>
                <a:gd name="connsiteX2" fmla="*/ 0 w 680614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78985 h 552638"/>
                <a:gd name="connsiteX2" fmla="*/ 0 w 665629"/>
                <a:gd name="connsiteY2" fmla="*/ 0 h 552638"/>
                <a:gd name="connsiteX0" fmla="*/ 658497 w 665627"/>
                <a:gd name="connsiteY0" fmla="*/ 552638 h 552638"/>
                <a:gd name="connsiteX1" fmla="*/ 531344 w 665627"/>
                <a:gd name="connsiteY1" fmla="*/ 145016 h 552638"/>
                <a:gd name="connsiteX2" fmla="*/ 0 w 665627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45016 h 552638"/>
                <a:gd name="connsiteX2" fmla="*/ 0 w 665629"/>
                <a:gd name="connsiteY2" fmla="*/ 0 h 552638"/>
                <a:gd name="connsiteX0" fmla="*/ 658497 w 674920"/>
                <a:gd name="connsiteY0" fmla="*/ 552638 h 552638"/>
                <a:gd name="connsiteX1" fmla="*/ 531344 w 674920"/>
                <a:gd name="connsiteY1" fmla="*/ 145016 h 552638"/>
                <a:gd name="connsiteX2" fmla="*/ 0 w 674920"/>
                <a:gd name="connsiteY2" fmla="*/ 0 h 55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4920" h="552638">
                  <a:moveTo>
                    <a:pt x="658497" y="552638"/>
                  </a:moveTo>
                  <a:cubicBezTo>
                    <a:pt x="683975" y="445834"/>
                    <a:pt x="702619" y="271090"/>
                    <a:pt x="531344" y="145016"/>
                  </a:cubicBezTo>
                  <a:cubicBezTo>
                    <a:pt x="360069" y="18942"/>
                    <a:pt x="0" y="0"/>
                    <a:pt x="0" y="0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4864561" y="2699573"/>
              <a:ext cx="521538" cy="311950"/>
            </a:xfrm>
            <a:custGeom>
              <a:avLst/>
              <a:gdLst>
                <a:gd name="connsiteX0" fmla="*/ 658497 w 680614"/>
                <a:gd name="connsiteY0" fmla="*/ 552638 h 552638"/>
                <a:gd name="connsiteX1" fmla="*/ 599703 w 680614"/>
                <a:gd name="connsiteY1" fmla="*/ 246924 h 552638"/>
                <a:gd name="connsiteX2" fmla="*/ 0 w 680614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78985 h 552638"/>
                <a:gd name="connsiteX2" fmla="*/ 0 w 665629"/>
                <a:gd name="connsiteY2" fmla="*/ 0 h 552638"/>
                <a:gd name="connsiteX0" fmla="*/ 658497 w 665627"/>
                <a:gd name="connsiteY0" fmla="*/ 552638 h 552638"/>
                <a:gd name="connsiteX1" fmla="*/ 531344 w 665627"/>
                <a:gd name="connsiteY1" fmla="*/ 145016 h 552638"/>
                <a:gd name="connsiteX2" fmla="*/ 0 w 665627"/>
                <a:gd name="connsiteY2" fmla="*/ 0 h 552638"/>
                <a:gd name="connsiteX0" fmla="*/ 658497 w 665629"/>
                <a:gd name="connsiteY0" fmla="*/ 552638 h 552638"/>
                <a:gd name="connsiteX1" fmla="*/ 531344 w 665629"/>
                <a:gd name="connsiteY1" fmla="*/ 145016 h 552638"/>
                <a:gd name="connsiteX2" fmla="*/ 0 w 665629"/>
                <a:gd name="connsiteY2" fmla="*/ 0 h 552638"/>
                <a:gd name="connsiteX0" fmla="*/ 658497 w 674920"/>
                <a:gd name="connsiteY0" fmla="*/ 552638 h 552638"/>
                <a:gd name="connsiteX1" fmla="*/ 531344 w 674920"/>
                <a:gd name="connsiteY1" fmla="*/ 145016 h 552638"/>
                <a:gd name="connsiteX2" fmla="*/ 0 w 674920"/>
                <a:gd name="connsiteY2" fmla="*/ 0 h 55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4920" h="552638">
                  <a:moveTo>
                    <a:pt x="658497" y="552638"/>
                  </a:moveTo>
                  <a:cubicBezTo>
                    <a:pt x="683975" y="445834"/>
                    <a:pt x="702619" y="271090"/>
                    <a:pt x="531344" y="145016"/>
                  </a:cubicBezTo>
                  <a:cubicBezTo>
                    <a:pt x="360069" y="18942"/>
                    <a:pt x="0" y="0"/>
                    <a:pt x="0" y="0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Arc 36"/>
            <p:cNvSpPr/>
            <p:nvPr/>
          </p:nvSpPr>
          <p:spPr>
            <a:xfrm>
              <a:off x="4060267" y="1758443"/>
              <a:ext cx="732005" cy="338907"/>
            </a:xfrm>
            <a:prstGeom prst="arc">
              <a:avLst>
                <a:gd name="adj1" fmla="val 19528604"/>
                <a:gd name="adj2" fmla="val 14552231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4461318" y="1733253"/>
              <a:ext cx="0" cy="689461"/>
            </a:xfrm>
            <a:prstGeom prst="straightConnector1">
              <a:avLst/>
            </a:prstGeom>
            <a:ln w="41275" cmpd="dbl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431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70560"/>
            <a:ext cx="3878156" cy="2737555"/>
          </a:xfrm>
        </p:spPr>
        <p:txBody>
          <a:bodyPr>
            <a:normAutofit/>
          </a:bodyPr>
          <a:lstStyle/>
          <a:p>
            <a:pPr algn="l"/>
            <a:r>
              <a:rPr lang="fr-FR" sz="2800" dirty="0" smtClean="0"/>
              <a:t>Quark and string motions in the </a:t>
            </a:r>
            <a:r>
              <a:rPr lang="fr-FR" sz="2800" dirty="0" err="1" smtClean="0"/>
              <a:t>rotating</a:t>
            </a:r>
            <a:r>
              <a:rPr lang="fr-FR" sz="2800" dirty="0"/>
              <a:t> </a:t>
            </a:r>
            <a:r>
              <a:rPr lang="fr-FR" sz="2800" dirty="0" smtClean="0"/>
              <a:t>frame</a:t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(</a:t>
            </a:r>
            <a:r>
              <a:rPr lang="fr-FR" sz="2800" dirty="0" err="1" smtClean="0"/>
              <a:t>massless</a:t>
            </a:r>
            <a:r>
              <a:rPr lang="fr-FR" sz="2800" dirty="0" smtClean="0"/>
              <a:t> quarks)</a:t>
            </a:r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3173893" y="636876"/>
            <a:ext cx="5128659" cy="5695736"/>
            <a:chOff x="1997993" y="295894"/>
            <a:chExt cx="5128659" cy="569573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6094449" y="4366165"/>
              <a:ext cx="438799" cy="1154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6094449" y="2700096"/>
              <a:ext cx="438799" cy="1154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orme libre 12"/>
            <p:cNvSpPr/>
            <p:nvPr/>
          </p:nvSpPr>
          <p:spPr>
            <a:xfrm>
              <a:off x="5528115" y="1392691"/>
              <a:ext cx="979497" cy="2164493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911" h="1626215">
                  <a:moveTo>
                    <a:pt x="0" y="1626215"/>
                  </a:moveTo>
                  <a:cubicBezTo>
                    <a:pt x="146391" y="1421454"/>
                    <a:pt x="292782" y="1216694"/>
                    <a:pt x="403564" y="1008966"/>
                  </a:cubicBezTo>
                  <a:cubicBezTo>
                    <a:pt x="514346" y="801238"/>
                    <a:pt x="609303" y="548007"/>
                    <a:pt x="664694" y="379846"/>
                  </a:cubicBezTo>
                  <a:cubicBezTo>
                    <a:pt x="720085" y="211685"/>
                    <a:pt x="735911" y="0"/>
                    <a:pt x="735911" y="0"/>
                  </a:cubicBezTo>
                </a:path>
              </a:pathLst>
            </a:cu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 flipV="1">
              <a:off x="5537967" y="3532909"/>
              <a:ext cx="979497" cy="2164493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911" h="1626215">
                  <a:moveTo>
                    <a:pt x="0" y="1626215"/>
                  </a:moveTo>
                  <a:cubicBezTo>
                    <a:pt x="146391" y="1421454"/>
                    <a:pt x="292782" y="1216694"/>
                    <a:pt x="403564" y="1008966"/>
                  </a:cubicBezTo>
                  <a:cubicBezTo>
                    <a:pt x="514346" y="801238"/>
                    <a:pt x="609303" y="548007"/>
                    <a:pt x="664694" y="379846"/>
                  </a:cubicBezTo>
                  <a:cubicBezTo>
                    <a:pt x="720085" y="211685"/>
                    <a:pt x="735911" y="0"/>
                    <a:pt x="735911" y="0"/>
                  </a:cubicBezTo>
                </a:path>
              </a:pathLst>
            </a:cu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/>
            <p:nvPr/>
          </p:nvCxnSpPr>
          <p:spPr>
            <a:xfrm rot="16200000">
              <a:off x="4054989" y="3525924"/>
              <a:ext cx="4917440" cy="13971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orme libre 18"/>
            <p:cNvSpPr/>
            <p:nvPr/>
          </p:nvSpPr>
          <p:spPr>
            <a:xfrm>
              <a:off x="5531072" y="2716639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 flipV="1">
              <a:off x="5554123" y="3539245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2492639" y="3532455"/>
              <a:ext cx="3053343" cy="11546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6596729" y="2375657"/>
              <a:ext cx="373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545311" y="4104555"/>
              <a:ext cx="373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997993" y="3521943"/>
              <a:ext cx="373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q</a:t>
              </a:r>
              <a:endParaRPr lang="fr-FR" sz="2800" baseline="-250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302791" y="3468722"/>
              <a:ext cx="2991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J</a:t>
              </a:r>
              <a:endParaRPr lang="fr-FR" sz="2800" baseline="-25000" dirty="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453885" y="2629572"/>
              <a:ext cx="144566" cy="1335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6453418" y="4298754"/>
              <a:ext cx="144566" cy="13358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2348073" y="3464439"/>
              <a:ext cx="144566" cy="13358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5678612" y="2328625"/>
              <a:ext cx="33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/>
                <a:t>A</a:t>
              </a:r>
              <a:endParaRPr lang="fr-FR" sz="2400" baseline="-25000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989178" y="295894"/>
              <a:ext cx="1810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400" dirty="0"/>
                <a:t>r</a:t>
              </a:r>
              <a:r>
                <a:rPr lang="fr-FR" sz="2400" dirty="0" smtClean="0"/>
                <a:t>otation axis</a:t>
              </a:r>
              <a:endParaRPr lang="fr-FR" sz="2400" baseline="-25000" dirty="0"/>
            </a:p>
          </p:txBody>
        </p:sp>
        <p:cxnSp>
          <p:nvCxnSpPr>
            <p:cNvPr id="37" name="Connecteur droit 36"/>
            <p:cNvCxnSpPr/>
            <p:nvPr/>
          </p:nvCxnSpPr>
          <p:spPr>
            <a:xfrm>
              <a:off x="2402714" y="5737606"/>
              <a:ext cx="2533832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4953847" y="5746665"/>
              <a:ext cx="1566848" cy="12701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V="1">
              <a:off x="4962347" y="841476"/>
              <a:ext cx="0" cy="5119693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>
              <a:stCxn id="30" idx="0"/>
            </p:cNvCxnSpPr>
            <p:nvPr/>
          </p:nvCxnSpPr>
          <p:spPr>
            <a:xfrm flipH="1" flipV="1">
              <a:off x="2416686" y="1304006"/>
              <a:ext cx="3670" cy="2160433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2435260" y="1296831"/>
              <a:ext cx="4166098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7126652" y="2350214"/>
              <a:ext cx="0" cy="689461"/>
            </a:xfrm>
            <a:prstGeom prst="straightConnector1">
              <a:avLst/>
            </a:prstGeom>
            <a:ln w="41275" cmpd="dbl"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7103134" y="4104555"/>
              <a:ext cx="0" cy="689461"/>
            </a:xfrm>
            <a:prstGeom prst="straightConnector1">
              <a:avLst/>
            </a:prstGeom>
            <a:ln w="38100" cmpd="dbl">
              <a:solidFill>
                <a:srgbClr val="4E98D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flipH="1" flipV="1">
              <a:off x="2422562" y="3631033"/>
              <a:ext cx="3670" cy="2160433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Arc 2"/>
          <p:cNvSpPr/>
          <p:nvPr/>
        </p:nvSpPr>
        <p:spPr>
          <a:xfrm>
            <a:off x="5742610" y="1109457"/>
            <a:ext cx="732005" cy="338907"/>
          </a:xfrm>
          <a:prstGeom prst="arc">
            <a:avLst>
              <a:gd name="adj1" fmla="val 19528604"/>
              <a:gd name="adj2" fmla="val 14552231"/>
            </a:avLst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6826282" y="4511715"/>
            <a:ext cx="33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B</a:t>
            </a:r>
            <a:endParaRPr lang="fr-FR" sz="2400" baseline="-25000" dirty="0"/>
          </a:p>
        </p:txBody>
      </p:sp>
      <p:sp>
        <p:nvSpPr>
          <p:cNvPr id="43" name="ZoneTexte 42"/>
          <p:cNvSpPr txBox="1"/>
          <p:nvPr/>
        </p:nvSpPr>
        <p:spPr>
          <a:xfrm>
            <a:off x="7713871" y="1285034"/>
            <a:ext cx="33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</a:t>
            </a:r>
            <a:endParaRPr lang="fr-FR" sz="2400" baseline="-25000" dirty="0"/>
          </a:p>
        </p:txBody>
      </p:sp>
      <p:sp>
        <p:nvSpPr>
          <p:cNvPr id="47" name="ZoneTexte 46"/>
          <p:cNvSpPr txBox="1"/>
          <p:nvPr/>
        </p:nvSpPr>
        <p:spPr>
          <a:xfrm>
            <a:off x="3625982" y="1674169"/>
            <a:ext cx="1959487" cy="830997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i</a:t>
            </a:r>
            <a:r>
              <a:rPr lang="fr-FR" sz="2400" dirty="0" err="1" smtClean="0"/>
              <a:t>nstantaneous</a:t>
            </a:r>
            <a:r>
              <a:rPr lang="fr-FR" sz="2400" dirty="0" smtClean="0"/>
              <a:t> string plane</a:t>
            </a:r>
            <a:endParaRPr lang="fr-F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422427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/>
          <p:nvPr/>
        </p:nvSpPr>
        <p:spPr>
          <a:xfrm>
            <a:off x="6704015" y="1733673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6702108" y="3873891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8100" cmpd="sng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rot="16200000">
            <a:off x="5230889" y="3866906"/>
            <a:ext cx="4917440" cy="1397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668539" y="3873437"/>
            <a:ext cx="3053343" cy="1154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lipse 29"/>
          <p:cNvSpPr/>
          <p:nvPr/>
        </p:nvSpPr>
        <p:spPr>
          <a:xfrm>
            <a:off x="3523973" y="3805421"/>
            <a:ext cx="144566" cy="133589"/>
          </a:xfrm>
          <a:prstGeom prst="ellipse">
            <a:avLst/>
          </a:prstGeom>
          <a:solidFill>
            <a:srgbClr val="008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7629318" y="1582656"/>
            <a:ext cx="144566" cy="1335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 flipV="1">
            <a:off x="7629650" y="5993199"/>
            <a:ext cx="144566" cy="133589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30906" y="6126788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1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74547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/>
          <p:nvPr/>
        </p:nvSpPr>
        <p:spPr>
          <a:xfrm>
            <a:off x="6704015" y="1733673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6666831" y="3873891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rot="16200000">
            <a:off x="5230889" y="3866906"/>
            <a:ext cx="4917440" cy="1397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668539" y="3873437"/>
            <a:ext cx="3053343" cy="1154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lipse 29"/>
          <p:cNvSpPr/>
          <p:nvPr/>
        </p:nvSpPr>
        <p:spPr>
          <a:xfrm>
            <a:off x="3523973" y="3805421"/>
            <a:ext cx="144566" cy="133589"/>
          </a:xfrm>
          <a:prstGeom prst="ellipse">
            <a:avLst/>
          </a:prstGeom>
          <a:solidFill>
            <a:srgbClr val="008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/>
          <p:cNvCxnSpPr/>
          <p:nvPr/>
        </p:nvCxnSpPr>
        <p:spPr>
          <a:xfrm flipV="1">
            <a:off x="7502065" y="2429208"/>
            <a:ext cx="186094" cy="1154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llipse 50"/>
          <p:cNvSpPr/>
          <p:nvPr/>
        </p:nvSpPr>
        <p:spPr>
          <a:xfrm>
            <a:off x="7629318" y="2370442"/>
            <a:ext cx="144566" cy="1335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orme libre 58"/>
          <p:cNvSpPr/>
          <p:nvPr/>
        </p:nvSpPr>
        <p:spPr>
          <a:xfrm>
            <a:off x="6658141" y="2420531"/>
            <a:ext cx="865435" cy="147305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  <a:gd name="connsiteX0" fmla="*/ 0 w 537367"/>
              <a:gd name="connsiteY0" fmla="*/ 914651 h 914651"/>
              <a:gd name="connsiteX1" fmla="*/ 241642 w 537367"/>
              <a:gd name="connsiteY1" fmla="*/ 569526 h 914651"/>
              <a:gd name="connsiteX2" fmla="*/ 537367 w 537367"/>
              <a:gd name="connsiteY2" fmla="*/ 0 h 914651"/>
              <a:gd name="connsiteX0" fmla="*/ 0 w 537367"/>
              <a:gd name="connsiteY0" fmla="*/ 914651 h 914651"/>
              <a:gd name="connsiteX1" fmla="*/ 241642 w 537367"/>
              <a:gd name="connsiteY1" fmla="*/ 569526 h 914651"/>
              <a:gd name="connsiteX2" fmla="*/ 537367 w 537367"/>
              <a:gd name="connsiteY2" fmla="*/ 0 h 9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367" h="914651">
                <a:moveTo>
                  <a:pt x="0" y="914651"/>
                </a:moveTo>
                <a:cubicBezTo>
                  <a:pt x="158318" y="700348"/>
                  <a:pt x="172768" y="674512"/>
                  <a:pt x="241642" y="569526"/>
                </a:cubicBezTo>
                <a:cubicBezTo>
                  <a:pt x="310516" y="464540"/>
                  <a:pt x="438806" y="231467"/>
                  <a:pt x="537367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/>
          <p:cNvCxnSpPr/>
          <p:nvPr/>
        </p:nvCxnSpPr>
        <p:spPr>
          <a:xfrm>
            <a:off x="7514156" y="5398028"/>
            <a:ext cx="186094" cy="11546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 flipV="1">
            <a:off x="7629650" y="5346509"/>
            <a:ext cx="144566" cy="133589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 flipV="1">
            <a:off x="6658473" y="3921682"/>
            <a:ext cx="865435" cy="147305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557680 w 735911"/>
              <a:gd name="connsiteY2" fmla="*/ 709821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735911"/>
              <a:gd name="connsiteY0" fmla="*/ 1626215 h 1626215"/>
              <a:gd name="connsiteX1" fmla="*/ 267881 w 735911"/>
              <a:gd name="connsiteY1" fmla="*/ 1245309 h 1626215"/>
              <a:gd name="connsiteX2" fmla="*/ 413244 w 735911"/>
              <a:gd name="connsiteY2" fmla="*/ 998686 h 1626215"/>
              <a:gd name="connsiteX3" fmla="*/ 735911 w 735911"/>
              <a:gd name="connsiteY3" fmla="*/ 0 h 1626215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13244"/>
              <a:gd name="connsiteY0" fmla="*/ 627529 h 627529"/>
              <a:gd name="connsiteX1" fmla="*/ 267881 w 413244"/>
              <a:gd name="connsiteY1" fmla="*/ 246623 h 627529"/>
              <a:gd name="connsiteX2" fmla="*/ 413244 w 413244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20400"/>
              <a:gd name="connsiteY0" fmla="*/ 627529 h 627529"/>
              <a:gd name="connsiteX1" fmla="*/ 267881 w 420400"/>
              <a:gd name="connsiteY1" fmla="*/ 246623 h 627529"/>
              <a:gd name="connsiteX2" fmla="*/ 420400 w 420400"/>
              <a:gd name="connsiteY2" fmla="*/ 0 h 627529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67881 w 413244"/>
              <a:gd name="connsiteY1" fmla="*/ 249008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53569 w 413244"/>
              <a:gd name="connsiteY1" fmla="*/ 275247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  <a:gd name="connsiteX0" fmla="*/ 0 w 413244"/>
              <a:gd name="connsiteY0" fmla="*/ 629914 h 629914"/>
              <a:gd name="connsiteX1" fmla="*/ 241642 w 413244"/>
              <a:gd name="connsiteY1" fmla="*/ 284789 h 629914"/>
              <a:gd name="connsiteX2" fmla="*/ 413244 w 413244"/>
              <a:gd name="connsiteY2" fmla="*/ 0 h 629914"/>
              <a:gd name="connsiteX0" fmla="*/ 0 w 537367"/>
              <a:gd name="connsiteY0" fmla="*/ 914651 h 914651"/>
              <a:gd name="connsiteX1" fmla="*/ 241642 w 537367"/>
              <a:gd name="connsiteY1" fmla="*/ 569526 h 914651"/>
              <a:gd name="connsiteX2" fmla="*/ 537367 w 537367"/>
              <a:gd name="connsiteY2" fmla="*/ 0 h 914651"/>
              <a:gd name="connsiteX0" fmla="*/ 0 w 537367"/>
              <a:gd name="connsiteY0" fmla="*/ 914651 h 914651"/>
              <a:gd name="connsiteX1" fmla="*/ 241642 w 537367"/>
              <a:gd name="connsiteY1" fmla="*/ 569526 h 914651"/>
              <a:gd name="connsiteX2" fmla="*/ 537367 w 537367"/>
              <a:gd name="connsiteY2" fmla="*/ 0 h 9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367" h="914651">
                <a:moveTo>
                  <a:pt x="0" y="914651"/>
                </a:moveTo>
                <a:cubicBezTo>
                  <a:pt x="158318" y="700348"/>
                  <a:pt x="172768" y="674512"/>
                  <a:pt x="241642" y="569526"/>
                </a:cubicBezTo>
                <a:cubicBezTo>
                  <a:pt x="310516" y="464540"/>
                  <a:pt x="438806" y="231467"/>
                  <a:pt x="537367" y="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30906" y="6126788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2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78161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7331944" y="4871759"/>
            <a:ext cx="362644" cy="11546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rme libre 12"/>
          <p:cNvSpPr/>
          <p:nvPr/>
        </p:nvSpPr>
        <p:spPr>
          <a:xfrm>
            <a:off x="6704015" y="1733673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6713867" y="3873891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rot="16200000">
            <a:off x="5230889" y="3866906"/>
            <a:ext cx="4917440" cy="1397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668539" y="3873437"/>
            <a:ext cx="3053343" cy="1154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7629318" y="4804348"/>
            <a:ext cx="144566" cy="13358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3523973" y="3805421"/>
            <a:ext cx="144566" cy="133589"/>
          </a:xfrm>
          <a:prstGeom prst="ellipse">
            <a:avLst/>
          </a:prstGeom>
          <a:solidFill>
            <a:srgbClr val="008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/>
          <p:cNvCxnSpPr/>
          <p:nvPr/>
        </p:nvCxnSpPr>
        <p:spPr>
          <a:xfrm flipV="1">
            <a:off x="7307959" y="2876012"/>
            <a:ext cx="362644" cy="1154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llipse 50"/>
          <p:cNvSpPr/>
          <p:nvPr/>
        </p:nvSpPr>
        <p:spPr>
          <a:xfrm>
            <a:off x="7629318" y="2817246"/>
            <a:ext cx="144566" cy="1335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8" name="Grouper 57"/>
          <p:cNvGrpSpPr/>
          <p:nvPr/>
        </p:nvGrpSpPr>
        <p:grpSpPr>
          <a:xfrm>
            <a:off x="6658141" y="2879103"/>
            <a:ext cx="693426" cy="2009836"/>
            <a:chOff x="6683454" y="3057621"/>
            <a:chExt cx="573079" cy="1661021"/>
          </a:xfrm>
        </p:grpSpPr>
        <p:sp>
          <p:nvSpPr>
            <p:cNvPr id="59" name="Forme libre 58"/>
            <p:cNvSpPr/>
            <p:nvPr/>
          </p:nvSpPr>
          <p:spPr>
            <a:xfrm>
              <a:off x="6683454" y="3057621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Forme libre 59"/>
            <p:cNvSpPr/>
            <p:nvPr/>
          </p:nvSpPr>
          <p:spPr>
            <a:xfrm flipV="1">
              <a:off x="6706505" y="3880227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ZoneTexte 62"/>
          <p:cNvSpPr txBox="1"/>
          <p:nvPr/>
        </p:nvSpPr>
        <p:spPr>
          <a:xfrm>
            <a:off x="430906" y="6126788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5820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6921094" y="3546564"/>
            <a:ext cx="796298" cy="678401"/>
            <a:chOff x="7177855" y="3158658"/>
            <a:chExt cx="494438" cy="1454213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7189614" y="4601325"/>
              <a:ext cx="482679" cy="1154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7177855" y="3158658"/>
              <a:ext cx="482679" cy="1154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orme libre 12"/>
          <p:cNvSpPr/>
          <p:nvPr/>
        </p:nvSpPr>
        <p:spPr>
          <a:xfrm>
            <a:off x="6704015" y="1733673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 flipV="1">
            <a:off x="6713867" y="3873891"/>
            <a:ext cx="979497" cy="2164493"/>
          </a:xfrm>
          <a:custGeom>
            <a:avLst/>
            <a:gdLst>
              <a:gd name="connsiteX0" fmla="*/ 0 w 735911"/>
              <a:gd name="connsiteY0" fmla="*/ 1626215 h 1626215"/>
              <a:gd name="connsiteX1" fmla="*/ 403564 w 735911"/>
              <a:gd name="connsiteY1" fmla="*/ 1008966 h 1626215"/>
              <a:gd name="connsiteX2" fmla="*/ 664694 w 735911"/>
              <a:gd name="connsiteY2" fmla="*/ 379846 h 1626215"/>
              <a:gd name="connsiteX3" fmla="*/ 735911 w 735911"/>
              <a:gd name="connsiteY3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11" h="1626215">
                <a:moveTo>
                  <a:pt x="0" y="1626215"/>
                </a:moveTo>
                <a:cubicBezTo>
                  <a:pt x="146391" y="1421454"/>
                  <a:pt x="292782" y="1216694"/>
                  <a:pt x="403564" y="1008966"/>
                </a:cubicBezTo>
                <a:cubicBezTo>
                  <a:pt x="514346" y="801238"/>
                  <a:pt x="609303" y="548007"/>
                  <a:pt x="664694" y="379846"/>
                </a:cubicBezTo>
                <a:cubicBezTo>
                  <a:pt x="720085" y="211685"/>
                  <a:pt x="735911" y="0"/>
                  <a:pt x="735911" y="0"/>
                </a:cubicBezTo>
              </a:path>
            </a:pathLst>
          </a:cu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rot="16200000">
            <a:off x="5230889" y="3866906"/>
            <a:ext cx="4917440" cy="1397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668539" y="3873437"/>
            <a:ext cx="3053343" cy="1154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7629785" y="3476148"/>
            <a:ext cx="144566" cy="1335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7629318" y="4169416"/>
            <a:ext cx="144566" cy="13358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3523973" y="3805421"/>
            <a:ext cx="144566" cy="133589"/>
          </a:xfrm>
          <a:prstGeom prst="ellipse">
            <a:avLst/>
          </a:prstGeom>
          <a:solidFill>
            <a:srgbClr val="008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r 52"/>
          <p:cNvGrpSpPr/>
          <p:nvPr/>
        </p:nvGrpSpPr>
        <p:grpSpPr>
          <a:xfrm>
            <a:off x="6717800" y="3566419"/>
            <a:ext cx="220767" cy="653821"/>
            <a:chOff x="6683454" y="3057621"/>
            <a:chExt cx="572612" cy="1695841"/>
          </a:xfrm>
        </p:grpSpPr>
        <p:sp>
          <p:nvSpPr>
            <p:cNvPr id="54" name="Forme libre 53"/>
            <p:cNvSpPr/>
            <p:nvPr/>
          </p:nvSpPr>
          <p:spPr>
            <a:xfrm>
              <a:off x="6683454" y="3057621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Forme libre 56"/>
            <p:cNvSpPr/>
            <p:nvPr/>
          </p:nvSpPr>
          <p:spPr>
            <a:xfrm flipV="1">
              <a:off x="6706038" y="3915047"/>
              <a:ext cx="550028" cy="838415"/>
            </a:xfrm>
            <a:custGeom>
              <a:avLst/>
              <a:gdLst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664694 w 735911"/>
                <a:gd name="connsiteY2" fmla="*/ 37984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403564 w 735911"/>
                <a:gd name="connsiteY1" fmla="*/ 1008966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557680 w 735911"/>
                <a:gd name="connsiteY2" fmla="*/ 709821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735911"/>
                <a:gd name="connsiteY0" fmla="*/ 1626215 h 1626215"/>
                <a:gd name="connsiteX1" fmla="*/ 267881 w 735911"/>
                <a:gd name="connsiteY1" fmla="*/ 1245309 h 1626215"/>
                <a:gd name="connsiteX2" fmla="*/ 413244 w 735911"/>
                <a:gd name="connsiteY2" fmla="*/ 998686 h 1626215"/>
                <a:gd name="connsiteX3" fmla="*/ 735911 w 735911"/>
                <a:gd name="connsiteY3" fmla="*/ 0 h 1626215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13244"/>
                <a:gd name="connsiteY0" fmla="*/ 627529 h 627529"/>
                <a:gd name="connsiteX1" fmla="*/ 267881 w 413244"/>
                <a:gd name="connsiteY1" fmla="*/ 246623 h 627529"/>
                <a:gd name="connsiteX2" fmla="*/ 413244 w 413244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20400"/>
                <a:gd name="connsiteY0" fmla="*/ 627529 h 627529"/>
                <a:gd name="connsiteX1" fmla="*/ 267881 w 420400"/>
                <a:gd name="connsiteY1" fmla="*/ 246623 h 627529"/>
                <a:gd name="connsiteX2" fmla="*/ 420400 w 420400"/>
                <a:gd name="connsiteY2" fmla="*/ 0 h 627529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67881 w 413244"/>
                <a:gd name="connsiteY1" fmla="*/ 249008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53569 w 413244"/>
                <a:gd name="connsiteY1" fmla="*/ 275247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  <a:gd name="connsiteX0" fmla="*/ 0 w 413244"/>
                <a:gd name="connsiteY0" fmla="*/ 629914 h 629914"/>
                <a:gd name="connsiteX1" fmla="*/ 241642 w 413244"/>
                <a:gd name="connsiteY1" fmla="*/ 284789 h 629914"/>
                <a:gd name="connsiteX2" fmla="*/ 413244 w 413244"/>
                <a:gd name="connsiteY2" fmla="*/ 0 h 62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3244" h="629914">
                  <a:moveTo>
                    <a:pt x="0" y="629914"/>
                  </a:moveTo>
                  <a:cubicBezTo>
                    <a:pt x="158318" y="415611"/>
                    <a:pt x="172768" y="389775"/>
                    <a:pt x="241642" y="284789"/>
                  </a:cubicBezTo>
                  <a:cubicBezTo>
                    <a:pt x="310516" y="179803"/>
                    <a:pt x="307382" y="187661"/>
                    <a:pt x="413244" y="0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430906" y="6126788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745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797</Words>
  <Application>Microsoft Macintosh PowerPoint</Application>
  <PresentationFormat>Présentation à l'écran (4:3)</PresentationFormat>
  <Paragraphs>181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Semi-classical tri- and tetra-quark</vt:lpstr>
      <vt:lpstr>Présentation PowerPoint</vt:lpstr>
      <vt:lpstr>Présentation PowerPoint</vt:lpstr>
      <vt:lpstr>Présentation PowerPoint</vt:lpstr>
      <vt:lpstr>Quark and string motions in the rotating frame  (massless quarks)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parameters</vt:lpstr>
      <vt:lpstr>Mass and angular momentum</vt:lpstr>
      <vt:lpstr>Tetraquark   first solution : with 2 forks </vt:lpstr>
      <vt:lpstr>Présentation PowerPoint</vt:lpstr>
      <vt:lpstr>Présentation PowerPoint</vt:lpstr>
      <vt:lpstr>Quantization</vt:lpstr>
      <vt:lpstr>Présentation PowerPoint</vt:lpstr>
      <vt:lpstr>Application to the rotating-vibrating fork </vt:lpstr>
      <vt:lpstr>Can we speak of an effective diquark ? </vt:lpstr>
      <vt:lpstr>Conclusion</vt:lpstr>
    </vt:vector>
  </TitlesOfParts>
  <Company>personnel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Triquark</dc:title>
  <dc:creator>Xavier/Artru</dc:creator>
  <cp:lastModifiedBy>Xavier/Artru</cp:lastModifiedBy>
  <cp:revision>168</cp:revision>
  <dcterms:created xsi:type="dcterms:W3CDTF">2024-01-18T20:28:27Z</dcterms:created>
  <dcterms:modified xsi:type="dcterms:W3CDTF">2024-01-22T14:22:41Z</dcterms:modified>
</cp:coreProperties>
</file>