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26"/>
  </p:notesMasterIdLst>
  <p:handoutMasterIdLst>
    <p:handoutMasterId r:id="rId27"/>
  </p:handoutMasterIdLst>
  <p:sldIdLst>
    <p:sldId id="256" r:id="rId2"/>
    <p:sldId id="573" r:id="rId3"/>
    <p:sldId id="643" r:id="rId4"/>
    <p:sldId id="684" r:id="rId5"/>
    <p:sldId id="685" r:id="rId6"/>
    <p:sldId id="670" r:id="rId7"/>
    <p:sldId id="620" r:id="rId8"/>
    <p:sldId id="686" r:id="rId9"/>
    <p:sldId id="680" r:id="rId10"/>
    <p:sldId id="692" r:id="rId11"/>
    <p:sldId id="700" r:id="rId12"/>
    <p:sldId id="693" r:id="rId13"/>
    <p:sldId id="691" r:id="rId14"/>
    <p:sldId id="688" r:id="rId15"/>
    <p:sldId id="695" r:id="rId16"/>
    <p:sldId id="689" r:id="rId17"/>
    <p:sldId id="260" r:id="rId18"/>
    <p:sldId id="699" r:id="rId19"/>
    <p:sldId id="602" r:id="rId20"/>
    <p:sldId id="644" r:id="rId21"/>
    <p:sldId id="625" r:id="rId22"/>
    <p:sldId id="626" r:id="rId23"/>
    <p:sldId id="637" r:id="rId24"/>
    <p:sldId id="259" r:id="rId25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SzPct val="100000"/>
      <a:defRPr sz="1000" kern="1200">
        <a:solidFill>
          <a:srgbClr val="FFFF66"/>
        </a:solidFill>
        <a:latin typeface="Comic Sans MS" charset="0"/>
        <a:ea typeface="Gulim" pitchFamily="34" charset="-127"/>
        <a:cs typeface="Gulim" pitchFamily="34" charset="-127"/>
      </a:defRPr>
    </a:lvl1pPr>
    <a:lvl2pPr marL="457200" algn="ctr" rtl="0" eaLnBrk="0" fontAlgn="base" hangingPunct="0">
      <a:spcBef>
        <a:spcPct val="20000"/>
      </a:spcBef>
      <a:spcAft>
        <a:spcPct val="0"/>
      </a:spcAft>
      <a:buSzPct val="100000"/>
      <a:defRPr sz="1000" kern="1200">
        <a:solidFill>
          <a:srgbClr val="FFFF66"/>
        </a:solidFill>
        <a:latin typeface="Comic Sans MS" charset="0"/>
        <a:ea typeface="Gulim" pitchFamily="34" charset="-127"/>
        <a:cs typeface="Gulim" pitchFamily="34" charset="-127"/>
      </a:defRPr>
    </a:lvl2pPr>
    <a:lvl3pPr marL="914400" algn="ctr" rtl="0" eaLnBrk="0" fontAlgn="base" hangingPunct="0">
      <a:spcBef>
        <a:spcPct val="20000"/>
      </a:spcBef>
      <a:spcAft>
        <a:spcPct val="0"/>
      </a:spcAft>
      <a:buSzPct val="100000"/>
      <a:defRPr sz="1000" kern="1200">
        <a:solidFill>
          <a:srgbClr val="FFFF66"/>
        </a:solidFill>
        <a:latin typeface="Comic Sans MS" charset="0"/>
        <a:ea typeface="Gulim" pitchFamily="34" charset="-127"/>
        <a:cs typeface="Gulim" pitchFamily="34" charset="-127"/>
      </a:defRPr>
    </a:lvl3pPr>
    <a:lvl4pPr marL="1371600" algn="ctr" rtl="0" eaLnBrk="0" fontAlgn="base" hangingPunct="0">
      <a:spcBef>
        <a:spcPct val="20000"/>
      </a:spcBef>
      <a:spcAft>
        <a:spcPct val="0"/>
      </a:spcAft>
      <a:buSzPct val="100000"/>
      <a:defRPr sz="1000" kern="1200">
        <a:solidFill>
          <a:srgbClr val="FFFF66"/>
        </a:solidFill>
        <a:latin typeface="Comic Sans MS" charset="0"/>
        <a:ea typeface="Gulim" pitchFamily="34" charset="-127"/>
        <a:cs typeface="Gulim" pitchFamily="34" charset="-127"/>
      </a:defRPr>
    </a:lvl4pPr>
    <a:lvl5pPr marL="1828800" algn="ctr" rtl="0" eaLnBrk="0" fontAlgn="base" hangingPunct="0">
      <a:spcBef>
        <a:spcPct val="20000"/>
      </a:spcBef>
      <a:spcAft>
        <a:spcPct val="0"/>
      </a:spcAft>
      <a:buSzPct val="100000"/>
      <a:defRPr sz="1000" kern="1200">
        <a:solidFill>
          <a:srgbClr val="FFFF66"/>
        </a:solidFill>
        <a:latin typeface="Comic Sans MS" charset="0"/>
        <a:ea typeface="Gulim" pitchFamily="34" charset="-127"/>
        <a:cs typeface="Gulim" pitchFamily="34" charset="-127"/>
      </a:defRPr>
    </a:lvl5pPr>
    <a:lvl6pPr marL="2286000" algn="l" defTabSz="457200" rtl="0" eaLnBrk="1" latinLnBrk="0" hangingPunct="1">
      <a:defRPr sz="1000" kern="1200">
        <a:solidFill>
          <a:srgbClr val="FFFF66"/>
        </a:solidFill>
        <a:latin typeface="Comic Sans MS" charset="0"/>
        <a:ea typeface="Gulim" pitchFamily="34" charset="-127"/>
        <a:cs typeface="Gulim" pitchFamily="34" charset="-127"/>
      </a:defRPr>
    </a:lvl6pPr>
    <a:lvl7pPr marL="2743200" algn="l" defTabSz="457200" rtl="0" eaLnBrk="1" latinLnBrk="0" hangingPunct="1">
      <a:defRPr sz="1000" kern="1200">
        <a:solidFill>
          <a:srgbClr val="FFFF66"/>
        </a:solidFill>
        <a:latin typeface="Comic Sans MS" charset="0"/>
        <a:ea typeface="Gulim" pitchFamily="34" charset="-127"/>
        <a:cs typeface="Gulim" pitchFamily="34" charset="-127"/>
      </a:defRPr>
    </a:lvl7pPr>
    <a:lvl8pPr marL="3200400" algn="l" defTabSz="457200" rtl="0" eaLnBrk="1" latinLnBrk="0" hangingPunct="1">
      <a:defRPr sz="1000" kern="1200">
        <a:solidFill>
          <a:srgbClr val="FFFF66"/>
        </a:solidFill>
        <a:latin typeface="Comic Sans MS" charset="0"/>
        <a:ea typeface="Gulim" pitchFamily="34" charset="-127"/>
        <a:cs typeface="Gulim" pitchFamily="34" charset="-127"/>
      </a:defRPr>
    </a:lvl8pPr>
    <a:lvl9pPr marL="3657600" algn="l" defTabSz="457200" rtl="0" eaLnBrk="1" latinLnBrk="0" hangingPunct="1">
      <a:defRPr sz="1000" kern="1200">
        <a:solidFill>
          <a:srgbClr val="FFFF66"/>
        </a:solidFill>
        <a:latin typeface="Comic Sans MS" charset="0"/>
        <a:ea typeface="Gulim" pitchFamily="34" charset="-127"/>
        <a:cs typeface="Gulim" pitchFamily="34" charset="-127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66"/>
    <a:srgbClr val="000099"/>
    <a:srgbClr val="FF3300"/>
    <a:srgbClr val="00FF00"/>
    <a:srgbClr val="008000"/>
    <a:srgbClr val="CC0066"/>
    <a:srgbClr val="FFFF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13" autoAdjust="0"/>
    <p:restoredTop sz="95591" autoAdjust="0"/>
  </p:normalViewPr>
  <p:slideViewPr>
    <p:cSldViewPr>
      <p:cViewPr varScale="1">
        <p:scale>
          <a:sx n="105" d="100"/>
          <a:sy n="105" d="100"/>
        </p:scale>
        <p:origin x="7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234" y="-77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6" rIns="96597" bIns="48296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spcBef>
                <a:spcPct val="0"/>
              </a:spcBef>
              <a:buSzTx/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6" rIns="96597" bIns="48296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buSzTx/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6" rIns="96597" bIns="48296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spcBef>
                <a:spcPct val="0"/>
              </a:spcBef>
              <a:buSzTx/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6" rIns="96597" bIns="48296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buSzTx/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90A72F89-5CF8-9049-BCD7-CD575EA63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23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8" rIns="95637" bIns="47818" numCol="1" anchor="t" anchorCtr="0" compatLnSpc="1">
            <a:prstTxWarp prst="textNoShape">
              <a:avLst/>
            </a:prstTxWarp>
          </a:bodyPr>
          <a:lstStyle>
            <a:lvl1pPr algn="l" defTabSz="957263" eaLnBrk="1" hangingPunct="1">
              <a:spcBef>
                <a:spcPct val="0"/>
              </a:spcBef>
              <a:buSzTx/>
              <a:defRPr sz="14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9888" y="0"/>
            <a:ext cx="3135312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8" rIns="95637" bIns="47818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spcBef>
                <a:spcPct val="0"/>
              </a:spcBef>
              <a:buSzTx/>
              <a:defRPr sz="14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8725" y="7159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613" y="4595813"/>
            <a:ext cx="5387975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8" rIns="95637" bIns="47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3838"/>
            <a:ext cx="31353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8" rIns="95637" bIns="47818" numCol="1" anchor="b" anchorCtr="0" compatLnSpc="1">
            <a:prstTxWarp prst="textNoShape">
              <a:avLst/>
            </a:prstTxWarp>
          </a:bodyPr>
          <a:lstStyle>
            <a:lvl1pPr algn="l" defTabSz="957263" eaLnBrk="1" hangingPunct="1">
              <a:spcBef>
                <a:spcPct val="0"/>
              </a:spcBef>
              <a:buSzTx/>
              <a:defRPr sz="14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9888" y="9113838"/>
            <a:ext cx="3135312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8" rIns="95637" bIns="47818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spcBef>
                <a:spcPct val="0"/>
              </a:spcBef>
              <a:buSzTx/>
              <a:defRPr sz="14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1BD92BD0-A30E-5A4A-BED8-25B7CD8B9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62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1C70A-534A-1541-B0CA-0807A64E0611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pretty</a:t>
            </a:r>
            <a:r>
              <a:rPr lang="en-US" baseline="0" dirty="0"/>
              <a:t> good. Notice the high rapidity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2BD0-A30E-5A4A-BED8-25B7CD8B925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41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 of the box works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2BD0-A30E-5A4A-BED8-25B7CD8B925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5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each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2BD0-A30E-5A4A-BED8-25B7CD8B925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92BD0-A30E-5A4A-BED8-25B7CD8B92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3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B4281-0957-BD44-8A5D-6670C709825E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Characteristics of distributions; </a:t>
            </a:r>
            <a:r>
              <a:rPr lang="en-US" dirty="0" err="1"/>
              <a:t>phenix</a:t>
            </a:r>
            <a:r>
              <a:rPr lang="en-US" dirty="0"/>
              <a:t> 200 </a:t>
            </a:r>
            <a:r>
              <a:rPr lang="en-US" dirty="0" err="1"/>
              <a:t>gev</a:t>
            </a:r>
            <a:r>
              <a:rPr lang="en-US" dirty="0"/>
              <a:t> values   - </a:t>
            </a:r>
            <a:r>
              <a:rPr lang="en-US" dirty="0" err="1"/>
              <a:t>vs</a:t>
            </a:r>
            <a:r>
              <a:rPr lang="en-US" dirty="0"/>
              <a:t> 62.4  read up on text; systematics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2BD0-A30E-5A4A-BED8-25B7CD8B92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mental note of comparisons to STAR,PHENIX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2BD0-A30E-5A4A-BED8-25B7CD8B92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12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D5518-639F-EB4E-9A1E-74F550A442CD}" type="slidenum">
              <a:rPr lang="en-US"/>
              <a:pPr/>
              <a:t>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cosh(y); On slide 5 I imagine that you are saying dn/dx for protons is ~constact,</a:t>
            </a:r>
            <a:br>
              <a:rPr lang="en-US"/>
            </a:br>
            <a:r>
              <a:rPr lang="en-US"/>
              <a:t>dN/dx for pbars dies down above 0.4 =&gt; dN/dx for net proton is constant</a:t>
            </a:r>
            <a:br>
              <a:rPr lang="en-US"/>
            </a:br>
            <a:r>
              <a:rPr lang="en-US"/>
              <a:t>above x=0.4 and the data confirms that statement from 17 to 200 GeV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D5518-639F-EB4E-9A1E-74F550A442CD}" type="slidenum">
              <a:rPr lang="en-US"/>
              <a:pPr/>
              <a:t>8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cosh(y); On slide 5 I imagine that you are saying dn/dx for protons is ~constact,</a:t>
            </a:r>
            <a:br>
              <a:rPr lang="en-US"/>
            </a:br>
            <a:r>
              <a:rPr lang="en-US"/>
              <a:t>dN/dx for pbars dies down above 0.4 =&gt; dN/dx for net proton is constant</a:t>
            </a:r>
            <a:br>
              <a:rPr lang="en-US"/>
            </a:br>
            <a:r>
              <a:rPr lang="en-US"/>
              <a:t>above x=0.4 and the data confirms that statement from 17 to 200 GeV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92BD0-A30E-5A4A-BED8-25B7CD8B92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03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each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2BD0-A30E-5A4A-BED8-25B7CD8B92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9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4BC2-1D0D-4049-8F88-7ED51F08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30C-4D22-BC45-8E34-990277CBB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3F36-DD5B-414D-B411-A9E5BCBA5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51E0-2923-374A-83EB-4C1569862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61D-8593-C542-A480-7ABF25BB9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88C-15FA-DE4C-ACF9-194E7FF49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180A-E700-0C4E-818B-68F657307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D94E-F44E-814D-95C4-5661AC2B7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155B-E466-694D-9AEE-99211E565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B317-B935-AD4D-81C1-92AC51213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EDB7-D4A5-9643-8E02-3E3D75884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E41-CC5C-A340-95E6-AF19ECB12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1/22/2024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Baryon stopping in 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E09D88C-15FA-DE4C-ACF9-194E7FF49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2057400"/>
          </a:xfrm>
        </p:spPr>
        <p:txBody>
          <a:bodyPr>
            <a:normAutofit/>
          </a:bodyPr>
          <a:lstStyle/>
          <a:p>
            <a:r>
              <a:rPr lang="en-US" sz="3200" dirty="0"/>
              <a:t>What have we learned from BRAHMS on baryon stopping</a:t>
            </a:r>
            <a:br>
              <a:rPr lang="en-US" sz="3200" dirty="0"/>
            </a:br>
            <a:endParaRPr lang="en-US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048000"/>
            <a:ext cx="4191000" cy="1905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>
                <a:ea typeface="ＭＳ Ｐゴシック" charset="-128"/>
                <a:cs typeface="ＭＳ Ｐゴシック" charset="-128"/>
              </a:rPr>
              <a:t>F. </a:t>
            </a:r>
            <a:r>
              <a:rPr lang="en-US" b="1" dirty="0" err="1">
                <a:ea typeface="ＭＳ Ｐゴシック" charset="-128"/>
                <a:cs typeface="ＭＳ Ｐゴシック" charset="-128"/>
              </a:rPr>
              <a:t>Videb</a:t>
            </a:r>
            <a:r>
              <a:rPr lang="en-US" b="1" dirty="0" err="1">
                <a:ea typeface="Times New Roman" charset="0"/>
                <a:cs typeface="Times New Roman" charset="0"/>
              </a:rPr>
              <a:t>œ</a:t>
            </a:r>
            <a:r>
              <a:rPr lang="en-US" b="1" dirty="0" err="1">
                <a:ea typeface="ＭＳ Ｐゴシック" charset="-128"/>
                <a:cs typeface="ＭＳ Ｐゴシック" charset="-128"/>
              </a:rPr>
              <a:t>k</a:t>
            </a:r>
            <a:endParaRPr lang="en-US" b="1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1800" b="1" dirty="0">
                <a:ea typeface="ＭＳ Ｐゴシック" charset="-128"/>
                <a:cs typeface="ＭＳ Ｐゴシック" charset="-128"/>
              </a:rPr>
              <a:t>Physics Department</a:t>
            </a:r>
          </a:p>
          <a:p>
            <a:pPr eaLnBrk="1" hangingPunct="1"/>
            <a:r>
              <a:rPr lang="en-US" sz="1800" b="1" dirty="0">
                <a:ea typeface="ＭＳ Ｐゴシック" charset="-128"/>
                <a:cs typeface="ＭＳ Ｐゴシック" charset="-128"/>
              </a:rPr>
              <a:t>Brookhaven National Laboratory</a:t>
            </a:r>
          </a:p>
          <a:p>
            <a:pPr eaLnBrk="1" hangingPunct="1"/>
            <a:endParaRPr lang="en-US" sz="1800" b="1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1800" b="1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1800" b="1" dirty="0">
                <a:ea typeface="ＭＳ Ｐゴシック" charset="-128"/>
                <a:cs typeface="ＭＳ Ｐゴシック" charset="-128"/>
              </a:rPr>
              <a:t>CFNS</a:t>
            </a:r>
          </a:p>
          <a:p>
            <a:pPr eaLnBrk="1" hangingPunct="1"/>
            <a:r>
              <a:rPr lang="en-US" b="1" dirty="0">
                <a:ea typeface="ＭＳ Ｐゴシック" charset="-128"/>
                <a:cs typeface="ＭＳ Ｐゴシック" charset="-128"/>
              </a:rPr>
              <a:t>22 January  2014</a:t>
            </a:r>
            <a:endParaRPr lang="en-US" sz="1800" b="1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438" name="Picture 5" descr="BNL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951179"/>
            <a:ext cx="2209800" cy="75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2210" y="1676400"/>
            <a:ext cx="3048000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Motivation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Experiment Setup brief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Results Brief</a:t>
            </a:r>
          </a:p>
          <a:p>
            <a:pPr lvl="1" algn="l"/>
            <a:r>
              <a:rPr lang="en-US" sz="1800" dirty="0">
                <a:solidFill>
                  <a:schemeClr val="tx1"/>
                </a:solidFill>
                <a:latin typeface="+mn-lt"/>
              </a:rPr>
              <a:t>Spectra</a:t>
            </a:r>
          </a:p>
          <a:p>
            <a:pPr lvl="1" algn="l"/>
            <a:r>
              <a:rPr lang="en-US" sz="1800" dirty="0">
                <a:solidFill>
                  <a:schemeClr val="tx1"/>
                </a:solidFill>
                <a:latin typeface="+mn-lt"/>
              </a:rPr>
              <a:t>Rapidity Densities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Net protons in pp.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Discussion of two component description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Comparison to models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Stopping in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AuAU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Summary</a:t>
            </a:r>
          </a:p>
          <a:p>
            <a:pPr algn="l"/>
            <a:endParaRPr lang="en-US" sz="1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6096000"/>
            <a:ext cx="1128713" cy="604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3C93-5CBA-3B0B-2005-68055892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416424"/>
          </a:xfrm>
        </p:spPr>
        <p:txBody>
          <a:bodyPr/>
          <a:lstStyle/>
          <a:p>
            <a:r>
              <a:rPr lang="en-US" sz="3600" dirty="0"/>
              <a:t>Default values for two-component and single component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EAE11-3B38-CC01-50EF-82E53973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D1AC8-8600-F965-FFCF-78331171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32420-FA67-7058-69B5-1ED4169A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61D-8593-C542-A480-7ABF25BB96F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4AE04-A66B-2BAD-E4B5-62BAA3CCC22C}"/>
              </a:ext>
            </a:extLst>
          </p:cNvPr>
          <p:cNvSpPr txBox="1"/>
          <p:nvPr/>
        </p:nvSpPr>
        <p:spPr>
          <a:xfrm>
            <a:off x="997511" y="5148134"/>
            <a:ext cx="5631890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It is obvious that the single exponential does not work at 200 GeV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Remember the data at y~0 are compared properly with curves due to symmetrized component</a:t>
            </a:r>
          </a:p>
        </p:txBody>
      </p:sp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2062B42C-F1F4-15EC-C11A-DF6CEDCAC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87" y="1481493"/>
            <a:ext cx="4376643" cy="3150067"/>
          </a:xfrm>
          <a:prstGeom prst="rect">
            <a:avLst/>
          </a:prstGeom>
        </p:spPr>
      </p:pic>
      <p:pic>
        <p:nvPicPr>
          <p:cNvPr id="10" name="Picture 9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1C36552-86E2-A040-2F70-646E4F0D9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399" y="1535491"/>
            <a:ext cx="3725058" cy="273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DD81-1064-7031-C623-F78DC310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to higher sqrt(S)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9BD46-90A2-0C18-0118-698BFE8B5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you seen ALICE has a precise measurement of proton/anti-protons at 900 GeV of pbar/p and cross sections (and higher energies)</a:t>
            </a:r>
          </a:p>
          <a:p>
            <a:r>
              <a:rPr lang="en-US" dirty="0"/>
              <a:t>For an experimental discussion in pp at LHC energies see ALICE paper </a:t>
            </a:r>
            <a:r>
              <a:rPr lang="en-US" dirty="0" err="1"/>
              <a:t>Eur.Phys.J.C</a:t>
            </a:r>
            <a:r>
              <a:rPr lang="en-US" dirty="0"/>
              <a:t>.(2013) 73:2496. There are also measurements from CMS.</a:t>
            </a:r>
          </a:p>
          <a:p>
            <a:r>
              <a:rPr lang="en-US" dirty="0"/>
              <a:t>Let us include that in comparison and extend the the rapidity range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EFEC8-30FA-4B15-6041-01DA1E55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DEB14-1137-A4FC-E205-43CEEA72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0CDD4-EFFD-F704-3211-66DA1CC7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61D-8593-C542-A480-7ABF25BB96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2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5A85-FADA-8566-D4F2-03EFAFF4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to 900 GeV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CC751-599B-9148-75E6-FAD33652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1/22/2024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1F5EB-7B91-A5C8-BA5C-64A16DA1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5ADE9-2550-076A-79F4-48CEDFED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61D-8593-C542-A480-7ABF25BB96F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C5133-4DD8-44F8-984D-911EE46AF1D7}"/>
              </a:ext>
            </a:extLst>
          </p:cNvPr>
          <p:cNvSpPr txBox="1"/>
          <p:nvPr/>
        </p:nvSpPr>
        <p:spPr>
          <a:xfrm>
            <a:off x="549275" y="4728029"/>
            <a:ext cx="8339231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The data are from the ALICE publication. The errors shown here from the error on the p-bar/p ratio.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The one and two-component function are calculated for </a:t>
            </a:r>
            <a:r>
              <a:rPr lang="en-US" sz="1600" dirty="0" err="1">
                <a:solidFill>
                  <a:schemeClr val="tx1"/>
                </a:solidFill>
              </a:rPr>
              <a:t>y</a:t>
            </a:r>
            <a:r>
              <a:rPr lang="en-US" sz="1600" baseline="-25000" dirty="0" err="1">
                <a:solidFill>
                  <a:schemeClr val="tx1"/>
                </a:solidFill>
              </a:rPr>
              <a:t>cm</a:t>
            </a:r>
            <a:r>
              <a:rPr lang="en-US" sz="1600" dirty="0">
                <a:solidFill>
                  <a:schemeClr val="tx1"/>
                </a:solidFill>
              </a:rPr>
              <a:t> = -6.9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The data are clearly in fair agreement with two component. </a:t>
            </a:r>
          </a:p>
        </p:txBody>
      </p:sp>
      <p:pic>
        <p:nvPicPr>
          <p:cNvPr id="11" name="Picture 10" descr="A graph of a function&#10;&#10;Description automatically generated">
            <a:extLst>
              <a:ext uri="{FF2B5EF4-FFF2-40B4-BE49-F238E27FC236}">
                <a16:creationId xmlns:a16="http://schemas.microsoft.com/office/drawing/2014/main" id="{4B251CF2-9D6C-0C65-B0B0-32375A6CD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514332"/>
            <a:ext cx="3862614" cy="2703830"/>
          </a:xfrm>
          <a:prstGeom prst="rect">
            <a:avLst/>
          </a:prstGeom>
        </p:spPr>
      </p:pic>
      <p:pic>
        <p:nvPicPr>
          <p:cNvPr id="13" name="Picture 12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06A0DDE6-6817-0AF7-4EEA-93BC5C7E4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889" y="1469450"/>
            <a:ext cx="3928786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3C93-5CBA-3B0B-2005-68055892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values for two-component with single 0.63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EAE11-3B38-CC01-50EF-82E53973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D1AC8-8600-F965-FFCF-78331171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32420-FA67-7058-69B5-1ED4169A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61D-8593-C542-A480-7ABF25BB96F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AA6768-839A-B360-9329-14A9214DA2AF}"/>
              </a:ext>
            </a:extLst>
          </p:cNvPr>
          <p:cNvSpPr txBox="1"/>
          <p:nvPr/>
        </p:nvSpPr>
        <p:spPr>
          <a:xfrm>
            <a:off x="762000" y="4876800"/>
            <a:ext cx="5715000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Compare to an exponential exp(-0.65dy)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This is not distinguishable from the the two-component fit from </a:t>
            </a:r>
            <a:r>
              <a:rPr lang="en-US" sz="1600" dirty="0" err="1">
                <a:solidFill>
                  <a:schemeClr val="tx1"/>
                </a:solidFill>
              </a:rPr>
              <a:t>dy</a:t>
            </a:r>
            <a:r>
              <a:rPr lang="en-US" sz="1600" dirty="0">
                <a:solidFill>
                  <a:schemeClr val="tx1"/>
                </a:solidFill>
              </a:rPr>
              <a:t>~-2 towards large </a:t>
            </a:r>
            <a:r>
              <a:rPr lang="en-US" sz="1600" dirty="0" err="1">
                <a:solidFill>
                  <a:schemeClr val="tx1"/>
                </a:solidFill>
              </a:rPr>
              <a:t>dy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Fails badly at lower </a:t>
            </a:r>
            <a:r>
              <a:rPr lang="en-US" sz="1600" dirty="0" err="1">
                <a:solidFill>
                  <a:schemeClr val="tx1"/>
                </a:solidFill>
              </a:rPr>
              <a:t>dy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7" name="Picture 6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3C8B5269-4F91-A1E5-5C4A-A99681541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605" y="1943099"/>
            <a:ext cx="4165601" cy="2971800"/>
          </a:xfrm>
          <a:prstGeom prst="rect">
            <a:avLst/>
          </a:prstGeom>
        </p:spPr>
      </p:pic>
      <p:pic>
        <p:nvPicPr>
          <p:cNvPr id="14" name="Picture 13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017B8DFA-0882-B71F-D525-B19F53507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58" y="1919726"/>
            <a:ext cx="3963147" cy="26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1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61D-8593-C542-A480-7ABF25BB96F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97239" y="558205"/>
            <a:ext cx="4523780" cy="951520"/>
          </a:xfrm>
        </p:spPr>
        <p:txBody>
          <a:bodyPr/>
          <a:lstStyle/>
          <a:p>
            <a:r>
              <a:rPr lang="en-US" sz="2700" dirty="0"/>
              <a:t>pp data and model comparison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814854"/>
            <a:ext cx="3276599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441" indent="-96441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pp proton data are compared to PYTHIA8  (full drawn curve) and EPOS 1.99 (dashed curve)</a:t>
            </a:r>
          </a:p>
          <a:p>
            <a:pPr marL="96441" indent="-96441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Net-protons are much  better described EPOS. I do not know what mechanism causes this.</a:t>
            </a:r>
            <a:endParaRPr lang="en-US" sz="16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96441" indent="-96441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Many other models predict net-p distributions like PYTHIA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0FE1ACC4-B95F-CE48-8D42-BD5E08EF8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634" y="1971676"/>
            <a:ext cx="2613527" cy="3288355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7509EF29-02E7-3E4D-8A93-6AFA7237B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288" y="1971676"/>
            <a:ext cx="2704634" cy="3366281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1F2900E-1FDC-8440-B582-74CD9135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A05EC-86AA-AB45-BDC8-3245DA0C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125607"/>
            <a:ext cx="6447501" cy="365125"/>
          </a:xfrm>
        </p:spPr>
        <p:txBody>
          <a:bodyPr/>
          <a:lstStyle/>
          <a:p>
            <a:r>
              <a:rPr lang="en-US" dirty="0"/>
              <a:t>Au-Au Net-proton rapidity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B4A98-38E0-454E-A417-8A0E4DD90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17" y="1447800"/>
            <a:ext cx="3403259" cy="2647230"/>
          </a:xfrm>
        </p:spPr>
        <p:txBody>
          <a:bodyPr>
            <a:normAutofit fontScale="77500" lnSpcReduction="20000"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Net proton distributions deduced from the measured rapidity density distribution here shown for 0-10% and 60-80 % centrality.</a:t>
            </a:r>
          </a:p>
          <a:p>
            <a:r>
              <a:rPr lang="en-US" sz="16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The data are not feed-down corrected. About 80% of protons of lambda decays are included in proton yields</a:t>
            </a:r>
          </a:p>
          <a:p>
            <a:r>
              <a:rPr lang="en-US" sz="16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Notice the slow development with centrality of the shape from pp like to more protons at mid-rapidity. The60-80% shape is close to that of pp</a:t>
            </a:r>
          </a:p>
          <a:p>
            <a:r>
              <a:rPr lang="en-US" sz="16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This is very different from low energies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E8DAC-CD49-C34A-AABE-0AB199012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9835" y="6340475"/>
            <a:ext cx="2133600" cy="365125"/>
          </a:xfrm>
        </p:spPr>
        <p:txBody>
          <a:bodyPr/>
          <a:lstStyle/>
          <a:p>
            <a:r>
              <a:rPr lang="en-US" dirty="0"/>
              <a:t>1/22/2024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74187-C83C-5549-A1BC-EF3D9A30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AFA10-F338-844F-A721-9ACF9BFC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1AAB-19EF-CE42-B30D-C51CD39FAB6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27CEC0-BB80-7942-9DCE-0CC8CC8A2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00032" y="1116956"/>
            <a:ext cx="1887584" cy="3093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597DEE-8E2B-FD40-BFC7-E64E75527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12562" y="2957734"/>
            <a:ext cx="1930217" cy="3163101"/>
          </a:xfrm>
          <a:prstGeom prst="rect">
            <a:avLst/>
          </a:prstGeom>
        </p:spPr>
      </p:pic>
      <p:pic>
        <p:nvPicPr>
          <p:cNvPr id="14" name="Picture 13" descr="Chart, box and whisker chart&#10;&#10;Description automatically generated">
            <a:extLst>
              <a:ext uri="{FF2B5EF4-FFF2-40B4-BE49-F238E27FC236}">
                <a16:creationId xmlns:a16="http://schemas.microsoft.com/office/drawing/2014/main" id="{A4FCCD18-CE5C-FE46-8ABA-858723AF1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44" y="4283758"/>
            <a:ext cx="2995116" cy="1991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4CA16B-5A29-EB88-F361-E72637498B50}"/>
              </a:ext>
            </a:extLst>
          </p:cNvPr>
          <p:cNvSpPr txBox="1"/>
          <p:nvPr/>
        </p:nvSpPr>
        <p:spPr>
          <a:xfrm>
            <a:off x="6565811" y="5520699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DNP 2021</a:t>
            </a:r>
          </a:p>
        </p:txBody>
      </p:sp>
    </p:spTree>
    <p:extLst>
      <p:ext uri="{BB962C8B-B14F-4D97-AF65-F5344CB8AC3E}">
        <p14:creationId xmlns:p14="http://schemas.microsoft.com/office/powerpoint/2010/main" val="233343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8EBA-2C54-8A4D-9B46-64F285A1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1200151"/>
            <a:ext cx="4835626" cy="1036354"/>
          </a:xfrm>
        </p:spPr>
        <p:txBody>
          <a:bodyPr/>
          <a:lstStyle/>
          <a:p>
            <a:r>
              <a:rPr lang="en-US" dirty="0"/>
              <a:t>Net proton rapidity distributions.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BC461-2490-174F-A4AE-E6816833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6506"/>
            <a:ext cx="4114800" cy="3021294"/>
          </a:xfrm>
        </p:spPr>
        <p:txBody>
          <a:bodyPr>
            <a:normAutofit fontScale="70000" lnSpcReduction="20000"/>
          </a:bodyPr>
          <a:lstStyle/>
          <a:p>
            <a:r>
              <a:rPr lang="en-US" sz="19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Net proton distributions compared to model calculations from EPOS 1.99</a:t>
            </a:r>
          </a:p>
          <a:p>
            <a:r>
              <a:rPr lang="en-US" sz="19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Centrality cuts done similar to experimental data analysis; namely charge multiplicities near mid-rapidity. </a:t>
            </a:r>
          </a:p>
          <a:p>
            <a:r>
              <a:rPr lang="en-US" sz="19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The central collision is not so well described.</a:t>
            </a:r>
          </a:p>
          <a:p>
            <a:r>
              <a:rPr lang="en-US" sz="19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The rapidity loss can be evaluated by varying extrapolation to beam rapidity and calculate the </a:t>
            </a:r>
            <a:r>
              <a:rPr lang="en-US" sz="1900" dirty="0" err="1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yb</a:t>
            </a:r>
            <a:r>
              <a:rPr lang="en-US" sz="19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-&lt;y&gt;</a:t>
            </a:r>
          </a:p>
          <a:p>
            <a:r>
              <a:rPr lang="en-US" sz="19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With the additional data in hand, it is estimated to be in the range 2.0-2.4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9272D2-6EF6-8842-B2BE-46D13A9D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FE249-411F-9646-9CF2-52B0D0FE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1AAB-19EF-CE42-B30D-C51CD39FAB67}" type="slidenum">
              <a:rPr lang="en-US" smtClean="0"/>
              <a:t>16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6C866-0ED8-4A45-9285-10C39F49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  <a:endParaRPr lang="en-US" dirty="0"/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6CDA33CB-5165-9642-A7C6-32FCE2374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86" y="2065468"/>
            <a:ext cx="2707181" cy="1668420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4114F770-6F88-D842-92EC-82AE9913E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887" y="3733889"/>
            <a:ext cx="2820265" cy="17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40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8B8C1-3B76-0F4F-ADF9-4282657AA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90550"/>
            <a:ext cx="6447501" cy="78105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094AB-DCE5-1940-9884-3EB094C9F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72" y="1752600"/>
            <a:ext cx="7255434" cy="4419600"/>
          </a:xfrm>
        </p:spPr>
        <p:txBody>
          <a:bodyPr>
            <a:normAutofit fontScale="70000" lnSpcReduction="20000"/>
          </a:bodyPr>
          <a:lstStyle/>
          <a:p>
            <a:r>
              <a:rPr lang="en-US" sz="21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We have presented, mostly not published results from BRAHMS covering p and p-bar invariant spectra and rapidity density distributions at high rapidity's in pp and Au-Au collisions at 200 GeV.</a:t>
            </a:r>
          </a:p>
          <a:p>
            <a:r>
              <a:rPr lang="en-US" sz="21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The rapidity distributions are discussed in term of a two-component model.</a:t>
            </a:r>
          </a:p>
          <a:p>
            <a:r>
              <a:rPr lang="en-US" sz="21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The net-proton rapidity distributions are well described for low </a:t>
            </a:r>
            <a:r>
              <a:rPr lang="en-US" sz="2100" dirty="0" err="1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dy</a:t>
            </a:r>
            <a:r>
              <a:rPr lang="en-US" sz="21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 (&lt;3) by an exp(-y) functional form.</a:t>
            </a:r>
          </a:p>
          <a:p>
            <a:r>
              <a:rPr lang="en-US" sz="21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For higher </a:t>
            </a:r>
            <a:r>
              <a:rPr lang="en-US" sz="2100" dirty="0" err="1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dy</a:t>
            </a:r>
            <a:r>
              <a:rPr lang="en-US" sz="21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 (&gt;3) additional net proton yield is observed. A two component distribution is favored</a:t>
            </a:r>
          </a:p>
          <a:p>
            <a:r>
              <a:rPr lang="en-US" sz="21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These conclusions could be strengthened and quantified by improved analysis e.g. of 200 and 500 GeV data from STAR pp.</a:t>
            </a:r>
          </a:p>
          <a:p>
            <a:r>
              <a:rPr lang="en-US" sz="21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The EPOS gives a fair description of the net-proton distributions in </a:t>
            </a:r>
            <a:r>
              <a:rPr lang="en-US" sz="2100" dirty="0" err="1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AuAu</a:t>
            </a:r>
            <a:r>
              <a:rPr lang="en-US" sz="21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 collisions and at the same time describe the corresponding pp distributions well at 62 and 200 GeV</a:t>
            </a:r>
          </a:p>
          <a:p>
            <a:r>
              <a:rPr lang="en-US" sz="2100" dirty="0">
                <a:solidFill>
                  <a:srgbClr val="000000"/>
                </a:solidFill>
                <a:latin typeface="Comic Sans MS" charset="0"/>
                <a:ea typeface="Gulim" pitchFamily="34" charset="-127"/>
              </a:rPr>
              <a:t>The net-proton distributions show a slow change with collision centrality with more net baryons appearing farther away from beam rapidity. </a:t>
            </a:r>
          </a:p>
          <a:p>
            <a:pPr>
              <a:spcBef>
                <a:spcPts val="80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68E2-D80B-914B-A424-1325A627A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16A5E-7BE5-0741-9DD9-56229EB3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1AAB-19EF-CE42-B30D-C51CD39FAB67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C2347-823B-A94B-9D09-C6E60D53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46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545C-339D-AE24-A721-823DB8FE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for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EBFDE-5E86-C1E9-2E8B-B98F52616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prospects to get more precise data from 200 GeV data? 500 GeV?</a:t>
            </a:r>
          </a:p>
          <a:p>
            <a:r>
              <a:rPr lang="en-US" dirty="0"/>
              <a:t>How well do these data help to constrain a two-component model?</a:t>
            </a:r>
          </a:p>
          <a:p>
            <a:r>
              <a:rPr lang="en-US" dirty="0"/>
              <a:t>Are there other mechanism than baryon junctions that that would describe such long </a:t>
            </a:r>
            <a:r>
              <a:rPr lang="en-US" dirty="0" err="1"/>
              <a:t>dy</a:t>
            </a:r>
            <a:r>
              <a:rPr lang="en-US" dirty="0"/>
              <a:t> range behavior. Flux tubes? What is the mechanism in EPOS that makes it fit the data?</a:t>
            </a:r>
          </a:p>
          <a:p>
            <a:r>
              <a:rPr lang="en-US" dirty="0"/>
              <a:t>Questions? Discussion?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201EE-49E2-32FB-1F80-EF6FA759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78078-1867-FA94-FB92-BB71BE34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F2812-27B8-C3FA-3C49-DA390DD2C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61D-8593-C542-A480-7ABF25BB96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3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BACKUP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>
                <a:ea typeface="ＭＳ Ｐゴシック" charset="-128"/>
                <a:cs typeface="ＭＳ Ｐゴシック" charset="-128"/>
              </a:rPr>
              <a:t>and Surplus slides</a:t>
            </a:r>
          </a:p>
        </p:txBody>
      </p:sp>
      <p:sp>
        <p:nvSpPr>
          <p:cNvPr id="6041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A409A1-2861-8945-B035-AF054D323CE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</p:spTree>
    <p:extLst>
      <p:ext uri="{BB962C8B-B14F-4D97-AF65-F5344CB8AC3E}">
        <p14:creationId xmlns:p14="http://schemas.microsoft.com/office/powerpoint/2010/main" val="103790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Motivation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i="1" kern="0" dirty="0">
                <a:solidFill>
                  <a:schemeClr val="tx1"/>
                </a:solidFill>
                <a:ea typeface="ＭＳ Ｐゴシック" pitchFamily="-109" charset="-128"/>
                <a:cs typeface="ＭＳ Ｐゴシック" pitchFamily="-109" charset="-128"/>
              </a:rPr>
              <a:t>The BRAHMS experiment ran in 2000-2006 at RHIC</a:t>
            </a:r>
          </a:p>
          <a:p>
            <a:pPr lvl="1"/>
            <a:r>
              <a:rPr lang="en-US" i="1" kern="0" dirty="0">
                <a:solidFill>
                  <a:schemeClr val="tx1"/>
                </a:solidFill>
                <a:ea typeface="ＭＳ Ｐゴシック" pitchFamily="-109" charset="-128"/>
                <a:cs typeface="ＭＳ Ｐゴシック" pitchFamily="-109" charset="-128"/>
              </a:rPr>
              <a:t>Still have some unpublished data that are interesting</a:t>
            </a:r>
          </a:p>
          <a:p>
            <a:pPr eaLnBrk="1" hangingPunct="1"/>
            <a:r>
              <a:rPr lang="en-US" i="1" dirty="0" err="1">
                <a:solidFill>
                  <a:schemeClr val="tx1"/>
                </a:solidFill>
              </a:rPr>
              <a:t>p+p</a:t>
            </a:r>
            <a:r>
              <a:rPr lang="en-US" i="1" dirty="0">
                <a:solidFill>
                  <a:schemeClr val="tx1"/>
                </a:solidFill>
              </a:rPr>
              <a:t> min bias distributions</a:t>
            </a:r>
          </a:p>
          <a:p>
            <a:pPr lvl="1" eaLnBrk="1" hangingPunct="1">
              <a:buNone/>
            </a:pPr>
            <a:r>
              <a:rPr lang="en-US" i="1" dirty="0">
                <a:solidFill>
                  <a:schemeClr val="tx1"/>
                </a:solidFill>
              </a:rPr>
              <a:t>Energy dependence of basic cross sections</a:t>
            </a:r>
          </a:p>
          <a:p>
            <a:pPr lvl="1" eaLnBrk="1" hangingPunct="1">
              <a:buNone/>
            </a:pPr>
            <a:r>
              <a:rPr lang="en-US" i="1" dirty="0">
                <a:solidFill>
                  <a:schemeClr val="tx1"/>
                </a:solidFill>
              </a:rPr>
              <a:t>Explore Data trends </a:t>
            </a:r>
          </a:p>
          <a:p>
            <a:pPr lvl="1" eaLnBrk="1" hangingPunct="1">
              <a:buNone/>
            </a:pPr>
            <a:r>
              <a:rPr lang="en-US" i="1" dirty="0">
                <a:solidFill>
                  <a:schemeClr val="tx1"/>
                </a:solidFill>
              </a:rPr>
              <a:t>Comparison data for Heavy Ion experiments</a:t>
            </a:r>
          </a:p>
          <a:p>
            <a:pPr eaLnBrk="1" hangingPunct="1"/>
            <a:r>
              <a:rPr lang="en-US" i="1" dirty="0">
                <a:solidFill>
                  <a:schemeClr val="tx1"/>
                </a:solidFill>
              </a:rPr>
              <a:t>PYTHIA /EPOS – Is often used as underlying description for HI event generators. Is this good?</a:t>
            </a:r>
          </a:p>
          <a:p>
            <a:pPr eaLnBrk="1" hangingPunct="1"/>
            <a:r>
              <a:rPr lang="en-US" i="1" dirty="0">
                <a:solidFill>
                  <a:schemeClr val="tx1"/>
                </a:solidFill>
              </a:rPr>
              <a:t>Net proton and stopping processes, in particular rapidity dependence, but also energy dependence</a:t>
            </a:r>
          </a:p>
          <a:p>
            <a:pPr eaLnBrk="1" hangingPunct="1"/>
            <a:r>
              <a:rPr lang="en-US" i="1" dirty="0">
                <a:solidFill>
                  <a:schemeClr val="tx1"/>
                </a:solidFill>
              </a:rPr>
              <a:t>Stopping in AA</a:t>
            </a:r>
          </a:p>
          <a:p>
            <a:pPr eaLnBrk="1" hangingPunct="1"/>
            <a:endParaRPr lang="en-US" i="1" dirty="0">
              <a:solidFill>
                <a:schemeClr val="tx1"/>
              </a:solidFill>
            </a:endParaRPr>
          </a:p>
          <a:p>
            <a:pPr lvl="1" eaLnBrk="1" hangingPunct="1"/>
            <a:endParaRPr lang="en-US" i="1" dirty="0">
              <a:solidFill>
                <a:schemeClr val="tx1"/>
              </a:solidFill>
            </a:endParaRPr>
          </a:p>
          <a:p>
            <a:pPr algn="dist"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33830F-E8F4-8449-9834-A6930562748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83024"/>
          </a:xfrm>
        </p:spPr>
        <p:txBody>
          <a:bodyPr/>
          <a:lstStyle/>
          <a:p>
            <a:r>
              <a:rPr lang="en-US" dirty="0"/>
              <a:t>Model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models describing  pp, and AA</a:t>
            </a:r>
          </a:p>
          <a:p>
            <a:r>
              <a:rPr lang="en-US" dirty="0"/>
              <a:t>We chose to examine PYTHIA, EPOS</a:t>
            </a:r>
          </a:p>
          <a:p>
            <a:r>
              <a:rPr lang="en-US" dirty="0"/>
              <a:t>Originally Pythia6, but by now Pythia8 with default tune that also describe aspect of LHC data well</a:t>
            </a:r>
          </a:p>
          <a:p>
            <a:r>
              <a:rPr lang="en-US" dirty="0"/>
              <a:t>Our paper will have many comparisons but for here just a few.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61D-8593-C542-A480-7ABF25BB96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62.4 </a:t>
            </a:r>
            <a:r>
              <a:rPr lang="en-US" dirty="0" err="1"/>
              <a:t>GeV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61D-8593-C542-A480-7ABF25BB96F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pic>
        <p:nvPicPr>
          <p:cNvPr id="6" name="Picture 5" descr="ModelAll62ge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2219" y="-154819"/>
            <a:ext cx="441476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5562600"/>
            <a:ext cx="985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Pythia8 notice high rapidity</a:t>
            </a:r>
            <a:r>
              <a:rPr lang="en-US" dirty="0"/>
              <a:t>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200 GeV</a:t>
            </a:r>
            <a:br>
              <a:rPr lang="en-US" dirty="0"/>
            </a:br>
            <a:r>
              <a:rPr lang="en-US" dirty="0"/>
              <a:t>EPOS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61D-8593-C542-A480-7ABF25BB96F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pic>
        <p:nvPicPr>
          <p:cNvPr id="6" name="Picture 5" descr="EposAll200Ge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0905" y="266095"/>
            <a:ext cx="434219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0272" y="6019800"/>
            <a:ext cx="47819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Works well out of the box  (EPOS 1.99, note EPOS LHC which is quite similar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61D-8593-C542-A480-7ABF25BB96F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0624"/>
          </a:xfrm>
        </p:spPr>
        <p:txBody>
          <a:bodyPr/>
          <a:lstStyle/>
          <a:p>
            <a:r>
              <a:rPr lang="en-US" dirty="0"/>
              <a:t>Model and data</a:t>
            </a:r>
          </a:p>
        </p:txBody>
      </p:sp>
      <p:pic>
        <p:nvPicPr>
          <p:cNvPr id="10" name="Picture 9" descr="dndy_6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1578"/>
            <a:ext cx="3352800" cy="4032822"/>
          </a:xfrm>
          <a:prstGeom prst="rect">
            <a:avLst/>
          </a:prstGeom>
        </p:spPr>
      </p:pic>
      <p:pic>
        <p:nvPicPr>
          <p:cNvPr id="11" name="Picture 10" descr="dndy_20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3484306" cy="4191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9004" y="5181600"/>
            <a:ext cx="3202601" cy="871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>
                <a:solidFill>
                  <a:srgbClr val="000000"/>
                </a:solidFill>
              </a:rPr>
              <a:t>Full drawn lines PYTHIA8   --- EPOS dashed</a:t>
            </a:r>
          </a:p>
          <a:p>
            <a:pPr algn="l"/>
            <a:r>
              <a:rPr lang="en-US" sz="1100" dirty="0" err="1">
                <a:solidFill>
                  <a:srgbClr val="000000"/>
                </a:solidFill>
              </a:rPr>
              <a:t>Pions</a:t>
            </a:r>
            <a:r>
              <a:rPr lang="en-US" sz="1100" dirty="0">
                <a:solidFill>
                  <a:srgbClr val="000000"/>
                </a:solidFill>
              </a:rPr>
              <a:t> and  kaons well described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</a:rPr>
              <a:t>Net-protons only by EPOS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</a:rPr>
              <a:t>Most other models predict net-p like PYTHIA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2241-B5A0-C047-802C-18853DF3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data and energy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91BBC-FFB4-9E49-BE6C-DE2EEBB7D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07" y="1973710"/>
            <a:ext cx="6064290" cy="1332826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7AD6C-1FA7-934F-9F8E-7BD5DC5B7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13" y="2574986"/>
            <a:ext cx="2542048" cy="2196831"/>
          </a:xfrm>
          <a:prstGeom prst="rect">
            <a:avLst/>
          </a:prstGeom>
        </p:spPr>
      </p:pic>
      <p:pic>
        <p:nvPicPr>
          <p:cNvPr id="8" name="Picture 6" descr="netp_vs_energy.eps">
            <a:extLst>
              <a:ext uri="{FF2B5EF4-FFF2-40B4-BE49-F238E27FC236}">
                <a16:creationId xmlns:a16="http://schemas.microsoft.com/office/drawing/2014/main" id="{F88443B2-3D7B-1644-8703-A7B9CC272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5" y="2237711"/>
            <a:ext cx="3428231" cy="246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BF66BBF-068F-9042-9A05-D254295B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A1DE90-5EF2-2743-BC77-718A8C1D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1AAB-19EF-CE42-B30D-C51CD39FAB67}" type="slidenum">
              <a:rPr lang="en-US" smtClean="0"/>
              <a:t>24</a:t>
            </a:fld>
            <a:endParaRPr lang="en-US"/>
          </a:p>
        </p:txBody>
      </p:sp>
      <p:pic>
        <p:nvPicPr>
          <p:cNvPr id="11" name="Picture 12" descr="dy_latex.gif">
            <a:extLst>
              <a:ext uri="{FF2B5EF4-FFF2-40B4-BE49-F238E27FC236}">
                <a16:creationId xmlns:a16="http://schemas.microsoft.com/office/drawing/2014/main" id="{356E8E31-5A62-C049-B6A6-957E480C0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83" y="1809750"/>
            <a:ext cx="3624867" cy="59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9277321-82D8-D945-B02D-49C90F07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AB03BD-E496-4843-AAAC-20846741F615}"/>
              </a:ext>
            </a:extLst>
          </p:cNvPr>
          <p:cNvSpPr txBox="1"/>
          <p:nvPr/>
        </p:nvSpPr>
        <p:spPr>
          <a:xfrm>
            <a:off x="1034494" y="4771817"/>
            <a:ext cx="22939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Phys. Rev. Lett. 93, 102301 (2004) &amp; QM09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3349DB-DC61-3749-98C8-61D0F64FC112}"/>
              </a:ext>
            </a:extLst>
          </p:cNvPr>
          <p:cNvSpPr txBox="1"/>
          <p:nvPr/>
        </p:nvSpPr>
        <p:spPr>
          <a:xfrm>
            <a:off x="4572000" y="4816797"/>
            <a:ext cx="299923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</a:rPr>
              <a:t>Phys. Lett. B677, 267-271 (2009</a:t>
            </a:r>
            <a:r>
              <a:rPr lang="en-US" sz="750" b="1" dirty="0"/>
              <a:t>)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11701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yPt"/>
          <p:cNvPicPr>
            <a:picLocks noChangeAspect="1" noChangeArrowheads="1"/>
          </p:cNvPicPr>
          <p:nvPr/>
        </p:nvPicPr>
        <p:blipFill>
          <a:blip r:embed="rId3"/>
          <a:srcRect l="7536" t="2292" r="20009" b="1480"/>
          <a:stretch>
            <a:fillRect/>
          </a:stretch>
        </p:blipFill>
        <p:spPr bwMode="auto">
          <a:xfrm>
            <a:off x="5181600" y="2788153"/>
            <a:ext cx="38862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1" name="Text Box 9" descr="Bouquet"/>
          <p:cNvSpPr txBox="1">
            <a:spLocks noChangeArrowheads="1"/>
          </p:cNvSpPr>
          <p:nvPr/>
        </p:nvSpPr>
        <p:spPr bwMode="auto">
          <a:xfrm>
            <a:off x="3581400" y="5249863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/>
              <a:t> 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7299325" y="31607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81000" y="217207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Conventional</a:t>
            </a:r>
            <a:r>
              <a:rPr kumimoji="0" lang="en-US" sz="1800" b="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 Spectrometers</a:t>
            </a:r>
          </a:p>
          <a:p>
            <a:pPr marL="800100" lvl="1" indent="-342900" algn="l" eaLnBrk="1" hangingPunct="1">
              <a:buSzTx/>
              <a:buFontTx/>
              <a:buChar char="•"/>
            </a:pPr>
            <a:r>
              <a:rPr lang="en-US" sz="1800" i="1" kern="0" baseline="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Small</a:t>
            </a:r>
            <a:r>
              <a:rPr lang="en-US" sz="1800" i="1" kern="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solid angle, moveable</a:t>
            </a:r>
          </a:p>
          <a:p>
            <a:pPr marL="800100" lvl="1" indent="-342900" algn="l" eaLnBrk="1" hangingPunct="1">
              <a:buSzTx/>
              <a:buFontTx/>
              <a:buChar char="•"/>
            </a:pPr>
            <a:r>
              <a:rPr lang="en-US" sz="1800" i="1" kern="0" noProof="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High resolution momentum determination</a:t>
            </a:r>
          </a:p>
          <a:p>
            <a:pPr marL="800100" lvl="1" indent="-342900" algn="l" eaLnBrk="1" hangingPunct="1">
              <a:buSzTx/>
              <a:buFontTx/>
              <a:buChar char="•"/>
            </a:pPr>
            <a:r>
              <a:rPr kumimoji="0" lang="en-US" sz="1800" b="0" i="1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Excellent</a:t>
            </a:r>
            <a:r>
              <a:rPr kumimoji="0" lang="en-US" sz="1800" b="0" i="1" u="none" strike="noStrike" kern="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 PID using TOF and RICH</a:t>
            </a:r>
          </a:p>
          <a:p>
            <a:pPr marL="342900" indent="-342900" algn="l" eaLnBrk="1" hangingPunct="1">
              <a:buSzTx/>
              <a:buFontTx/>
              <a:buChar char="•"/>
              <a:defRPr/>
            </a:pPr>
            <a:r>
              <a:rPr lang="en-US" sz="1800" i="1" kern="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BRAHMS at RHIC completed </a:t>
            </a:r>
            <a:r>
              <a:rPr lang="en-US" sz="1800" i="1" kern="0" dirty="0" err="1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datavtaking</a:t>
            </a:r>
            <a:r>
              <a:rPr lang="en-US" sz="1800" i="1" kern="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in 2006</a:t>
            </a:r>
          </a:p>
          <a:p>
            <a:pPr marL="342900" indent="-342900" algn="l" eaLnBrk="1" hangingPunct="1">
              <a:buSzTx/>
              <a:buFontTx/>
              <a:buChar char="•"/>
              <a:defRPr/>
            </a:pPr>
            <a:r>
              <a:rPr lang="en-US" sz="1800" i="1" kern="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Heavy Ion </a:t>
            </a:r>
            <a:r>
              <a:rPr lang="en-US" sz="1800" i="1" kern="0" dirty="0" err="1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Au+Au,Cu+Cu,d+Au</a:t>
            </a:r>
            <a:r>
              <a:rPr lang="en-US" sz="1800" i="1" kern="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, </a:t>
            </a:r>
            <a:r>
              <a:rPr lang="en-US" sz="1800" i="1" kern="0" dirty="0" err="1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p+p</a:t>
            </a:r>
            <a:r>
              <a:rPr lang="en-US" sz="1800" i="1" kern="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200, 62.4 </a:t>
            </a:r>
            <a:r>
              <a:rPr lang="en-US" sz="1800" i="1" kern="0" dirty="0" err="1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GeV</a:t>
            </a:r>
            <a:endParaRPr lang="en-US" sz="1800" i="1" kern="0" dirty="0">
              <a:solidFill>
                <a:schemeClr val="tx1"/>
              </a:solidFill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pPr marL="342900" indent="-342900" algn="l" eaLnBrk="1" hangingPunct="1">
              <a:buSzTx/>
              <a:buFontTx/>
              <a:buChar char="•"/>
              <a:defRPr/>
            </a:pPr>
            <a:r>
              <a:rPr lang="en-US" sz="1800" i="1" kern="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Transverse spin and min bias physics </a:t>
            </a:r>
            <a:r>
              <a:rPr lang="en-US" sz="1800" i="1" kern="0" dirty="0" err="1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p+p</a:t>
            </a:r>
            <a:r>
              <a:rPr lang="en-US" sz="1800" i="1" kern="0" dirty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62.4, 200 GeV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342900" marR="0" lvl="0" indent="-342900" algn="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 descr="per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1212"/>
            <a:ext cx="3657600" cy="473336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EDB7-D4A5-9643-8E02-3E3D75884D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5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5900" y="4400550"/>
            <a:ext cx="3371850" cy="97155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57350" y="800100"/>
            <a:ext cx="5829300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Spectra, coverage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61D-8593-C542-A480-7ABF25BB96F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levyfct.png"/>
          <p:cNvPicPr>
            <a:picLocks noChangeAspect="1"/>
          </p:cNvPicPr>
          <p:nvPr/>
        </p:nvPicPr>
        <p:blipFill>
          <a:blip r:embed="rId2">
            <a:alphaModFix/>
            <a:lum bright="100000"/>
          </a:blip>
          <a:stretch>
            <a:fillRect/>
          </a:stretch>
        </p:blipFill>
        <p:spPr>
          <a:xfrm>
            <a:off x="1371600" y="4514850"/>
            <a:ext cx="3438525" cy="819150"/>
          </a:xfrm>
          <a:prstGeom prst="rect">
            <a:avLst/>
          </a:prstGeom>
        </p:spPr>
      </p:pic>
      <p:pic>
        <p:nvPicPr>
          <p:cNvPr id="9" name="Picture 8" descr="pp200gevPiplusAndPiminu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235" y="1543050"/>
            <a:ext cx="1682087" cy="2514600"/>
          </a:xfrm>
          <a:prstGeom prst="rect">
            <a:avLst/>
          </a:prstGeom>
        </p:spPr>
      </p:pic>
      <p:pic>
        <p:nvPicPr>
          <p:cNvPr id="10" name="Picture 9" descr="pp200gevProtAndPbar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237" y="1600201"/>
            <a:ext cx="1719618" cy="25146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43450" y="4171950"/>
            <a:ext cx="3200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57175" indent="-257175">
              <a:buFontTx/>
              <a:buChar char="•"/>
              <a:defRPr/>
            </a:pPr>
            <a:r>
              <a:rPr lang="en-US" sz="2100" kern="0" dirty="0">
                <a:solidFill>
                  <a:schemeClr val="tx2"/>
                </a:solidFill>
                <a:ea typeface="ＭＳ Ｐゴシック" pitchFamily="-109" charset="-128"/>
                <a:cs typeface="ＭＳ Ｐゴシック" pitchFamily="-109" charset="-128"/>
              </a:rPr>
              <a:t>Functional form that of Levy (</a:t>
            </a:r>
            <a:r>
              <a:rPr lang="en-US" sz="2100" kern="0" dirty="0" err="1">
                <a:solidFill>
                  <a:schemeClr val="tx2"/>
                </a:solidFill>
                <a:ea typeface="ＭＳ Ｐゴシック" pitchFamily="-109" charset="-128"/>
                <a:cs typeface="ＭＳ Ｐゴシック" pitchFamily="-109" charset="-128"/>
              </a:rPr>
              <a:t>Tsallis</a:t>
            </a:r>
            <a:r>
              <a:rPr lang="en-US" sz="2100" kern="0" dirty="0">
                <a:solidFill>
                  <a:schemeClr val="tx2"/>
                </a:solidFill>
                <a:ea typeface="ＭＳ Ｐゴシック" pitchFamily="-109" charset="-128"/>
                <a:cs typeface="ＭＳ Ｐゴシック" pitchFamily="-109" charset="-128"/>
              </a:rPr>
              <a:t>)</a:t>
            </a:r>
          </a:p>
          <a:p>
            <a:pPr marL="257175" indent="-257175">
              <a:buFontTx/>
              <a:buChar char="•"/>
              <a:defRPr/>
            </a:pPr>
            <a:r>
              <a:rPr lang="en-US" sz="2100" kern="0" dirty="0">
                <a:solidFill>
                  <a:schemeClr val="tx2"/>
                </a:solidFill>
                <a:ea typeface="ＭＳ Ｐゴシック" pitchFamily="-109" charset="-128"/>
                <a:cs typeface="ＭＳ Ｐゴシック" pitchFamily="-109" charset="-128"/>
              </a:rPr>
              <a:t>Thermal at low </a:t>
            </a:r>
            <a:r>
              <a:rPr lang="en-US" sz="2100" kern="0" dirty="0" err="1">
                <a:solidFill>
                  <a:schemeClr val="tx2"/>
                </a:solidFill>
                <a:ea typeface="ＭＳ Ｐゴシック" pitchFamily="-109" charset="-128"/>
                <a:cs typeface="ＭＳ Ｐゴシック" pitchFamily="-109" charset="-128"/>
              </a:rPr>
              <a:t>p</a:t>
            </a:r>
            <a:r>
              <a:rPr lang="en-US" sz="2100" kern="0" baseline="-25000" dirty="0" err="1">
                <a:solidFill>
                  <a:schemeClr val="tx2"/>
                </a:solidFill>
                <a:ea typeface="ＭＳ Ｐゴシック" pitchFamily="-109" charset="-128"/>
                <a:cs typeface="ＭＳ Ｐゴシック" pitchFamily="-109" charset="-128"/>
              </a:rPr>
              <a:t>T</a:t>
            </a:r>
            <a:r>
              <a:rPr lang="en-US" sz="2100" kern="0" dirty="0">
                <a:solidFill>
                  <a:schemeClr val="tx2"/>
                </a:solidFill>
                <a:ea typeface="ＭＳ Ｐゴシック" pitchFamily="-109" charset="-128"/>
                <a:cs typeface="ＭＳ Ｐゴシック" pitchFamily="-109" charset="-128"/>
              </a:rPr>
              <a:t>, power-law at high.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5409" y="4114801"/>
            <a:ext cx="17235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y</a:t>
            </a:r>
            <a:r>
              <a:rPr lang="en-US" sz="900" baseline="-25000" dirty="0" err="1"/>
              <a:t>B</a:t>
            </a:r>
            <a:r>
              <a:rPr lang="en-US" sz="900" dirty="0"/>
              <a:t> = 5.4, 4.2 at 200 and 62.4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E74E85-948A-FBCC-7F0E-FAB6FF9EC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322" y="1600201"/>
            <a:ext cx="1719618" cy="24704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1085850"/>
            <a:ext cx="5829300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Rapidity Densities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64458" y="1885950"/>
            <a:ext cx="4421842" cy="41338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Extrapolate to unmeasured region using functional form.</a:t>
            </a:r>
          </a:p>
          <a:p>
            <a:r>
              <a:rPr lang="en-US" dirty="0"/>
              <a:t>Systematic Uncertainties are fairly large for </a:t>
            </a:r>
            <a:r>
              <a:rPr lang="en-US" dirty="0" err="1"/>
              <a:t>pions</a:t>
            </a:r>
            <a:endParaRPr lang="en-US" dirty="0"/>
          </a:p>
          <a:p>
            <a:r>
              <a:rPr lang="en-US" dirty="0"/>
              <a:t>&lt;p</a:t>
            </a:r>
            <a:r>
              <a:rPr lang="en-US" baseline="-25000" dirty="0"/>
              <a:t>t</a:t>
            </a:r>
            <a:r>
              <a:rPr lang="en-US" dirty="0"/>
              <a:t>&gt; yield coverage.</a:t>
            </a:r>
          </a:p>
          <a:p>
            <a:pPr lvl="1"/>
            <a:r>
              <a:rPr lang="en-US" sz="1500" dirty="0"/>
              <a:t>Lowest p</a:t>
            </a:r>
            <a:r>
              <a:rPr lang="en-US" sz="1500" baseline="-25000" dirty="0"/>
              <a:t>t</a:t>
            </a:r>
            <a:r>
              <a:rPr lang="en-US" sz="1500" dirty="0"/>
              <a:t> 300-400 </a:t>
            </a:r>
            <a:r>
              <a:rPr lang="en-US" sz="1500" dirty="0" err="1"/>
              <a:t>MeV/c</a:t>
            </a:r>
            <a:endParaRPr lang="en-US" sz="1500" dirty="0"/>
          </a:p>
          <a:p>
            <a:pPr lvl="1"/>
            <a:r>
              <a:rPr lang="en-US" sz="1500" dirty="0"/>
              <a:t>P 60-80% coverage</a:t>
            </a:r>
          </a:p>
          <a:p>
            <a:pPr lvl="1"/>
            <a:r>
              <a:rPr lang="en-US" sz="1500" dirty="0"/>
              <a:t>Pi  40-60% coverage</a:t>
            </a:r>
          </a:p>
          <a:p>
            <a:r>
              <a:rPr lang="en-US" dirty="0"/>
              <a:t>FWHM(pi)&gt;K+&gt;K-&gt;p-bar</a:t>
            </a:r>
          </a:p>
          <a:p>
            <a:r>
              <a:rPr lang="en-US" dirty="0"/>
              <a:t>70-80% of p from Lambda are included in p spectra. Not corrected because Lambda’s are not measured at large rapidity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61D-8593-C542-A480-7ABF25BB96F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99239" y="3618133"/>
            <a:ext cx="18473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pic>
        <p:nvPicPr>
          <p:cNvPr id="6" name="Picture 5" descr="dndy200_6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1" y="1771650"/>
            <a:ext cx="2905124" cy="31254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6824"/>
          </a:xfrm>
        </p:spPr>
        <p:txBody>
          <a:bodyPr/>
          <a:lstStyle/>
          <a:p>
            <a:r>
              <a:rPr lang="en-US" sz="3600" dirty="0"/>
              <a:t>Comparisons to other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1600"/>
            <a:ext cx="3794125" cy="45720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ISR 62.4 GeV</a:t>
            </a:r>
          </a:p>
          <a:p>
            <a:pPr lvl="1"/>
            <a:r>
              <a:rPr lang="en-US" sz="1800" dirty="0"/>
              <a:t>Good agreement with mid rapidity data</a:t>
            </a:r>
          </a:p>
          <a:p>
            <a:pPr lvl="1"/>
            <a:r>
              <a:rPr lang="en-US" sz="1800" dirty="0"/>
              <a:t>Also good agreement with a small overlap of at y~3.6 with </a:t>
            </a:r>
            <a:r>
              <a:rPr lang="en-US" sz="1800" dirty="0" err="1"/>
              <a:t>Albrow</a:t>
            </a:r>
            <a:r>
              <a:rPr lang="en-US" sz="1800" dirty="0"/>
              <a:t> et al for pi0 vs pi+/pi-</a:t>
            </a:r>
          </a:p>
          <a:p>
            <a:r>
              <a:rPr lang="en-US" dirty="0"/>
              <a:t>RHIC 200</a:t>
            </a:r>
          </a:p>
          <a:p>
            <a:pPr lvl="1"/>
            <a:r>
              <a:rPr lang="en-US" dirty="0"/>
              <a:t>Comparison to STAR and PHENIX is satisfactory </a:t>
            </a:r>
          </a:p>
          <a:p>
            <a:pPr lvl="1"/>
            <a:r>
              <a:rPr lang="en-US" dirty="0"/>
              <a:t>Very close to STAR in general 10-20% differences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B61D-8593-C542-A480-7ABF25BB96F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CompareIS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14400"/>
            <a:ext cx="283708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5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8438"/>
            <a:ext cx="7848600" cy="715962"/>
          </a:xfrm>
        </p:spPr>
        <p:txBody>
          <a:bodyPr/>
          <a:lstStyle/>
          <a:p>
            <a:r>
              <a:rPr lang="en-US" sz="4000" dirty="0"/>
              <a:t>Scaling in </a:t>
            </a:r>
            <a:r>
              <a:rPr lang="en-US" sz="4000" dirty="0" err="1"/>
              <a:t>pp</a:t>
            </a:r>
            <a:endParaRPr lang="en-US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7543800" cy="144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tabLst>
                <a:tab pos="1487488" algn="l"/>
              </a:tabLst>
            </a:pPr>
            <a:r>
              <a:rPr lang="en-US" sz="2000" dirty="0">
                <a:solidFill>
                  <a:schemeClr val="tx1"/>
                </a:solidFill>
              </a:rPr>
              <a:t>pp collision at lower energies exhibits a feature where </a:t>
            </a:r>
            <a:r>
              <a:rPr lang="en-US" sz="2000" dirty="0" err="1">
                <a:solidFill>
                  <a:schemeClr val="tx1"/>
                </a:solidFill>
              </a:rPr>
              <a:t>dN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dirty="0" err="1">
                <a:solidFill>
                  <a:schemeClr val="tx1"/>
                </a:solidFill>
              </a:rPr>
              <a:t>dx~constant</a:t>
            </a:r>
            <a:r>
              <a:rPr lang="en-US" sz="2000" dirty="0">
                <a:solidFill>
                  <a:schemeClr val="tx1"/>
                </a:solidFill>
              </a:rPr>
              <a:t> with an integral of ~0.6-0.7</a:t>
            </a:r>
          </a:p>
          <a:p>
            <a:pPr>
              <a:lnSpc>
                <a:spcPct val="80000"/>
              </a:lnSpc>
              <a:tabLst>
                <a:tab pos="1487488" algn="l"/>
              </a:tabLst>
            </a:pPr>
            <a:r>
              <a:rPr lang="en-US" sz="2000" dirty="0">
                <a:solidFill>
                  <a:schemeClr val="tx1"/>
                </a:solidFill>
              </a:rPr>
              <a:t>This implies:  for constant &lt;</a:t>
            </a:r>
            <a:r>
              <a:rPr lang="en-US" sz="2000" dirty="0" err="1">
                <a:solidFill>
                  <a:schemeClr val="tx1"/>
                </a:solidFill>
              </a:rPr>
              <a:t>m</a:t>
            </a:r>
            <a:r>
              <a:rPr lang="en-US" sz="2000" baseline="-25000" dirty="0" err="1">
                <a:solidFill>
                  <a:schemeClr val="tx1"/>
                </a:solidFill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&gt; vs. rapidity that </a:t>
            </a:r>
            <a:r>
              <a:rPr lang="en-US" sz="2000" dirty="0" err="1">
                <a:solidFill>
                  <a:schemeClr val="tx1"/>
                </a:solidFill>
              </a:rPr>
              <a:t>dN/dy</a:t>
            </a:r>
            <a:r>
              <a:rPr lang="en-US" sz="2000" dirty="0">
                <a:solidFill>
                  <a:schemeClr val="tx1"/>
                </a:solidFill>
              </a:rPr>
              <a:t>~ exp(-</a:t>
            </a:r>
            <a:r>
              <a:rPr lang="en-US" sz="2000" dirty="0" err="1">
                <a:solidFill>
                  <a:schemeClr val="tx1"/>
                </a:solidFill>
              </a:rPr>
              <a:t>y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80000"/>
              </a:lnSpc>
              <a:tabLst>
                <a:tab pos="1487488" algn="l"/>
              </a:tabLst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C97C-0B81-CD41-BA45-AF1C0A566841}" type="slidenum">
              <a:rPr lang="en-US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672" y="2590800"/>
            <a:ext cx="3100388" cy="3657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4472" y="1543050"/>
            <a:ext cx="4834890" cy="352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775" y="525719"/>
            <a:ext cx="5886450" cy="536972"/>
          </a:xfrm>
        </p:spPr>
        <p:txBody>
          <a:bodyPr/>
          <a:lstStyle/>
          <a:p>
            <a:r>
              <a:rPr lang="en-US" sz="3000" dirty="0"/>
              <a:t>Scaling in </a:t>
            </a:r>
            <a:r>
              <a:rPr lang="en-US" sz="3000" dirty="0" err="1"/>
              <a:t>pp</a:t>
            </a:r>
            <a:endParaRPr lang="en-US" sz="3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61410" y="1543050"/>
            <a:ext cx="3587272" cy="40957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tabLst>
                <a:tab pos="1115616" algn="l"/>
              </a:tabLst>
            </a:pPr>
            <a:r>
              <a:rPr lang="en-US" sz="2100" dirty="0"/>
              <a:t>Collection of net-proton rapidity data for pp  NA49, BRAHMS;</a:t>
            </a:r>
          </a:p>
          <a:p>
            <a:pPr>
              <a:lnSpc>
                <a:spcPct val="120000"/>
              </a:lnSpc>
              <a:tabLst>
                <a:tab pos="1115616" algn="l"/>
              </a:tabLst>
            </a:pPr>
            <a:r>
              <a:rPr lang="en-US" sz="2100" dirty="0"/>
              <a:t>NA61 has similar measurements</a:t>
            </a:r>
          </a:p>
          <a:p>
            <a:pPr>
              <a:lnSpc>
                <a:spcPct val="120000"/>
              </a:lnSpc>
              <a:spcBef>
                <a:spcPts val="800"/>
              </a:spcBef>
              <a:tabLst>
                <a:tab pos="1115616" algn="l"/>
              </a:tabLst>
            </a:pPr>
            <a:r>
              <a:rPr lang="en-US" sz="2100" dirty="0"/>
              <a:t>Here are these data plotted vs. y-</a:t>
            </a:r>
            <a:r>
              <a:rPr lang="en-US" sz="2100" dirty="0" err="1"/>
              <a:t>y</a:t>
            </a:r>
            <a:r>
              <a:rPr lang="en-US" sz="2100" baseline="-25000" dirty="0" err="1"/>
              <a:t>beam</a:t>
            </a:r>
            <a:endParaRPr lang="en-US" sz="2100" baseline="-25000" dirty="0"/>
          </a:p>
          <a:p>
            <a:pPr>
              <a:lnSpc>
                <a:spcPct val="120000"/>
              </a:lnSpc>
              <a:spcBef>
                <a:spcPts val="800"/>
              </a:spcBef>
              <a:tabLst>
                <a:tab pos="1115616" algn="l"/>
              </a:tabLst>
            </a:pPr>
            <a:r>
              <a:rPr lang="en-US" sz="2100" dirty="0"/>
              <a:t>Compared to A*exp(y-</a:t>
            </a:r>
            <a:r>
              <a:rPr lang="en-US" sz="2100" dirty="0" err="1"/>
              <a:t>y_beam</a:t>
            </a:r>
            <a:r>
              <a:rPr lang="en-US" sz="2100" dirty="0"/>
              <a:t>)</a:t>
            </a:r>
          </a:p>
          <a:p>
            <a:pPr>
              <a:lnSpc>
                <a:spcPct val="120000"/>
              </a:lnSpc>
              <a:spcBef>
                <a:spcPts val="800"/>
              </a:spcBef>
              <a:tabLst>
                <a:tab pos="1115616" algn="l"/>
              </a:tabLst>
            </a:pPr>
            <a:r>
              <a:rPr lang="en-US" sz="2100" dirty="0"/>
              <a:t>Description is actually quite good</a:t>
            </a:r>
          </a:p>
          <a:p>
            <a:pPr>
              <a:lnSpc>
                <a:spcPct val="120000"/>
              </a:lnSpc>
              <a:spcBef>
                <a:spcPts val="800"/>
              </a:spcBef>
              <a:tabLst>
                <a:tab pos="1115616" algn="l"/>
              </a:tabLst>
            </a:pPr>
            <a:r>
              <a:rPr lang="en-US" sz="2100" dirty="0"/>
              <a:t>The present data confirms this behavior at  200 GeV up to  -</a:t>
            </a:r>
            <a:r>
              <a:rPr lang="en-US" sz="2100" dirty="0" err="1"/>
              <a:t>dy</a:t>
            </a:r>
            <a:r>
              <a:rPr lang="en-US" sz="2100" dirty="0"/>
              <a:t> of 2-3 and very well for 62 and 17.2 GeV </a:t>
            </a:r>
          </a:p>
          <a:p>
            <a:pPr>
              <a:lnSpc>
                <a:spcPct val="120000"/>
              </a:lnSpc>
              <a:spcBef>
                <a:spcPts val="800"/>
              </a:spcBef>
              <a:tabLst>
                <a:tab pos="1115616" algn="l"/>
              </a:tabLst>
            </a:pPr>
            <a:r>
              <a:rPr lang="en-US" sz="2100" dirty="0"/>
              <a:t>At larger </a:t>
            </a:r>
            <a:r>
              <a:rPr lang="en-US" sz="2100" dirty="0" err="1"/>
              <a:t>dy</a:t>
            </a:r>
            <a:r>
              <a:rPr lang="en-US" sz="2100" dirty="0"/>
              <a:t> this behavior is lower than the data</a:t>
            </a:r>
          </a:p>
          <a:p>
            <a:pPr>
              <a:lnSpc>
                <a:spcPct val="80000"/>
              </a:lnSpc>
              <a:tabLst>
                <a:tab pos="1115616" algn="l"/>
              </a:tabLst>
            </a:pPr>
            <a:endParaRPr lang="en-US" sz="15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C97C-0B81-CD41-BA45-AF1C0A566841}" type="slidenum">
              <a:rPr lang="en-US"/>
              <a:pPr/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10060-20B4-1D31-3488-AD150EAFE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" y="1197768"/>
            <a:ext cx="3803960" cy="428863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In view of recent  work on Baryon Junction by e.g. STAR  I decided to try to understand the cross section dependence of net-protons vs </a:t>
            </a:r>
            <a:r>
              <a:rPr lang="en-US" dirty="0" err="1"/>
              <a:t>dy</a:t>
            </a:r>
            <a:r>
              <a:rPr lang="en-US" dirty="0"/>
              <a:t> better </a:t>
            </a:r>
          </a:p>
          <a:p>
            <a:r>
              <a:rPr lang="en-US" dirty="0"/>
              <a:t>The exp(-</a:t>
            </a:r>
            <a:r>
              <a:rPr lang="en-US" dirty="0" err="1"/>
              <a:t>dy</a:t>
            </a:r>
            <a:r>
              <a:rPr lang="en-US" dirty="0"/>
              <a:t>) works well at low </a:t>
            </a:r>
            <a:r>
              <a:rPr lang="en-US" dirty="0" err="1"/>
              <a:t>dy</a:t>
            </a:r>
            <a:endParaRPr lang="en-US" dirty="0"/>
          </a:p>
          <a:p>
            <a:pPr lvl="1"/>
            <a:r>
              <a:rPr lang="en-US" dirty="0"/>
              <a:t>A=0.72</a:t>
            </a:r>
          </a:p>
          <a:p>
            <a:r>
              <a:rPr lang="en-US" dirty="0"/>
              <a:t>Use a two component description and take into account </a:t>
            </a:r>
            <a:r>
              <a:rPr lang="en-US" dirty="0" err="1"/>
              <a:t>symmetrization</a:t>
            </a:r>
            <a:endParaRPr lang="en-US" dirty="0"/>
          </a:p>
          <a:p>
            <a:r>
              <a:rPr lang="en-US" dirty="0"/>
              <a:t>Exp(-</a:t>
            </a:r>
            <a:r>
              <a:rPr lang="en-US" dirty="0" err="1"/>
              <a:t>a.dy</a:t>
            </a:r>
            <a:r>
              <a:rPr lang="en-US" dirty="0"/>
              <a:t>) in addition to exp(-</a:t>
            </a:r>
            <a:r>
              <a:rPr lang="en-US" dirty="0" err="1"/>
              <a:t>dy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A=0.5 for a=1 B=0.06 for a=0.5</a:t>
            </a:r>
          </a:p>
          <a:p>
            <a:r>
              <a:rPr lang="en-US" dirty="0"/>
              <a:t>This is actual a good  description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Indicates a two-component picture is in play each dominating in low and high energy respectively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E3AEF-6680-AC0C-1155-EA1EF970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31CEE-D3B2-039D-8693-4E7893A4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Baryon stopping in pp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FD6BD-2AC8-5692-1DD4-B64AAFE6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7565-CC36-724C-8B17-0F7F5E1558D1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13A1BB1D-A700-6D65-F4B7-F35C1ABE3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177" y="1197768"/>
            <a:ext cx="4582223" cy="32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1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79403</TotalTime>
  <Words>1634</Words>
  <Application>Microsoft Macintosh PowerPoint</Application>
  <PresentationFormat>On-screen Show (4:3)</PresentationFormat>
  <Paragraphs>235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Comic Sans MS</vt:lpstr>
      <vt:lpstr>News Gothic MT</vt:lpstr>
      <vt:lpstr>Times New Roman</vt:lpstr>
      <vt:lpstr>Wingdings 2</vt:lpstr>
      <vt:lpstr>Breeze</vt:lpstr>
      <vt:lpstr>What have we learned from BRAHMS on baryon stopping </vt:lpstr>
      <vt:lpstr>Motivation</vt:lpstr>
      <vt:lpstr>PowerPoint Presentation</vt:lpstr>
      <vt:lpstr>Sample Spectra, coverage </vt:lpstr>
      <vt:lpstr>Rapidity Densities</vt:lpstr>
      <vt:lpstr>Comparisons to other experiments</vt:lpstr>
      <vt:lpstr>Scaling in pp</vt:lpstr>
      <vt:lpstr>Scaling in pp</vt:lpstr>
      <vt:lpstr>PowerPoint Presentation</vt:lpstr>
      <vt:lpstr>Default values for two-component and single component</vt:lpstr>
      <vt:lpstr>Extending to higher sqrt(S)</vt:lpstr>
      <vt:lpstr>Extended to 900 GeV</vt:lpstr>
      <vt:lpstr>Default values for two-component with single 0.63</vt:lpstr>
      <vt:lpstr>pp data and model comparison</vt:lpstr>
      <vt:lpstr>Au-Au Net-proton rapidity distributions</vt:lpstr>
      <vt:lpstr>Net proton rapidity distributions.</vt:lpstr>
      <vt:lpstr>Summary</vt:lpstr>
      <vt:lpstr>Discussion for workshop</vt:lpstr>
      <vt:lpstr>BACKUP and Surplus slides</vt:lpstr>
      <vt:lpstr>Model comparisons</vt:lpstr>
      <vt:lpstr>62.4 GeV</vt:lpstr>
      <vt:lpstr>200 GeV EPOS</vt:lpstr>
      <vt:lpstr>Model and data</vt:lpstr>
      <vt:lpstr>Previous data and energy loss</vt:lpstr>
    </vt:vector>
  </TitlesOfParts>
  <Manager/>
  <Company>brookhaven nat'l lab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Stopping In Heavy Ion Reactions From SIS to RHIC</dc:title>
  <dc:subject/>
  <dc:creator>videbaek</dc:creator>
  <cp:keywords/>
  <dc:description/>
  <cp:lastModifiedBy>Flemming Videbaek</cp:lastModifiedBy>
  <cp:revision>288</cp:revision>
  <cp:lastPrinted>2018-10-24T21:13:00Z</cp:lastPrinted>
  <dcterms:created xsi:type="dcterms:W3CDTF">2010-04-18T21:30:17Z</dcterms:created>
  <dcterms:modified xsi:type="dcterms:W3CDTF">2024-01-22T14:27:35Z</dcterms:modified>
  <cp:category/>
</cp:coreProperties>
</file>