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g" ContentType="image/gif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27"/>
  </p:notesMasterIdLst>
  <p:sldIdLst>
    <p:sldId id="704" r:id="rId3"/>
    <p:sldId id="848" r:id="rId4"/>
    <p:sldId id="725" r:id="rId5"/>
    <p:sldId id="259" r:id="rId6"/>
    <p:sldId id="301" r:id="rId7"/>
    <p:sldId id="927" r:id="rId8"/>
    <p:sldId id="994" r:id="rId9"/>
    <p:sldId id="998" r:id="rId10"/>
    <p:sldId id="919" r:id="rId11"/>
    <p:sldId id="981" r:id="rId12"/>
    <p:sldId id="996" r:id="rId13"/>
    <p:sldId id="987" r:id="rId14"/>
    <p:sldId id="982" r:id="rId15"/>
    <p:sldId id="995" r:id="rId16"/>
    <p:sldId id="988" r:id="rId17"/>
    <p:sldId id="990" r:id="rId18"/>
    <p:sldId id="991" r:id="rId19"/>
    <p:sldId id="993" r:id="rId20"/>
    <p:sldId id="992" r:id="rId21"/>
    <p:sldId id="983" r:id="rId22"/>
    <p:sldId id="984" r:id="rId23"/>
    <p:sldId id="985" r:id="rId24"/>
    <p:sldId id="1000" r:id="rId25"/>
    <p:sldId id="975" r:id="rId26"/>
  </p:sldIdLst>
  <p:sldSz cx="10077450" cy="7562850"/>
  <p:notesSz cx="7556500" cy="10691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9300"/>
    <a:srgbClr val="000099"/>
    <a:srgbClr val="006600"/>
    <a:srgbClr val="996600"/>
    <a:srgbClr val="996633"/>
    <a:srgbClr val="B55B3A"/>
    <a:srgbClr val="F53FFC"/>
    <a:srgbClr val="FC5781"/>
    <a:srgbClr val="FEB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4" autoAdjust="0"/>
    <p:restoredTop sz="95915" autoAdjust="0"/>
  </p:normalViewPr>
  <p:slideViewPr>
    <p:cSldViewPr>
      <p:cViewPr varScale="1">
        <p:scale>
          <a:sx n="107" d="100"/>
          <a:sy n="107" d="100"/>
        </p:scale>
        <p:origin x="181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1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98613" y="1004888"/>
            <a:ext cx="4575175" cy="3433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72025"/>
            <a:ext cx="5407025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573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8613" y="1004888"/>
            <a:ext cx="4575175" cy="3433762"/>
          </a:xfrm>
          <a:ln/>
        </p:spPr>
      </p:sp>
      <p:sp>
        <p:nvSpPr>
          <p:cNvPr id="4099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AAF9A-32B5-6393-5FA4-5D57E0AC5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5C036E-601E-7E44-2A14-F07B702EB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9DEC61-311F-91F5-B859-0706A07C1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/>
              <a:t>AMPT version </a:t>
            </a:r>
            <a:r>
              <a:rPr lang="en-US" dirty="0">
                <a:solidFill>
                  <a:srgbClr val="000000"/>
                </a:solidFill>
                <a:effectLst/>
                <a:latin typeface="Courier" panose="02070309020205020404" pitchFamily="49" charset="0"/>
              </a:rPr>
              <a:t>CC-v25t7fu: has charge conservation and “Moved (anti)baryon coalescence in front of meson coalescence” (similar to new coalescence)</a:t>
            </a:r>
          </a:p>
        </p:txBody>
      </p:sp>
    </p:spTree>
    <p:extLst>
      <p:ext uri="{BB962C8B-B14F-4D97-AF65-F5344CB8AC3E}">
        <p14:creationId xmlns:p14="http://schemas.microsoft.com/office/powerpoint/2010/main" val="606011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26D16-C756-221D-01A3-8DBE8888F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73411-00DD-0A50-C268-D7719896F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212EBA-C8A3-EEEA-12F3-19DD3885F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10C0F-8F72-8689-1C1A-A4A4DC5BF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22CEC6-FC84-33A8-BF3B-4D5931996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B36BBC-1EDB-6446-0986-DBD7129D2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70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F7F0D-2266-BDD3-4AFF-22D594C40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1644C0-338C-207B-B242-C9C901DE5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8735BC-3715-53ED-91DC-A30B5042D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93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49263-2F33-1C25-36F0-E4655F3C3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16697-56B6-79C6-7ADB-5E8F56ED5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5FCB11-00D4-3258-93E7-260E6AFF2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/>
              <a:t>This figure comes from not many (~50K) events.</a:t>
            </a:r>
          </a:p>
        </p:txBody>
      </p:sp>
    </p:spTree>
    <p:extLst>
      <p:ext uri="{BB962C8B-B14F-4D97-AF65-F5344CB8AC3E}">
        <p14:creationId xmlns:p14="http://schemas.microsoft.com/office/powerpoint/2010/main" val="2427810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9DEC4-29D5-E5C2-A246-0E7E89380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8B9EE9-4B3E-4C18-E8B7-1498EBB52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EE4BB0-2D00-4403-EE0D-337FA0FE5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95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1BE6C-242F-E2DF-8A5F-0962CAE16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6C03DE-2572-2ABF-BDF0-F1BE44855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085E0D-EC86-13CF-6337-A78A4AF04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9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F4EA0-C6C6-36AC-5891-2CB6E94D4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ADAE37-45DF-9198-D7F1-555889541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DA8BD-D5F4-02DB-D5DE-90FB47D14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64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46E90-2E62-5042-FB34-518FE4440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9EAD6B-8384-10D2-4082-9CA665584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8F14DD-2D28-D12A-8605-30418FF48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14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20D01-63F7-3C65-55E4-3F782E243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7CF823-7FD3-49A6-CD29-31CA16384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7D47D7-6FE6-8163-D3E6-EDA338A4F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8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94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EF6B9-F8E3-380F-0593-B0CE3817F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7370E-6AD6-6D8E-1FF5-603BC02E7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EEC7C8-ED8F-4D68-87D0-6F2720134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/>
              <a:t>Cd=</a:t>
            </a:r>
            <a:r>
              <a:rPr lang="en-US" b="0" i="0" u="none" strike="noStrike">
                <a:solidFill>
                  <a:srgbClr val="202124"/>
                </a:solidFill>
                <a:effectLst/>
                <a:latin typeface="Google Sans"/>
              </a:rPr>
              <a:t>Cadmium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26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E6D38-3F96-CF23-6FAE-B6A2D4A7E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C53412-DEB9-BD88-EF99-3654D1277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E41CB1-D582-C2D1-F254-6C3046A93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61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D1883-2DEB-AEEF-E02C-BC67792F6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8D41EA-998D-DC6D-76E4-155BD9612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F2959-E817-DDCE-32B4-75DC2F0B9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74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6DC7D-AF7C-1B10-C35C-61C72D596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6B56D-DDA5-3A7B-40DB-E974A24AC1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CE8AD-180F-F8F8-202D-33CA38ED5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/>
              <a:t>“... </a:t>
            </a:r>
            <a:r>
              <a:rPr lang="en-US" sz="1800" dirty="0">
                <a:effectLst/>
                <a:latin typeface="NimbusRomNo9L"/>
              </a:rPr>
              <a:t>although the uncertainties in the </a:t>
            </a:r>
            <a:r>
              <a:rPr lang="en-US" sz="1800" dirty="0" err="1">
                <a:effectLst/>
                <a:latin typeface="NimbusRomNo9L"/>
              </a:rPr>
              <a:t>valuesextractedfrom</a:t>
            </a:r>
            <a:r>
              <a:rPr lang="en-US" sz="1800" dirty="0">
                <a:effectLst/>
                <a:latin typeface="NimbusRomNo9L"/>
              </a:rPr>
              <a:t>(</a:t>
            </a:r>
            <a:r>
              <a:rPr lang="en-US" sz="1800" i="1" dirty="0">
                <a:effectLst/>
                <a:latin typeface="NimbusRomNo9L"/>
              </a:rPr>
              <a:t>d</a:t>
            </a:r>
            <a:r>
              <a:rPr lang="en-US" sz="1800" dirty="0">
                <a:effectLst/>
                <a:latin typeface="NimbusRomNo9L"/>
              </a:rPr>
              <a:t> ̄</a:t>
            </a:r>
            <a:r>
              <a:rPr lang="en-US" sz="1800" dirty="0">
                <a:effectLst/>
                <a:latin typeface="rtxmi"/>
              </a:rPr>
              <a:t>/</a:t>
            </a:r>
            <a:r>
              <a:rPr lang="en-US" sz="1800" i="1" dirty="0">
                <a:effectLst/>
                <a:latin typeface="NimbusRomNo9L"/>
              </a:rPr>
              <a:t>p</a:t>
            </a:r>
            <a:r>
              <a:rPr lang="en-US" sz="1800" dirty="0">
                <a:effectLst/>
                <a:latin typeface="NimbusRomNo9L"/>
              </a:rPr>
              <a:t> ̄2)</a:t>
            </a:r>
            <a:r>
              <a:rPr lang="en-US" sz="1800" dirty="0">
                <a:effectLst/>
                <a:latin typeface="rtxmi"/>
              </a:rPr>
              <a:t>/</a:t>
            </a:r>
            <a:r>
              <a:rPr lang="en-US" sz="1800" dirty="0">
                <a:effectLst/>
                <a:latin typeface="NimbusRomNo9L"/>
              </a:rPr>
              <a:t>(</a:t>
            </a:r>
            <a:r>
              <a:rPr lang="en-US" sz="1800" i="1" dirty="0">
                <a:effectLst/>
                <a:latin typeface="NimbusRomNo9L"/>
              </a:rPr>
              <a:t>d</a:t>
            </a:r>
            <a:r>
              <a:rPr lang="en-US" sz="1800" dirty="0">
                <a:effectLst/>
                <a:latin typeface="rtxmi"/>
              </a:rPr>
              <a:t>/</a:t>
            </a:r>
            <a:r>
              <a:rPr lang="en-US" sz="1800" i="1" dirty="0">
                <a:effectLst/>
                <a:latin typeface="NimbusRomNo9L"/>
              </a:rPr>
              <a:t>p</a:t>
            </a:r>
            <a:r>
              <a:rPr lang="en-US" sz="1800" dirty="0">
                <a:effectLst/>
                <a:latin typeface="NimbusRomNo9L"/>
              </a:rPr>
              <a:t>2)</a:t>
            </a:r>
            <a:r>
              <a:rPr lang="en-US" sz="1800" dirty="0" err="1">
                <a:effectLst/>
                <a:latin typeface="NimbusRomNo9L"/>
              </a:rPr>
              <a:t>arelarge</a:t>
            </a:r>
            <a:r>
              <a:rPr lang="en-US" sz="1800" dirty="0">
                <a:effectLst/>
                <a:latin typeface="NimbusRomNo9L"/>
              </a:rPr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20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 dirty="0"/>
              <a:t>2017/11/30</a:t>
            </a: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AE5FF-0C43-467D-B66D-52D84854773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37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7225" y="1579563"/>
            <a:ext cx="3916363" cy="29400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685925" y="4805363"/>
            <a:ext cx="4403725" cy="3262312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4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E35810BC-CFD6-D2E2-E07B-D3E820091B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7225" y="1579563"/>
            <a:ext cx="3916363" cy="2940050"/>
          </a:xfrm>
          <a:ln/>
        </p:spPr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B199C19F-CB01-F926-5372-B58B2BE5753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1685925" y="4805363"/>
            <a:ext cx="4403725" cy="3262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7ADD64C-4E92-94BE-A552-DE565626CA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7225" y="1579563"/>
            <a:ext cx="3916363" cy="2940050"/>
          </a:xfrm>
          <a:ln/>
        </p:spPr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B69CB00D-7C90-E8C9-F8A0-61F08705F7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1685925" y="4805363"/>
            <a:ext cx="4403725" cy="3262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7225" y="1579563"/>
            <a:ext cx="3916363" cy="29400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685925" y="4805363"/>
            <a:ext cx="4403725" cy="3262312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64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C8E95-8FD5-4296-3EC4-6C3788541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1B9C8F-F4D6-C853-FD8B-DF15743A4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161C7-5AFA-1C29-B218-A34CB4F1C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4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F4D48-0D27-6403-63C5-A9AC4DDB8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F50FA2-763C-3B1C-DBED-90C5A4B00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847CE-ACF5-29BF-F8D7-B9A666CC7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87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C719D-1E1C-4405-73B3-25BF0CC2B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4D938-2655-1BAD-75C5-D83E2CC56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57F5B-9201-71C7-F68F-607001B4D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1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3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073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02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963" y="627063"/>
            <a:ext cx="2151062" cy="6237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0788" cy="6237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23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604250" cy="1262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5906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9775" y="627063"/>
            <a:ext cx="8604250" cy="623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534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8250"/>
            <a:ext cx="7558088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1925"/>
            <a:ext cx="7558088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35AA-1EB4-4C4A-8FF4-A26299C1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9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35AA-1EB4-4C4A-8FF4-A26299C1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1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5950"/>
            <a:ext cx="8691562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60950"/>
            <a:ext cx="8691562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35AA-1EB4-4C4A-8FF4-A26299C1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2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2012950"/>
            <a:ext cx="4270375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012950"/>
            <a:ext cx="4270375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35AA-1EB4-4C4A-8FF4-A26299C1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56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1562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402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4025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854200"/>
            <a:ext cx="42830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762250"/>
            <a:ext cx="4283075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35AA-1EB4-4C4A-8FF4-A26299C1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35AA-1EB4-4C4A-8FF4-A26299C1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567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35AA-1EB4-4C4A-8FF4-A26299C1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9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663" y="1089025"/>
            <a:ext cx="5100637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35AA-1EB4-4C4A-8FF4-A26299C1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67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4663" y="1089025"/>
            <a:ext cx="5100637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35AA-1EB4-4C4A-8FF4-A26299C1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92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35AA-1EB4-4C4A-8FF4-A26299C1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1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2013" y="403225"/>
            <a:ext cx="2173287" cy="6408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150" y="403225"/>
            <a:ext cx="6367463" cy="6408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35AA-1EB4-4C4A-8FF4-A26299C1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5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1" y="4859341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1" y="3205166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29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8" y="2101850"/>
            <a:ext cx="422592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592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98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8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91" y="1692278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91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962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90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81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1628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8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1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9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6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8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03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4250" cy="12620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8725" y="2181225"/>
            <a:ext cx="8604250" cy="4762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661301" y="7210425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03EA4-8768-BA43-AB3E-965FC282970D}" type="slidenum">
              <a:rPr lang="en-US" sz="2000" b="0" i="0" smtClean="0">
                <a:solidFill>
                  <a:srgbClr val="C00000"/>
                </a:solidFill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2000" b="0" i="0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0" fontAlgn="base" hangingPunct="0">
        <a:lnSpc>
          <a:spcPts val="2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lnSpc>
          <a:spcPts val="2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lnSpc>
          <a:spcPts val="2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lnSpc>
          <a:spcPts val="2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lnSpc>
          <a:spcPts val="2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charset="0"/>
          <a:ea typeface="ＭＳ Ｐゴシック" charset="0"/>
          <a:cs typeface="ＭＳ Ｐゴシック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9pPr>
    </p:titleStyle>
    <p:bodyStyle>
      <a:lvl1pPr marL="431800" indent="-323850" algn="l" defTabSz="457200" rtl="0" eaLnBrk="0" fontAlgn="base" hangingPunct="0">
        <a:lnSpc>
          <a:spcPts val="2475"/>
        </a:lnSpc>
        <a:spcBef>
          <a:spcPct val="0"/>
        </a:spcBef>
        <a:spcAft>
          <a:spcPts val="1413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863600" indent="-287338" algn="l" defTabSz="457200" rtl="0" eaLnBrk="0" fontAlgn="base" hangingPunct="0">
        <a:lnSpc>
          <a:spcPts val="2475"/>
        </a:lnSpc>
        <a:spcBef>
          <a:spcPct val="0"/>
        </a:spcBef>
        <a:spcAft>
          <a:spcPts val="1125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eaLnBrk="0" fontAlgn="base" hangingPunct="0">
        <a:lnSpc>
          <a:spcPts val="2475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eaLnBrk="0" fontAlgn="base" hangingPunct="0">
        <a:lnSpc>
          <a:spcPts val="2475"/>
        </a:lnSpc>
        <a:spcBef>
          <a:spcPct val="0"/>
        </a:spcBef>
        <a:spcAft>
          <a:spcPts val="563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eaLnBrk="0" fontAlgn="base" hangingPunct="0">
        <a:lnSpc>
          <a:spcPts val="2475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lnSpc>
          <a:spcPts val="2475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ts val="2475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ts val="2475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ts val="2475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150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2012950"/>
            <a:ext cx="8693150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150" y="7010400"/>
            <a:ext cx="226853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8513" y="7010400"/>
            <a:ext cx="34004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6763" y="7010400"/>
            <a:ext cx="22685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35AA-1EB4-4C4A-8FF4-A26299C1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3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web.ecu.edu/linz/amp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2"/>
          <p:cNvSpPr txBox="1">
            <a:spLocks noChangeArrowheads="1"/>
          </p:cNvSpPr>
          <p:nvPr/>
        </p:nvSpPr>
        <p:spPr bwMode="auto">
          <a:xfrm>
            <a:off x="1692402" y="962025"/>
            <a:ext cx="73247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000" b="0" dirty="0">
                <a:solidFill>
                  <a:srgbClr val="000099"/>
                </a:solidFill>
              </a:rPr>
              <a:t>Baryon Production </a:t>
            </a:r>
          </a:p>
          <a:p>
            <a:pPr algn="ctr"/>
            <a:r>
              <a:rPr lang="en-US" sz="3000" b="0" dirty="0">
                <a:solidFill>
                  <a:srgbClr val="000099"/>
                </a:solidFill>
              </a:rPr>
              <a:t>in A Multi-Phase Transport (AMPT)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5925" y="5980301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>
                <a:solidFill>
                  <a:srgbClr val="0000FF"/>
                </a:solidFill>
              </a:rPr>
              <a:t>1st workshop on Baryon Dynamics from RHIC to EIC</a:t>
            </a:r>
          </a:p>
          <a:p>
            <a:pPr algn="ctr"/>
            <a:r>
              <a:rPr lang="en-US" b="0" i="1" dirty="0">
                <a:solidFill>
                  <a:srgbClr val="0000FF"/>
                </a:solidFill>
              </a:rPr>
              <a:t>Stony Brook University, January 22-24,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982A9-28E5-F54C-BEF3-16E6FA6B3D31}"/>
              </a:ext>
            </a:extLst>
          </p:cNvPr>
          <p:cNvSpPr txBox="1"/>
          <p:nvPr/>
        </p:nvSpPr>
        <p:spPr>
          <a:xfrm>
            <a:off x="3426745" y="3365926"/>
            <a:ext cx="3223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Zi-Wei Lin</a:t>
            </a:r>
          </a:p>
          <a:p>
            <a:pPr algn="ctr"/>
            <a:r>
              <a:rPr lang="en-US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 Carolina University</a:t>
            </a:r>
          </a:p>
        </p:txBody>
      </p:sp>
    </p:spTree>
    <p:extLst>
      <p:ext uri="{BB962C8B-B14F-4D97-AF65-F5344CB8AC3E}">
        <p14:creationId xmlns:p14="http://schemas.microsoft.com/office/powerpoint/2010/main" val="16419674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1338E-D251-96FA-95B8-85F10E079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0CDCCF-DFAA-29A9-7827-7C48346A5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702" y="352425"/>
            <a:ext cx="4670223" cy="350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E2E102-2DD0-CF4D-6BB8-1121A7E9B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703" y="3781425"/>
            <a:ext cx="4670222" cy="3505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FE7A21-A168-561E-0E65-6419324EA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02" y="1571625"/>
            <a:ext cx="4670223" cy="3505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91D4A3-179D-068D-CEC2-C691EBB8F49D}"/>
              </a:ext>
            </a:extLst>
          </p:cNvPr>
          <p:cNvSpPr txBox="1"/>
          <p:nvPr/>
        </p:nvSpPr>
        <p:spPr>
          <a:xfrm>
            <a:off x="471791" y="5344894"/>
            <a:ext cx="420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 B:    net-baryon number.</a:t>
            </a:r>
          </a:p>
          <a:p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 Q:    net-electric charge number.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4713B3-8E37-30BC-BCE7-0D83E7EA187C}"/>
              </a:ext>
            </a:extLst>
          </p:cNvPr>
          <p:cNvSpPr txBox="1"/>
          <p:nvPr/>
        </p:nvSpPr>
        <p:spPr>
          <a:xfrm>
            <a:off x="2440654" y="28625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2815F-8761-F2D5-85A9-D9B0FB09D050}"/>
              </a:ext>
            </a:extLst>
          </p:cNvPr>
          <p:cNvSpPr txBox="1"/>
          <p:nvPr/>
        </p:nvSpPr>
        <p:spPr>
          <a:xfrm>
            <a:off x="7629525" y="16433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D1756-87A3-726B-3C01-F9FD04C4F199}"/>
              </a:ext>
            </a:extLst>
          </p:cNvPr>
          <p:cNvSpPr txBox="1"/>
          <p:nvPr/>
        </p:nvSpPr>
        <p:spPr>
          <a:xfrm>
            <a:off x="7521056" y="508751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8B07C-9D0B-CAED-E5F7-5CB866B7C194}"/>
              </a:ext>
            </a:extLst>
          </p:cNvPr>
          <p:cNvSpPr txBox="1"/>
          <p:nvPr/>
        </p:nvSpPr>
        <p:spPr>
          <a:xfrm>
            <a:off x="9525" y="138657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string melting AMPT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0AA6FF-D2CD-E42A-CD6D-556ED10E4AE6}"/>
              </a:ext>
            </a:extLst>
          </p:cNvPr>
          <p:cNvSpPr txBox="1"/>
          <p:nvPr/>
        </p:nvSpPr>
        <p:spPr>
          <a:xfrm>
            <a:off x="788728" y="1145761"/>
            <a:ext cx="4097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inimum-bias </a:t>
            </a:r>
            <a:r>
              <a:rPr lang="en-US" sz="2400" b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Zr+Zr</a:t>
            </a:r>
            <a:r>
              <a:rPr lang="en-US" sz="24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collisions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51267-4B83-F828-D238-B193E7E46C17}"/>
              </a:ext>
            </a:extLst>
          </p:cNvPr>
          <p:cNvSpPr txBox="1"/>
          <p:nvPr/>
        </p:nvSpPr>
        <p:spPr>
          <a:xfrm>
            <a:off x="4694451" y="2539394"/>
            <a:ext cx="993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Times New Roman" panose="02020603050405020304" pitchFamily="18" charset="0"/>
              </a:rPr>
              <a:t>⇢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536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E510E-7AED-ECC1-1501-88017636A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CCC378-717A-ED64-18A3-0E5409A9ECB8}"/>
              </a:ext>
            </a:extLst>
          </p:cNvPr>
          <p:cNvSpPr txBox="1"/>
          <p:nvPr/>
        </p:nvSpPr>
        <p:spPr>
          <a:xfrm>
            <a:off x="1304925" y="1438434"/>
            <a:ext cx="8271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Ratio at mid-rapidity:</a:t>
            </a:r>
          </a:p>
          <a:p>
            <a:r>
              <a:rPr lang="en-US" b="0" dirty="0">
                <a:solidFill>
                  <a:srgbClr val="0000FF"/>
                </a:solidFill>
              </a:rPr>
              <a:t>	 B/Q*Z/A &lt; 1		in both models, for every centrality.</a:t>
            </a:r>
          </a:p>
        </p:txBody>
      </p:sp>
      <p:pic>
        <p:nvPicPr>
          <p:cNvPr id="5" name="Picture 4" descr="A graph of a number of different numbers&#10;&#10;Description automatically generated with medium confidence">
            <a:extLst>
              <a:ext uri="{FF2B5EF4-FFF2-40B4-BE49-F238E27FC236}">
                <a16:creationId xmlns:a16="http://schemas.microsoft.com/office/drawing/2014/main" id="{0EDBF6F8-4B1C-E875-9791-A5FC80E7E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144" y="2390790"/>
            <a:ext cx="6689340" cy="4667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79BAF2-1B8C-FA23-1B4F-F37370A60161}"/>
              </a:ext>
            </a:extLst>
          </p:cNvPr>
          <p:cNvSpPr txBox="1"/>
          <p:nvPr/>
        </p:nvSpPr>
        <p:spPr>
          <a:xfrm>
            <a:off x="619125" y="484703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6600"/>
                </a:solidFill>
              </a:rPr>
              <a:t>N. Lewis et al., </a:t>
            </a:r>
          </a:p>
          <a:p>
            <a:r>
              <a:rPr lang="en-US" sz="1800" b="0" dirty="0">
                <a:solidFill>
                  <a:srgbClr val="006600"/>
                </a:solidFill>
              </a:rPr>
              <a:t>2205.05685 [hep-</a:t>
            </a:r>
            <a:r>
              <a:rPr lang="en-US" sz="1800" b="0" dirty="0" err="1">
                <a:solidFill>
                  <a:srgbClr val="006600"/>
                </a:solidFill>
              </a:rPr>
              <a:t>ph</a:t>
            </a:r>
            <a:r>
              <a:rPr lang="en-US" sz="1800" b="0" dirty="0">
                <a:solidFill>
                  <a:srgbClr val="006600"/>
                </a:solidFill>
              </a:rPr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3A7B9C-6DFE-97A5-B63D-2FAF668BC220}"/>
              </a:ext>
            </a:extLst>
          </p:cNvPr>
          <p:cNvSpPr txBox="1"/>
          <p:nvPr/>
        </p:nvSpPr>
        <p:spPr>
          <a:xfrm>
            <a:off x="237966" y="6654939"/>
            <a:ext cx="3682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More </a:t>
            </a:r>
            <a:r>
              <a:rPr lang="en-US" sz="2000" b="0" dirty="0" err="1"/>
              <a:t>UrQMD</a:t>
            </a:r>
            <a:r>
              <a:rPr lang="en-US" sz="2000" b="0" dirty="0"/>
              <a:t> results in</a:t>
            </a:r>
          </a:p>
          <a:p>
            <a:r>
              <a:rPr lang="en-US" sz="2000" b="0" dirty="0">
                <a:solidFill>
                  <a:srgbClr val="006600"/>
                </a:solidFill>
              </a:rPr>
              <a:t>W. </a:t>
            </a:r>
            <a:r>
              <a:rPr lang="en-US" sz="2000" b="0" dirty="0" err="1">
                <a:solidFill>
                  <a:srgbClr val="006600"/>
                </a:solidFill>
              </a:rPr>
              <a:t>Lv</a:t>
            </a:r>
            <a:r>
              <a:rPr lang="en-US" sz="2000" b="0" dirty="0">
                <a:solidFill>
                  <a:srgbClr val="006600"/>
                </a:solidFill>
              </a:rPr>
              <a:t> et al., 2309.06445 [</a:t>
            </a:r>
            <a:r>
              <a:rPr lang="en-US" sz="2000" b="0" dirty="0" err="1">
                <a:solidFill>
                  <a:srgbClr val="006600"/>
                </a:solidFill>
              </a:rPr>
              <a:t>nucl-th</a:t>
            </a:r>
            <a:r>
              <a:rPr lang="en-US" sz="2000" b="0" dirty="0">
                <a:solidFill>
                  <a:srgbClr val="006600"/>
                </a:solidFill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5F45E-8EA2-D41B-7CF0-CFF8EAD3645C}"/>
              </a:ext>
            </a:extLst>
          </p:cNvPr>
          <p:cNvSpPr txBox="1"/>
          <p:nvPr/>
        </p:nvSpPr>
        <p:spPr>
          <a:xfrm>
            <a:off x="237966" y="200025"/>
            <a:ext cx="480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B/Q*Z/A 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proposed </a:t>
            </a:r>
          </a:p>
          <a:p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study baryon stopping.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0634F-5BA2-1A22-EF3A-E955E10EA85F}"/>
              </a:ext>
            </a:extLst>
          </p:cNvPr>
          <p:cNvSpPr txBox="1"/>
          <p:nvPr/>
        </p:nvSpPr>
        <p:spPr>
          <a:xfrm>
            <a:off x="3544129" y="581025"/>
            <a:ext cx="379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Z. Xu, RBRC workshop on Physics Opportunities from isobar run (2022)</a:t>
            </a:r>
            <a:endParaRPr lang="en-US" sz="1800" b="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1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E2E35-CEED-FA03-0514-43FF85166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770D84-D072-9E7C-7AC6-F48127D06927}"/>
              </a:ext>
            </a:extLst>
          </p:cNvPr>
          <p:cNvSpPr txBox="1"/>
          <p:nvPr/>
        </p:nvSpPr>
        <p:spPr>
          <a:xfrm>
            <a:off x="1626732" y="2117705"/>
            <a:ext cx="68239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we include all particles at all </a:t>
            </a:r>
            <a:r>
              <a:rPr lang="en-US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rapidities</a:t>
            </a: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laws give 	B = 2A and Q = 2Z, </a:t>
            </a:r>
          </a:p>
          <a:p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 		</a:t>
            </a:r>
            <a:r>
              <a:rPr 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B/Q*Z/A=1.</a:t>
            </a:r>
          </a:p>
          <a:p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can be called the </a:t>
            </a:r>
            <a:r>
              <a:rPr lang="en-US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naive expectation</a:t>
            </a: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tempting to expect this to be true at any </a:t>
            </a: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rapidity 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we already see strong deviations.</a:t>
            </a:r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6047C-2D11-9784-C738-D8A2C937A7E0}"/>
              </a:ext>
            </a:extLst>
          </p:cNvPr>
          <p:cNvSpPr txBox="1"/>
          <p:nvPr/>
        </p:nvSpPr>
        <p:spPr>
          <a:xfrm>
            <a:off x="2600325" y="1114425"/>
            <a:ext cx="4086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Naive expectation for</a:t>
            </a:r>
            <a:r>
              <a:rPr 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B/Q*Z/A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2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D145F-A707-6D68-1618-48C5F8F9B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9917A-642D-E386-8BAF-31910337EBD4}"/>
              </a:ext>
            </a:extLst>
          </p:cNvPr>
          <p:cNvSpPr txBox="1"/>
          <p:nvPr/>
        </p:nvSpPr>
        <p:spPr>
          <a:xfrm>
            <a:off x="238125" y="352425"/>
            <a:ext cx="8716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Ratio versus rapidity (for minimum bias events):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FF"/>
                </a:solidFill>
              </a:rPr>
              <a:t>	 B/Q*Z/A 	changes strongly with </a:t>
            </a:r>
            <a:r>
              <a:rPr lang="en-US" b="0" i="1" dirty="0">
                <a:solidFill>
                  <a:srgbClr val="0000FF"/>
                </a:solidFill>
              </a:rPr>
              <a:t>y</a:t>
            </a:r>
            <a:endParaRPr lang="en-US" b="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Rescatterings</a:t>
            </a:r>
            <a:r>
              <a:rPr lang="en-US" b="0" dirty="0"/>
              <a:t> and hadronization only modestly change the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Default AMPT and string melting AMPT are qualitatively similar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A73DF-6C12-2C71-4604-B6B28EB9F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644" y="2333625"/>
            <a:ext cx="6690161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7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9783D-52A5-4965-332F-9CFB09098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particles&#10;&#10;Description automatically generated">
            <a:extLst>
              <a:ext uri="{FF2B5EF4-FFF2-40B4-BE49-F238E27FC236}">
                <a16:creationId xmlns:a16="http://schemas.microsoft.com/office/drawing/2014/main" id="{BC08361D-A81B-FA40-5B96-0ECB353D4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1495425"/>
            <a:ext cx="7772400" cy="5809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DE8140-DE06-41C6-0806-48CF8E5CF4A3}"/>
              </a:ext>
            </a:extLst>
          </p:cNvPr>
          <p:cNvSpPr txBox="1"/>
          <p:nvPr/>
        </p:nvSpPr>
        <p:spPr>
          <a:xfrm>
            <a:off x="238125" y="352425"/>
            <a:ext cx="7632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Ratio versus rapidity:</a:t>
            </a:r>
          </a:p>
          <a:p>
            <a:r>
              <a:rPr lang="en-US" b="0" dirty="0">
                <a:solidFill>
                  <a:srgbClr val="0000FF"/>
                </a:solidFill>
              </a:rPr>
              <a:t>	 B/Q*Z/A 	changes only modestly with centrality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8017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66895-EB6B-F51D-C371-D62C96996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3CAADF-43D1-BF46-F07C-ED291302FABD}"/>
              </a:ext>
            </a:extLst>
          </p:cNvPr>
          <p:cNvSpPr txBox="1"/>
          <p:nvPr/>
        </p:nvSpPr>
        <p:spPr>
          <a:xfrm>
            <a:off x="1556658" y="1038225"/>
            <a:ext cx="727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For the difference between Zr and Ru isobars:</a:t>
            </a:r>
          </a:p>
          <a:p>
            <a:r>
              <a:rPr lang="en-US" b="0" dirty="0">
                <a:solidFill>
                  <a:srgbClr val="0000FF"/>
                </a:solidFill>
              </a:rPr>
              <a:t>B/</a:t>
            </a:r>
            <a:r>
              <a:rPr lang="el-GR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0" dirty="0">
                <a:solidFill>
                  <a:srgbClr val="0000FF"/>
                </a:solidFill>
              </a:rPr>
              <a:t>Q*</a:t>
            </a:r>
            <a:r>
              <a:rPr lang="el-GR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0" dirty="0">
                <a:solidFill>
                  <a:srgbClr val="0000FF"/>
                </a:solidFill>
              </a:rPr>
              <a:t>Z/A   	</a:t>
            </a:r>
          </a:p>
          <a:p>
            <a:r>
              <a:rPr lang="en-US" b="0" dirty="0">
                <a:solidFill>
                  <a:srgbClr val="0000FF"/>
                </a:solidFill>
              </a:rPr>
              <a:t>is qualitatively similar to	B/Q*Z/A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0843C-EBDD-09CB-65F3-88CFD08F6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208" y="2611211"/>
            <a:ext cx="4882242" cy="3608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FCFCF-8653-1E3C-7C35-39617941A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07" y="2638425"/>
            <a:ext cx="4752521" cy="354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612DFD-14E7-D0CC-E1DD-A299C175DF42}"/>
              </a:ext>
            </a:extLst>
          </p:cNvPr>
          <p:cNvSpPr txBox="1"/>
          <p:nvPr/>
        </p:nvSpPr>
        <p:spPr>
          <a:xfrm>
            <a:off x="5769429" y="652462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chemeClr val="tx1"/>
                </a:solidFill>
              </a:rPr>
              <a:t>UrQMD</a:t>
            </a:r>
            <a:r>
              <a:rPr lang="en-US" sz="1800" b="0" dirty="0">
                <a:solidFill>
                  <a:schemeClr val="tx1"/>
                </a:solidFill>
              </a:rPr>
              <a:t> results from</a:t>
            </a:r>
          </a:p>
          <a:p>
            <a:r>
              <a:rPr lang="en-US" sz="1800" b="0" dirty="0">
                <a:solidFill>
                  <a:srgbClr val="006600"/>
                </a:solidFill>
              </a:rPr>
              <a:t>N. Lewis et al., 2205.05685 [hep-</a:t>
            </a:r>
            <a:r>
              <a:rPr lang="en-US" sz="1800" b="0" dirty="0" err="1">
                <a:solidFill>
                  <a:srgbClr val="006600"/>
                </a:solidFill>
              </a:rPr>
              <a:t>ph</a:t>
            </a:r>
            <a:r>
              <a:rPr lang="en-US" sz="1800" b="0" dirty="0">
                <a:solidFill>
                  <a:srgbClr val="0066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48642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4EA80-EFDD-C0CA-1878-BE7B946A5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0F1F59-BCCD-72C5-1FC1-53EACD0771D5}"/>
              </a:ext>
            </a:extLst>
          </p:cNvPr>
          <p:cNvSpPr txBox="1"/>
          <p:nvPr/>
        </p:nvSpPr>
        <p:spPr>
          <a:xfrm>
            <a:off x="929266" y="962025"/>
            <a:ext cx="82189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 a quark matter under the conventional scenario:</a:t>
            </a:r>
          </a:p>
          <a:p>
            <a:r>
              <a:rPr lang="en-US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baryon and electric charge are carried by quarks and antiquarks </a:t>
            </a:r>
          </a:p>
          <a:p>
            <a:r>
              <a:rPr lang="en-US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while neglecting the baryon junction.</a:t>
            </a: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   </a:t>
            </a:r>
            <a:r>
              <a:rPr lang="en-US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b="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1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≡ </a:t>
            </a:r>
            <a:r>
              <a:rPr lang="en-US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(y) </a:t>
            </a:r>
            <a:r>
              <a:rPr lang="en-US" sz="1800" b="0" i="1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≡</a:t>
            </a:r>
            <a:r>
              <a:rPr lang="en-US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quark flavor </a:t>
            </a:r>
            <a:r>
              <a:rPr lang="en-US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	we then have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math equations with numbers and symbols&#10;&#10;Description automatically generated">
            <a:extLst>
              <a:ext uri="{FF2B5EF4-FFF2-40B4-BE49-F238E27FC236}">
                <a16:creationId xmlns:a16="http://schemas.microsoft.com/office/drawing/2014/main" id="{92F7FC23-E1A9-9EA7-3586-2B666E663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049" y="3097213"/>
            <a:ext cx="6096000" cy="1564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BDE7D-AEEA-336D-E518-8A8D21768467}"/>
              </a:ext>
            </a:extLst>
          </p:cNvPr>
          <p:cNvSpPr txBox="1"/>
          <p:nvPr/>
        </p:nvSpPr>
        <p:spPr>
          <a:xfrm>
            <a:off x="89749" y="202992"/>
            <a:ext cx="5126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Relate </a:t>
            </a:r>
            <a:r>
              <a:rPr 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B/Q*Z/A to quark stopping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29D467-C101-A859-E9EF-BA670FD23B0A}"/>
              </a:ext>
            </a:extLst>
          </p:cNvPr>
          <p:cNvSpPr txBox="1"/>
          <p:nvPr/>
        </p:nvSpPr>
        <p:spPr>
          <a:xfrm>
            <a:off x="929266" y="4840164"/>
            <a:ext cx="793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et’s separate the </a:t>
            </a:r>
            <a:r>
              <a:rPr lang="en-US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shape from the magnitude by writing</a:t>
            </a:r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close-up of a word&#10;&#10;Description automatically generated">
            <a:extLst>
              <a:ext uri="{FF2B5EF4-FFF2-40B4-BE49-F238E27FC236}">
                <a16:creationId xmlns:a16="http://schemas.microsoft.com/office/drawing/2014/main" id="{9FB84E84-86E0-F99B-18AE-269059D39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561" y="5365440"/>
            <a:ext cx="5295900" cy="83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23B10A-C82E-C7CE-9803-57EB44739149}"/>
              </a:ext>
            </a:extLst>
          </p:cNvPr>
          <p:cNvSpPr txBox="1"/>
          <p:nvPr/>
        </p:nvSpPr>
        <p:spPr>
          <a:xfrm>
            <a:off x="1213799" y="6267251"/>
            <a:ext cx="6420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0" i="1" baseline="-25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(y) 	</a:t>
            </a:r>
            <a:r>
              <a:rPr lang="en-US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 normalized </a:t>
            </a:r>
            <a:r>
              <a:rPr lang="en-US" b="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b="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b="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represents the stopping of quark flavor </a:t>
            </a:r>
            <a:r>
              <a:rPr lang="en-US" b="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b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4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C9652-E006-F49F-B373-4B356F262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BB8A7B-7DA0-91DD-BCF9-E59A0F650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1596474"/>
            <a:ext cx="6858000" cy="4200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D0E84A-59A1-4467-8EB8-F6AE017D7B7E}"/>
              </a:ext>
            </a:extLst>
          </p:cNvPr>
          <p:cNvSpPr txBox="1"/>
          <p:nvPr/>
        </p:nvSpPr>
        <p:spPr>
          <a:xfrm>
            <a:off x="466725" y="2499159"/>
            <a:ext cx="9433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Due to isospin symmetry of the strong interaction (&amp; ignore neutron skin), 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assume that the relative stopping of </a:t>
            </a:r>
            <a:r>
              <a:rPr lang="en-US" b="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the same as </a:t>
            </a:r>
            <a:r>
              <a:rPr lang="en-US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9EE5E3-3E2A-49A6-F264-3A094E688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525" y="3754698"/>
            <a:ext cx="6858000" cy="430832"/>
          </a:xfrm>
          <a:prstGeom prst="rect">
            <a:avLst/>
          </a:prstGeom>
        </p:spPr>
      </p:pic>
      <p:pic>
        <p:nvPicPr>
          <p:cNvPr id="16" name="Picture 1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C43B5B4-D815-BE60-E5B4-ABED6E3C1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125" y="5182955"/>
            <a:ext cx="6553200" cy="10271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62D5C-DDA1-699E-9141-E8199A94C20E}"/>
              </a:ext>
            </a:extLst>
          </p:cNvPr>
          <p:cNvSpPr txBox="1"/>
          <p:nvPr/>
        </p:nvSpPr>
        <p:spPr>
          <a:xfrm>
            <a:off x="542925" y="4494304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Then we have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CBEF-4B68-CE47-8292-DC5F44496448}"/>
              </a:ext>
            </a:extLst>
          </p:cNvPr>
          <p:cNvSpPr txBox="1"/>
          <p:nvPr/>
        </p:nvSpPr>
        <p:spPr>
          <a:xfrm>
            <a:off x="771525" y="962025"/>
            <a:ext cx="6707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Consider “central” collisions, conservation laws give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73D9F2-683C-CA7C-2BCB-E98E1973A04E}"/>
                  </a:ext>
                </a:extLst>
              </p:cNvPr>
              <p:cNvSpPr txBox="1"/>
              <p:nvPr/>
            </p:nvSpPr>
            <p:spPr>
              <a:xfrm>
                <a:off x="542925" y="6524625"/>
                <a:ext cx="42604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still be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73D9F2-683C-CA7C-2BCB-E98E1973A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6524625"/>
                <a:ext cx="4260462" cy="400110"/>
              </a:xfrm>
              <a:prstGeom prst="rect">
                <a:avLst/>
              </a:prstGeom>
              <a:blipFill>
                <a:blip r:embed="rId6"/>
                <a:stretch>
                  <a:fillRect l="-1484" t="-6061" r="-593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214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55D4E-E5BC-2596-5743-3A889DCA0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F03A86-AE1B-D6B3-E74F-3A2BABC35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2906638"/>
            <a:ext cx="6553200" cy="1027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C32FD2-9F73-AA16-72A7-5D08703A58DA}"/>
              </a:ext>
            </a:extLst>
          </p:cNvPr>
          <p:cNvSpPr txBox="1"/>
          <p:nvPr/>
        </p:nvSpPr>
        <p:spPr>
          <a:xfrm>
            <a:off x="390525" y="1482144"/>
            <a:ext cx="952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we can neglect sea-quarks and strange quarks </a:t>
            </a:r>
          </a:p>
          <a:p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(e.g., at very low energies):</a:t>
            </a: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get</a:t>
            </a: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naive expectation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any </a:t>
            </a:r>
            <a:r>
              <a:rPr lang="en-US" b="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5" name="Picture 4" descr="A close-up of a black text&#10;&#10;Description automatically generated">
            <a:extLst>
              <a:ext uri="{FF2B5EF4-FFF2-40B4-BE49-F238E27FC236}">
                <a16:creationId xmlns:a16="http://schemas.microsoft.com/office/drawing/2014/main" id="{5D16FDAE-2E37-8410-45D2-6C614E527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027" y="5231657"/>
            <a:ext cx="3753995" cy="9271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866B3F-231C-40A1-0AF7-B0AAD534EABF}"/>
              </a:ext>
            </a:extLst>
          </p:cNvPr>
          <p:cNvCxnSpPr>
            <a:cxnSpLocks/>
          </p:cNvCxnSpPr>
          <p:nvPr/>
        </p:nvCxnSpPr>
        <p:spPr bwMode="auto">
          <a:xfrm flipV="1">
            <a:off x="3895725" y="2982838"/>
            <a:ext cx="4191000" cy="22860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C82A5A-CF48-2380-6FD9-A3760DFB6B30}"/>
              </a:ext>
            </a:extLst>
          </p:cNvPr>
          <p:cNvCxnSpPr>
            <a:cxnSpLocks/>
          </p:cNvCxnSpPr>
          <p:nvPr/>
        </p:nvCxnSpPr>
        <p:spPr bwMode="auto">
          <a:xfrm flipV="1">
            <a:off x="3895725" y="3633713"/>
            <a:ext cx="4191000" cy="22860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81D844-A09D-404D-63FD-58D3F459F207}"/>
              </a:ext>
            </a:extLst>
          </p:cNvPr>
          <p:cNvSpPr txBox="1"/>
          <p:nvPr/>
        </p:nvSpPr>
        <p:spPr>
          <a:xfrm>
            <a:off x="390525" y="575375"/>
            <a:ext cx="5569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consider two simple limits below.</a:t>
            </a:r>
          </a:p>
        </p:txBody>
      </p:sp>
    </p:spTree>
    <p:extLst>
      <p:ext uri="{BB962C8B-B14F-4D97-AF65-F5344CB8AC3E}">
        <p14:creationId xmlns:p14="http://schemas.microsoft.com/office/powerpoint/2010/main" val="406960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AEB9F-446B-8573-74C9-77A16AE1B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84700A-47AB-7A1F-DD7E-E84E90D5AC0A}"/>
              </a:ext>
            </a:extLst>
          </p:cNvPr>
          <p:cNvSpPr txBox="1"/>
          <p:nvPr/>
        </p:nvSpPr>
        <p:spPr>
          <a:xfrm>
            <a:off x="771525" y="657225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heavy ion collisions with </a:t>
            </a:r>
            <a:r>
              <a:rPr 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A=2Z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(like isobar  </a:t>
            </a:r>
            <a:r>
              <a:rPr lang="en-US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Cd+Cd), 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isospin symmetry gives</a:t>
            </a: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we have</a:t>
            </a:r>
          </a:p>
        </p:txBody>
      </p:sp>
      <p:pic>
        <p:nvPicPr>
          <p:cNvPr id="15" name="Picture 14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7FC63EF3-F090-43A8-9145-BD679125C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271" y="1433551"/>
            <a:ext cx="2070907" cy="454590"/>
          </a:xfrm>
          <a:prstGeom prst="rect">
            <a:avLst/>
          </a:prstGeom>
        </p:spPr>
      </p:pic>
      <p:pic>
        <p:nvPicPr>
          <p:cNvPr id="19" name="Picture 1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6BFBE5D-3D06-9860-2764-9494661FD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325" y="2535103"/>
            <a:ext cx="5867400" cy="10939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71B717-9C2A-0273-F28C-DA547A249B03}"/>
              </a:ext>
            </a:extLst>
          </p:cNvPr>
          <p:cNvSpPr txBox="1"/>
          <p:nvPr/>
        </p:nvSpPr>
        <p:spPr>
          <a:xfrm>
            <a:off x="982253" y="5330475"/>
            <a:ext cx="8323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chemeClr val="tx1"/>
                </a:solidFill>
              </a:rPr>
              <a:t>B/Q*Z/A </a:t>
            </a:r>
            <a:r>
              <a:rPr lang="en-US" sz="2800" i="1" dirty="0"/>
              <a:t>≠</a:t>
            </a:r>
            <a:r>
              <a:rPr lang="en-US" sz="2800" b="0" i="1" dirty="0"/>
              <a:t> </a:t>
            </a:r>
            <a:r>
              <a:rPr lang="en-US" sz="2800" b="0" dirty="0"/>
              <a:t>1</a:t>
            </a:r>
            <a:r>
              <a:rPr lang="en-US" sz="2800" b="0" i="1" dirty="0"/>
              <a:t>  </a:t>
            </a:r>
            <a:r>
              <a:rPr lang="en-US" b="0" i="1" dirty="0"/>
              <a:t>	</a:t>
            </a:r>
            <a:r>
              <a:rPr 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isospin symmetric nucleus) </a:t>
            </a:r>
          </a:p>
          <a:p>
            <a:r>
              <a:rPr 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due to </a:t>
            </a:r>
            <a:r>
              <a:rPr 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(anti)</a:t>
            </a:r>
            <a:r>
              <a:rPr lang="en-US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strange quarks</a:t>
            </a:r>
          </a:p>
          <a:p>
            <a:r>
              <a:rPr 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and it means</a:t>
            </a:r>
          </a:p>
          <a:p>
            <a:endParaRPr lang="en-US" b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9C2132-A0C0-51FF-4A93-FE06997B6F09}"/>
              </a:ext>
            </a:extLst>
          </p:cNvPr>
          <p:cNvSpPr txBox="1"/>
          <p:nvPr/>
        </p:nvSpPr>
        <p:spPr>
          <a:xfrm>
            <a:off x="923926" y="4010025"/>
            <a:ext cx="761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Without the </a:t>
            </a:r>
            <a:r>
              <a:rPr lang="en-US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strangeness terms</a:t>
            </a:r>
            <a:r>
              <a:rPr lang="en-US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we have (at any </a:t>
            </a:r>
            <a:r>
              <a:rPr lang="en-US" b="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5D8534F-2925-A9F2-91C5-E79DCA1CF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578" y="4616559"/>
            <a:ext cx="4725147" cy="452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A9C052-A341-02D4-80B0-EDB89455A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525" y="6222986"/>
            <a:ext cx="1265606" cy="4068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D28ECF-3267-1145-D217-60E3593B2380}"/>
              </a:ext>
            </a:extLst>
          </p:cNvPr>
          <p:cNvCxnSpPr>
            <a:cxnSpLocks/>
          </p:cNvCxnSpPr>
          <p:nvPr/>
        </p:nvCxnSpPr>
        <p:spPr bwMode="auto">
          <a:xfrm>
            <a:off x="6867525" y="3035275"/>
            <a:ext cx="1524001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765FD1-D67C-8E1C-3206-488DE0F4B53D}"/>
              </a:ext>
            </a:extLst>
          </p:cNvPr>
          <p:cNvCxnSpPr>
            <a:cxnSpLocks/>
          </p:cNvCxnSpPr>
          <p:nvPr/>
        </p:nvCxnSpPr>
        <p:spPr bwMode="auto">
          <a:xfrm>
            <a:off x="6562725" y="3629025"/>
            <a:ext cx="1524001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6918B2-9726-FAD2-23E3-E507160379A3}"/>
              </a:ext>
            </a:extLst>
          </p:cNvPr>
          <p:cNvSpPr txBox="1"/>
          <p:nvPr/>
        </p:nvSpPr>
        <p:spPr>
          <a:xfrm>
            <a:off x="559527" y="6843510"/>
            <a:ext cx="7892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same conclusion for non-central events (when ignoring neutron skin)</a:t>
            </a:r>
          </a:p>
        </p:txBody>
      </p:sp>
    </p:spTree>
    <p:extLst>
      <p:ext uri="{BB962C8B-B14F-4D97-AF65-F5344CB8AC3E}">
        <p14:creationId xmlns:p14="http://schemas.microsoft.com/office/powerpoint/2010/main" val="277127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276725" y="657225"/>
            <a:ext cx="1828797" cy="36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2475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200" b="0" dirty="0">
                <a:solidFill>
                  <a:srgbClr val="000090"/>
                </a:solidFill>
                <a:latin typeface="Times" charset="0"/>
              </a:rPr>
              <a:t>Outline</a:t>
            </a:r>
            <a:endParaRPr lang="en-GB" sz="3600" b="0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28725" y="1343025"/>
            <a:ext cx="81534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accent2">
                    <a:lumMod val="75000"/>
                  </a:schemeClr>
                </a:solidFill>
                <a:latin typeface="Times" charset="0"/>
              </a:rPr>
              <a:t>Introduction of the AMPT model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90"/>
                </a:solidFill>
                <a:latin typeface="Times" charset="0"/>
              </a:rPr>
              <a:t>Model results on baryon and electric charge stopping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rgbClr val="000090"/>
                </a:solidFill>
                <a:latin typeface="Times" charset="0"/>
              </a:rPr>
              <a:t>Relations to quark stopping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rgbClr val="000090"/>
                </a:solidFill>
                <a:latin typeface="Times" charset="0"/>
              </a:rPr>
              <a:t>On net-charge reconstruction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rgbClr val="000090"/>
                </a:solidFill>
                <a:latin typeface="Times" charset="0"/>
              </a:rPr>
              <a:t>Summary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36FC1C0-CBF5-97F1-BAD8-C405B4E7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402" y="5946904"/>
            <a:ext cx="2310924" cy="124113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0B0FC56-59E5-E92A-209D-E7FA1B1EE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49" y="5896154"/>
            <a:ext cx="1832976" cy="1094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C9C2F9-BBA7-C97F-2AC9-7398E45B6277}"/>
              </a:ext>
            </a:extLst>
          </p:cNvPr>
          <p:cNvSpPr txBox="1"/>
          <p:nvPr/>
        </p:nvSpPr>
        <p:spPr>
          <a:xfrm>
            <a:off x="1533525" y="4695825"/>
            <a:ext cx="6680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/>
              <a:t>Mostly based on work with PhD student Mason Ross</a:t>
            </a:r>
          </a:p>
        </p:txBody>
      </p:sp>
    </p:spTree>
    <p:extLst>
      <p:ext uri="{BB962C8B-B14F-4D97-AF65-F5344CB8AC3E}">
        <p14:creationId xmlns:p14="http://schemas.microsoft.com/office/powerpoint/2010/main" val="530682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EDDFA-53C9-D865-3947-F8CEBC9FB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F50C70-614D-BD81-2374-2E43B513DE14}"/>
                  </a:ext>
                </a:extLst>
              </p:cNvPr>
              <p:cNvSpPr txBox="1"/>
              <p:nvPr/>
            </p:nvSpPr>
            <p:spPr>
              <a:xfrm>
                <a:off x="923925" y="5259765"/>
                <a:ext cx="8001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We see	  	   ,		   (previous assumptions)</a:t>
                </a:r>
              </a:p>
              <a:p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		even for isospin symmetric </a:t>
                </a:r>
                <a:r>
                  <a:rPr lang="en-US" b="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</a:t>
                </a:r>
                <a:r>
                  <a:rPr lang="en-US" b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Cd+Cd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mid-rapidity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⇢ this decreases B, increases Q &amp; causes B/Q*Z/A &lt; 1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F50C70-614D-BD81-2374-2E43B513D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5259765"/>
                <a:ext cx="8001000" cy="1938992"/>
              </a:xfrm>
              <a:prstGeom prst="rect">
                <a:avLst/>
              </a:prstGeom>
              <a:blipFill>
                <a:blip r:embed="rId3"/>
                <a:stretch>
                  <a:fillRect l="-1109" t="-2614"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A7367C1-F297-AC09-7AA7-30A5EF330C51}"/>
              </a:ext>
            </a:extLst>
          </p:cNvPr>
          <p:cNvSpPr txBox="1"/>
          <p:nvPr/>
        </p:nvSpPr>
        <p:spPr>
          <a:xfrm>
            <a:off x="771525" y="207228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 results from string melting AMPT </a:t>
            </a:r>
          </a:p>
          <a:p>
            <a:r>
              <a:rPr 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	m</a:t>
            </a:r>
            <a:r>
              <a:rPr lang="en-US" sz="24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inimum-bias </a:t>
            </a:r>
            <a:r>
              <a:rPr lang="en-US" sz="2400" b="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24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Zr+Zr	&amp;</a:t>
            </a:r>
            <a:r>
              <a:rPr 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24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Cd+</a:t>
            </a:r>
            <a:r>
              <a:rPr 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US" sz="2400" b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2178B-13E9-175B-68A3-053BBA513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024" y="5325083"/>
            <a:ext cx="1168042" cy="3515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218854-E7CA-6718-DD96-BF05BCB57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725" y="5356257"/>
            <a:ext cx="1156701" cy="3458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D11AE3-EDD4-8D27-308F-3619C9CF3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1125" y="6039060"/>
            <a:ext cx="1181100" cy="3796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C00644-6337-D780-899D-51582E83B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266" y="1127125"/>
            <a:ext cx="69215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3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FEBE5-EB94-E75D-E833-C563EDDB3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1890E75-83A6-B8D4-F35F-4F9BA13960A8}"/>
              </a:ext>
            </a:extLst>
          </p:cNvPr>
          <p:cNvSpPr txBox="1"/>
          <p:nvPr/>
        </p:nvSpPr>
        <p:spPr>
          <a:xfrm>
            <a:off x="866526" y="6901160"/>
            <a:ext cx="420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cs typeface="Times New Roman" panose="02020603050405020304" pitchFamily="18" charset="0"/>
              </a:rPr>
              <a:t>⇢ </a:t>
            </a:r>
            <a:r>
              <a:rPr lang="en-US" b="0" dirty="0">
                <a:solidFill>
                  <a:srgbClr val="0000FF"/>
                </a:solidFill>
              </a:rPr>
              <a:t>B/Q*Z/A </a:t>
            </a:r>
            <a:r>
              <a:rPr lang="en-US" dirty="0">
                <a:solidFill>
                  <a:srgbClr val="0000FF"/>
                </a:solidFill>
              </a:rPr>
              <a:t>≠</a:t>
            </a:r>
            <a:r>
              <a:rPr lang="en-US" b="0" dirty="0">
                <a:solidFill>
                  <a:srgbClr val="0000FF"/>
                </a:solidFill>
              </a:rPr>
              <a:t> 1 is mainly due 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31D10-DD41-D4A4-E12F-D6BB62D0A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962025"/>
            <a:ext cx="7772400" cy="4709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BCCC78-E6A7-30A8-5A18-8FE68F50EC62}"/>
              </a:ext>
            </a:extLst>
          </p:cNvPr>
          <p:cNvSpPr txBox="1"/>
          <p:nvPr/>
        </p:nvSpPr>
        <p:spPr>
          <a:xfrm>
            <a:off x="771525" y="161916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esults from string melting AMPT </a:t>
            </a:r>
          </a:p>
          <a:p>
            <a:r>
              <a:rPr 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MB		</a:t>
            </a:r>
            <a:r>
              <a:rPr lang="en-US" sz="2400" b="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24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Zr+Zr</a:t>
            </a:r>
            <a:r>
              <a:rPr 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24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Ru+Ru</a:t>
            </a:r>
            <a:r>
              <a:rPr 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24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Cd+</a:t>
            </a:r>
            <a:r>
              <a:rPr 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US" sz="2400" b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ECDF97-A852-F365-6071-17ECA1D7EFBC}"/>
                  </a:ext>
                </a:extLst>
              </p:cNvPr>
              <p:cNvSpPr txBox="1"/>
              <p:nvPr/>
            </p:nvSpPr>
            <p:spPr>
              <a:xfrm>
                <a:off x="393192" y="5618794"/>
                <a:ext cx="92175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excluding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b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quarks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</a:t>
                </a:r>
                <a:r>
                  <a:rPr lang="en-US" b="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Cd+Cd </a:t>
                </a:r>
                <a:r>
                  <a:rPr lang="en-US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gives parton   </a:t>
                </a:r>
                <a:r>
                  <a:rPr lang="en-US" b="0" dirty="0">
                    <a:solidFill>
                      <a:schemeClr val="tx1"/>
                    </a:solidFill>
                  </a:rPr>
                  <a:t>B/Q*Z/A ≈ 1.0 (as expected)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Parton   B/Q*Z/A is closer to 1.0 for </a:t>
                </a:r>
                <a:r>
                  <a:rPr lang="en-US" b="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Ru+Ru</a:t>
                </a:r>
                <a:r>
                  <a:rPr lang="en-US" b="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</a:t>
                </a:r>
                <a:r>
                  <a:rPr lang="en-US" b="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Zr+Zr</a:t>
                </a:r>
                <a:r>
                  <a:rPr lang="en-US" b="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>
                    <a:solidFill>
                      <a:schemeClr val="tx1"/>
                    </a:solidFill>
                  </a:rPr>
                  <a:t>(as expected)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ECDF97-A852-F365-6071-17ECA1D7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" y="5618794"/>
                <a:ext cx="9217533" cy="1200329"/>
              </a:xfrm>
              <a:prstGeom prst="rect">
                <a:avLst/>
              </a:prstGeom>
              <a:blipFill>
                <a:blip r:embed="rId4"/>
                <a:stretch>
                  <a:fillRect l="-1102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A9F7C3C-B488-DAF5-818B-F19545EA7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025" y="6949440"/>
            <a:ext cx="1181100" cy="3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83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4DE45-638A-5483-07C9-3BCD8216B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9DC453-608B-2F6E-7319-AB7EB68F1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953" y="3065015"/>
            <a:ext cx="4230487" cy="487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0A9FF5-8856-7727-BD06-3820B5B05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38" y="2293321"/>
            <a:ext cx="6543798" cy="758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B66B4A-51BD-2D4E-159E-C2FD45F77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351" y="3781425"/>
            <a:ext cx="6896974" cy="3080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BA0A1E-481F-E574-1BE1-F172F8A3C8E6}"/>
              </a:ext>
            </a:extLst>
          </p:cNvPr>
          <p:cNvSpPr txBox="1"/>
          <p:nvPr/>
        </p:nvSpPr>
        <p:spPr>
          <a:xfrm>
            <a:off x="7781925" y="2049214"/>
            <a:ext cx="2208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 Tsang (for STAR)</a:t>
            </a:r>
            <a:br>
              <a:rPr lang="en-US" sz="1800" b="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GHP 2023 &amp; </a:t>
            </a:r>
          </a:p>
          <a:p>
            <a:r>
              <a:rPr lang="en-US" sz="1800" b="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Quark Matter 2023</a:t>
            </a:r>
            <a:endParaRPr lang="en-US" b="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C3C37E-82A6-66CD-F32D-870875D767B5}"/>
              </a:ext>
            </a:extLst>
          </p:cNvPr>
          <p:cNvSpPr txBox="1"/>
          <p:nvPr/>
        </p:nvSpPr>
        <p:spPr>
          <a:xfrm>
            <a:off x="238126" y="130404"/>
            <a:ext cx="495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sz="2800" b="0" dirty="0">
                <a:solidFill>
                  <a:srgbClr val="000090"/>
                </a:solidFill>
                <a:latin typeface="Times" charset="0"/>
              </a:rPr>
              <a:t>On reconstruction of net charges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A272A7-F4F9-40C5-BE6A-D6675D0C6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4073" y="6924640"/>
            <a:ext cx="6139649" cy="4314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2EC750E-320F-CD8E-1F82-C2199227CB5F}"/>
              </a:ext>
            </a:extLst>
          </p:cNvPr>
          <p:cNvSpPr txBox="1"/>
          <p:nvPr/>
        </p:nvSpPr>
        <p:spPr>
          <a:xfrm>
            <a:off x="525740" y="733425"/>
            <a:ext cx="9008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Using AMPT results, we check the experimental reconstruction method </a:t>
            </a:r>
          </a:p>
          <a:p>
            <a:r>
              <a:rPr lang="en-US" b="0" dirty="0"/>
              <a:t>by comparing “Reconstructed” charge with the direct model result.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28A88E-B339-4711-C2DE-EC35B373ACF1}"/>
                  </a:ext>
                </a:extLst>
              </p:cNvPr>
              <p:cNvSpPr txBox="1"/>
              <p:nvPr/>
            </p:nvSpPr>
            <p:spPr>
              <a:xfrm>
                <a:off x="238125" y="4929584"/>
                <a:ext cx="236795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⇢ </a:t>
                </a:r>
                <a:r>
                  <a:rPr lang="en-US" b="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Reconstructed </a:t>
                </a:r>
              </a:p>
              <a:p>
                <a:r>
                  <a:rPr lang="el-GR" b="0" i="0" u="none" strike="noStrike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b="0" i="0" u="none" strike="noStrike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is accurate</a:t>
                </a:r>
              </a:p>
              <a:p>
                <a:r>
                  <a:rPr lang="en-US" b="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(from </a:t>
                </a:r>
                <a:r>
                  <a:rPr lang="el-GR" b="0" i="0" u="none" strike="noStrike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b="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/K/p/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b="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28A88E-B339-4711-C2DE-EC35B373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4929584"/>
                <a:ext cx="2367956" cy="1200329"/>
              </a:xfrm>
              <a:prstGeom prst="rect">
                <a:avLst/>
              </a:prstGeom>
              <a:blipFill>
                <a:blip r:embed="rId7"/>
                <a:stretch>
                  <a:fillRect l="-3723" t="-4211" r="-2660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9327D92-F6FC-B87E-051F-559A2CE49F62}"/>
              </a:ext>
            </a:extLst>
          </p:cNvPr>
          <p:cNvSpPr txBox="1"/>
          <p:nvPr/>
        </p:nvSpPr>
        <p:spPr>
          <a:xfrm>
            <a:off x="393061" y="1724025"/>
            <a:ext cx="464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0000FF"/>
                </a:solidFill>
                <a:latin typeface="Times" charset="0"/>
              </a:rPr>
              <a:t>Net-electric charge reconstruction: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30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BFE3D-97AD-01AE-4B1C-EB9445A97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1320F5-1ADE-463F-E16F-806CAFC599C2}"/>
              </a:ext>
            </a:extLst>
          </p:cNvPr>
          <p:cNvSpPr txBox="1"/>
          <p:nvPr/>
        </p:nvSpPr>
        <p:spPr>
          <a:xfrm>
            <a:off x="6875160" y="2947229"/>
            <a:ext cx="3056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rgbClr val="006600"/>
                </a:solidFill>
                <a:latin typeface="-apple-system"/>
              </a:rPr>
              <a:t>STAR</a:t>
            </a:r>
            <a:r>
              <a:rPr lang="en-US" sz="1800" b="0" strike="noStrike" dirty="0">
                <a:solidFill>
                  <a:srgbClr val="006600"/>
                </a:solidFill>
                <a:effectLst/>
                <a:latin typeface="-apple-system"/>
              </a:rPr>
              <a:t> Collaboration, </a:t>
            </a:r>
          </a:p>
          <a:p>
            <a:pPr algn="l"/>
            <a:r>
              <a:rPr lang="en-US" sz="1800" b="0" strike="noStrike" dirty="0">
                <a:solidFill>
                  <a:srgbClr val="006600"/>
                </a:solidFill>
                <a:effectLst/>
                <a:latin typeface="-apple-system"/>
              </a:rPr>
              <a:t>Phys Rev C 99, 064905 (2019)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5EB23-4520-0169-37F6-700C548B9D09}"/>
              </a:ext>
            </a:extLst>
          </p:cNvPr>
          <p:cNvSpPr txBox="1"/>
          <p:nvPr/>
        </p:nvSpPr>
        <p:spPr>
          <a:xfrm>
            <a:off x="2380319" y="1429405"/>
            <a:ext cx="364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≈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2076CB-965F-E206-001C-8F8FD0FA8739}"/>
              </a:ext>
            </a:extLst>
          </p:cNvPr>
          <p:cNvSpPr txBox="1"/>
          <p:nvPr/>
        </p:nvSpPr>
        <p:spPr>
          <a:xfrm>
            <a:off x="7710014" y="810112"/>
            <a:ext cx="2208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 Tsang (for STAR)</a:t>
            </a:r>
            <a:br>
              <a:rPr lang="en-US" sz="1800" b="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GHP 2023 &amp; </a:t>
            </a:r>
          </a:p>
          <a:p>
            <a:r>
              <a:rPr lang="en-US" sz="1800" b="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Quark Matter 2023</a:t>
            </a:r>
            <a:endParaRPr lang="en-US" b="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245452-EF86-9CF5-E03F-27F8E443B302}"/>
              </a:ext>
            </a:extLst>
          </p:cNvPr>
          <p:cNvSpPr txBox="1"/>
          <p:nvPr/>
        </p:nvSpPr>
        <p:spPr>
          <a:xfrm>
            <a:off x="779121" y="123825"/>
            <a:ext cx="3573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0000FF"/>
                </a:solidFill>
                <a:latin typeface="Times" charset="0"/>
              </a:rPr>
              <a:t>Net-baryon reconstruction: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2" name="Picture 21" descr="A math equations with numbers and symbols&#10;&#10;Description automatically generated">
            <a:extLst>
              <a:ext uri="{FF2B5EF4-FFF2-40B4-BE49-F238E27FC236}">
                <a16:creationId xmlns:a16="http://schemas.microsoft.com/office/drawing/2014/main" id="{CBA513DB-D021-98D3-984B-C387414B1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24" y="2257912"/>
            <a:ext cx="2234933" cy="154786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C86C644-2B4F-0CAE-AA3F-2FD51FC8CB71}"/>
              </a:ext>
            </a:extLst>
          </p:cNvPr>
          <p:cNvSpPr txBox="1"/>
          <p:nvPr/>
        </p:nvSpPr>
        <p:spPr>
          <a:xfrm>
            <a:off x="983848" y="2257912"/>
            <a:ext cx="250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This is based on </a:t>
            </a:r>
          </a:p>
          <a:p>
            <a:r>
              <a:rPr lang="en-US" b="0" dirty="0"/>
              <a:t>the thermal model:</a:t>
            </a:r>
          </a:p>
        </p:txBody>
      </p:sp>
      <p:pic>
        <p:nvPicPr>
          <p:cNvPr id="25" name="Picture 24" descr="A diagram of a graph&#10;&#10;Description automatically generated">
            <a:extLst>
              <a:ext uri="{FF2B5EF4-FFF2-40B4-BE49-F238E27FC236}">
                <a16:creationId xmlns:a16="http://schemas.microsoft.com/office/drawing/2014/main" id="{34861D1B-1F9C-D980-C568-1CFD83A11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59" y="4162140"/>
            <a:ext cx="5975383" cy="2325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456168-EFFE-7E2D-0B77-77F74D3E69DC}"/>
                  </a:ext>
                </a:extLst>
              </p:cNvPr>
              <p:cNvSpPr txBox="1"/>
              <p:nvPr/>
            </p:nvSpPr>
            <p:spPr>
              <a:xfrm>
                <a:off x="6372157" y="4086225"/>
                <a:ext cx="3694562" cy="2326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</a:t>
                </a:r>
              </a:p>
              <a:p>
                <a:r>
                  <a:rPr lang="en-US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 The </a:t>
                </a:r>
                <a:r>
                  <a:rPr lang="el-GR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b="0" i="1" baseline="-2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extracted from </a:t>
                </a:r>
                <a:r>
                  <a:rPr lang="el-GR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π+/π− </a:t>
                </a:r>
                <a:r>
                  <a:rPr lang="en-US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systematically larger than those from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)/(</a:t>
                </a:r>
                <a:r>
                  <a:rPr lang="en-US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="0" baseline="30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at small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”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1B01AD-FA79-E681-B84F-87B63D0A8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57" y="4086225"/>
                <a:ext cx="3694562" cy="2326086"/>
              </a:xfrm>
              <a:prstGeom prst="rect">
                <a:avLst/>
              </a:prstGeom>
              <a:blipFill>
                <a:blip r:embed="rId5"/>
                <a:stretch>
                  <a:fillRect l="-2397" t="-2174" r="-2055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DF7E29-1C07-C89A-2B34-4C7F0DD76D70}"/>
                  </a:ext>
                </a:extLst>
              </p:cNvPr>
              <p:cNvSpPr txBox="1"/>
              <p:nvPr/>
            </p:nvSpPr>
            <p:spPr>
              <a:xfrm>
                <a:off x="342759" y="6599885"/>
                <a:ext cx="9344166" cy="839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⇢ Using </a:t>
                </a:r>
                <a:r>
                  <a:rPr lang="en-US" b="0" i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d&amp;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b="0" i="1" dirty="0">
                    <a:solidFill>
                      <a:srgbClr val="C00000"/>
                    </a:solidFill>
                  </a:rPr>
                  <a:t> </a:t>
                </a:r>
                <a:r>
                  <a:rPr lang="en-US" b="0" dirty="0">
                    <a:solidFill>
                      <a:srgbClr val="C00000"/>
                    </a:solidFill>
                  </a:rPr>
                  <a:t>data reconstructs more net-neutrons than using </a:t>
                </a:r>
                <a:r>
                  <a:rPr lang="el-GR" b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:r>
                  <a:rPr lang="en-US" b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:r>
                  <a:rPr lang="el-GR" b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π−</a:t>
                </a:r>
                <a:r>
                  <a:rPr lang="en-US" b="0" dirty="0">
                    <a:solidFill>
                      <a:srgbClr val="C00000"/>
                    </a:solidFill>
                  </a:rPr>
                  <a:t> data</a:t>
                </a:r>
              </a:p>
              <a:p>
                <a:r>
                  <a:rPr lang="en-US" b="0" dirty="0">
                    <a:solidFill>
                      <a:srgbClr val="C00000"/>
                    </a:solidFill>
                  </a:rPr>
                  <a:t>	due to the uncertainty of </a:t>
                </a:r>
                <a:r>
                  <a:rPr lang="el-GR" b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b="0" i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b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b="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b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</a:t>
                </a:r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31DFB0-9D77-B90C-6714-8DC3D8C2D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59" y="6599885"/>
                <a:ext cx="9344166" cy="839140"/>
              </a:xfrm>
              <a:prstGeom prst="rect">
                <a:avLst/>
              </a:prstGeom>
              <a:blipFill>
                <a:blip r:embed="rId6"/>
                <a:stretch>
                  <a:fillRect l="-950" t="-4478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F174EE14-B2F9-F0E1-ED70-7E685EB608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8325" y="791261"/>
            <a:ext cx="4162747" cy="460439"/>
          </a:xfrm>
          <a:prstGeom prst="rect">
            <a:avLst/>
          </a:prstGeom>
        </p:spPr>
      </p:pic>
      <p:pic>
        <p:nvPicPr>
          <p:cNvPr id="38" name="Picture 37" descr="A math symbols with numbers&#10;&#10;Description automatically generated with medium confidence">
            <a:extLst>
              <a:ext uri="{FF2B5EF4-FFF2-40B4-BE49-F238E27FC236}">
                <a16:creationId xmlns:a16="http://schemas.microsoft.com/office/drawing/2014/main" id="{F3379F05-98CE-90EF-0A0F-C7525D03F3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7519" y="1266825"/>
            <a:ext cx="3420406" cy="8269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056139-7FBC-F93B-35C7-C5D0A84EF32B}"/>
              </a:ext>
            </a:extLst>
          </p:cNvPr>
          <p:cNvSpPr txBox="1"/>
          <p:nvPr/>
        </p:nvSpPr>
        <p:spPr>
          <a:xfrm>
            <a:off x="1294830" y="5470331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/>
              <a:t>Au+Au</a:t>
            </a:r>
            <a:r>
              <a:rPr lang="en-US" sz="2000" b="0" dirty="0"/>
              <a:t> top 10%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790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3">
                <a:extLst>
                  <a:ext uri="{FF2B5EF4-FFF2-40B4-BE49-F238E27FC236}">
                    <a16:creationId xmlns:a16="http://schemas.microsoft.com/office/drawing/2014/main" id="{3487D5E1-9BA4-B54C-B16A-8A56DD6DFFA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71525" y="962025"/>
                <a:ext cx="8915400" cy="48409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0" indent="0" algn="ctr" defTabSz="457200" rtl="0" eaLnBrk="0" fontAlgn="base" hangingPunct="0">
                  <a:lnSpc>
                    <a:spcPts val="2475"/>
                  </a:lnSpc>
                  <a:spcBef>
                    <a:spcPct val="0"/>
                  </a:spcBef>
                  <a:spcAft>
                    <a:spcPts val="1413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457200" indent="0" algn="ctr" defTabSz="457200" rtl="0" eaLnBrk="0" fontAlgn="base" hangingPunct="0">
                  <a:lnSpc>
                    <a:spcPts val="2475"/>
                  </a:lnSpc>
                  <a:spcBef>
                    <a:spcPct val="0"/>
                  </a:spcBef>
                  <a:spcAft>
                    <a:spcPts val="1125"/>
                  </a:spcAft>
                  <a:buClr>
                    <a:srgbClr val="000000"/>
                  </a:buClr>
                  <a:buSzPct val="75000"/>
                  <a:buFont typeface="StarSymbol" charset="0"/>
                  <a:buNone/>
                  <a:defRPr sz="28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914400" indent="0" algn="ctr" defTabSz="457200" rtl="0" eaLnBrk="0" fontAlgn="base" hangingPunct="0">
                  <a:lnSpc>
                    <a:spcPts val="2475"/>
                  </a:lnSpc>
                  <a:spcBef>
                    <a:spcPct val="0"/>
                  </a:spcBef>
                  <a:spcAft>
                    <a:spcPts val="85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defRPr sz="2400"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371600" indent="0" algn="ctr" defTabSz="457200" rtl="0" eaLnBrk="0" fontAlgn="base" hangingPunct="0">
                  <a:lnSpc>
                    <a:spcPts val="2475"/>
                  </a:lnSpc>
                  <a:spcBef>
                    <a:spcPct val="0"/>
                  </a:spcBef>
                  <a:spcAft>
                    <a:spcPts val="563"/>
                  </a:spcAft>
                  <a:buClr>
                    <a:srgbClr val="000000"/>
                  </a:buClr>
                  <a:buSzPct val="75000"/>
                  <a:buFont typeface="StarSymbol" charset="0"/>
                  <a:buNone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828800" indent="0" algn="ctr" defTabSz="457200" rtl="0" eaLnBrk="0" fontAlgn="base" hangingPunct="0">
                  <a:lnSpc>
                    <a:spcPts val="2475"/>
                  </a:lnSpc>
                  <a:spcBef>
                    <a:spcPct val="0"/>
                  </a:spcBef>
                  <a:spcAft>
                    <a:spcPts val="275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286000" indent="0" algn="ctr" defTabSz="457200" rtl="0" fontAlgn="base" hangingPunct="0">
                  <a:lnSpc>
                    <a:spcPts val="2475"/>
                  </a:lnSpc>
                  <a:spcBef>
                    <a:spcPct val="0"/>
                  </a:spcBef>
                  <a:spcAft>
                    <a:spcPts val="275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743200" indent="0" algn="ctr" defTabSz="457200" rtl="0" fontAlgn="base" hangingPunct="0">
                  <a:lnSpc>
                    <a:spcPts val="2475"/>
                  </a:lnSpc>
                  <a:spcBef>
                    <a:spcPct val="0"/>
                  </a:spcBef>
                  <a:spcAft>
                    <a:spcPts val="275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200400" indent="0" algn="ctr" defTabSz="457200" rtl="0" fontAlgn="base" hangingPunct="0">
                  <a:lnSpc>
                    <a:spcPts val="2475"/>
                  </a:lnSpc>
                  <a:spcBef>
                    <a:spcPct val="0"/>
                  </a:spcBef>
                  <a:spcAft>
                    <a:spcPts val="275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657600" indent="0" algn="ctr" defTabSz="457200" rtl="0" fontAlgn="base" hangingPunct="0">
                  <a:lnSpc>
                    <a:spcPts val="2475"/>
                  </a:lnSpc>
                  <a:spcBef>
                    <a:spcPct val="0"/>
                  </a:spcBef>
                  <a:spcAft>
                    <a:spcPts val="275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A Multi-Phase Transport (AMPT) model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400" b="0" dirty="0">
                    <a:solidFill>
                      <a:schemeClr val="tx1"/>
                    </a:solidFill>
                  </a:rPr>
                  <a:t>enables us to study baryon production at both parton and hadron phases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2400" b="0" dirty="0">
                  <a:solidFill>
                    <a:schemeClr val="tx1"/>
                  </a:solidFill>
                  <a:latin typeface="Times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0" dirty="0">
                    <a:solidFill>
                      <a:schemeClr val="tx1"/>
                    </a:solidFill>
                    <a:latin typeface="Times" charset="0"/>
                  </a:rPr>
                  <a:t>Model results for isobars show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0" dirty="0">
                    <a:solidFill>
                      <a:srgbClr val="0000FF"/>
                    </a:solidFill>
                  </a:rPr>
                  <a:t>B/Q*Z/A 	is strongly </a:t>
                </a:r>
                <a:r>
                  <a:rPr lang="en-US" sz="2400" b="0" i="1" dirty="0">
                    <a:solidFill>
                      <a:srgbClr val="0000FF"/>
                    </a:solidFill>
                  </a:rPr>
                  <a:t>y</a:t>
                </a:r>
                <a:r>
                  <a:rPr lang="en-US" sz="2400" b="0" dirty="0">
                    <a:solidFill>
                      <a:srgbClr val="0000FF"/>
                    </a:solidFill>
                  </a:rPr>
                  <a:t>-dependent &amp; &lt; 1	 at mid-rapidity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 dirty="0">
                  <a:solidFill>
                    <a:srgbClr val="0000FF"/>
                  </a:solidFill>
                  <a:latin typeface="Times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0" dirty="0">
                    <a:solidFill>
                      <a:schemeClr val="tx1"/>
                    </a:solidFill>
                    <a:latin typeface="Times" charset="0"/>
                  </a:rPr>
                  <a:t>Simple analysis shows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b="0" dirty="0">
                    <a:solidFill>
                      <a:srgbClr val="0000FF"/>
                    </a:solidFill>
                  </a:rPr>
                  <a:t>-stopping </a:t>
                </a:r>
                <a:r>
                  <a:rPr lang="en-US" sz="2400" i="1" dirty="0">
                    <a:solidFill>
                      <a:srgbClr val="0000FF"/>
                    </a:solidFill>
                  </a:rPr>
                  <a:t>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400" b="0" dirty="0">
                    <a:solidFill>
                      <a:srgbClr val="0000FF"/>
                    </a:solidFill>
                  </a:rPr>
                  <a:t>-stopping 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0" dirty="0">
                    <a:solidFill>
                      <a:srgbClr val="0000FF"/>
                    </a:solidFill>
                  </a:rPr>
                  <a:t>	is the main reason why parton </a:t>
                </a:r>
                <a:r>
                  <a:rPr lang="en-US" sz="2400" b="0" i="1" dirty="0">
                    <a:solidFill>
                      <a:schemeClr val="tx1"/>
                    </a:solidFill>
                  </a:rPr>
                  <a:t>B/Q*Z/A </a:t>
                </a:r>
                <a:r>
                  <a:rPr lang="en-US" sz="2400" i="1" dirty="0"/>
                  <a:t>≠</a:t>
                </a:r>
                <a:r>
                  <a:rPr lang="en-US" sz="2400" b="0" i="1" dirty="0"/>
                  <a:t> </a:t>
                </a:r>
                <a:r>
                  <a:rPr lang="en-US" sz="2400" b="0" dirty="0"/>
                  <a:t>1,</a:t>
                </a:r>
                <a:r>
                  <a:rPr lang="en-US" sz="2400" b="0" i="1" dirty="0">
                    <a:solidFill>
                      <a:srgbClr val="0000FF"/>
                    </a:solidFill>
                  </a:rPr>
                  <a:t>	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0" dirty="0">
                    <a:solidFill>
                      <a:srgbClr val="0000FF"/>
                    </a:solidFill>
                  </a:rPr>
                  <a:t>	is the only reason for </a:t>
                </a:r>
                <a:r>
                  <a:rPr lang="en-US" sz="2400" b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isospin symmetric A+A collisions</a:t>
                </a:r>
                <a:endParaRPr lang="en-US" sz="2400" b="0" dirty="0">
                  <a:solidFill>
                    <a:srgbClr val="0000FF"/>
                  </a:solidFill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 dirty="0">
                  <a:solidFill>
                    <a:srgbClr val="000090"/>
                  </a:solidFill>
                  <a:latin typeface="Times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400" b="0" dirty="0">
                    <a:solidFill>
                      <a:schemeClr val="tx1"/>
                    </a:solidFill>
                    <a:latin typeface="Times" charset="0"/>
                  </a:rPr>
                  <a:t>Reconstruction of the net-baryon number suffers from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400" b="0" dirty="0">
                    <a:solidFill>
                      <a:schemeClr val="tx1"/>
                    </a:solidFill>
                    <a:latin typeface="Times" charset="0"/>
                  </a:rPr>
                  <a:t>the uncertainty of </a:t>
                </a:r>
                <a:r>
                  <a:rPr lang="el-GR" sz="2400" b="0" dirty="0">
                    <a:solidFill>
                      <a:schemeClr val="tx1"/>
                    </a:solidFill>
                    <a:latin typeface="Times" charset="0"/>
                  </a:rPr>
                  <a:t>μ</a:t>
                </a:r>
                <a:r>
                  <a:rPr lang="en-GB" sz="2400" b="0" baseline="-25000" dirty="0">
                    <a:solidFill>
                      <a:schemeClr val="tx1"/>
                    </a:solidFill>
                    <a:latin typeface="Times" charset="0"/>
                  </a:rPr>
                  <a:t>Q</a:t>
                </a:r>
                <a:r>
                  <a:rPr lang="en-GB" sz="2400" b="0" dirty="0">
                    <a:solidFill>
                      <a:schemeClr val="tx1"/>
                    </a:solidFill>
                    <a:latin typeface="Times" charset="0"/>
                  </a:rPr>
                  <a:t>/T values extracted from different observables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2400" b="0" dirty="0">
                  <a:solidFill>
                    <a:schemeClr val="tx1"/>
                  </a:solidFill>
                  <a:latin typeface="Times" charset="0"/>
                </a:endParaRPr>
              </a:p>
            </p:txBody>
          </p:sp>
        </mc:Choice>
        <mc:Fallback xmlns="">
          <p:sp>
            <p:nvSpPr>
              <p:cNvPr id="8" name="内容占位符 3">
                <a:extLst>
                  <a:ext uri="{FF2B5EF4-FFF2-40B4-BE49-F238E27FC236}">
                    <a16:creationId xmlns:a16="http://schemas.microsoft.com/office/drawing/2014/main" id="{3487D5E1-9BA4-B54C-B16A-8A56DD6DF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525" y="962025"/>
                <a:ext cx="8915400" cy="4840933"/>
              </a:xfrm>
              <a:prstGeom prst="rect">
                <a:avLst/>
              </a:prstGeom>
              <a:blipFill>
                <a:blip r:embed="rId3"/>
                <a:stretch>
                  <a:fillRect l="-1991" t="-1832" b="-2356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EF4122F-6D7E-C946-9323-30CB73AFD153}"/>
              </a:ext>
            </a:extLst>
          </p:cNvPr>
          <p:cNvSpPr txBox="1"/>
          <p:nvPr/>
        </p:nvSpPr>
        <p:spPr>
          <a:xfrm>
            <a:off x="5495925" y="6488758"/>
            <a:ext cx="3961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1" dirty="0">
                <a:solidFill>
                  <a:srgbClr val="7030A0"/>
                </a:solidFill>
              </a:rPr>
              <a:t>Thanks for your attention!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745604F-A8EF-2442-804B-1D68B273F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7" y="164124"/>
            <a:ext cx="2209801" cy="41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/>
          <a:p>
            <a:pPr>
              <a:lnSpc>
                <a:spcPts val="2475"/>
              </a:lnSpc>
              <a:buClr>
                <a:srgbClr val="000000"/>
              </a:buClr>
              <a:buSzPct val="45000"/>
              <a:defRPr/>
            </a:pPr>
            <a:r>
              <a:rPr lang="en-GB" sz="2800" b="0" dirty="0">
                <a:solidFill>
                  <a:srgbClr val="00008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02742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6029325" y="2997274"/>
            <a:ext cx="1970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b="0" dirty="0">
                <a:solidFill>
                  <a:srgbClr val="006600"/>
                </a:solidFill>
                <a:latin typeface="Times" charset="0"/>
              </a:rPr>
              <a:t>Initial condition</a:t>
            </a:r>
            <a:endParaRPr lang="en-GB" b="0" i="1" dirty="0">
              <a:solidFill>
                <a:srgbClr val="006600"/>
              </a:solidFill>
              <a:latin typeface="Times" charset="0"/>
            </a:endParaRPr>
          </a:p>
        </p:txBody>
      </p:sp>
      <p:sp>
        <p:nvSpPr>
          <p:cNvPr id="16386" name="Line 3"/>
          <p:cNvSpPr>
            <a:spLocks noChangeShapeType="1"/>
          </p:cNvSpPr>
          <p:nvPr/>
        </p:nvSpPr>
        <p:spPr bwMode="auto">
          <a:xfrm>
            <a:off x="4387850" y="3262387"/>
            <a:ext cx="952500" cy="1587"/>
          </a:xfrm>
          <a:prstGeom prst="line">
            <a:avLst/>
          </a:prstGeom>
          <a:noFill/>
          <a:ln w="91440">
            <a:solidFill>
              <a:srgbClr val="8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648325" y="4032324"/>
            <a:ext cx="2836862" cy="33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0" dirty="0">
                <a:solidFill>
                  <a:schemeClr val="accent2"/>
                </a:solidFill>
                <a:latin typeface="Times" charset="0"/>
              </a:rPr>
              <a:t>Parton Cascade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029325" y="5805497"/>
            <a:ext cx="20875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0" dirty="0">
                <a:solidFill>
                  <a:srgbClr val="0000FF"/>
                </a:solidFill>
                <a:latin typeface="Times" charset="0"/>
              </a:rPr>
              <a:t>Hadron Cascade</a:t>
            </a:r>
            <a:endParaRPr lang="en-GB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498850" y="3133799"/>
            <a:ext cx="793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b="0" dirty="0">
                <a:latin typeface="Times" charset="0"/>
              </a:rPr>
              <a:t>A+B</a:t>
            </a:r>
            <a:endParaRPr lang="en-GB" sz="2800" b="0" i="1" dirty="0">
              <a:solidFill>
                <a:schemeClr val="bg2"/>
              </a:solidFill>
              <a:latin typeface="Times" charset="0"/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5191125" y="6629475"/>
            <a:ext cx="4038595" cy="62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0" i="1" dirty="0">
                <a:solidFill>
                  <a:schemeClr val="tx1"/>
                </a:solidFill>
                <a:latin typeface="Times" charset="0"/>
              </a:rPr>
              <a:t>Final particles</a:t>
            </a:r>
          </a:p>
          <a:p>
            <a:pPr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0" dirty="0">
                <a:solidFill>
                  <a:schemeClr val="tx1"/>
                </a:solidFill>
                <a:latin typeface="Times" charset="0"/>
              </a:rPr>
              <a:t>(</a:t>
            </a:r>
            <a:r>
              <a:rPr lang="en-GB" sz="2000" b="0" i="1" dirty="0">
                <a:solidFill>
                  <a:schemeClr val="tx1"/>
                </a:solidFill>
                <a:latin typeface="Times" charset="0"/>
              </a:rPr>
              <a:t>momentum &amp; spacetime at freezeout</a:t>
            </a:r>
            <a:r>
              <a:rPr lang="en-GB" sz="2000" b="0" dirty="0">
                <a:solidFill>
                  <a:schemeClr val="tx1"/>
                </a:solidFill>
                <a:latin typeface="Times" charset="0"/>
              </a:rPr>
              <a:t>)</a:t>
            </a: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5495925" y="2921074"/>
            <a:ext cx="2990059" cy="533400"/>
          </a:xfrm>
          <a:prstGeom prst="roundRect">
            <a:avLst>
              <a:gd name="adj" fmla="val 162"/>
            </a:avLst>
          </a:prstGeom>
          <a:noFill/>
          <a:ln w="9144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auto">
          <a:xfrm>
            <a:off x="5489575" y="5710247"/>
            <a:ext cx="2995606" cy="457200"/>
          </a:xfrm>
          <a:prstGeom prst="roundRect">
            <a:avLst>
              <a:gd name="adj" fmla="val 236"/>
            </a:avLst>
          </a:prstGeom>
          <a:noFill/>
          <a:ln w="9144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 flipH="1">
            <a:off x="6996113" y="3454474"/>
            <a:ext cx="7937" cy="473075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flipH="1">
            <a:off x="6996113" y="5256223"/>
            <a:ext cx="7937" cy="423926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5511801" y="3940249"/>
            <a:ext cx="2976190" cy="473075"/>
          </a:xfrm>
          <a:prstGeom prst="roundRect">
            <a:avLst>
              <a:gd name="adj" fmla="val 162"/>
            </a:avLst>
          </a:prstGeom>
          <a:noFill/>
          <a:ln w="9144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6996114" y="6202373"/>
            <a:ext cx="0" cy="392176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6099175" y="4799023"/>
            <a:ext cx="1925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tx1"/>
                </a:solidFill>
                <a:cs typeface="+mn-cs"/>
              </a:rPr>
              <a:t>Hadronization</a:t>
            </a:r>
            <a:endParaRPr lang="en-US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6399" name="AutoShape 20"/>
          <p:cNvSpPr>
            <a:spLocks noChangeArrowheads="1"/>
          </p:cNvSpPr>
          <p:nvPr/>
        </p:nvSpPr>
        <p:spPr bwMode="auto">
          <a:xfrm>
            <a:off x="5489576" y="4799023"/>
            <a:ext cx="2976190" cy="473075"/>
          </a:xfrm>
          <a:prstGeom prst="roundRect">
            <a:avLst>
              <a:gd name="adj" fmla="val 162"/>
            </a:avLst>
          </a:prstGeom>
          <a:noFill/>
          <a:ln w="9144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00" name="Line 21"/>
          <p:cNvSpPr>
            <a:spLocks noChangeShapeType="1"/>
          </p:cNvSpPr>
          <p:nvPr/>
        </p:nvSpPr>
        <p:spPr bwMode="auto">
          <a:xfrm flipH="1">
            <a:off x="6996113" y="4413323"/>
            <a:ext cx="0" cy="428625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11747" y="729858"/>
            <a:ext cx="932757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defRPr/>
            </a:pPr>
            <a:r>
              <a:rPr lang="en-GB" sz="2200" b="0" dirty="0">
                <a:solidFill>
                  <a:srgbClr val="000099"/>
                </a:solidFill>
              </a:rPr>
              <a:t>was constructed as a </a:t>
            </a:r>
            <a:r>
              <a:rPr lang="en-US" sz="2200" b="0" dirty="0">
                <a:solidFill>
                  <a:srgbClr val="000099"/>
                </a:solidFill>
              </a:rPr>
              <a:t>self-contained kinetic description </a:t>
            </a:r>
            <a:r>
              <a:rPr lang="en-GB" sz="2200" b="0" dirty="0">
                <a:solidFill>
                  <a:srgbClr val="000099"/>
                </a:solidFill>
              </a:rPr>
              <a:t>of heavy ion collisions:</a:t>
            </a:r>
          </a:p>
          <a:p>
            <a:pPr marL="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200" b="0" dirty="0">
                <a:solidFill>
                  <a:schemeClr val="tx1"/>
                </a:solidFill>
              </a:rPr>
              <a:t>evolves the system from initial condition to final observables;</a:t>
            </a:r>
          </a:p>
          <a:p>
            <a:pPr marL="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200" b="0" dirty="0">
                <a:solidFill>
                  <a:schemeClr val="tx1"/>
                </a:solidFill>
              </a:rPr>
              <a:t>has explicit parton stage and hadron stage;</a:t>
            </a:r>
          </a:p>
          <a:p>
            <a:pPr marL="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200" b="0" dirty="0">
                <a:solidFill>
                  <a:schemeClr val="tx1"/>
                </a:solidFill>
              </a:rPr>
              <a:t>includes productions of all quark </a:t>
            </a:r>
            <a:r>
              <a:rPr lang="en-GB" sz="2200" b="0" dirty="0" err="1">
                <a:solidFill>
                  <a:schemeClr val="tx1"/>
                </a:solidFill>
              </a:rPr>
              <a:t>flavors</a:t>
            </a:r>
            <a:r>
              <a:rPr lang="en-GB" sz="2200" b="0" dirty="0">
                <a:solidFill>
                  <a:schemeClr val="tx1"/>
                </a:solidFill>
              </a:rPr>
              <a:t> &amp; conserved charges in 3D;</a:t>
            </a:r>
          </a:p>
          <a:p>
            <a:pPr marL="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200" b="0" dirty="0">
                <a:solidFill>
                  <a:schemeClr val="tx1"/>
                </a:solidFill>
              </a:rPr>
              <a:t>can address initial condition &amp; dynamics/evolution in non-equilibrium.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CE500F-A534-CB11-2020-ADC054EAB04B}"/>
              </a:ext>
            </a:extLst>
          </p:cNvPr>
          <p:cNvSpPr/>
          <p:nvPr/>
        </p:nvSpPr>
        <p:spPr>
          <a:xfrm>
            <a:off x="161925" y="5488880"/>
            <a:ext cx="47021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99"/>
                </a:solidFill>
              </a:rPr>
              <a:t>Source codes at</a:t>
            </a:r>
          </a:p>
          <a:p>
            <a:r>
              <a:rPr lang="de-DE" sz="2000" b="0" i="1" dirty="0">
                <a:solidFill>
                  <a:srgbClr val="0000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https://myweb.ecu.edu/linz/ampt/</a:t>
            </a:r>
            <a:r>
              <a:rPr lang="de-DE" sz="2000" b="0" i="1" dirty="0">
                <a:solidFill>
                  <a:srgbClr val="000099"/>
                </a:solidFill>
              </a:rPr>
              <a:t> </a:t>
            </a:r>
          </a:p>
          <a:p>
            <a:r>
              <a:rPr lang="en-US" sz="1800" b="0" dirty="0">
                <a:solidFill>
                  <a:srgbClr val="006600"/>
                </a:solidFill>
              </a:rPr>
              <a:t>ZWL, Ko, Li, Zhang &amp; Pal, Phys Rev C (2005);</a:t>
            </a:r>
          </a:p>
          <a:p>
            <a:r>
              <a:rPr lang="de-DE" sz="1800" b="0" dirty="0">
                <a:solidFill>
                  <a:srgbClr val="006600"/>
                </a:solidFill>
              </a:rPr>
              <a:t>ZWL &amp; Zheng, Nucl Sci Tech (2021)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7FF68-2F2C-C15C-D3F5-5DE919354DB3}"/>
              </a:ext>
            </a:extLst>
          </p:cNvPr>
          <p:cNvSpPr txBox="1"/>
          <p:nvPr/>
        </p:nvSpPr>
        <p:spPr>
          <a:xfrm>
            <a:off x="157595" y="11877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sz="2800" b="0" dirty="0">
                <a:solidFill>
                  <a:srgbClr val="000099"/>
                </a:solidFill>
              </a:rPr>
              <a:t>A multi-phase transport (AMPT) model</a:t>
            </a:r>
            <a:endParaRPr lang="en-US" sz="2800" b="0" dirty="0">
              <a:solidFill>
                <a:srgbClr val="00009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807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Line 20">
            <a:extLst>
              <a:ext uri="{FF2B5EF4-FFF2-40B4-BE49-F238E27FC236}">
                <a16:creationId xmlns:a16="http://schemas.microsoft.com/office/drawing/2014/main" id="{53F9164F-66A4-4C8C-A007-11AB4B0F2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616575"/>
            <a:ext cx="4763" cy="803275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25">
            <a:extLst>
              <a:ext uri="{FF2B5EF4-FFF2-40B4-BE49-F238E27FC236}">
                <a16:creationId xmlns:a16="http://schemas.microsoft.com/office/drawing/2014/main" id="{09EEC990-D0C0-89EB-B685-05967CE74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3" y="3324225"/>
            <a:ext cx="0" cy="609600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" name="Line 2">
            <a:extLst>
              <a:ext uri="{FF2B5EF4-FFF2-40B4-BE49-F238E27FC236}">
                <a16:creationId xmlns:a16="http://schemas.microsoft.com/office/drawing/2014/main" id="{66D5097C-9A11-CB0B-9500-FE157620E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1227138"/>
            <a:ext cx="952500" cy="1587"/>
          </a:xfrm>
          <a:prstGeom prst="line">
            <a:avLst/>
          </a:prstGeom>
          <a:noFill/>
          <a:ln w="91440">
            <a:solidFill>
              <a:srgbClr val="8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Text Box 3">
            <a:extLst>
              <a:ext uri="{FF2B5EF4-FFF2-40B4-BE49-F238E27FC236}">
                <a16:creationId xmlns:a16="http://schemas.microsoft.com/office/drawing/2014/main" id="{D632C4E0-0A87-B933-52D2-E5ECB9202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2959100"/>
            <a:ext cx="3209924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0" dirty="0">
                <a:solidFill>
                  <a:srgbClr val="660066"/>
                </a:solidFill>
                <a:latin typeface="Times" charset="0"/>
              </a:rPr>
              <a:t>ZPC</a:t>
            </a:r>
            <a:r>
              <a:rPr lang="en-GB" b="0" dirty="0">
                <a:solidFill>
                  <a:srgbClr val="FF0000"/>
                </a:solidFill>
                <a:latin typeface="Times" charset="0"/>
              </a:rPr>
              <a:t> </a:t>
            </a:r>
            <a:r>
              <a:rPr lang="en-GB" b="0" dirty="0">
                <a:solidFill>
                  <a:schemeClr val="tx1"/>
                </a:solidFill>
                <a:latin typeface="Times" charset="0"/>
              </a:rPr>
              <a:t>(parton cascade)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3ABB0BD7-F5FD-0BC9-4F26-A91D2CBD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5297488"/>
            <a:ext cx="6357937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ts val="2475"/>
              </a:lnSpc>
              <a:buClr>
                <a:srgbClr val="000000"/>
              </a:buClr>
              <a:buSzPct val="45000"/>
            </a:pPr>
            <a:r>
              <a:rPr lang="en-GB" b="0" dirty="0">
                <a:solidFill>
                  <a:srgbClr val="0000FF"/>
                </a:solidFill>
                <a:latin typeface="Times" charset="0"/>
              </a:rPr>
              <a:t>Extended ART </a:t>
            </a:r>
            <a:r>
              <a:rPr lang="en-GB" b="0" dirty="0">
                <a:latin typeface="Times" charset="0"/>
              </a:rPr>
              <a:t>(hadron cascade)</a:t>
            </a:r>
          </a:p>
        </p:txBody>
      </p:sp>
      <p:sp>
        <p:nvSpPr>
          <p:cNvPr id="9220" name="Text Box 6">
            <a:extLst>
              <a:ext uri="{FF2B5EF4-FFF2-40B4-BE49-F238E27FC236}">
                <a16:creationId xmlns:a16="http://schemas.microsoft.com/office/drawing/2014/main" id="{D7B47C55-FC40-3DB0-1A85-7811D46C1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098550"/>
            <a:ext cx="793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200" b="0">
                <a:latin typeface="times" pitchFamily="16" charset="0"/>
              </a:rPr>
              <a:t>A+B</a:t>
            </a:r>
            <a:endParaRPr lang="en-GB" altLang="en-US" sz="2800" b="0" i="1">
              <a:solidFill>
                <a:schemeClr val="bg2"/>
              </a:solidFill>
              <a:latin typeface="times" pitchFamily="16" charset="0"/>
            </a:endParaRPr>
          </a:p>
        </p:txBody>
      </p:sp>
      <p:sp>
        <p:nvSpPr>
          <p:cNvPr id="9222" name="AutoShape 10">
            <a:extLst>
              <a:ext uri="{FF2B5EF4-FFF2-40B4-BE49-F238E27FC236}">
                <a16:creationId xmlns:a16="http://schemas.microsoft.com/office/drawing/2014/main" id="{A1FF714B-8A41-B796-172A-61A6CEDE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5200650"/>
            <a:ext cx="6629400" cy="457200"/>
          </a:xfrm>
          <a:prstGeom prst="roundRect">
            <a:avLst>
              <a:gd name="adj" fmla="val 236"/>
            </a:avLst>
          </a:prstGeom>
          <a:noFill/>
          <a:ln w="9144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3" name="Line 13">
            <a:extLst>
              <a:ext uri="{FF2B5EF4-FFF2-40B4-BE49-F238E27FC236}">
                <a16:creationId xmlns:a16="http://schemas.microsoft.com/office/drawing/2014/main" id="{BB691A34-261F-FB9C-AF9C-35C7D69C22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3" y="1724025"/>
            <a:ext cx="0" cy="1143000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14">
            <a:extLst>
              <a:ext uri="{FF2B5EF4-FFF2-40B4-BE49-F238E27FC236}">
                <a16:creationId xmlns:a16="http://schemas.microsoft.com/office/drawing/2014/main" id="{4A9A74D9-8851-D2A7-4DC5-A7F546B6CF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3263" y="4391025"/>
            <a:ext cx="0" cy="762000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AutoShape 17">
            <a:extLst>
              <a:ext uri="{FF2B5EF4-FFF2-40B4-BE49-F238E27FC236}">
                <a16:creationId xmlns:a16="http://schemas.microsoft.com/office/drawing/2014/main" id="{ED240959-0DD9-A7B6-5478-6FBF48628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9" y="2867025"/>
            <a:ext cx="3551236" cy="473075"/>
          </a:xfrm>
          <a:prstGeom prst="roundRect">
            <a:avLst>
              <a:gd name="adj" fmla="val 162"/>
            </a:avLst>
          </a:prstGeom>
          <a:noFill/>
          <a:ln w="9144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rgbClr val="FF00FF"/>
              </a:solidFill>
            </a:endParaRPr>
          </a:p>
        </p:txBody>
      </p:sp>
      <p:sp>
        <p:nvSpPr>
          <p:cNvPr id="6167" name="Rectangle 23">
            <a:extLst>
              <a:ext uri="{FF2B5EF4-FFF2-40B4-BE49-F238E27FC236}">
                <a16:creationId xmlns:a16="http://schemas.microsoft.com/office/drawing/2014/main" id="{E6E691C4-C791-C330-28E3-7B2B50151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7" y="3933825"/>
            <a:ext cx="46481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0" dirty="0">
                <a:solidFill>
                  <a:schemeClr val="tx1"/>
                </a:solidFill>
              </a:rPr>
              <a:t>Hadronization (Lund String </a:t>
            </a:r>
            <a:r>
              <a:rPr lang="en-GB" altLang="en-US" b="0" dirty="0" err="1">
                <a:solidFill>
                  <a:schemeClr val="tx1"/>
                </a:solidFill>
              </a:rPr>
              <a:t>fragmn</a:t>
            </a:r>
            <a:r>
              <a:rPr lang="en-GB" altLang="en-US" b="0" dirty="0">
                <a:solidFill>
                  <a:schemeClr val="tx1"/>
                </a:solidFill>
              </a:rPr>
              <a:t>)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9229" name="AutoShape 24">
            <a:extLst>
              <a:ext uri="{FF2B5EF4-FFF2-40B4-BE49-F238E27FC236}">
                <a16:creationId xmlns:a16="http://schemas.microsoft.com/office/drawing/2014/main" id="{D65483A6-E5A5-EBF5-E21D-545A06D06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3933825"/>
            <a:ext cx="4892674" cy="473075"/>
          </a:xfrm>
          <a:prstGeom prst="roundRect">
            <a:avLst>
              <a:gd name="adj" fmla="val 162"/>
            </a:avLst>
          </a:prstGeom>
          <a:noFill/>
          <a:ln w="9144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31" name="Text Box 27">
            <a:extLst>
              <a:ext uri="{FF2B5EF4-FFF2-40B4-BE49-F238E27FC236}">
                <a16:creationId xmlns:a16="http://schemas.microsoft.com/office/drawing/2014/main" id="{55C3C0D0-AC16-E7CD-4C76-A77289357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9137" y="197885"/>
            <a:ext cx="6934200" cy="32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800" b="0" dirty="0">
                <a:solidFill>
                  <a:srgbClr val="000099"/>
                </a:solidFill>
              </a:rPr>
              <a:t>Structure of the default AMPT model</a:t>
            </a:r>
          </a:p>
        </p:txBody>
      </p:sp>
      <p:sp>
        <p:nvSpPr>
          <p:cNvPr id="6175" name="Line 31">
            <a:extLst>
              <a:ext uri="{FF2B5EF4-FFF2-40B4-BE49-F238E27FC236}">
                <a16:creationId xmlns:a16="http://schemas.microsoft.com/office/drawing/2014/main" id="{00FA8741-7EA5-6129-17FB-27316301B7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3725" y="1724025"/>
            <a:ext cx="0" cy="2209800"/>
          </a:xfrm>
          <a:prstGeom prst="line">
            <a:avLst/>
          </a:prstGeom>
          <a:noFill/>
          <a:ln w="91440">
            <a:solidFill>
              <a:schemeClr val="tx1"/>
            </a:solidFill>
            <a:prstDash val="sysDot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33">
            <a:extLst>
              <a:ext uri="{FF2B5EF4-FFF2-40B4-BE49-F238E27FC236}">
                <a16:creationId xmlns:a16="http://schemas.microsoft.com/office/drawing/2014/main" id="{4CB99A97-51BC-CB63-8587-B6B5E8923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0475" y="1724025"/>
            <a:ext cx="52388" cy="3429000"/>
          </a:xfrm>
          <a:prstGeom prst="line">
            <a:avLst/>
          </a:prstGeom>
          <a:noFill/>
          <a:ln w="91440">
            <a:solidFill>
              <a:schemeClr val="bg2"/>
            </a:solidFill>
            <a:prstDash val="sysDot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AutoShape 36">
            <a:extLst>
              <a:ext uri="{FF2B5EF4-FFF2-40B4-BE49-F238E27FC236}">
                <a16:creationId xmlns:a16="http://schemas.microsoft.com/office/drawing/2014/main" id="{9238832E-503F-0DB7-9671-1F98B6F0F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885825"/>
            <a:ext cx="6546850" cy="962025"/>
          </a:xfrm>
          <a:prstGeom prst="roundRect">
            <a:avLst>
              <a:gd name="adj" fmla="val 162"/>
            </a:avLst>
          </a:prstGeom>
          <a:noFill/>
          <a:ln w="9144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AF9A53A8-DA1F-4D18-2FFA-26EC3CBC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2486025"/>
            <a:ext cx="220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0" i="1" dirty="0">
                <a:solidFill>
                  <a:schemeClr val="tx1"/>
                </a:solidFill>
              </a:rPr>
              <a:t>Dominated by hadronic</a:t>
            </a:r>
          </a:p>
          <a:p>
            <a:r>
              <a:rPr lang="en-GB" altLang="en-US" b="0" i="1" dirty="0">
                <a:solidFill>
                  <a:schemeClr val="tx1"/>
                </a:solidFill>
              </a:rPr>
              <a:t>interactions</a:t>
            </a:r>
            <a:endParaRPr lang="en-US" altLang="en-US" b="0" i="1" dirty="0">
              <a:solidFill>
                <a:schemeClr val="tx1"/>
              </a:solidFill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42287601-324C-5C53-5589-5D7817B5B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554" y="6532599"/>
            <a:ext cx="1917702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b="0" dirty="0">
                <a:solidFill>
                  <a:schemeClr val="tx1"/>
                </a:solidFill>
                <a:latin typeface="times" pitchFamily="16" charset="0"/>
              </a:rPr>
              <a:t>Final particles</a:t>
            </a:r>
          </a:p>
        </p:txBody>
      </p:sp>
      <p:sp>
        <p:nvSpPr>
          <p:cNvPr id="11" name="Text Box 31">
            <a:extLst>
              <a:ext uri="{FF2B5EF4-FFF2-40B4-BE49-F238E27FC236}">
                <a16:creationId xmlns:a16="http://schemas.microsoft.com/office/drawing/2014/main" id="{D567ADD0-9BE5-D3B6-7124-DB1B324A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5798718"/>
            <a:ext cx="4336508" cy="62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000" b="0" i="1" dirty="0">
                <a:solidFill>
                  <a:schemeClr val="accent2"/>
                </a:solidFill>
              </a:rPr>
              <a:t>Hadrons freeze out (before a cut-off time);</a:t>
            </a:r>
          </a:p>
          <a:p>
            <a:pPr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000" b="0" i="1" dirty="0">
                <a:solidFill>
                  <a:schemeClr val="accent2"/>
                </a:solidFill>
              </a:rPr>
              <a:t>strong-decay all remaining resonances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F18EC892-B634-3822-C533-9FC666BEA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996" y="3324225"/>
            <a:ext cx="2032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0" i="1" dirty="0">
                <a:solidFill>
                  <a:schemeClr val="accent2"/>
                </a:solidFill>
              </a:rPr>
              <a:t>Partons freeze out</a:t>
            </a:r>
            <a:endParaRPr lang="en-US" altLang="en-US" sz="2000" b="0" i="1" dirty="0">
              <a:solidFill>
                <a:schemeClr val="accent2"/>
              </a:solidFill>
            </a:endParaRP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88D34A54-7A5C-A8BB-1DD3-072B01327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356" y="974307"/>
            <a:ext cx="6283771" cy="67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0" dirty="0">
                <a:solidFill>
                  <a:srgbClr val="006600"/>
                </a:solidFill>
                <a:latin typeface="times" pitchFamily="16" charset="0"/>
              </a:rPr>
              <a:t>HIJING</a:t>
            </a:r>
            <a:r>
              <a:rPr lang="en-GB" b="0" dirty="0">
                <a:solidFill>
                  <a:srgbClr val="006600"/>
                </a:solidFill>
                <a:latin typeface="Times" charset="0"/>
              </a:rPr>
              <a:t>1.0</a:t>
            </a:r>
            <a:r>
              <a:rPr lang="en-GB" altLang="en-US" b="0" dirty="0">
                <a:solidFill>
                  <a:srgbClr val="006600"/>
                </a:solidFill>
              </a:rPr>
              <a:t>:</a:t>
            </a:r>
            <a:endParaRPr lang="en-GB" altLang="en-US" b="0" dirty="0">
              <a:solidFill>
                <a:srgbClr val="006600"/>
              </a:solidFill>
              <a:latin typeface="times" pitchFamily="16" charset="0"/>
            </a:endParaRPr>
          </a:p>
          <a:p>
            <a:pPr algn="ctr" eaLnBrk="1">
              <a:lnSpc>
                <a:spcPts val="262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0" dirty="0">
                <a:solidFill>
                  <a:srgbClr val="006600"/>
                </a:solidFill>
              </a:rPr>
              <a:t>minijet partons 	excited</a:t>
            </a:r>
            <a:r>
              <a:rPr lang="en-GB" sz="2000" b="0" i="1" dirty="0">
                <a:solidFill>
                  <a:srgbClr val="006600"/>
                </a:solidFill>
                <a:latin typeface="Times" charset="0"/>
              </a:rPr>
              <a:t> </a:t>
            </a:r>
            <a:r>
              <a:rPr lang="en-GB" sz="2000" b="0" dirty="0">
                <a:solidFill>
                  <a:srgbClr val="006600"/>
                </a:solidFill>
              </a:rPr>
              <a:t>strings		spectator nucleons</a:t>
            </a:r>
          </a:p>
        </p:txBody>
      </p:sp>
      <p:sp>
        <p:nvSpPr>
          <p:cNvPr id="4" name="Line 24">
            <a:extLst>
              <a:ext uri="{FF2B5EF4-FFF2-40B4-BE49-F238E27FC236}">
                <a16:creationId xmlns:a16="http://schemas.microsoft.com/office/drawing/2014/main" id="{381BC258-154A-BFB4-65A9-E949D87019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7688" y="1724025"/>
            <a:ext cx="1570037" cy="0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5">
            <a:extLst>
              <a:ext uri="{FF2B5EF4-FFF2-40B4-BE49-F238E27FC236}">
                <a16:creationId xmlns:a16="http://schemas.microsoft.com/office/drawing/2014/main" id="{9CB69833-0644-D873-598E-2E8E7F9512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1125" y="1724025"/>
            <a:ext cx="1828800" cy="0"/>
          </a:xfrm>
          <a:prstGeom prst="line">
            <a:avLst/>
          </a:prstGeom>
          <a:noFill/>
          <a:ln w="9144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9">
            <a:extLst>
              <a:ext uri="{FF2B5EF4-FFF2-40B4-BE49-F238E27FC236}">
                <a16:creationId xmlns:a16="http://schemas.microsoft.com/office/drawing/2014/main" id="{9FB9EA72-16B5-7A0E-A90B-301503F372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9525" y="1724025"/>
            <a:ext cx="1836738" cy="0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3">
            <a:extLst>
              <a:ext uri="{FF2B5EF4-FFF2-40B4-BE49-F238E27FC236}">
                <a16:creationId xmlns:a16="http://schemas.microsoft.com/office/drawing/2014/main" id="{3FB02CAF-6ADF-69CF-091E-926F3EC80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1227138"/>
            <a:ext cx="952500" cy="1587"/>
          </a:xfrm>
          <a:prstGeom prst="line">
            <a:avLst/>
          </a:prstGeom>
          <a:noFill/>
          <a:ln w="91440">
            <a:solidFill>
              <a:srgbClr val="8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" name="Text Box 6">
            <a:extLst>
              <a:ext uri="{FF2B5EF4-FFF2-40B4-BE49-F238E27FC236}">
                <a16:creationId xmlns:a16="http://schemas.microsoft.com/office/drawing/2014/main" id="{D6BFAC46-7CA0-E7D1-E21C-324766330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098550"/>
            <a:ext cx="793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200" b="0">
                <a:latin typeface="times" pitchFamily="16" charset="0"/>
              </a:rPr>
              <a:t>A+B</a:t>
            </a:r>
            <a:endParaRPr lang="en-GB" altLang="en-US" sz="2800" b="0" i="1">
              <a:solidFill>
                <a:schemeClr val="bg2"/>
              </a:solidFill>
              <a:latin typeface="times" pitchFamily="16" charset="0"/>
            </a:endParaRPr>
          </a:p>
        </p:txBody>
      </p:sp>
      <p:sp>
        <p:nvSpPr>
          <p:cNvPr id="11267" name="Text Box 7">
            <a:extLst>
              <a:ext uri="{FF2B5EF4-FFF2-40B4-BE49-F238E27FC236}">
                <a16:creationId xmlns:a16="http://schemas.microsoft.com/office/drawing/2014/main" id="{B05867D5-C9E8-2988-2A17-65641091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554" y="6532599"/>
            <a:ext cx="1917702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b="0" dirty="0">
                <a:solidFill>
                  <a:schemeClr val="tx1"/>
                </a:solidFill>
                <a:latin typeface="times" pitchFamily="16" charset="0"/>
              </a:rPr>
              <a:t>Final particles</a:t>
            </a:r>
          </a:p>
        </p:txBody>
      </p:sp>
      <p:sp>
        <p:nvSpPr>
          <p:cNvPr id="11269" name="Line 11">
            <a:extLst>
              <a:ext uri="{FF2B5EF4-FFF2-40B4-BE49-F238E27FC236}">
                <a16:creationId xmlns:a16="http://schemas.microsoft.com/office/drawing/2014/main" id="{F75AEF87-C00B-65AC-17BF-24DE8B5E4F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3263" y="4391025"/>
            <a:ext cx="0" cy="762000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14">
            <a:extLst>
              <a:ext uri="{FF2B5EF4-FFF2-40B4-BE49-F238E27FC236}">
                <a16:creationId xmlns:a16="http://schemas.microsoft.com/office/drawing/2014/main" id="{A7BD40E1-7D67-CCD9-3601-87FB6C4E6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616575"/>
            <a:ext cx="4763" cy="803275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5" name="Rectangle 15">
            <a:extLst>
              <a:ext uri="{FF2B5EF4-FFF2-40B4-BE49-F238E27FC236}">
                <a16:creationId xmlns:a16="http://schemas.microsoft.com/office/drawing/2014/main" id="{C1E90698-474F-9165-6F1F-5D4BBB17F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863" y="3933825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0" dirty="0">
                <a:solidFill>
                  <a:schemeClr val="tx1"/>
                </a:solidFill>
              </a:rPr>
              <a:t>Hadronization (</a:t>
            </a:r>
            <a:r>
              <a:rPr lang="en-GB" altLang="en-US" b="0" dirty="0">
                <a:solidFill>
                  <a:srgbClr val="FF0000"/>
                </a:solidFill>
              </a:rPr>
              <a:t>Quark Coalescence</a:t>
            </a:r>
            <a:r>
              <a:rPr lang="en-GB" altLang="en-US" b="0" dirty="0">
                <a:solidFill>
                  <a:schemeClr val="tx1"/>
                </a:solidFill>
              </a:rPr>
              <a:t>)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11273" name="Line 17">
            <a:extLst>
              <a:ext uri="{FF2B5EF4-FFF2-40B4-BE49-F238E27FC236}">
                <a16:creationId xmlns:a16="http://schemas.microsoft.com/office/drawing/2014/main" id="{F1A404CB-80BA-0B09-55E2-43F088007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3" y="3324225"/>
            <a:ext cx="0" cy="609600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22">
            <a:extLst>
              <a:ext uri="{FF2B5EF4-FFF2-40B4-BE49-F238E27FC236}">
                <a16:creationId xmlns:a16="http://schemas.microsoft.com/office/drawing/2014/main" id="{25CB44EF-46C2-A070-7947-35666063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356" y="974307"/>
            <a:ext cx="6283771" cy="67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0" dirty="0">
                <a:solidFill>
                  <a:srgbClr val="006600"/>
                </a:solidFill>
                <a:latin typeface="times" pitchFamily="16" charset="0"/>
              </a:rPr>
              <a:t>HIJING</a:t>
            </a:r>
            <a:r>
              <a:rPr lang="en-GB" b="0" dirty="0">
                <a:solidFill>
                  <a:srgbClr val="006600"/>
                </a:solidFill>
                <a:latin typeface="Times" charset="0"/>
              </a:rPr>
              <a:t>1.0</a:t>
            </a:r>
            <a:r>
              <a:rPr lang="en-GB" altLang="en-US" b="0" dirty="0">
                <a:solidFill>
                  <a:srgbClr val="006600"/>
                </a:solidFill>
              </a:rPr>
              <a:t>:</a:t>
            </a:r>
            <a:endParaRPr lang="en-GB" altLang="en-US" b="0" dirty="0">
              <a:solidFill>
                <a:srgbClr val="006600"/>
              </a:solidFill>
              <a:latin typeface="times" pitchFamily="16" charset="0"/>
            </a:endParaRPr>
          </a:p>
          <a:p>
            <a:pPr algn="ctr" eaLnBrk="1">
              <a:lnSpc>
                <a:spcPts val="262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0" dirty="0">
                <a:solidFill>
                  <a:srgbClr val="006600"/>
                </a:solidFill>
              </a:rPr>
              <a:t>minijet partons 	excited</a:t>
            </a:r>
            <a:r>
              <a:rPr lang="en-GB" sz="2000" b="0" i="1" dirty="0">
                <a:solidFill>
                  <a:srgbClr val="006600"/>
                </a:solidFill>
                <a:latin typeface="Times" charset="0"/>
              </a:rPr>
              <a:t> </a:t>
            </a:r>
            <a:r>
              <a:rPr lang="en-GB" sz="2000" b="0" dirty="0">
                <a:solidFill>
                  <a:srgbClr val="006600"/>
                </a:solidFill>
              </a:rPr>
              <a:t>strings		spectator nucleons</a:t>
            </a:r>
          </a:p>
        </p:txBody>
      </p:sp>
      <p:sp>
        <p:nvSpPr>
          <p:cNvPr id="11277" name="AutoShape 23">
            <a:extLst>
              <a:ext uri="{FF2B5EF4-FFF2-40B4-BE49-F238E27FC236}">
                <a16:creationId xmlns:a16="http://schemas.microsoft.com/office/drawing/2014/main" id="{5C19AA31-CF8C-C371-3367-8342BFBB5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885825"/>
            <a:ext cx="6546850" cy="962025"/>
          </a:xfrm>
          <a:prstGeom prst="roundRect">
            <a:avLst>
              <a:gd name="adj" fmla="val 162"/>
            </a:avLst>
          </a:prstGeom>
          <a:noFill/>
          <a:ln w="9144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8" name="Line 24">
            <a:extLst>
              <a:ext uri="{FF2B5EF4-FFF2-40B4-BE49-F238E27FC236}">
                <a16:creationId xmlns:a16="http://schemas.microsoft.com/office/drawing/2014/main" id="{5F977A46-C936-C172-3978-2992D47B9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7688" y="1724025"/>
            <a:ext cx="1570037" cy="0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5" name="Line 25">
            <a:extLst>
              <a:ext uri="{FF2B5EF4-FFF2-40B4-BE49-F238E27FC236}">
                <a16:creationId xmlns:a16="http://schemas.microsoft.com/office/drawing/2014/main" id="{7C0FBB27-5A03-8E04-7A98-B682EF0B63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1125" y="1724025"/>
            <a:ext cx="1828800" cy="0"/>
          </a:xfrm>
          <a:prstGeom prst="line">
            <a:avLst/>
          </a:prstGeom>
          <a:noFill/>
          <a:ln w="9144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26">
            <a:extLst>
              <a:ext uri="{FF2B5EF4-FFF2-40B4-BE49-F238E27FC236}">
                <a16:creationId xmlns:a16="http://schemas.microsoft.com/office/drawing/2014/main" id="{2C55F16B-B401-3FE4-01DD-4C5B05EDFD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7063" y="1724025"/>
            <a:ext cx="1219200" cy="0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Text Box 27">
            <a:extLst>
              <a:ext uri="{FF2B5EF4-FFF2-40B4-BE49-F238E27FC236}">
                <a16:creationId xmlns:a16="http://schemas.microsoft.com/office/drawing/2014/main" id="{65ABF6E0-5245-7483-D24A-49107574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5297488"/>
            <a:ext cx="6357937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ts val="2475"/>
              </a:lnSpc>
              <a:buClr>
                <a:srgbClr val="000000"/>
              </a:buClr>
              <a:buSzPct val="45000"/>
            </a:pPr>
            <a:r>
              <a:rPr lang="en-GB" b="0" dirty="0">
                <a:solidFill>
                  <a:srgbClr val="0000FF"/>
                </a:solidFill>
                <a:latin typeface="Times" charset="0"/>
              </a:rPr>
              <a:t>Extended ART </a:t>
            </a:r>
            <a:r>
              <a:rPr lang="en-GB" b="0" dirty="0">
                <a:latin typeface="Times" charset="0"/>
              </a:rPr>
              <a:t>(hadron cascade)</a:t>
            </a:r>
          </a:p>
        </p:txBody>
      </p:sp>
      <p:sp>
        <p:nvSpPr>
          <p:cNvPr id="11282" name="AutoShape 28">
            <a:extLst>
              <a:ext uri="{FF2B5EF4-FFF2-40B4-BE49-F238E27FC236}">
                <a16:creationId xmlns:a16="http://schemas.microsoft.com/office/drawing/2014/main" id="{76F6451F-9E13-01C3-0557-AC86BA6C0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5200650"/>
            <a:ext cx="6629400" cy="457200"/>
          </a:xfrm>
          <a:prstGeom prst="roundRect">
            <a:avLst>
              <a:gd name="adj" fmla="val 236"/>
            </a:avLst>
          </a:prstGeom>
          <a:noFill/>
          <a:ln w="9144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1283" name="Line 29">
            <a:extLst>
              <a:ext uri="{FF2B5EF4-FFF2-40B4-BE49-F238E27FC236}">
                <a16:creationId xmlns:a16="http://schemas.microsoft.com/office/drawing/2014/main" id="{9FC7C670-21F1-2B19-D37F-174DCDDB0F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9525" y="1724025"/>
            <a:ext cx="1836738" cy="0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30">
            <a:extLst>
              <a:ext uri="{FF2B5EF4-FFF2-40B4-BE49-F238E27FC236}">
                <a16:creationId xmlns:a16="http://schemas.microsoft.com/office/drawing/2014/main" id="{2E8FCC45-B6C3-991C-F92D-10873B1F6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0475" y="1724025"/>
            <a:ext cx="52388" cy="3429000"/>
          </a:xfrm>
          <a:prstGeom prst="line">
            <a:avLst/>
          </a:prstGeom>
          <a:noFill/>
          <a:ln w="91440">
            <a:solidFill>
              <a:schemeClr val="bg2"/>
            </a:solidFill>
            <a:prstDash val="sysDot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Text Box 31">
            <a:extLst>
              <a:ext uri="{FF2B5EF4-FFF2-40B4-BE49-F238E27FC236}">
                <a16:creationId xmlns:a16="http://schemas.microsoft.com/office/drawing/2014/main" id="{BEBA841B-37C8-DA4D-2011-8D484774A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5798718"/>
            <a:ext cx="4336508" cy="62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000" b="0" i="1" dirty="0">
                <a:solidFill>
                  <a:schemeClr val="accent2"/>
                </a:solidFill>
              </a:rPr>
              <a:t>Hadrons freeze out (before a cut-off time);</a:t>
            </a:r>
          </a:p>
          <a:p>
            <a:pPr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000" b="0" i="1" dirty="0">
                <a:solidFill>
                  <a:schemeClr val="accent2"/>
                </a:solidFill>
              </a:rPr>
              <a:t>strong-decay all remaining resonances</a:t>
            </a:r>
          </a:p>
        </p:txBody>
      </p:sp>
      <p:sp>
        <p:nvSpPr>
          <p:cNvPr id="189475" name="Rectangle 35">
            <a:extLst>
              <a:ext uri="{FF2B5EF4-FFF2-40B4-BE49-F238E27FC236}">
                <a16:creationId xmlns:a16="http://schemas.microsoft.com/office/drawing/2014/main" id="{123FBDC5-7D1C-0E56-998E-F196502C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2486025"/>
            <a:ext cx="2209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0" i="1" dirty="0">
                <a:solidFill>
                  <a:schemeClr val="tx1"/>
                </a:solidFill>
              </a:rPr>
              <a:t>Dominated by partonic</a:t>
            </a:r>
          </a:p>
          <a:p>
            <a:r>
              <a:rPr lang="en-GB" altLang="en-US" b="0" i="1" dirty="0">
                <a:solidFill>
                  <a:schemeClr val="tx1"/>
                </a:solidFill>
              </a:rPr>
              <a:t>interactions</a:t>
            </a:r>
            <a:endParaRPr lang="en-US" altLang="en-US" b="0" i="1" dirty="0">
              <a:solidFill>
                <a:schemeClr val="tx1"/>
              </a:solidFill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E2CB8B6E-943A-FB02-4A88-8953FFEC5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1450" y="1724025"/>
            <a:ext cx="1058862" cy="685800"/>
          </a:xfrm>
          <a:prstGeom prst="line">
            <a:avLst/>
          </a:prstGeom>
          <a:noFill/>
          <a:ln w="9144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21">
            <a:extLst>
              <a:ext uri="{FF2B5EF4-FFF2-40B4-BE49-F238E27FC236}">
                <a16:creationId xmlns:a16="http://schemas.microsoft.com/office/drawing/2014/main" id="{4ED1104B-380C-175C-E97E-4D3AF1E4D4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7650" y="1724025"/>
            <a:ext cx="2843212" cy="1066800"/>
          </a:xfrm>
          <a:prstGeom prst="line">
            <a:avLst/>
          </a:prstGeom>
          <a:noFill/>
          <a:ln w="9144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BAE9C818-08CE-223D-46D6-C249B3683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2" y="2082803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b="0" i="1" dirty="0">
                <a:solidFill>
                  <a:srgbClr val="FF0000"/>
                </a:solidFill>
              </a:rPr>
              <a:t>Strings melt to q &amp; qbar via intermediate hadrons</a:t>
            </a:r>
            <a:endParaRPr lang="en-US" sz="2000" b="0" i="1" dirty="0">
              <a:solidFill>
                <a:srgbClr val="FF0000"/>
              </a:solidFill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FA65C56F-210A-F43E-16EB-E37EB93D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2959100"/>
            <a:ext cx="3209924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0" dirty="0">
                <a:solidFill>
                  <a:srgbClr val="660066"/>
                </a:solidFill>
                <a:latin typeface="Times" charset="0"/>
              </a:rPr>
              <a:t>ZPC</a:t>
            </a:r>
            <a:r>
              <a:rPr lang="en-GB" b="0" dirty="0">
                <a:solidFill>
                  <a:srgbClr val="FF0000"/>
                </a:solidFill>
                <a:latin typeface="Times" charset="0"/>
              </a:rPr>
              <a:t> </a:t>
            </a:r>
            <a:r>
              <a:rPr lang="en-GB" b="0" dirty="0">
                <a:solidFill>
                  <a:schemeClr val="tx1"/>
                </a:solidFill>
                <a:latin typeface="Times" charset="0"/>
              </a:rPr>
              <a:t>(parton cascade)</a:t>
            </a:r>
          </a:p>
        </p:txBody>
      </p:sp>
      <p:sp>
        <p:nvSpPr>
          <p:cNvPr id="3" name="AutoShape 17">
            <a:extLst>
              <a:ext uri="{FF2B5EF4-FFF2-40B4-BE49-F238E27FC236}">
                <a16:creationId xmlns:a16="http://schemas.microsoft.com/office/drawing/2014/main" id="{7EEC1598-7507-C0F7-32AC-87EC58A7C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9" y="2867025"/>
            <a:ext cx="3551236" cy="473075"/>
          </a:xfrm>
          <a:prstGeom prst="roundRect">
            <a:avLst>
              <a:gd name="adj" fmla="val 162"/>
            </a:avLst>
          </a:prstGeom>
          <a:noFill/>
          <a:ln w="9144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rgbClr val="FF00FF"/>
              </a:solidFill>
            </a:endParaRP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FA66B4C5-C819-3910-2715-E24F7B9D3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996" y="3324225"/>
            <a:ext cx="2032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0" i="1" dirty="0">
                <a:solidFill>
                  <a:schemeClr val="accent2"/>
                </a:solidFill>
              </a:rPr>
              <a:t>Partons freeze out</a:t>
            </a:r>
            <a:endParaRPr lang="en-US" altLang="en-US" sz="2000" b="0" i="1" dirty="0">
              <a:solidFill>
                <a:schemeClr val="accent2"/>
              </a:solidFill>
            </a:endParaRP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AD44EA9E-9FA8-AF70-E7B8-D34249D83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6699" y="200025"/>
            <a:ext cx="6934200" cy="32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800" b="0" dirty="0">
                <a:solidFill>
                  <a:srgbClr val="000099"/>
                </a:solidFill>
              </a:rPr>
              <a:t>Structure of the </a:t>
            </a:r>
            <a:r>
              <a:rPr lang="en-GB" altLang="en-US" sz="2800" b="0" dirty="0">
                <a:solidFill>
                  <a:srgbClr val="FF0000"/>
                </a:solidFill>
              </a:rPr>
              <a:t>string melting </a:t>
            </a:r>
            <a:r>
              <a:rPr lang="en-GB" altLang="en-US" sz="2800" b="0" dirty="0">
                <a:solidFill>
                  <a:srgbClr val="000099"/>
                </a:solidFill>
              </a:rPr>
              <a:t>AMPT model</a:t>
            </a:r>
          </a:p>
        </p:txBody>
      </p:sp>
      <p:sp>
        <p:nvSpPr>
          <p:cNvPr id="10" name="AutoShape 24">
            <a:extLst>
              <a:ext uri="{FF2B5EF4-FFF2-40B4-BE49-F238E27FC236}">
                <a16:creationId xmlns:a16="http://schemas.microsoft.com/office/drawing/2014/main" id="{7F962161-2178-7E6B-857B-4569932F2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3933825"/>
            <a:ext cx="4892674" cy="473075"/>
          </a:xfrm>
          <a:prstGeom prst="roundRect">
            <a:avLst>
              <a:gd name="adj" fmla="val 162"/>
            </a:avLst>
          </a:prstGeom>
          <a:noFill/>
          <a:ln w="9144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0327FF-449F-E64C-AE1F-67F4EB6E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2025651"/>
            <a:ext cx="5867400" cy="4400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7F49BB-E77F-7B45-861E-7B72FBB52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675" y="2047875"/>
            <a:ext cx="5867400" cy="4400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5249BB-BDAD-9B44-8761-7C37EED26FD4}"/>
              </a:ext>
            </a:extLst>
          </p:cNvPr>
          <p:cNvSpPr txBox="1"/>
          <p:nvPr/>
        </p:nvSpPr>
        <p:spPr>
          <a:xfrm>
            <a:off x="2219325" y="1724025"/>
            <a:ext cx="539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0000FF"/>
                </a:solidFill>
              </a:rPr>
              <a:t>x-y		     			   z-x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8BE25-6679-D140-BC1B-0F16DFA2FA65}"/>
              </a:ext>
            </a:extLst>
          </p:cNvPr>
          <p:cNvSpPr txBox="1"/>
          <p:nvPr/>
        </p:nvSpPr>
        <p:spPr>
          <a:xfrm>
            <a:off x="923925" y="584698"/>
            <a:ext cx="8504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A central Au+Au event at 200 </a:t>
            </a:r>
            <a:r>
              <a:rPr lang="en-US" b="0" dirty="0" err="1"/>
              <a:t>AGeV</a:t>
            </a:r>
            <a:r>
              <a:rPr lang="en-US" b="0" dirty="0"/>
              <a:t> </a:t>
            </a:r>
          </a:p>
          <a:p>
            <a:r>
              <a:rPr lang="en-US" b="0" dirty="0"/>
              <a:t>from the String Melting AMPT model </a:t>
            </a:r>
            <a:r>
              <a:rPr lang="en-US" b="0" i="1" dirty="0"/>
              <a:t>(applicable at high energies)</a:t>
            </a:r>
            <a:r>
              <a:rPr lang="en-US" b="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014998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8C641-E0C1-6C28-B1F2-50B774D7A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7A1541-2368-9F42-1A3A-21CC5C40BD47}"/>
              </a:ext>
            </a:extLst>
          </p:cNvPr>
          <p:cNvSpPr txBox="1"/>
          <p:nvPr/>
        </p:nvSpPr>
        <p:spPr>
          <a:xfrm>
            <a:off x="85725" y="34054"/>
            <a:ext cx="461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sz="2800" b="0" dirty="0">
                <a:solidFill>
                  <a:srgbClr val="000090"/>
                </a:solidFill>
                <a:latin typeface="Times" charset="0"/>
              </a:rPr>
              <a:t>Baryon productions in AMPT</a:t>
            </a:r>
            <a:endParaRPr lang="en-GB" sz="2800" b="0" i="1" dirty="0">
              <a:solidFill>
                <a:srgbClr val="0000FF"/>
              </a:solidFill>
              <a:latin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11061-C95F-2D76-84B5-6C1C062903CA}"/>
                  </a:ext>
                </a:extLst>
              </p:cNvPr>
              <p:cNvSpPr txBox="1"/>
              <p:nvPr/>
            </p:nvSpPr>
            <p:spPr>
              <a:xfrm>
                <a:off x="390525" y="581025"/>
                <a:ext cx="955614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both versions of AMPT,  the initial baryon stopping is described by </a:t>
                </a:r>
                <a:r>
                  <a:rPr lang="en-GB" altLang="en-US" b="0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HIJING</a:t>
                </a:r>
                <a:r>
                  <a:rPr lang="en-GB" b="0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1.0  </a:t>
                </a:r>
                <a:r>
                  <a:rPr lang="en-GB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the Lund string fragmentation in PYTHIA.</a:t>
                </a:r>
              </a:p>
              <a:p>
                <a:endParaRPr lang="en-GB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have more freedom for adjusting the baryon stopping </a:t>
                </a:r>
                <a:r>
                  <a:rPr lang="en-US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AMPT</a:t>
                </a:r>
                <a:r>
                  <a:rPr lang="en-GB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GB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</a:t>
                </a:r>
                <a:r>
                  <a:rPr lang="en-US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included the popcorn mechanism:</a:t>
                </a:r>
              </a:p>
              <a:p>
                <a:r>
                  <a:rPr lang="en-US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introduces two additional baryon-antibaryon pair production channels:</a:t>
                </a:r>
              </a:p>
              <a:p>
                <a:r>
                  <a:rPr lang="en-US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̅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configurations;	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a parameter controlling their ratio.</a:t>
                </a:r>
                <a:r>
                  <a:rPr lang="en-US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11061-C95F-2D76-84B5-6C1C06290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581025"/>
                <a:ext cx="9556141" cy="2677656"/>
              </a:xfrm>
              <a:prstGeom prst="rect">
                <a:avLst/>
              </a:prstGeom>
              <a:blipFill>
                <a:blip r:embed="rId3"/>
                <a:stretch>
                  <a:fillRect l="-928" t="-1887" r="-1724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52E2BF83-2243-8CD5-47B9-6D647D4AB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836" y="3735070"/>
            <a:ext cx="3109853" cy="2927350"/>
          </a:xfrm>
          <a:prstGeom prst="rect">
            <a:avLst/>
          </a:prstGeom>
        </p:spPr>
      </p:pic>
      <p:pic>
        <p:nvPicPr>
          <p:cNvPr id="14" name="Picture 13" descr="A graph of a function&#10;&#10;Description automatically generated">
            <a:extLst>
              <a:ext uri="{FF2B5EF4-FFF2-40B4-BE49-F238E27FC236}">
                <a16:creationId xmlns:a16="http://schemas.microsoft.com/office/drawing/2014/main" id="{2D9C687B-EA1C-F8D3-7B29-3179EAF16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725" y="3735070"/>
            <a:ext cx="3109854" cy="299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9C002D-F160-5129-310C-B1428AB12438}"/>
              </a:ext>
            </a:extLst>
          </p:cNvPr>
          <p:cNvSpPr txBox="1"/>
          <p:nvPr/>
        </p:nvSpPr>
        <p:spPr>
          <a:xfrm>
            <a:off x="1076325" y="6905960"/>
            <a:ext cx="671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popcorn mechanism can help but is not enough.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4B85D1-CB71-4EEF-2799-B03B0129B95C}"/>
              </a:ext>
            </a:extLst>
          </p:cNvPr>
          <p:cNvSpPr txBox="1"/>
          <p:nvPr/>
        </p:nvSpPr>
        <p:spPr>
          <a:xfrm>
            <a:off x="3514725" y="6455628"/>
            <a:ext cx="329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rgbClr val="000099"/>
                </a:solidFill>
                <a:effectLst/>
                <a:latin typeface="Times"/>
              </a:rPr>
              <a:t>pp </a:t>
            </a:r>
            <a:r>
              <a:rPr lang="en-US" sz="1800" b="0" dirty="0">
                <a:solidFill>
                  <a:srgbClr val="000099"/>
                </a:solidFill>
                <a:effectLst/>
                <a:latin typeface="Times"/>
              </a:rPr>
              <a:t>collisions at </a:t>
            </a:r>
            <a:r>
              <a:rPr lang="en-US" sz="1800" b="0" dirty="0" err="1">
                <a:solidFill>
                  <a:srgbClr val="000099"/>
                </a:solidFill>
                <a:effectLst/>
                <a:latin typeface="Times"/>
              </a:rPr>
              <a:t>P</a:t>
            </a:r>
            <a:r>
              <a:rPr lang="en-US" sz="1800" b="0" baseline="-25000" dirty="0" err="1">
                <a:solidFill>
                  <a:srgbClr val="000099"/>
                </a:solidFill>
                <a:effectLst/>
                <a:latin typeface="Times"/>
              </a:rPr>
              <a:t>lab</a:t>
            </a:r>
            <a:r>
              <a:rPr lang="en-US" sz="1800" b="0" dirty="0">
                <a:solidFill>
                  <a:srgbClr val="000099"/>
                </a:solidFill>
                <a:effectLst/>
                <a:latin typeface="Times"/>
              </a:rPr>
              <a:t> </a:t>
            </a:r>
            <a:r>
              <a:rPr lang="en-US" sz="1800" b="0" dirty="0">
                <a:solidFill>
                  <a:srgbClr val="000099"/>
                </a:solidFill>
                <a:effectLst/>
                <a:latin typeface="MTSY"/>
              </a:rPr>
              <a:t>= </a:t>
            </a:r>
            <a:r>
              <a:rPr lang="en-US" sz="1800" b="0" dirty="0">
                <a:solidFill>
                  <a:srgbClr val="000099"/>
                </a:solidFill>
                <a:effectLst/>
                <a:latin typeface="Times"/>
              </a:rPr>
              <a:t>400 GeV</a:t>
            </a:r>
            <a:r>
              <a:rPr lang="en-US" sz="1800" b="0" dirty="0">
                <a:solidFill>
                  <a:srgbClr val="000099"/>
                </a:solidFill>
                <a:effectLst/>
                <a:latin typeface="MTMI"/>
              </a:rPr>
              <a:t>/c</a:t>
            </a:r>
            <a:endParaRPr lang="en-US" b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0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9374E-67DC-9EBD-F515-FC0CA4797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C7EDF53A-D8E0-CAC6-5DB2-7AE72BF3C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193" y="3069961"/>
            <a:ext cx="4038600" cy="3936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CE3035-BD3F-3C55-07C0-9BC50E351036}"/>
              </a:ext>
            </a:extLst>
          </p:cNvPr>
          <p:cNvSpPr txBox="1"/>
          <p:nvPr/>
        </p:nvSpPr>
        <p:spPr>
          <a:xfrm>
            <a:off x="390525" y="657225"/>
            <a:ext cx="601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effectLst/>
                <a:latin typeface="Times"/>
              </a:rPr>
              <a:t>Baryon stopping in the default AMPT model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AA collisions are often reasonable.</a:t>
            </a:r>
            <a:endParaRPr lang="en-US" sz="2400" b="0" dirty="0">
              <a:effectLst/>
              <a:latin typeface="Times"/>
            </a:endParaRPr>
          </a:p>
        </p:txBody>
      </p:sp>
      <p:pic>
        <p:nvPicPr>
          <p:cNvPr id="9" name="Picture 8" descr="A graph of a graph of a number of points&#10;&#10;Description automatically generated with medium confidence">
            <a:extLst>
              <a:ext uri="{FF2B5EF4-FFF2-40B4-BE49-F238E27FC236}">
                <a16:creationId xmlns:a16="http://schemas.microsoft.com/office/drawing/2014/main" id="{6CAB58A8-2104-9D9D-A399-192E83BDB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88" y="3062722"/>
            <a:ext cx="4166892" cy="41033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EA70C1-37A5-0428-A495-A7017242E3D7}"/>
              </a:ext>
            </a:extLst>
          </p:cNvPr>
          <p:cNvSpPr txBox="1"/>
          <p:nvPr/>
        </p:nvSpPr>
        <p:spPr>
          <a:xfrm>
            <a:off x="6547960" y="2184845"/>
            <a:ext cx="2852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99"/>
                </a:solidFill>
                <a:effectLst/>
                <a:latin typeface="Times"/>
              </a:rPr>
              <a:t>Central </a:t>
            </a:r>
            <a:r>
              <a:rPr lang="en-US" sz="2000" b="0" dirty="0" err="1">
                <a:solidFill>
                  <a:srgbClr val="000099"/>
                </a:solidFill>
                <a:effectLst/>
                <a:latin typeface="Times"/>
              </a:rPr>
              <a:t>Au</a:t>
            </a:r>
            <a:r>
              <a:rPr lang="en-US" sz="2000" b="0" dirty="0" err="1">
                <a:solidFill>
                  <a:srgbClr val="000099"/>
                </a:solidFill>
                <a:effectLst/>
                <a:latin typeface="MTSY"/>
              </a:rPr>
              <a:t>+</a:t>
            </a:r>
            <a:r>
              <a:rPr lang="en-US" sz="2000" b="0" dirty="0" err="1">
                <a:solidFill>
                  <a:srgbClr val="000099"/>
                </a:solidFill>
                <a:effectLst/>
                <a:latin typeface="Times"/>
              </a:rPr>
              <a:t>Au</a:t>
            </a:r>
            <a:r>
              <a:rPr lang="en-US" sz="2000" b="0" dirty="0">
                <a:solidFill>
                  <a:srgbClr val="000099"/>
                </a:solidFill>
                <a:effectLst/>
                <a:latin typeface="Times"/>
              </a:rPr>
              <a:t> collisions </a:t>
            </a:r>
          </a:p>
          <a:p>
            <a:r>
              <a:rPr lang="en-US" sz="2000" b="0" dirty="0">
                <a:solidFill>
                  <a:srgbClr val="000099"/>
                </a:solidFill>
                <a:effectLst/>
                <a:latin typeface="Times"/>
              </a:rPr>
              <a:t>at RHIC energies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6966B-AB0C-CDC1-A7FE-C8EEFEC11DA1}"/>
              </a:ext>
            </a:extLst>
          </p:cNvPr>
          <p:cNvSpPr txBox="1"/>
          <p:nvPr/>
        </p:nvSpPr>
        <p:spPr>
          <a:xfrm>
            <a:off x="1381125" y="2181225"/>
            <a:ext cx="3177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99"/>
                </a:solidFill>
                <a:effectLst/>
                <a:latin typeface="Times"/>
              </a:rPr>
              <a:t>Central </a:t>
            </a:r>
            <a:r>
              <a:rPr lang="en-US" sz="2000" b="0" dirty="0" err="1">
                <a:solidFill>
                  <a:srgbClr val="000099"/>
                </a:solidFill>
                <a:effectLst/>
                <a:latin typeface="Times"/>
              </a:rPr>
              <a:t>Pb</a:t>
            </a:r>
            <a:r>
              <a:rPr lang="en-US" sz="2000" b="0" dirty="0" err="1">
                <a:solidFill>
                  <a:srgbClr val="000099"/>
                </a:solidFill>
                <a:effectLst/>
                <a:latin typeface="MTSY"/>
              </a:rPr>
              <a:t>+</a:t>
            </a:r>
            <a:r>
              <a:rPr lang="en-US" sz="2000" b="0" dirty="0" err="1">
                <a:solidFill>
                  <a:srgbClr val="000099"/>
                </a:solidFill>
                <a:latin typeface="Times"/>
              </a:rPr>
              <a:t>Pb</a:t>
            </a:r>
            <a:r>
              <a:rPr lang="en-US" sz="2000" b="0" dirty="0">
                <a:solidFill>
                  <a:srgbClr val="000099"/>
                </a:solidFill>
                <a:effectLst/>
                <a:latin typeface="Times"/>
              </a:rPr>
              <a:t> collisions </a:t>
            </a:r>
          </a:p>
          <a:p>
            <a:r>
              <a:rPr lang="en-US" sz="2000" b="0" dirty="0">
                <a:solidFill>
                  <a:srgbClr val="000099"/>
                </a:solidFill>
                <a:effectLst/>
                <a:latin typeface="Times"/>
              </a:rPr>
              <a:t>at top SPS energy (17.3GeV)</a:t>
            </a:r>
            <a:endParaRPr lang="en-US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4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07DED-2F4E-5A9D-4AA1-A3FF86BEE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9F8596-CB48-5E20-31D6-E42B287CBBC8}"/>
              </a:ext>
            </a:extLst>
          </p:cNvPr>
          <p:cNvSpPr txBox="1"/>
          <p:nvPr/>
        </p:nvSpPr>
        <p:spPr>
          <a:xfrm>
            <a:off x="161925" y="360628"/>
            <a:ext cx="815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b="0" dirty="0">
                <a:solidFill>
                  <a:schemeClr val="tx1"/>
                </a:solidFill>
                <a:effectLst/>
                <a:latin typeface="Times"/>
              </a:rPr>
              <a:t>Baryon stopping in the string melting AMPT model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GB" b="0" dirty="0">
                <a:solidFill>
                  <a:schemeClr val="tx1"/>
                </a:solidFill>
                <a:latin typeface="Times" charset="0"/>
              </a:rPr>
              <a:t>also depends on quark coalescence.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8C3D2-32E3-B8BB-4AB5-29DDD08B86A6}"/>
              </a:ext>
            </a:extLst>
          </p:cNvPr>
          <p:cNvSpPr txBox="1"/>
          <p:nvPr/>
        </p:nvSpPr>
        <p:spPr>
          <a:xfrm>
            <a:off x="282489" y="2859923"/>
            <a:ext cx="337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6600"/>
                </a:solidFill>
              </a:rPr>
              <a:t>Y He &amp; ZWL, Phys Rev C (2017)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405CA-B8DA-F0AA-5B79-02E6927E5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53082" y="1056561"/>
            <a:ext cx="4290634" cy="67577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604182-AB75-B988-C469-79FE3EF6D983}"/>
              </a:ext>
            </a:extLst>
          </p:cNvPr>
          <p:cNvSpPr txBox="1"/>
          <p:nvPr/>
        </p:nvSpPr>
        <p:spPr>
          <a:xfrm>
            <a:off x="248850" y="1413373"/>
            <a:ext cx="41973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000099"/>
                </a:solidFill>
              </a:rPr>
              <a:t>We have improved the </a:t>
            </a:r>
          </a:p>
          <a:p>
            <a:r>
              <a:rPr lang="en-US" sz="2200" b="0" dirty="0">
                <a:solidFill>
                  <a:srgbClr val="000099"/>
                </a:solidFill>
              </a:rPr>
              <a:t>quark coalescence model in AMPT,</a:t>
            </a:r>
          </a:p>
          <a:p>
            <a:r>
              <a:rPr lang="en-US" sz="2200" b="0" dirty="0">
                <a:solidFill>
                  <a:srgbClr val="000099"/>
                </a:solidFill>
              </a:rPr>
              <a:t>it is more physical and efficient, </a:t>
            </a:r>
          </a:p>
          <a:p>
            <a:r>
              <a:rPr lang="en-US" sz="2200" b="0" dirty="0">
                <a:solidFill>
                  <a:srgbClr val="000099"/>
                </a:solidFill>
              </a:rPr>
              <a:t>especially for (anti)baryons.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154F64-C80B-BCC5-01FD-08DC0DACE4CC}"/>
                  </a:ext>
                </a:extLst>
              </p:cNvPr>
              <p:cNvSpPr txBox="1"/>
              <p:nvPr/>
            </p:nvSpPr>
            <p:spPr>
              <a:xfrm>
                <a:off x="4990102" y="1434074"/>
                <a:ext cx="4416594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0" dirty="0">
                    <a:solidFill>
                      <a:srgbClr val="000099"/>
                    </a:solidFill>
                  </a:rPr>
                  <a:t>It improves (anti)baryon observables </a:t>
                </a:r>
              </a:p>
              <a:p>
                <a:r>
                  <a:rPr lang="en-US" sz="2200" b="0" dirty="0">
                    <a:solidFill>
                      <a:srgbClr val="000099"/>
                    </a:solidFill>
                  </a:rPr>
                  <a:t>including </a:t>
                </a:r>
                <a:r>
                  <a:rPr lang="en-US" sz="2200" b="0" i="1" dirty="0">
                    <a:solidFill>
                      <a:srgbClr val="000099"/>
                    </a:solidFill>
                  </a:rPr>
                  <a:t>p</a:t>
                </a:r>
                <a:r>
                  <a:rPr lang="en-US" sz="2200" b="0" dirty="0">
                    <a:solidFill>
                      <a:srgbClr val="000099"/>
                    </a:solidFill>
                  </a:rPr>
                  <a:t> &amp;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200" b="0" dirty="0">
                    <a:solidFill>
                      <a:srgbClr val="000099"/>
                    </a:solidFill>
                  </a:rPr>
                  <a:t> yield &amp; </a:t>
                </a:r>
                <a:r>
                  <a:rPr lang="en-US" sz="2200" b="0" dirty="0" err="1">
                    <a:solidFill>
                      <a:srgbClr val="000099"/>
                    </a:solidFill>
                  </a:rPr>
                  <a:t>p</a:t>
                </a:r>
                <a:r>
                  <a:rPr lang="en-US" sz="2200" b="0" baseline="-25000" dirty="0" err="1">
                    <a:solidFill>
                      <a:srgbClr val="000099"/>
                    </a:solidFill>
                  </a:rPr>
                  <a:t>T</a:t>
                </a:r>
                <a:r>
                  <a:rPr lang="en-US" sz="2200" b="0" baseline="-25000" dirty="0">
                    <a:solidFill>
                      <a:srgbClr val="000099"/>
                    </a:solidFill>
                  </a:rPr>
                  <a:t> </a:t>
                </a:r>
                <a:r>
                  <a:rPr lang="en-US" sz="2200" b="0" dirty="0">
                    <a:solidFill>
                      <a:srgbClr val="000099"/>
                    </a:solidFill>
                  </a:rPr>
                  <a:t>–spectra</a:t>
                </a:r>
              </a:p>
              <a:p>
                <a:r>
                  <a:rPr lang="en-US" sz="2200" b="0" dirty="0">
                    <a:solidFill>
                      <a:srgbClr val="000099"/>
                    </a:solidFill>
                  </a:rPr>
                  <a:t>and multi-strange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200" b="0" dirty="0">
                    <a:solidFill>
                      <a:srgbClr val="000099"/>
                    </a:solidFill>
                  </a:rPr>
                  <a:t>/</a:t>
                </a:r>
                <a:r>
                  <a:rPr lang="en-US" sz="2200" b="0" i="1" dirty="0">
                    <a:solidFill>
                      <a:srgbClr val="000099"/>
                    </a:solidFill>
                  </a:rPr>
                  <a:t>B</a:t>
                </a:r>
                <a:r>
                  <a:rPr lang="en-US" sz="2200" b="0" dirty="0">
                    <a:solidFill>
                      <a:srgbClr val="000099"/>
                    </a:solidFill>
                  </a:rPr>
                  <a:t> ratios: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154F64-C80B-BCC5-01FD-08DC0DACE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102" y="1434074"/>
                <a:ext cx="4416594" cy="1107996"/>
              </a:xfrm>
              <a:prstGeom prst="rect">
                <a:avLst/>
              </a:prstGeom>
              <a:blipFill>
                <a:blip r:embed="rId4"/>
                <a:stretch>
                  <a:fillRect l="-2011" t="-3371" r="-862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81DAE8-A0BD-13F5-7EB5-44D524632873}"/>
                  </a:ext>
                </a:extLst>
              </p:cNvPr>
              <p:cNvSpPr txBox="1"/>
              <p:nvPr/>
            </p:nvSpPr>
            <p:spPr>
              <a:xfrm>
                <a:off x="568097" y="6565851"/>
                <a:ext cx="91009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There are still challenges, such as the low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b="0" i="1" dirty="0"/>
                  <a:t>/p </a:t>
                </a:r>
                <a:r>
                  <a:rPr lang="en-US" b="0" dirty="0"/>
                  <a:t>ratio at/below 200A GeV.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81DAE8-A0BD-13F5-7EB5-44D524632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97" y="6565851"/>
                <a:ext cx="9100953" cy="461665"/>
              </a:xfrm>
              <a:prstGeom prst="rect">
                <a:avLst/>
              </a:prstGeom>
              <a:blipFill>
                <a:blip r:embed="rId5"/>
                <a:stretch>
                  <a:fillRect l="-1114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8242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77641</TotalTime>
  <Words>1585</Words>
  <Application>Microsoft Macintosh PowerPoint</Application>
  <PresentationFormat>Custom</PresentationFormat>
  <Paragraphs>215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-apple-system</vt:lpstr>
      <vt:lpstr>Google Sans</vt:lpstr>
      <vt:lpstr>MTMI</vt:lpstr>
      <vt:lpstr>MTSY</vt:lpstr>
      <vt:lpstr>NimbusRomNo9L</vt:lpstr>
      <vt:lpstr>rtxmi</vt:lpstr>
      <vt:lpstr>StarSymbol</vt:lpstr>
      <vt:lpstr>Times</vt:lpstr>
      <vt:lpstr>Times</vt:lpstr>
      <vt:lpstr>arial</vt:lpstr>
      <vt:lpstr>arial</vt:lpstr>
      <vt:lpstr>Calibri</vt:lpstr>
      <vt:lpstr>Calibri Light</vt:lpstr>
      <vt:lpstr>Cambria Math</vt:lpstr>
      <vt:lpstr>Courier</vt:lpstr>
      <vt:lpstr>Times New Roman</vt:lpstr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Lin, Ziwei</cp:lastModifiedBy>
  <cp:revision>5318</cp:revision>
  <cp:lastPrinted>2023-06-05T17:58:26Z</cp:lastPrinted>
  <dcterms:modified xsi:type="dcterms:W3CDTF">2024-01-22T19:13:11Z</dcterms:modified>
</cp:coreProperties>
</file>