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13" r:id="rId2"/>
    <p:sldMasterId id="2147483726" r:id="rId3"/>
    <p:sldMasterId id="2147483739" r:id="rId4"/>
    <p:sldMasterId id="2147483752" r:id="rId5"/>
  </p:sldMasterIdLst>
  <p:sldIdLst>
    <p:sldId id="256" r:id="rId6"/>
    <p:sldId id="257" r:id="rId7"/>
    <p:sldId id="639" r:id="rId8"/>
    <p:sldId id="629" r:id="rId9"/>
    <p:sldId id="633" r:id="rId10"/>
    <p:sldId id="632" r:id="rId11"/>
    <p:sldId id="634" r:id="rId12"/>
    <p:sldId id="635" r:id="rId13"/>
    <p:sldId id="636" r:id="rId14"/>
    <p:sldId id="579" r:id="rId15"/>
    <p:sldId id="638" r:id="rId16"/>
    <p:sldId id="345" r:id="rId17"/>
    <p:sldId id="346" r:id="rId18"/>
    <p:sldId id="640" r:id="rId19"/>
    <p:sldId id="637" r:id="rId20"/>
    <p:sldId id="641" r:id="rId21"/>
    <p:sldId id="642" r:id="rId22"/>
    <p:sldId id="643" r:id="rId23"/>
    <p:sldId id="644" r:id="rId24"/>
    <p:sldId id="645" r:id="rId25"/>
    <p:sldId id="649" r:id="rId26"/>
    <p:sldId id="646" r:id="rId27"/>
    <p:sldId id="280" r:id="rId28"/>
    <p:sldId id="284" r:id="rId29"/>
    <p:sldId id="285" r:id="rId30"/>
    <p:sldId id="299" r:id="rId31"/>
    <p:sldId id="328" r:id="rId32"/>
    <p:sldId id="300" r:id="rId33"/>
    <p:sldId id="301" r:id="rId34"/>
    <p:sldId id="302" r:id="rId35"/>
    <p:sldId id="306" r:id="rId36"/>
    <p:sldId id="309" r:id="rId37"/>
    <p:sldId id="647" r:id="rId38"/>
    <p:sldId id="64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2"/>
    <p:restoredTop sz="96327"/>
  </p:normalViewPr>
  <p:slideViewPr>
    <p:cSldViewPr snapToGrid="0">
      <p:cViewPr varScale="1">
        <p:scale>
          <a:sx n="122" d="100"/>
          <a:sy n="122" d="100"/>
        </p:scale>
        <p:origin x="208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4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7895-C4BA-6B42-9AC9-576FD441A823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CEA8-087F-5543-BD6F-82FAAE47CFFE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C729-2CB8-124D-A9BD-1A48343CEDDB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D29-BC6A-5540-BFD9-1D1C8308FF8F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5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2329-D566-C249-B05C-4180150BC062}" type="datetime1">
              <a:rPr lang="en-US" smtClean="0"/>
              <a:t>1/22/24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AB0-C7AD-7042-8190-895AED224FA3}" type="datetime1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FFFA-D64F-B645-9755-EF2554B59600}" type="datetime1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FB08-F153-B34A-A658-CA14A6971731}" type="datetime1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4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1566-81D3-0943-A838-B179572CBF78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1387-AC3D-7146-85AF-A3918488BFEA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8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299-55C6-8D45-B41D-E1D27F7DBA5C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1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EF09-9F27-E440-95A5-4B4C68FAE491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7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094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59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076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169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59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30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1/22/24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94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744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647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365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423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508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1DA6D52-182E-7A4A-8225-3375682B472F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058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2B45-5637-0349-98D7-A2CE832270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00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3616-AD1F-4843-AD49-6CE70E8A9B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861C-0F11-AE41-8AE4-6C36A14163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2EBD-E863-2648-9A94-7FEE14C54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7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7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2DBF-0F8A-E04C-8E91-D787109AF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68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0FE1-6DBC-D54D-B3D7-271CD66BB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52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EAF6-6FD5-EC44-B93C-7B1B8360A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04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304-C873-2041-897E-E81DA96326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9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4361-0198-2049-AB9D-F854AB9DF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0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1B4-CEBB-C646-BA0F-ECDE4038C3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8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F999-CE62-2C47-8845-3C92A46B0F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31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B1C7AEA-E63F-DE41-9EB5-E83978D59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5FDF460-F25F-9047-9702-2B5F5E7C18E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04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B86CD285-44B4-FC4A-29EE-A71545A405FC}"/>
              </a:ext>
            </a:extLst>
          </p:cNvPr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>
              <a:extLst>
                <a:ext uri="{FF2B5EF4-FFF2-40B4-BE49-F238E27FC236}">
                  <a16:creationId xmlns:a16="http://schemas.microsoft.com/office/drawing/2014/main" id="{6B1B2833-B244-D433-7EB4-173EAAF51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24" name="AutoShape 4">
              <a:extLst>
                <a:ext uri="{FF2B5EF4-FFF2-40B4-BE49-F238E27FC236}">
                  <a16:creationId xmlns:a16="http://schemas.microsoft.com/office/drawing/2014/main" id="{50E23FB4-6945-A2D2-5F29-DB314D821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>
              <a:extLst>
                <a:ext uri="{FF2B5EF4-FFF2-40B4-BE49-F238E27FC236}">
                  <a16:creationId xmlns:a16="http://schemas.microsoft.com/office/drawing/2014/main" id="{5831C99C-4ACC-7D83-BE94-BBC34884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>
            <a:extLst>
              <a:ext uri="{FF2B5EF4-FFF2-40B4-BE49-F238E27FC236}">
                <a16:creationId xmlns:a16="http://schemas.microsoft.com/office/drawing/2014/main" id="{340D9CF5-DA89-6E8D-0D1E-0DA365404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F90633C-39BD-08F0-1669-A83E8D1B75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B093B354-9842-417E-EFA1-89AC9C4737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31885618-A95E-EE2F-91E3-086F317B09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4A8B7A1-EE99-2874-7F36-5042E475C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C65F6D-DB8A-0949-999C-FC700C050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171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E266-A56D-F308-021B-24F49626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6972-D031-183C-6C5C-32ED2F19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6827-F3BB-5DBA-6B48-8A8A0E4D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CA4-7C52-2658-543F-DA112D54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94BF-88B3-D58F-1584-6408FB7D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E7367-77E1-0143-AD69-04AA6F808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3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325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284-1E1F-93A9-5B4A-F05351ED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7BABE-EE04-DE12-F3EB-1A5395F3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A58B1-4B0C-D67C-D219-F98E079D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EC0CE-2499-830D-271E-AA43B84E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7103-22C1-0A16-BA72-A5F0BDD2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819E4-D5CF-014A-8BBC-F23EA14D1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231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1230-E9CB-C519-F7C3-ACB801B7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268D6-1CDD-9158-C093-18C2FBD0D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DC2D-0DF0-06F4-AAF9-33B75B630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B6273-E264-F402-9A5C-E9177823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A85E3-CEF8-E54C-6C24-51630C74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234F7-BFE2-80AC-B535-D576B40E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1C07C-7FFF-2C4C-9DFD-153678717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537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1EA9-DD46-7F57-8ED3-6A11232E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BBB3-1D02-C0EB-4BCF-51FFF8B39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24255-C8DE-C557-86B6-640DB567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ACEE-DB1D-33DA-4DD2-736A21427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28B8C-45AF-8193-FFA4-8F72A9C66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4B326-E679-F3CA-C8CE-B840881B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96502-5F45-6F5A-44E1-6A995D32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2A055-867A-FBB1-C7CB-7EFEC06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0174-2B9A-F84D-A61E-07C5D1410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89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A36E-E26E-72AB-C3A2-DCF5B195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421D-7359-0C2C-5424-06AC98FE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84778-7FEB-04A6-2AEC-666CF57B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CA274-6FDE-2FF9-9925-F45F3DCB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941B7-86F6-6E44-8A16-63896F6FE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96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83DFE-6E5A-2B8A-9734-E1BD9EF1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526B7-85D8-D9D0-E6DA-41C42360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D577E-DA4E-D28D-CD5B-43BE1056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2C56F-AB03-0748-A245-92EF4F333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88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0F6A-357D-9CE4-A842-C461F9B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0191B-7028-41D7-D61E-536DABCBB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48D05-BD88-6A10-332A-04F20BBE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F5DFC-6551-49CA-36A6-55FB5CD4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0BDE-FAC2-502E-E253-182F18AD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125F1-8218-D524-37AD-8D48348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9945-CE14-724C-8C48-A08A62500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37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6DF9-020E-72BA-A66B-A87CE4EB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5DCC-D6EB-15EE-8E6C-95E11E9F8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74459-7ED1-B7BB-2260-5BB273FDE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8B73D-CD05-5F2C-419B-C25A34CB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38E63-D00A-16B1-0650-D1F9BDFE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30BAA-E26D-8AC0-4270-49E7FFAD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63312-9539-E940-823C-3932904D6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005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ACF2-45BC-AFC7-EAFC-04E0E42C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0E638-B5E8-81CC-C270-68E26314C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324EE-FE19-C50A-BC6E-3EC0E602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9248F-7831-6E9D-29B0-363B6851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44E1-AB72-2070-723D-64F55635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D2B1C-5F3A-B246-B21E-2350217DC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63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54045-8E3A-3FEA-822B-F49FB007D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AD736-1CC3-EDAD-8CE4-007898581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A133-9031-E2FC-9533-B94FAEE5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3EDD8-8E19-482C-2D80-A82D7D3B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BB767-BF62-CB47-98F6-0278A813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A702-55B7-C84F-860A-69625525E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422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CCD6-E066-B47A-5295-EB008111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8C694-4DF6-762D-68EB-B7DE5950293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E4AF1-6C8B-5F72-20CB-0698126A8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5B65-EFDC-82ED-0EAA-38924348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1D861-C8D9-E0FC-8E76-6D7C9A78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4C186-2EC4-C360-D625-161A4DFC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FAB6FFC-A1D6-AA40-9E48-E6A9F8E37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2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7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0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1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3A2A-D8F0-A74C-B2A5-150AE3C6548C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9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DFD3BB-58F5-1442-AEC2-AE00C00F63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289DDFAB-E320-5E70-EC6B-04813C5C2F34}"/>
              </a:ext>
            </a:extLst>
          </p:cNvPr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>
              <a:extLst>
                <a:ext uri="{FF2B5EF4-FFF2-40B4-BE49-F238E27FC236}">
                  <a16:creationId xmlns:a16="http://schemas.microsoft.com/office/drawing/2014/main" id="{55AEBF4E-4F7B-E9E4-1211-0EA2FE4DD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>
              <a:extLst>
                <a:ext uri="{FF2B5EF4-FFF2-40B4-BE49-F238E27FC236}">
                  <a16:creationId xmlns:a16="http://schemas.microsoft.com/office/drawing/2014/main" id="{D84EA4F1-435A-D431-4537-ACAFB2256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1" name="Line 5">
              <a:extLst>
                <a:ext uri="{FF2B5EF4-FFF2-40B4-BE49-F238E27FC236}">
                  <a16:creationId xmlns:a16="http://schemas.microsoft.com/office/drawing/2014/main" id="{28B01673-41F1-E344-1CC3-F2FB059E3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02" name="Rectangle 6">
            <a:extLst>
              <a:ext uri="{FF2B5EF4-FFF2-40B4-BE49-F238E27FC236}">
                <a16:creationId xmlns:a16="http://schemas.microsoft.com/office/drawing/2014/main" id="{856A2350-9ABD-7E7F-9EDB-E6CFD93A3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977DAC3-80BF-ABE9-EE3D-4E8807C05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BF23F13A-44B7-A9F8-732E-B53ACF5DFB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EA3E663C-8DC1-ADDD-C5D8-475388663D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C5922E32-0476-47CF-A0AA-A5829C734F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D6BEA5-E2B8-5E44-AA1B-04CF13671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8.emf"/><Relationship Id="rId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4.emf"/><Relationship Id="rId2" Type="http://schemas.openxmlformats.org/officeDocument/2006/relationships/image" Target="../media/image39.emf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9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290BA-9A80-000D-364E-198B800A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22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C8AC2D-8A62-5197-A633-79BFA598C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300">
                <a:solidFill>
                  <a:schemeClr val="tx1">
                    <a:lumMod val="75000"/>
                    <a:lumOff val="25000"/>
                  </a:schemeClr>
                </a:solidFill>
              </a:rPr>
              <a:t>Baryon Stopping and </a:t>
            </a:r>
            <a:br>
              <a:rPr lang="en-US" sz="23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300">
                <a:solidFill>
                  <a:schemeClr val="tx1">
                    <a:lumMod val="75000"/>
                    <a:lumOff val="25000"/>
                  </a:schemeClr>
                </a:solidFill>
              </a:rPr>
              <a:t>the Valence Quark Distribution </a:t>
            </a:r>
            <a:br>
              <a:rPr lang="en-US" sz="23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300">
                <a:solidFill>
                  <a:schemeClr val="tx1">
                    <a:lumMod val="75000"/>
                    <a:lumOff val="25000"/>
                  </a:schemeClr>
                </a:solidFill>
              </a:rPr>
              <a:t>at Small </a:t>
            </a:r>
            <a:r>
              <a:rPr lang="en-US" sz="2300" i="1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C2B79-E6ED-D309-7958-CE02BAEA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Yuri Kovchegov</a:t>
            </a:r>
          </a:p>
          <a:p>
            <a:pPr algn="ctr">
              <a:lnSpc>
                <a:spcPct val="12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The 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22273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 err="1"/>
              <a:t>Resummation</a:t>
            </a:r>
            <a:r>
              <a:rPr lang="en-US" dirty="0"/>
              <a:t>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31" y="1143001"/>
            <a:ext cx="10280820" cy="533731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For helicity evolution the leading resummation parameter is different from BFKL, BK or JIMWLK, which resum powers of leading logarithms (LLA or SLA)                      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Reggeon evolution resummation parameter is double-logarithmic (DLA):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second logarithm of </a:t>
            </a:r>
            <a:r>
              <a:rPr lang="en-US" sz="2000" i="1" dirty="0"/>
              <a:t>x</a:t>
            </a:r>
            <a:r>
              <a:rPr lang="en-US" sz="2000" dirty="0"/>
              <a:t> arises due to transverse momentum (or transverse coordinate) integration being logarithmic both in the UV and IR.</a:t>
            </a:r>
          </a:p>
          <a:p>
            <a:endParaRPr lang="en-US" sz="2000" dirty="0"/>
          </a:p>
          <a:p>
            <a:r>
              <a:rPr lang="en-US" sz="2000" dirty="0"/>
              <a:t>This was known before: </a:t>
            </a:r>
            <a:r>
              <a:rPr lang="en-US" sz="2000" dirty="0" err="1"/>
              <a:t>Kirschner</a:t>
            </a:r>
            <a:r>
              <a:rPr lang="en-US" sz="2000" dirty="0"/>
              <a:t> and </a:t>
            </a:r>
            <a:r>
              <a:rPr lang="en-US" sz="2000" dirty="0" err="1"/>
              <a:t>Lipatov</a:t>
            </a:r>
            <a:r>
              <a:rPr lang="en-US" sz="2000" dirty="0"/>
              <a:t> </a:t>
            </a:r>
            <a:r>
              <a:rPr lang="uk-UA" sz="2000" dirty="0"/>
              <a:t>’</a:t>
            </a:r>
            <a:r>
              <a:rPr lang="en-US" sz="2000" dirty="0"/>
              <a:t>83; Kirschner </a:t>
            </a:r>
            <a:r>
              <a:rPr lang="uk-UA" sz="2000" dirty="0"/>
              <a:t>’</a:t>
            </a:r>
            <a:r>
              <a:rPr lang="en-US" sz="2000" dirty="0"/>
              <a:t>84; Bartels, </a:t>
            </a:r>
            <a:r>
              <a:rPr lang="en-US" sz="2000" dirty="0" err="1"/>
              <a:t>Ermolaev</a:t>
            </a:r>
            <a:r>
              <a:rPr lang="en-US" sz="2000" dirty="0"/>
              <a:t>, </a:t>
            </a:r>
            <a:r>
              <a:rPr lang="en-US" sz="2000" dirty="0" err="1"/>
              <a:t>Ryskin</a:t>
            </a:r>
            <a:r>
              <a:rPr lang="en-US" sz="2000" dirty="0"/>
              <a:t> ‘95, ‘96; Griffiths and Ross </a:t>
            </a:r>
            <a:r>
              <a:rPr lang="uk-UA" sz="2000" dirty="0"/>
              <a:t>’</a:t>
            </a:r>
            <a:r>
              <a:rPr lang="en-US" sz="2000" dirty="0"/>
              <a:t>99; Bartels and </a:t>
            </a:r>
            <a:r>
              <a:rPr lang="en-US" sz="2000" dirty="0" err="1"/>
              <a:t>Lublinsky</a:t>
            </a:r>
            <a:r>
              <a:rPr lang="en-US" sz="2000" dirty="0"/>
              <a:t> ‘03. It has been recently utilized in small-x evolution for helicity (YK, Pitonyak, Sievert ‘15-’18; Cougoulic, YK, Tarasov, Tawabutr ‘22), Sivers and Boer-Mulders functions (YK, Santiago, ’21-’22), transversity (Kirschner et al, ‘96; YK, Sievert ‘18), and OAM distributions (Boussarie, Hatta, Yuan ‘19; YK, Manley ’23; Manley ‘24).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789" y="2804515"/>
            <a:ext cx="1375903" cy="801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038" y="1915755"/>
            <a:ext cx="1901924" cy="4398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024E6-CAF2-2844-A979-9EC65125D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7ACC-A21D-C1F1-D662-AB38A5BF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CD192-5283-D1C1-B218-7062B61C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140E8-CA8F-A1A9-F3B1-A7443605930A}"/>
              </a:ext>
            </a:extLst>
          </p:cNvPr>
          <p:cNvSpPr txBox="1"/>
          <p:nvPr/>
        </p:nvSpPr>
        <p:spPr>
          <a:xfrm>
            <a:off x="524288" y="1600201"/>
            <a:ext cx="112734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same calculation can be done using the light-cone operator treatment (LCOT) formalism. The corresponding operator probably is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with the flavor non-singlet Reggeon dipole amplitude (note the relative minus sign):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6BEAD-0945-A32C-1FBF-F96595A7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95" y="2658077"/>
            <a:ext cx="9780843" cy="879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175834-BCC6-0AEB-E8D4-FF3B1CAD0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38133"/>
            <a:ext cx="7772400" cy="719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6B2CA0-9B5E-0C74-98E2-20DAB1DB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55" y="5621724"/>
            <a:ext cx="2633758" cy="3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2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Flavor Non-Singlet Observables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143000"/>
            <a:ext cx="10687878" cy="4857206"/>
          </a:xfrm>
        </p:spPr>
        <p:txBody>
          <a:bodyPr>
            <a:normAutofit/>
          </a:bodyPr>
          <a:lstStyle/>
          <a:p>
            <a:r>
              <a:rPr lang="en-US" sz="2000" dirty="0"/>
              <a:t>In the flavor non-singlet case, all helicity observables again depend on the polarized dipole amplitude: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Polarized dipole amplitude is different (difference instead of sum):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is related to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66955"/>
            <a:ext cx="8229600" cy="242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77" y="4857335"/>
            <a:ext cx="5177246" cy="540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498" y="6005500"/>
            <a:ext cx="4687004" cy="308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9D286-1372-49C2-16A9-04BD59AD9375}"/>
              </a:ext>
            </a:extLst>
          </p:cNvPr>
          <p:cNvSpPr txBox="1"/>
          <p:nvPr/>
        </p:nvSpPr>
        <p:spPr>
          <a:xfrm>
            <a:off x="8886305" y="2978594"/>
            <a:ext cx="304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YK, D. Pitonyak, M. Sievert, ‘16</a:t>
            </a:r>
          </a:p>
        </p:txBody>
      </p:sp>
    </p:spTree>
    <p:extLst>
      <p:ext uri="{BB962C8B-B14F-4D97-AF65-F5344CB8AC3E}">
        <p14:creationId xmlns:p14="http://schemas.microsoft.com/office/powerpoint/2010/main" val="11222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Flavor Non-Singlet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91" y="1143001"/>
            <a:ext cx="10694505" cy="5304295"/>
          </a:xfrm>
        </p:spPr>
        <p:txBody>
          <a:bodyPr>
            <a:normAutofit/>
          </a:bodyPr>
          <a:lstStyle/>
          <a:p>
            <a:r>
              <a:rPr lang="en-US" sz="2000" dirty="0"/>
              <a:t>Evolution equations end up being much simpler in the non-singlet case: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Analytical solution (in the DLA case, S=1) leads to (in agreement with Bartels et al, ‘95)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resulting intercept is smaller than the flavor-singlet intercept.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49" y="1809924"/>
            <a:ext cx="6072414" cy="1320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778" y="3206841"/>
            <a:ext cx="5344650" cy="958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474" y="4809668"/>
            <a:ext cx="6357257" cy="714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9DB47-A2EA-31C1-BB81-E4C8E4A21D4B}"/>
              </a:ext>
            </a:extLst>
          </p:cNvPr>
          <p:cNvSpPr txBox="1"/>
          <p:nvPr/>
        </p:nvSpPr>
        <p:spPr>
          <a:xfrm>
            <a:off x="8886305" y="2978594"/>
            <a:ext cx="304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YK, D. Pitonyak, M. Sievert, ‘16</a:t>
            </a:r>
          </a:p>
        </p:txBody>
      </p:sp>
    </p:spTree>
    <p:extLst>
      <p:ext uri="{BB962C8B-B14F-4D97-AF65-F5344CB8AC3E}">
        <p14:creationId xmlns:p14="http://schemas.microsoft.com/office/powerpoint/2010/main" val="9502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479E-85E8-508A-189F-EC0717CF8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6084-645C-529B-0FA9-A20EE4AB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Valence quarks at small </a:t>
            </a:r>
            <a:r>
              <a:rPr lang="en-US" i="1" dirty="0"/>
              <a:t>x</a:t>
            </a:r>
            <a:r>
              <a:rPr lang="en-US" dirty="0"/>
              <a:t>: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dirty="0"/>
              <a:t>asymptotics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4E0B4-965D-2514-E6E9-AA69421D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85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CF3-BC8E-486E-44C4-18C0C0B2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energy asymptotics of the Reggeon amplitude</a:t>
            </a:r>
          </a:p>
        </p:txBody>
      </p:sp>
      <p:pic>
        <p:nvPicPr>
          <p:cNvPr id="6" name="Content Placeholder 5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3115F982-7B88-0B30-C59F-76A470896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638"/>
            <a:ext cx="10972800" cy="37356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95ADD-EE22-EDC9-F1B8-C752720A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C6E0D-68EE-BA9C-4AF7-BFA79EDDDA33}"/>
              </a:ext>
            </a:extLst>
          </p:cNvPr>
          <p:cNvSpPr txBox="1"/>
          <p:nvPr/>
        </p:nvSpPr>
        <p:spPr>
          <a:xfrm>
            <a:off x="974035" y="5153266"/>
            <a:ext cx="1020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Order–</a:t>
            </a:r>
            <a:r>
              <a:rPr lang="en-US" sz="2400" dirty="0">
                <a:latin typeface="Symbol" pitchFamily="2" charset="2"/>
              </a:rPr>
              <a:t>a</a:t>
            </a:r>
            <a:r>
              <a:rPr lang="en-US" sz="2400" baseline="-25000" dirty="0"/>
              <a:t>s</a:t>
            </a:r>
            <a:r>
              <a:rPr lang="en-US" sz="2400" dirty="0"/>
              <a:t> correction to the intercept (the power) was found by R. Kirschner ‘95.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0A9E1-18CE-87A5-58B7-8629ECD9DAFC}"/>
              </a:ext>
            </a:extLst>
          </p:cNvPr>
          <p:cNvSpPr txBox="1"/>
          <p:nvPr/>
        </p:nvSpPr>
        <p:spPr>
          <a:xfrm>
            <a:off x="9077321" y="3628394"/>
            <a:ext cx="248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Itakura</a:t>
            </a:r>
            <a:r>
              <a:rPr lang="en-US" dirty="0"/>
              <a:t>, YK, </a:t>
            </a:r>
          </a:p>
          <a:p>
            <a:r>
              <a:rPr lang="en-US" dirty="0"/>
              <a:t>L. McLerran,  D. </a:t>
            </a:r>
            <a:r>
              <a:rPr lang="en-US" dirty="0" err="1"/>
              <a:t>Teaney</a:t>
            </a:r>
            <a:r>
              <a:rPr lang="en-US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228154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0803-3E7C-992C-5E0B-F6A3E5B0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Small-x asymptotics of the valence quark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4BCD-45DF-0D12-DE9C-5EBE3EC4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above translates into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outside the saturation region.</a:t>
            </a:r>
          </a:p>
          <a:p>
            <a:endParaRPr lang="en-US" sz="2400" dirty="0"/>
          </a:p>
          <a:p>
            <a:r>
              <a:rPr lang="en-US" sz="2400" dirty="0"/>
              <a:t>Inside the saturation region </a:t>
            </a:r>
            <a:r>
              <a:rPr lang="en-US" sz="2400" dirty="0" err="1"/>
              <a:t>q</a:t>
            </a:r>
            <a:r>
              <a:rPr lang="en-US" sz="2400" baseline="-25000" dirty="0" err="1"/>
              <a:t>val</a:t>
            </a:r>
            <a:r>
              <a:rPr lang="en-US" sz="2400" dirty="0"/>
              <a:t> is negligibly small. </a:t>
            </a:r>
          </a:p>
          <a:p>
            <a:endParaRPr lang="en-US" sz="2400" dirty="0"/>
          </a:p>
          <a:p>
            <a:r>
              <a:rPr lang="en-US" sz="2400" dirty="0"/>
              <a:t>Note the same intercept as for </a:t>
            </a:r>
            <a:r>
              <a:rPr lang="en-US" sz="2400" dirty="0" err="1">
                <a:latin typeface="Symbol" pitchFamily="2" charset="2"/>
              </a:rPr>
              <a:t>D</a:t>
            </a:r>
            <a:r>
              <a:rPr lang="en-US" sz="2400" dirty="0" err="1"/>
              <a:t>q</a:t>
            </a:r>
            <a:r>
              <a:rPr lang="en-US" sz="2400" baseline="30000" dirty="0" err="1"/>
              <a:t>NS</a:t>
            </a:r>
            <a:r>
              <a:rPr lang="en-US" sz="2400" dirty="0"/>
              <a:t> , the flavor non-singlet quark helicity PDF.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EC552-079E-C3F8-6094-50EB7532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27F4C-8F41-72CF-23F6-D08FC719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3" y="2034292"/>
            <a:ext cx="5632174" cy="9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D5378-F4E1-53C3-CB9B-F18FCD70F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3F43-7410-EE83-F240-AE4945DA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Baryon stopping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3BC6A-A534-6140-490A-1B46BD10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59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78DE-97A3-7CF7-DE9E-1751B74A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iagram of a number&#10;&#10;Description automatically generated">
            <a:extLst>
              <a:ext uri="{FF2B5EF4-FFF2-40B4-BE49-F238E27FC236}">
                <a16:creationId xmlns:a16="http://schemas.microsoft.com/office/drawing/2014/main" id="{A7236052-E3A5-7CC7-694D-E7A1B6840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942" y="277754"/>
            <a:ext cx="9836116" cy="60785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43D3F-6A92-4A5D-EF29-950D247A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85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4619-41FA-15B5-7B6A-0629AB84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math equations and formulas&#10;&#10;Description automatically generated">
            <a:extLst>
              <a:ext uri="{FF2B5EF4-FFF2-40B4-BE49-F238E27FC236}">
                <a16:creationId xmlns:a16="http://schemas.microsoft.com/office/drawing/2014/main" id="{0937FD6A-B1D4-AB1C-14D8-3B6D2BC1B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9377"/>
            <a:ext cx="11079892" cy="62004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9BED-2104-B1C4-7748-60D358F0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EB133-DFB9-EC2C-AE42-4656525DAD4D}"/>
              </a:ext>
            </a:extLst>
          </p:cNvPr>
          <p:cNvSpPr txBox="1"/>
          <p:nvPr/>
        </p:nvSpPr>
        <p:spPr>
          <a:xfrm>
            <a:off x="8826109" y="4174435"/>
            <a:ext cx="266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+/- Y</a:t>
            </a:r>
            <a:r>
              <a:rPr lang="en-US" baseline="-25000" dirty="0"/>
              <a:t>B</a:t>
            </a:r>
            <a:r>
              <a:rPr lang="en-US" dirty="0"/>
              <a:t> is the beam rapidity</a:t>
            </a:r>
          </a:p>
        </p:txBody>
      </p:sp>
    </p:spTree>
    <p:extLst>
      <p:ext uri="{BB962C8B-B14F-4D97-AF65-F5344CB8AC3E}">
        <p14:creationId xmlns:p14="http://schemas.microsoft.com/office/powerpoint/2010/main" val="362292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3962-97CE-20B9-BDFD-1381D5C0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0BAC-DF98-E201-0F14-E371E0D1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Valence quark (flavor non-singlet) distributions at small </a:t>
            </a:r>
            <a:r>
              <a:rPr lang="en-US" i="1" dirty="0"/>
              <a:t>x</a:t>
            </a:r>
            <a:r>
              <a:rPr lang="en-US" dirty="0"/>
              <a:t> from a perturbative QCD calculation (</a:t>
            </a:r>
            <a:r>
              <a:rPr lang="en-US" dirty="0" err="1"/>
              <a:t>Itakura</a:t>
            </a:r>
            <a:r>
              <a:rPr lang="en-US" dirty="0"/>
              <a:t>, YK, McLerran, </a:t>
            </a:r>
            <a:r>
              <a:rPr lang="en-US" dirty="0" err="1"/>
              <a:t>Teaney</a:t>
            </a:r>
            <a:r>
              <a:rPr lang="en-US" dirty="0"/>
              <a:t>, 2003):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dirty="0"/>
              <a:t>Evolution equation;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dirty="0"/>
              <a:t>Small-</a:t>
            </a:r>
            <a:r>
              <a:rPr lang="en-US" i="1" dirty="0"/>
              <a:t>x</a:t>
            </a:r>
            <a:r>
              <a:rPr lang="en-US" dirty="0"/>
              <a:t> asymptotics of valence quark PDFs;</a:t>
            </a:r>
          </a:p>
          <a:p>
            <a:pPr marL="2205990" lvl="5" indent="-285750">
              <a:buFont typeface="Arial" panose="020B0604020202020204" pitchFamily="34" charset="0"/>
              <a:buChar char="•"/>
            </a:pPr>
            <a:r>
              <a:rPr lang="en-US" dirty="0"/>
              <a:t>Baryon stopping in heavy ion collisions.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i="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i="0" dirty="0"/>
              <a:t>A detour into </a:t>
            </a:r>
            <a:r>
              <a:rPr lang="en-US" sz="1800" i="0" dirty="0" err="1"/>
              <a:t>AdS</a:t>
            </a:r>
            <a:r>
              <a:rPr lang="en-US" sz="1800" i="0" dirty="0"/>
              <a:t>/CFT: shock wave collisions and stopping (Albacete, YK, </a:t>
            </a:r>
            <a:r>
              <a:rPr lang="en-US" sz="1800" i="0" dirty="0" err="1"/>
              <a:t>Taliotis</a:t>
            </a:r>
            <a:r>
              <a:rPr lang="en-US" sz="1800" i="0" dirty="0"/>
              <a:t>, 2008-2009).  </a:t>
            </a:r>
          </a:p>
        </p:txBody>
      </p:sp>
    </p:spTree>
    <p:extLst>
      <p:ext uri="{BB962C8B-B14F-4D97-AF65-F5344CB8AC3E}">
        <p14:creationId xmlns:p14="http://schemas.microsoft.com/office/powerpoint/2010/main" val="2631905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22C7-A183-6F11-A7BF-7B987511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aph of a funct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0FD8C7AB-233E-C80D-4D52-7D7CBB8BA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638"/>
            <a:ext cx="6890951" cy="62313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D679-9FC2-71EB-560C-B5AE6AD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013D8-2786-AA97-35F9-55BA93DDFA3F}"/>
              </a:ext>
            </a:extLst>
          </p:cNvPr>
          <p:cNvSpPr txBox="1"/>
          <p:nvPr/>
        </p:nvSpPr>
        <p:spPr>
          <a:xfrm>
            <a:off x="7866359" y="5321270"/>
            <a:ext cx="248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Itakura</a:t>
            </a:r>
            <a:r>
              <a:rPr lang="en-US" dirty="0"/>
              <a:t>, YK, </a:t>
            </a:r>
          </a:p>
          <a:p>
            <a:r>
              <a:rPr lang="en-US" dirty="0"/>
              <a:t>L. McLerran,  D. </a:t>
            </a:r>
            <a:r>
              <a:rPr lang="en-US" dirty="0" err="1"/>
              <a:t>Teaney</a:t>
            </a:r>
            <a:r>
              <a:rPr lang="en-US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270014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83E9-28C7-B38E-3F2C-286AEE1D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Cross Section</a:t>
            </a:r>
          </a:p>
        </p:txBody>
      </p:sp>
      <p:pic>
        <p:nvPicPr>
          <p:cNvPr id="6" name="Content Placeholder 5" descr="A diagram of a structure&#10;&#10;Description automatically generated">
            <a:extLst>
              <a:ext uri="{FF2B5EF4-FFF2-40B4-BE49-F238E27FC236}">
                <a16:creationId xmlns:a16="http://schemas.microsoft.com/office/drawing/2014/main" id="{3B419508-4357-D0A7-EC6C-064D8F934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24013"/>
            <a:ext cx="7983295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EB9E-4922-6512-C64A-5CA2963C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32311-99B4-B520-F093-2A1C293C8EB4}"/>
              </a:ext>
            </a:extLst>
          </p:cNvPr>
          <p:cNvSpPr txBox="1"/>
          <p:nvPr/>
        </p:nvSpPr>
        <p:spPr>
          <a:xfrm>
            <a:off x="8187559" y="3886994"/>
            <a:ext cx="2805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more detailed calculation </a:t>
            </a:r>
            <a:br>
              <a:rPr lang="en-US" dirty="0"/>
            </a:br>
            <a:r>
              <a:rPr lang="en-US" dirty="0"/>
              <a:t>for baryon production in </a:t>
            </a:r>
            <a:br>
              <a:rPr lang="en-US" dirty="0"/>
            </a:br>
            <a:r>
              <a:rPr lang="en-US" dirty="0" err="1"/>
              <a:t>p+A</a:t>
            </a:r>
            <a:r>
              <a:rPr lang="en-US" dirty="0"/>
              <a:t> collisions was done in </a:t>
            </a:r>
            <a:br>
              <a:rPr lang="en-US" dirty="0"/>
            </a:br>
            <a:r>
              <a:rPr lang="en-US" dirty="0"/>
              <a:t>J. Albacete, YK, </a:t>
            </a:r>
            <a:br>
              <a:rPr lang="en-US" dirty="0"/>
            </a:br>
            <a:r>
              <a:rPr lang="en-US" dirty="0"/>
              <a:t>hep-</a:t>
            </a:r>
            <a:r>
              <a:rPr lang="en-US" dirty="0" err="1"/>
              <a:t>ph</a:t>
            </a:r>
            <a:r>
              <a:rPr lang="en-US" dirty="0"/>
              <a:t>/0605053. </a:t>
            </a:r>
          </a:p>
        </p:txBody>
      </p:sp>
    </p:spTree>
    <p:extLst>
      <p:ext uri="{BB962C8B-B14F-4D97-AF65-F5344CB8AC3E}">
        <p14:creationId xmlns:p14="http://schemas.microsoft.com/office/powerpoint/2010/main" val="203732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DABB-5304-B9E5-7DF6-5F08F965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57B0-B4BB-37F3-0E91-13B868B4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err="1"/>
              <a:t>AdS</a:t>
            </a:r>
            <a:r>
              <a:rPr lang="en-US" dirty="0"/>
              <a:t>/CFT Detour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AD5F8-1BE1-B443-92CD-D009B944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79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D00CE4F-1F36-8B7E-3201-27A292E7E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1" y="2971800"/>
            <a:ext cx="7313613" cy="1143000"/>
          </a:xfrm>
        </p:spPr>
        <p:txBody>
          <a:bodyPr/>
          <a:lstStyle/>
          <a:p>
            <a:pPr algn="ctr"/>
            <a:r>
              <a:rPr lang="en-US" altLang="en-US"/>
              <a:t>Colliding shock waves in AdS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C4DECFB3-ED1A-CB02-4EBF-0A10E8A4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641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I will follow J. Albacete, A. Taliotis, Yu.K.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arXiv:0805.2927 [hep-th], arXiv:0902.3046 [hep-th]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9DC7C538-B2A8-C42C-F9F0-3B4F28B9B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72000"/>
            <a:ext cx="7494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Considered by Nastase; Shuryak, Sin, Zahed; Kajantie, Louko,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Tahkokkalio; Grumiller, Romatshcke; Gubser, Pufu, Yarom.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A22F28A-4330-4A5C-AAC6-693AEA3BA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543800" cy="1143000"/>
          </a:xfrm>
        </p:spPr>
        <p:txBody>
          <a:bodyPr/>
          <a:lstStyle/>
          <a:p>
            <a:r>
              <a:rPr lang="en-US" altLang="en-US"/>
              <a:t>Model of heavy ion collisions in 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320B3A3-70A8-1B50-890D-851FBEF5D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600200"/>
            <a:ext cx="4572000" cy="3276600"/>
          </a:xfrm>
        </p:spPr>
        <p:txBody>
          <a:bodyPr/>
          <a:lstStyle/>
          <a:p>
            <a:r>
              <a:rPr lang="en-US" altLang="en-US" sz="2000" dirty="0"/>
              <a:t>Imagine a collision of two </a:t>
            </a:r>
            <a:br>
              <a:rPr lang="en-US" altLang="en-US" sz="2000" dirty="0"/>
            </a:br>
            <a:r>
              <a:rPr lang="en-US" altLang="en-US" sz="2000" dirty="0"/>
              <a:t>shock waves in </a:t>
            </a:r>
            <a:r>
              <a:rPr lang="en-US" altLang="en-US" sz="2000" dirty="0" err="1"/>
              <a:t>AdS</a:t>
            </a:r>
            <a:r>
              <a:rPr lang="en-US" altLang="en-US" sz="2000" dirty="0"/>
              <a:t>:</a:t>
            </a:r>
          </a:p>
          <a:p>
            <a:r>
              <a:rPr lang="en-US" altLang="en-US" sz="2000" dirty="0"/>
              <a:t>We know the metric of both</a:t>
            </a:r>
            <a:br>
              <a:rPr lang="en-US" altLang="en-US" sz="2000" dirty="0"/>
            </a:br>
            <a:r>
              <a:rPr lang="en-US" altLang="en-US" sz="2000" dirty="0"/>
              <a:t>shock waves, and know that</a:t>
            </a:r>
            <a:br>
              <a:rPr lang="en-US" altLang="en-US" sz="2000" dirty="0"/>
            </a:br>
            <a:r>
              <a:rPr lang="en-US" altLang="en-US" sz="2000" dirty="0"/>
              <a:t>nothing happens before the </a:t>
            </a:r>
            <a:br>
              <a:rPr lang="en-US" altLang="en-US" sz="2000" dirty="0"/>
            </a:br>
            <a:r>
              <a:rPr lang="en-US" altLang="en-US" sz="2000" dirty="0"/>
              <a:t>collision.</a:t>
            </a:r>
          </a:p>
          <a:p>
            <a:r>
              <a:rPr lang="en-US" altLang="en-US" sz="2000" dirty="0"/>
              <a:t>Need to find the metric in the</a:t>
            </a:r>
            <a:br>
              <a:rPr lang="en-US" altLang="en-US" sz="2000" dirty="0"/>
            </a:br>
            <a:r>
              <a:rPr lang="en-US" altLang="en-US" sz="2000" dirty="0"/>
              <a:t>forward light cone! </a:t>
            </a:r>
            <a:br>
              <a:rPr lang="en-US" altLang="en-US" sz="2000" dirty="0"/>
            </a:br>
            <a:r>
              <a:rPr lang="en-US" altLang="en-US" sz="2000" dirty="0"/>
              <a:t>(cf. classical fields in CGC)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DDA3001E-3288-5CF5-C147-C54D9193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1"/>
            <a:ext cx="37084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38" name="Object 6">
            <a:extLst>
              <a:ext uri="{FF2B5EF4-FFF2-40B4-BE49-F238E27FC236}">
                <a16:creationId xmlns:a16="http://schemas.microsoft.com/office/drawing/2014/main" id="{631070ED-C162-9F77-8ED2-A3F174712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4338" y="5105400"/>
          <a:ext cx="89836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704100" imgH="11112500" progId="Equation.3">
                  <p:embed/>
                </p:oleObj>
              </mc:Choice>
              <mc:Fallback>
                <p:oleObj name="Equation" r:id="rId3" imgW="121704100" imgH="11112500" progId="Equation.3">
                  <p:embed/>
                  <p:pic>
                    <p:nvPicPr>
                      <p:cNvPr id="44038" name="Object 6">
                        <a:extLst>
                          <a:ext uri="{FF2B5EF4-FFF2-40B4-BE49-F238E27FC236}">
                            <a16:creationId xmlns:a16="http://schemas.microsoft.com/office/drawing/2014/main" id="{631070ED-C162-9F77-8ED2-A3F174712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5105400"/>
                        <a:ext cx="89836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9">
            <a:extLst>
              <a:ext uri="{FF2B5EF4-FFF2-40B4-BE49-F238E27FC236}">
                <a16:creationId xmlns:a16="http://schemas.microsoft.com/office/drawing/2014/main" id="{5E4AF08B-9E88-6031-95CB-AFBDB675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133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C473BCEC-8FA8-2DAB-5EE9-FAA47D14C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943601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empty AdS</a:t>
            </a:r>
            <a:r>
              <a:rPr lang="en-US" altLang="en-US" baseline="-2500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0825A792-3B56-D5F7-8B99-9479AA136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867400"/>
            <a:ext cx="41148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id="{03B0A400-CC51-5F08-C5D4-E41544C9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6019801"/>
            <a:ext cx="1928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1-graviton part</a:t>
            </a:r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id="{1861B9AD-3FEE-71E8-484F-B7BBC0A9C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019800"/>
            <a:ext cx="2427288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higher order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graviton exchanges</a:t>
            </a:r>
          </a:p>
        </p:txBody>
      </p:sp>
      <p:sp>
        <p:nvSpPr>
          <p:cNvPr id="44046" name="Line 14">
            <a:extLst>
              <a:ext uri="{FF2B5EF4-FFF2-40B4-BE49-F238E27FC236}">
                <a16:creationId xmlns:a16="http://schemas.microsoft.com/office/drawing/2014/main" id="{E2DB656F-BDBD-CE14-5F45-7C087B1FC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29800" y="563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47" name="Text Box 15">
            <a:extLst>
              <a:ext uri="{FF2B5EF4-FFF2-40B4-BE49-F238E27FC236}">
                <a16:creationId xmlns:a16="http://schemas.microsoft.com/office/drawing/2014/main" id="{5381BE58-86CF-1E8E-E6A9-3668CC63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133601"/>
            <a:ext cx="44114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5F5F5F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44042" grpId="0"/>
      <p:bldP spid="44044" grpId="0"/>
      <p:bldP spid="44045" grpId="0" animBg="1"/>
      <p:bldP spid="440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04A5D52-C808-0A39-B9D7-CF93D284D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543800" cy="1143000"/>
          </a:xfrm>
        </p:spPr>
        <p:txBody>
          <a:bodyPr/>
          <a:lstStyle/>
          <a:p>
            <a:r>
              <a:rPr lang="en-US" altLang="en-US"/>
              <a:t>Heavy ion collisions in AdS</a:t>
            </a:r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662C4947-E759-BC76-CE1C-139C6CB27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4338" y="5105400"/>
          <a:ext cx="89836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704100" imgH="11112500" progId="Equation.3">
                  <p:embed/>
                </p:oleObj>
              </mc:Choice>
              <mc:Fallback>
                <p:oleObj name="Equation" r:id="rId2" imgW="121704100" imgH="11112500" progId="Equation.3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662C4947-E759-BC76-CE1C-139C6CB27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5105400"/>
                        <a:ext cx="89836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6">
            <a:extLst>
              <a:ext uri="{FF2B5EF4-FFF2-40B4-BE49-F238E27FC236}">
                <a16:creationId xmlns:a16="http://schemas.microsoft.com/office/drawing/2014/main" id="{E2751F8A-1D2B-8F1B-DE72-9F5E8CDE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133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A162171C-07CD-49DA-7DA4-C25D1392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943601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empty AdS</a:t>
            </a:r>
            <a:r>
              <a:rPr lang="en-US" altLang="en-US" baseline="-25000"/>
              <a:t>5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CA539524-6ABC-FC60-4610-90F4D2CA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867400"/>
            <a:ext cx="41148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6E9F8503-65FA-A869-389A-E9EDF65B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6019801"/>
            <a:ext cx="1928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1-graviton part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45B6D8DE-6AE9-4538-A5E5-34C06C4CA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019800"/>
            <a:ext cx="2427288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higher order</a:t>
            </a:r>
          </a:p>
          <a:p>
            <a:r>
              <a:rPr lang="en-US" altLang="en-US"/>
              <a:t>graviton exchanges</a:t>
            </a:r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3DF21C17-A0AE-4F2F-C2B2-01407B8858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29800" y="563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18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311D6390-70F1-49B7-287D-20BA7253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676400"/>
            <a:ext cx="762952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980BB9-A865-F53D-8367-08390404B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shock waves</a:t>
            </a: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B6C9BBFA-BD59-7759-B25A-78FBB15E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1625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Text Box 7">
            <a:extLst>
              <a:ext uri="{FF2B5EF4-FFF2-40B4-BE49-F238E27FC236}">
                <a16:creationId xmlns:a16="http://schemas.microsoft.com/office/drawing/2014/main" id="{B1915DF5-6208-8F01-78DA-47B80B0E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05001"/>
            <a:ext cx="389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Simple dimensional analysis:</a:t>
            </a:r>
          </a:p>
        </p:txBody>
      </p:sp>
      <p:graphicFrame>
        <p:nvGraphicFramePr>
          <p:cNvPr id="63496" name="Object 8">
            <a:extLst>
              <a:ext uri="{FF2B5EF4-FFF2-40B4-BE49-F238E27FC236}">
                <a16:creationId xmlns:a16="http://schemas.microsoft.com/office/drawing/2014/main" id="{794D3362-17AF-C240-034E-16063A7A7E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438401"/>
          <a:ext cx="20637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843500" imgH="5854700" progId="Equation.3">
                  <p:embed/>
                </p:oleObj>
              </mc:Choice>
              <mc:Fallback>
                <p:oleObj name="Equation" r:id="rId3" imgW="17843500" imgH="5854700" progId="Equation.3">
                  <p:embed/>
                  <p:pic>
                    <p:nvPicPr>
                      <p:cNvPr id="63496" name="Object 8">
                        <a:extLst>
                          <a:ext uri="{FF2B5EF4-FFF2-40B4-BE49-F238E27FC236}">
                            <a16:creationId xmlns:a16="http://schemas.microsoft.com/office/drawing/2014/main" id="{794D3362-17AF-C240-034E-16063A7A7E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438401"/>
                        <a:ext cx="20637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Text Box 9">
            <a:extLst>
              <a:ext uri="{FF2B5EF4-FFF2-40B4-BE49-F238E27FC236}">
                <a16:creationId xmlns:a16="http://schemas.microsoft.com/office/drawing/2014/main" id="{B93FE64E-BDE1-EC1E-E577-32A15AC5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5257801"/>
            <a:ext cx="820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Each graviton gives          , hence get no rapidity dependence:</a:t>
            </a:r>
          </a:p>
        </p:txBody>
      </p:sp>
      <p:graphicFrame>
        <p:nvGraphicFramePr>
          <p:cNvPr id="63498" name="Object 10">
            <a:extLst>
              <a:ext uri="{FF2B5EF4-FFF2-40B4-BE49-F238E27FC236}">
                <a16:creationId xmlns:a16="http://schemas.microsoft.com/office/drawing/2014/main" id="{DE796A38-B5CC-3AA1-0798-6B8C84BAA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105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02100" imgH="4686300" progId="Equation.3">
                  <p:embed/>
                </p:oleObj>
              </mc:Choice>
              <mc:Fallback>
                <p:oleObj name="Equation" r:id="rId5" imgW="4102100" imgH="4686300" progId="Equation.3">
                  <p:embed/>
                  <p:pic>
                    <p:nvPicPr>
                      <p:cNvPr id="63498" name="Object 10">
                        <a:extLst>
                          <a:ext uri="{FF2B5EF4-FFF2-40B4-BE49-F238E27FC236}">
                            <a16:creationId xmlns:a16="http://schemas.microsoft.com/office/drawing/2014/main" id="{DE796A38-B5CC-3AA1-0798-6B8C84BAA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05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11">
            <a:extLst>
              <a:ext uri="{FF2B5EF4-FFF2-40B4-BE49-F238E27FC236}">
                <a16:creationId xmlns:a16="http://schemas.microsoft.com/office/drawing/2014/main" id="{AB97BF45-4C23-B9A6-D1C7-C5E8087D9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5867401"/>
          <a:ext cx="34290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576000" imgH="5270500" progId="Equation.3">
                  <p:embed/>
                </p:oleObj>
              </mc:Choice>
              <mc:Fallback>
                <p:oleObj name="Equation" r:id="rId7" imgW="36576000" imgH="5270500" progId="Equation.3">
                  <p:embed/>
                  <p:pic>
                    <p:nvPicPr>
                      <p:cNvPr id="63499" name="Object 11">
                        <a:extLst>
                          <a:ext uri="{FF2B5EF4-FFF2-40B4-BE49-F238E27FC236}">
                            <a16:creationId xmlns:a16="http://schemas.microsoft.com/office/drawing/2014/main" id="{AB97BF45-4C23-B9A6-D1C7-C5E8087D9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867401"/>
                        <a:ext cx="34290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12">
            <a:extLst>
              <a:ext uri="{FF2B5EF4-FFF2-40B4-BE49-F238E27FC236}">
                <a16:creationId xmlns:a16="http://schemas.microsoft.com/office/drawing/2014/main" id="{50194129-A255-7661-800C-790733F900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657600"/>
          <a:ext cx="29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21000" imgH="3797300" progId="Equation.3">
                  <p:embed/>
                </p:oleObj>
              </mc:Choice>
              <mc:Fallback>
                <p:oleObj name="Equation" r:id="rId9" imgW="2921000" imgH="3797300" progId="Equation.3">
                  <p:embed/>
                  <p:pic>
                    <p:nvPicPr>
                      <p:cNvPr id="63500" name="Object 12">
                        <a:extLst>
                          <a:ext uri="{FF2B5EF4-FFF2-40B4-BE49-F238E27FC236}">
                            <a16:creationId xmlns:a16="http://schemas.microsoft.com/office/drawing/2014/main" id="{50194129-A255-7661-800C-790733F90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29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1" name="Object 13">
            <a:extLst>
              <a:ext uri="{FF2B5EF4-FFF2-40B4-BE49-F238E27FC236}">
                <a16:creationId xmlns:a16="http://schemas.microsoft.com/office/drawing/2014/main" id="{2C490EA7-F44E-6015-5B24-BF9507CD43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1" y="2438400"/>
          <a:ext cx="822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91500" imgH="4686300" progId="Equation.3">
                  <p:embed/>
                </p:oleObj>
              </mc:Choice>
              <mc:Fallback>
                <p:oleObj name="Equation" r:id="rId11" imgW="8191500" imgH="4686300" progId="Equation.3">
                  <p:embed/>
                  <p:pic>
                    <p:nvPicPr>
                      <p:cNvPr id="63501" name="Object 13">
                        <a:extLst>
                          <a:ext uri="{FF2B5EF4-FFF2-40B4-BE49-F238E27FC236}">
                            <a16:creationId xmlns:a16="http://schemas.microsoft.com/office/drawing/2014/main" id="{2C490EA7-F44E-6015-5B24-BF9507CD4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2438400"/>
                        <a:ext cx="8223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2" name="Object 14">
            <a:extLst>
              <a:ext uri="{FF2B5EF4-FFF2-40B4-BE49-F238E27FC236}">
                <a16:creationId xmlns:a16="http://schemas.microsoft.com/office/drawing/2014/main" id="{98E38988-BC53-4DD4-0BE0-86A5625E6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1" y="1828801"/>
          <a:ext cx="20923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19200" imgH="5854700" progId="Equation.3">
                  <p:embed/>
                </p:oleObj>
              </mc:Choice>
              <mc:Fallback>
                <p:oleObj name="Equation" r:id="rId13" imgW="26619200" imgH="5854700" progId="Equation.3">
                  <p:embed/>
                  <p:pic>
                    <p:nvPicPr>
                      <p:cNvPr id="63502" name="Object 14">
                        <a:extLst>
                          <a:ext uri="{FF2B5EF4-FFF2-40B4-BE49-F238E27FC236}">
                            <a16:creationId xmlns:a16="http://schemas.microsoft.com/office/drawing/2014/main" id="{98E38988-BC53-4DD4-0BE0-86A5625E6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1828801"/>
                        <a:ext cx="20923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3" name="Object 15">
            <a:extLst>
              <a:ext uri="{FF2B5EF4-FFF2-40B4-BE49-F238E27FC236}">
                <a16:creationId xmlns:a16="http://schemas.microsoft.com/office/drawing/2014/main" id="{4C7B8571-1E79-699D-FD46-75C5B01373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1" y="4267201"/>
          <a:ext cx="2162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495500" imgH="5854700" progId="Equation.3">
                  <p:embed/>
                </p:oleObj>
              </mc:Choice>
              <mc:Fallback>
                <p:oleObj name="Equation" r:id="rId15" imgW="27495500" imgH="5854700" progId="Equation.3">
                  <p:embed/>
                  <p:pic>
                    <p:nvPicPr>
                      <p:cNvPr id="63503" name="Object 15">
                        <a:extLst>
                          <a:ext uri="{FF2B5EF4-FFF2-40B4-BE49-F238E27FC236}">
                            <a16:creationId xmlns:a16="http://schemas.microsoft.com/office/drawing/2014/main" id="{4C7B8571-1E79-699D-FD46-75C5B01373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4267201"/>
                        <a:ext cx="21621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4" name="Text Box 16">
            <a:extLst>
              <a:ext uri="{FF2B5EF4-FFF2-40B4-BE49-F238E27FC236}">
                <a16:creationId xmlns:a16="http://schemas.microsoft.com/office/drawing/2014/main" id="{0557FC2F-BD1E-55C0-7ED7-28839982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Grumiller, Romatschke ’08</a:t>
            </a:r>
          </a:p>
          <a:p>
            <a:r>
              <a:rPr lang="en-US" altLang="en-US" sz="2000"/>
              <a:t>Albacete, Taliotis, Yu.K. ‘08</a:t>
            </a: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CD59D766-0F4C-F1BF-C3AD-23D799FBB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6" y="3206751"/>
            <a:ext cx="4062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same result comes out of </a:t>
            </a:r>
          </a:p>
          <a:p>
            <a:r>
              <a:rPr lang="en-US" altLang="en-US" sz="2000"/>
              <a:t>detailed calculations.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4" grpId="0"/>
      <p:bldP spid="635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67549D1-1F4F-BBB5-D4E0-EE91AC9AD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shock waves: problem 2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CEFE844-8FEB-7436-0EDC-F2009FA6B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6684" y="1752600"/>
            <a:ext cx="9603315" cy="4800600"/>
          </a:xfrm>
        </p:spPr>
        <p:txBody>
          <a:bodyPr/>
          <a:lstStyle/>
          <a:p>
            <a:r>
              <a:rPr lang="en-US" altLang="en-US" sz="2000" dirty="0"/>
              <a:t>Delta-functions are unwieldy. We will smear the shock wave: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Look at the energy-momentum tensor of a nucleus after collision: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Looks like by the light-cone time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the nucleus will run out of momentum and </a:t>
            </a:r>
            <a:r>
              <a:rPr lang="en-US" altLang="en-US" sz="2000" b="1" dirty="0"/>
              <a:t>stop</a:t>
            </a:r>
            <a:r>
              <a:rPr lang="en-US" altLang="en-US" sz="2000" dirty="0"/>
              <a:t>!</a:t>
            </a:r>
          </a:p>
        </p:txBody>
      </p:sp>
      <p:graphicFrame>
        <p:nvGraphicFramePr>
          <p:cNvPr id="94214" name="Object 6">
            <a:hlinkClick r:id="" action="ppaction://noaction"/>
            <a:extLst>
              <a:ext uri="{FF2B5EF4-FFF2-40B4-BE49-F238E27FC236}">
                <a16:creationId xmlns:a16="http://schemas.microsoft.com/office/drawing/2014/main" id="{EB748DEB-E768-C284-62EC-41742E069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442064"/>
              </p:ext>
            </p:extLst>
          </p:nvPr>
        </p:nvGraphicFramePr>
        <p:xfrm>
          <a:off x="3961341" y="3429000"/>
          <a:ext cx="5334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216800" imgH="9067800" progId="Equation.3">
                  <p:embed/>
                </p:oleObj>
              </mc:Choice>
              <mc:Fallback>
                <p:oleObj name="Equation" r:id="rId2" imgW="58216800" imgH="9067800" progId="Equation.3">
                  <p:embed/>
                  <p:pic>
                    <p:nvPicPr>
                      <p:cNvPr id="94214" name="Object 6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EB748DEB-E768-C284-62EC-41742E069A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341" y="3429000"/>
                        <a:ext cx="5334000" cy="723900"/>
                      </a:xfrm>
                      <a:prstGeom prst="rect">
                        <a:avLst/>
                      </a:prstGeom>
                      <a:solidFill>
                        <a:srgbClr val="00FFFF">
                          <a:alpha val="42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>
            <a:extLst>
              <a:ext uri="{FF2B5EF4-FFF2-40B4-BE49-F238E27FC236}">
                <a16:creationId xmlns:a16="http://schemas.microsoft.com/office/drawing/2014/main" id="{264C1A48-2CE4-211E-41C4-1DE75E141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481"/>
              </p:ext>
            </p:extLst>
          </p:nvPr>
        </p:nvGraphicFramePr>
        <p:xfrm>
          <a:off x="6628341" y="4291012"/>
          <a:ext cx="2209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676600" imgH="10236200" progId="Equation.3">
                  <p:embed/>
                </p:oleObj>
              </mc:Choice>
              <mc:Fallback>
                <p:oleObj name="Equation" r:id="rId4" imgW="28676600" imgH="10236200" progId="Equation.3">
                  <p:embed/>
                  <p:pic>
                    <p:nvPicPr>
                      <p:cNvPr id="94215" name="Object 7">
                        <a:extLst>
                          <a:ext uri="{FF2B5EF4-FFF2-40B4-BE49-F238E27FC236}">
                            <a16:creationId xmlns:a16="http://schemas.microsoft.com/office/drawing/2014/main" id="{264C1A48-2CE4-211E-41C4-1DE75E1413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341" y="4291012"/>
                        <a:ext cx="22098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8">
            <a:extLst>
              <a:ext uri="{FF2B5EF4-FFF2-40B4-BE49-F238E27FC236}">
                <a16:creationId xmlns:a16="http://schemas.microsoft.com/office/drawing/2014/main" id="{BCF6E096-B989-2D7B-41AE-11F80CE27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18239"/>
              </p:ext>
            </p:extLst>
          </p:nvPr>
        </p:nvGraphicFramePr>
        <p:xfrm>
          <a:off x="5295900" y="2105026"/>
          <a:ext cx="3581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541700" imgH="9067800" progId="Equation.3">
                  <p:embed/>
                </p:oleObj>
              </mc:Choice>
              <mc:Fallback>
                <p:oleObj name="Equation" r:id="rId6" imgW="41541700" imgH="9067800" progId="Equation.3">
                  <p:embed/>
                  <p:pic>
                    <p:nvPicPr>
                      <p:cNvPr id="94216" name="Object 8">
                        <a:extLst>
                          <a:ext uri="{FF2B5EF4-FFF2-40B4-BE49-F238E27FC236}">
                            <a16:creationId xmlns:a16="http://schemas.microsoft.com/office/drawing/2014/main" id="{BCF6E096-B989-2D7B-41AE-11F80CE27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105026"/>
                        <a:ext cx="3581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ECBD0AE-C8FA-567B-129B-379DE9EFE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1" y="2971800"/>
            <a:ext cx="7313613" cy="1143000"/>
          </a:xfrm>
        </p:spPr>
        <p:txBody>
          <a:bodyPr/>
          <a:lstStyle/>
          <a:p>
            <a:pPr algn="ctr"/>
            <a:r>
              <a:rPr lang="en-US" altLang="en-US" dirty="0"/>
              <a:t>Proton-Nucleus Collisions in </a:t>
            </a:r>
            <a:r>
              <a:rPr lang="en-US" altLang="en-US" dirty="0" err="1"/>
              <a:t>AdS</a:t>
            </a: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49EFB08-E9F9-8A75-13F6-2704CD6DF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 Setup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2FF8BA8-F985-6B14-BCA8-053DE229D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4013" y="1827214"/>
            <a:ext cx="7313612" cy="839787"/>
          </a:xfrm>
        </p:spPr>
        <p:txBody>
          <a:bodyPr/>
          <a:lstStyle/>
          <a:p>
            <a:r>
              <a:rPr lang="en-US" altLang="en-US" sz="2000"/>
              <a:t>Consider pA collisions: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0D7F6159-F62F-0590-59F4-6D62221D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1"/>
            <a:ext cx="41402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542" name="Object 6">
            <a:extLst>
              <a:ext uri="{FF2B5EF4-FFF2-40B4-BE49-F238E27FC236}">
                <a16:creationId xmlns:a16="http://schemas.microsoft.com/office/drawing/2014/main" id="{60C1B7B0-7B0E-C1E9-1A56-7CFB2859D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1" y="5410200"/>
          <a:ext cx="474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86300" imgH="5270500" progId="Equation.3">
                  <p:embed/>
                </p:oleObj>
              </mc:Choice>
              <mc:Fallback>
                <p:oleObj name="Equation" r:id="rId3" imgW="4686300" imgH="5270500" progId="Equation.3">
                  <p:embed/>
                  <p:pic>
                    <p:nvPicPr>
                      <p:cNvPr id="65542" name="Object 6">
                        <a:extLst>
                          <a:ext uri="{FF2B5EF4-FFF2-40B4-BE49-F238E27FC236}">
                            <a16:creationId xmlns:a16="http://schemas.microsoft.com/office/drawing/2014/main" id="{60C1B7B0-7B0E-C1E9-1A56-7CFB2859D0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5410200"/>
                        <a:ext cx="4746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5118948B-BD91-7282-53DB-890F6B72F6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1" y="5410200"/>
          <a:ext cx="474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86300" imgH="5270500" progId="Equation.3">
                  <p:embed/>
                </p:oleObj>
              </mc:Choice>
              <mc:Fallback>
                <p:oleObj name="Equation" r:id="rId5" imgW="4686300" imgH="5270500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5118948B-BD91-7282-53DB-890F6B72F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1" y="5410200"/>
                        <a:ext cx="4746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D5F7-D478-02FA-356A-6E1941D4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Valence quarks at small </a:t>
            </a:r>
            <a:r>
              <a:rPr lang="en-US" i="1" dirty="0"/>
              <a:t>x</a:t>
            </a:r>
            <a:r>
              <a:rPr lang="en-US" dirty="0"/>
              <a:t>: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dirty="0"/>
              <a:t>evolution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C0E4A-5A53-ED49-84EF-78BF6453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69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155F8D6-8E09-52FB-0336-59DF262D5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 Setup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64D3EB9-C17D-E7AA-425C-171CB38BB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In terms of graviton exchanges need to resum diagrams like this: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3DB8A64B-97E0-B64C-7E95-3277069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43307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42A2CC81-A22F-894A-75B0-A6A43467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76800"/>
            <a:ext cx="3151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7D"/>
                </a:solidFill>
                <a:latin typeface="Verdana" panose="020B0604030504040204" pitchFamily="34" charset="0"/>
              </a:rPr>
              <a:t>cf. gluon production in pA</a:t>
            </a:r>
          </a:p>
          <a:p>
            <a:r>
              <a:rPr lang="en-US" altLang="en-US">
                <a:solidFill>
                  <a:srgbClr val="00007D"/>
                </a:solidFill>
                <a:latin typeface="Verdana" panose="020B0604030504040204" pitchFamily="34" charset="0"/>
              </a:rPr>
              <a:t>collisions in CGC!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5643311-075E-C85B-E87E-A5A3CCD9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Proton Stopping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A6FE5D5-874C-661C-8849-24D160DD1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828800"/>
            <a:ext cx="74691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What about the proton? Due</a:t>
            </a:r>
            <a:br>
              <a:rPr lang="en-US" altLang="en-US" sz="2000"/>
            </a:br>
            <a:r>
              <a:rPr lang="en-US" altLang="en-US" sz="2000"/>
              <a:t>to our earlier result about </a:t>
            </a:r>
            <a:br>
              <a:rPr lang="en-US" altLang="en-US" sz="2000"/>
            </a:br>
            <a:r>
              <a:rPr lang="en-US" altLang="en-US" sz="2000"/>
              <a:t>shock wave stopping </a:t>
            </a: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we should be able to see </a:t>
            </a:r>
            <a:br>
              <a:rPr lang="en-US" altLang="en-US" sz="2000"/>
            </a:br>
            <a:r>
              <a:rPr lang="en-US" altLang="en-US" sz="2000"/>
              <a:t>how it stops.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And we do:</a:t>
            </a: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T</a:t>
            </a:r>
            <a:r>
              <a:rPr lang="en-US" altLang="en-US" sz="2000" baseline="30000"/>
              <a:t>++</a:t>
            </a:r>
            <a:r>
              <a:rPr lang="en-US" altLang="en-US" sz="2000"/>
              <a:t> goes to zero as x</a:t>
            </a:r>
            <a:r>
              <a:rPr lang="en-US" altLang="en-US" sz="2000" baseline="30000"/>
              <a:t>+</a:t>
            </a:r>
            <a:r>
              <a:rPr lang="en-US" altLang="en-US" sz="2000"/>
              <a:t> grows large!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96D5C6B8-B38F-EC2A-DE60-5EB6222C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33020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>
            <a:extLst>
              <a:ext uri="{FF2B5EF4-FFF2-40B4-BE49-F238E27FC236}">
                <a16:creationId xmlns:a16="http://schemas.microsoft.com/office/drawing/2014/main" id="{CC8AF87B-5AE3-3DD5-50C0-A8D475CC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024436"/>
            <a:ext cx="83058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0662" name="Object 6">
            <a:extLst>
              <a:ext uri="{FF2B5EF4-FFF2-40B4-BE49-F238E27FC236}">
                <a16:creationId xmlns:a16="http://schemas.microsoft.com/office/drawing/2014/main" id="{E4F2378F-293A-033B-5D1F-46B6A5298F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819401"/>
          <a:ext cx="4191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216800" imgH="9067800" progId="Equation.3">
                  <p:embed/>
                </p:oleObj>
              </mc:Choice>
              <mc:Fallback>
                <p:oleObj name="Equation" r:id="rId4" imgW="58216800" imgH="9067800" progId="Equation.3">
                  <p:embed/>
                  <p:pic>
                    <p:nvPicPr>
                      <p:cNvPr id="70662" name="Object 6">
                        <a:extLst>
                          <a:ext uri="{FF2B5EF4-FFF2-40B4-BE49-F238E27FC236}">
                            <a16:creationId xmlns:a16="http://schemas.microsoft.com/office/drawing/2014/main" id="{E4F2378F-293A-033B-5D1F-46B6A5298F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19401"/>
                        <a:ext cx="4191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>
                                <a:alpha val="42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DE0B054-9B19-5503-082C-904333DAF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Proton Stopping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0A72A94-F47C-D4B1-AE44-E938A536F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828800"/>
            <a:ext cx="7469188" cy="609600"/>
          </a:xfrm>
        </p:spPr>
        <p:txBody>
          <a:bodyPr/>
          <a:lstStyle/>
          <a:p>
            <a:r>
              <a:rPr lang="en-US" altLang="en-US" sz="2000"/>
              <a:t>We get complete proton stopping (arbitrary units):</a:t>
            </a: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AC90CB3A-FB52-9829-9EC5-05F18AED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7067550" cy="91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ext Box 7">
            <a:extLst>
              <a:ext uri="{FF2B5EF4-FFF2-40B4-BE49-F238E27FC236}">
                <a16:creationId xmlns:a16="http://schemas.microsoft.com/office/drawing/2014/main" id="{6295FAA5-2E4E-D627-B675-A12A3D37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2895601"/>
            <a:ext cx="1851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       T</a:t>
            </a:r>
            <a:r>
              <a:rPr lang="en-US" altLang="en-US" sz="2000" baseline="30000"/>
              <a:t>++ </a:t>
            </a:r>
            <a:endParaRPr lang="en-US" altLang="en-US" sz="2000"/>
          </a:p>
          <a:p>
            <a:r>
              <a:rPr lang="en-US" altLang="en-US" sz="2000"/>
              <a:t>of the proton</a:t>
            </a:r>
            <a:endParaRPr lang="en-US" altLang="en-US" sz="2000" baseline="30000"/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3D8791F6-A206-20E5-3262-03DE144DB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5264150"/>
            <a:ext cx="5004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X</a:t>
            </a:r>
            <a:r>
              <a:rPr lang="en-US" altLang="en-US" sz="2000" baseline="30000"/>
              <a:t>+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4AA8796A-CBA6-D5B9-6824-B7D94A97C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597535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Albacete, Taliotis, Yu.K. ‘09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B8B4-0381-8B93-3801-71434074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Numerical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994-FC40-3741-FC2B-C1E66C1C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Exact numerical solution of Einstein equations for two colliding shock waves in AdS</a:t>
            </a:r>
            <a:r>
              <a:rPr lang="en-US" sz="2400" baseline="-25000" dirty="0"/>
              <a:t>5</a:t>
            </a:r>
            <a:r>
              <a:rPr lang="en-US" sz="2400" dirty="0"/>
              <a:t> also exhibits stopping of the colliding “nuclei” (P. </a:t>
            </a:r>
            <a:r>
              <a:rPr lang="en-US" sz="2400" dirty="0" err="1"/>
              <a:t>Chesler</a:t>
            </a:r>
            <a:r>
              <a:rPr lang="en-US" sz="2400" dirty="0"/>
              <a:t>, L. </a:t>
            </a:r>
            <a:r>
              <a:rPr lang="en-US" sz="2400" dirty="0" err="1"/>
              <a:t>Yaffe</a:t>
            </a:r>
            <a:r>
              <a:rPr lang="en-US" sz="2400" dirty="0"/>
              <a:t>, ‘11):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40E73-688C-E5D1-F739-297276B7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56F58-24F7-74B9-3CEB-78BCC5BD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03" y="2885270"/>
            <a:ext cx="5718037" cy="3154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7636B-9385-6471-B563-C1F4E8B0F595}"/>
              </a:ext>
            </a:extLst>
          </p:cNvPr>
          <p:cNvSpPr txBox="1"/>
          <p:nvPr/>
        </p:nvSpPr>
        <p:spPr>
          <a:xfrm>
            <a:off x="228600" y="2961861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</a:t>
            </a:r>
            <a:br>
              <a:rPr lang="en-US" dirty="0"/>
            </a:br>
            <a:r>
              <a:rPr lang="en-US" dirty="0"/>
              <a:t>density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CB786-A982-39E7-6BCB-F909B600910B}"/>
              </a:ext>
            </a:extLst>
          </p:cNvPr>
          <p:cNvSpPr txBox="1"/>
          <p:nvPr/>
        </p:nvSpPr>
        <p:spPr>
          <a:xfrm>
            <a:off x="2087217" y="585477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16EAC-09C4-0545-4CFF-2D0846C841AE}"/>
              </a:ext>
            </a:extLst>
          </p:cNvPr>
          <p:cNvSpPr txBox="1"/>
          <p:nvPr/>
        </p:nvSpPr>
        <p:spPr>
          <a:xfrm>
            <a:off x="7474226" y="3285026"/>
            <a:ext cx="4507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that this is not just baryon stopping:</a:t>
            </a:r>
            <a:br>
              <a:rPr lang="en-US" sz="2000" dirty="0"/>
            </a:br>
            <a:r>
              <a:rPr lang="en-US" sz="2000" dirty="0"/>
              <a:t>this is ‘everything stopping’. </a:t>
            </a:r>
            <a:br>
              <a:rPr lang="en-US" sz="2000" dirty="0"/>
            </a:br>
            <a:r>
              <a:rPr lang="en-US" sz="2000" dirty="0"/>
              <a:t>Still, may be relevant…?</a:t>
            </a:r>
          </a:p>
        </p:txBody>
      </p:sp>
    </p:spTree>
    <p:extLst>
      <p:ext uri="{BB962C8B-B14F-4D97-AF65-F5344CB8AC3E}">
        <p14:creationId xmlns:p14="http://schemas.microsoft.com/office/powerpoint/2010/main" val="690867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7C82-05FC-20CB-85BD-E4C977FD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6F15-47A1-BB64-BCD0-A0A14A17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Perturbative QCD at small </a:t>
            </a:r>
            <a:r>
              <a:rPr lang="en-US" sz="2400" i="1" dirty="0"/>
              <a:t>x</a:t>
            </a:r>
            <a:r>
              <a:rPr lang="en-US" sz="2400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Non-perturbative approaches: </a:t>
            </a:r>
            <a:r>
              <a:rPr lang="en-US" sz="2400" dirty="0" err="1"/>
              <a:t>AdS</a:t>
            </a:r>
            <a:r>
              <a:rPr lang="en-US" sz="2400" dirty="0"/>
              <a:t>/</a:t>
            </a:r>
            <a:r>
              <a:rPr lang="en-US" sz="2400"/>
              <a:t>CFT correspondence exhibits </a:t>
            </a:r>
            <a:r>
              <a:rPr lang="en-US" sz="2400" dirty="0"/>
              <a:t>strong shock-wave stopping, translating into nuclear stopping, though not just for the baryon number.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10C7-A434-52BD-55E2-6F0F68E2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E2930-9942-E7E5-EA7A-01C160C1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3" y="2189020"/>
            <a:ext cx="5632174" cy="9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8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9561-D520-CD42-9D63-D56319CB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Dipole picture of DIS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680CCB-2E79-9B40-A6CC-C21326780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4167" y="1943100"/>
            <a:ext cx="4020898" cy="4160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91F0-D268-AC47-B207-3A0EC20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67B6F-F78F-E540-8022-074852A2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3100"/>
            <a:ext cx="5420107" cy="675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6C2E0-0B79-714E-B519-0A3228D1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45" y="2876882"/>
            <a:ext cx="2089724" cy="594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3B40D-F8A2-C945-9405-33CF98F384A2}"/>
              </a:ext>
            </a:extLst>
          </p:cNvPr>
          <p:cNvSpPr txBox="1"/>
          <p:nvPr/>
        </p:nvSpPr>
        <p:spPr>
          <a:xfrm>
            <a:off x="555521" y="3163349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Large q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 large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 separation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2C0CD0-44AC-9745-ABBE-AF2E42BAD1CE}"/>
              </a:ext>
            </a:extLst>
          </p:cNvPr>
          <p:cNvCxnSpPr>
            <a:cxnSpLocks/>
          </p:cNvCxnSpPr>
          <p:nvPr/>
        </p:nvCxnSpPr>
        <p:spPr>
          <a:xfrm flipV="1">
            <a:off x="11063212" y="1889630"/>
            <a:ext cx="387570" cy="4073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9F1D1D-03CB-F845-A602-710310B7F655}"/>
              </a:ext>
            </a:extLst>
          </p:cNvPr>
          <p:cNvCxnSpPr/>
          <p:nvPr/>
        </p:nvCxnSpPr>
        <p:spPr>
          <a:xfrm flipH="1" flipV="1">
            <a:off x="6866313" y="1870364"/>
            <a:ext cx="357854" cy="3906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ED7A43-8018-E549-A015-E0C908DE98BE}"/>
              </a:ext>
            </a:extLst>
          </p:cNvPr>
          <p:cNvSpPr txBox="1"/>
          <p:nvPr/>
        </p:nvSpPr>
        <p:spPr>
          <a:xfrm>
            <a:off x="11062534" y="145719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8A401-85BD-DF42-870D-9B1DF0CE636A}"/>
              </a:ext>
            </a:extLst>
          </p:cNvPr>
          <p:cNvSpPr txBox="1"/>
          <p:nvPr/>
        </p:nvSpPr>
        <p:spPr>
          <a:xfrm>
            <a:off x="6877597" y="144756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89C74-C2FB-2811-A04C-372C64E0F01A}"/>
              </a:ext>
            </a:extLst>
          </p:cNvPr>
          <p:cNvSpPr txBox="1"/>
          <p:nvPr/>
        </p:nvSpPr>
        <p:spPr>
          <a:xfrm>
            <a:off x="6343221" y="6108157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aka the “shock wave”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BEDC4E-9DAC-73F8-254A-ED9573F3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707" y="3960991"/>
            <a:ext cx="3804827" cy="605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AA919D-2CD7-0EAE-E7C0-8C805C0AC1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638" y="5168752"/>
            <a:ext cx="1552615" cy="7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22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Dipole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 total DIS cross section is expressed in terms of the (</a:t>
            </a:r>
            <a:r>
              <a:rPr lang="en-US" sz="2000" dirty="0" err="1"/>
              <a:t>Im</a:t>
            </a:r>
            <a:r>
              <a:rPr lang="en-US" sz="2000" dirty="0"/>
              <a:t> part of the) forward quark dipole amplitude N: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426945"/>
            <a:ext cx="8063772" cy="1002055"/>
          </a:xfrm>
          <a:prstGeom prst="rect">
            <a:avLst/>
          </a:prstGeom>
        </p:spPr>
      </p:pic>
      <p:pic>
        <p:nvPicPr>
          <p:cNvPr id="5" name="Picture 4" descr="dipole_DI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05" y="3543128"/>
            <a:ext cx="5739595" cy="30402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770161" y="4266988"/>
            <a:ext cx="27311" cy="16931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54" y="4954027"/>
            <a:ext cx="897319" cy="31501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65" y="3886994"/>
            <a:ext cx="131041" cy="13104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83" y="4678020"/>
            <a:ext cx="586846" cy="20076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20606" y="6130689"/>
            <a:ext cx="35264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with rapidity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Y=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(1/x)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2261-BD66-B544-9384-C35EE5C4F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F52A6-2151-78DC-C7E8-C68171FC36DD}"/>
              </a:ext>
            </a:extLst>
          </p:cNvPr>
          <p:cNvSpPr txBox="1"/>
          <p:nvPr/>
        </p:nvSpPr>
        <p:spPr>
          <a:xfrm>
            <a:off x="8887890" y="3413905"/>
            <a:ext cx="3304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is the Fourier conjugate to q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 = - q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making the dipole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amplitude N similar to the GPDs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zero skewedness.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83E00-A3F5-3C17-7D42-51802E44F571}"/>
              </a:ext>
            </a:extLst>
          </p:cNvPr>
          <p:cNvSpPr txBox="1"/>
          <p:nvPr/>
        </p:nvSpPr>
        <p:spPr>
          <a:xfrm>
            <a:off x="121900" y="5638924"/>
            <a:ext cx="3983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Gribov, 1970; Bjorken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Kogut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1973;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Frankfurt,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Strikman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1988; Mueller 1990;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Nikolaev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Zakharov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1991</a:t>
            </a:r>
          </a:p>
        </p:txBody>
      </p:sp>
    </p:spTree>
    <p:extLst>
      <p:ext uri="{BB962C8B-B14F-4D97-AF65-F5344CB8AC3E}">
        <p14:creationId xmlns:p14="http://schemas.microsoft.com/office/powerpoint/2010/main" val="9799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sz="4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DIS in the Classical Approximation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79398"/>
            <a:ext cx="8763000" cy="83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66"/>
                </a:solidFill>
              </a:rPr>
              <a:t>The DIS process in the rest frame of the target nucleus is shown below.</a:t>
            </a:r>
          </a:p>
        </p:txBody>
      </p:sp>
      <p:pic>
        <p:nvPicPr>
          <p:cNvPr id="242692" name="Picture 4" descr="qq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72390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648201" y="6096000"/>
            <a:ext cx="31924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with rapidity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Y=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(1/x)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0" y="5296876"/>
            <a:ext cx="8482590" cy="4817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91B0C-FA95-294B-9D21-1A5BF3E2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6D52-182E-7A4A-8225-3375682B472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46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1098-24DB-46E6-4FC6-529774F0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3640-D393-B646-8133-38158874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E862F-8B60-3731-0C00-00CAF108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CA69ABC3-0894-0FE0-E118-411EC929F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5" y="-6158"/>
            <a:ext cx="8994689" cy="6864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2C169-7DE1-A2DF-7DA3-A18528870A53}"/>
              </a:ext>
            </a:extLst>
          </p:cNvPr>
          <p:cNvSpPr txBox="1"/>
          <p:nvPr/>
        </p:nvSpPr>
        <p:spPr>
          <a:xfrm>
            <a:off x="27134" y="1600201"/>
            <a:ext cx="215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flavor non-singlet </a:t>
            </a:r>
            <a:br>
              <a:rPr lang="en-US" dirty="0"/>
            </a:b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structure function</a:t>
            </a:r>
          </a:p>
        </p:txBody>
      </p:sp>
    </p:spTree>
    <p:extLst>
      <p:ext uri="{BB962C8B-B14F-4D97-AF65-F5344CB8AC3E}">
        <p14:creationId xmlns:p14="http://schemas.microsoft.com/office/powerpoint/2010/main" val="200568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E5B4-96AA-C5EE-2A52-A7486E54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iagram of a graph&#10;&#10;Description automatically generated">
            <a:extLst>
              <a:ext uri="{FF2B5EF4-FFF2-40B4-BE49-F238E27FC236}">
                <a16:creationId xmlns:a16="http://schemas.microsoft.com/office/drawing/2014/main" id="{0D9FCCA9-6B56-8354-964D-8D45AB9E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914" y="364137"/>
            <a:ext cx="9135530" cy="56995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D0322-3E53-2137-D35A-7241F39B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A diagram of a line&#10;&#10;Description automatically generated">
            <a:extLst>
              <a:ext uri="{FF2B5EF4-FFF2-40B4-BE49-F238E27FC236}">
                <a16:creationId xmlns:a16="http://schemas.microsoft.com/office/drawing/2014/main" id="{49C4760E-84C4-FB1A-DCE4-87D4F33D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0" y="4185217"/>
            <a:ext cx="29083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67DA-2FF6-FB91-6F2F-4B3FEDA0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4309887C-9330-712F-D01A-7EC517CE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82" y="686214"/>
            <a:ext cx="10152400" cy="54855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89A48-489A-A8A8-B359-F7FC1635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FF54-4C5F-9C48-884B-63DFBD65DF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08E3-F54E-7D99-4318-C334CF637889}"/>
              </a:ext>
            </a:extLst>
          </p:cNvPr>
          <p:cNvSpPr txBox="1"/>
          <p:nvPr/>
        </p:nvSpPr>
        <p:spPr>
          <a:xfrm>
            <a:off x="9452113" y="2218138"/>
            <a:ext cx="248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Itakura</a:t>
            </a:r>
            <a:r>
              <a:rPr lang="en-US" dirty="0"/>
              <a:t>, YK, </a:t>
            </a:r>
          </a:p>
          <a:p>
            <a:r>
              <a:rPr lang="en-US" dirty="0"/>
              <a:t>L. McLerran,  D. </a:t>
            </a:r>
            <a:r>
              <a:rPr lang="en-US" dirty="0" err="1"/>
              <a:t>Teaney</a:t>
            </a:r>
            <a:r>
              <a:rPr lang="en-US" dirty="0"/>
              <a:t>, 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E4525-1464-E622-7C04-B34F4BD69905}"/>
              </a:ext>
            </a:extLst>
          </p:cNvPr>
          <p:cNvSpPr txBox="1"/>
          <p:nvPr/>
        </p:nvSpPr>
        <p:spPr>
          <a:xfrm>
            <a:off x="9452113" y="3553044"/>
            <a:ext cx="2301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unpolarized dipole</a:t>
            </a:r>
          </a:p>
          <a:p>
            <a:r>
              <a:rPr lang="en-US" dirty="0"/>
              <a:t>scattering amplitude, </a:t>
            </a:r>
            <a:br>
              <a:rPr lang="en-US" dirty="0"/>
            </a:br>
            <a:r>
              <a:rPr lang="en-US" dirty="0"/>
              <a:t>obeys BK/JIMWLK</a:t>
            </a:r>
            <a:br>
              <a:rPr lang="en-US" dirty="0"/>
            </a:br>
            <a:r>
              <a:rPr lang="en-US" dirty="0"/>
              <a:t>evolution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1A866-B4BD-5CCE-10A8-DF0B446E6E12}"/>
              </a:ext>
            </a:extLst>
          </p:cNvPr>
          <p:cNvSpPr txBox="1"/>
          <p:nvPr/>
        </p:nvSpPr>
        <p:spPr>
          <a:xfrm>
            <a:off x="9452113" y="5139413"/>
            <a:ext cx="223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Double-logarithmic </a:t>
            </a:r>
            <a:br>
              <a:rPr lang="en-US" dirty="0"/>
            </a:br>
            <a:r>
              <a:rPr lang="en-US" dirty="0"/>
              <a:t>evolution at large N</a:t>
            </a:r>
            <a:r>
              <a:rPr lang="en-US" baseline="-25000" dirty="0"/>
              <a:t>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520439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31241B"/>
      </a:dk2>
      <a:lt2>
        <a:srgbClr val="F0F3F2"/>
      </a:lt2>
      <a:accent1>
        <a:srgbClr val="C34D6A"/>
      </a:accent1>
      <a:accent2>
        <a:srgbClr val="B13B8A"/>
      </a:accent2>
      <a:accent3>
        <a:srgbClr val="B94DC3"/>
      </a:accent3>
      <a:accent4>
        <a:srgbClr val="763BB1"/>
      </a:accent4>
      <a:accent5>
        <a:srgbClr val="564DC3"/>
      </a:accent5>
      <a:accent6>
        <a:srgbClr val="3B62B1"/>
      </a:accent6>
      <a:hlink>
        <a:srgbClr val="785DC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93B21"/>
      </a:dk2>
      <a:lt2>
        <a:srgbClr val="E7E8E2"/>
      </a:lt2>
      <a:accent1>
        <a:srgbClr val="867FBA"/>
      </a:accent1>
      <a:accent2>
        <a:srgbClr val="96A4C6"/>
      </a:accent2>
      <a:accent3>
        <a:srgbClr val="B096C6"/>
      </a:accent3>
      <a:accent4>
        <a:srgbClr val="BAA07F"/>
      </a:accent4>
      <a:accent5>
        <a:srgbClr val="A6A57E"/>
      </a:accent5>
      <a:accent6>
        <a:srgbClr val="96AB75"/>
      </a:accent6>
      <a:hlink>
        <a:srgbClr val="808751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1210</Words>
  <Application>Microsoft Macintosh PowerPoint</Application>
  <PresentationFormat>Widescreen</PresentationFormat>
  <Paragraphs>185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Meiryo</vt:lpstr>
      <vt:lpstr>Arial</vt:lpstr>
      <vt:lpstr>Calibri</vt:lpstr>
      <vt:lpstr>Century Gothic</vt:lpstr>
      <vt:lpstr>Corbel</vt:lpstr>
      <vt:lpstr>Symbol</vt:lpstr>
      <vt:lpstr>Times New Roman</vt:lpstr>
      <vt:lpstr>Verdana</vt:lpstr>
      <vt:lpstr>Wingdings</vt:lpstr>
      <vt:lpstr>SketchLinesVTI</vt:lpstr>
      <vt:lpstr>BrushVTI</vt:lpstr>
      <vt:lpstr>2_Office Theme</vt:lpstr>
      <vt:lpstr>21_Office Theme</vt:lpstr>
      <vt:lpstr>Eclipse</vt:lpstr>
      <vt:lpstr>Equation</vt:lpstr>
      <vt:lpstr>Baryon Stopping and  the Valence Quark Distribution  at Small x</vt:lpstr>
      <vt:lpstr>Outline</vt:lpstr>
      <vt:lpstr>Valence quarks at small x:  evolution equation</vt:lpstr>
      <vt:lpstr>Dipole picture of DIS</vt:lpstr>
      <vt:lpstr>Dipole Amplitude</vt:lpstr>
      <vt:lpstr>DIS in the Classical Approximation</vt:lpstr>
      <vt:lpstr>PowerPoint Presentation</vt:lpstr>
      <vt:lpstr>PowerPoint Presentation</vt:lpstr>
      <vt:lpstr>PowerPoint Presentation</vt:lpstr>
      <vt:lpstr>Resummation Parameter</vt:lpstr>
      <vt:lpstr>Operator treatment</vt:lpstr>
      <vt:lpstr>Flavor Non-Singlet Observables</vt:lpstr>
      <vt:lpstr>Flavor Non-Singlet Evolution</vt:lpstr>
      <vt:lpstr>Valence quarks at small x:  asymptotics</vt:lpstr>
      <vt:lpstr>High energy asymptotics of the Reggeon amplitude</vt:lpstr>
      <vt:lpstr>Small-x asymptotics of the valence quark PDFs</vt:lpstr>
      <vt:lpstr>Baryon stopping</vt:lpstr>
      <vt:lpstr>PowerPoint Presentation</vt:lpstr>
      <vt:lpstr>PowerPoint Presentation</vt:lpstr>
      <vt:lpstr>PowerPoint Presentation</vt:lpstr>
      <vt:lpstr>Production Cross Section</vt:lpstr>
      <vt:lpstr>AdS/CFT Detour</vt:lpstr>
      <vt:lpstr>Colliding shock waves in AdS</vt:lpstr>
      <vt:lpstr>Model of heavy ion collisions in AdS</vt:lpstr>
      <vt:lpstr>Heavy ion collisions in AdS</vt:lpstr>
      <vt:lpstr>Physical shock waves</vt:lpstr>
      <vt:lpstr>Physical shock waves: problem 2</vt:lpstr>
      <vt:lpstr>Proton-Nucleus Collisions in AdS</vt:lpstr>
      <vt:lpstr>pA Setup</vt:lpstr>
      <vt:lpstr>pA Setup</vt:lpstr>
      <vt:lpstr>Proton Stopping</vt:lpstr>
      <vt:lpstr>Proton Stopping</vt:lpstr>
      <vt:lpstr>Exact Numerical Solution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Baryon Stopping and the Valence Quark Distribution  at Small x</dc:title>
  <dc:creator>Kovchegov, Yuri</dc:creator>
  <cp:lastModifiedBy>Kovchegov, Yuri</cp:lastModifiedBy>
  <cp:revision>84</cp:revision>
  <dcterms:created xsi:type="dcterms:W3CDTF">2024-01-19T20:57:38Z</dcterms:created>
  <dcterms:modified xsi:type="dcterms:W3CDTF">2024-01-22T21:03:01Z</dcterms:modified>
</cp:coreProperties>
</file>