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35"/>
  </p:notesMasterIdLst>
  <p:sldIdLst>
    <p:sldId id="258" r:id="rId2"/>
    <p:sldId id="262" r:id="rId3"/>
    <p:sldId id="263" r:id="rId4"/>
    <p:sldId id="352" r:id="rId5"/>
    <p:sldId id="351" r:id="rId6"/>
    <p:sldId id="354" r:id="rId7"/>
    <p:sldId id="366" r:id="rId8"/>
    <p:sldId id="367" r:id="rId9"/>
    <p:sldId id="368" r:id="rId10"/>
    <p:sldId id="353" r:id="rId11"/>
    <p:sldId id="361" r:id="rId12"/>
    <p:sldId id="1287" r:id="rId13"/>
    <p:sldId id="363" r:id="rId14"/>
    <p:sldId id="364" r:id="rId15"/>
    <p:sldId id="1283" r:id="rId16"/>
    <p:sldId id="357" r:id="rId17"/>
    <p:sldId id="1275" r:id="rId18"/>
    <p:sldId id="1277" r:id="rId19"/>
    <p:sldId id="1288" r:id="rId20"/>
    <p:sldId id="1280" r:id="rId21"/>
    <p:sldId id="1289" r:id="rId22"/>
    <p:sldId id="1282" r:id="rId23"/>
    <p:sldId id="1286" r:id="rId24"/>
    <p:sldId id="365" r:id="rId25"/>
    <p:sldId id="267" r:id="rId26"/>
    <p:sldId id="355" r:id="rId27"/>
    <p:sldId id="356" r:id="rId28"/>
    <p:sldId id="359" r:id="rId29"/>
    <p:sldId id="265" r:id="rId30"/>
    <p:sldId id="1284" r:id="rId31"/>
    <p:sldId id="1285" r:id="rId32"/>
    <p:sldId id="1274" r:id="rId33"/>
    <p:sldId id="266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00"/>
    <a:srgbClr val="89420B"/>
    <a:srgbClr val="006DEF"/>
    <a:srgbClr val="0B1F8F"/>
    <a:srgbClr val="A12B2F"/>
    <a:srgbClr val="007836"/>
    <a:srgbClr val="ECAA00"/>
    <a:srgbClr val="76777B"/>
    <a:srgbClr val="00609C"/>
    <a:srgbClr val="EC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6" autoAdjust="0"/>
    <p:restoredTop sz="96327" autoAdjust="0"/>
  </p:normalViewPr>
  <p:slideViewPr>
    <p:cSldViewPr snapToGrid="0" showGuides="1">
      <p:cViewPr varScale="1">
        <p:scale>
          <a:sx n="153" d="100"/>
          <a:sy n="153" d="100"/>
        </p:scale>
        <p:origin x="192" y="464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1/23/24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HERA Injected by PETRA, collider that discovered the gluon</a:t>
            </a:r>
          </a:p>
          <a:p>
            <a:r>
              <a:rPr lang="en-US" dirty="0"/>
              <a:t>Nature didn’t have new particles in store for HERA, HERA Legacy dominated by contributions to QCD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3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HFS at ~90 degrees = eta = 0, scattered electron in Lar (&gt;2.7 Rad), relatively high energy &gt; 11 GeV to ensure good reconstruction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3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HFS at ~90 degrees = eta = 0, scattered electron in Lar (&gt;2.7 Rad), relatively high energy &gt; 11 GeV to ensure good reconstruction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24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HFS at ~90 degrees = eta = 0, scattered electron in Lar (&gt;2.7 Rad), relatively high energy &gt; 11 GeV to ensure good reconstruction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95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HFS at ~90 degrees = eta = 0, scattered electron in Lar (&gt;2.7 Rad), relatively high energy &gt; 11 GeV to ensure good reconstruction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34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HFS at ~90 degrees = eta = 0, scattered electron in Lar (&gt;2.7 Rad), relatively high energy &gt; 11 GeV to ensure good reconstruction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8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HFS at ~90 degrees = eta = 0, scattered electron in Lar (&gt;2.7 Rad), relatively high energy &gt; 11 GeV to ensure good reconstruction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81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Line Hed &amp;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AAA66-D45D-F344-B196-AC141CC3F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6E8240-4FFC-4BBF-A30C-F33A68786BBA}"/>
              </a:ext>
            </a:extLst>
          </p:cNvPr>
          <p:cNvSpPr/>
          <p:nvPr userDrawn="1"/>
        </p:nvSpPr>
        <p:spPr>
          <a:xfrm>
            <a:off x="582801" y="3960177"/>
            <a:ext cx="7868255" cy="584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6AB5A2-F209-43C6-868D-C22A5BA6CB22}"/>
              </a:ext>
            </a:extLst>
          </p:cNvPr>
          <p:cNvSpPr/>
          <p:nvPr userDrawn="1"/>
        </p:nvSpPr>
        <p:spPr>
          <a:xfrm>
            <a:off x="582800" y="150019"/>
            <a:ext cx="2796194" cy="517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38382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  <p:sldLayoutId id="2147483777" r:id="rId2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10.gif"/><Relationship Id="rId9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23.jpeg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40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40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png"/><Relationship Id="rId5" Type="http://schemas.openxmlformats.org/officeDocument/2006/relationships/image" Target="../media/image6.gif"/><Relationship Id="rId4" Type="http://schemas.openxmlformats.org/officeDocument/2006/relationships/image" Target="../media/image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8.gi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0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8.gi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0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openxmlformats.org/officeDocument/2006/relationships/image" Target="../media/image6.gif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openxmlformats.org/officeDocument/2006/relationships/image" Target="../media/image6.gif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360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8.gif"/><Relationship Id="rId10" Type="http://schemas.openxmlformats.org/officeDocument/2006/relationships/image" Target="../media/image52.png"/><Relationship Id="rId4" Type="http://schemas.openxmlformats.org/officeDocument/2006/relationships/image" Target="../media/image6.gif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hyperlink" Target="http://arxiv.org/pdf/1511.05113.pdf" TargetMode="External"/><Relationship Id="rId4" Type="http://schemas.openxmlformats.org/officeDocument/2006/relationships/hyperlink" Target="http://arxiv.org/pdf/1605.03513.pdf" TargetMode="External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33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hep-ex/0612023.pdf" TargetMode="External"/><Relationship Id="rId7" Type="http://schemas.openxmlformats.org/officeDocument/2006/relationships/hyperlink" Target="https://arxiv.org/pdf/0812.0471.pdf" TargetMode="External"/><Relationship Id="rId2" Type="http://schemas.openxmlformats.org/officeDocument/2006/relationships/hyperlink" Target="https://arxiv.org/pdf/0810.4036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1406.3236.pdf" TargetMode="External"/><Relationship Id="rId5" Type="http://schemas.openxmlformats.org/officeDocument/2006/relationships/hyperlink" Target="https://arxiv.org/pdf/0704.3133.pdf" TargetMode="External"/><Relationship Id="rId4" Type="http://schemas.openxmlformats.org/officeDocument/2006/relationships/hyperlink" Target="https://arxiv.org/pdf/0705.3770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8C6DC7D-2A7A-02C8-A6F3-71D5EF60F4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57" y="727023"/>
            <a:ext cx="4977370" cy="290056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66825"/>
            <a:ext cx="4863975" cy="2029968"/>
          </a:xfrm>
        </p:spPr>
        <p:txBody>
          <a:bodyPr/>
          <a:lstStyle/>
          <a:p>
            <a:r>
              <a:rPr lang="en-US" dirty="0"/>
              <a:t>Baryon production at </a:t>
            </a:r>
            <a:r>
              <a:rPr lang="en-US" dirty="0" err="1"/>
              <a:t>hera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erhtjhtyhy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Henry </a:t>
            </a:r>
            <a:r>
              <a:rPr lang="en-US" dirty="0" err="1"/>
              <a:t>Klest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5633634" y="4570711"/>
            <a:ext cx="3419435" cy="386558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CFNS Workshop on Baryon Dynamics, </a:t>
            </a:r>
            <a:br>
              <a:rPr lang="en-US" dirty="0"/>
            </a:br>
            <a:r>
              <a:rPr lang="en-US" dirty="0"/>
              <a:t>SBU Jan 23, 2024 </a:t>
            </a:r>
          </a:p>
        </p:txBody>
      </p:sp>
      <p:pic>
        <p:nvPicPr>
          <p:cNvPr id="1026" name="Picture 2" descr="H1ZEUS - HERA Combined Results from the H1 and ZEUS Experiments">
            <a:extLst>
              <a:ext uri="{FF2B5EF4-FFF2-40B4-BE49-F238E27FC236}">
                <a16:creationId xmlns:a16="http://schemas.microsoft.com/office/drawing/2014/main" id="{CD01165A-3502-AA27-D961-B28FFEEA4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03" y="0"/>
            <a:ext cx="1348113" cy="98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uglas Hasell ZEUS">
            <a:extLst>
              <a:ext uri="{FF2B5EF4-FFF2-40B4-BE49-F238E27FC236}">
                <a16:creationId xmlns:a16="http://schemas.microsoft.com/office/drawing/2014/main" id="{8944816B-6393-9644-874B-C864E247C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7831"/>
            <a:ext cx="3404099" cy="244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CF297-0D2C-4FB7-A1E9-3A2A6C1D138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7E38CE-B466-678B-D284-C401AC43C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33692"/>
            <a:ext cx="4586123" cy="2235076"/>
          </a:xfrm>
          <a:prstGeom prst="rect">
            <a:avLst/>
          </a:prstGeom>
        </p:spPr>
      </p:pic>
      <p:pic>
        <p:nvPicPr>
          <p:cNvPr id="7" name="Picture 6" descr="Welcome to HERA-B">
            <a:extLst>
              <a:ext uri="{FF2B5EF4-FFF2-40B4-BE49-F238E27FC236}">
                <a16:creationId xmlns:a16="http://schemas.microsoft.com/office/drawing/2014/main" id="{E7F145F8-B201-734E-AB13-2AACECE17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558" y="2770012"/>
            <a:ext cx="506658" cy="36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4B1B44-EA02-79FD-5B67-E584D15F1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57" y="2604979"/>
            <a:ext cx="4221743" cy="2497735"/>
          </a:xfrm>
          <a:prstGeom prst="rect">
            <a:avLst/>
          </a:prstGeom>
        </p:spPr>
      </p:pic>
      <p:pic>
        <p:nvPicPr>
          <p:cNvPr id="9" name="Picture 8" descr="Hermes Multiplicities">
            <a:extLst>
              <a:ext uri="{FF2B5EF4-FFF2-40B4-BE49-F238E27FC236}">
                <a16:creationId xmlns:a16="http://schemas.microsoft.com/office/drawing/2014/main" id="{2B7580AB-BE43-D29C-EC87-2029CF082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257" y="2714423"/>
            <a:ext cx="508431" cy="38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BD189E-CDEF-2869-1A2E-506FC2DD91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501" y="103247"/>
            <a:ext cx="3721756" cy="2369607"/>
          </a:xfrm>
          <a:prstGeom prst="rect">
            <a:avLst/>
          </a:prstGeom>
        </p:spPr>
      </p:pic>
      <p:pic>
        <p:nvPicPr>
          <p:cNvPr id="4" name="Picture 2" descr="H1ZEUS - HERA Combined Results from the H1 and ZEUS Experiments">
            <a:extLst>
              <a:ext uri="{FF2B5EF4-FFF2-40B4-BE49-F238E27FC236}">
                <a16:creationId xmlns:a16="http://schemas.microsoft.com/office/drawing/2014/main" id="{87566AC8-94D7-DB5A-F5DB-75EE9AD7E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79" y="0"/>
            <a:ext cx="836449" cy="6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EK ZEUS group home page">
            <a:extLst>
              <a:ext uri="{FF2B5EF4-FFF2-40B4-BE49-F238E27FC236}">
                <a16:creationId xmlns:a16="http://schemas.microsoft.com/office/drawing/2014/main" id="{B5B9EABE-5A51-40D5-FF31-A4DAF0AD7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071" y="103247"/>
            <a:ext cx="506658" cy="49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09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A1147-9473-A667-5B77-B1AC19196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62861"/>
            <a:ext cx="8372901" cy="621711"/>
          </a:xfrm>
        </p:spPr>
        <p:txBody>
          <a:bodyPr/>
          <a:lstStyle/>
          <a:p>
            <a:r>
              <a:rPr lang="en-US" dirty="0"/>
              <a:t>H1 &amp; ZEUS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CE24EB-F6CA-F916-3C6E-C8498F4428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0455" y="588486"/>
                <a:ext cx="4766898" cy="3317082"/>
              </a:xfrm>
            </p:spPr>
            <p:txBody>
              <a:bodyPr/>
              <a:lstStyle/>
              <a:p>
                <a:r>
                  <a:rPr lang="en-US" dirty="0"/>
                  <a:t>General-purpose hermetic detectors</a:t>
                </a:r>
              </a:p>
              <a:p>
                <a:pPr lvl="1"/>
                <a:r>
                  <a:rPr lang="en-US" dirty="0"/>
                  <a:t>Focus on calorimetry &amp; tracking</a:t>
                </a:r>
              </a:p>
              <a:p>
                <a:pPr lvl="1"/>
                <a:r>
                  <a:rPr lang="en-US" dirty="0"/>
                  <a:t>PID only from </a:t>
                </a:r>
                <a:r>
                  <a:rPr lang="en-US" dirty="0" err="1"/>
                  <a:t>dE</a:t>
                </a:r>
                <a:r>
                  <a:rPr lang="en-US" dirty="0"/>
                  <a:t>/dx in tracking detectors</a:t>
                </a:r>
              </a:p>
              <a:p>
                <a:r>
                  <a:rPr lang="en-US" dirty="0"/>
                  <a:t>Large acceptance</a:t>
                </a:r>
              </a:p>
              <a:p>
                <a:pPr lvl="1"/>
                <a:r>
                  <a:rPr lang="en-US" dirty="0"/>
                  <a:t>Unfortunately, tracking only well understood in central regions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≤~1.5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Still gives good control over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  <a:p>
                <a:r>
                  <a:rPr lang="en-US" dirty="0"/>
                  <a:t>H1 &amp; ZEUS never published studies of identified light hadrons</a:t>
                </a:r>
              </a:p>
              <a:p>
                <a:pPr lvl="1"/>
                <a:r>
                  <a:rPr lang="en-US" dirty="0"/>
                  <a:t>Some pitfalls, need precise description of backgrounds, detector material</a:t>
                </a:r>
              </a:p>
              <a:p>
                <a:r>
                  <a:rPr lang="en-US" dirty="0"/>
                  <a:t>Workhorse for baryon physics was PID via displaced vertices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, K</a:t>
                </a:r>
                <a:r>
                  <a:rPr lang="en-US" baseline="30000" dirty="0"/>
                  <a:t>0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CE24EB-F6CA-F916-3C6E-C8498F4428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0455" y="588486"/>
                <a:ext cx="4766898" cy="3317082"/>
              </a:xfrm>
              <a:blipFill>
                <a:blip r:embed="rId2"/>
                <a:stretch>
                  <a:fillRect l="-2653" t="-2290" r="-2653" b="-26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DC87-EEAE-B819-2FA8-6489F0317FB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EAE925-BA0B-66D3-A340-3361E92E5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647" y="56570"/>
            <a:ext cx="3838353" cy="2443843"/>
          </a:xfrm>
          <a:prstGeom prst="rect">
            <a:avLst/>
          </a:prstGeom>
        </p:spPr>
      </p:pic>
      <p:pic>
        <p:nvPicPr>
          <p:cNvPr id="7" name="Picture 2" descr="H1ZEUS - HERA Combined Results from the H1 and ZEUS Experiments">
            <a:extLst>
              <a:ext uri="{FF2B5EF4-FFF2-40B4-BE49-F238E27FC236}">
                <a16:creationId xmlns:a16="http://schemas.microsoft.com/office/drawing/2014/main" id="{E882CB99-515A-77D0-30CA-B2F8F17E8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087" y="56570"/>
            <a:ext cx="964027" cy="70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uglas Hasell ZEUS">
            <a:extLst>
              <a:ext uri="{FF2B5EF4-FFF2-40B4-BE49-F238E27FC236}">
                <a16:creationId xmlns:a16="http://schemas.microsoft.com/office/drawing/2014/main" id="{F3702BE0-A337-8496-6DEF-C634409CC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020" y="2643087"/>
            <a:ext cx="3404031" cy="24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EK ZEUS group home page">
            <a:extLst>
              <a:ext uri="{FF2B5EF4-FFF2-40B4-BE49-F238E27FC236}">
                <a16:creationId xmlns:a16="http://schemas.microsoft.com/office/drawing/2014/main" id="{EE59A13C-B49E-7AE6-23B9-CAE7DDFF7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660" y="4394825"/>
            <a:ext cx="682300" cy="66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05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F450E1-0473-4DCB-9979-0A3692DEEC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B2072-4F60-4E5F-A5F6-8C515A5DBD3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36176" y="802781"/>
            <a:ext cx="4660587" cy="4189661"/>
          </a:xfrm>
          <a:prstGeom prst="rect">
            <a:avLst/>
          </a:prstGeo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Preservation effort started in 2009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Miniscule investment (&lt;1%) compared to running experiments, resulting in ~10% of the total physics results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H1 members have been a leading force in the DPHEP collaboration</a:t>
            </a:r>
          </a:p>
          <a:p>
            <a:pPr marL="628650" lvl="1" indent="-28575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”Level-4” preservation, retaining full potential to do analyses</a:t>
            </a:r>
          </a:p>
          <a:p>
            <a:pPr marL="628650" lvl="1" indent="-28575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Keep as much low-level information and documentation as possible, enabling “outsiders” to do analyses such as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/d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Full analysis software updated in 2020 to ROOT6, C++17</a:t>
            </a:r>
          </a:p>
          <a:p>
            <a:pPr marL="628650" lvl="1" indent="-28575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~1B events available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/>
            <a:endParaRPr lang="en-US" dirty="0">
              <a:latin typeface="Georgia Regular" panose="02040502050405020303"/>
            </a:endParaRPr>
          </a:p>
          <a:p>
            <a:pPr marL="257175" indent="-257175"/>
            <a:endParaRPr lang="en-US" dirty="0">
              <a:latin typeface="Georgia Regular" panose="02040502050405020303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CCACF0-6AD9-4CA5-A093-17F94F4C74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6678" y="-166644"/>
            <a:ext cx="7543800" cy="792956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HERA Data Preservation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B5F389-1032-A9A7-CFBE-7B420C1EC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763" y="658541"/>
            <a:ext cx="4147237" cy="1398026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D62C589-BAC0-7DA7-3BFB-FB04A37DB5C4}"/>
              </a:ext>
            </a:extLst>
          </p:cNvPr>
          <p:cNvSpPr txBox="1">
            <a:spLocks/>
          </p:cNvSpPr>
          <p:nvPr/>
        </p:nvSpPr>
        <p:spPr>
          <a:xfrm>
            <a:off x="5219847" y="2088797"/>
            <a:ext cx="3701069" cy="305470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ZEUS falls between level 3 and 4</a:t>
            </a:r>
          </a:p>
          <a:p>
            <a:pPr marL="604837" lvl="1" indent="-257175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 &amp; Simulation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NTuples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4837" lvl="1" indent="-257175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Pre-calibrated low level basic objects (e.g. calorimeters deposits, tracks) </a:t>
            </a:r>
          </a:p>
          <a:p>
            <a:pPr marL="604837" lvl="1" indent="-257175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Higher level composite objects (e.g. jets, lepton candidates)</a:t>
            </a:r>
          </a:p>
          <a:p>
            <a:pPr marL="604837" lvl="1" indent="-257175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360M events</a:t>
            </a:r>
          </a:p>
          <a:p>
            <a:pPr marL="257175" indent="-257175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HERMES less advanced than H1, ZEUS but still in principle analyzable</a:t>
            </a:r>
          </a:p>
          <a:p>
            <a:pPr marL="257175" indent="-257175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HERA-B data essentially inaccessible</a:t>
            </a:r>
          </a:p>
          <a:p>
            <a:pPr marL="604837" lvl="1" indent="-257175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582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BC5EF-0F68-FFDD-FB6B-F23F1430E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61338"/>
            <a:ext cx="8372901" cy="621711"/>
          </a:xfrm>
        </p:spPr>
        <p:txBody>
          <a:bodyPr/>
          <a:lstStyle/>
          <a:p>
            <a:r>
              <a:rPr lang="en-US" dirty="0"/>
              <a:t>H1 Preliminary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160D5-5D2C-D332-A470-480E4375C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665" y="679058"/>
            <a:ext cx="2250215" cy="331708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There is a much-discussed preliminary H1 result from 1999 of the proton-antiproton asymmetry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C2C3B-C6E3-7C6E-05F7-F482BD0D9A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2" descr="H1ZEUS - HERA Combined Results from the H1 and ZEUS Experiments">
            <a:extLst>
              <a:ext uri="{FF2B5EF4-FFF2-40B4-BE49-F238E27FC236}">
                <a16:creationId xmlns:a16="http://schemas.microsoft.com/office/drawing/2014/main" id="{6AB230D6-9B3D-5B5B-6449-CC7313B67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691" y="57347"/>
            <a:ext cx="754709" cy="54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7CD8BD-8936-FD59-264F-024EA3701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380" y="1269922"/>
            <a:ext cx="4028462" cy="3863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597F78-DA7A-9A17-D52C-15EAFBBD3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7" y="1929670"/>
            <a:ext cx="1868741" cy="3203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184D10-DE18-53C8-C296-6A1F2EFC84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803" b="14734"/>
          <a:stretch/>
        </p:blipFill>
        <p:spPr>
          <a:xfrm>
            <a:off x="6637106" y="1196417"/>
            <a:ext cx="2310607" cy="3991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F7B269-8A70-A11C-50B2-BB0ECB0BF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1994" y="1780768"/>
            <a:ext cx="881936" cy="3174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154F665-AB73-680A-DAA7-833A2CC775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0" y="46666"/>
                <a:ext cx="4972692" cy="3317082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" pitchFamily="2" charset="2"/>
                  <a:buNone/>
                </a:pPr>
                <a:r>
                  <a:rPr lang="en-US" dirty="0"/>
                  <a:t>Current understanding is that this analysis suffered from large hadron beam-gas backgrounds (</a:t>
                </a:r>
                <a:r>
                  <a:rPr lang="en-US" dirty="0" err="1"/>
                  <a:t>p+A</a:t>
                </a:r>
                <a:r>
                  <a:rPr lang="en-US" dirty="0"/>
                  <a:t>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sz="1800" dirty="0"/>
                  <a:t> = 40 GeV)</a:t>
                </a:r>
                <a:r>
                  <a:rPr lang="en-US" dirty="0"/>
                  <a:t> that induced the asymmetry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154F665-AB73-680A-DAA7-833A2CC77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6666"/>
                <a:ext cx="4972692" cy="3317082"/>
              </a:xfrm>
              <a:prstGeom prst="rect">
                <a:avLst/>
              </a:prstGeom>
              <a:blipFill>
                <a:blip r:embed="rId7"/>
                <a:stretch>
                  <a:fillRect l="-3061" t="-1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682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BC5EF-0F68-FFDD-FB6B-F23F1430E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61338"/>
            <a:ext cx="8372901" cy="621711"/>
          </a:xfrm>
        </p:spPr>
        <p:txBody>
          <a:bodyPr/>
          <a:lstStyle/>
          <a:p>
            <a:r>
              <a:rPr lang="en-US" dirty="0"/>
              <a:t>H1 Preliminary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160D5-5D2C-D332-A470-480E4375C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665" y="679058"/>
            <a:ext cx="2250215" cy="331708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There is a much-discussed preliminary H1 result from 1999 of the proton-antiproton asymmetry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C2C3B-C6E3-7C6E-05F7-F482BD0D9A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2" descr="H1ZEUS - HERA Combined Results from the H1 and ZEUS Experiments">
            <a:extLst>
              <a:ext uri="{FF2B5EF4-FFF2-40B4-BE49-F238E27FC236}">
                <a16:creationId xmlns:a16="http://schemas.microsoft.com/office/drawing/2014/main" id="{6AB230D6-9B3D-5B5B-6449-CC7313B67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691" y="57347"/>
            <a:ext cx="754709" cy="54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7CD8BD-8936-FD59-264F-024EA3701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380" y="1269922"/>
            <a:ext cx="4028462" cy="3863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597F78-DA7A-9A17-D52C-15EAFBBD3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7" y="1929670"/>
            <a:ext cx="1868741" cy="3203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184D10-DE18-53C8-C296-6A1F2EFC84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803" b="14734"/>
          <a:stretch/>
        </p:blipFill>
        <p:spPr>
          <a:xfrm>
            <a:off x="6637106" y="1196417"/>
            <a:ext cx="2310607" cy="3991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F7B269-8A70-A11C-50B2-BB0ECB0BF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1994" y="1780768"/>
            <a:ext cx="881936" cy="3174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154F665-AB73-680A-DAA7-833A2CC775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0" y="46666"/>
                <a:ext cx="4972692" cy="3317082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" pitchFamily="2" charset="2"/>
                  <a:buNone/>
                </a:pPr>
                <a:r>
                  <a:rPr lang="en-US" dirty="0"/>
                  <a:t>Current understanding is that this analysis suffered from large hadron beam-gas backgrounds (</a:t>
                </a:r>
                <a:r>
                  <a:rPr lang="en-US" dirty="0" err="1"/>
                  <a:t>p+A</a:t>
                </a:r>
                <a:r>
                  <a:rPr lang="en-US" dirty="0"/>
                  <a:t>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sz="1800" dirty="0"/>
                  <a:t> = 40 GeV)</a:t>
                </a:r>
                <a:r>
                  <a:rPr lang="en-US" dirty="0"/>
                  <a:t> that induced the asymmetry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154F665-AB73-680A-DAA7-833A2CC77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6666"/>
                <a:ext cx="4972692" cy="3317082"/>
              </a:xfrm>
              <a:prstGeom prst="rect">
                <a:avLst/>
              </a:prstGeom>
              <a:blipFill>
                <a:blip r:embed="rId7"/>
                <a:stretch>
                  <a:fillRect l="-3061" t="-1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xplosion 1 3">
            <a:extLst>
              <a:ext uri="{FF2B5EF4-FFF2-40B4-BE49-F238E27FC236}">
                <a16:creationId xmlns:a16="http://schemas.microsoft.com/office/drawing/2014/main" id="{151F7308-24C3-BBA3-8C90-4BB55880382D}"/>
              </a:ext>
            </a:extLst>
          </p:cNvPr>
          <p:cNvSpPr/>
          <p:nvPr/>
        </p:nvSpPr>
        <p:spPr>
          <a:xfrm>
            <a:off x="965771" y="252184"/>
            <a:ext cx="7721027" cy="4548863"/>
          </a:xfrm>
          <a:prstGeom prst="irregularSeal1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This measurement could be repeated today!</a:t>
            </a:r>
          </a:p>
        </p:txBody>
      </p:sp>
    </p:spTree>
    <p:extLst>
      <p:ext uri="{BB962C8B-B14F-4D97-AF65-F5344CB8AC3E}">
        <p14:creationId xmlns:p14="http://schemas.microsoft.com/office/powerpoint/2010/main" val="42178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BC5EF-0F68-FFDD-FB6B-F23F1430E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61338"/>
            <a:ext cx="8372901" cy="621711"/>
          </a:xfrm>
        </p:spPr>
        <p:txBody>
          <a:bodyPr/>
          <a:lstStyle/>
          <a:p>
            <a:r>
              <a:rPr lang="en-US" dirty="0"/>
              <a:t>Zeus </a:t>
            </a:r>
            <a:r>
              <a:rPr lang="en-US" dirty="0" err="1"/>
              <a:t>p&amp;d</a:t>
            </a:r>
            <a:r>
              <a:rPr lang="en-US" dirty="0"/>
              <a:t> in DIS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C2C3B-C6E3-7C6E-05F7-F482BD0D9A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FFE65-7DC3-13D4-92E5-AD95DA2DF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546" y="87014"/>
            <a:ext cx="3657600" cy="527587"/>
          </a:xfrm>
          <a:prstGeom prst="rect">
            <a:avLst/>
          </a:prstGeom>
        </p:spPr>
      </p:pic>
      <p:pic>
        <p:nvPicPr>
          <p:cNvPr id="12" name="Picture 6" descr="KEK ZEUS group home page">
            <a:extLst>
              <a:ext uri="{FF2B5EF4-FFF2-40B4-BE49-F238E27FC236}">
                <a16:creationId xmlns:a16="http://schemas.microsoft.com/office/drawing/2014/main" id="{E271BA1B-BC5F-6EA2-FC37-37C3A06DA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413" y="87014"/>
            <a:ext cx="682300" cy="66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BEEF6150-A5C7-7CA8-D9F9-0AB2E38186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3898" y="233356"/>
                <a:ext cx="4766898" cy="3317082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ZEUS measured antiproton/proton and antideuteron/deuteron ratios in 2007</a:t>
                </a:r>
              </a:p>
              <a:p>
                <a:r>
                  <a:rPr lang="en-US" dirty="0"/>
                  <a:t>Challenging measurement due to interactions with detector material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600" dirty="0"/>
                  <a:t> reactions</a:t>
                </a:r>
              </a:p>
              <a:p>
                <a:pPr lvl="2"/>
                <a:r>
                  <a:rPr lang="en-US" sz="1500" dirty="0"/>
                  <a:t>Had to rely on extrapolations of cross sections from other materials using phenomenological models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ratio consistent with 1</a:t>
                </a:r>
              </a:p>
              <a:p>
                <a:pPr lvl="1"/>
                <a:r>
                  <a:rPr lang="en-US" sz="1600" dirty="0"/>
                  <a:t>Large error bars O(10%), don’t have the precision to reach expected asymmetry of 7% from junction model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ratio very low, around 0.3</a:t>
                </a:r>
              </a:p>
              <a:p>
                <a:pPr lvl="1"/>
                <a:r>
                  <a:rPr lang="en-US" dirty="0"/>
                  <a:t>Disagrees strongly with coalescence prediction that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̅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BEEF6150-A5C7-7CA8-D9F9-0AB2E3818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98" y="233356"/>
                <a:ext cx="4766898" cy="3317082"/>
              </a:xfrm>
              <a:prstGeom prst="rect">
                <a:avLst/>
              </a:prstGeom>
              <a:blipFill>
                <a:blip r:embed="rId4"/>
                <a:stretch>
                  <a:fillRect l="-2660" r="-2394" b="-41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D7795A74-7A85-5F80-0CFD-8113BDBE2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005" y="899859"/>
            <a:ext cx="3737708" cy="1603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026907-0CCC-9D61-803C-438468FEF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9582" y="2571750"/>
            <a:ext cx="4042634" cy="183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2B3A-E08E-C70C-1320-3FA970936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0"/>
            <a:ext cx="8372901" cy="621711"/>
          </a:xfrm>
        </p:spPr>
        <p:txBody>
          <a:bodyPr/>
          <a:lstStyle/>
          <a:p>
            <a:r>
              <a:rPr lang="en-US" dirty="0"/>
              <a:t>Strange Baryons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87027F-7DCE-BEEC-100E-968A93C708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1965" y="777510"/>
                <a:ext cx="4114800" cy="3317082"/>
              </a:xfrm>
            </p:spPr>
            <p:txBody>
              <a:bodyPr/>
              <a:lstStyle/>
              <a:p>
                <a:r>
                  <a:rPr lang="en-US" dirty="0"/>
                  <a:t>Extensive studies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&amp; 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carried out by H1 &amp; ZEUS</a:t>
                </a:r>
              </a:p>
              <a:p>
                <a:pPr lvl="1"/>
                <a:r>
                  <a:rPr lang="en-US" dirty="0"/>
                  <a:t>Minimal PID necessary due to displaced vertex</a:t>
                </a:r>
              </a:p>
              <a:p>
                <a:pPr lvl="1"/>
                <a:r>
                  <a:rPr lang="en-US" dirty="0"/>
                  <a:t>Initially targeted toward tuning strangeness suppression in MCs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an equal probe of baryon number</a:t>
                </a:r>
              </a:p>
              <a:p>
                <a:pPr lvl="1"/>
                <a:r>
                  <a:rPr lang="en-US" dirty="0"/>
                  <a:t>Junction model flavor agnostic</a:t>
                </a:r>
              </a:p>
              <a:p>
                <a:r>
                  <a:rPr lang="en-US" dirty="0"/>
                  <a:t>Hadronic interactions with detector material effect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dirty="0"/>
                  <a:t> ratio</a:t>
                </a:r>
              </a:p>
              <a:p>
                <a:pPr lvl="1"/>
                <a:r>
                  <a:rPr lang="en-US" dirty="0"/>
                  <a:t>Less the case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, higher precision possible</a:t>
                </a:r>
              </a:p>
              <a:p>
                <a:pPr lvl="1"/>
                <a:r>
                  <a:rPr lang="en-US" dirty="0"/>
                  <a:t>HERA detectors were fairly thick</a:t>
                </a:r>
              </a:p>
              <a:p>
                <a:pPr marL="284162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87027F-7DCE-BEEC-100E-968A93C708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965" y="777510"/>
                <a:ext cx="4114800" cy="3317082"/>
              </a:xfrm>
              <a:blipFill>
                <a:blip r:embed="rId2"/>
                <a:stretch>
                  <a:fillRect l="-3077" t="-2290" r="-615" b="-16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24267F-BDEA-8505-2B30-DB828A43399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644DB6-C722-0578-57AD-12BF08F85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420" y="621711"/>
            <a:ext cx="2944601" cy="268020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75E80FF-D3B6-5DE6-5FB1-04113303EBD5}"/>
              </a:ext>
            </a:extLst>
          </p:cNvPr>
          <p:cNvSpPr txBox="1">
            <a:spLocks/>
          </p:cNvSpPr>
          <p:nvPr/>
        </p:nvSpPr>
        <p:spPr>
          <a:xfrm>
            <a:off x="4536765" y="3333901"/>
            <a:ext cx="4382714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Existing measurements of asymmetries and cross sections vs. basically every kinematic quantity you could want</a:t>
            </a:r>
          </a:p>
          <a:p>
            <a:pPr lvl="1"/>
            <a:r>
              <a:rPr lang="en-US" dirty="0"/>
              <a:t>In the lab frame and in the </a:t>
            </a:r>
            <a:r>
              <a:rPr lang="en-US" dirty="0" err="1"/>
              <a:t>Breit</a:t>
            </a:r>
            <a:r>
              <a:rPr lang="en-US" dirty="0"/>
              <a:t> frame (separated current &amp; target region)</a:t>
            </a:r>
          </a:p>
        </p:txBody>
      </p:sp>
      <p:pic>
        <p:nvPicPr>
          <p:cNvPr id="7" name="Picture 6" descr="KEK ZEUS group home page">
            <a:extLst>
              <a:ext uri="{FF2B5EF4-FFF2-40B4-BE49-F238E27FC236}">
                <a16:creationId xmlns:a16="http://schemas.microsoft.com/office/drawing/2014/main" id="{81F62DCE-4AFB-94B4-2EF4-DF9CFB510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218" y="29988"/>
            <a:ext cx="545382" cy="53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1ZEUS - HERA Combined Results from the H1 and ZEUS Experiments">
            <a:extLst>
              <a:ext uri="{FF2B5EF4-FFF2-40B4-BE49-F238E27FC236}">
                <a16:creationId xmlns:a16="http://schemas.microsoft.com/office/drawing/2014/main" id="{44FABC1B-729D-A5C1-EF5C-9283ACD8A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393" y="39702"/>
            <a:ext cx="754709" cy="54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72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F57328-89AF-7486-E450-833F0CA612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49259" y="4903338"/>
            <a:ext cx="2057400" cy="273844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AF7074-05FE-0570-B890-A727E8CA1B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54" r="6087" b="43671"/>
          <a:stretch/>
        </p:blipFill>
        <p:spPr>
          <a:xfrm>
            <a:off x="3563730" y="0"/>
            <a:ext cx="5479116" cy="5161814"/>
          </a:xfrm>
          <a:prstGeom prst="rect">
            <a:avLst/>
          </a:prstGeom>
        </p:spPr>
      </p:pic>
      <p:sp>
        <p:nvSpPr>
          <p:cNvPr id="21" name="Parallelogram 20">
            <a:extLst>
              <a:ext uri="{FF2B5EF4-FFF2-40B4-BE49-F238E27FC236}">
                <a16:creationId xmlns:a16="http://schemas.microsoft.com/office/drawing/2014/main" id="{D7AD1896-F7BA-566A-A232-2B6EEF34247C}"/>
              </a:ext>
            </a:extLst>
          </p:cNvPr>
          <p:cNvSpPr/>
          <p:nvPr/>
        </p:nvSpPr>
        <p:spPr>
          <a:xfrm>
            <a:off x="5740782" y="3025082"/>
            <a:ext cx="1732545" cy="446888"/>
          </a:xfrm>
          <a:prstGeom prst="parallelogram">
            <a:avLst>
              <a:gd name="adj" fmla="val 113543"/>
            </a:avLst>
          </a:prstGeom>
          <a:solidFill>
            <a:srgbClr val="FF7E00">
              <a:alpha val="5453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16B0BA7C-725D-A0CC-C910-4332E3E9AD8A}"/>
              </a:ext>
            </a:extLst>
          </p:cNvPr>
          <p:cNvSpPr/>
          <p:nvPr/>
        </p:nvSpPr>
        <p:spPr>
          <a:xfrm>
            <a:off x="4731276" y="1898124"/>
            <a:ext cx="727624" cy="205111"/>
          </a:xfrm>
          <a:prstGeom prst="parallelogram">
            <a:avLst>
              <a:gd name="adj" fmla="val 0"/>
            </a:avLst>
          </a:prstGeom>
          <a:solidFill>
            <a:schemeClr val="accent4">
              <a:lumMod val="75000"/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6" descr="KEK ZEUS group home page">
            <a:extLst>
              <a:ext uri="{FF2B5EF4-FFF2-40B4-BE49-F238E27FC236}">
                <a16:creationId xmlns:a16="http://schemas.microsoft.com/office/drawing/2014/main" id="{083B5154-9E08-3328-C786-9016EBF51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97" y="1314197"/>
            <a:ext cx="545382" cy="53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1ZEUS - HERA Combined Results from the H1 and ZEUS Experiments">
            <a:extLst>
              <a:ext uri="{FF2B5EF4-FFF2-40B4-BE49-F238E27FC236}">
                <a16:creationId xmlns:a16="http://schemas.microsoft.com/office/drawing/2014/main" id="{E4FF1604-641B-A29E-BD1C-E67B11A83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345" y="1286220"/>
            <a:ext cx="754709" cy="54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arallelogram 25">
            <a:extLst>
              <a:ext uri="{FF2B5EF4-FFF2-40B4-BE49-F238E27FC236}">
                <a16:creationId xmlns:a16="http://schemas.microsoft.com/office/drawing/2014/main" id="{4AF58895-AFAC-E6B4-427F-0F07ABF496A8}"/>
              </a:ext>
            </a:extLst>
          </p:cNvPr>
          <p:cNvSpPr/>
          <p:nvPr/>
        </p:nvSpPr>
        <p:spPr>
          <a:xfrm>
            <a:off x="5816406" y="1898124"/>
            <a:ext cx="839916" cy="205111"/>
          </a:xfrm>
          <a:prstGeom prst="parallelogram">
            <a:avLst>
              <a:gd name="adj" fmla="val 0"/>
            </a:avLst>
          </a:prstGeom>
          <a:solidFill>
            <a:srgbClr val="006DEF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1FD73868-5B61-E81C-4CDF-6F01CA4272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1100122"/>
                <a:ext cx="3413528" cy="3317082"/>
              </a:xfrm>
              <a:prstGeom prst="rect">
                <a:avLst/>
              </a:prstGeom>
            </p:spPr>
            <p:txBody>
              <a:bodyPr/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H1: 49.9 pb</a:t>
                </a:r>
                <a:r>
                  <a:rPr lang="en-US" baseline="30000" dirty="0"/>
                  <a:t>-1</a:t>
                </a:r>
                <a:endParaRPr lang="en-US" dirty="0"/>
              </a:p>
              <a:p>
                <a:pPr lvl="1"/>
                <a:r>
                  <a:rPr lang="en-US" dirty="0"/>
                  <a:t>2 &lt; Q</a:t>
                </a:r>
                <a:r>
                  <a:rPr lang="en-US" baseline="30000" dirty="0"/>
                  <a:t>2</a:t>
                </a:r>
                <a:r>
                  <a:rPr lang="en-US" dirty="0"/>
                  <a:t> &lt; 100 GeV</a:t>
                </a:r>
                <a:r>
                  <a:rPr lang="en-US" baseline="30000" dirty="0"/>
                  <a:t>2</a:t>
                </a:r>
                <a:endParaRPr lang="en-US" dirty="0"/>
              </a:p>
              <a:p>
                <a:pPr lvl="1"/>
                <a:r>
                  <a:rPr lang="en-US" dirty="0"/>
                  <a:t>0.1 &lt; y &lt; 0.6</a:t>
                </a:r>
              </a:p>
              <a:p>
                <a:r>
                  <a:rPr lang="en-US" dirty="0"/>
                  <a:t>ZEUS: 121 pb</a:t>
                </a:r>
                <a:r>
                  <a:rPr lang="en-US" baseline="30000" dirty="0"/>
                  <a:t>-1</a:t>
                </a:r>
                <a:endParaRPr lang="en-US" dirty="0"/>
              </a:p>
              <a:p>
                <a:pPr lvl="1"/>
                <a:r>
                  <a:rPr lang="en-US" dirty="0"/>
                  <a:t>Low Q</a:t>
                </a:r>
                <a:r>
                  <a:rPr lang="en-US" baseline="30000" dirty="0"/>
                  <a:t>2</a:t>
                </a:r>
                <a:r>
                  <a:rPr lang="en-US" dirty="0"/>
                  <a:t>: 5 &lt; Q</a:t>
                </a:r>
                <a:r>
                  <a:rPr lang="en-US" baseline="30000" dirty="0"/>
                  <a:t>2</a:t>
                </a:r>
                <a:r>
                  <a:rPr lang="en-US" dirty="0"/>
                  <a:t> &lt; 25 GeV</a:t>
                </a:r>
                <a:r>
                  <a:rPr lang="en-US" baseline="30000" dirty="0"/>
                  <a:t>2</a:t>
                </a:r>
              </a:p>
              <a:p>
                <a:pPr lvl="2"/>
                <a:r>
                  <a:rPr lang="en-US" dirty="0"/>
                  <a:t>0.02 &lt; y &lt; 0.95</a:t>
                </a:r>
              </a:p>
              <a:p>
                <a:pPr lvl="1"/>
                <a:r>
                  <a:rPr lang="en-US" dirty="0"/>
                  <a:t>High Q</a:t>
                </a:r>
                <a:r>
                  <a:rPr lang="en-US" baseline="30000" dirty="0"/>
                  <a:t>2</a:t>
                </a:r>
                <a:r>
                  <a:rPr lang="en-US" dirty="0"/>
                  <a:t>: Q</a:t>
                </a:r>
                <a:r>
                  <a:rPr lang="en-US" baseline="30000" dirty="0"/>
                  <a:t>2</a:t>
                </a:r>
                <a:r>
                  <a:rPr lang="en-US" dirty="0"/>
                  <a:t> &gt; 25</a:t>
                </a:r>
              </a:p>
              <a:p>
                <a:pPr lvl="2"/>
                <a:r>
                  <a:rPr lang="en-US" dirty="0"/>
                  <a:t>0.02 &lt; y &lt; 0.95</a:t>
                </a:r>
              </a:p>
              <a:p>
                <a:pPr lvl="1"/>
                <a:r>
                  <a:rPr lang="en-US" dirty="0"/>
                  <a:t>Photoproduction: Q</a:t>
                </a:r>
                <a:r>
                  <a:rPr lang="en-US" baseline="30000" dirty="0"/>
                  <a:t>2</a:t>
                </a:r>
                <a:r>
                  <a:rPr lang="en-US" dirty="0"/>
                  <a:t> &lt; 1</a:t>
                </a:r>
              </a:p>
              <a:p>
                <a:pPr lvl="2"/>
                <a:r>
                  <a:rPr lang="en-US" dirty="0"/>
                  <a:t>0.2 &lt; </a:t>
                </a:r>
                <a:r>
                  <a:rPr lang="en-US" dirty="0" err="1"/>
                  <a:t>y</a:t>
                </a:r>
                <a:r>
                  <a:rPr lang="en-US" baseline="-25000" dirty="0" err="1"/>
                  <a:t>JB</a:t>
                </a:r>
                <a:r>
                  <a:rPr lang="en-US" dirty="0"/>
                  <a:t> &lt; 0.85</a:t>
                </a:r>
              </a:p>
              <a:p>
                <a:pPr lvl="2"/>
                <a:endParaRPr lang="en-US" dirty="0"/>
              </a:p>
              <a:p>
                <a:r>
                  <a:rPr lang="en-US" dirty="0"/>
                  <a:t>Coverage in DIS: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1FD73868-5B61-E81C-4CDF-6F01CA427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100122"/>
                <a:ext cx="3413528" cy="3317082"/>
              </a:xfrm>
              <a:prstGeom prst="rect">
                <a:avLst/>
              </a:prstGeom>
              <a:blipFill>
                <a:blip r:embed="rId6"/>
                <a:stretch>
                  <a:fillRect l="-1115" t="-763" b="-9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630200-80D9-97D2-1600-AA450F4B8232}"/>
              </a:ext>
            </a:extLst>
          </p:cNvPr>
          <p:cNvCxnSpPr>
            <a:cxnSpLocks/>
          </p:cNvCxnSpPr>
          <p:nvPr/>
        </p:nvCxnSpPr>
        <p:spPr>
          <a:xfrm>
            <a:off x="5740782" y="2818827"/>
            <a:ext cx="0" cy="1766923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12E6D2-54E4-4695-90F4-965F33AACB5C}"/>
              </a:ext>
            </a:extLst>
          </p:cNvPr>
          <p:cNvCxnSpPr>
            <a:cxnSpLocks/>
          </p:cNvCxnSpPr>
          <p:nvPr/>
        </p:nvCxnSpPr>
        <p:spPr>
          <a:xfrm>
            <a:off x="7467602" y="1519417"/>
            <a:ext cx="0" cy="3067481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3BB5ECD8-0F2F-ABCA-2C7A-9EB66201402A}"/>
              </a:ext>
            </a:extLst>
          </p:cNvPr>
          <p:cNvSpPr/>
          <p:nvPr/>
        </p:nvSpPr>
        <p:spPr>
          <a:xfrm>
            <a:off x="6243818" y="1684421"/>
            <a:ext cx="2736328" cy="1348685"/>
          </a:xfrm>
          <a:prstGeom prst="parallelogram">
            <a:avLst>
              <a:gd name="adj" fmla="val 113543"/>
            </a:avLst>
          </a:prstGeom>
          <a:solidFill>
            <a:srgbClr val="FF7E00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0662161A-0957-204B-C8F6-9FA5E2E9413B}"/>
              </a:ext>
            </a:extLst>
          </p:cNvPr>
          <p:cNvSpPr/>
          <p:nvPr/>
        </p:nvSpPr>
        <p:spPr>
          <a:xfrm>
            <a:off x="4475751" y="3968130"/>
            <a:ext cx="1340651" cy="617620"/>
          </a:xfrm>
          <a:prstGeom prst="parallelogram">
            <a:avLst>
              <a:gd name="adj" fmla="val 113543"/>
            </a:avLst>
          </a:prstGeom>
          <a:solidFill>
            <a:srgbClr val="FF7E00">
              <a:alpha val="55000"/>
            </a:srgbClr>
          </a:solidFill>
          <a:ln>
            <a:noFill/>
          </a:ln>
          <a:effectLst>
            <a:softEdge rad="78008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998F682C-5C2D-D984-7DA7-22D60047766C}"/>
              </a:ext>
            </a:extLst>
          </p:cNvPr>
          <p:cNvSpPr/>
          <p:nvPr/>
        </p:nvSpPr>
        <p:spPr>
          <a:xfrm rot="16200000">
            <a:off x="7868537" y="572812"/>
            <a:ext cx="1017672" cy="1205545"/>
          </a:xfrm>
          <a:prstGeom prst="rtTriangle">
            <a:avLst/>
          </a:prstGeom>
          <a:solidFill>
            <a:srgbClr val="FF7E00">
              <a:alpha val="5464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69699E-E664-32C9-DC39-D5D83B7420A0}"/>
              </a:ext>
            </a:extLst>
          </p:cNvPr>
          <p:cNvCxnSpPr/>
          <p:nvPr/>
        </p:nvCxnSpPr>
        <p:spPr>
          <a:xfrm>
            <a:off x="6243818" y="3025082"/>
            <a:ext cx="1223784" cy="0"/>
          </a:xfrm>
          <a:prstGeom prst="line">
            <a:avLst/>
          </a:prstGeom>
          <a:ln>
            <a:solidFill>
              <a:schemeClr val="accent4">
                <a:alpha val="57649"/>
              </a:schemeClr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9B607F8D-AA11-621F-ABA5-EF6DBB8AABBC}"/>
              </a:ext>
            </a:extLst>
          </p:cNvPr>
          <p:cNvSpPr/>
          <p:nvPr/>
        </p:nvSpPr>
        <p:spPr>
          <a:xfrm>
            <a:off x="5816406" y="2571750"/>
            <a:ext cx="1656921" cy="1046058"/>
          </a:xfrm>
          <a:prstGeom prst="parallelogram">
            <a:avLst>
              <a:gd name="adj" fmla="val 114186"/>
            </a:avLst>
          </a:prstGeom>
          <a:solidFill>
            <a:srgbClr val="006DEF">
              <a:alpha val="5467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E9BCB7-C6AD-FC4A-417D-170B841F3871}"/>
              </a:ext>
            </a:extLst>
          </p:cNvPr>
          <p:cNvSpPr txBox="1"/>
          <p:nvPr/>
        </p:nvSpPr>
        <p:spPr>
          <a:xfrm rot="18880443">
            <a:off x="4726834" y="3941247"/>
            <a:ext cx="112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7E00"/>
                </a:solidFill>
              </a:rPr>
              <a:t>PHP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13CDFC-7DD0-087E-9614-D0D5A4F330A5}"/>
              </a:ext>
            </a:extLst>
          </p:cNvPr>
          <p:cNvSpPr txBox="1"/>
          <p:nvPr/>
        </p:nvSpPr>
        <p:spPr>
          <a:xfrm rot="20442570">
            <a:off x="6544855" y="3032079"/>
            <a:ext cx="1128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7E00"/>
                </a:solidFill>
              </a:rPr>
              <a:t>Low Q</a:t>
            </a:r>
            <a:r>
              <a:rPr lang="en-US" sz="1400" baseline="30000" dirty="0">
                <a:solidFill>
                  <a:srgbClr val="FF7E00"/>
                </a:solidFill>
              </a:rPr>
              <a:t>2</a:t>
            </a:r>
            <a:endParaRPr lang="en-US" sz="1400" dirty="0">
              <a:solidFill>
                <a:srgbClr val="FF7E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C90E08-8DAC-4932-ED4C-CF26C13066A6}"/>
              </a:ext>
            </a:extLst>
          </p:cNvPr>
          <p:cNvSpPr txBox="1"/>
          <p:nvPr/>
        </p:nvSpPr>
        <p:spPr>
          <a:xfrm rot="18880443">
            <a:off x="7566457" y="1538217"/>
            <a:ext cx="1128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7E00"/>
                </a:solidFill>
              </a:rPr>
              <a:t>High Q</a:t>
            </a:r>
            <a:r>
              <a:rPr lang="en-US" sz="1400" baseline="30000" dirty="0">
                <a:solidFill>
                  <a:srgbClr val="FF7E00"/>
                </a:solidFill>
              </a:rPr>
              <a:t>2</a:t>
            </a:r>
            <a:endParaRPr lang="en-US" sz="1400" dirty="0">
              <a:solidFill>
                <a:srgbClr val="FF7E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79DA09AD-4E89-DFCF-19D6-840AEAACAC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1" y="0"/>
                <a:ext cx="3743539" cy="621711"/>
              </a:xfrm>
              <a:prstGeom prst="rect">
                <a:avLst/>
              </a:prstGeom>
            </p:spPr>
            <p:txBody>
              <a:bodyPr/>
              <a:lstStyle>
                <a:lvl1pPr algn="l" defTabSz="457200" rtl="0" eaLnBrk="1" latinLnBrk="0" hangingPunct="1">
                  <a:lnSpc>
                    <a:spcPct val="95000"/>
                  </a:lnSpc>
                  <a:spcBef>
                    <a:spcPct val="0"/>
                  </a:spcBef>
                  <a:buNone/>
                  <a:defRPr sz="2800" b="1" i="0" kern="1200" cap="all" baseline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l-GR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measurement phase space</a:t>
                </a: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79DA09AD-4E89-DFCF-19D6-840AEAACA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0"/>
                <a:ext cx="3743539" cy="621711"/>
              </a:xfrm>
              <a:prstGeom prst="rect">
                <a:avLst/>
              </a:prstGeom>
              <a:blipFill>
                <a:blip r:embed="rId7"/>
                <a:stretch>
                  <a:fillRect l="-3729" t="-14286" b="-7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6C290DD-D11D-0240-ADA2-86997EED0694}"/>
              </a:ext>
            </a:extLst>
          </p:cNvPr>
          <p:cNvSpPr txBox="1"/>
          <p:nvPr/>
        </p:nvSpPr>
        <p:spPr>
          <a:xfrm>
            <a:off x="5862623" y="782007"/>
            <a:ext cx="226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 = inelasticity!!!!</a:t>
            </a:r>
          </a:p>
        </p:txBody>
      </p:sp>
    </p:spTree>
    <p:extLst>
      <p:ext uri="{BB962C8B-B14F-4D97-AF65-F5344CB8AC3E}">
        <p14:creationId xmlns:p14="http://schemas.microsoft.com/office/powerpoint/2010/main" val="2663967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KEK ZEUS group home page">
            <a:extLst>
              <a:ext uri="{FF2B5EF4-FFF2-40B4-BE49-F238E27FC236}">
                <a16:creationId xmlns:a16="http://schemas.microsoft.com/office/drawing/2014/main" id="{083B5154-9E08-3328-C786-9016EBF51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384" y="0"/>
            <a:ext cx="545382" cy="53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79DA09AD-4E89-DFCF-19D6-840AEAACAC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1" y="0"/>
                <a:ext cx="6012351" cy="621711"/>
              </a:xfrm>
              <a:prstGeom prst="rect">
                <a:avLst/>
              </a:prstGeom>
            </p:spPr>
            <p:txBody>
              <a:bodyPr/>
              <a:lstStyle>
                <a:lvl1pPr algn="l" defTabSz="457200" rtl="0" eaLnBrk="1" latinLnBrk="0" hangingPunct="1">
                  <a:lnSpc>
                    <a:spcPct val="95000"/>
                  </a:lnSpc>
                  <a:spcBef>
                    <a:spcPct val="0"/>
                  </a:spcBef>
                  <a:buNone/>
                  <a:defRPr sz="2800" b="1" i="0" kern="1200" cap="all" baseline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l-GR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measurement Results</a:t>
                </a: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79DA09AD-4E89-DFCF-19D6-840AEAACA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0"/>
                <a:ext cx="6012351" cy="621711"/>
              </a:xfrm>
              <a:prstGeom prst="rect">
                <a:avLst/>
              </a:prstGeom>
              <a:blipFill>
                <a:blip r:embed="rId4"/>
                <a:stretch>
                  <a:fillRect l="-633" t="-14286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A52FDB1-E0DF-C119-0779-4AB71E46E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173" y="952033"/>
            <a:ext cx="3187902" cy="3272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457059-91EA-AEDC-CCFE-FC2895931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126" y="1497062"/>
            <a:ext cx="4014621" cy="359757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05B942-8A3B-3D9B-0843-6C46B773547F}"/>
              </a:ext>
            </a:extLst>
          </p:cNvPr>
          <p:cNvSpPr txBox="1">
            <a:spLocks/>
          </p:cNvSpPr>
          <p:nvPr/>
        </p:nvSpPr>
        <p:spPr>
          <a:xfrm>
            <a:off x="192507" y="456423"/>
            <a:ext cx="4985530" cy="3317082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Kopeliovich</a:t>
            </a:r>
            <a:r>
              <a:rPr lang="en-US" sz="1400" dirty="0"/>
              <a:t> &amp; </a:t>
            </a:r>
            <a:r>
              <a:rPr lang="en-US" sz="1400" dirty="0" err="1"/>
              <a:t>Povh</a:t>
            </a:r>
            <a:r>
              <a:rPr lang="en-US" sz="1400" dirty="0"/>
              <a:t> predict 3.5% asymmetry for DIS from baryon junction model</a:t>
            </a:r>
          </a:p>
          <a:p>
            <a:r>
              <a:rPr lang="en-US" sz="1400" dirty="0"/>
              <a:t>ZEUS results consistent with 0% in all three systems</a:t>
            </a:r>
          </a:p>
          <a:p>
            <a:pPr lvl="1"/>
            <a:r>
              <a:rPr lang="en-US" sz="1400" dirty="0"/>
              <a:t>All asymmetry measurements statistics dominated</a:t>
            </a:r>
          </a:p>
          <a:p>
            <a:pPr lvl="1"/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8CBBB-7C10-C491-5A01-4FB1FE4E9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9840" y="4306926"/>
            <a:ext cx="3316227" cy="787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2850F0-F05B-470F-54F5-6582598EA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5651" y="0"/>
            <a:ext cx="1466633" cy="5735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F57328-89AF-7486-E450-833F0CA612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939094" y="4820795"/>
            <a:ext cx="2057400" cy="273844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BAC920-2FDB-5D7E-E713-8FFA410838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0198" y="563228"/>
            <a:ext cx="1627193" cy="45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90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KEK ZEUS group home page">
            <a:extLst>
              <a:ext uri="{FF2B5EF4-FFF2-40B4-BE49-F238E27FC236}">
                <a16:creationId xmlns:a16="http://schemas.microsoft.com/office/drawing/2014/main" id="{083B5154-9E08-3328-C786-9016EBF51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384" y="0"/>
            <a:ext cx="545382" cy="53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79DA09AD-4E89-DFCF-19D6-840AEAACAC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1" y="0"/>
                <a:ext cx="6012351" cy="621711"/>
              </a:xfrm>
              <a:prstGeom prst="rect">
                <a:avLst/>
              </a:prstGeom>
            </p:spPr>
            <p:txBody>
              <a:bodyPr/>
              <a:lstStyle>
                <a:lvl1pPr algn="l" defTabSz="457200" rtl="0" eaLnBrk="1" latinLnBrk="0" hangingPunct="1">
                  <a:lnSpc>
                    <a:spcPct val="95000"/>
                  </a:lnSpc>
                  <a:spcBef>
                    <a:spcPct val="0"/>
                  </a:spcBef>
                  <a:buNone/>
                  <a:defRPr sz="2800" b="1" i="0" kern="1200" cap="all" baseline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l-GR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measurement Results</a:t>
                </a: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79DA09AD-4E89-DFCF-19D6-840AEAACA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0"/>
                <a:ext cx="6012351" cy="621711"/>
              </a:xfrm>
              <a:prstGeom prst="rect">
                <a:avLst/>
              </a:prstGeom>
              <a:blipFill>
                <a:blip r:embed="rId4"/>
                <a:stretch>
                  <a:fillRect l="-633" t="-14286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A52FDB1-E0DF-C119-0779-4AB71E46E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173" y="952033"/>
            <a:ext cx="3187902" cy="3272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457059-91EA-AEDC-CCFE-FC2895931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126" y="1497062"/>
            <a:ext cx="4014621" cy="359757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05B942-8A3B-3D9B-0843-6C46B773547F}"/>
              </a:ext>
            </a:extLst>
          </p:cNvPr>
          <p:cNvSpPr txBox="1">
            <a:spLocks/>
          </p:cNvSpPr>
          <p:nvPr/>
        </p:nvSpPr>
        <p:spPr>
          <a:xfrm>
            <a:off x="192507" y="456423"/>
            <a:ext cx="4985530" cy="3317082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Kopeliovich</a:t>
            </a:r>
            <a:r>
              <a:rPr lang="en-US" sz="1400" dirty="0"/>
              <a:t> &amp; </a:t>
            </a:r>
            <a:r>
              <a:rPr lang="en-US" sz="1400" dirty="0" err="1"/>
              <a:t>Povh</a:t>
            </a:r>
            <a:r>
              <a:rPr lang="en-US" sz="1400" dirty="0"/>
              <a:t> predict 3.5% asymmetry for DIS from baryon junction model</a:t>
            </a:r>
          </a:p>
          <a:p>
            <a:r>
              <a:rPr lang="en-US" sz="1400" dirty="0"/>
              <a:t>ZEUS results consistent with 0% in all three systems</a:t>
            </a:r>
          </a:p>
          <a:p>
            <a:pPr lvl="1"/>
            <a:r>
              <a:rPr lang="en-US" sz="1400" dirty="0"/>
              <a:t>All asymmetry measurements statistics dominated</a:t>
            </a:r>
          </a:p>
          <a:p>
            <a:pPr lvl="1"/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8CBBB-7C10-C491-5A01-4FB1FE4E9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9840" y="4306926"/>
            <a:ext cx="3316227" cy="787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2850F0-F05B-470F-54F5-6582598EA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5651" y="0"/>
            <a:ext cx="1466633" cy="5735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F57328-89AF-7486-E450-833F0CA612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939094" y="4820795"/>
            <a:ext cx="2057400" cy="273844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Explosion 1 9">
            <a:extLst>
              <a:ext uri="{FF2B5EF4-FFF2-40B4-BE49-F238E27FC236}">
                <a16:creationId xmlns:a16="http://schemas.microsoft.com/office/drawing/2014/main" id="{72BF7CCD-8779-E5A1-48FD-5A062DB04D99}"/>
              </a:ext>
            </a:extLst>
          </p:cNvPr>
          <p:cNvSpPr/>
          <p:nvPr/>
        </p:nvSpPr>
        <p:spPr>
          <a:xfrm>
            <a:off x="3141069" y="1647316"/>
            <a:ext cx="3203890" cy="2282510"/>
          </a:xfrm>
          <a:prstGeom prst="irregularSeal1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3x more data available for analysis!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898A58-D735-60D1-1E68-329ADEAEA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0198" y="563228"/>
            <a:ext cx="1627193" cy="45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73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7A4B5B-84A6-0886-98D1-E53A458F4806}"/>
              </a:ext>
            </a:extLst>
          </p:cNvPr>
          <p:cNvGrpSpPr/>
          <p:nvPr/>
        </p:nvGrpSpPr>
        <p:grpSpPr>
          <a:xfrm>
            <a:off x="235131" y="-226423"/>
            <a:ext cx="8795657" cy="5486400"/>
            <a:chOff x="6420417" y="1713694"/>
            <a:chExt cx="5307771" cy="3361738"/>
          </a:xfrm>
        </p:grpSpPr>
        <p:pic>
          <p:nvPicPr>
            <p:cNvPr id="7" name="Picture 6" descr="An aerial view of a city&#10;&#10;Description automatically generated">
              <a:extLst>
                <a:ext uri="{FF2B5EF4-FFF2-40B4-BE49-F238E27FC236}">
                  <a16:creationId xmlns:a16="http://schemas.microsoft.com/office/drawing/2014/main" id="{361CE24C-C0B3-FAB9-0D70-26917F3AD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417" y="1713694"/>
              <a:ext cx="5307771" cy="3361738"/>
            </a:xfrm>
            <a:prstGeom prst="rect">
              <a:avLst/>
            </a:prstGeom>
          </p:spPr>
        </p:pic>
        <p:pic>
          <p:nvPicPr>
            <p:cNvPr id="8" name="Picture 6" descr="KEK ZEUS group home page">
              <a:extLst>
                <a:ext uri="{FF2B5EF4-FFF2-40B4-BE49-F238E27FC236}">
                  <a16:creationId xmlns:a16="http://schemas.microsoft.com/office/drawing/2014/main" id="{835316AD-A063-D92D-4FBE-BA4972F6B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377" y="2183113"/>
              <a:ext cx="677908" cy="670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Hermes Multiplicities">
              <a:extLst>
                <a:ext uri="{FF2B5EF4-FFF2-40B4-BE49-F238E27FC236}">
                  <a16:creationId xmlns:a16="http://schemas.microsoft.com/office/drawing/2014/main" id="{3020D4B2-6363-B240-75C6-C2B4CF28C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5348" y="1852210"/>
              <a:ext cx="677908" cy="519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Welcome to HERA-B">
              <a:extLst>
                <a:ext uri="{FF2B5EF4-FFF2-40B4-BE49-F238E27FC236}">
                  <a16:creationId xmlns:a16="http://schemas.microsoft.com/office/drawing/2014/main" id="{3BACDE50-B74C-DF52-007B-83C1D269D7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792" y="3729517"/>
              <a:ext cx="604381" cy="441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922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79DA09AD-4E89-DFCF-19D6-840AEAACAC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1" y="0"/>
                <a:ext cx="6012351" cy="621711"/>
              </a:xfrm>
              <a:prstGeom prst="rect">
                <a:avLst/>
              </a:prstGeom>
            </p:spPr>
            <p:txBody>
              <a:bodyPr/>
              <a:lstStyle>
                <a:lvl1pPr algn="l" defTabSz="457200" rtl="0" eaLnBrk="1" latinLnBrk="0" hangingPunct="1">
                  <a:lnSpc>
                    <a:spcPct val="95000"/>
                  </a:lnSpc>
                  <a:spcBef>
                    <a:spcPct val="0"/>
                  </a:spcBef>
                  <a:buNone/>
                  <a:defRPr sz="2800" b="1" i="0" kern="1200" cap="all" baseline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l-GR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measurement Results</a:t>
                </a: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79DA09AD-4E89-DFCF-19D6-840AEAACA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0"/>
                <a:ext cx="6012351" cy="621711"/>
              </a:xfrm>
              <a:prstGeom prst="rect">
                <a:avLst/>
              </a:prstGeom>
              <a:blipFill>
                <a:blip r:embed="rId3"/>
                <a:stretch>
                  <a:fillRect l="-633" t="-14286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05B942-8A3B-3D9B-0843-6C46B773547F}"/>
              </a:ext>
            </a:extLst>
          </p:cNvPr>
          <p:cNvSpPr txBox="1">
            <a:spLocks/>
          </p:cNvSpPr>
          <p:nvPr/>
        </p:nvSpPr>
        <p:spPr>
          <a:xfrm>
            <a:off x="192507" y="456423"/>
            <a:ext cx="4985530" cy="3317082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Kopeliovich</a:t>
            </a:r>
            <a:r>
              <a:rPr lang="en-US" sz="1400" dirty="0"/>
              <a:t> &amp; </a:t>
            </a:r>
            <a:r>
              <a:rPr lang="en-US" sz="1400" dirty="0" err="1"/>
              <a:t>Povh</a:t>
            </a:r>
            <a:r>
              <a:rPr lang="en-US" sz="1400" dirty="0"/>
              <a:t> predict 3.5% asymmetry for DIS from baryon junction model</a:t>
            </a:r>
          </a:p>
          <a:p>
            <a:r>
              <a:rPr lang="en-US" sz="1400" dirty="0"/>
              <a:t>H1 results consistent with zero asymmetry in low Q</a:t>
            </a:r>
            <a:r>
              <a:rPr lang="en-US" sz="1400" baseline="30000" dirty="0"/>
              <a:t>2</a:t>
            </a:r>
            <a:r>
              <a:rPr lang="en-US" sz="1400" dirty="0"/>
              <a:t> DIS</a:t>
            </a:r>
          </a:p>
          <a:p>
            <a:pPr lvl="1"/>
            <a:r>
              <a:rPr lang="en-US" sz="1400" dirty="0"/>
              <a:t>Studied both in the lab and the </a:t>
            </a:r>
            <a:r>
              <a:rPr lang="en-US" sz="1400" dirty="0" err="1"/>
              <a:t>Breit</a:t>
            </a:r>
            <a:r>
              <a:rPr lang="en-US" sz="1400" dirty="0"/>
              <a:t> frame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128FD7-2633-20C5-BFE5-38058DDDE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33" y="1719031"/>
            <a:ext cx="4488168" cy="3317083"/>
          </a:xfrm>
          <a:prstGeom prst="rect">
            <a:avLst/>
          </a:prstGeom>
        </p:spPr>
      </p:pic>
      <p:pic>
        <p:nvPicPr>
          <p:cNvPr id="12" name="Picture 2" descr="H1ZEUS - HERA Combined Results from the H1 and ZEUS Experiments">
            <a:extLst>
              <a:ext uri="{FF2B5EF4-FFF2-40B4-BE49-F238E27FC236}">
                <a16:creationId xmlns:a16="http://schemas.microsoft.com/office/drawing/2014/main" id="{D90D7918-E599-4122-40F4-95F7236C0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950" y="36163"/>
            <a:ext cx="754709" cy="54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8DA514-6A3F-7217-AC3D-B7B483EBD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9121" y="1765290"/>
            <a:ext cx="4387899" cy="3266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43FC79-B41B-9E5F-05A0-2CB57DC00E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939" y="855737"/>
            <a:ext cx="2769568" cy="4351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F57328-89AF-7486-E450-833F0CA612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94630" y="4850332"/>
            <a:ext cx="2057400" cy="273844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337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79DA09AD-4E89-DFCF-19D6-840AEAACAC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1" y="0"/>
                <a:ext cx="6012351" cy="621711"/>
              </a:xfrm>
              <a:prstGeom prst="rect">
                <a:avLst/>
              </a:prstGeom>
            </p:spPr>
            <p:txBody>
              <a:bodyPr/>
              <a:lstStyle>
                <a:lvl1pPr algn="l" defTabSz="457200" rtl="0" eaLnBrk="1" latinLnBrk="0" hangingPunct="1">
                  <a:lnSpc>
                    <a:spcPct val="95000"/>
                  </a:lnSpc>
                  <a:spcBef>
                    <a:spcPct val="0"/>
                  </a:spcBef>
                  <a:buNone/>
                  <a:defRPr sz="2800" b="1" i="0" kern="1200" cap="all" baseline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l-GR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measurement Results</a:t>
                </a: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79DA09AD-4E89-DFCF-19D6-840AEAACA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0"/>
                <a:ext cx="6012351" cy="621711"/>
              </a:xfrm>
              <a:prstGeom prst="rect">
                <a:avLst/>
              </a:prstGeom>
              <a:blipFill>
                <a:blip r:embed="rId3"/>
                <a:stretch>
                  <a:fillRect l="-633" t="-14286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05B942-8A3B-3D9B-0843-6C46B773547F}"/>
              </a:ext>
            </a:extLst>
          </p:cNvPr>
          <p:cNvSpPr txBox="1">
            <a:spLocks/>
          </p:cNvSpPr>
          <p:nvPr/>
        </p:nvSpPr>
        <p:spPr>
          <a:xfrm>
            <a:off x="192507" y="456423"/>
            <a:ext cx="4985530" cy="3317082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Kopeliovich</a:t>
            </a:r>
            <a:r>
              <a:rPr lang="en-US" sz="1400" dirty="0"/>
              <a:t> &amp; </a:t>
            </a:r>
            <a:r>
              <a:rPr lang="en-US" sz="1400" dirty="0" err="1"/>
              <a:t>Povh</a:t>
            </a:r>
            <a:r>
              <a:rPr lang="en-US" sz="1400" dirty="0"/>
              <a:t> predict 3.5% asymmetry for DIS from baryon junction model</a:t>
            </a:r>
          </a:p>
          <a:p>
            <a:r>
              <a:rPr lang="en-US" sz="1400" dirty="0"/>
              <a:t>H1 results consistent with zero asymmetry in low Q</a:t>
            </a:r>
            <a:r>
              <a:rPr lang="en-US" sz="1400" baseline="30000" dirty="0"/>
              <a:t>2</a:t>
            </a:r>
            <a:r>
              <a:rPr lang="en-US" sz="1400" dirty="0"/>
              <a:t> DIS</a:t>
            </a:r>
          </a:p>
          <a:p>
            <a:pPr lvl="1"/>
            <a:r>
              <a:rPr lang="en-US" sz="1400" dirty="0"/>
              <a:t>Studied both in the lab and the </a:t>
            </a:r>
            <a:r>
              <a:rPr lang="en-US" sz="1400" dirty="0" err="1"/>
              <a:t>Breit</a:t>
            </a:r>
            <a:r>
              <a:rPr lang="en-US" sz="1400" dirty="0"/>
              <a:t> frame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128FD7-2633-20C5-BFE5-38058DDDE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33" y="1719031"/>
            <a:ext cx="4488168" cy="3317083"/>
          </a:xfrm>
          <a:prstGeom prst="rect">
            <a:avLst/>
          </a:prstGeom>
        </p:spPr>
      </p:pic>
      <p:pic>
        <p:nvPicPr>
          <p:cNvPr id="12" name="Picture 2" descr="H1ZEUS - HERA Combined Results from the H1 and ZEUS Experiments">
            <a:extLst>
              <a:ext uri="{FF2B5EF4-FFF2-40B4-BE49-F238E27FC236}">
                <a16:creationId xmlns:a16="http://schemas.microsoft.com/office/drawing/2014/main" id="{D90D7918-E599-4122-40F4-95F7236C0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950" y="36163"/>
            <a:ext cx="754709" cy="54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8DA514-6A3F-7217-AC3D-B7B483EBD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9121" y="1765290"/>
            <a:ext cx="4387899" cy="3266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43FC79-B41B-9E5F-05A0-2CB57DC00E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939" y="855737"/>
            <a:ext cx="2769568" cy="4351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F57328-89AF-7486-E450-833F0CA612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94630" y="4850332"/>
            <a:ext cx="2057400" cy="273844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Explosion 1 2">
            <a:extLst>
              <a:ext uri="{FF2B5EF4-FFF2-40B4-BE49-F238E27FC236}">
                <a16:creationId xmlns:a16="http://schemas.microsoft.com/office/drawing/2014/main" id="{D7620B4B-5870-F003-3053-D44DFD81472D}"/>
              </a:ext>
            </a:extLst>
          </p:cNvPr>
          <p:cNvSpPr/>
          <p:nvPr/>
        </p:nvSpPr>
        <p:spPr>
          <a:xfrm>
            <a:off x="2882804" y="1591457"/>
            <a:ext cx="3964726" cy="3321999"/>
          </a:xfrm>
          <a:prstGeom prst="irregularSeal1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7x more data available for analysis!</a:t>
            </a:r>
          </a:p>
          <a:p>
            <a:pPr algn="ctr"/>
            <a:r>
              <a:rPr lang="en-US" dirty="0"/>
              <a:t>(ongoing)</a:t>
            </a:r>
          </a:p>
        </p:txBody>
      </p:sp>
    </p:spTree>
    <p:extLst>
      <p:ext uri="{BB962C8B-B14F-4D97-AF65-F5344CB8AC3E}">
        <p14:creationId xmlns:p14="http://schemas.microsoft.com/office/powerpoint/2010/main" val="2906485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79DA09AD-4E89-DFCF-19D6-840AEAACAC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1" y="0"/>
                <a:ext cx="6012351" cy="621711"/>
              </a:xfrm>
              <a:prstGeom prst="rect">
                <a:avLst/>
              </a:prstGeom>
            </p:spPr>
            <p:txBody>
              <a:bodyPr/>
              <a:lstStyle>
                <a:lvl1pPr algn="l" defTabSz="457200" rtl="0" eaLnBrk="1" latinLnBrk="0" hangingPunct="1">
                  <a:lnSpc>
                    <a:spcPct val="95000"/>
                  </a:lnSpc>
                  <a:spcBef>
                    <a:spcPct val="0"/>
                  </a:spcBef>
                  <a:buNone/>
                  <a:defRPr sz="2800" b="1" i="0" kern="1200" cap="all" baseline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l-GR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measurement Results</a:t>
                </a: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79DA09AD-4E89-DFCF-19D6-840AEAACA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0"/>
                <a:ext cx="6012351" cy="621711"/>
              </a:xfrm>
              <a:prstGeom prst="rect">
                <a:avLst/>
              </a:prstGeom>
              <a:blipFill>
                <a:blip r:embed="rId3"/>
                <a:stretch>
                  <a:fillRect l="-633" t="-14286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05B942-8A3B-3D9B-0843-6C46B773547F}"/>
              </a:ext>
            </a:extLst>
          </p:cNvPr>
          <p:cNvSpPr txBox="1">
            <a:spLocks/>
          </p:cNvSpPr>
          <p:nvPr/>
        </p:nvSpPr>
        <p:spPr>
          <a:xfrm>
            <a:off x="192507" y="456423"/>
            <a:ext cx="4985530" cy="3317082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Many more results contained in these papers</a:t>
            </a:r>
          </a:p>
          <a:p>
            <a:pPr lvl="1"/>
            <a:r>
              <a:rPr lang="en-US" dirty="0"/>
              <a:t>Notably baryon-to-meson ratios</a:t>
            </a:r>
          </a:p>
          <a:p>
            <a:pPr lvl="1"/>
            <a:r>
              <a:rPr lang="en-US" dirty="0"/>
              <a:t>Encourage you to check them out!</a:t>
            </a:r>
          </a:p>
        </p:txBody>
      </p:sp>
      <p:pic>
        <p:nvPicPr>
          <p:cNvPr id="12" name="Picture 2" descr="H1ZEUS - HERA Combined Results from the H1 and ZEUS Experiments">
            <a:extLst>
              <a:ext uri="{FF2B5EF4-FFF2-40B4-BE49-F238E27FC236}">
                <a16:creationId xmlns:a16="http://schemas.microsoft.com/office/drawing/2014/main" id="{D90D7918-E599-4122-40F4-95F7236C0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950" y="36163"/>
            <a:ext cx="754709" cy="54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F57328-89AF-7486-E450-833F0CA612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94630" y="4850332"/>
            <a:ext cx="2057400" cy="273844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6" descr="KEK ZEUS group home page">
            <a:extLst>
              <a:ext uri="{FF2B5EF4-FFF2-40B4-BE49-F238E27FC236}">
                <a16:creationId xmlns:a16="http://schemas.microsoft.com/office/drawing/2014/main" id="{5210D73A-87A5-254F-CA88-05E137790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388" y="19324"/>
            <a:ext cx="545382" cy="53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E1792C-DAE1-8478-4BC1-9A0ACCB89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1377" y="788757"/>
            <a:ext cx="3237115" cy="889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DDF21E-615D-2791-F36E-8B5E1A61B6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213" y="1796110"/>
            <a:ext cx="3153441" cy="1318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388EFE-D83C-2432-5F18-51B01D1F2E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705" y="2737609"/>
            <a:ext cx="1789188" cy="23321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6269C2-4A85-4896-7AC0-E40E84040F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2590" y="2867771"/>
            <a:ext cx="1689329" cy="22019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A8C45-C3BE-2721-DE5F-DB33D46BD870}"/>
              </a:ext>
            </a:extLst>
          </p:cNvPr>
          <p:cNvSpPr txBox="1"/>
          <p:nvPr/>
        </p:nvSpPr>
        <p:spPr>
          <a:xfrm>
            <a:off x="6764326" y="3130486"/>
            <a:ext cx="1640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ArXiv</a:t>
            </a:r>
            <a:r>
              <a:rPr lang="en-US" dirty="0"/>
              <a:t> links in backup slides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EC1FF4-26E0-55B7-4F14-DF9876A13E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1" y="1322838"/>
            <a:ext cx="1500258" cy="14694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6CE6E7-CB2C-C0DF-9576-6E3D72643B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2771" y="1414651"/>
            <a:ext cx="1598719" cy="15659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CCCDA1-6BE6-5906-7061-96C072D68C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20367" y="1377542"/>
            <a:ext cx="1500258" cy="13600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A0241A-6AE6-DEBC-10EA-6D33AABF56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9478" y="3056710"/>
            <a:ext cx="1500802" cy="20130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A9DD9-3DD6-BED6-3D45-11B53FF45863}"/>
              </a:ext>
            </a:extLst>
          </p:cNvPr>
          <p:cNvSpPr txBox="1">
            <a:spLocks/>
          </p:cNvSpPr>
          <p:nvPr/>
        </p:nvSpPr>
        <p:spPr>
          <a:xfrm>
            <a:off x="5863213" y="3903666"/>
            <a:ext cx="3390306" cy="3317082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Broadly speaking, the MCs accurately capture the features of the data, i.e. no “unique” phenomena observed</a:t>
            </a:r>
          </a:p>
        </p:txBody>
      </p:sp>
    </p:spTree>
    <p:extLst>
      <p:ext uri="{BB962C8B-B14F-4D97-AF65-F5344CB8AC3E}">
        <p14:creationId xmlns:p14="http://schemas.microsoft.com/office/powerpoint/2010/main" val="474448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1E902-57B3-CEE4-817F-9405B034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54" y="-122903"/>
            <a:ext cx="4813175" cy="621711"/>
          </a:xfrm>
        </p:spPr>
        <p:txBody>
          <a:bodyPr/>
          <a:lstStyle/>
          <a:p>
            <a:r>
              <a:rPr lang="en-US" dirty="0"/>
              <a:t>Bonus: tevatron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94FD33-33AF-626E-F4D6-6953538385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C383A18-F5FA-61FC-3757-FBB2313569CC}"/>
              </a:ext>
            </a:extLst>
          </p:cNvPr>
          <p:cNvSpPr txBox="1">
            <a:spLocks/>
          </p:cNvSpPr>
          <p:nvPr/>
        </p:nvSpPr>
        <p:spPr>
          <a:xfrm>
            <a:off x="290381" y="427688"/>
            <a:ext cx="5546946" cy="3317082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Not within the purview of my talk, but some very important data exist from the Tevatron</a:t>
            </a:r>
          </a:p>
          <a:p>
            <a:r>
              <a:rPr lang="en-US" sz="1600" dirty="0"/>
              <a:t>Similarly asymmetric collision system, with baryon number of +1 and -1 in the beams</a:t>
            </a:r>
          </a:p>
          <a:p>
            <a:pPr lvl="1"/>
            <a:r>
              <a:rPr lang="en-US" sz="1400" dirty="0"/>
              <a:t>Measured directional asymmetries of single, double, and triple strange baryons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EB9D7-A292-CA6A-F6E0-29A3B0505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54" y="2123804"/>
            <a:ext cx="2806190" cy="367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37492A-2ABA-8207-A61A-D5E8C1A10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230" y="2027558"/>
            <a:ext cx="3365526" cy="4498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DF9967-998C-2532-E463-22DFB92C87F3}"/>
              </a:ext>
            </a:extLst>
          </p:cNvPr>
          <p:cNvSpPr txBox="1"/>
          <p:nvPr/>
        </p:nvSpPr>
        <p:spPr>
          <a:xfrm>
            <a:off x="5186529" y="1952675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hlinkClick r:id="rId4"/>
              </a:rPr>
              <a:t>arxiv.org</a:t>
            </a:r>
            <a:r>
              <a:rPr lang="en-US" sz="1000" dirty="0">
                <a:hlinkClick r:id="rId4"/>
              </a:rPr>
              <a:t>/pdf/1605.03513.pdf</a:t>
            </a:r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2E90A4-3B75-8E8D-DB6C-8985CDB1F0E1}"/>
              </a:ext>
            </a:extLst>
          </p:cNvPr>
          <p:cNvSpPr txBox="1"/>
          <p:nvPr/>
        </p:nvSpPr>
        <p:spPr>
          <a:xfrm>
            <a:off x="551918" y="2027558"/>
            <a:ext cx="41283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hlinkClick r:id="rId5"/>
              </a:rPr>
              <a:t>arxiv.org</a:t>
            </a:r>
            <a:r>
              <a:rPr lang="en-US" sz="1000" dirty="0">
                <a:hlinkClick r:id="rId5"/>
              </a:rPr>
              <a:t>/pdf/1511.05113.pdf</a:t>
            </a:r>
            <a:endParaRPr lang="en-US" sz="1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AB8D9C-8405-AC76-464A-B9DF40790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7326" y="2571750"/>
            <a:ext cx="3229590" cy="25023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F32392-8151-67AD-B80A-E577764FC1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4830" y="2578699"/>
            <a:ext cx="1700124" cy="25023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C1BDB7-7A4C-F73C-3830-FF68DCD0DF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24" y="2537048"/>
            <a:ext cx="2797946" cy="2571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39C33F1A-18B2-E531-3AAA-A5292373ED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69502" y="69403"/>
                <a:ext cx="3488526" cy="3317082"/>
              </a:xfrm>
              <a:prstGeom prst="rect">
                <a:avLst/>
              </a:prstGeom>
            </p:spPr>
            <p:txBody>
              <a:bodyPr/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/>
                  <a:t>Asymmetry observed in production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endParaRPr lang="en-US" sz="1400" dirty="0"/>
              </a:p>
              <a:p>
                <a:pPr lvl="1"/>
                <a:r>
                  <a:rPr lang="en-US" sz="1400" dirty="0"/>
                  <a:t>Interpreted as being consistent with strange quark coalescing with di-quark remnant</a:t>
                </a:r>
              </a:p>
            </p:txBody>
          </p:sp>
        </mc:Choice>
        <mc:Fallback xmlns="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39C33F1A-18B2-E531-3AAA-A5292373E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502" y="69403"/>
                <a:ext cx="3488526" cy="3317082"/>
              </a:xfrm>
              <a:prstGeom prst="rect">
                <a:avLst/>
              </a:prstGeom>
              <a:blipFill>
                <a:blip r:embed="rId9"/>
                <a:stretch>
                  <a:fillRect l="-725" t="-763" r="-2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912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AF1E902-57B3-CEE4-817F-9405B0343EE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62259" y="-64094"/>
                <a:ext cx="7537035" cy="621711"/>
              </a:xfrm>
            </p:spPr>
            <p:txBody>
              <a:bodyPr/>
              <a:lstStyle/>
              <a:p>
                <a:r>
                  <a:rPr lang="en-US" dirty="0"/>
                  <a:t>Putting it all together: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Results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AF1E902-57B3-CEE4-817F-9405B0343E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62259" y="-64094"/>
                <a:ext cx="7537035" cy="621711"/>
              </a:xfrm>
              <a:blipFill>
                <a:blip r:embed="rId3"/>
                <a:stretch>
                  <a:fillRect l="-2862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94FD33-33AF-626E-F4D6-6953538385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43400" y="4820678"/>
            <a:ext cx="548928" cy="171764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5E931B-9D70-A668-77E3-AB80180D07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85" t="54865"/>
          <a:stretch/>
        </p:blipFill>
        <p:spPr>
          <a:xfrm>
            <a:off x="328974" y="1568930"/>
            <a:ext cx="2222306" cy="14971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41C147-CFA7-4779-32C5-2AD67442EA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796" b="51004"/>
          <a:stretch/>
        </p:blipFill>
        <p:spPr>
          <a:xfrm>
            <a:off x="328974" y="3023862"/>
            <a:ext cx="2015515" cy="1762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6A2C00-393C-6AAE-3AF8-5AC94839A7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802" t="3704" b="48044"/>
          <a:stretch/>
        </p:blipFill>
        <p:spPr>
          <a:xfrm>
            <a:off x="2359291" y="2987307"/>
            <a:ext cx="1675235" cy="1835781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C383A18-F5FA-61FC-3757-FBB2313569CC}"/>
              </a:ext>
            </a:extLst>
          </p:cNvPr>
          <p:cNvSpPr txBox="1">
            <a:spLocks/>
          </p:cNvSpPr>
          <p:nvPr/>
        </p:nvSpPr>
        <p:spPr>
          <a:xfrm>
            <a:off x="176081" y="683917"/>
            <a:ext cx="4167319" cy="3317082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H1 &amp; ZEUS measure no statistically significant asymmetry in DIS or photoproduction with few % uncertainties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AB30C4-A828-E89F-F946-473FA5119501}"/>
              </a:ext>
            </a:extLst>
          </p:cNvPr>
          <p:cNvGrpSpPr/>
          <p:nvPr/>
        </p:nvGrpSpPr>
        <p:grpSpPr>
          <a:xfrm>
            <a:off x="4688379" y="791493"/>
            <a:ext cx="4351125" cy="4352007"/>
            <a:chOff x="4572000" y="791493"/>
            <a:chExt cx="4351125" cy="4352007"/>
          </a:xfrm>
        </p:grpSpPr>
        <p:pic>
          <p:nvPicPr>
            <p:cNvPr id="12290" name="Picture 2" descr="Figure 6">
              <a:extLst>
                <a:ext uri="{FF2B5EF4-FFF2-40B4-BE49-F238E27FC236}">
                  <a16:creationId xmlns:a16="http://schemas.microsoft.com/office/drawing/2014/main" id="{002EF716-C47A-6655-E6BD-AB7A4F38F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791493"/>
              <a:ext cx="4221716" cy="435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7140BF-C18E-38A1-EDE1-5D6FFF250766}"/>
                </a:ext>
              </a:extLst>
            </p:cNvPr>
            <p:cNvSpPr/>
            <p:nvPr/>
          </p:nvSpPr>
          <p:spPr>
            <a:xfrm>
              <a:off x="6696635" y="1624837"/>
              <a:ext cx="462720" cy="146456"/>
            </a:xfrm>
            <a:prstGeom prst="rect">
              <a:avLst/>
            </a:prstGeom>
            <a:solidFill>
              <a:schemeClr val="accent1">
                <a:alpha val="50642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3AC91A2-172E-0272-36B0-19FC15E28D3B}"/>
                </a:ext>
              </a:extLst>
            </p:cNvPr>
            <p:cNvSpPr/>
            <p:nvPr/>
          </p:nvSpPr>
          <p:spPr>
            <a:xfrm>
              <a:off x="6911854" y="1905549"/>
              <a:ext cx="152247" cy="146456"/>
            </a:xfrm>
            <a:prstGeom prst="rect">
              <a:avLst/>
            </a:prstGeom>
            <a:solidFill>
              <a:schemeClr val="accent1">
                <a:alpha val="50642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F72AF8-6CFF-86D4-2F99-9D8684FED920}"/>
                </a:ext>
              </a:extLst>
            </p:cNvPr>
            <p:cNvSpPr txBox="1"/>
            <p:nvPr/>
          </p:nvSpPr>
          <p:spPr>
            <a:xfrm>
              <a:off x="7003973" y="1808265"/>
              <a:ext cx="19191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H1 &amp; ZEUS</a:t>
              </a:r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7857BA-9048-27F9-6DFE-5AD641C35FC1}"/>
              </a:ext>
            </a:extLst>
          </p:cNvPr>
          <p:cNvSpPr txBox="1">
            <a:spLocks/>
          </p:cNvSpPr>
          <p:nvPr/>
        </p:nvSpPr>
        <p:spPr>
          <a:xfrm>
            <a:off x="2578296" y="1615254"/>
            <a:ext cx="1980674" cy="956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In agreement with MC predictions, but not precise enough to rule out a 3.5% asymmetry</a:t>
            </a:r>
          </a:p>
        </p:txBody>
      </p:sp>
    </p:spTree>
    <p:extLst>
      <p:ext uri="{BB962C8B-B14F-4D97-AF65-F5344CB8AC3E}">
        <p14:creationId xmlns:p14="http://schemas.microsoft.com/office/powerpoint/2010/main" val="285772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9AA38-381D-876B-A0C8-1B59F2145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9798"/>
            <a:ext cx="8372901" cy="621711"/>
          </a:xfrm>
        </p:spPr>
        <p:txBody>
          <a:bodyPr/>
          <a:lstStyle/>
          <a:p>
            <a:r>
              <a:rPr lang="en-US" dirty="0"/>
              <a:t>HERA-B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4B30B8-1FB7-FEE0-E82C-F1616AD702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40105" y="3445329"/>
                <a:ext cx="3371811" cy="178366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600" dirty="0"/>
                  <a:t>HERA-B results agree with STAR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r>
                  <a:rPr lang="en-US" sz="1600" dirty="0"/>
                  <a:t>Only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1600" dirty="0"/>
                  <a:t> shows energy dependence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sz="1600" dirty="0"/>
                  <a:t> = 130 vs. 41.6 GeV)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r>
                  <a:rPr lang="en-US" sz="1600" b="1" dirty="0"/>
                  <a:t>No significant A-dependence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4B30B8-1FB7-FEE0-E82C-F1616AD702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40105" y="3445329"/>
                <a:ext cx="3371811" cy="1783660"/>
              </a:xfrm>
              <a:blipFill>
                <a:blip r:embed="rId2"/>
                <a:stretch>
                  <a:fillRect l="-3759" t="-3546" r="-3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A4BA86-6A3F-D912-E495-AACFD079E3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 descr="Welcome to HERA-B">
            <a:extLst>
              <a:ext uri="{FF2B5EF4-FFF2-40B4-BE49-F238E27FC236}">
                <a16:creationId xmlns:a16="http://schemas.microsoft.com/office/drawing/2014/main" id="{B3838D4B-E24D-D73E-FF60-ABCC2A505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966" y="0"/>
            <a:ext cx="1001537" cy="72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68E84-D5E0-BF5C-D367-BED254A48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922" y="157234"/>
            <a:ext cx="4342156" cy="258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A87132-5028-AD36-E11A-CDC24E1F1C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429"/>
          <a:stretch/>
        </p:blipFill>
        <p:spPr>
          <a:xfrm>
            <a:off x="287798" y="443902"/>
            <a:ext cx="4785538" cy="33310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3C9B4-44C0-AE2C-7052-3DC1F3D0F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6094" y="892593"/>
            <a:ext cx="2879834" cy="2437773"/>
          </a:xfrm>
          <a:prstGeom prst="rect">
            <a:avLst/>
          </a:prstGeom>
          <a:ln>
            <a:solidFill>
              <a:schemeClr val="accent6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2FF9E732-6026-C869-11D9-EACE6FAA957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8314023"/>
                  </p:ext>
                </p:extLst>
              </p:nvPr>
            </p:nvGraphicFramePr>
            <p:xfrm>
              <a:off x="425367" y="3774930"/>
              <a:ext cx="5064036" cy="9149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66009">
                      <a:extLst>
                        <a:ext uri="{9D8B030D-6E8A-4147-A177-3AD203B41FA5}">
                          <a16:colId xmlns:a16="http://schemas.microsoft.com/office/drawing/2014/main" val="2277541602"/>
                        </a:ext>
                      </a:extLst>
                    </a:gridCol>
                    <a:gridCol w="1266009">
                      <a:extLst>
                        <a:ext uri="{9D8B030D-6E8A-4147-A177-3AD203B41FA5}">
                          <a16:colId xmlns:a16="http://schemas.microsoft.com/office/drawing/2014/main" val="3230471962"/>
                        </a:ext>
                      </a:extLst>
                    </a:gridCol>
                    <a:gridCol w="1266009">
                      <a:extLst>
                        <a:ext uri="{9D8B030D-6E8A-4147-A177-3AD203B41FA5}">
                          <a16:colId xmlns:a16="http://schemas.microsoft.com/office/drawing/2014/main" val="2579596515"/>
                        </a:ext>
                      </a:extLst>
                    </a:gridCol>
                    <a:gridCol w="1266009">
                      <a:extLst>
                        <a:ext uri="{9D8B030D-6E8A-4147-A177-3AD203B41FA5}">
                          <a16:colId xmlns:a16="http://schemas.microsoft.com/office/drawing/2014/main" val="2974826288"/>
                        </a:ext>
                      </a:extLst>
                    </a:gridCol>
                  </a:tblGrid>
                  <a:tr h="514455">
                    <a:tc>
                      <a:txBody>
                        <a:bodyPr/>
                        <a:lstStyle/>
                        <a:p>
                          <a:r>
                            <a:rPr lang="en-US" sz="1500" dirty="0"/>
                            <a:t>Species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/>
                            <a:t>Carbon Target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/>
                            <a:t>Titanium Target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/>
                            <a:t>Tungsten Target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226855"/>
                      </a:ext>
                    </a:extLst>
                  </a:tr>
                  <a:tr h="298058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</m:acc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l-G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0.51±0.05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0.52±0.05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0.47±0.05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42186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2FF9E732-6026-C869-11D9-EACE6FAA957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8314023"/>
                  </p:ext>
                </p:extLst>
              </p:nvPr>
            </p:nvGraphicFramePr>
            <p:xfrm>
              <a:off x="425367" y="3774930"/>
              <a:ext cx="5064036" cy="9149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66009">
                      <a:extLst>
                        <a:ext uri="{9D8B030D-6E8A-4147-A177-3AD203B41FA5}">
                          <a16:colId xmlns:a16="http://schemas.microsoft.com/office/drawing/2014/main" val="2277541602"/>
                        </a:ext>
                      </a:extLst>
                    </a:gridCol>
                    <a:gridCol w="1266009">
                      <a:extLst>
                        <a:ext uri="{9D8B030D-6E8A-4147-A177-3AD203B41FA5}">
                          <a16:colId xmlns:a16="http://schemas.microsoft.com/office/drawing/2014/main" val="3230471962"/>
                        </a:ext>
                      </a:extLst>
                    </a:gridCol>
                    <a:gridCol w="1266009">
                      <a:extLst>
                        <a:ext uri="{9D8B030D-6E8A-4147-A177-3AD203B41FA5}">
                          <a16:colId xmlns:a16="http://schemas.microsoft.com/office/drawing/2014/main" val="2579596515"/>
                        </a:ext>
                      </a:extLst>
                    </a:gridCol>
                    <a:gridCol w="1266009">
                      <a:extLst>
                        <a:ext uri="{9D8B030D-6E8A-4147-A177-3AD203B41FA5}">
                          <a16:colId xmlns:a16="http://schemas.microsoft.com/office/drawing/2014/main" val="2974826288"/>
                        </a:ext>
                      </a:extLst>
                    </a:gridCol>
                  </a:tblGrid>
                  <a:tr h="548640">
                    <a:tc>
                      <a:txBody>
                        <a:bodyPr/>
                        <a:lstStyle/>
                        <a:p>
                          <a:r>
                            <a:rPr lang="en-US" sz="1500" dirty="0"/>
                            <a:t>Species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/>
                            <a:t>Carbon Target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/>
                            <a:t>Titanium Target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/>
                            <a:t>Tungsten Target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226855"/>
                      </a:ext>
                    </a:extLst>
                  </a:tr>
                  <a:tr h="36633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000" t="-155172" r="-302000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0.51±0.05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0.52±0.05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0.47±0.05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421865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430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5E1AC-E4DE-2542-C3EE-842EBF0EA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215" y="0"/>
            <a:ext cx="8372901" cy="621711"/>
          </a:xfrm>
        </p:spPr>
        <p:txBody>
          <a:bodyPr/>
          <a:lstStyle/>
          <a:p>
            <a:r>
              <a:rPr lang="en-US" sz="3600" dirty="0"/>
              <a:t>HERMES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1B3944-855E-78A4-7DD6-FEC6601A82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9114" y="133879"/>
                <a:ext cx="5045405" cy="3317082"/>
              </a:xfrm>
            </p:spPr>
            <p:txBody>
              <a:bodyPr/>
              <a:lstStyle/>
              <a:p>
                <a:r>
                  <a:rPr lang="en-US" dirty="0"/>
                  <a:t>Fixed target with 27.6 GeV electron beam</a:t>
                </a:r>
              </a:p>
              <a:p>
                <a:pPr lvl="1"/>
                <a:r>
                  <a:rPr lang="en-US" dirty="0"/>
                  <a:t>Similar kinematics to </a:t>
                </a:r>
                <a:r>
                  <a:rPr lang="en-US" dirty="0" err="1"/>
                  <a:t>JLab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sz="1800" dirty="0"/>
                  <a:t> = </a:t>
                </a:r>
                <a:r>
                  <a:rPr lang="en-US" dirty="0"/>
                  <a:t>7.2 GeV</a:t>
                </a:r>
              </a:p>
              <a:p>
                <a:r>
                  <a:rPr lang="en-US" dirty="0"/>
                  <a:t>Substantial raw yield of baryons to anti-baryons</a:t>
                </a:r>
              </a:p>
              <a:p>
                <a:pPr lvl="1"/>
                <a:r>
                  <a:rPr lang="en-US" dirty="0"/>
                  <a:t>Expected from phase space, but can’t draw quantitative conclusions since yields are uncorrected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1B3944-855E-78A4-7DD6-FEC6601A82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9114" y="133879"/>
                <a:ext cx="5045405" cy="3317082"/>
              </a:xfrm>
              <a:blipFill>
                <a:blip r:embed="rId2"/>
                <a:stretch>
                  <a:fillRect l="-2513" t="-2290" r="-1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1C88AE-6D5A-A3D4-6EF4-FED0DE5E5D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431B5-5B2D-399D-F856-713EF1263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560" y="2224542"/>
            <a:ext cx="2650883" cy="2472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A895E6-288A-6EDD-C023-353E2230A9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754"/>
          <a:stretch/>
        </p:blipFill>
        <p:spPr>
          <a:xfrm>
            <a:off x="457201" y="4489092"/>
            <a:ext cx="3983212" cy="551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78F72E-FE9B-F93E-208C-DFB8C242C2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30" t="5425" r="31736" b="32810"/>
          <a:stretch/>
        </p:blipFill>
        <p:spPr>
          <a:xfrm>
            <a:off x="565792" y="2224542"/>
            <a:ext cx="3272318" cy="2264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3A007A-46D0-D1CC-C9F0-D4F3D3862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901" y="4565970"/>
            <a:ext cx="3886200" cy="297146"/>
          </a:xfrm>
          <a:prstGeom prst="rect">
            <a:avLst/>
          </a:prstGeom>
        </p:spPr>
      </p:pic>
      <p:pic>
        <p:nvPicPr>
          <p:cNvPr id="13" name="Picture 12" descr="Hermes Multiplicities">
            <a:extLst>
              <a:ext uri="{FF2B5EF4-FFF2-40B4-BE49-F238E27FC236}">
                <a16:creationId xmlns:a16="http://schemas.microsoft.com/office/drawing/2014/main" id="{1E47ED6B-C7A2-13A9-79A9-BACA1E58C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176" y="110060"/>
            <a:ext cx="810603" cy="62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6B31DC-33DE-764B-33E0-EB3737149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3048" y="886479"/>
            <a:ext cx="3227054" cy="111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7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CA039-D426-7E1B-8E6E-6C6C67DB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9798"/>
            <a:ext cx="8372901" cy="621711"/>
          </a:xfrm>
        </p:spPr>
        <p:txBody>
          <a:bodyPr/>
          <a:lstStyle/>
          <a:p>
            <a:r>
              <a:rPr lang="en-US" dirty="0"/>
              <a:t>Future Prospects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9054F-020A-4E7D-D98E-23CE28596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9085"/>
            <a:ext cx="8471647" cy="3691231"/>
          </a:xfrm>
        </p:spPr>
        <p:txBody>
          <a:bodyPr/>
          <a:lstStyle/>
          <a:p>
            <a:r>
              <a:rPr lang="en-US" dirty="0"/>
              <a:t>Data of H1, ZEUS, and HERMES is preserved and available for analysis thanks to significant investment from DESY</a:t>
            </a:r>
          </a:p>
          <a:p>
            <a:pPr lvl="1"/>
            <a:r>
              <a:rPr lang="en-US" dirty="0"/>
              <a:t>Anyone can join the collaborations and have access to the data!</a:t>
            </a:r>
          </a:p>
          <a:p>
            <a:r>
              <a:rPr lang="en-US" dirty="0"/>
              <a:t>Promising directions for future analyses:</a:t>
            </a:r>
          </a:p>
          <a:p>
            <a:pPr lvl="1"/>
            <a:r>
              <a:rPr lang="en-US" dirty="0"/>
              <a:t>Repeat proton/antiproton asymmetry measurement with better understanding of detectors and backgrounds</a:t>
            </a:r>
          </a:p>
          <a:p>
            <a:pPr lvl="1"/>
            <a:r>
              <a:rPr lang="en-US" dirty="0"/>
              <a:t>Strange baryons in diffractive DIS</a:t>
            </a:r>
          </a:p>
          <a:p>
            <a:pPr lvl="2"/>
            <a:r>
              <a:rPr lang="en-US" dirty="0"/>
              <a:t>Use as a baseline for non-diffractive DIS measurements</a:t>
            </a:r>
          </a:p>
          <a:p>
            <a:pPr lvl="1"/>
            <a:r>
              <a:rPr lang="en-US" dirty="0"/>
              <a:t>Proton energy scan data</a:t>
            </a:r>
          </a:p>
          <a:p>
            <a:pPr lvl="2"/>
            <a:r>
              <a:rPr lang="en-US" dirty="0"/>
              <a:t>Reach smaller beam </a:t>
            </a:r>
            <a:r>
              <a:rPr lang="en-US" dirty="0" err="1"/>
              <a:t>rapidities</a:t>
            </a:r>
            <a:endParaRPr lang="en-US" dirty="0"/>
          </a:p>
          <a:p>
            <a:pPr lvl="1"/>
            <a:r>
              <a:rPr lang="en-US" dirty="0"/>
              <a:t>Utilize the whole HERA dataset!</a:t>
            </a:r>
          </a:p>
          <a:p>
            <a:pPr lvl="2"/>
            <a:r>
              <a:rPr lang="en-US" dirty="0"/>
              <a:t>Current H1 &amp; ZEUS baryon publications use only ~1/4 of the whole dataset</a:t>
            </a:r>
          </a:p>
          <a:p>
            <a:pPr lvl="2"/>
            <a:r>
              <a:rPr lang="en-US" dirty="0"/>
              <a:t>Higher statistics to access </a:t>
            </a:r>
            <a:r>
              <a:rPr lang="en-US" dirty="0" err="1"/>
              <a:t>e.g</a:t>
            </a:r>
            <a:r>
              <a:rPr lang="en-US" dirty="0"/>
              <a:t> </a:t>
            </a:r>
            <a:r>
              <a:rPr lang="el-GR" dirty="0">
                <a:effectLst/>
              </a:rPr>
              <a:t>Ξ</a:t>
            </a:r>
            <a:r>
              <a:rPr lang="el-GR" baseline="30000" dirty="0">
                <a:effectLst/>
              </a:rPr>
              <a:t>0</a:t>
            </a:r>
            <a:r>
              <a:rPr lang="en-US" dirty="0">
                <a:effectLst/>
              </a:rPr>
              <a:t>, where diquark cannot be responsible</a:t>
            </a:r>
            <a:endParaRPr lang="en-US" dirty="0"/>
          </a:p>
          <a:p>
            <a:pPr lvl="2"/>
            <a:r>
              <a:rPr lang="en-US" dirty="0"/>
              <a:t>For asymmetry measurements where statistical uncertainty dominates, substantial improvements possible!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1C6DB-4E6F-D0C7-2C45-F9D5A7C92A8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3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A2289-7E0B-A772-FC5C-260A02C27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08654"/>
            <a:ext cx="8372901" cy="621711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1A905-2C4C-87F8-A3A7-33B72B7D4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46359"/>
            <a:ext cx="4844265" cy="3317082"/>
          </a:xfrm>
        </p:spPr>
        <p:txBody>
          <a:bodyPr/>
          <a:lstStyle/>
          <a:p>
            <a:r>
              <a:rPr lang="en-US" dirty="0" err="1"/>
              <a:t>e+p</a:t>
            </a:r>
            <a:r>
              <a:rPr lang="en-US" dirty="0"/>
              <a:t> and </a:t>
            </a:r>
            <a:r>
              <a:rPr lang="en-US" dirty="0" err="1"/>
              <a:t>ɣ+p</a:t>
            </a:r>
            <a:r>
              <a:rPr lang="en-US" dirty="0"/>
              <a:t> collisions are promising avenues to search for baryon junctions</a:t>
            </a:r>
          </a:p>
          <a:p>
            <a:endParaRPr lang="en-US" sz="800" dirty="0"/>
          </a:p>
          <a:p>
            <a:r>
              <a:rPr lang="en-US" dirty="0"/>
              <a:t>There are a surprising number of relevant published results on baryon production mechanisms from HERA</a:t>
            </a:r>
          </a:p>
          <a:p>
            <a:pPr lvl="1"/>
            <a:r>
              <a:rPr lang="en-US" dirty="0"/>
              <a:t>With more on the way!</a:t>
            </a:r>
          </a:p>
          <a:p>
            <a:pPr lvl="1"/>
            <a:r>
              <a:rPr lang="en-US" dirty="0"/>
              <a:t>HERA data very easy to work with</a:t>
            </a:r>
          </a:p>
          <a:p>
            <a:pPr lvl="2"/>
            <a:r>
              <a:rPr lang="en-US" dirty="0"/>
              <a:t>Nice projects for students pre-EIC</a:t>
            </a:r>
          </a:p>
          <a:p>
            <a:pPr lvl="1"/>
            <a:endParaRPr lang="en-US" sz="800" dirty="0"/>
          </a:p>
          <a:p>
            <a:r>
              <a:rPr lang="en-US" dirty="0"/>
              <a:t>Existing &amp; upcoming HERA measurements nicely set the stage for the EIC!</a:t>
            </a:r>
          </a:p>
          <a:p>
            <a:pPr lvl="1"/>
            <a:r>
              <a:rPr lang="en-US" dirty="0"/>
              <a:t>EIC detectors, statistics, beam flexibility will make it the ultimate tool for these studies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15F1F2-04DD-0E57-988A-B56571B28C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C7B230-CBD1-B062-E3DF-8FD7B03B2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491" y="421240"/>
            <a:ext cx="3225764" cy="430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0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4A02-9F58-1552-2890-5EC64C2D0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B3CED-7C87-DE73-2B8B-7277C3337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1475" y="1200586"/>
            <a:ext cx="6547382" cy="358453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H1: </a:t>
            </a:r>
            <a:br>
              <a:rPr lang="en-US" dirty="0"/>
            </a:br>
            <a:r>
              <a:rPr lang="en-US" dirty="0">
                <a:hlinkClick r:id="rId2"/>
              </a:rPr>
              <a:t>https://arxiv.org/pdf/0810.4036.pdf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ZEUS: </a:t>
            </a:r>
            <a:br>
              <a:rPr lang="en-US" dirty="0"/>
            </a:br>
            <a:r>
              <a:rPr lang="en-US" dirty="0">
                <a:hlinkClick r:id="rId3"/>
              </a:rPr>
              <a:t>https://arxiv.org/pdf/hep-ex/0612023.pdf</a:t>
            </a:r>
            <a:br>
              <a:rPr lang="en-US" dirty="0"/>
            </a:br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arxiv.org</a:t>
            </a:r>
            <a:r>
              <a:rPr lang="en-US" dirty="0">
                <a:hlinkClick r:id="rId4"/>
              </a:rPr>
              <a:t>/pdf/0705.3770.pdf</a:t>
            </a:r>
            <a:endParaRPr lang="en-US" dirty="0"/>
          </a:p>
          <a:p>
            <a:pPr marL="0" indent="0" algn="ctr">
              <a:buFont typeface="Wingdings" pitchFamily="2" charset="2"/>
              <a:buNone/>
            </a:pPr>
            <a:r>
              <a:rPr lang="en-US" dirty="0"/>
              <a:t>HERMES: </a:t>
            </a:r>
            <a:br>
              <a:rPr lang="en-US" dirty="0"/>
            </a:br>
            <a:r>
              <a:rPr lang="en-US" dirty="0">
                <a:hlinkClick r:id="rId5"/>
              </a:rPr>
              <a:t>https://arxiv.org/pdf/0704.3133.pdf</a:t>
            </a:r>
            <a:endParaRPr lang="en-US" dirty="0"/>
          </a:p>
          <a:p>
            <a:pPr marL="0" indent="0" algn="ctr">
              <a:buFont typeface="Wingdings" pitchFamily="2" charset="2"/>
              <a:buNone/>
            </a:pPr>
            <a:r>
              <a:rPr lang="en-US" dirty="0">
                <a:hlinkClick r:id="rId6"/>
              </a:rPr>
              <a:t>https://arxiv.org/pdf/1406.3236.pdf</a:t>
            </a:r>
            <a:endParaRPr lang="en-US" b="1" dirty="0"/>
          </a:p>
          <a:p>
            <a:pPr marL="0" indent="0" algn="ctr">
              <a:buNone/>
            </a:pPr>
            <a:r>
              <a:rPr lang="en-US" dirty="0"/>
              <a:t>HERA-B: </a:t>
            </a:r>
            <a:br>
              <a:rPr lang="en-US" dirty="0"/>
            </a:br>
            <a:r>
              <a:rPr lang="en-US" dirty="0">
                <a:hlinkClick r:id="rId7"/>
              </a:rPr>
              <a:t>https://arxiv.org/pdf/0812.0471.pdf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A1D5A-6B19-6829-F39F-6FA92F9683B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93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7A4B5B-84A6-0886-98D1-E53A458F4806}"/>
              </a:ext>
            </a:extLst>
          </p:cNvPr>
          <p:cNvGrpSpPr/>
          <p:nvPr/>
        </p:nvGrpSpPr>
        <p:grpSpPr>
          <a:xfrm>
            <a:off x="235131" y="0"/>
            <a:ext cx="8795657" cy="5486400"/>
            <a:chOff x="6420417" y="1713694"/>
            <a:chExt cx="5307771" cy="3361738"/>
          </a:xfrm>
        </p:grpSpPr>
        <p:pic>
          <p:nvPicPr>
            <p:cNvPr id="7" name="Picture 6" descr="An aerial view of a city&#10;&#10;Description automatically generated">
              <a:extLst>
                <a:ext uri="{FF2B5EF4-FFF2-40B4-BE49-F238E27FC236}">
                  <a16:creationId xmlns:a16="http://schemas.microsoft.com/office/drawing/2014/main" id="{361CE24C-C0B3-FAB9-0D70-26917F3AD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417" y="1713694"/>
              <a:ext cx="5307771" cy="3361738"/>
            </a:xfrm>
            <a:prstGeom prst="rect">
              <a:avLst/>
            </a:prstGeom>
          </p:spPr>
        </p:pic>
        <p:pic>
          <p:nvPicPr>
            <p:cNvPr id="8" name="Picture 6" descr="KEK ZEUS group home page">
              <a:extLst>
                <a:ext uri="{FF2B5EF4-FFF2-40B4-BE49-F238E27FC236}">
                  <a16:creationId xmlns:a16="http://schemas.microsoft.com/office/drawing/2014/main" id="{835316AD-A063-D92D-4FBE-BA4972F6B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377" y="2183113"/>
              <a:ext cx="677908" cy="670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Hermes Multiplicities">
              <a:extLst>
                <a:ext uri="{FF2B5EF4-FFF2-40B4-BE49-F238E27FC236}">
                  <a16:creationId xmlns:a16="http://schemas.microsoft.com/office/drawing/2014/main" id="{3020D4B2-6363-B240-75C6-C2B4CF28C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5348" y="1852210"/>
              <a:ext cx="677908" cy="519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Welcome to HERA-B">
              <a:extLst>
                <a:ext uri="{FF2B5EF4-FFF2-40B4-BE49-F238E27FC236}">
                  <a16:creationId xmlns:a16="http://schemas.microsoft.com/office/drawing/2014/main" id="{3BACDE50-B74C-DF52-007B-83C1D269D7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792" y="3729517"/>
              <a:ext cx="604381" cy="441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F0AC8E-05F7-8F52-3C77-EA9351C55F10}"/>
              </a:ext>
            </a:extLst>
          </p:cNvPr>
          <p:cNvSpPr txBox="1"/>
          <p:nvPr/>
        </p:nvSpPr>
        <p:spPr>
          <a:xfrm>
            <a:off x="2696675" y="1536994"/>
            <a:ext cx="258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Four experiments and 30 years in one talk?!</a:t>
            </a:r>
          </a:p>
        </p:txBody>
      </p:sp>
    </p:spTree>
    <p:extLst>
      <p:ext uri="{BB962C8B-B14F-4D97-AF65-F5344CB8AC3E}">
        <p14:creationId xmlns:p14="http://schemas.microsoft.com/office/powerpoint/2010/main" val="151889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5C2E-2B0E-AF0F-A0CD-3ECAD6C98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98E91-22E5-3AB2-E08D-FAD4F7151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6F44B-4089-AB0B-F230-6A7FE9623B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73EE15-8C58-AC16-FB1E-35739D0427C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A3302C-EDD2-E820-4736-14B33BB50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04" y="0"/>
            <a:ext cx="5788334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5C28FB-3095-2946-EE4D-FEDB4C564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3267500"/>
            <a:ext cx="3886198" cy="86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5797A-5DCA-46B2-EB72-4A25BD6E9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FFEDE-2E5E-53E8-DA03-C30805895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F9EA7E-BB67-8369-FA6B-3124CEFB42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9D361-2593-DF0C-6041-F6F03AE376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4C681F-76A1-BA1F-E1B9-D944FC33FEDD}"/>
              </a:ext>
            </a:extLst>
          </p:cNvPr>
          <p:cNvGrpSpPr/>
          <p:nvPr/>
        </p:nvGrpSpPr>
        <p:grpSpPr>
          <a:xfrm>
            <a:off x="407901" y="93752"/>
            <a:ext cx="5493035" cy="5049748"/>
            <a:chOff x="313898" y="93752"/>
            <a:chExt cx="5493035" cy="50497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65343C-8B0D-7E55-144B-1B0F05320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898" y="93752"/>
              <a:ext cx="5493035" cy="26660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2A0C32-A69C-8D8F-3103-B46905FCD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898" y="2759828"/>
              <a:ext cx="5393130" cy="238367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02CA91C-FE5E-5D91-F179-ED2248B8D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617" y="669233"/>
            <a:ext cx="3359383" cy="206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1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5B826-AD17-3187-1424-AB4C5621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0A9AF-C179-8911-B475-378D96D57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3314D-EAEB-3AA7-DFA4-33843B0921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53BA5-D447-2EB6-34B6-54C5B4172B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0048F-3288-B470-D7FD-2EC0D9DF2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194" y="0"/>
            <a:ext cx="52096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8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A7E3B-1EEC-AC4A-6134-DBEBA1849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2C876-7EA5-86FC-905E-ADB6074C2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E2DEA8-3727-194B-8E08-192F1E03B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1D89E-205A-0A3B-D09B-106C77F643A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ACB786-977E-859C-A4B9-A4006323A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77786"/>
            <a:ext cx="7772400" cy="37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8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7A4B5B-84A6-0886-98D1-E53A458F4806}"/>
              </a:ext>
            </a:extLst>
          </p:cNvPr>
          <p:cNvGrpSpPr/>
          <p:nvPr/>
        </p:nvGrpSpPr>
        <p:grpSpPr>
          <a:xfrm>
            <a:off x="235131" y="0"/>
            <a:ext cx="8795657" cy="5486400"/>
            <a:chOff x="6420417" y="1713694"/>
            <a:chExt cx="5307771" cy="3361738"/>
          </a:xfrm>
        </p:grpSpPr>
        <p:pic>
          <p:nvPicPr>
            <p:cNvPr id="7" name="Picture 6" descr="An aerial view of a city&#10;&#10;Description automatically generated">
              <a:extLst>
                <a:ext uri="{FF2B5EF4-FFF2-40B4-BE49-F238E27FC236}">
                  <a16:creationId xmlns:a16="http://schemas.microsoft.com/office/drawing/2014/main" id="{361CE24C-C0B3-FAB9-0D70-26917F3AD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417" y="1713694"/>
              <a:ext cx="5307771" cy="3361738"/>
            </a:xfrm>
            <a:prstGeom prst="rect">
              <a:avLst/>
            </a:prstGeom>
          </p:spPr>
        </p:pic>
        <p:pic>
          <p:nvPicPr>
            <p:cNvPr id="8" name="Picture 6" descr="KEK ZEUS group home page">
              <a:extLst>
                <a:ext uri="{FF2B5EF4-FFF2-40B4-BE49-F238E27FC236}">
                  <a16:creationId xmlns:a16="http://schemas.microsoft.com/office/drawing/2014/main" id="{835316AD-A063-D92D-4FBE-BA4972F6B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377" y="2183113"/>
              <a:ext cx="677908" cy="670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Hermes Multiplicities">
              <a:extLst>
                <a:ext uri="{FF2B5EF4-FFF2-40B4-BE49-F238E27FC236}">
                  <a16:creationId xmlns:a16="http://schemas.microsoft.com/office/drawing/2014/main" id="{3020D4B2-6363-B240-75C6-C2B4CF28C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5348" y="1852210"/>
              <a:ext cx="677908" cy="519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Welcome to HERA-B">
              <a:extLst>
                <a:ext uri="{FF2B5EF4-FFF2-40B4-BE49-F238E27FC236}">
                  <a16:creationId xmlns:a16="http://schemas.microsoft.com/office/drawing/2014/main" id="{3BACDE50-B74C-DF52-007B-83C1D269D7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792" y="3729517"/>
              <a:ext cx="604381" cy="441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F0AC8E-05F7-8F52-3C77-EA9351C55F10}"/>
              </a:ext>
            </a:extLst>
          </p:cNvPr>
          <p:cNvSpPr txBox="1"/>
          <p:nvPr/>
        </p:nvSpPr>
        <p:spPr>
          <a:xfrm>
            <a:off x="235128" y="284250"/>
            <a:ext cx="4204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 will try to summarize the relevant existing results from HERA, and provide some future possibilities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D811E0-D404-F300-F304-1A05DC33306B}"/>
              </a:ext>
            </a:extLst>
          </p:cNvPr>
          <p:cNvSpPr txBox="1"/>
          <p:nvPr/>
        </p:nvSpPr>
        <p:spPr>
          <a:xfrm>
            <a:off x="5394135" y="119767"/>
            <a:ext cx="347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All opinions are my own, not vetted by the collaborations!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D2FF79-C367-4A1B-6BF0-FC198AC831A6}"/>
              </a:ext>
            </a:extLst>
          </p:cNvPr>
          <p:cNvSpPr txBox="1"/>
          <p:nvPr/>
        </p:nvSpPr>
        <p:spPr>
          <a:xfrm>
            <a:off x="2547204" y="1533065"/>
            <a:ext cx="3731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In all cases, I didn’t do these analyses and you should read the papers (in backup) for details!</a:t>
            </a:r>
          </a:p>
        </p:txBody>
      </p:sp>
    </p:spTree>
    <p:extLst>
      <p:ext uri="{BB962C8B-B14F-4D97-AF65-F5344CB8AC3E}">
        <p14:creationId xmlns:p14="http://schemas.microsoft.com/office/powerpoint/2010/main" val="22307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F450E1-0473-4DCB-9979-0A3692DEEC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27B2072-4F60-4E5F-A5F6-8C515A5DBD3F}"/>
                  </a:ext>
                </a:extLst>
              </p:cNvPr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331634" y="712021"/>
                <a:ext cx="4624418" cy="4296768"/>
              </a:xfrm>
              <a:prstGeom prst="rect">
                <a:avLst/>
              </a:prstGeom>
            </p:spPr>
            <p:txBody>
              <a:bodyPr/>
              <a:lstStyle/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World’s only electron + proton collider 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Located at DESY in Hamburg, Germany</a:t>
                </a:r>
              </a:p>
              <a:p>
                <a:pPr marL="600075" lvl="1" indent="-257175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Nominal energies of 27.6 GeV e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-,+</a:t>
                </a:r>
                <a:r>
                  <a:rPr lang="en-US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on 920 GeV protons</a:t>
                </a:r>
              </a:p>
              <a:p>
                <a:pPr marL="600075" lvl="1" indent="-257175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319 GeV</a:t>
                </a:r>
              </a:p>
              <a:p>
                <a:pPr marL="600075" lvl="1" indent="-257175"/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Ran from 1992-2007</a:t>
                </a:r>
              </a:p>
              <a:p>
                <a:pPr marL="600075" lvl="1" indent="-257175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Delivered ~1 fb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of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e+p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collisions to the two general purpose experiments, H1 and ZEUS</a:t>
                </a:r>
              </a:p>
              <a:p>
                <a:pPr marL="600075" lvl="1" indent="-257175"/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52413" indent="-257175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Two fixed-target experiments</a:t>
                </a:r>
              </a:p>
              <a:p>
                <a:pPr marL="600075" lvl="1" indent="-257175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Hermes, utilizing electron beam</a:t>
                </a:r>
              </a:p>
              <a:p>
                <a:pPr marL="600075" lvl="1" indent="-257175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HERA-B, utilizing proton beam</a:t>
                </a:r>
              </a:p>
              <a:p>
                <a:pPr marL="600075" lvl="1" indent="-257175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27B2072-4F60-4E5F-A5F6-8C515A5DBD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331634" y="712021"/>
                <a:ext cx="4624418" cy="4296768"/>
              </a:xfrm>
              <a:prstGeom prst="rect">
                <a:avLst/>
              </a:prstGeom>
              <a:blipFill>
                <a:blip r:embed="rId3"/>
                <a:stretch>
                  <a:fillRect l="-2732" t="-1770" r="-3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4CCCACF0-6AD9-4CA5-A093-17F94F4C74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4680" y="-214360"/>
            <a:ext cx="7543800" cy="792956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HERA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212C5F-5FDD-FE02-EC20-EC735304259D}"/>
              </a:ext>
            </a:extLst>
          </p:cNvPr>
          <p:cNvSpPr txBox="1"/>
          <p:nvPr/>
        </p:nvSpPr>
        <p:spPr>
          <a:xfrm>
            <a:off x="6216650" y="298282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350" b="1" i="1" dirty="0"/>
              <a:t>HERA: H</a:t>
            </a:r>
            <a:r>
              <a:rPr lang="de-DE" sz="1350" i="1" dirty="0"/>
              <a:t>adron-</a:t>
            </a:r>
            <a:r>
              <a:rPr lang="de-DE" sz="1350" b="1" i="1" dirty="0"/>
              <a:t>E</a:t>
            </a:r>
            <a:r>
              <a:rPr lang="de-DE" sz="1350" i="1" dirty="0"/>
              <a:t>lektron-</a:t>
            </a:r>
            <a:r>
              <a:rPr lang="de-DE" sz="1350" b="1" i="1" dirty="0"/>
              <a:t>R</a:t>
            </a:r>
            <a:r>
              <a:rPr lang="de-DE" sz="1350" i="1" dirty="0"/>
              <a:t>ing</a:t>
            </a:r>
            <a:r>
              <a:rPr lang="de-DE" sz="1350" b="1" i="1" dirty="0"/>
              <a:t>a</a:t>
            </a:r>
            <a:r>
              <a:rPr lang="de-DE" sz="1350" i="1" dirty="0"/>
              <a:t>nlage</a:t>
            </a:r>
          </a:p>
          <a:p>
            <a:r>
              <a:rPr lang="de-DE" sz="1350" b="1" i="1" dirty="0"/>
              <a:t>H</a:t>
            </a:r>
            <a:r>
              <a:rPr lang="de-DE" sz="1350" i="1" dirty="0"/>
              <a:t>adron-</a:t>
            </a:r>
            <a:r>
              <a:rPr lang="de-DE" sz="1350" b="1" i="1" dirty="0"/>
              <a:t>E</a:t>
            </a:r>
            <a:r>
              <a:rPr lang="de-DE" sz="1350" i="1" dirty="0"/>
              <a:t>lectron </a:t>
            </a:r>
            <a:r>
              <a:rPr lang="de-DE" sz="1350" b="1" i="1" dirty="0"/>
              <a:t>R</a:t>
            </a:r>
            <a:r>
              <a:rPr lang="de-DE" sz="1350" i="1" dirty="0"/>
              <a:t>ing</a:t>
            </a:r>
            <a:r>
              <a:rPr lang="de-DE" sz="1350" b="1" i="1" dirty="0"/>
              <a:t> A</a:t>
            </a:r>
            <a:r>
              <a:rPr lang="de-DE" sz="1350" i="1" dirty="0"/>
              <a:t>ccelerator</a:t>
            </a:r>
            <a:endParaRPr lang="en-US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81000-7D3A-DE90-0E5B-27220C02E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686" y="1024003"/>
            <a:ext cx="3979132" cy="376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46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D0197-6305-59FD-D59F-9284E09B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6618"/>
            <a:ext cx="8372901" cy="621711"/>
          </a:xfrm>
        </p:spPr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hera</a:t>
            </a:r>
            <a:r>
              <a:rPr lang="en-US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5C70F4-73CF-B75A-378C-C99E0B372D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1" y="784447"/>
                <a:ext cx="4860881" cy="3317082"/>
              </a:xfrm>
            </p:spPr>
            <p:txBody>
              <a:bodyPr/>
              <a:lstStyle/>
              <a:p>
                <a:r>
                  <a:rPr lang="en-US" dirty="0"/>
                  <a:t>Several aspects make the HERA experiments an interesting place to mine for junctions</a:t>
                </a:r>
              </a:p>
              <a:p>
                <a:r>
                  <a:rPr lang="en-US" dirty="0"/>
                  <a:t>Can reach low-x (and know you were there!)</a:t>
                </a:r>
              </a:p>
              <a:p>
                <a:pPr lvl="1"/>
                <a:r>
                  <a:rPr lang="en-US" dirty="0"/>
                  <a:t>Valence quark contribution can be controlled with kinematics</a:t>
                </a:r>
              </a:p>
              <a:p>
                <a:pPr lvl="1"/>
                <a:r>
                  <a:rPr lang="en-US" dirty="0"/>
                  <a:t>Current &amp; target fragmentation can be easily separated</a:t>
                </a:r>
              </a:p>
              <a:p>
                <a:pPr lvl="1"/>
                <a:r>
                  <a:rPr lang="en-US" dirty="0"/>
                  <a:t>Knowing event-by-event kinematics enables studying observables as functions of x, Q</a:t>
                </a:r>
                <a:r>
                  <a:rPr lang="en-US" baseline="30000" dirty="0"/>
                  <a:t>2</a:t>
                </a:r>
                <a:r>
                  <a:rPr lang="en-US" dirty="0"/>
                  <a:t>, </a:t>
                </a:r>
                <a:r>
                  <a:rPr lang="en-US" dirty="0" err="1"/>
                  <a:t>p</a:t>
                </a:r>
                <a:r>
                  <a:rPr lang="en-US" baseline="-25000" dirty="0" err="1"/>
                  <a:t>T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 err="1"/>
                  <a:t>etc</a:t>
                </a:r>
                <a:r>
                  <a:rPr lang="en-US" dirty="0"/>
                  <a:t>…</a:t>
                </a:r>
              </a:p>
              <a:p>
                <a:r>
                  <a:rPr lang="en-US" dirty="0"/>
                  <a:t>Photoproduction &amp; DIS both available</a:t>
                </a:r>
              </a:p>
              <a:p>
                <a:pPr lvl="1"/>
                <a:r>
                  <a:rPr lang="en-US" dirty="0"/>
                  <a:t>Photoproduction provides a “hadronic” probe that carries no baryon number itself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5C70F4-73CF-B75A-378C-C99E0B372D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784447"/>
                <a:ext cx="4860881" cy="3317082"/>
              </a:xfrm>
              <a:blipFill>
                <a:blip r:embed="rId2"/>
                <a:stretch>
                  <a:fillRect l="-2872" t="-1901" r="-3394" b="-16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CF297-0D2C-4FB7-A1E9-3A2A6C1D138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7356" y="493972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050" name="Picture 2" descr="8.2 Mining and Ore Processing – Environmental Geology">
            <a:extLst>
              <a:ext uri="{FF2B5EF4-FFF2-40B4-BE49-F238E27FC236}">
                <a16:creationId xmlns:a16="http://schemas.microsoft.com/office/drawing/2014/main" id="{A7DB732D-AA89-666A-3C92-3EEBA74DA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4"/>
          <a:stretch/>
        </p:blipFill>
        <p:spPr bwMode="auto">
          <a:xfrm>
            <a:off x="6156961" y="732314"/>
            <a:ext cx="2673142" cy="398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ere be Dragons! | Karl Barth for Dummies">
            <a:extLst>
              <a:ext uri="{FF2B5EF4-FFF2-40B4-BE49-F238E27FC236}">
                <a16:creationId xmlns:a16="http://schemas.microsoft.com/office/drawing/2014/main" id="{62DB9FCA-3ED3-CC1E-37DF-FDB2C9E20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650" y="3737133"/>
            <a:ext cx="2673142" cy="9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506DB21-CB3F-BF77-697D-6DF3A5A9D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2" t="3578" r="3433" b="19838"/>
          <a:stretch/>
        </p:blipFill>
        <p:spPr bwMode="auto">
          <a:xfrm>
            <a:off x="8337572" y="4272447"/>
            <a:ext cx="348917" cy="34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624B567C-D7C2-0B67-1677-623865CCBC3F}"/>
              </a:ext>
            </a:extLst>
          </p:cNvPr>
          <p:cNvSpPr/>
          <p:nvPr/>
        </p:nvSpPr>
        <p:spPr>
          <a:xfrm>
            <a:off x="5904411" y="1436914"/>
            <a:ext cx="130629" cy="3196946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099459-03FD-3393-49C4-31C54AED15D0}"/>
              </a:ext>
            </a:extLst>
          </p:cNvPr>
          <p:cNvSpPr/>
          <p:nvPr/>
        </p:nvSpPr>
        <p:spPr>
          <a:xfrm>
            <a:off x="5506224" y="2953515"/>
            <a:ext cx="42221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73C3C-0F74-319E-399B-B2728EC3856E}"/>
              </a:ext>
            </a:extLst>
          </p:cNvPr>
          <p:cNvSpPr/>
          <p:nvPr/>
        </p:nvSpPr>
        <p:spPr>
          <a:xfrm rot="919157">
            <a:off x="7724403" y="4136574"/>
            <a:ext cx="522616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041B8C-4F36-B09C-DEBB-A844CC969F94}"/>
              </a:ext>
            </a:extLst>
          </p:cNvPr>
          <p:cNvSpPr txBox="1"/>
          <p:nvPr/>
        </p:nvSpPr>
        <p:spPr>
          <a:xfrm>
            <a:off x="7605428" y="4241829"/>
            <a:ext cx="7321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kayaKanadaka" panose="02010502080401010103" pitchFamily="2" charset="77"/>
                <a:cs typeface="AkayaKanadaka" panose="02010502080401010103" pitchFamily="2" charset="77"/>
              </a:rPr>
              <a:t>junctions</a:t>
            </a:r>
          </a:p>
        </p:txBody>
      </p:sp>
    </p:spTree>
    <p:extLst>
      <p:ext uri="{BB962C8B-B14F-4D97-AF65-F5344CB8AC3E}">
        <p14:creationId xmlns:p14="http://schemas.microsoft.com/office/powerpoint/2010/main" val="90842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D0197-6305-59FD-D59F-9284E09B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6618"/>
            <a:ext cx="8372901" cy="621711"/>
          </a:xfrm>
        </p:spPr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hera</a:t>
            </a:r>
            <a:r>
              <a:rPr lang="en-US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5C70F4-73CF-B75A-378C-C99E0B372D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1" y="842351"/>
                <a:ext cx="5049023" cy="3317082"/>
              </a:xfrm>
            </p:spPr>
            <p:txBody>
              <a:bodyPr/>
              <a:lstStyle/>
              <a:p>
                <a:r>
                  <a:rPr lang="en-US" dirty="0"/>
                  <a:t>Beam species asymmetry</a:t>
                </a:r>
              </a:p>
              <a:p>
                <a:pPr lvl="1"/>
                <a:r>
                  <a:rPr lang="en-US" dirty="0"/>
                  <a:t>Baryon number enters from one side only*</a:t>
                </a:r>
              </a:p>
              <a:p>
                <a:pPr lvl="1"/>
                <a:r>
                  <a:rPr lang="en-US" dirty="0"/>
                  <a:t>No forward-backward ambiguity as in </a:t>
                </a:r>
                <a:r>
                  <a:rPr lang="en-US" dirty="0" err="1"/>
                  <a:t>p+p</a:t>
                </a:r>
                <a:endParaRPr lang="en-US" dirty="0"/>
              </a:p>
              <a:p>
                <a:pPr lvl="1"/>
                <a:endParaRPr lang="en-US" sz="1000" dirty="0"/>
              </a:p>
              <a:p>
                <a:r>
                  <a:rPr lang="en-US" dirty="0"/>
                  <a:t>Diffraction</a:t>
                </a:r>
              </a:p>
              <a:p>
                <a:pPr lvl="1"/>
                <a:r>
                  <a:rPr lang="en-US" dirty="0"/>
                  <a:t>Know that baryon number was not transported in diffractive collisions</a:t>
                </a:r>
              </a:p>
              <a:p>
                <a:pPr lvl="1"/>
                <a:r>
                  <a:rPr lang="en-US" dirty="0"/>
                  <a:t>Can be used as a baseline </a:t>
                </a:r>
              </a:p>
              <a:p>
                <a:pPr lvl="1"/>
                <a:endParaRPr lang="en-US" sz="1000" dirty="0"/>
              </a:p>
              <a:p>
                <a:r>
                  <a:rPr lang="en-US" dirty="0"/>
                  <a:t>Large detector acceptances</a:t>
                </a:r>
              </a:p>
              <a:p>
                <a:pPr lvl="1"/>
                <a:r>
                  <a:rPr lang="en-US" dirty="0"/>
                  <a:t>Good reach in rapidity </a:t>
                </a:r>
              </a:p>
              <a:p>
                <a:pPr lvl="2"/>
                <a:r>
                  <a:rPr lang="en-US" dirty="0"/>
                  <a:t>Especially in rapidity loss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Variable proton beam energy</a:t>
                </a:r>
              </a:p>
              <a:p>
                <a:pPr lvl="2"/>
                <a:r>
                  <a:rPr lang="en-US" dirty="0"/>
                  <a:t>920, 820, 575, 460 GeV data exist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5C70F4-73CF-B75A-378C-C99E0B372D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842351"/>
                <a:ext cx="5049023" cy="3317082"/>
              </a:xfrm>
              <a:blipFill>
                <a:blip r:embed="rId2"/>
                <a:stretch>
                  <a:fillRect l="-2764" t="-2290" b="-17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CF297-0D2C-4FB7-A1E9-3A2A6C1D138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7356" y="493972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050" name="Picture 2" descr="8.2 Mining and Ore Processing – Environmental Geology">
            <a:extLst>
              <a:ext uri="{FF2B5EF4-FFF2-40B4-BE49-F238E27FC236}">
                <a16:creationId xmlns:a16="http://schemas.microsoft.com/office/drawing/2014/main" id="{A7DB732D-AA89-666A-3C92-3EEBA74DA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4"/>
          <a:stretch/>
        </p:blipFill>
        <p:spPr bwMode="auto">
          <a:xfrm>
            <a:off x="6156961" y="732314"/>
            <a:ext cx="2673142" cy="398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ere be Dragons! | Karl Barth for Dummies">
            <a:extLst>
              <a:ext uri="{FF2B5EF4-FFF2-40B4-BE49-F238E27FC236}">
                <a16:creationId xmlns:a16="http://schemas.microsoft.com/office/drawing/2014/main" id="{62DB9FCA-3ED3-CC1E-37DF-FDB2C9E20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650" y="3737133"/>
            <a:ext cx="2673142" cy="9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AE4622-3E14-E4C7-AE5E-EEE66C93C91C}"/>
              </a:ext>
            </a:extLst>
          </p:cNvPr>
          <p:cNvSpPr txBox="1"/>
          <p:nvPr/>
        </p:nvSpPr>
        <p:spPr>
          <a:xfrm>
            <a:off x="7605428" y="4241829"/>
            <a:ext cx="7321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kayaKanadaka" panose="02010502080401010103" pitchFamily="2" charset="77"/>
                <a:cs typeface="AkayaKanadaka" panose="02010502080401010103" pitchFamily="2" charset="77"/>
              </a:rPr>
              <a:t>junctions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506DB21-CB3F-BF77-697D-6DF3A5A9D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2" t="3578" r="3433" b="19838"/>
          <a:stretch/>
        </p:blipFill>
        <p:spPr bwMode="auto">
          <a:xfrm>
            <a:off x="8337572" y="4272447"/>
            <a:ext cx="348917" cy="34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624B567C-D7C2-0B67-1677-623865CCBC3F}"/>
              </a:ext>
            </a:extLst>
          </p:cNvPr>
          <p:cNvSpPr/>
          <p:nvPr/>
        </p:nvSpPr>
        <p:spPr>
          <a:xfrm>
            <a:off x="5904411" y="1436914"/>
            <a:ext cx="130629" cy="3196946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099459-03FD-3393-49C4-31C54AED15D0}"/>
              </a:ext>
            </a:extLst>
          </p:cNvPr>
          <p:cNvSpPr/>
          <p:nvPr/>
        </p:nvSpPr>
        <p:spPr>
          <a:xfrm>
            <a:off x="5506224" y="2953515"/>
            <a:ext cx="42221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73C3C-0F74-319E-399B-B2728EC3856E}"/>
              </a:ext>
            </a:extLst>
          </p:cNvPr>
          <p:cNvSpPr/>
          <p:nvPr/>
        </p:nvSpPr>
        <p:spPr>
          <a:xfrm rot="919157">
            <a:off x="7724403" y="4136574"/>
            <a:ext cx="522616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CCA75A-4930-22F5-B5D1-28553712D939}"/>
                  </a:ext>
                </a:extLst>
              </p:cNvPr>
              <p:cNvSpPr txBox="1"/>
              <p:nvPr/>
            </p:nvSpPr>
            <p:spPr>
              <a:xfrm>
                <a:off x="2631979" y="4648764"/>
                <a:ext cx="287424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*This feature exists also in the </a:t>
                </a:r>
                <a14:m>
                  <m:oMath xmlns:m="http://schemas.openxmlformats.org/officeDocument/2006/math">
                    <m:r>
                      <a:rPr lang="en-US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000" dirty="0"/>
                  <a:t> collision system, begs revisiting fixed-target data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CCA75A-4930-22F5-B5D1-28553712D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979" y="4648764"/>
                <a:ext cx="2874245" cy="400110"/>
              </a:xfrm>
              <a:prstGeom prst="rect">
                <a:avLst/>
              </a:prstGeom>
              <a:blipFill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43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D0197-6305-59FD-D59F-9284E09B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6618"/>
            <a:ext cx="8372901" cy="621711"/>
          </a:xfrm>
        </p:spPr>
        <p:txBody>
          <a:bodyPr/>
          <a:lstStyle/>
          <a:p>
            <a:r>
              <a:rPr lang="en-US" dirty="0"/>
              <a:t>HERA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C70F4-73CF-B75A-378C-C99E0B37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90" y="913209"/>
            <a:ext cx="4926841" cy="3317082"/>
          </a:xfrm>
        </p:spPr>
        <p:txBody>
          <a:bodyPr/>
          <a:lstStyle/>
          <a:p>
            <a:r>
              <a:rPr lang="en-US" dirty="0"/>
              <a:t>An </a:t>
            </a:r>
            <a:r>
              <a:rPr lang="en-US" dirty="0" err="1"/>
              <a:t>e+p</a:t>
            </a:r>
            <a:r>
              <a:rPr lang="en-US" dirty="0"/>
              <a:t> collision has total baryon number of 1</a:t>
            </a:r>
          </a:p>
          <a:p>
            <a:pPr lvl="1"/>
            <a:r>
              <a:rPr lang="en-US" dirty="0"/>
              <a:t>Reduces complexity and ambiguity of observables </a:t>
            </a:r>
          </a:p>
          <a:p>
            <a:r>
              <a:rPr lang="en-US" dirty="0"/>
              <a:t>Likelihood of striking a valence quark (or di-quark) and transporting it to midrapidity is small in DIS at HERA</a:t>
            </a:r>
          </a:p>
          <a:p>
            <a:pPr lvl="1"/>
            <a:r>
              <a:rPr lang="en-US" dirty="0"/>
              <a:t>Very high-x events, cross section tiny</a:t>
            </a:r>
          </a:p>
          <a:p>
            <a:pPr lvl="1"/>
            <a:r>
              <a:rPr lang="en-US" dirty="0"/>
              <a:t>HERA cross section dominated by low-x</a:t>
            </a:r>
          </a:p>
          <a:p>
            <a:r>
              <a:rPr lang="en-US" dirty="0"/>
              <a:t>An observation of a non-zero baryon-antibaryon asymmetry at low-x would be a strong indication in favor of the junction model</a:t>
            </a:r>
          </a:p>
          <a:p>
            <a:pPr lvl="1"/>
            <a:r>
              <a:rPr lang="en-US" dirty="0"/>
              <a:t>Non-zero asymmetry in current region of </a:t>
            </a:r>
            <a:r>
              <a:rPr lang="en-US" dirty="0" err="1"/>
              <a:t>Breit</a:t>
            </a:r>
            <a:r>
              <a:rPr lang="en-US" dirty="0"/>
              <a:t> frame would indicate the same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CF297-0D2C-4FB7-A1E9-3A2A6C1D138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547088" y="4883295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11266F-6E28-6C4E-5F68-27AD34DE3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692" y="860117"/>
            <a:ext cx="3480692" cy="2242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B19230-3C8F-82EF-0E82-17CE6E64B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188" y="0"/>
            <a:ext cx="2867875" cy="8227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E73C0B-7C95-9A08-FE94-AD4717F65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206" y="3139696"/>
            <a:ext cx="3179857" cy="1669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320A4B-897E-5268-F7CA-4916CD042C27}"/>
                  </a:ext>
                </a:extLst>
              </p:cNvPr>
              <p:cNvSpPr txBox="1"/>
              <p:nvPr/>
            </p:nvSpPr>
            <p:spPr>
              <a:xfrm>
                <a:off x="8005489" y="3533846"/>
                <a:ext cx="770021" cy="277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320A4B-897E-5268-F7CA-4916CD042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489" y="3533846"/>
                <a:ext cx="770021" cy="2773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624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D0197-6305-59FD-D59F-9284E09B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72957"/>
            <a:ext cx="8372901" cy="621711"/>
          </a:xfrm>
        </p:spPr>
        <p:txBody>
          <a:bodyPr/>
          <a:lstStyle/>
          <a:p>
            <a:r>
              <a:rPr lang="en-US" dirty="0"/>
              <a:t>HERA Strategy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5C70F4-73CF-B75A-378C-C99E0B372D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8490" y="913209"/>
                <a:ext cx="4446379" cy="3317082"/>
              </a:xfrm>
            </p:spPr>
            <p:txBody>
              <a:bodyPr/>
              <a:lstStyle/>
              <a:p>
                <a:r>
                  <a:rPr lang="en-US" dirty="0"/>
                  <a:t>Expectation from A+A results is that at HERA </a:t>
                </a:r>
                <a:r>
                  <a:rPr lang="en-US" dirty="0" err="1"/>
                  <a:t>rapidities</a:t>
                </a:r>
                <a:r>
                  <a:rPr lang="en-US" dirty="0"/>
                  <a:t>, asymmetry should be very small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7.5 for H1 &amp; ZEUS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between beam and central detectors ~ 6-9</a:t>
                </a:r>
              </a:p>
              <a:p>
                <a:pPr lvl="1"/>
                <a:r>
                  <a:rPr lang="en-US" dirty="0"/>
                  <a:t>A+A fit gives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1.1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−0.61∗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p>
                    </m:sSup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Expected asymmetry of 2% - 0.4%</a:t>
                </a:r>
              </a:p>
              <a:p>
                <a:r>
                  <a:rPr lang="en-US" dirty="0"/>
                  <a:t>However, A+A results generally integrate over x</a:t>
                </a:r>
              </a:p>
              <a:p>
                <a:pPr lvl="1"/>
                <a:r>
                  <a:rPr lang="en-US" dirty="0" err="1"/>
                  <a:t>e+p</a:t>
                </a:r>
                <a:r>
                  <a:rPr lang="en-US" dirty="0"/>
                  <a:t> offers much better control</a:t>
                </a:r>
              </a:p>
              <a:p>
                <a:pPr lvl="1"/>
                <a:r>
                  <a:rPr lang="en-US" dirty="0"/>
                  <a:t>A 1% asymmetry could be built out of e.g. 0% at mid/high-x and 3% at low-x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5C70F4-73CF-B75A-378C-C99E0B372D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8490" y="913209"/>
                <a:ext cx="4446379" cy="3317082"/>
              </a:xfrm>
              <a:blipFill>
                <a:blip r:embed="rId2"/>
                <a:stretch>
                  <a:fillRect l="-2841" t="-2290" r="-1136" b="-14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CF297-0D2C-4FB7-A1E9-3A2A6C1D138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547088" y="4883295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6E4ADF-279C-44E8-D20E-8608FE410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73" y="1194178"/>
            <a:ext cx="4300638" cy="2864324"/>
          </a:xfrm>
          <a:prstGeom prst="rect">
            <a:avLst/>
          </a:prstGeom>
        </p:spPr>
      </p:pic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DC7B9055-B228-34C2-CAB5-BDB7AF5B3EAC}"/>
              </a:ext>
            </a:extLst>
          </p:cNvPr>
          <p:cNvSpPr/>
          <p:nvPr/>
        </p:nvSpPr>
        <p:spPr>
          <a:xfrm>
            <a:off x="7731457" y="2400300"/>
            <a:ext cx="1248770" cy="554439"/>
          </a:xfrm>
          <a:prstGeom prst="left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HERA Accessible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E210B6-5CC0-884F-1EB1-606745D8C317}"/>
              </a:ext>
            </a:extLst>
          </p:cNvPr>
          <p:cNvCxnSpPr>
            <a:cxnSpLocks/>
          </p:cNvCxnSpPr>
          <p:nvPr/>
        </p:nvCxnSpPr>
        <p:spPr>
          <a:xfrm flipV="1">
            <a:off x="8355842" y="3616899"/>
            <a:ext cx="0" cy="4416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4C7031-6491-D287-A613-CD13FE3C426B}"/>
                  </a:ext>
                </a:extLst>
              </p:cNvPr>
              <p:cNvSpPr txBox="1"/>
              <p:nvPr/>
            </p:nvSpPr>
            <p:spPr>
              <a:xfrm>
                <a:off x="7920216" y="4071833"/>
                <a:ext cx="14094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HERA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4C7031-6491-D287-A613-CD13FE3C4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216" y="4071833"/>
                <a:ext cx="1409414" cy="276999"/>
              </a:xfrm>
              <a:prstGeom prst="rect">
                <a:avLst/>
              </a:prstGeom>
              <a:blipFill>
                <a:blip r:embed="rId4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166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rgonne presentation_16x9" id="{C84903B6-9798-DD4E-9585-C60C2B241224}" vid="{55FC5C52-12DD-824C-A6AF-E03C763546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</Template>
  <TotalTime>15212</TotalTime>
  <Words>2017</Words>
  <Application>Microsoft Macintosh PowerPoint</Application>
  <PresentationFormat>On-screen Show (16:9)</PresentationFormat>
  <Paragraphs>282</Paragraphs>
  <Slides>33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AkayaKanadaka</vt:lpstr>
      <vt:lpstr>Arial</vt:lpstr>
      <vt:lpstr>Calibri</vt:lpstr>
      <vt:lpstr>Cambria Math</vt:lpstr>
      <vt:lpstr>Georgia Regular</vt:lpstr>
      <vt:lpstr>Verdana Bold</vt:lpstr>
      <vt:lpstr>Wingdings</vt:lpstr>
      <vt:lpstr>presentation_16x9</vt:lpstr>
      <vt:lpstr>Baryon production at hera</vt:lpstr>
      <vt:lpstr>PowerPoint Presentation</vt:lpstr>
      <vt:lpstr>PowerPoint Presentation</vt:lpstr>
      <vt:lpstr>PowerPoint Presentation</vt:lpstr>
      <vt:lpstr>HERA</vt:lpstr>
      <vt:lpstr>Why hera?</vt:lpstr>
      <vt:lpstr>Why hera?</vt:lpstr>
      <vt:lpstr>HERA Strategy</vt:lpstr>
      <vt:lpstr>HERA Strategy</vt:lpstr>
      <vt:lpstr>PowerPoint Presentation</vt:lpstr>
      <vt:lpstr>H1 &amp; ZEUS</vt:lpstr>
      <vt:lpstr>HERA Data Preservation</vt:lpstr>
      <vt:lpstr>H1 Preliminary</vt:lpstr>
      <vt:lpstr>H1 Preliminary</vt:lpstr>
      <vt:lpstr>Zeus p&amp;d in DIS</vt:lpstr>
      <vt:lpstr>Strange Baryons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Bonus: tevatron</vt:lpstr>
      <vt:lpstr>Putting it all together: Λ Results</vt:lpstr>
      <vt:lpstr>HERA-B</vt:lpstr>
      <vt:lpstr>HERMES</vt:lpstr>
      <vt:lpstr>Future Prospects</vt:lpstr>
      <vt:lpstr>Conclusion</vt:lpstr>
      <vt:lpstr>References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Baryon production at hera</dc:title>
  <dc:creator>Klest, Henry</dc:creator>
  <cp:lastModifiedBy>Klest, Henry</cp:lastModifiedBy>
  <cp:revision>15</cp:revision>
  <cp:lastPrinted>2015-09-08T15:35:42Z</cp:lastPrinted>
  <dcterms:created xsi:type="dcterms:W3CDTF">2023-12-13T16:36:55Z</dcterms:created>
  <dcterms:modified xsi:type="dcterms:W3CDTF">2024-01-23T16:08:26Z</dcterms:modified>
</cp:coreProperties>
</file>