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7" r:id="rId4"/>
    <p:sldId id="266" r:id="rId5"/>
    <p:sldId id="281" r:id="rId6"/>
    <p:sldId id="280" r:id="rId7"/>
    <p:sldId id="261" r:id="rId8"/>
    <p:sldId id="269" r:id="rId9"/>
    <p:sldId id="268" r:id="rId10"/>
    <p:sldId id="265" r:id="rId11"/>
    <p:sldId id="270" r:id="rId12"/>
    <p:sldId id="271" r:id="rId13"/>
    <p:sldId id="272" r:id="rId14"/>
    <p:sldId id="273" r:id="rId15"/>
    <p:sldId id="274" r:id="rId16"/>
    <p:sldId id="275" r:id="rId17"/>
    <p:sldId id="276" r:id="rId18"/>
    <p:sldId id="277" r:id="rId19"/>
    <p:sldId id="282"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9"/>
    <p:restoredTop sz="94676"/>
  </p:normalViewPr>
  <p:slideViewPr>
    <p:cSldViewPr snapToGrid="0">
      <p:cViewPr varScale="1">
        <p:scale>
          <a:sx n="106" d="100"/>
          <a:sy n="106" d="100"/>
        </p:scale>
        <p:origin x="2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DFE9-0068-ADA6-D75F-732EC298DF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1F220-CC82-4019-529E-C90BFFC00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2617F5-1BDD-154E-23F5-45D6E37D3BDA}"/>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5" name="Footer Placeholder 4">
            <a:extLst>
              <a:ext uri="{FF2B5EF4-FFF2-40B4-BE49-F238E27FC236}">
                <a16:creationId xmlns:a16="http://schemas.microsoft.com/office/drawing/2014/main" id="{B635601C-BC4B-0C14-7C0E-671FE6F05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1C043-9CA2-B477-26D1-E98BCDE88488}"/>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374318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06C9-2623-2DE1-54C1-382CE5601D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D918A-FC3F-92DA-34E7-31A872A79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48D42-D5DA-6713-759E-144B2E436933}"/>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5" name="Footer Placeholder 4">
            <a:extLst>
              <a:ext uri="{FF2B5EF4-FFF2-40B4-BE49-F238E27FC236}">
                <a16:creationId xmlns:a16="http://schemas.microsoft.com/office/drawing/2014/main" id="{8FC5FC72-C230-0443-299F-4928CC92C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C0935-EA47-77F9-B84C-78E67F02A4EC}"/>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352819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E0C16-8EB4-E714-E7DC-88EFE45246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04A07-EA2F-C0A3-8BE5-B14484A5B2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13F82-C0A5-A79E-0201-21C1AFE4DA93}"/>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5" name="Footer Placeholder 4">
            <a:extLst>
              <a:ext uri="{FF2B5EF4-FFF2-40B4-BE49-F238E27FC236}">
                <a16:creationId xmlns:a16="http://schemas.microsoft.com/office/drawing/2014/main" id="{B01F8B33-4D1C-9F9F-0B84-57594CB0C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79613-157B-38DD-E766-FD1C850B8C54}"/>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131235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9259-D108-0944-81DC-9DA454699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7E560-6A87-AF79-D7DA-5D95355C13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00694-0000-46F2-457A-A0002BC6AE62}"/>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5" name="Footer Placeholder 4">
            <a:extLst>
              <a:ext uri="{FF2B5EF4-FFF2-40B4-BE49-F238E27FC236}">
                <a16:creationId xmlns:a16="http://schemas.microsoft.com/office/drawing/2014/main" id="{36E2A6D9-9F64-8599-5443-6FB39E97B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2D68-4FA7-FB07-3C92-DFCF64B914A0}"/>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181543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0DAE-7EE0-020F-8791-3E49D3B95C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9FCDDF-1DA5-9C53-27C5-472D1C5AB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5EA574-5AA4-BBCD-86BD-1E8F499F7B60}"/>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5" name="Footer Placeholder 4">
            <a:extLst>
              <a:ext uri="{FF2B5EF4-FFF2-40B4-BE49-F238E27FC236}">
                <a16:creationId xmlns:a16="http://schemas.microsoft.com/office/drawing/2014/main" id="{33144E7F-10DE-A13B-C7EC-367B89B48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A0650-A660-D2DC-3678-29C2091DA212}"/>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20341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4D6A-2BCF-D796-E519-25A9BFA6E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3A2D0-2CC1-063C-A3AC-9D5DA29CCA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1B2CB8-95E6-4085-A810-D832B35937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DC00C-5536-C52D-8F28-C425D9C930C7}"/>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6" name="Footer Placeholder 5">
            <a:extLst>
              <a:ext uri="{FF2B5EF4-FFF2-40B4-BE49-F238E27FC236}">
                <a16:creationId xmlns:a16="http://schemas.microsoft.com/office/drawing/2014/main" id="{9B0F6C87-CB34-33D0-E758-45D490CE2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7983F-6683-AD87-26DD-7B181CF2E0A6}"/>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264367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09CB-DD00-3A25-5B60-3159C7E08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4EFD3B-F65E-1F97-348E-E81AC1262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EB0C8B-FD2F-C8EA-337E-33BDFA0FB7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36C45-72BC-01D6-EA79-810D8703F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46AF0-F71E-AC93-F202-30E7E9BBD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BA6146-F716-3017-2909-B96BC9A2C790}"/>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8" name="Footer Placeholder 7">
            <a:extLst>
              <a:ext uri="{FF2B5EF4-FFF2-40B4-BE49-F238E27FC236}">
                <a16:creationId xmlns:a16="http://schemas.microsoft.com/office/drawing/2014/main" id="{D8DAD017-7F7B-2270-B57B-BC00BDF515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35D09-CCF4-3ADF-F6A3-E1B2A94175C6}"/>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81116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6A93-EDAF-357B-8204-E8869B8544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CCB51C-F18B-6F2D-0B4B-E4B0B2CF3437}"/>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4" name="Footer Placeholder 3">
            <a:extLst>
              <a:ext uri="{FF2B5EF4-FFF2-40B4-BE49-F238E27FC236}">
                <a16:creationId xmlns:a16="http://schemas.microsoft.com/office/drawing/2014/main" id="{87C3396D-F3AD-8433-EBE8-BDF315A3B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49CAF-675C-71C1-CFE7-89CDC38FB63A}"/>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390662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F1770-5722-B566-0E7B-C08E73EF90B7}"/>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3" name="Footer Placeholder 2">
            <a:extLst>
              <a:ext uri="{FF2B5EF4-FFF2-40B4-BE49-F238E27FC236}">
                <a16:creationId xmlns:a16="http://schemas.microsoft.com/office/drawing/2014/main" id="{69B9C076-7EE0-17C6-40F6-905E1E232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B65C3-0765-76AD-95F4-064E90934B55}"/>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383100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F204-1472-F0A2-5E80-345B173A0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5C2CA7-7852-AF45-61B2-C42925FBA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642E7A-3988-ACD3-2B88-F3B3A7510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A9E29-7C05-ACCC-54B6-8E83BD3A1649}"/>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6" name="Footer Placeholder 5">
            <a:extLst>
              <a:ext uri="{FF2B5EF4-FFF2-40B4-BE49-F238E27FC236}">
                <a16:creationId xmlns:a16="http://schemas.microsoft.com/office/drawing/2014/main" id="{1BF340CE-62D6-7C02-A7B0-88A68FD96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8DC34-45D5-8410-9EE9-A098C9C7A0DF}"/>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380153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E3E6-B03A-7AD2-3921-6A85B31786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74B84E-3FDA-4092-4340-E68BEE19D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715D48-1B94-F9DD-2D75-2B96FB8A4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8CC6A-B6BC-B979-A853-BD49FFB2B579}"/>
              </a:ext>
            </a:extLst>
          </p:cNvPr>
          <p:cNvSpPr>
            <a:spLocks noGrp="1"/>
          </p:cNvSpPr>
          <p:nvPr>
            <p:ph type="dt" sz="half" idx="10"/>
          </p:nvPr>
        </p:nvSpPr>
        <p:spPr/>
        <p:txBody>
          <a:bodyPr/>
          <a:lstStyle/>
          <a:p>
            <a:fld id="{8460CE64-65E3-054A-89A1-DFE493279E1D}" type="datetimeFigureOut">
              <a:rPr lang="en-US" smtClean="0"/>
              <a:t>3/25/24</a:t>
            </a:fld>
            <a:endParaRPr lang="en-US"/>
          </a:p>
        </p:txBody>
      </p:sp>
      <p:sp>
        <p:nvSpPr>
          <p:cNvPr id="6" name="Footer Placeholder 5">
            <a:extLst>
              <a:ext uri="{FF2B5EF4-FFF2-40B4-BE49-F238E27FC236}">
                <a16:creationId xmlns:a16="http://schemas.microsoft.com/office/drawing/2014/main" id="{126ECED0-AD3C-8A39-7933-8A43F8F0A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601D2-6F82-9437-E6DD-192B6559E591}"/>
              </a:ext>
            </a:extLst>
          </p:cNvPr>
          <p:cNvSpPr>
            <a:spLocks noGrp="1"/>
          </p:cNvSpPr>
          <p:nvPr>
            <p:ph type="sldNum" sz="quarter" idx="12"/>
          </p:nvPr>
        </p:nvSpPr>
        <p:spPr/>
        <p:txBody>
          <a:bodyPr/>
          <a:lstStyle/>
          <a:p>
            <a:fld id="{79E78C2C-8E95-744B-A374-0D2969277FDF}" type="slidenum">
              <a:rPr lang="en-US" smtClean="0"/>
              <a:t>‹#›</a:t>
            </a:fld>
            <a:endParaRPr lang="en-US"/>
          </a:p>
        </p:txBody>
      </p:sp>
    </p:spTree>
    <p:extLst>
      <p:ext uri="{BB962C8B-B14F-4D97-AF65-F5344CB8AC3E}">
        <p14:creationId xmlns:p14="http://schemas.microsoft.com/office/powerpoint/2010/main" val="100831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E3CEC-A79F-25D5-17EA-B1E680A26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8F8F05-7BC1-E0E6-676A-DB364DED6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9D26F-1996-768D-2B2F-F52A93CE9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0CE64-65E3-054A-89A1-DFE493279E1D}" type="datetimeFigureOut">
              <a:rPr lang="en-US" smtClean="0"/>
              <a:t>3/25/24</a:t>
            </a:fld>
            <a:endParaRPr lang="en-US"/>
          </a:p>
        </p:txBody>
      </p:sp>
      <p:sp>
        <p:nvSpPr>
          <p:cNvPr id="5" name="Footer Placeholder 4">
            <a:extLst>
              <a:ext uri="{FF2B5EF4-FFF2-40B4-BE49-F238E27FC236}">
                <a16:creationId xmlns:a16="http://schemas.microsoft.com/office/drawing/2014/main" id="{EA954DDD-4775-2832-24A4-6755A0ACE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473BBA-7062-3615-5579-5CAFE5584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E78C2C-8E95-744B-A374-0D2969277FDF}" type="slidenum">
              <a:rPr lang="en-US" smtClean="0"/>
              <a:t>‹#›</a:t>
            </a:fld>
            <a:endParaRPr lang="en-US"/>
          </a:p>
        </p:txBody>
      </p:sp>
    </p:spTree>
    <p:extLst>
      <p:ext uri="{BB962C8B-B14F-4D97-AF65-F5344CB8AC3E}">
        <p14:creationId xmlns:p14="http://schemas.microsoft.com/office/powerpoint/2010/main" val="363516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co.cfnssbu.physics.sunysb.edu/event/24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document/d/1YgshHo8oGLMMNNjzLZVF6oqHAuNNvHPr/edit?usp=drive_link&amp;ouid=110885125108865005063&amp;rtpof=true&amp;sd=tru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1CE4-F7F7-EC31-18E7-105831317CAF}"/>
              </a:ext>
            </a:extLst>
          </p:cNvPr>
          <p:cNvSpPr>
            <a:spLocks noGrp="1"/>
          </p:cNvSpPr>
          <p:nvPr>
            <p:ph type="ctrTitle"/>
          </p:nvPr>
        </p:nvSpPr>
        <p:spPr>
          <a:xfrm>
            <a:off x="1524000" y="854242"/>
            <a:ext cx="9144000" cy="1755441"/>
          </a:xfrm>
        </p:spPr>
        <p:txBody>
          <a:bodyPr>
            <a:noAutofit/>
          </a:bodyPr>
          <a:lstStyle/>
          <a:p>
            <a:r>
              <a:rPr lang="en-US" sz="3200" b="1" dirty="0">
                <a:solidFill>
                  <a:srgbClr val="FF0000"/>
                </a:solidFill>
                <a:effectLst/>
                <a:latin typeface="+mn-lt"/>
                <a:cs typeface="Arial" panose="020B0604020202020204" pitchFamily="34" charset="0"/>
              </a:rPr>
              <a:t>Center for Frontiers in Nuclear Science</a:t>
            </a:r>
            <a:br>
              <a:rPr lang="en-US" sz="3200" b="1" dirty="0">
                <a:effectLst/>
                <a:latin typeface="+mn-lt"/>
                <a:cs typeface="Arial" panose="020B0604020202020204" pitchFamily="34" charset="0"/>
              </a:rPr>
            </a:br>
            <a:br>
              <a:rPr lang="en-US" sz="2800" b="1" dirty="0">
                <a:effectLst/>
                <a:latin typeface="+mn-lt"/>
                <a:cs typeface="Arial" panose="020B0604020202020204" pitchFamily="34" charset="0"/>
              </a:rPr>
            </a:br>
            <a:r>
              <a:rPr lang="en-US" sz="2800" b="1" u="sng" dirty="0">
                <a:effectLst/>
                <a:latin typeface="+mn-lt"/>
                <a:cs typeface="Arial" panose="020B0604020202020204" pitchFamily="34" charset="0"/>
              </a:rPr>
              <a:t>Workshop</a:t>
            </a:r>
            <a:br>
              <a:rPr lang="en-US" sz="2800" b="1" dirty="0">
                <a:latin typeface="+mn-lt"/>
                <a:cs typeface="Arial" panose="020B0604020202020204" pitchFamily="34" charset="0"/>
              </a:rPr>
            </a:br>
            <a:r>
              <a:rPr lang="en-US" sz="2800" b="1" dirty="0">
                <a:solidFill>
                  <a:srgbClr val="00B050"/>
                </a:solidFill>
                <a:latin typeface="+mn-lt"/>
                <a:cs typeface="Arial" panose="020B0604020202020204" pitchFamily="34" charset="0"/>
              </a:rPr>
              <a:t>Progress on the Production of Muon and Photon Beams</a:t>
            </a:r>
            <a:br>
              <a:rPr lang="en-US" sz="2800" b="1" dirty="0">
                <a:solidFill>
                  <a:srgbClr val="00B050"/>
                </a:solidFill>
                <a:latin typeface="+mn-lt"/>
                <a:cs typeface="Arial" panose="020B0604020202020204" pitchFamily="34" charset="0"/>
              </a:rPr>
            </a:br>
            <a:r>
              <a:rPr lang="en-US" sz="2800" b="1" dirty="0">
                <a:solidFill>
                  <a:srgbClr val="00B050"/>
                </a:solidFill>
                <a:latin typeface="+mn-lt"/>
                <a:cs typeface="Arial" panose="020B0604020202020204" pitchFamily="34" charset="0"/>
              </a:rPr>
              <a:t>for Applications in Muon-Ion Colliders</a:t>
            </a:r>
            <a:br>
              <a:rPr lang="en-US" sz="2800" b="1" dirty="0">
                <a:solidFill>
                  <a:srgbClr val="0070C0"/>
                </a:solidFill>
                <a:latin typeface="+mn-lt"/>
                <a:cs typeface="Arial" panose="020B0604020202020204" pitchFamily="34" charset="0"/>
              </a:rPr>
            </a:br>
            <a:r>
              <a:rPr lang="en-US" sz="2400" i="1" u="sng" dirty="0">
                <a:solidFill>
                  <a:srgbClr val="FF0000"/>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https://indico.cfnssbu.physics.sunysb.edu/event/249/</a:t>
            </a:r>
            <a:endParaRPr lang="en-US" sz="2400" b="1" i="1" dirty="0">
              <a:solidFill>
                <a:srgbClr val="FF0000"/>
              </a:solidFill>
              <a:latin typeface="+mn-lt"/>
              <a:cs typeface="Arial" panose="020B0604020202020204" pitchFamily="34" charset="0"/>
            </a:endParaRPr>
          </a:p>
        </p:txBody>
      </p:sp>
      <p:sp>
        <p:nvSpPr>
          <p:cNvPr id="3" name="Subtitle 2">
            <a:extLst>
              <a:ext uri="{FF2B5EF4-FFF2-40B4-BE49-F238E27FC236}">
                <a16:creationId xmlns:a16="http://schemas.microsoft.com/office/drawing/2014/main" id="{066148C5-7BFB-B10D-FA7A-0B38D86D760C}"/>
              </a:ext>
            </a:extLst>
          </p:cNvPr>
          <p:cNvSpPr>
            <a:spLocks noGrp="1"/>
          </p:cNvSpPr>
          <p:nvPr>
            <p:ph type="subTitle" idx="1"/>
          </p:nvPr>
        </p:nvSpPr>
        <p:spPr>
          <a:xfrm>
            <a:off x="1524000" y="4669422"/>
            <a:ext cx="9144000" cy="2016709"/>
          </a:xfrm>
        </p:spPr>
        <p:txBody>
          <a:bodyPr>
            <a:normAutofit fontScale="92500" lnSpcReduction="10000"/>
          </a:bodyPr>
          <a:lstStyle/>
          <a:p>
            <a:r>
              <a:rPr lang="en-US" b="1" u="sng" dirty="0"/>
              <a:t>Organizers </a:t>
            </a:r>
          </a:p>
          <a:p>
            <a:r>
              <a:rPr lang="en-US" b="1" dirty="0">
                <a:solidFill>
                  <a:srgbClr val="0070C0"/>
                </a:solidFill>
              </a:rPr>
              <a:t>Ethan Cline, CFNS/Stony Brook</a:t>
            </a:r>
          </a:p>
          <a:p>
            <a:r>
              <a:rPr lang="en-US" b="1" dirty="0">
                <a:solidFill>
                  <a:srgbClr val="0070C0"/>
                </a:solidFill>
              </a:rPr>
              <a:t>Allen Pierre-Louis, CFNS/Stony Brook</a:t>
            </a:r>
          </a:p>
          <a:p>
            <a:r>
              <a:rPr lang="en-US" b="1" dirty="0">
                <a:solidFill>
                  <a:srgbClr val="0070C0"/>
                </a:solidFill>
              </a:rPr>
              <a:t>Paul </a:t>
            </a:r>
            <a:r>
              <a:rPr lang="en-US" b="1" dirty="0" err="1">
                <a:solidFill>
                  <a:srgbClr val="0070C0"/>
                </a:solidFill>
              </a:rPr>
              <a:t>Gueye</a:t>
            </a:r>
            <a:r>
              <a:rPr lang="en-US" b="1" dirty="0">
                <a:solidFill>
                  <a:srgbClr val="0070C0"/>
                </a:solidFill>
              </a:rPr>
              <a:t>, FRIB/Michigan State</a:t>
            </a:r>
          </a:p>
          <a:p>
            <a:r>
              <a:rPr lang="en-US" b="1" dirty="0" err="1">
                <a:solidFill>
                  <a:srgbClr val="0070C0"/>
                </a:solidFill>
              </a:rPr>
              <a:t>Sekazi</a:t>
            </a:r>
            <a:r>
              <a:rPr lang="en-US" b="1" dirty="0">
                <a:solidFill>
                  <a:srgbClr val="0070C0"/>
                </a:solidFill>
              </a:rPr>
              <a:t> K. </a:t>
            </a:r>
            <a:r>
              <a:rPr lang="en-US" b="1" dirty="0" err="1">
                <a:solidFill>
                  <a:srgbClr val="0070C0"/>
                </a:solidFill>
              </a:rPr>
              <a:t>Mtingwa</a:t>
            </a:r>
            <a:r>
              <a:rPr lang="en-US" b="1" dirty="0">
                <a:solidFill>
                  <a:srgbClr val="0070C0"/>
                </a:solidFill>
              </a:rPr>
              <a:t>, </a:t>
            </a:r>
            <a:r>
              <a:rPr lang="en-US" b="1" dirty="0" err="1">
                <a:solidFill>
                  <a:srgbClr val="0070C0"/>
                </a:solidFill>
              </a:rPr>
              <a:t>InCREASE</a:t>
            </a:r>
            <a:r>
              <a:rPr lang="en-US" b="1" dirty="0">
                <a:solidFill>
                  <a:srgbClr val="0070C0"/>
                </a:solidFill>
              </a:rPr>
              <a:t>/</a:t>
            </a:r>
            <a:r>
              <a:rPr lang="en-US" b="1" dirty="0" err="1">
                <a:solidFill>
                  <a:srgbClr val="0070C0"/>
                </a:solidFill>
              </a:rPr>
              <a:t>TriSEED</a:t>
            </a:r>
            <a:r>
              <a:rPr lang="en-US" b="1" dirty="0">
                <a:solidFill>
                  <a:srgbClr val="0070C0"/>
                </a:solidFill>
              </a:rPr>
              <a:t> LLC</a:t>
            </a:r>
          </a:p>
          <a:p>
            <a:endParaRPr lang="en-US" dirty="0"/>
          </a:p>
        </p:txBody>
      </p:sp>
      <p:sp>
        <p:nvSpPr>
          <p:cNvPr id="5" name="TextBox 4">
            <a:extLst>
              <a:ext uri="{FF2B5EF4-FFF2-40B4-BE49-F238E27FC236}">
                <a16:creationId xmlns:a16="http://schemas.microsoft.com/office/drawing/2014/main" id="{358CB768-77EC-6CBD-EE2B-61716A7E0A67}"/>
              </a:ext>
            </a:extLst>
          </p:cNvPr>
          <p:cNvSpPr txBox="1"/>
          <p:nvPr/>
        </p:nvSpPr>
        <p:spPr>
          <a:xfrm>
            <a:off x="1967730" y="3211556"/>
            <a:ext cx="8910901" cy="1384995"/>
          </a:xfrm>
          <a:prstGeom prst="rect">
            <a:avLst/>
          </a:prstGeom>
          <a:noFill/>
        </p:spPr>
        <p:txBody>
          <a:bodyPr wrap="none" rtlCol="0">
            <a:spAutoFit/>
          </a:bodyPr>
          <a:lstStyle/>
          <a:p>
            <a:r>
              <a:rPr lang="en-US" sz="2800" i="1" dirty="0">
                <a:effectLst/>
                <a:latin typeface="Times New Roman" panose="02020603050405020304" pitchFamily="18" charset="0"/>
                <a:ea typeface="Times New Roman" panose="02020603050405020304" pitchFamily="18" charset="0"/>
              </a:rPr>
              <a:t>Overview of Workshop and Updates on the Production </a:t>
            </a:r>
          </a:p>
          <a:p>
            <a:r>
              <a:rPr lang="en-US" sz="2800" i="1" dirty="0">
                <a:effectLst/>
                <a:latin typeface="Times New Roman" panose="02020603050405020304" pitchFamily="18" charset="0"/>
                <a:ea typeface="Times New Roman" panose="02020603050405020304" pitchFamily="18" charset="0"/>
              </a:rPr>
              <a:t>of Backscattered Photon Beams and Muon Beams at the EIC</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12588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436DAF7E-F530-3694-93A6-9DCE7BFD7DC5}"/>
              </a:ext>
            </a:extLst>
          </p:cNvPr>
          <p:cNvPicPr>
            <a:picLocks noChangeAspect="1"/>
          </p:cNvPicPr>
          <p:nvPr/>
        </p:nvPicPr>
        <p:blipFill>
          <a:blip r:embed="rId2"/>
          <a:stretch>
            <a:fillRect/>
          </a:stretch>
        </p:blipFill>
        <p:spPr>
          <a:xfrm>
            <a:off x="1643062" y="1990952"/>
            <a:ext cx="7695198" cy="4867048"/>
          </a:xfrm>
          <a:prstGeom prst="rect">
            <a:avLst/>
          </a:prstGeom>
        </p:spPr>
      </p:pic>
      <p:pic>
        <p:nvPicPr>
          <p:cNvPr id="9" name="Picture 8" descr="Text&#10;&#10;Description automatically generated">
            <a:extLst>
              <a:ext uri="{FF2B5EF4-FFF2-40B4-BE49-F238E27FC236}">
                <a16:creationId xmlns:a16="http://schemas.microsoft.com/office/drawing/2014/main" id="{5289549F-173E-B257-9034-9C9D2276A17E}"/>
              </a:ext>
            </a:extLst>
          </p:cNvPr>
          <p:cNvPicPr>
            <a:picLocks noChangeAspect="1"/>
          </p:cNvPicPr>
          <p:nvPr/>
        </p:nvPicPr>
        <p:blipFill>
          <a:blip r:embed="rId3"/>
          <a:stretch>
            <a:fillRect/>
          </a:stretch>
        </p:blipFill>
        <p:spPr>
          <a:xfrm>
            <a:off x="1643062" y="168275"/>
            <a:ext cx="7772400" cy="2319984"/>
          </a:xfrm>
          <a:prstGeom prst="rect">
            <a:avLst/>
          </a:prstGeom>
        </p:spPr>
      </p:pic>
      <p:sp>
        <p:nvSpPr>
          <p:cNvPr id="2" name="Slide Number Placeholder 1">
            <a:extLst>
              <a:ext uri="{FF2B5EF4-FFF2-40B4-BE49-F238E27FC236}">
                <a16:creationId xmlns:a16="http://schemas.microsoft.com/office/drawing/2014/main" id="{773462E6-F79F-193C-1FBD-44463D39DA26}"/>
              </a:ext>
            </a:extLst>
          </p:cNvPr>
          <p:cNvSpPr>
            <a:spLocks noGrp="1"/>
          </p:cNvSpPr>
          <p:nvPr>
            <p:ph type="sldNum" sz="quarter" idx="12"/>
          </p:nvPr>
        </p:nvSpPr>
        <p:spPr/>
        <p:txBody>
          <a:bodyPr/>
          <a:lstStyle/>
          <a:p>
            <a:fld id="{E41F16AE-A6B5-1C48-B169-EFA470464A41}" type="slidenum">
              <a:rPr lang="en-US" smtClean="0"/>
              <a:t>10</a:t>
            </a:fld>
            <a:endParaRPr lang="en-US"/>
          </a:p>
        </p:txBody>
      </p:sp>
    </p:spTree>
    <p:extLst>
      <p:ext uri="{BB962C8B-B14F-4D97-AF65-F5344CB8AC3E}">
        <p14:creationId xmlns:p14="http://schemas.microsoft.com/office/powerpoint/2010/main" val="371214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8780C-56FF-8789-F3FD-903FA858AEB3}"/>
              </a:ext>
            </a:extLst>
          </p:cNvPr>
          <p:cNvSpPr>
            <a:spLocks noGrp="1"/>
          </p:cNvSpPr>
          <p:nvPr>
            <p:ph idx="4294967295"/>
          </p:nvPr>
        </p:nvSpPr>
        <p:spPr>
          <a:xfrm>
            <a:off x="1016000" y="860425"/>
            <a:ext cx="10515600" cy="4351338"/>
          </a:xfrm>
        </p:spPr>
        <p:txBody>
          <a:bodyPr/>
          <a:lstStyle/>
          <a:p>
            <a:pPr marL="0" indent="0">
              <a:buNone/>
            </a:pPr>
            <a:endParaRPr lang="en-US" dirty="0"/>
          </a:p>
          <a:p>
            <a:pPr marL="0" indent="0" algn="ctr">
              <a:buNone/>
            </a:pPr>
            <a:endParaRPr lang="en-US" dirty="0">
              <a:solidFill>
                <a:srgbClr val="0070C0"/>
              </a:solidFill>
            </a:endParaRPr>
          </a:p>
          <a:p>
            <a:pPr marL="0" indent="0" algn="ctr">
              <a:buNone/>
            </a:pPr>
            <a:endParaRPr lang="en-US" dirty="0">
              <a:solidFill>
                <a:srgbClr val="0070C0"/>
              </a:solidFill>
            </a:endParaRPr>
          </a:p>
          <a:p>
            <a:pPr marL="0" indent="0" algn="ctr">
              <a:buNone/>
            </a:pPr>
            <a:r>
              <a:rPr lang="en-US" sz="3600" b="1" dirty="0">
                <a:solidFill>
                  <a:srgbClr val="0070C0"/>
                </a:solidFill>
              </a:rPr>
              <a:t>GEANT Simulations </a:t>
            </a:r>
          </a:p>
        </p:txBody>
      </p:sp>
    </p:spTree>
    <p:extLst>
      <p:ext uri="{BB962C8B-B14F-4D97-AF65-F5344CB8AC3E}">
        <p14:creationId xmlns:p14="http://schemas.microsoft.com/office/powerpoint/2010/main" val="100713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E5A4AE31-23EC-C8C4-17C4-F7EE028F9A05}"/>
              </a:ext>
            </a:extLst>
          </p:cNvPr>
          <p:cNvPicPr>
            <a:picLocks noChangeAspect="1"/>
          </p:cNvPicPr>
          <p:nvPr/>
        </p:nvPicPr>
        <p:blipFill>
          <a:blip r:embed="rId2"/>
          <a:stretch>
            <a:fillRect/>
          </a:stretch>
        </p:blipFill>
        <p:spPr>
          <a:xfrm>
            <a:off x="2082800" y="735161"/>
            <a:ext cx="7857065" cy="6146903"/>
          </a:xfrm>
          <a:prstGeom prst="rect">
            <a:avLst/>
          </a:prstGeom>
        </p:spPr>
      </p:pic>
      <p:sp>
        <p:nvSpPr>
          <p:cNvPr id="8" name="Title 7">
            <a:extLst>
              <a:ext uri="{FF2B5EF4-FFF2-40B4-BE49-F238E27FC236}">
                <a16:creationId xmlns:a16="http://schemas.microsoft.com/office/drawing/2014/main" id="{BDCB0BF2-350A-C773-EE5E-B6B2B7603FD9}"/>
              </a:ext>
            </a:extLst>
          </p:cNvPr>
          <p:cNvSpPr>
            <a:spLocks noGrp="1"/>
          </p:cNvSpPr>
          <p:nvPr>
            <p:ph type="title" idx="4294967295"/>
          </p:nvPr>
        </p:nvSpPr>
        <p:spPr>
          <a:xfrm>
            <a:off x="838200" y="0"/>
            <a:ext cx="10515600" cy="1069975"/>
          </a:xfrm>
        </p:spPr>
        <p:txBody>
          <a:bodyPr>
            <a:normAutofit/>
          </a:bodyPr>
          <a:lstStyle/>
          <a:p>
            <a:pPr algn="ctr"/>
            <a:r>
              <a:rPr lang="en-US" sz="2000" b="1" i="1" dirty="0">
                <a:solidFill>
                  <a:srgbClr val="FF0000"/>
                </a:solidFill>
                <a:effectLst/>
                <a:latin typeface="Times New Roman" panose="02020603050405020304" pitchFamily="18" charset="0"/>
                <a:cs typeface="Times New Roman" panose="02020603050405020304" pitchFamily="18" charset="0"/>
              </a:rPr>
              <a:t>Gamma Factory high-intensity muon and positron source: Exploratory studies </a:t>
            </a:r>
            <a:br>
              <a:rPr lang="en-US" sz="2000" b="1" i="1" dirty="0">
                <a:solidFill>
                  <a:srgbClr val="FF0000"/>
                </a:solidFill>
                <a:latin typeface="Times New Roman" panose="02020603050405020304" pitchFamily="18" charset="0"/>
                <a:cs typeface="Times New Roman" panose="02020603050405020304" pitchFamily="18" charset="0"/>
              </a:rPr>
            </a:br>
            <a:r>
              <a:rPr lang="en-US" sz="2000" b="1" i="1" dirty="0">
                <a:solidFill>
                  <a:srgbClr val="FF0000"/>
                </a:solidFill>
                <a:effectLst/>
                <a:latin typeface="Times New Roman" panose="02020603050405020304" pitchFamily="18" charset="0"/>
                <a:cs typeface="Times New Roman" panose="02020603050405020304" pitchFamily="18" charset="0"/>
              </a:rPr>
              <a:t>Armen Apyan,1, ∗ </a:t>
            </a:r>
            <a:r>
              <a:rPr lang="en-US" sz="2000" b="1" i="1" dirty="0" err="1">
                <a:solidFill>
                  <a:srgbClr val="FF0000"/>
                </a:solidFill>
                <a:effectLst/>
                <a:latin typeface="Times New Roman" panose="02020603050405020304" pitchFamily="18" charset="0"/>
                <a:cs typeface="Times New Roman" panose="02020603050405020304" pitchFamily="18" charset="0"/>
              </a:rPr>
              <a:t>Mieczyslaw</a:t>
            </a:r>
            <a:r>
              <a:rPr lang="en-US" sz="2000" b="1" i="1" dirty="0">
                <a:solidFill>
                  <a:srgbClr val="FF0000"/>
                </a:solidFill>
                <a:effectLst/>
                <a:latin typeface="Times New Roman" panose="02020603050405020304" pitchFamily="18" charset="0"/>
                <a:cs typeface="Times New Roman" panose="02020603050405020304" pitchFamily="18" charset="0"/>
              </a:rPr>
              <a:t> Witold Krasny,2, 3 and </a:t>
            </a:r>
            <a:r>
              <a:rPr lang="en-US" sz="2000" b="1" i="1" dirty="0" err="1">
                <a:solidFill>
                  <a:srgbClr val="FF0000"/>
                </a:solidFill>
                <a:effectLst/>
                <a:latin typeface="Times New Roman" panose="02020603050405020304" pitchFamily="18" charset="0"/>
                <a:cs typeface="Times New Roman" panose="02020603050405020304" pitchFamily="18" charset="0"/>
              </a:rPr>
              <a:t>Wieslaw</a:t>
            </a:r>
            <a:r>
              <a:rPr lang="en-US" sz="2000" b="1" i="1" dirty="0">
                <a:solidFill>
                  <a:srgbClr val="FF0000"/>
                </a:solidFill>
                <a:effectLst/>
                <a:latin typeface="Times New Roman" panose="02020603050405020304" pitchFamily="18" charset="0"/>
                <a:cs typeface="Times New Roman" panose="02020603050405020304" pitchFamily="18" charset="0"/>
              </a:rPr>
              <a:t> Placzek4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46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368D7DD-C03E-EDD4-47B2-3D776866175E}"/>
              </a:ext>
            </a:extLst>
          </p:cNvPr>
          <p:cNvPicPr>
            <a:picLocks noChangeAspect="1"/>
          </p:cNvPicPr>
          <p:nvPr/>
        </p:nvPicPr>
        <p:blipFill>
          <a:blip r:embed="rId2"/>
          <a:stretch>
            <a:fillRect/>
          </a:stretch>
        </p:blipFill>
        <p:spPr>
          <a:xfrm>
            <a:off x="2370667" y="361654"/>
            <a:ext cx="7281333" cy="6747787"/>
          </a:xfrm>
          <a:prstGeom prst="rect">
            <a:avLst/>
          </a:prstGeom>
        </p:spPr>
      </p:pic>
    </p:spTree>
    <p:extLst>
      <p:ext uri="{BB962C8B-B14F-4D97-AF65-F5344CB8AC3E}">
        <p14:creationId xmlns:p14="http://schemas.microsoft.com/office/powerpoint/2010/main" val="423616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59E5F88-73CA-6634-15E7-75D297F69A31}"/>
              </a:ext>
            </a:extLst>
          </p:cNvPr>
          <p:cNvPicPr>
            <a:picLocks noChangeAspect="1"/>
          </p:cNvPicPr>
          <p:nvPr/>
        </p:nvPicPr>
        <p:blipFill>
          <a:blip r:embed="rId2"/>
          <a:stretch>
            <a:fillRect/>
          </a:stretch>
        </p:blipFill>
        <p:spPr>
          <a:xfrm>
            <a:off x="2604274" y="1275349"/>
            <a:ext cx="6482136" cy="4884820"/>
          </a:xfrm>
          <a:prstGeom prst="rect">
            <a:avLst/>
          </a:prstGeom>
        </p:spPr>
      </p:pic>
      <p:sp>
        <p:nvSpPr>
          <p:cNvPr id="5" name="Content Placeholder 4">
            <a:extLst>
              <a:ext uri="{FF2B5EF4-FFF2-40B4-BE49-F238E27FC236}">
                <a16:creationId xmlns:a16="http://schemas.microsoft.com/office/drawing/2014/main" id="{D491E1E8-88E5-409C-C62D-642CFF1303B5}"/>
              </a:ext>
            </a:extLst>
          </p:cNvPr>
          <p:cNvSpPr>
            <a:spLocks noGrp="1"/>
          </p:cNvSpPr>
          <p:nvPr>
            <p:ph idx="1"/>
          </p:nvPr>
        </p:nvSpPr>
        <p:spPr>
          <a:xfrm>
            <a:off x="838200" y="543483"/>
            <a:ext cx="10014284" cy="840150"/>
          </a:xfrm>
        </p:spPr>
        <p:txBody>
          <a:bodyPr>
            <a:noAutofit/>
          </a:bodyPr>
          <a:lstStyle/>
          <a:p>
            <a:pPr marL="0" indent="0" algn="ctr">
              <a:buNone/>
            </a:pPr>
            <a:r>
              <a:rPr lang="en-US" sz="2400" b="1" dirty="0">
                <a:solidFill>
                  <a:srgbClr val="FF0000"/>
                </a:solidFill>
                <a:latin typeface="Times New Roman" panose="02020603050405020304" pitchFamily="18" charset="0"/>
                <a:cs typeface="Times New Roman" panose="02020603050405020304" pitchFamily="18" charset="0"/>
              </a:rPr>
              <a:t>Number of muon pairs for 10^15 gamma/sec</a:t>
            </a:r>
          </a:p>
          <a:p>
            <a:pPr marL="0" indent="0" algn="ctr">
              <a:buNone/>
            </a:pPr>
            <a:r>
              <a:rPr lang="en-US" sz="2400" b="1" dirty="0" err="1">
                <a:solidFill>
                  <a:srgbClr val="FF0000"/>
                </a:solidFill>
                <a:latin typeface="Times New Roman" panose="02020603050405020304" pitchFamily="18" charset="0"/>
                <a:cs typeface="Times New Roman" panose="02020603050405020304" pitchFamily="18" charset="0"/>
              </a:rPr>
              <a:t>E_e</a:t>
            </a:r>
            <a:r>
              <a:rPr lang="en-US" sz="2400" b="1" baseline="300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 18 GeV,   </a:t>
            </a:r>
            <a:r>
              <a:rPr lang="en-US" sz="2400" b="1" dirty="0" err="1">
                <a:solidFill>
                  <a:srgbClr val="FF0000"/>
                </a:solidFill>
                <a:latin typeface="Times New Roman" panose="02020603050405020304" pitchFamily="18" charset="0"/>
                <a:cs typeface="Times New Roman" panose="02020603050405020304" pitchFamily="18" charset="0"/>
              </a:rPr>
              <a:t>E_gamma</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a:solidFill>
                  <a:srgbClr val="FF0000"/>
                </a:solidFill>
                <a:effectLst/>
                <a:latin typeface="Times New Roman" panose="02020603050405020304" pitchFamily="18" charset="0"/>
                <a:cs typeface="Times New Roman" panose="02020603050405020304" pitchFamily="18" charset="0"/>
              </a:rPr>
              <a:t>4.43838 GeV  </a:t>
            </a:r>
            <a:r>
              <a:rPr lang="en-US" sz="2400" b="1" i="1" dirty="0">
                <a:solidFill>
                  <a:srgbClr val="FF0000"/>
                </a:solidFill>
                <a:effectLst/>
                <a:latin typeface="Times New Roman" panose="02020603050405020304" pitchFamily="18" charset="0"/>
                <a:cs typeface="Times New Roman" panose="02020603050405020304" pitchFamily="18" charset="0"/>
              </a:rPr>
              <a:t>(Credit: Armen </a:t>
            </a:r>
            <a:r>
              <a:rPr lang="en-US" sz="2400" b="1" i="1" dirty="0" err="1">
                <a:solidFill>
                  <a:srgbClr val="FF0000"/>
                </a:solidFill>
                <a:effectLst/>
                <a:latin typeface="Times New Roman" panose="02020603050405020304" pitchFamily="18" charset="0"/>
                <a:cs typeface="Times New Roman" panose="02020603050405020304" pitchFamily="18" charset="0"/>
              </a:rPr>
              <a:t>Apyan</a:t>
            </a:r>
            <a:r>
              <a:rPr lang="en-US" sz="2400" b="1" i="1" dirty="0">
                <a:solidFill>
                  <a:srgbClr val="FF0000"/>
                </a:solidFill>
                <a:effectLst/>
                <a:latin typeface="Times New Roman" panose="02020603050405020304" pitchFamily="18" charset="0"/>
                <a:cs typeface="Times New Roman" panose="02020603050405020304" pitchFamily="18" charset="0"/>
              </a:rPr>
              <a:t>)</a:t>
            </a:r>
          </a:p>
          <a:p>
            <a:pPr marL="0" indent="0" algn="ctr">
              <a:buNone/>
            </a:pP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2F152E-01CA-9995-50F9-65C570929CA6}"/>
                  </a:ext>
                </a:extLst>
              </p:cNvPr>
              <p:cNvSpPr txBox="1"/>
              <p:nvPr/>
            </p:nvSpPr>
            <p:spPr>
              <a:xfrm>
                <a:off x="2122781" y="6336518"/>
                <a:ext cx="8144538" cy="646331"/>
              </a:xfrm>
              <a:prstGeom prst="rect">
                <a:avLst/>
              </a:prstGeom>
              <a:noFill/>
            </p:spPr>
            <p:txBody>
              <a:bodyPr wrap="none" rtlCol="0">
                <a:spAutoFit/>
              </a:bodyPr>
              <a:lstStyle/>
              <a:p>
                <a:r>
                  <a:rPr lang="en-US" sz="1800" b="1" dirty="0">
                    <a:solidFill>
                      <a:srgbClr val="0070C0"/>
                    </a:solidFill>
                    <a:latin typeface="Times New Roman" panose="02020603050405020304" pitchFamily="18" charset="0"/>
                    <a:cs typeface="Times New Roman" panose="02020603050405020304" pitchFamily="18" charset="0"/>
                  </a:rPr>
                  <a:t>(Graphite Target, No cut for muon pairs collecting, Muons in full solid angle 4pi</a:t>
                </a:r>
                <a14:m>
                  <m:oMath xmlns:m="http://schemas.openxmlformats.org/officeDocument/2006/math">
                    <m:r>
                      <a:rPr lang="en-US" sz="1800" b="1" i="1" smtClean="0">
                        <a:solidFill>
                          <a:srgbClr val="0070C0"/>
                        </a:solidFill>
                        <a:latin typeface="Cambria Math" panose="02040503050406030204" pitchFamily="18" charset="0"/>
                        <a:cs typeface="Times New Roman" panose="02020603050405020304" pitchFamily="18" charset="0"/>
                      </a:rPr>
                      <m:t>)</m:t>
                    </m:r>
                  </m:oMath>
                </a14:m>
                <a:endParaRPr lang="en-US" sz="1800" b="1" dirty="0">
                  <a:solidFill>
                    <a:srgbClr val="0070C0"/>
                  </a:solidFill>
                  <a:latin typeface="Times New Roman" panose="02020603050405020304" pitchFamily="18" charset="0"/>
                  <a:cs typeface="Times New Roman" panose="02020603050405020304" pitchFamily="18" charset="0"/>
                </a:endParaRPr>
              </a:p>
              <a:p>
                <a:endParaRPr lang="en-US" dirty="0"/>
              </a:p>
            </p:txBody>
          </p:sp>
        </mc:Choice>
        <mc:Fallback xmlns="">
          <p:sp>
            <p:nvSpPr>
              <p:cNvPr id="6" name="TextBox 5">
                <a:extLst>
                  <a:ext uri="{FF2B5EF4-FFF2-40B4-BE49-F238E27FC236}">
                    <a16:creationId xmlns:a16="http://schemas.microsoft.com/office/drawing/2014/main" id="{F52F152E-01CA-9995-50F9-65C570929CA6}"/>
                  </a:ext>
                </a:extLst>
              </p:cNvPr>
              <p:cNvSpPr txBox="1">
                <a:spLocks noRot="1" noChangeAspect="1" noMove="1" noResize="1" noEditPoints="1" noAdjustHandles="1" noChangeArrowheads="1" noChangeShapeType="1" noTextEdit="1"/>
              </p:cNvSpPr>
              <p:nvPr/>
            </p:nvSpPr>
            <p:spPr>
              <a:xfrm>
                <a:off x="2122781" y="6336518"/>
                <a:ext cx="8144538" cy="646331"/>
              </a:xfrm>
              <a:prstGeom prst="rect">
                <a:avLst/>
              </a:prstGeom>
              <a:blipFill>
                <a:blip r:embed="rId3"/>
                <a:stretch>
                  <a:fillRect l="-623" t="-3846"/>
                </a:stretch>
              </a:blipFill>
            </p:spPr>
            <p:txBody>
              <a:bodyPr/>
              <a:lstStyle/>
              <a:p>
                <a:r>
                  <a:rPr lang="en-US">
                    <a:noFill/>
                  </a:rPr>
                  <a:t> </a:t>
                </a:r>
              </a:p>
            </p:txBody>
          </p:sp>
        </mc:Fallback>
      </mc:AlternateContent>
    </p:spTree>
    <p:extLst>
      <p:ext uri="{BB962C8B-B14F-4D97-AF65-F5344CB8AC3E}">
        <p14:creationId xmlns:p14="http://schemas.microsoft.com/office/powerpoint/2010/main" val="193294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4BA97429-EF8B-22CB-83DB-747D13B9DA92}"/>
              </a:ext>
            </a:extLst>
          </p:cNvPr>
          <p:cNvPicPr>
            <a:picLocks noChangeAspect="1"/>
          </p:cNvPicPr>
          <p:nvPr/>
        </p:nvPicPr>
        <p:blipFill>
          <a:blip r:embed="rId2"/>
          <a:stretch>
            <a:fillRect/>
          </a:stretch>
        </p:blipFill>
        <p:spPr>
          <a:xfrm>
            <a:off x="2016848" y="1203158"/>
            <a:ext cx="7740761" cy="5118890"/>
          </a:xfrm>
          <a:prstGeom prst="rect">
            <a:avLst/>
          </a:prstGeom>
        </p:spPr>
      </p:pic>
      <p:sp>
        <p:nvSpPr>
          <p:cNvPr id="6" name="Title 5">
            <a:extLst>
              <a:ext uri="{FF2B5EF4-FFF2-40B4-BE49-F238E27FC236}">
                <a16:creationId xmlns:a16="http://schemas.microsoft.com/office/drawing/2014/main" id="{D81C00F8-3780-73BF-573E-2223A36BF654}"/>
              </a:ext>
            </a:extLst>
          </p:cNvPr>
          <p:cNvSpPr>
            <a:spLocks noGrp="1"/>
          </p:cNvSpPr>
          <p:nvPr>
            <p:ph type="title"/>
          </p:nvPr>
        </p:nvSpPr>
        <p:spPr>
          <a:xfrm>
            <a:off x="838200" y="365125"/>
            <a:ext cx="10515600" cy="838033"/>
          </a:xfrm>
        </p:spPr>
        <p:txBody>
          <a:bodyPr>
            <a:normAutofit fontScale="90000"/>
          </a:bodyPr>
          <a:lstStyle/>
          <a:p>
            <a:pPr algn="ctr"/>
            <a:r>
              <a:rPr lang="en-US" sz="2000" b="1" i="1" dirty="0">
                <a:solidFill>
                  <a:srgbClr val="FF0000"/>
                </a:solidFill>
                <a:effectLst/>
                <a:latin typeface="Times New Roman" panose="02020603050405020304" pitchFamily="18" charset="0"/>
                <a:cs typeface="Times New Roman" panose="02020603050405020304" pitchFamily="18" charset="0"/>
              </a:rPr>
              <a:t>Gamma Factory high-intensity muon and positron source: Exploratory studies </a:t>
            </a:r>
            <a:br>
              <a:rPr lang="en-US" sz="2000" b="1" i="1" dirty="0">
                <a:solidFill>
                  <a:srgbClr val="FF0000"/>
                </a:solidFill>
                <a:latin typeface="Times New Roman" panose="02020603050405020304" pitchFamily="18" charset="0"/>
                <a:cs typeface="Times New Roman" panose="02020603050405020304" pitchFamily="18" charset="0"/>
              </a:rPr>
            </a:br>
            <a:r>
              <a:rPr lang="en-US" sz="2000" b="1" i="1" dirty="0">
                <a:solidFill>
                  <a:srgbClr val="FF0000"/>
                </a:solidFill>
                <a:effectLst/>
                <a:latin typeface="Times New Roman" panose="02020603050405020304" pitchFamily="18" charset="0"/>
                <a:cs typeface="Times New Roman" panose="02020603050405020304" pitchFamily="18" charset="0"/>
              </a:rPr>
              <a:t>Armen Apyan,1, ∗ </a:t>
            </a:r>
            <a:r>
              <a:rPr lang="en-US" sz="2000" b="1" i="1" dirty="0" err="1">
                <a:solidFill>
                  <a:srgbClr val="FF0000"/>
                </a:solidFill>
                <a:effectLst/>
                <a:latin typeface="Times New Roman" panose="02020603050405020304" pitchFamily="18" charset="0"/>
                <a:cs typeface="Times New Roman" panose="02020603050405020304" pitchFamily="18" charset="0"/>
              </a:rPr>
              <a:t>Mieczyslaw</a:t>
            </a:r>
            <a:r>
              <a:rPr lang="en-US" sz="2000" b="1" i="1" dirty="0">
                <a:solidFill>
                  <a:srgbClr val="FF0000"/>
                </a:solidFill>
                <a:effectLst/>
                <a:latin typeface="Times New Roman" panose="02020603050405020304" pitchFamily="18" charset="0"/>
                <a:cs typeface="Times New Roman" panose="02020603050405020304" pitchFamily="18" charset="0"/>
              </a:rPr>
              <a:t> Witold Krasny,2, 3 and </a:t>
            </a:r>
            <a:r>
              <a:rPr lang="en-US" sz="2000" b="1" i="1" dirty="0" err="1">
                <a:solidFill>
                  <a:srgbClr val="FF0000"/>
                </a:solidFill>
                <a:effectLst/>
                <a:latin typeface="Times New Roman" panose="02020603050405020304" pitchFamily="18" charset="0"/>
                <a:cs typeface="Times New Roman" panose="02020603050405020304" pitchFamily="18" charset="0"/>
              </a:rPr>
              <a:t>Wieslaw</a:t>
            </a:r>
            <a:r>
              <a:rPr lang="en-US" sz="2000" b="1" i="1" dirty="0">
                <a:solidFill>
                  <a:srgbClr val="FF0000"/>
                </a:solidFill>
                <a:effectLst/>
                <a:latin typeface="Times New Roman" panose="02020603050405020304" pitchFamily="18" charset="0"/>
                <a:cs typeface="Times New Roman" panose="02020603050405020304" pitchFamily="18" charset="0"/>
              </a:rPr>
              <a:t> Placzek4 </a:t>
            </a:r>
            <a:br>
              <a:rPr lang="en-US" sz="2000" dirty="0">
                <a:latin typeface="Times New Roman" panose="02020603050405020304" pitchFamily="18" charset="0"/>
                <a:cs typeface="Times New Roman" panose="02020603050405020304" pitchFamily="18" charset="0"/>
              </a:rPr>
            </a:br>
            <a:endParaRPr lang="en-US" sz="2000" dirty="0"/>
          </a:p>
        </p:txBody>
      </p:sp>
    </p:spTree>
    <p:extLst>
      <p:ext uri="{BB962C8B-B14F-4D97-AF65-F5344CB8AC3E}">
        <p14:creationId xmlns:p14="http://schemas.microsoft.com/office/powerpoint/2010/main" val="344609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F4-057F-4192-D027-B48D2C6BA3D9}"/>
              </a:ext>
            </a:extLst>
          </p:cNvPr>
          <p:cNvSpPr>
            <a:spLocks noGrp="1"/>
          </p:cNvSpPr>
          <p:nvPr>
            <p:ph type="title"/>
          </p:nvPr>
        </p:nvSpPr>
        <p:spPr>
          <a:xfrm>
            <a:off x="838200" y="365126"/>
            <a:ext cx="10515600" cy="741780"/>
          </a:xfrm>
        </p:spPr>
        <p:txBody>
          <a:bodyPr>
            <a:normAutofit fontScale="90000"/>
          </a:bodyPr>
          <a:lstStyle/>
          <a:p>
            <a:pPr algn="ctr"/>
            <a:r>
              <a:rPr lang="en-US" sz="2000" b="1" i="1" dirty="0">
                <a:solidFill>
                  <a:srgbClr val="FF0000"/>
                </a:solidFill>
                <a:effectLst/>
                <a:latin typeface="Times New Roman" panose="02020603050405020304" pitchFamily="18" charset="0"/>
                <a:cs typeface="Times New Roman" panose="02020603050405020304" pitchFamily="18" charset="0"/>
              </a:rPr>
              <a:t>Gamma Factory high-intensity muon and positron source: Exploratory studies </a:t>
            </a:r>
            <a:br>
              <a:rPr lang="en-US" sz="2000" b="1" i="1" dirty="0">
                <a:solidFill>
                  <a:srgbClr val="FF0000"/>
                </a:solidFill>
                <a:latin typeface="Times New Roman" panose="02020603050405020304" pitchFamily="18" charset="0"/>
                <a:cs typeface="Times New Roman" panose="02020603050405020304" pitchFamily="18" charset="0"/>
              </a:rPr>
            </a:br>
            <a:r>
              <a:rPr lang="en-US" sz="2000" b="1" i="1" dirty="0">
                <a:solidFill>
                  <a:srgbClr val="FF0000"/>
                </a:solidFill>
                <a:effectLst/>
                <a:latin typeface="Times New Roman" panose="02020603050405020304" pitchFamily="18" charset="0"/>
                <a:cs typeface="Times New Roman" panose="02020603050405020304" pitchFamily="18" charset="0"/>
              </a:rPr>
              <a:t>Armen Apyan,1, ∗ </a:t>
            </a:r>
            <a:r>
              <a:rPr lang="en-US" sz="2000" b="1" i="1" dirty="0" err="1">
                <a:solidFill>
                  <a:srgbClr val="FF0000"/>
                </a:solidFill>
                <a:effectLst/>
                <a:latin typeface="Times New Roman" panose="02020603050405020304" pitchFamily="18" charset="0"/>
                <a:cs typeface="Times New Roman" panose="02020603050405020304" pitchFamily="18" charset="0"/>
              </a:rPr>
              <a:t>Mieczyslaw</a:t>
            </a:r>
            <a:r>
              <a:rPr lang="en-US" sz="2000" b="1" i="1" dirty="0">
                <a:solidFill>
                  <a:srgbClr val="FF0000"/>
                </a:solidFill>
                <a:effectLst/>
                <a:latin typeface="Times New Roman" panose="02020603050405020304" pitchFamily="18" charset="0"/>
                <a:cs typeface="Times New Roman" panose="02020603050405020304" pitchFamily="18" charset="0"/>
              </a:rPr>
              <a:t> Witold Krasny,2, 3 and </a:t>
            </a:r>
            <a:r>
              <a:rPr lang="en-US" sz="2000" b="1" i="1" dirty="0" err="1">
                <a:solidFill>
                  <a:srgbClr val="FF0000"/>
                </a:solidFill>
                <a:effectLst/>
                <a:latin typeface="Times New Roman" panose="02020603050405020304" pitchFamily="18" charset="0"/>
                <a:cs typeface="Times New Roman" panose="02020603050405020304" pitchFamily="18" charset="0"/>
              </a:rPr>
              <a:t>Wieslaw</a:t>
            </a:r>
            <a:r>
              <a:rPr lang="en-US" sz="2000" b="1" i="1" dirty="0">
                <a:solidFill>
                  <a:srgbClr val="FF0000"/>
                </a:solidFill>
                <a:effectLst/>
                <a:latin typeface="Times New Roman" panose="02020603050405020304" pitchFamily="18" charset="0"/>
                <a:cs typeface="Times New Roman" panose="02020603050405020304" pitchFamily="18" charset="0"/>
              </a:rPr>
              <a:t> Placzek4 </a:t>
            </a:r>
            <a:br>
              <a:rPr lang="en-US" sz="2000" dirty="0">
                <a:latin typeface="Times New Roman" panose="02020603050405020304" pitchFamily="18" charset="0"/>
                <a:cs typeface="Times New Roman" panose="02020603050405020304" pitchFamily="18" charset="0"/>
              </a:rPr>
            </a:br>
            <a:endParaRPr lang="en-US" sz="2000" dirty="0"/>
          </a:p>
        </p:txBody>
      </p:sp>
      <p:pic>
        <p:nvPicPr>
          <p:cNvPr id="5" name="Content Placeholder 4" descr="Text, letter&#10;&#10;Description automatically generated">
            <a:extLst>
              <a:ext uri="{FF2B5EF4-FFF2-40B4-BE49-F238E27FC236}">
                <a16:creationId xmlns:a16="http://schemas.microsoft.com/office/drawing/2014/main" id="{713F8BC0-E20D-AC02-9214-809F8D3A6E42}"/>
              </a:ext>
            </a:extLst>
          </p:cNvPr>
          <p:cNvPicPr>
            <a:picLocks noGrp="1" noChangeAspect="1"/>
          </p:cNvPicPr>
          <p:nvPr>
            <p:ph idx="1"/>
          </p:nvPr>
        </p:nvPicPr>
        <p:blipFill>
          <a:blip r:embed="rId2"/>
          <a:stretch>
            <a:fillRect/>
          </a:stretch>
        </p:blipFill>
        <p:spPr>
          <a:xfrm>
            <a:off x="2892329" y="935288"/>
            <a:ext cx="6275733" cy="5582872"/>
          </a:xfrm>
        </p:spPr>
      </p:pic>
    </p:spTree>
    <p:extLst>
      <p:ext uri="{BB962C8B-B14F-4D97-AF65-F5344CB8AC3E}">
        <p14:creationId xmlns:p14="http://schemas.microsoft.com/office/powerpoint/2010/main" val="362835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844C-F945-CDF7-B0DC-F635EA5FB237}"/>
              </a:ext>
            </a:extLst>
          </p:cNvPr>
          <p:cNvSpPr>
            <a:spLocks noGrp="1"/>
          </p:cNvSpPr>
          <p:nvPr>
            <p:ph type="title"/>
          </p:nvPr>
        </p:nvSpPr>
        <p:spPr>
          <a:xfrm>
            <a:off x="838200" y="365125"/>
            <a:ext cx="10515600" cy="789907"/>
          </a:xfrm>
        </p:spPr>
        <p:txBody>
          <a:bodyPr>
            <a:normAutofit fontScale="90000"/>
          </a:bodyPr>
          <a:lstStyle/>
          <a:p>
            <a:pPr algn="ctr"/>
            <a:r>
              <a:rPr lang="en-US" sz="2000" b="1" i="1" dirty="0">
                <a:solidFill>
                  <a:srgbClr val="FF0000"/>
                </a:solidFill>
                <a:effectLst/>
                <a:latin typeface="Times New Roman" panose="02020603050405020304" pitchFamily="18" charset="0"/>
                <a:cs typeface="Times New Roman" panose="02020603050405020304" pitchFamily="18" charset="0"/>
              </a:rPr>
              <a:t>Gamma Factory high-intensity muon and positron source: Exploratory studies </a:t>
            </a:r>
            <a:br>
              <a:rPr lang="en-US" sz="2000" b="1" i="1" dirty="0">
                <a:solidFill>
                  <a:srgbClr val="FF0000"/>
                </a:solidFill>
                <a:latin typeface="Times New Roman" panose="02020603050405020304" pitchFamily="18" charset="0"/>
                <a:cs typeface="Times New Roman" panose="02020603050405020304" pitchFamily="18" charset="0"/>
              </a:rPr>
            </a:br>
            <a:r>
              <a:rPr lang="en-US" sz="2000" b="1" i="1" dirty="0">
                <a:solidFill>
                  <a:srgbClr val="FF0000"/>
                </a:solidFill>
                <a:effectLst/>
                <a:latin typeface="Times New Roman" panose="02020603050405020304" pitchFamily="18" charset="0"/>
                <a:cs typeface="Times New Roman" panose="02020603050405020304" pitchFamily="18" charset="0"/>
              </a:rPr>
              <a:t>Armen Apyan,1, ∗ </a:t>
            </a:r>
            <a:r>
              <a:rPr lang="en-US" sz="2000" b="1" i="1" dirty="0" err="1">
                <a:solidFill>
                  <a:srgbClr val="FF0000"/>
                </a:solidFill>
                <a:effectLst/>
                <a:latin typeface="Times New Roman" panose="02020603050405020304" pitchFamily="18" charset="0"/>
                <a:cs typeface="Times New Roman" panose="02020603050405020304" pitchFamily="18" charset="0"/>
              </a:rPr>
              <a:t>Mieczyslaw</a:t>
            </a:r>
            <a:r>
              <a:rPr lang="en-US" sz="2000" b="1" i="1" dirty="0">
                <a:solidFill>
                  <a:srgbClr val="FF0000"/>
                </a:solidFill>
                <a:effectLst/>
                <a:latin typeface="Times New Roman" panose="02020603050405020304" pitchFamily="18" charset="0"/>
                <a:cs typeface="Times New Roman" panose="02020603050405020304" pitchFamily="18" charset="0"/>
              </a:rPr>
              <a:t> Witold Krasny,2, 3 and </a:t>
            </a:r>
            <a:r>
              <a:rPr lang="en-US" sz="2000" b="1" i="1" dirty="0" err="1">
                <a:solidFill>
                  <a:srgbClr val="FF0000"/>
                </a:solidFill>
                <a:effectLst/>
                <a:latin typeface="Times New Roman" panose="02020603050405020304" pitchFamily="18" charset="0"/>
                <a:cs typeface="Times New Roman" panose="02020603050405020304" pitchFamily="18" charset="0"/>
              </a:rPr>
              <a:t>Wieslaw</a:t>
            </a:r>
            <a:r>
              <a:rPr lang="en-US" sz="2000" b="1" i="1" dirty="0">
                <a:solidFill>
                  <a:srgbClr val="FF0000"/>
                </a:solidFill>
                <a:effectLst/>
                <a:latin typeface="Times New Roman" panose="02020603050405020304" pitchFamily="18" charset="0"/>
                <a:cs typeface="Times New Roman" panose="02020603050405020304" pitchFamily="18" charset="0"/>
              </a:rPr>
              <a:t> Placzek4 </a:t>
            </a:r>
            <a:br>
              <a:rPr lang="en-US" sz="2000" dirty="0">
                <a:latin typeface="Times New Roman" panose="02020603050405020304" pitchFamily="18" charset="0"/>
                <a:cs typeface="Times New Roman" panose="02020603050405020304" pitchFamily="18" charset="0"/>
              </a:rPr>
            </a:br>
            <a:endParaRPr lang="en-US" sz="2000" dirty="0"/>
          </a:p>
        </p:txBody>
      </p:sp>
      <p:pic>
        <p:nvPicPr>
          <p:cNvPr id="5" name="Content Placeholder 4" descr="Chart, histogram&#10;&#10;Description automatically generated">
            <a:extLst>
              <a:ext uri="{FF2B5EF4-FFF2-40B4-BE49-F238E27FC236}">
                <a16:creationId xmlns:a16="http://schemas.microsoft.com/office/drawing/2014/main" id="{D5E1011D-48A7-C0E9-D1AE-CE44CB52369A}"/>
              </a:ext>
            </a:extLst>
          </p:cNvPr>
          <p:cNvPicPr>
            <a:picLocks noGrp="1" noChangeAspect="1"/>
          </p:cNvPicPr>
          <p:nvPr>
            <p:ph idx="1"/>
          </p:nvPr>
        </p:nvPicPr>
        <p:blipFill>
          <a:blip r:embed="rId2"/>
          <a:stretch>
            <a:fillRect/>
          </a:stretch>
        </p:blipFill>
        <p:spPr>
          <a:xfrm>
            <a:off x="1943193" y="971382"/>
            <a:ext cx="8443188" cy="4695491"/>
          </a:xfrm>
        </p:spPr>
      </p:pic>
    </p:spTree>
    <p:extLst>
      <p:ext uri="{BB962C8B-B14F-4D97-AF65-F5344CB8AC3E}">
        <p14:creationId xmlns:p14="http://schemas.microsoft.com/office/powerpoint/2010/main" val="70304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91E1E8-88E5-409C-C62D-642CFF1303B5}"/>
              </a:ext>
            </a:extLst>
          </p:cNvPr>
          <p:cNvSpPr>
            <a:spLocks noGrp="1"/>
          </p:cNvSpPr>
          <p:nvPr>
            <p:ph idx="1"/>
          </p:nvPr>
        </p:nvSpPr>
        <p:spPr>
          <a:xfrm>
            <a:off x="838200" y="543483"/>
            <a:ext cx="10014284" cy="840150"/>
          </a:xfrm>
        </p:spPr>
        <p:txBody>
          <a:bodyPr>
            <a:noAutofit/>
          </a:bodyPr>
          <a:lstStyle/>
          <a:p>
            <a:pPr marL="0" indent="0" algn="ctr">
              <a:buNone/>
            </a:pPr>
            <a:r>
              <a:rPr lang="en-US" sz="2400" b="1" dirty="0">
                <a:solidFill>
                  <a:srgbClr val="FF0000"/>
                </a:solidFill>
                <a:latin typeface="Times New Roman" panose="02020603050405020304" pitchFamily="18" charset="0"/>
                <a:cs typeface="Times New Roman" panose="02020603050405020304" pitchFamily="18" charset="0"/>
              </a:rPr>
              <a:t>Number of muon pairs for 10^15 gamma/sec</a:t>
            </a:r>
          </a:p>
          <a:p>
            <a:pPr marL="0" indent="0" algn="ctr">
              <a:buNone/>
            </a:pPr>
            <a:r>
              <a:rPr lang="en-US" sz="2400" b="1" dirty="0" err="1">
                <a:solidFill>
                  <a:srgbClr val="FF0000"/>
                </a:solidFill>
                <a:latin typeface="Times New Roman" panose="02020603050405020304" pitchFamily="18" charset="0"/>
                <a:cs typeface="Times New Roman" panose="02020603050405020304" pitchFamily="18" charset="0"/>
              </a:rPr>
              <a:t>E_e</a:t>
            </a:r>
            <a:r>
              <a:rPr lang="en-US" sz="2400" b="1" baseline="300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 4.5 GeV,   </a:t>
            </a:r>
            <a:r>
              <a:rPr lang="en-US" sz="2400" b="1" dirty="0" err="1">
                <a:solidFill>
                  <a:srgbClr val="FF0000"/>
                </a:solidFill>
                <a:latin typeface="Times New Roman" panose="02020603050405020304" pitchFamily="18" charset="0"/>
                <a:cs typeface="Times New Roman" panose="02020603050405020304" pitchFamily="18" charset="0"/>
              </a:rPr>
              <a:t>E_gamma</a:t>
            </a:r>
            <a:r>
              <a:rPr lang="en-US" sz="2400" b="1" dirty="0">
                <a:solidFill>
                  <a:srgbClr val="FF0000"/>
                </a:solidFill>
                <a:latin typeface="Times New Roman" panose="02020603050405020304" pitchFamily="18" charset="0"/>
                <a:cs typeface="Times New Roman" panose="02020603050405020304" pitchFamily="18" charset="0"/>
              </a:rPr>
              <a:t> = 340 M</a:t>
            </a:r>
            <a:r>
              <a:rPr lang="en-US" sz="2400" b="1" dirty="0">
                <a:solidFill>
                  <a:srgbClr val="FF0000"/>
                </a:solidFill>
                <a:effectLst/>
                <a:latin typeface="Times New Roman" panose="02020603050405020304" pitchFamily="18" charset="0"/>
                <a:cs typeface="Times New Roman" panose="02020603050405020304" pitchFamily="18" charset="0"/>
              </a:rPr>
              <a:t>eV  </a:t>
            </a:r>
            <a:r>
              <a:rPr lang="en-US" sz="2400" b="1" i="1" dirty="0">
                <a:solidFill>
                  <a:srgbClr val="FF0000"/>
                </a:solidFill>
                <a:effectLst/>
                <a:latin typeface="Times New Roman" panose="02020603050405020304" pitchFamily="18" charset="0"/>
                <a:cs typeface="Times New Roman" panose="02020603050405020304" pitchFamily="18" charset="0"/>
              </a:rPr>
              <a:t>(Credit: Armen </a:t>
            </a:r>
            <a:r>
              <a:rPr lang="en-US" sz="2400" b="1" i="1" dirty="0" err="1">
                <a:solidFill>
                  <a:srgbClr val="FF0000"/>
                </a:solidFill>
                <a:effectLst/>
                <a:latin typeface="Times New Roman" panose="02020603050405020304" pitchFamily="18" charset="0"/>
                <a:cs typeface="Times New Roman" panose="02020603050405020304" pitchFamily="18" charset="0"/>
              </a:rPr>
              <a:t>Apyan</a:t>
            </a:r>
            <a:r>
              <a:rPr lang="en-US" sz="2400" b="1" i="1" dirty="0">
                <a:solidFill>
                  <a:srgbClr val="FF0000"/>
                </a:solidFill>
                <a:effectLst/>
                <a:latin typeface="Times New Roman" panose="02020603050405020304" pitchFamily="18" charset="0"/>
                <a:cs typeface="Times New Roman" panose="02020603050405020304" pitchFamily="18" charset="0"/>
              </a:rPr>
              <a:t>)</a:t>
            </a:r>
          </a:p>
          <a:p>
            <a:pPr marL="0" indent="0" algn="ctr">
              <a:buNone/>
            </a:pP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2F152E-01CA-9995-50F9-65C570929CA6}"/>
                  </a:ext>
                </a:extLst>
              </p:cNvPr>
              <p:cNvSpPr txBox="1"/>
              <p:nvPr/>
            </p:nvSpPr>
            <p:spPr>
              <a:xfrm>
                <a:off x="2122781" y="6336518"/>
                <a:ext cx="8144538" cy="646331"/>
              </a:xfrm>
              <a:prstGeom prst="rect">
                <a:avLst/>
              </a:prstGeom>
              <a:noFill/>
            </p:spPr>
            <p:txBody>
              <a:bodyPr wrap="none" rtlCol="0">
                <a:spAutoFit/>
              </a:bodyPr>
              <a:lstStyle/>
              <a:p>
                <a:r>
                  <a:rPr lang="en-US" sz="1800" b="1" dirty="0">
                    <a:solidFill>
                      <a:srgbClr val="0070C0"/>
                    </a:solidFill>
                    <a:latin typeface="Times New Roman" panose="02020603050405020304" pitchFamily="18" charset="0"/>
                    <a:cs typeface="Times New Roman" panose="02020603050405020304" pitchFamily="18" charset="0"/>
                  </a:rPr>
                  <a:t>(Graphite Target, No cut for muon pairs collecting, Muons in full solid angle 4pi</a:t>
                </a:r>
                <a14:m>
                  <m:oMath xmlns:m="http://schemas.openxmlformats.org/officeDocument/2006/math">
                    <m:r>
                      <a:rPr lang="en-US" sz="1800" b="1" i="1" smtClean="0">
                        <a:solidFill>
                          <a:srgbClr val="0070C0"/>
                        </a:solidFill>
                        <a:latin typeface="Cambria Math" panose="02040503050406030204" pitchFamily="18" charset="0"/>
                        <a:cs typeface="Times New Roman" panose="02020603050405020304" pitchFamily="18" charset="0"/>
                      </a:rPr>
                      <m:t>)</m:t>
                    </m:r>
                  </m:oMath>
                </a14:m>
                <a:endParaRPr lang="en-US" sz="1800" b="1" dirty="0">
                  <a:solidFill>
                    <a:srgbClr val="0070C0"/>
                  </a:solidFill>
                  <a:latin typeface="Times New Roman" panose="02020603050405020304" pitchFamily="18" charset="0"/>
                  <a:cs typeface="Times New Roman" panose="02020603050405020304" pitchFamily="18" charset="0"/>
                </a:endParaRPr>
              </a:p>
              <a:p>
                <a:endParaRPr lang="en-US" dirty="0"/>
              </a:p>
            </p:txBody>
          </p:sp>
        </mc:Choice>
        <mc:Fallback xmlns="">
          <p:sp>
            <p:nvSpPr>
              <p:cNvPr id="6" name="TextBox 5">
                <a:extLst>
                  <a:ext uri="{FF2B5EF4-FFF2-40B4-BE49-F238E27FC236}">
                    <a16:creationId xmlns:a16="http://schemas.microsoft.com/office/drawing/2014/main" id="{F52F152E-01CA-9995-50F9-65C570929CA6}"/>
                  </a:ext>
                </a:extLst>
              </p:cNvPr>
              <p:cNvSpPr txBox="1">
                <a:spLocks noRot="1" noChangeAspect="1" noMove="1" noResize="1" noEditPoints="1" noAdjustHandles="1" noChangeArrowheads="1" noChangeShapeType="1" noTextEdit="1"/>
              </p:cNvSpPr>
              <p:nvPr/>
            </p:nvSpPr>
            <p:spPr>
              <a:xfrm>
                <a:off x="2122781" y="6336518"/>
                <a:ext cx="8144538" cy="646331"/>
              </a:xfrm>
              <a:prstGeom prst="rect">
                <a:avLst/>
              </a:prstGeom>
              <a:blipFill>
                <a:blip r:embed="rId2"/>
                <a:stretch>
                  <a:fillRect l="-623" t="-3846"/>
                </a:stretch>
              </a:blipFill>
            </p:spPr>
            <p:txBody>
              <a:bodyPr/>
              <a:lstStyle/>
              <a:p>
                <a:r>
                  <a:rPr lang="en-US">
                    <a:noFill/>
                  </a:rPr>
                  <a:t> </a:t>
                </a:r>
              </a:p>
            </p:txBody>
          </p:sp>
        </mc:Fallback>
      </mc:AlternateContent>
      <p:pic>
        <p:nvPicPr>
          <p:cNvPr id="4" name="Picture 3" descr="Chart, scatter chart&#10;&#10;Description automatically generated">
            <a:extLst>
              <a:ext uri="{FF2B5EF4-FFF2-40B4-BE49-F238E27FC236}">
                <a16:creationId xmlns:a16="http://schemas.microsoft.com/office/drawing/2014/main" id="{2714ACD2-F9C7-BD2B-26F1-290BF60A63FB}"/>
              </a:ext>
            </a:extLst>
          </p:cNvPr>
          <p:cNvPicPr>
            <a:picLocks noChangeAspect="1"/>
          </p:cNvPicPr>
          <p:nvPr/>
        </p:nvPicPr>
        <p:blipFill>
          <a:blip r:embed="rId3"/>
          <a:stretch>
            <a:fillRect/>
          </a:stretch>
        </p:blipFill>
        <p:spPr>
          <a:xfrm>
            <a:off x="1956410" y="1677069"/>
            <a:ext cx="6221098" cy="4242468"/>
          </a:xfrm>
          <a:prstGeom prst="rect">
            <a:avLst/>
          </a:prstGeom>
        </p:spPr>
      </p:pic>
    </p:spTree>
    <p:extLst>
      <p:ext uri="{BB962C8B-B14F-4D97-AF65-F5344CB8AC3E}">
        <p14:creationId xmlns:p14="http://schemas.microsoft.com/office/powerpoint/2010/main" val="108120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F6B3-28BA-64D1-6CEC-B38E814C6077}"/>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Looking Forward</a:t>
            </a:r>
          </a:p>
        </p:txBody>
      </p:sp>
      <p:sp>
        <p:nvSpPr>
          <p:cNvPr id="3" name="Content Placeholder 2">
            <a:extLst>
              <a:ext uri="{FF2B5EF4-FFF2-40B4-BE49-F238E27FC236}">
                <a16:creationId xmlns:a16="http://schemas.microsoft.com/office/drawing/2014/main" id="{C1D48C08-DD4B-1185-937C-B88009A8E8D7}"/>
              </a:ext>
            </a:extLst>
          </p:cNvPr>
          <p:cNvSpPr>
            <a:spLocks noGrp="1"/>
          </p:cNvSpPr>
          <p:nvPr>
            <p:ph idx="1"/>
          </p:nvPr>
        </p:nvSpPr>
        <p:spPr/>
        <p:txBody>
          <a:bodyPr/>
          <a:lstStyle/>
          <a:p>
            <a:r>
              <a:rPr lang="en-US" dirty="0"/>
              <a:t>We have a few knobs to turn to increase the rate of muons to 10^14.</a:t>
            </a:r>
          </a:p>
          <a:p>
            <a:endParaRPr lang="en-US" dirty="0"/>
          </a:p>
          <a:p>
            <a:r>
              <a:rPr lang="en-US" dirty="0"/>
              <a:t>See next slide.</a:t>
            </a:r>
          </a:p>
          <a:p>
            <a:endParaRPr lang="en-US" dirty="0"/>
          </a:p>
          <a:p>
            <a:endParaRPr lang="en-US" dirty="0"/>
          </a:p>
          <a:p>
            <a:endParaRPr lang="en-US" dirty="0"/>
          </a:p>
        </p:txBody>
      </p:sp>
    </p:spTree>
    <p:extLst>
      <p:ext uri="{BB962C8B-B14F-4D97-AF65-F5344CB8AC3E}">
        <p14:creationId xmlns:p14="http://schemas.microsoft.com/office/powerpoint/2010/main" val="89467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looking at a light bulb&#10;&#10;Description automatically generated">
            <a:extLst>
              <a:ext uri="{FF2B5EF4-FFF2-40B4-BE49-F238E27FC236}">
                <a16:creationId xmlns:a16="http://schemas.microsoft.com/office/drawing/2014/main" id="{6EDAF8DE-0D51-53F2-A4DB-12BD76EB4459}"/>
              </a:ext>
            </a:extLst>
          </p:cNvPr>
          <p:cNvPicPr>
            <a:picLocks noChangeAspect="1"/>
          </p:cNvPicPr>
          <p:nvPr/>
        </p:nvPicPr>
        <p:blipFill>
          <a:blip r:embed="rId2"/>
          <a:stretch>
            <a:fillRect/>
          </a:stretch>
        </p:blipFill>
        <p:spPr>
          <a:xfrm>
            <a:off x="3271835" y="1128713"/>
            <a:ext cx="5956459" cy="5074309"/>
          </a:xfrm>
          <a:prstGeom prst="rect">
            <a:avLst/>
          </a:prstGeom>
        </p:spPr>
      </p:pic>
      <p:pic>
        <p:nvPicPr>
          <p:cNvPr id="7" name="Picture 6">
            <a:extLst>
              <a:ext uri="{FF2B5EF4-FFF2-40B4-BE49-F238E27FC236}">
                <a16:creationId xmlns:a16="http://schemas.microsoft.com/office/drawing/2014/main" id="{C6EACA32-8659-1D70-A951-97813BC193C2}"/>
              </a:ext>
            </a:extLst>
          </p:cNvPr>
          <p:cNvPicPr>
            <a:picLocks noChangeAspect="1"/>
          </p:cNvPicPr>
          <p:nvPr/>
        </p:nvPicPr>
        <p:blipFill>
          <a:blip r:embed="rId3"/>
          <a:stretch>
            <a:fillRect/>
          </a:stretch>
        </p:blipFill>
        <p:spPr>
          <a:xfrm>
            <a:off x="0" y="157163"/>
            <a:ext cx="11874500" cy="971550"/>
          </a:xfrm>
          <a:prstGeom prst="rect">
            <a:avLst/>
          </a:prstGeom>
        </p:spPr>
      </p:pic>
      <p:sp>
        <p:nvSpPr>
          <p:cNvPr id="2" name="TextBox 1">
            <a:extLst>
              <a:ext uri="{FF2B5EF4-FFF2-40B4-BE49-F238E27FC236}">
                <a16:creationId xmlns:a16="http://schemas.microsoft.com/office/drawing/2014/main" id="{2F61E69F-3F7C-B4B5-3689-C38EFEFFEEF4}"/>
              </a:ext>
            </a:extLst>
          </p:cNvPr>
          <p:cNvSpPr txBox="1"/>
          <p:nvPr/>
        </p:nvSpPr>
        <p:spPr>
          <a:xfrm>
            <a:off x="839031" y="6331505"/>
            <a:ext cx="10822065" cy="369332"/>
          </a:xfrm>
          <a:prstGeom prst="rect">
            <a:avLst/>
          </a:prstGeom>
          <a:noFill/>
        </p:spPr>
        <p:txBody>
          <a:bodyPr wrap="none" rtlCol="0">
            <a:spAutoFit/>
          </a:bodyPr>
          <a:lstStyle/>
          <a:p>
            <a:r>
              <a:rPr lang="en-US" dirty="0">
                <a:solidFill>
                  <a:srgbClr val="0070C0"/>
                </a:solidFill>
              </a:rPr>
              <a:t>https://</a:t>
            </a:r>
            <a:r>
              <a:rPr lang="en-US" dirty="0" err="1">
                <a:solidFill>
                  <a:srgbClr val="0070C0"/>
                </a:solidFill>
              </a:rPr>
              <a:t>science.osti.gov</a:t>
            </a:r>
            <a:r>
              <a:rPr lang="en-US" dirty="0">
                <a:solidFill>
                  <a:srgbClr val="0070C0"/>
                </a:solidFill>
              </a:rPr>
              <a:t>/-/media/hep/</a:t>
            </a:r>
            <a:r>
              <a:rPr lang="en-US" dirty="0" err="1">
                <a:solidFill>
                  <a:srgbClr val="0070C0"/>
                </a:solidFill>
              </a:rPr>
              <a:t>hepap</a:t>
            </a:r>
            <a:r>
              <a:rPr lang="en-US" dirty="0">
                <a:solidFill>
                  <a:srgbClr val="0070C0"/>
                </a:solidFill>
              </a:rPr>
              <a:t>/pdf/202203/International_Benchmarking_HEPAP_2023112.pdf</a:t>
            </a:r>
          </a:p>
        </p:txBody>
      </p:sp>
    </p:spTree>
    <p:extLst>
      <p:ext uri="{BB962C8B-B14F-4D97-AF65-F5344CB8AC3E}">
        <p14:creationId xmlns:p14="http://schemas.microsoft.com/office/powerpoint/2010/main" val="226326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436DAF7E-F530-3694-93A6-9DCE7BFD7DC5}"/>
              </a:ext>
            </a:extLst>
          </p:cNvPr>
          <p:cNvPicPr>
            <a:picLocks noChangeAspect="1"/>
          </p:cNvPicPr>
          <p:nvPr/>
        </p:nvPicPr>
        <p:blipFill>
          <a:blip r:embed="rId2"/>
          <a:stretch>
            <a:fillRect/>
          </a:stretch>
        </p:blipFill>
        <p:spPr>
          <a:xfrm>
            <a:off x="1643062" y="1990952"/>
            <a:ext cx="7691340" cy="4864608"/>
          </a:xfrm>
          <a:prstGeom prst="rect">
            <a:avLst/>
          </a:prstGeom>
        </p:spPr>
      </p:pic>
      <p:pic>
        <p:nvPicPr>
          <p:cNvPr id="9" name="Picture 8" descr="Text&#10;&#10;Description automatically generated">
            <a:extLst>
              <a:ext uri="{FF2B5EF4-FFF2-40B4-BE49-F238E27FC236}">
                <a16:creationId xmlns:a16="http://schemas.microsoft.com/office/drawing/2014/main" id="{5289549F-173E-B257-9034-9C9D2276A17E}"/>
              </a:ext>
            </a:extLst>
          </p:cNvPr>
          <p:cNvPicPr>
            <a:picLocks noChangeAspect="1"/>
          </p:cNvPicPr>
          <p:nvPr/>
        </p:nvPicPr>
        <p:blipFill>
          <a:blip r:embed="rId3"/>
          <a:stretch>
            <a:fillRect/>
          </a:stretch>
        </p:blipFill>
        <p:spPr>
          <a:xfrm>
            <a:off x="1643062" y="168275"/>
            <a:ext cx="7772400" cy="2319984"/>
          </a:xfrm>
          <a:prstGeom prst="rect">
            <a:avLst/>
          </a:prstGeom>
        </p:spPr>
      </p:pic>
      <p:sp>
        <p:nvSpPr>
          <p:cNvPr id="2" name="Slide Number Placeholder 1">
            <a:extLst>
              <a:ext uri="{FF2B5EF4-FFF2-40B4-BE49-F238E27FC236}">
                <a16:creationId xmlns:a16="http://schemas.microsoft.com/office/drawing/2014/main" id="{773462E6-F79F-193C-1FBD-44463D39DA26}"/>
              </a:ext>
            </a:extLst>
          </p:cNvPr>
          <p:cNvSpPr>
            <a:spLocks noGrp="1"/>
          </p:cNvSpPr>
          <p:nvPr>
            <p:ph type="sldNum" sz="quarter" idx="12"/>
          </p:nvPr>
        </p:nvSpPr>
        <p:spPr/>
        <p:txBody>
          <a:bodyPr/>
          <a:lstStyle/>
          <a:p>
            <a:fld id="{E41F16AE-A6B5-1C48-B169-EFA470464A41}" type="slidenum">
              <a:rPr lang="en-US" smtClean="0"/>
              <a:t>20</a:t>
            </a:fld>
            <a:endParaRPr lang="en-US"/>
          </a:p>
        </p:txBody>
      </p:sp>
    </p:spTree>
    <p:extLst>
      <p:ext uri="{BB962C8B-B14F-4D97-AF65-F5344CB8AC3E}">
        <p14:creationId xmlns:p14="http://schemas.microsoft.com/office/powerpoint/2010/main" val="121139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71903-5F80-85FB-E387-25C3F8D561DC}"/>
              </a:ext>
            </a:extLst>
          </p:cNvPr>
          <p:cNvSpPr txBox="1"/>
          <p:nvPr/>
        </p:nvSpPr>
        <p:spPr>
          <a:xfrm>
            <a:off x="2922902" y="2612539"/>
            <a:ext cx="6633547" cy="646331"/>
          </a:xfrm>
          <a:prstGeom prst="rect">
            <a:avLst/>
          </a:prstGeom>
          <a:noFill/>
        </p:spPr>
        <p:txBody>
          <a:bodyPr wrap="none" rtlCol="0">
            <a:spAutoFit/>
          </a:bodyPr>
          <a:lstStyle/>
          <a:p>
            <a:r>
              <a:rPr lang="en-US" sz="3600" b="1" dirty="0">
                <a:solidFill>
                  <a:srgbClr val="0070C0"/>
                </a:solidFill>
              </a:rPr>
              <a:t>Thanks for Your Kind Attention.</a:t>
            </a:r>
          </a:p>
        </p:txBody>
      </p:sp>
    </p:spTree>
    <p:extLst>
      <p:ext uri="{BB962C8B-B14F-4D97-AF65-F5344CB8AC3E}">
        <p14:creationId xmlns:p14="http://schemas.microsoft.com/office/powerpoint/2010/main" val="208660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3FD9B0-5636-375F-3A59-BA5E68495118}"/>
              </a:ext>
            </a:extLst>
          </p:cNvPr>
          <p:cNvSpPr txBox="1"/>
          <p:nvPr/>
        </p:nvSpPr>
        <p:spPr>
          <a:xfrm>
            <a:off x="2056398" y="117693"/>
            <a:ext cx="8079204" cy="6740307"/>
          </a:xfrm>
          <a:prstGeom prst="rect">
            <a:avLst/>
          </a:prstGeom>
          <a:noFill/>
        </p:spPr>
        <p:txBody>
          <a:bodyPr wrap="square">
            <a:spAutoFit/>
          </a:bodyPr>
          <a:lstStyle/>
          <a:p>
            <a:r>
              <a:rPr lang="en-US" sz="2400" b="1" dirty="0">
                <a:solidFill>
                  <a:srgbClr val="3F00E5"/>
                </a:solidFill>
                <a:effectLst/>
                <a:latin typeface="ArialMTStd"/>
              </a:rPr>
              <a:t>FINDING </a:t>
            </a:r>
            <a:endParaRPr lang="en-US" sz="2400" dirty="0"/>
          </a:p>
          <a:p>
            <a:r>
              <a:rPr lang="en-US" sz="2400" dirty="0">
                <a:effectLst/>
                <a:latin typeface="ArialMTStd"/>
              </a:rPr>
              <a:t>Frontier large-scale research facilities offer the most comprehensive method of answering fun- </a:t>
            </a:r>
            <a:r>
              <a:rPr lang="en-US" sz="2400" dirty="0" err="1">
                <a:effectLst/>
                <a:latin typeface="ArialMTStd"/>
              </a:rPr>
              <a:t>damental</a:t>
            </a:r>
            <a:r>
              <a:rPr lang="en-US" sz="2400" dirty="0">
                <a:effectLst/>
                <a:latin typeface="ArialMTStd"/>
              </a:rPr>
              <a:t> questions while exciting and inspiring a whole new STEM workforce. </a:t>
            </a:r>
            <a:endParaRPr lang="en-US" sz="2400" dirty="0"/>
          </a:p>
          <a:p>
            <a:r>
              <a:rPr lang="en-US" sz="2400" b="1" dirty="0">
                <a:solidFill>
                  <a:srgbClr val="3F00E5"/>
                </a:solidFill>
                <a:effectLst/>
                <a:latin typeface="ArialMTStd"/>
              </a:rPr>
              <a:t>RECOMMENDATION </a:t>
            </a:r>
            <a:endParaRPr lang="en-US" sz="2400" dirty="0"/>
          </a:p>
          <a:p>
            <a:r>
              <a:rPr lang="en-US" sz="2400" dirty="0">
                <a:effectLst/>
                <a:latin typeface="ArialMTStd"/>
              </a:rPr>
              <a:t>A next-generation international flagship particle physics facility based in the U.S. would attract a whole new generation of scientists while boosting opportunities to train students and sustain a leading scientific workforce. The U.S. should not wait until DUNE is commissioned to embark upon its next major particle physics initiative but should move quickly to intensify its R&amp;D program with the aim of accelerating progress in this direction to enable a timely decision. </a:t>
            </a:r>
          </a:p>
          <a:p>
            <a:endParaRPr lang="en-US" sz="2400" dirty="0">
              <a:solidFill>
                <a:srgbClr val="FF0000"/>
              </a:solidFill>
              <a:effectLst/>
              <a:latin typeface="ArialMTStd"/>
            </a:endParaRPr>
          </a:p>
          <a:p>
            <a:r>
              <a:rPr lang="en-US" sz="2400" dirty="0">
                <a:solidFill>
                  <a:srgbClr val="FF0000"/>
                </a:solidFill>
                <a:latin typeface="ArialMTStd"/>
              </a:rPr>
              <a:t>[Same can be said about the Nuclear Physics Community and the EIC.]</a:t>
            </a:r>
            <a:endParaRPr lang="en-US" sz="2400" dirty="0">
              <a:solidFill>
                <a:srgbClr val="FF0000"/>
              </a:solidFill>
            </a:endParaRPr>
          </a:p>
        </p:txBody>
      </p:sp>
    </p:spTree>
    <p:extLst>
      <p:ext uri="{BB962C8B-B14F-4D97-AF65-F5344CB8AC3E}">
        <p14:creationId xmlns:p14="http://schemas.microsoft.com/office/powerpoint/2010/main" val="350924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A09C65-0FFE-DA3D-F438-0192E7B571A0}"/>
              </a:ext>
            </a:extLst>
          </p:cNvPr>
          <p:cNvSpPr txBox="1"/>
          <p:nvPr/>
        </p:nvSpPr>
        <p:spPr>
          <a:xfrm>
            <a:off x="1722120" y="1188720"/>
            <a:ext cx="9113520" cy="4647426"/>
          </a:xfrm>
          <a:prstGeom prst="rect">
            <a:avLst/>
          </a:prstGeom>
          <a:noFill/>
        </p:spPr>
        <p:txBody>
          <a:bodyPr wrap="square">
            <a:spAutoFit/>
          </a:bodyPr>
          <a:lstStyle/>
          <a:p>
            <a:pPr algn="ctr"/>
            <a:r>
              <a:rPr lang="en-US" sz="2800" b="1" dirty="0">
                <a:solidFill>
                  <a:srgbClr val="0070C0"/>
                </a:solidFill>
              </a:rPr>
              <a:t>NASEM BISO is Initiating a Survey on Barriers (</a:t>
            </a:r>
            <a:r>
              <a:rPr lang="en-US" sz="2800" b="1" dirty="0" err="1">
                <a:solidFill>
                  <a:srgbClr val="0070C0"/>
                </a:solidFill>
              </a:rPr>
              <a:t>eg.</a:t>
            </a:r>
            <a:r>
              <a:rPr lang="en-US" sz="2800" b="1" dirty="0">
                <a:solidFill>
                  <a:srgbClr val="0070C0"/>
                </a:solidFill>
              </a:rPr>
              <a:t> Visas)</a:t>
            </a:r>
          </a:p>
          <a:p>
            <a:pPr algn="ctr"/>
            <a:r>
              <a:rPr lang="en-US" sz="2800" b="1" dirty="0">
                <a:solidFill>
                  <a:srgbClr val="0070C0"/>
                </a:solidFill>
              </a:rPr>
              <a:t>That Hinder International Collaborations</a:t>
            </a:r>
          </a:p>
          <a:p>
            <a:pPr algn="ctr"/>
            <a:endParaRPr lang="en-US" sz="2800" b="1" dirty="0">
              <a:solidFill>
                <a:srgbClr val="0070C0"/>
              </a:solidFill>
            </a:endParaRPr>
          </a:p>
          <a:p>
            <a:pPr algn="ctr"/>
            <a:r>
              <a:rPr lang="en-US" sz="2800" b="1" dirty="0">
                <a:solidFill>
                  <a:srgbClr val="0070C0"/>
                </a:solidFill>
              </a:rPr>
              <a:t>Suggested Questions</a:t>
            </a:r>
          </a:p>
          <a:p>
            <a:endParaRPr lang="en-US" sz="2800" dirty="0"/>
          </a:p>
          <a:p>
            <a:r>
              <a:rPr lang="en-US" sz="2400" dirty="0">
                <a:hlinkClick r:id="rId2"/>
              </a:rPr>
              <a:t>https://docs.google.com/document/d/1YgshHo8oGLMMNNjzLZVF6oqHAuNNvHPr/edit?usp=drive_link&amp;ouid=110885125108865005063&amp;rtpof=true&amp;sd=true</a:t>
            </a:r>
            <a:endParaRPr lang="en-US" sz="2400" dirty="0"/>
          </a:p>
          <a:p>
            <a:endParaRPr lang="en-US" sz="2800" dirty="0"/>
          </a:p>
          <a:p>
            <a:pPr algn="ctr"/>
            <a:r>
              <a:rPr lang="en-US" sz="2800" b="1" dirty="0"/>
              <a:t>Please send your thoughts and suggestions to</a:t>
            </a:r>
          </a:p>
          <a:p>
            <a:pPr algn="ctr"/>
            <a:r>
              <a:rPr lang="en-US" sz="2800" b="1" dirty="0" err="1"/>
              <a:t>sekazi.mtingwa@gmail.com</a:t>
            </a:r>
            <a:endParaRPr lang="en-US" sz="2800" b="1" dirty="0"/>
          </a:p>
        </p:txBody>
      </p:sp>
    </p:spTree>
    <p:extLst>
      <p:ext uri="{BB962C8B-B14F-4D97-AF65-F5344CB8AC3E}">
        <p14:creationId xmlns:p14="http://schemas.microsoft.com/office/powerpoint/2010/main" val="302400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31682FB-8CF5-A152-B2C6-4597AD155224}"/>
              </a:ext>
            </a:extLst>
          </p:cNvPr>
          <p:cNvPicPr>
            <a:picLocks noChangeAspect="1"/>
          </p:cNvPicPr>
          <p:nvPr/>
        </p:nvPicPr>
        <p:blipFill>
          <a:blip r:embed="rId2"/>
          <a:stretch>
            <a:fillRect/>
          </a:stretch>
        </p:blipFill>
        <p:spPr>
          <a:xfrm>
            <a:off x="861048" y="219455"/>
            <a:ext cx="9770375" cy="6254139"/>
          </a:xfrm>
          <a:prstGeom prst="rect">
            <a:avLst/>
          </a:prstGeom>
        </p:spPr>
      </p:pic>
      <p:sp>
        <p:nvSpPr>
          <p:cNvPr id="2" name="Slide Number Placeholder 1">
            <a:extLst>
              <a:ext uri="{FF2B5EF4-FFF2-40B4-BE49-F238E27FC236}">
                <a16:creationId xmlns:a16="http://schemas.microsoft.com/office/drawing/2014/main" id="{8E64BE52-4EED-4460-5109-DE4F2BF91479}"/>
              </a:ext>
            </a:extLst>
          </p:cNvPr>
          <p:cNvSpPr>
            <a:spLocks noGrp="1"/>
          </p:cNvSpPr>
          <p:nvPr>
            <p:ph type="sldNum" sz="quarter" idx="12"/>
          </p:nvPr>
        </p:nvSpPr>
        <p:spPr/>
        <p:txBody>
          <a:bodyPr/>
          <a:lstStyle/>
          <a:p>
            <a:fld id="{E41F16AE-A6B5-1C48-B169-EFA470464A41}" type="slidenum">
              <a:rPr lang="en-US" smtClean="0"/>
              <a:t>5</a:t>
            </a:fld>
            <a:endParaRPr lang="en-US"/>
          </a:p>
        </p:txBody>
      </p:sp>
    </p:spTree>
    <p:extLst>
      <p:ext uri="{BB962C8B-B14F-4D97-AF65-F5344CB8AC3E}">
        <p14:creationId xmlns:p14="http://schemas.microsoft.com/office/powerpoint/2010/main" val="164442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6D26321-F733-DD01-F163-FD92E7BF233E}"/>
              </a:ext>
            </a:extLst>
          </p:cNvPr>
          <p:cNvPicPr>
            <a:picLocks noChangeAspect="1"/>
          </p:cNvPicPr>
          <p:nvPr/>
        </p:nvPicPr>
        <p:blipFill>
          <a:blip r:embed="rId2"/>
          <a:stretch>
            <a:fillRect/>
          </a:stretch>
        </p:blipFill>
        <p:spPr>
          <a:xfrm>
            <a:off x="935411" y="0"/>
            <a:ext cx="9556125" cy="6349654"/>
          </a:xfrm>
          <a:prstGeom prst="rect">
            <a:avLst/>
          </a:prstGeom>
        </p:spPr>
      </p:pic>
      <p:sp>
        <p:nvSpPr>
          <p:cNvPr id="2" name="Slide Number Placeholder 1">
            <a:extLst>
              <a:ext uri="{FF2B5EF4-FFF2-40B4-BE49-F238E27FC236}">
                <a16:creationId xmlns:a16="http://schemas.microsoft.com/office/drawing/2014/main" id="{AD111E62-B7E8-1B03-7085-3915E0A8E158}"/>
              </a:ext>
            </a:extLst>
          </p:cNvPr>
          <p:cNvSpPr>
            <a:spLocks noGrp="1"/>
          </p:cNvSpPr>
          <p:nvPr>
            <p:ph type="sldNum" sz="quarter" idx="12"/>
          </p:nvPr>
        </p:nvSpPr>
        <p:spPr/>
        <p:txBody>
          <a:bodyPr/>
          <a:lstStyle/>
          <a:p>
            <a:fld id="{E41F16AE-A6B5-1C48-B169-EFA470464A41}" type="slidenum">
              <a:rPr lang="en-US" smtClean="0"/>
              <a:t>6</a:t>
            </a:fld>
            <a:endParaRPr lang="en-US"/>
          </a:p>
        </p:txBody>
      </p:sp>
    </p:spTree>
    <p:extLst>
      <p:ext uri="{BB962C8B-B14F-4D97-AF65-F5344CB8AC3E}">
        <p14:creationId xmlns:p14="http://schemas.microsoft.com/office/powerpoint/2010/main" val="322789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865BB-1EB9-4F01-9AD3-5F16DCA7170D}"/>
              </a:ext>
            </a:extLst>
          </p:cNvPr>
          <p:cNvSpPr>
            <a:spLocks noGrp="1"/>
          </p:cNvSpPr>
          <p:nvPr>
            <p:ph type="title"/>
          </p:nvPr>
        </p:nvSpPr>
        <p:spPr>
          <a:xfrm>
            <a:off x="838200" y="1"/>
            <a:ext cx="10515600" cy="1034716"/>
          </a:xfrm>
        </p:spPr>
        <p:txBody>
          <a:bodyPr>
            <a:normAutofit fontScale="90000"/>
          </a:bodyPr>
          <a:lstStyle/>
          <a:p>
            <a:pPr algn="ctr"/>
            <a:r>
              <a:rPr lang="en-US" b="1" dirty="0"/>
              <a:t>EIC Electron Beam Parameters </a:t>
            </a:r>
            <a:br>
              <a:rPr lang="en-US" b="1" dirty="0"/>
            </a:br>
            <a:r>
              <a:rPr lang="en-US" b="1" dirty="0"/>
              <a:t>(from EIC  Design Study)</a:t>
            </a:r>
          </a:p>
        </p:txBody>
      </p:sp>
      <p:pic>
        <p:nvPicPr>
          <p:cNvPr id="7" name="Content Placeholder 6" descr="Table&#10;&#10;Description automatically generated">
            <a:extLst>
              <a:ext uri="{FF2B5EF4-FFF2-40B4-BE49-F238E27FC236}">
                <a16:creationId xmlns:a16="http://schemas.microsoft.com/office/drawing/2014/main" id="{DC89E1BC-45E8-599A-E2E5-2565C8BE2B0A}"/>
              </a:ext>
            </a:extLst>
          </p:cNvPr>
          <p:cNvPicPr>
            <a:picLocks noGrp="1" noChangeAspect="1"/>
          </p:cNvPicPr>
          <p:nvPr>
            <p:ph idx="1"/>
          </p:nvPr>
        </p:nvPicPr>
        <p:blipFill>
          <a:blip r:embed="rId2"/>
          <a:stretch>
            <a:fillRect/>
          </a:stretch>
        </p:blipFill>
        <p:spPr>
          <a:xfrm>
            <a:off x="2874252" y="998620"/>
            <a:ext cx="6240135" cy="5823284"/>
          </a:xfrm>
        </p:spPr>
      </p:pic>
      <p:sp>
        <p:nvSpPr>
          <p:cNvPr id="2" name="Slide Number Placeholder 1">
            <a:extLst>
              <a:ext uri="{FF2B5EF4-FFF2-40B4-BE49-F238E27FC236}">
                <a16:creationId xmlns:a16="http://schemas.microsoft.com/office/drawing/2014/main" id="{69BAA6C9-4B97-1BD3-0DE2-559611D657AA}"/>
              </a:ext>
            </a:extLst>
          </p:cNvPr>
          <p:cNvSpPr>
            <a:spLocks noGrp="1"/>
          </p:cNvSpPr>
          <p:nvPr>
            <p:ph type="sldNum" sz="quarter" idx="12"/>
          </p:nvPr>
        </p:nvSpPr>
        <p:spPr/>
        <p:txBody>
          <a:bodyPr/>
          <a:lstStyle/>
          <a:p>
            <a:fld id="{E41F16AE-A6B5-1C48-B169-EFA470464A41}" type="slidenum">
              <a:rPr lang="en-US" smtClean="0"/>
              <a:t>7</a:t>
            </a:fld>
            <a:endParaRPr lang="en-US"/>
          </a:p>
        </p:txBody>
      </p:sp>
    </p:spTree>
    <p:extLst>
      <p:ext uri="{BB962C8B-B14F-4D97-AF65-F5344CB8AC3E}">
        <p14:creationId xmlns:p14="http://schemas.microsoft.com/office/powerpoint/2010/main" val="385348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062C6D8-C210-D0DF-A964-037CC45138CB}"/>
              </a:ext>
            </a:extLst>
          </p:cNvPr>
          <p:cNvPicPr>
            <a:picLocks noChangeAspect="1"/>
          </p:cNvPicPr>
          <p:nvPr/>
        </p:nvPicPr>
        <p:blipFill>
          <a:blip r:embed="rId2"/>
          <a:stretch>
            <a:fillRect/>
          </a:stretch>
        </p:blipFill>
        <p:spPr>
          <a:xfrm>
            <a:off x="1606550" y="2000673"/>
            <a:ext cx="7772400" cy="4492202"/>
          </a:xfrm>
          <a:prstGeom prst="rect">
            <a:avLst/>
          </a:prstGeom>
        </p:spPr>
      </p:pic>
      <p:sp>
        <p:nvSpPr>
          <p:cNvPr id="4" name="Title 3">
            <a:extLst>
              <a:ext uri="{FF2B5EF4-FFF2-40B4-BE49-F238E27FC236}">
                <a16:creationId xmlns:a16="http://schemas.microsoft.com/office/drawing/2014/main" id="{A99BFDE5-E640-1F3F-BDB4-5299B1C9D927}"/>
              </a:ext>
            </a:extLst>
          </p:cNvPr>
          <p:cNvSpPr>
            <a:spLocks noGrp="1"/>
          </p:cNvSpPr>
          <p:nvPr>
            <p:ph type="title"/>
          </p:nvPr>
        </p:nvSpPr>
        <p:spPr/>
        <p:txBody>
          <a:bodyPr/>
          <a:lstStyle/>
          <a:p>
            <a:pPr algn="just"/>
            <a:r>
              <a:rPr lang="en-US" dirty="0"/>
              <a:t>                      Previous Results</a:t>
            </a:r>
          </a:p>
        </p:txBody>
      </p:sp>
      <p:sp>
        <p:nvSpPr>
          <p:cNvPr id="5" name="Content Placeholder 4">
            <a:extLst>
              <a:ext uri="{FF2B5EF4-FFF2-40B4-BE49-F238E27FC236}">
                <a16:creationId xmlns:a16="http://schemas.microsoft.com/office/drawing/2014/main" id="{046AC1F0-3845-6124-2E3A-7FA4015E0C11}"/>
              </a:ext>
            </a:extLst>
          </p:cNvPr>
          <p:cNvSpPr>
            <a:spLocks noGrp="1"/>
          </p:cNvSpPr>
          <p:nvPr>
            <p:ph idx="1"/>
          </p:nvPr>
        </p:nvSpPr>
        <p:spPr>
          <a:xfrm>
            <a:off x="524933" y="2000673"/>
            <a:ext cx="10388600" cy="4351338"/>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
        <p:nvSpPr>
          <p:cNvPr id="2" name="Slide Number Placeholder 1">
            <a:extLst>
              <a:ext uri="{FF2B5EF4-FFF2-40B4-BE49-F238E27FC236}">
                <a16:creationId xmlns:a16="http://schemas.microsoft.com/office/drawing/2014/main" id="{828A2954-BAB1-95AD-DD4D-3E49E64D4CEF}"/>
              </a:ext>
            </a:extLst>
          </p:cNvPr>
          <p:cNvSpPr>
            <a:spLocks noGrp="1"/>
          </p:cNvSpPr>
          <p:nvPr>
            <p:ph type="sldNum" sz="quarter" idx="12"/>
          </p:nvPr>
        </p:nvSpPr>
        <p:spPr>
          <a:xfrm>
            <a:off x="2813050" y="6121056"/>
            <a:ext cx="6026150" cy="461910"/>
          </a:xfrm>
        </p:spPr>
        <p:txBody>
          <a:bodyPr/>
          <a:lstStyle/>
          <a:p>
            <a:pPr algn="l"/>
            <a:r>
              <a:rPr lang="en-US" sz="2400" b="1" dirty="0"/>
              <a:t>R is ~3 Orders of Magnitude too Small</a:t>
            </a:r>
          </a:p>
        </p:txBody>
      </p:sp>
    </p:spTree>
    <p:extLst>
      <p:ext uri="{BB962C8B-B14F-4D97-AF65-F5344CB8AC3E}">
        <p14:creationId xmlns:p14="http://schemas.microsoft.com/office/powerpoint/2010/main" val="404860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F0294-522B-B1DB-2B07-4BE80EE536C5}"/>
              </a:ext>
            </a:extLst>
          </p:cNvPr>
          <p:cNvSpPr>
            <a:spLocks noGrp="1"/>
          </p:cNvSpPr>
          <p:nvPr>
            <p:ph idx="1"/>
          </p:nvPr>
        </p:nvSpPr>
        <p:spPr>
          <a:xfrm>
            <a:off x="524933" y="541867"/>
            <a:ext cx="10828867" cy="5635096"/>
          </a:xfrm>
        </p:spPr>
        <p:txBody>
          <a:bodyPr>
            <a:normAutofit fontScale="85000" lnSpcReduction="20000"/>
          </a:bodyPr>
          <a:lstStyle/>
          <a:p>
            <a:pPr marL="0" indent="0" algn="ctr">
              <a:buNone/>
            </a:pPr>
            <a:r>
              <a:rPr lang="en-US" dirty="0">
                <a:solidFill>
                  <a:srgbClr val="FF0000"/>
                </a:solidFill>
              </a:rPr>
              <a:t>New Info from Christoph Montag at the EIC!!!</a:t>
            </a:r>
          </a:p>
          <a:p>
            <a:pPr marL="0" indent="0">
              <a:buNone/>
            </a:pPr>
            <a:r>
              <a:rPr lang="en-US" dirty="0"/>
              <a:t>Hi Sekazi,</a:t>
            </a:r>
          </a:p>
          <a:p>
            <a:pPr marL="0" indent="0">
              <a:buNone/>
            </a:pPr>
            <a:r>
              <a:rPr lang="en-US" dirty="0"/>
              <a:t>Let me try to answer your questions.</a:t>
            </a:r>
          </a:p>
          <a:p>
            <a:pPr>
              <a:buFontTx/>
              <a:buChar char="-"/>
            </a:pPr>
            <a:r>
              <a:rPr lang="en-US" dirty="0">
                <a:solidFill>
                  <a:srgbClr val="FF0000"/>
                </a:solidFill>
              </a:rPr>
              <a:t>The emittances from the Design Report are still valid, at least to the 10-20% level</a:t>
            </a:r>
            <a:r>
              <a:rPr lang="en-US" dirty="0">
                <a:solidFill>
                  <a:schemeClr val="accent4"/>
                </a:solidFill>
              </a:rPr>
              <a:t>. </a:t>
            </a:r>
            <a:r>
              <a:rPr lang="en-US" dirty="0"/>
              <a:t>I guess that precision is good enough for your purposes. These emittances are purely transverse, so only in a dispersion-free region one can "define" them by sigma 2/beta.* </a:t>
            </a:r>
          </a:p>
          <a:p>
            <a:pPr>
              <a:buFontTx/>
              <a:buChar char="-"/>
            </a:pPr>
            <a:r>
              <a:rPr lang="en-US" dirty="0"/>
              <a:t>- The horizontal emittance in an electron storage ring is determined by the accelerator lattice, which means changing the emittance would require rebuilding the ring, based on a different lattice structure</a:t>
            </a:r>
          </a:p>
          <a:p>
            <a:r>
              <a:rPr lang="en-US" dirty="0"/>
              <a:t>- One could entertain the idea of having a dedicated electron-laser interaction point in one of the straight sections. In the worst case, that would have to be IR8 due to space constraints everywhere else, which would mean we would not have a second detector. But that would need </a:t>
            </a:r>
            <a:r>
              <a:rPr lang="en-US" dirty="0" err="1"/>
              <a:t>ot</a:t>
            </a:r>
            <a:r>
              <a:rPr lang="en-US" dirty="0"/>
              <a:t> be looked at. </a:t>
            </a:r>
            <a:r>
              <a:rPr lang="en-US" dirty="0">
                <a:solidFill>
                  <a:srgbClr val="FF0000"/>
                </a:solidFill>
              </a:rPr>
              <a:t>Depending on the required magnet-free length of the interaction region, the beta function there could be as small as a few centimeters if the focusing magnets can be close.</a:t>
            </a:r>
          </a:p>
          <a:p>
            <a:r>
              <a:rPr lang="en-US" dirty="0"/>
              <a:t>- </a:t>
            </a:r>
            <a:r>
              <a:rPr lang="en-US" dirty="0">
                <a:solidFill>
                  <a:srgbClr val="FF0000"/>
                </a:solidFill>
              </a:rPr>
              <a:t>The bunch length in the design report is slightly off; the correct number is 1 mm RMS</a:t>
            </a:r>
            <a:r>
              <a:rPr lang="en-US" dirty="0"/>
              <a:t>. This is again given by the lattice and therefore "fixed".</a:t>
            </a:r>
          </a:p>
        </p:txBody>
      </p:sp>
    </p:spTree>
    <p:extLst>
      <p:ext uri="{BB962C8B-B14F-4D97-AF65-F5344CB8AC3E}">
        <p14:creationId xmlns:p14="http://schemas.microsoft.com/office/powerpoint/2010/main" val="141863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Atlas</Template>
  <TotalTime>268</TotalTime>
  <Words>798</Words>
  <Application>Microsoft Macintosh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ArialMTStd</vt:lpstr>
      <vt:lpstr>Cambria Math</vt:lpstr>
      <vt:lpstr>Times New Roman</vt:lpstr>
      <vt:lpstr>Office Theme</vt:lpstr>
      <vt:lpstr>Center for Frontiers in Nuclear Science  Workshop Progress on the Production of Muon and Photon Beams for Applications in Muon-Ion Colliders https://indico.cfnssbu.physics.sunysb.edu/event/249/</vt:lpstr>
      <vt:lpstr>PowerPoint Presentation</vt:lpstr>
      <vt:lpstr>PowerPoint Presentation</vt:lpstr>
      <vt:lpstr>PowerPoint Presentation</vt:lpstr>
      <vt:lpstr>PowerPoint Presentation</vt:lpstr>
      <vt:lpstr>PowerPoint Presentation</vt:lpstr>
      <vt:lpstr>EIC Electron Beam Parameters  (from EIC  Design Study)</vt:lpstr>
      <vt:lpstr>                      Previous Results</vt:lpstr>
      <vt:lpstr>PowerPoint Presentation</vt:lpstr>
      <vt:lpstr>PowerPoint Presentation</vt:lpstr>
      <vt:lpstr>PowerPoint Presentation</vt:lpstr>
      <vt:lpstr>Gamma Factory high-intensity muon and positron source: Exploratory studies  Armen Apyan,1, ∗ Mieczyslaw Witold Krasny,2, 3 and Wieslaw Placzek4  </vt:lpstr>
      <vt:lpstr>PowerPoint Presentation</vt:lpstr>
      <vt:lpstr>PowerPoint Presentation</vt:lpstr>
      <vt:lpstr>Gamma Factory high-intensity muon and positron source: Exploratory studies  Armen Apyan,1, ∗ Mieczyslaw Witold Krasny,2, 3 and Wieslaw Placzek4  </vt:lpstr>
      <vt:lpstr>Gamma Factory high-intensity muon and positron source: Exploratory studies  Armen Apyan,1, ∗ Mieczyslaw Witold Krasny,2, 3 and Wieslaw Placzek4  </vt:lpstr>
      <vt:lpstr>Gamma Factory high-intensity muon and positron source: Exploratory studies  Armen Apyan,1, ∗ Mieczyslaw Witold Krasny,2, 3 and Wieslaw Placzek4  </vt:lpstr>
      <vt:lpstr>PowerPoint Presentation</vt:lpstr>
      <vt:lpstr>Looking Forward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Sekazi Mtingwa</dc:creator>
  <cp:lastModifiedBy>Sekazi Mtingwa</cp:lastModifiedBy>
  <cp:revision>16</cp:revision>
  <dcterms:created xsi:type="dcterms:W3CDTF">2024-03-16T16:04:21Z</dcterms:created>
  <dcterms:modified xsi:type="dcterms:W3CDTF">2024-03-25T18:58:59Z</dcterms:modified>
</cp:coreProperties>
</file>