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6"/>
  </p:notesMasterIdLst>
  <p:sldIdLst>
    <p:sldId id="256" r:id="rId2"/>
    <p:sldId id="304" r:id="rId3"/>
    <p:sldId id="276" r:id="rId4"/>
    <p:sldId id="258" r:id="rId5"/>
    <p:sldId id="303" r:id="rId6"/>
    <p:sldId id="305" r:id="rId7"/>
    <p:sldId id="262" r:id="rId8"/>
    <p:sldId id="306" r:id="rId9"/>
    <p:sldId id="265" r:id="rId10"/>
    <p:sldId id="307" r:id="rId11"/>
    <p:sldId id="308" r:id="rId12"/>
    <p:sldId id="267" r:id="rId13"/>
    <p:sldId id="26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293" r:id="rId24"/>
    <p:sldId id="31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94"/>
  </p:normalViewPr>
  <p:slideViewPr>
    <p:cSldViewPr snapToGrid="0" snapToObjects="1">
      <p:cViewPr varScale="1">
        <p:scale>
          <a:sx n="103" d="100"/>
          <a:sy n="103" d="100"/>
        </p:scale>
        <p:origin x="72" y="2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g"/><Relationship Id="rId5" Type="http://schemas.openxmlformats.org/officeDocument/2006/relationships/image" Target="../media/image20.emf"/><Relationship Id="rId4" Type="http://schemas.openxmlformats.org/officeDocument/2006/relationships/image" Target="../media/image1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cern.ch/event/1276216/contributions/5630563/" TargetMode="Externa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Current Status of Muon Collider Studies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March 26, 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J. Scott Berg</a:t>
            </a:r>
            <a:br>
              <a:rPr lang="en-US" dirty="0"/>
            </a:br>
            <a:r>
              <a:rPr lang="en-US" dirty="0"/>
              <a:t>Brookhaven National Laboratory</a:t>
            </a:r>
            <a:br>
              <a:rPr lang="en-US" dirty="0"/>
            </a:br>
            <a:r>
              <a:rPr lang="en-US" dirty="0"/>
              <a:t>Progress on the Production of Muon and Photon Beams for Applications in Muon-Ion Colliders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F9B10-74ED-E83E-74EE-5F00DA7F4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C0410-9768-A02F-419F-C00953FA5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Baseline design is a carbon target</a:t>
            </a:r>
          </a:p>
          <a:p>
            <a:pPr lvl="1"/>
            <a:r>
              <a:rPr lang="en-US" dirty="0"/>
              <a:t>Extensive studies done on target,</a:t>
            </a:r>
            <a:br>
              <a:rPr lang="en-US" dirty="0"/>
            </a:br>
            <a:r>
              <a:rPr lang="en-US" dirty="0"/>
              <a:t>shielding for magnets, solenoid </a:t>
            </a:r>
            <a:br>
              <a:rPr lang="en-US" dirty="0"/>
            </a:br>
            <a:r>
              <a:rPr lang="en-US" dirty="0"/>
              <a:t>system, etc.</a:t>
            </a:r>
          </a:p>
          <a:p>
            <a:r>
              <a:rPr lang="en-US" dirty="0"/>
              <a:t>Heavy-metal systems maybe be </a:t>
            </a:r>
            <a:br>
              <a:rPr lang="en-US" dirty="0"/>
            </a:br>
            <a:r>
              <a:rPr lang="en-US" dirty="0"/>
              <a:t>better at higher power</a:t>
            </a:r>
          </a:p>
          <a:p>
            <a:pPr lvl="1"/>
            <a:r>
              <a:rPr lang="en-US" dirty="0"/>
              <a:t>Liquid lead waterfall being studied</a:t>
            </a:r>
          </a:p>
          <a:p>
            <a:pPr lvl="1"/>
            <a:r>
              <a:rPr lang="en-US" dirty="0"/>
              <a:t>Fluidized tungsten powder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7299C-63C0-EE54-AD70-C60E96F9C9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pic>
        <p:nvPicPr>
          <p:cNvPr id="6" name="Picture 5" descr="A blueprint of a machine&#10;&#10;Description automatically generated">
            <a:extLst>
              <a:ext uri="{FF2B5EF4-FFF2-40B4-BE49-F238E27FC236}">
                <a16:creationId xmlns:a16="http://schemas.microsoft.com/office/drawing/2014/main" id="{0D749903-8F6B-3700-BBAF-AD83492E3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730" y="1825625"/>
            <a:ext cx="5176770" cy="2375025"/>
          </a:xfrm>
          <a:prstGeom prst="rect">
            <a:avLst/>
          </a:prstGeom>
        </p:spPr>
      </p:pic>
      <p:pic>
        <p:nvPicPr>
          <p:cNvPr id="11" name="Picture 10" descr="A yellow and red pipe with blue lines&#10;&#10;Description automatically generated">
            <a:extLst>
              <a:ext uri="{FF2B5EF4-FFF2-40B4-BE49-F238E27FC236}">
                <a16:creationId xmlns:a16="http://schemas.microsoft.com/office/drawing/2014/main" id="{E74F5252-09F9-E497-5D51-FC94D28DC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730" y="4413161"/>
            <a:ext cx="2528105" cy="1619649"/>
          </a:xfrm>
          <a:prstGeom prst="rect">
            <a:avLst/>
          </a:prstGeom>
        </p:spPr>
      </p:pic>
      <p:pic>
        <p:nvPicPr>
          <p:cNvPr id="12" name="Picture 11" descr="A computer generated image of a machine&#10;&#10;Description automatically generated with medium confidence">
            <a:extLst>
              <a:ext uri="{FF2B5EF4-FFF2-40B4-BE49-F238E27FC236}">
                <a16:creationId xmlns:a16="http://schemas.microsoft.com/office/drawing/2014/main" id="{14CB4F75-8429-792C-5ECA-5003B9D3B2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14" t="20244" r="23176" b="12658"/>
          <a:stretch/>
        </p:blipFill>
        <p:spPr>
          <a:xfrm>
            <a:off x="9042140" y="4413161"/>
            <a:ext cx="2578360" cy="161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89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79DA9-2A07-7269-6DF1-9A27D3465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Chicane and Proton Beam Dump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CA6AB-7599-8DCE-D9EC-1720D5C89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field tapers down from high to low field, then there is a particle selection chicane</a:t>
            </a:r>
          </a:p>
          <a:p>
            <a:pPr lvl="1"/>
            <a:r>
              <a:rPr lang="en-US" dirty="0"/>
              <a:t>High energy protons to a dump</a:t>
            </a:r>
          </a:p>
          <a:p>
            <a:pPr lvl="1"/>
            <a:r>
              <a:rPr lang="en-US" dirty="0"/>
              <a:t>Low energy </a:t>
            </a:r>
            <a:r>
              <a:rPr lang="en-US" dirty="0" err="1"/>
              <a:t>pions</a:t>
            </a:r>
            <a:r>
              <a:rPr lang="en-US" dirty="0"/>
              <a:t> and protons</a:t>
            </a:r>
            <a:br>
              <a:rPr lang="en-US" dirty="0"/>
            </a:br>
            <a:r>
              <a:rPr lang="en-US" dirty="0"/>
              <a:t>pass through</a:t>
            </a:r>
          </a:p>
          <a:p>
            <a:pPr lvl="1"/>
            <a:r>
              <a:rPr lang="en-US" dirty="0"/>
              <a:t>An absorber captures low</a:t>
            </a:r>
            <a:br>
              <a:rPr lang="en-US" dirty="0"/>
            </a:br>
            <a:r>
              <a:rPr lang="en-US" dirty="0"/>
              <a:t>energy protons</a:t>
            </a:r>
          </a:p>
          <a:p>
            <a:r>
              <a:rPr lang="en-US" dirty="0"/>
              <a:t>Dumping the proton beam is </a:t>
            </a:r>
            <a:br>
              <a:rPr lang="en-US" dirty="0"/>
            </a:br>
            <a:r>
              <a:rPr lang="en-US" dirty="0"/>
              <a:t>challenging</a:t>
            </a:r>
          </a:p>
          <a:p>
            <a:r>
              <a:rPr lang="en-US" dirty="0"/>
              <a:t>Must avoid losing desired </a:t>
            </a:r>
            <a:br>
              <a:rPr lang="en-US" dirty="0"/>
            </a:br>
            <a:r>
              <a:rPr lang="en-US" dirty="0" err="1"/>
              <a:t>pions</a:t>
            </a:r>
            <a:r>
              <a:rPr lang="en-US" dirty="0"/>
              <a:t> and muons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0F8A6-3295-8826-B306-F4A44B4A63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2CDA6F-2308-520B-A33C-9A91FE411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007" y="3178390"/>
            <a:ext cx="5773493" cy="285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79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6E7D9-D61D-C8CA-5CA2-48C8C7B85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Capture of Bunch Train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918BD-6D48-2982-E145-1BDB43C06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Beam develops a time-energy correlation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RF cavities form bunches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Adjust RF frequencies to give bunches similar energies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Works for both </a:t>
            </a:r>
            <a:br>
              <a:rPr lang="en-US" dirty="0"/>
            </a:br>
            <a:r>
              <a:rPr lang="en-US" dirty="0"/>
              <a:t>muon signs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Goal: optimize in</a:t>
            </a:r>
            <a:br>
              <a:rPr lang="en-US" dirty="0"/>
            </a:br>
            <a:r>
              <a:rPr lang="en-US" dirty="0"/>
              <a:t>conjunction with</a:t>
            </a:r>
            <a:br>
              <a:rPr lang="en-US" dirty="0"/>
            </a:br>
            <a:r>
              <a:rPr lang="en-US" dirty="0"/>
              <a:t>target, capture, </a:t>
            </a:r>
            <a:br>
              <a:rPr lang="en-US" dirty="0"/>
            </a:br>
            <a:r>
              <a:rPr lang="en-US" dirty="0"/>
              <a:t>chicane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0CD553-CFFA-11E0-878F-0C6B5F837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974CEB2-4E4B-94DD-600E-5B3EF800E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0327" y="3358771"/>
            <a:ext cx="7053930" cy="267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25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8B9A7-80E0-459E-8C0F-F46C48B03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Ionization Cooling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5F341-6220-C667-5FB8-C0875A908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825625"/>
            <a:ext cx="7905077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Lose transverse and longitudinal momentum in absorber</a:t>
            </a:r>
          </a:p>
          <a:p>
            <a:pPr marL="914400" lvl="1" indent="-457200"/>
            <a:r>
              <a:rPr lang="en-US" dirty="0"/>
              <a:t>Large angular divergence in absorber relative to multiple scattering: strong focusing, high field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Restore longitudinal momentum in RF cavity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Dipole field and triangular absorber couple transverse to longitudinal, cool longitudinally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Cool bunch train, then merge to single bunch and cool more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573098-3203-7747-B10A-9B7E940A1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pic>
        <p:nvPicPr>
          <p:cNvPr id="7" name="Picture 6" descr="A picture containing text, diagram, screenshot, line&#10;&#10;Description automatically generated">
            <a:extLst>
              <a:ext uri="{FF2B5EF4-FFF2-40B4-BE49-F238E27FC236}">
                <a16:creationId xmlns:a16="http://schemas.microsoft.com/office/drawing/2014/main" id="{8D2AF445-D2F1-CD77-6725-BFC2DF932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6578" y="1825626"/>
            <a:ext cx="3143922" cy="230419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066340E-1AE2-9BCA-1772-2E619089E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81072" y="4056845"/>
            <a:ext cx="3139427" cy="197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59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8B9A7-80E0-459E-8C0F-F46C48B03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Ionization Cooling Stages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5F341-6220-C667-5FB8-C0875A908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825625"/>
            <a:ext cx="7905077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Initial HFOFO cooling, both signs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Charge separation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Rectilinear cooling channel: cool enough for bunch merge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Bunch merge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Rectlinear</a:t>
            </a:r>
            <a:r>
              <a:rPr lang="en-US" dirty="0"/>
              <a:t> cooling channel: maximal cooling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Final cooling/emittance exchange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573098-3203-7747-B10A-9B7E940A1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pic>
        <p:nvPicPr>
          <p:cNvPr id="7" name="Picture 6" descr="A picture containing text, diagram, screenshot, line&#10;&#10;Description automatically generated">
            <a:extLst>
              <a:ext uri="{FF2B5EF4-FFF2-40B4-BE49-F238E27FC236}">
                <a16:creationId xmlns:a16="http://schemas.microsoft.com/office/drawing/2014/main" id="{8D2AF445-D2F1-CD77-6725-BFC2DF932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6578" y="1825626"/>
            <a:ext cx="3143922" cy="230419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066340E-1AE2-9BCA-1772-2E619089E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81072" y="4056845"/>
            <a:ext cx="3139427" cy="19759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60D361-2DE4-11D7-2777-009660FCAE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1072" y="1825626"/>
            <a:ext cx="3143922" cy="1230117"/>
          </a:xfrm>
          <a:prstGeom prst="rect">
            <a:avLst/>
          </a:prstGeom>
        </p:spPr>
      </p:pic>
      <p:pic>
        <p:nvPicPr>
          <p:cNvPr id="12" name="Picture 11" descr="A diagram of a computer&#10;&#10;Description automatically generated with medium confidence">
            <a:extLst>
              <a:ext uri="{FF2B5EF4-FFF2-40B4-BE49-F238E27FC236}">
                <a16:creationId xmlns:a16="http://schemas.microsoft.com/office/drawing/2014/main" id="{3A071E1E-0BDF-5D81-CC8F-A48A829008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" y="1825626"/>
            <a:ext cx="11048999" cy="168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4B1254E-8A77-543F-D291-75153B190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99" y="3945381"/>
            <a:ext cx="6114113" cy="20929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E8C723-F030-3C5B-C0B3-BE4F90768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IMCC Cooling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48423-F6B0-6F07-AE09-0FE2284049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 work on rectilinear channel</a:t>
            </a:r>
          </a:p>
          <a:p>
            <a:pPr lvl="1"/>
            <a:r>
              <a:rPr lang="en-US" dirty="0"/>
              <a:t>Including improved incorporation of engineering </a:t>
            </a:r>
            <a:br>
              <a:rPr lang="en-US" dirty="0"/>
            </a:br>
            <a:r>
              <a:rPr lang="en-US" dirty="0"/>
              <a:t>limitations</a:t>
            </a:r>
          </a:p>
          <a:p>
            <a:r>
              <a:rPr lang="en-US" dirty="0"/>
              <a:t>Improving final cooling channel design</a:t>
            </a:r>
          </a:p>
          <a:p>
            <a:r>
              <a:rPr lang="en-US" dirty="0"/>
              <a:t>Design of an ionization cooling demonstrator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99D6D-2E7B-4B6F-D7FD-2ABAB3DF64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E1B0DC-418C-DFD0-04A4-2302B57DF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831" y="1563823"/>
            <a:ext cx="3186669" cy="2381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6F0689-8A8C-F741-D428-6C5129D79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055" y="3945381"/>
            <a:ext cx="4339446" cy="209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3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0C163-FC42-C5B3-A236-7C1B78BE3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IMCC Cooling: Hardware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59445-F2A4-4B7E-011F-FC27EAD06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Limitations of cooling solenoids from conductor engineering limits</a:t>
            </a:r>
          </a:p>
          <a:p>
            <a:r>
              <a:rPr lang="en-US" dirty="0"/>
              <a:t>Design of test stand for RF cavities in magnetic fields</a:t>
            </a:r>
          </a:p>
          <a:p>
            <a:r>
              <a:rPr lang="en-US" dirty="0"/>
              <a:t>Power delivery to RF cavities</a:t>
            </a:r>
          </a:p>
          <a:p>
            <a:r>
              <a:rPr lang="en-US" dirty="0"/>
              <a:t>Final cooling solenoid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AEF8D2-C2BA-49DF-C04F-7765E190D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  <p:pic>
        <p:nvPicPr>
          <p:cNvPr id="5" name="Picture 8" descr="A picture containing LEGO">
            <a:extLst>
              <a:ext uri="{FF2B5EF4-FFF2-40B4-BE49-F238E27FC236}">
                <a16:creationId xmlns:a16="http://schemas.microsoft.com/office/drawing/2014/main" id="{E77D42D0-072C-26D4-A1EC-F8C3739996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0174" y="3409451"/>
            <a:ext cx="3017502" cy="2617557"/>
          </a:xfrm>
          <a:prstGeom prst="rect">
            <a:avLst/>
          </a:prstGeom>
        </p:spPr>
      </p:pic>
      <p:pic>
        <p:nvPicPr>
          <p:cNvPr id="6" name="Immagine 9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08AD8DA4-0EF6-4B42-88A8-16BABD79BB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3798122"/>
            <a:ext cx="4436813" cy="22288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2864B1-8FC0-8036-AC74-AB86A28796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27" t="6793" b="4124"/>
          <a:stretch/>
        </p:blipFill>
        <p:spPr>
          <a:xfrm>
            <a:off x="9340150" y="2274396"/>
            <a:ext cx="2280349" cy="375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0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157D8-72BC-8C87-C87F-D48D8437F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Energy Acceleration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DA6BE-7111-2567-E525-CE3A58196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Detailed studies of previous designs to 63 GeV</a:t>
            </a:r>
          </a:p>
          <a:p>
            <a:r>
              <a:rPr lang="en-US" dirty="0"/>
              <a:t>Add higher harmonic to </a:t>
            </a:r>
            <a:r>
              <a:rPr lang="en-US" dirty="0" err="1"/>
              <a:t>linac</a:t>
            </a:r>
            <a:r>
              <a:rPr lang="en-US" dirty="0"/>
              <a:t> to improve longitudinal behavior</a:t>
            </a:r>
          </a:p>
          <a:p>
            <a:r>
              <a:rPr lang="en-US" dirty="0"/>
              <a:t>Improved performance with more complex arc cell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E56A5C-503D-4335-0840-2C6B300EA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0DBC84-C88F-FAD5-CE58-596D40AF1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465" y="2507185"/>
            <a:ext cx="9606035" cy="3522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7FACD5-EEC6-1DBE-9981-B3C52EDCA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647" y="2794258"/>
            <a:ext cx="9704853" cy="3234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CE9AB2-91C7-1B83-6825-600FEB2ED2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761" y="3265564"/>
            <a:ext cx="8301738" cy="276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0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966BE-7419-B072-3209-B3BAD5469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Energy Acceleration: Hybrid Synchrotron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F954C-E665-9B48-7C6C-C5E4B3A0B3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to accelerate in a </a:t>
            </a:r>
            <a:r>
              <a:rPr lang="en-US" dirty="0" err="1"/>
              <a:t>ms</a:t>
            </a:r>
            <a:r>
              <a:rPr lang="en-US" dirty="0"/>
              <a:t> time scale</a:t>
            </a:r>
          </a:p>
          <a:p>
            <a:r>
              <a:rPr lang="en-US" dirty="0"/>
              <a:t>Need a high average bend field</a:t>
            </a:r>
          </a:p>
          <a:p>
            <a:r>
              <a:rPr lang="en-US" dirty="0"/>
              <a:t>Alternate pulsed iron magnets with fixed field superconducting magnets</a:t>
            </a:r>
          </a:p>
          <a:p>
            <a:r>
              <a:rPr lang="en-US" dirty="0"/>
              <a:t>Lattice designs, unconstrained and constrained to Fermilab 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04157E-2131-6E98-1656-872B8381C7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10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8252CB2-F739-45ED-8215-4EAEFD16B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1501" y="4576114"/>
            <a:ext cx="11053762" cy="145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41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5DE2E-8FD3-D56D-646F-082FD1A96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Energy Acceleration: Hybrid Synchrotron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DFC13-2286-2853-FB50-A11BD02D1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Extensive simulation work</a:t>
            </a:r>
          </a:p>
          <a:p>
            <a:pPr lvl="1"/>
            <a:r>
              <a:rPr lang="en-US" dirty="0"/>
              <a:t>Collective effects from RF</a:t>
            </a:r>
          </a:p>
          <a:p>
            <a:pPr lvl="1"/>
            <a:r>
              <a:rPr lang="en-US" dirty="0"/>
              <a:t>Effect of chromaticity (</a:t>
            </a:r>
            <a:r>
              <a:rPr lang="en-US" dirty="0" err="1"/>
              <a:t>sextupoles</a:t>
            </a:r>
            <a:r>
              <a:rPr lang="en-US" dirty="0"/>
              <a:t>)</a:t>
            </a:r>
          </a:p>
          <a:p>
            <a:r>
              <a:rPr lang="en-US" dirty="0"/>
              <a:t>Longitudinal dynamics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25B928-3F06-AAF9-CA56-23EF31A16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1000" dirty="0"/>
          </a:p>
        </p:txBody>
      </p:sp>
      <p:pic>
        <p:nvPicPr>
          <p:cNvPr id="10" name="Picture 9" descr="A graph of a diagram&#10;&#10;Description automatically generated with medium confidence">
            <a:extLst>
              <a:ext uri="{FF2B5EF4-FFF2-40B4-BE49-F238E27FC236}">
                <a16:creationId xmlns:a16="http://schemas.microsoft.com/office/drawing/2014/main" id="{6CF49C33-377A-9FB2-D5C7-3701FA1E6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824" y="1825624"/>
            <a:ext cx="4584676" cy="42071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3D8C2E-D55A-6C16-3D65-61C19A69E8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1500" y="3652561"/>
            <a:ext cx="3174291" cy="238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38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D94E-3AC5-0715-B236-4175FC242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2A4F1-5864-0070-9F65-CE68A76BD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 and motivation</a:t>
            </a:r>
          </a:p>
          <a:p>
            <a:r>
              <a:rPr lang="en-US" dirty="0"/>
              <a:t>Outline of a muon collider with progress highlights from IMCC annual meeting</a:t>
            </a:r>
          </a:p>
          <a:p>
            <a:r>
              <a:rPr lang="en-US" dirty="0"/>
              <a:t>Reminder of muon-ion collider challenges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DE827-C9DC-C9B5-402A-72B66874F2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99911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C13D2-65FC-21B9-34E2-D903FBE45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</a:t>
            </a:r>
            <a:r>
              <a:rPr lang="en-US" dirty="0" err="1"/>
              <a:t>Synchroton</a:t>
            </a:r>
            <a:r>
              <a:rPr lang="en-US" dirty="0"/>
              <a:t>: Magnets and Power Supplies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E78EF-3DA9-BC24-0EAB-BC66601A8C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Studies of iron magnet designs</a:t>
            </a:r>
          </a:p>
          <a:p>
            <a:r>
              <a:rPr lang="en-US" dirty="0"/>
              <a:t>Proposals for magnet power supplies</a:t>
            </a:r>
          </a:p>
          <a:p>
            <a:r>
              <a:rPr lang="en-US" dirty="0"/>
              <a:t>Beam simulations incorporating power supply imperfections</a:t>
            </a:r>
          </a:p>
          <a:p>
            <a:r>
              <a:rPr lang="en-US" dirty="0"/>
              <a:t>Proposals for hardware studies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EF2365-5E44-8711-8BF2-FA85795F44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1000" dirty="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84B5AA20-4C8F-DF42-C4AC-14A897ECE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1" y="3985179"/>
            <a:ext cx="2983984" cy="204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8694262-58EC-BC12-AE3C-8C9336E8E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55485" y="3984867"/>
            <a:ext cx="4869063" cy="2052409"/>
          </a:xfrm>
          <a:prstGeom prst="rect">
            <a:avLst/>
          </a:prstGeom>
        </p:spPr>
      </p:pic>
      <p:pic>
        <p:nvPicPr>
          <p:cNvPr id="16" name="Grafik 4">
            <a:extLst>
              <a:ext uri="{FF2B5EF4-FFF2-40B4-BE49-F238E27FC236}">
                <a16:creationId xmlns:a16="http://schemas.microsoft.com/office/drawing/2014/main" id="{775FEB30-5E06-9777-2FCD-E1BD767065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1044" y="3985179"/>
            <a:ext cx="3049456" cy="205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50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46191-5F63-4AE0-017C-AF22FA105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Collider Ring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FAEF1-3DF6-2029-E6D5-A364E982B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Updated design: IR, chromatic correction, arcs</a:t>
            </a:r>
          </a:p>
          <a:p>
            <a:r>
              <a:rPr lang="en-US" dirty="0"/>
              <a:t>Simulations ongoing, beam-beam, collective, 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C24316-0332-A5B7-B1A9-679A480BD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9D15B0-BBDF-F069-FFAA-0B946A9B3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2875953"/>
            <a:ext cx="5524500" cy="31568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1D2976-22FA-45E6-CBA8-FFCD12086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75953"/>
            <a:ext cx="5524500" cy="31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05A5F-F8FC-6DEC-DBA6-5CE292DE6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Other </a:t>
            </a:r>
            <a:r>
              <a:rPr lang="en-US" dirty="0" err="1"/>
              <a:t>Activites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66F08-CBC2-E83E-9145-FD0CE824C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Backgrounds from muon decays in detector</a:t>
            </a:r>
          </a:p>
          <a:p>
            <a:r>
              <a:rPr lang="en-US" dirty="0"/>
              <a:t>Superconducting magnet studies throughout the machine</a:t>
            </a:r>
          </a:p>
          <a:p>
            <a:pPr lvl="1"/>
            <a:r>
              <a:rPr lang="en-US" dirty="0"/>
              <a:t>Collider ring and target magnets amongst the most challenging</a:t>
            </a:r>
          </a:p>
          <a:p>
            <a:r>
              <a:rPr lang="en-US" dirty="0"/>
              <a:t>Studies of all RF systems</a:t>
            </a:r>
          </a:p>
          <a:p>
            <a:r>
              <a:rPr lang="en-US" dirty="0"/>
              <a:t>Focus on prototyping/demonstration facilities</a:t>
            </a:r>
          </a:p>
          <a:p>
            <a:pPr lvl="1"/>
            <a:r>
              <a:rPr lang="en-US" dirty="0"/>
              <a:t>Most prominent is a cooling demonstrator with beam</a:t>
            </a:r>
          </a:p>
          <a:p>
            <a:pPr lvl="1"/>
            <a:r>
              <a:rPr lang="en-US" dirty="0"/>
              <a:t>We’ve also discussed a 1.5-cell cooling cell prototype focused on engineering issues</a:t>
            </a:r>
          </a:p>
          <a:p>
            <a:pPr lvl="1"/>
            <a:r>
              <a:rPr lang="en-US" dirty="0"/>
              <a:t>RF in magnetic field</a:t>
            </a:r>
          </a:p>
          <a:p>
            <a:pPr lvl="1"/>
            <a:r>
              <a:rPr lang="en-US" dirty="0"/>
              <a:t>Pulsed magnets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10161-FF46-AA4D-A779-CCEB3C2DA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87578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4ACB1-32B2-920D-7404-C401BAEF8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Muon-Ion Collider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8D9F4-6807-2BF1-65BE-5D6047D198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Review Christoph Montag’s talk at the RICE Workshop: </a:t>
            </a:r>
            <a:r>
              <a:rPr lang="en-US" dirty="0">
                <a:hlinkClick r:id="rId2"/>
              </a:rPr>
              <a:t>https://indico.cern.ch/event/1276216/contributions/5630563/</a:t>
            </a:r>
            <a:endParaRPr lang="en-US" dirty="0"/>
          </a:p>
          <a:p>
            <a:r>
              <a:rPr lang="en-US" dirty="0"/>
              <a:t>Important to re-think the machine parameters based on his discussions</a:t>
            </a:r>
          </a:p>
          <a:p>
            <a:r>
              <a:rPr lang="en-US" dirty="0"/>
              <a:t>Primary issue to face: difference in EIC and muon collider operating modes: short, high-intensity vs. long-lived</a:t>
            </a:r>
          </a:p>
          <a:p>
            <a:pPr lvl="1"/>
            <a:r>
              <a:rPr lang="en-US" dirty="0"/>
              <a:t>Each muon bunch injection disrupts the proton/ion bunch it collides with</a:t>
            </a:r>
          </a:p>
          <a:p>
            <a:pPr lvl="1"/>
            <a:r>
              <a:rPr lang="en-US" dirty="0"/>
              <a:t>Muons would be fine, you throw them away. Hadron bunch needs to be kept for hours, only cools slowly.</a:t>
            </a:r>
          </a:p>
          <a:p>
            <a:r>
              <a:rPr lang="en-US" dirty="0"/>
              <a:t>Initial impressions are that there would be significantly less luminosity than anticipated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F11F8-C862-3B0A-0DF2-A32DA4A86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23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62559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46CEA-9BD7-5923-F04C-E170144AE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2B805-A883-FF68-B9DC-B42D0B463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P5 Support of 10 </a:t>
            </a:r>
            <a:r>
              <a:rPr lang="en-US" dirty="0" err="1"/>
              <a:t>TeV</a:t>
            </a:r>
            <a:r>
              <a:rPr lang="en-US" dirty="0"/>
              <a:t> “</a:t>
            </a:r>
            <a:r>
              <a:rPr lang="en-US" dirty="0" err="1"/>
              <a:t>pCoM</a:t>
            </a:r>
            <a:r>
              <a:rPr lang="en-US" dirty="0"/>
              <a:t>” colliders is expected to lead to a significant program in muon collider studies</a:t>
            </a:r>
          </a:p>
          <a:p>
            <a:r>
              <a:rPr lang="en-US" dirty="0"/>
              <a:t>The IMCC continues to make significant advances in muon accelerator design</a:t>
            </a:r>
          </a:p>
          <a:p>
            <a:r>
              <a:rPr lang="en-US" dirty="0"/>
              <a:t>We hope to have increased US participation in these studies over the next years</a:t>
            </a:r>
          </a:p>
          <a:p>
            <a:r>
              <a:rPr lang="en-US" dirty="0"/>
              <a:t>A muon collider facility could also host a muon-ion collider</a:t>
            </a:r>
          </a:p>
          <a:p>
            <a:pPr lvl="1"/>
            <a:r>
              <a:rPr lang="en-US" dirty="0"/>
              <a:t>The current parameter set will need significant re-thinking to understand the potential performance of such a machine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48221-6F1F-955C-59F7-4FE9AA2D67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24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10538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82F49-1887-13D1-075D-9B450127F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Collider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0B05C-62F0-40E4-98AD-DA538171D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Recent strengthening of interest in physics at the 10 </a:t>
            </a:r>
            <a:r>
              <a:rPr lang="en-US" dirty="0" err="1"/>
              <a:t>TeV</a:t>
            </a:r>
            <a:r>
              <a:rPr lang="en-US" dirty="0"/>
              <a:t> scale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Would require ≈100 </a:t>
            </a:r>
            <a:r>
              <a:rPr lang="en-US" dirty="0" err="1"/>
              <a:t>TeV</a:t>
            </a:r>
            <a:r>
              <a:rPr lang="en-US" dirty="0"/>
              <a:t> </a:t>
            </a:r>
            <a:r>
              <a:rPr lang="en-US" dirty="0" err="1"/>
              <a:t>CoM</a:t>
            </a:r>
            <a:r>
              <a:rPr lang="en-US" dirty="0"/>
              <a:t> with protons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Electrons</a:t>
            </a:r>
          </a:p>
          <a:p>
            <a:pPr marL="914400" lvl="1" indent="-457200"/>
            <a:r>
              <a:rPr lang="en-US" dirty="0"/>
              <a:t>Would radiate too much in a ring</a:t>
            </a:r>
          </a:p>
          <a:p>
            <a:pPr marL="914400" lvl="1" indent="-457200"/>
            <a:r>
              <a:rPr lang="en-US" dirty="0"/>
              <a:t>A linear collider is long and expensive, plus </a:t>
            </a:r>
            <a:r>
              <a:rPr lang="en-US" dirty="0" err="1"/>
              <a:t>beamstrahlung</a:t>
            </a:r>
            <a:r>
              <a:rPr lang="en-US" dirty="0"/>
              <a:t> challenges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So instead use muons</a:t>
            </a:r>
          </a:p>
          <a:p>
            <a:pPr marL="914400" lvl="1" indent="-457200"/>
            <a:r>
              <a:rPr lang="en-US" dirty="0"/>
              <a:t>Fundamental particles, all energy goes to interaction</a:t>
            </a:r>
          </a:p>
          <a:p>
            <a:pPr marL="914400" lvl="1" indent="-457200"/>
            <a:r>
              <a:rPr lang="en-US" dirty="0"/>
              <a:t>Higher mass then electrons, so no radiation issues, bend in a ring</a:t>
            </a:r>
          </a:p>
          <a:p>
            <a:pPr marL="914400" lvl="1" indent="-457200"/>
            <a:r>
              <a:rPr lang="en-US" dirty="0"/>
              <a:t>But they’re unstable: everything must happen fast</a:t>
            </a:r>
          </a:p>
          <a:p>
            <a:pPr marL="914400" lvl="1" indent="-457200"/>
            <a:r>
              <a:rPr lang="en-US"/>
              <a:t>They’re difficult to make: keep losses low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12DF09-BEB3-9EAF-CEE2-861180649F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92771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D5DF1-2CC3-33B9-3E1A-2774F77A0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Colliders and P5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B3DEA-6092-F1DA-B021-FDD138C15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P5 was positive about muon colliders</a:t>
            </a:r>
          </a:p>
          <a:p>
            <a:r>
              <a:rPr lang="en-US" dirty="0"/>
              <a:t>From the draft report:</a:t>
            </a:r>
          </a:p>
          <a:p>
            <a:pPr lvl="1"/>
            <a:r>
              <a:rPr lang="en-US" dirty="0"/>
              <a:t>“we recommend targeted collider R&amp;D to establish the feasibility of a 10 </a:t>
            </a:r>
            <a:r>
              <a:rPr lang="en-US" dirty="0" err="1"/>
              <a:t>TeV</a:t>
            </a:r>
            <a:r>
              <a:rPr lang="en-US" dirty="0"/>
              <a:t> </a:t>
            </a:r>
            <a:r>
              <a:rPr lang="en-US" dirty="0" err="1"/>
              <a:t>pCM</a:t>
            </a:r>
            <a:r>
              <a:rPr lang="en-US" dirty="0"/>
              <a:t> muon collider.” Note they do </a:t>
            </a:r>
            <a:r>
              <a:rPr lang="en-US" i="1" dirty="0"/>
              <a:t>not</a:t>
            </a:r>
            <a:r>
              <a:rPr lang="en-US" dirty="0"/>
              <a:t> intend to close off other options for these energies (e.g., 100 </a:t>
            </a:r>
            <a:r>
              <a:rPr lang="en-US" dirty="0" err="1"/>
              <a:t>TeV</a:t>
            </a:r>
            <a:r>
              <a:rPr lang="en-US" dirty="0"/>
              <a:t> protons, plasma acceleration, ...)</a:t>
            </a:r>
          </a:p>
          <a:p>
            <a:pPr lvl="1"/>
            <a:r>
              <a:rPr lang="en-US" dirty="0"/>
              <a:t>“With a 10 </a:t>
            </a:r>
            <a:r>
              <a:rPr lang="en-US" dirty="0" err="1"/>
              <a:t>TeV</a:t>
            </a:r>
            <a:r>
              <a:rPr lang="en-US" dirty="0"/>
              <a:t> </a:t>
            </a:r>
            <a:r>
              <a:rPr lang="en-US" dirty="0" err="1"/>
              <a:t>pCM</a:t>
            </a:r>
            <a:r>
              <a:rPr lang="en-US" dirty="0"/>
              <a:t> muon collider at Fermilab as the long-term vision...”</a:t>
            </a:r>
          </a:p>
          <a:p>
            <a:pPr lvl="1"/>
            <a:r>
              <a:rPr lang="en-US" dirty="0"/>
              <a:t>“a goal of being ready to build major test facilities and demonstrator facilities within the next 10 years”</a:t>
            </a:r>
          </a:p>
          <a:p>
            <a:pPr lvl="1"/>
            <a:r>
              <a:rPr lang="en-US" dirty="0"/>
              <a:t>“The US should pursue a leading role in the muon collider design effort, in concert with the International Muon Collider Collaboration (IMCC)”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2AC1FB-6252-AD5C-C04C-06269F856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36263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D55A8-13E8-5611-1118-7079B4F63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Colliders vs. Other Ring Colliders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2A6DA-5B5A-A489-60F5-B0BE26D93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Typical ring colliders are “factories”</a:t>
            </a:r>
          </a:p>
          <a:p>
            <a:pPr lvl="1"/>
            <a:r>
              <a:rPr lang="en-US" dirty="0"/>
              <a:t>Make lots of bunches, spaced as closely as possible</a:t>
            </a:r>
          </a:p>
          <a:p>
            <a:pPr lvl="1"/>
            <a:r>
              <a:rPr lang="en-US" dirty="0"/>
              <a:t>Each bunch has the maximum current allowed by beam-beam, collective effects, etc.</a:t>
            </a:r>
          </a:p>
          <a:p>
            <a:pPr lvl="1"/>
            <a:r>
              <a:rPr lang="en-US" dirty="0"/>
              <a:t>Electrons and protons are easy to make and can be collided many times</a:t>
            </a:r>
          </a:p>
          <a:p>
            <a:r>
              <a:rPr lang="en-US" dirty="0"/>
              <a:t>Muon colliders can’t do this</a:t>
            </a:r>
          </a:p>
          <a:p>
            <a:pPr lvl="1"/>
            <a:r>
              <a:rPr lang="en-US" dirty="0"/>
              <a:t>Muons are unstable and difficult to make</a:t>
            </a:r>
          </a:p>
          <a:p>
            <a:pPr lvl="1"/>
            <a:r>
              <a:rPr lang="en-US" dirty="0"/>
              <a:t>Maximize luminosity by putting all particles in a single bunch</a:t>
            </a:r>
          </a:p>
          <a:p>
            <a:pPr lvl="1"/>
            <a:r>
              <a:rPr lang="en-US" dirty="0"/>
              <a:t>Less concerned about beam disruption at collision since only need to survive 2000 collisions or so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DBC954-84E9-7A19-7191-ABAED2A81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49154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B287E-BA4F-B3F5-0A49-C81D37FDE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IMCC, </a:t>
            </a:r>
            <a:r>
              <a:rPr lang="en-US" dirty="0" err="1"/>
              <a:t>MuCOL</a:t>
            </a:r>
            <a:r>
              <a:rPr lang="en-US" dirty="0"/>
              <a:t>, and the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0BDC0-1746-9970-4524-0312DDBEFC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IMCC is a CERN-led collaboration of many institutes to</a:t>
            </a:r>
          </a:p>
          <a:p>
            <a:pPr lvl="1"/>
            <a:r>
              <a:rPr lang="en-US" dirty="0"/>
              <a:t>Determine the viability of a muon collider</a:t>
            </a:r>
          </a:p>
          <a:p>
            <a:pPr lvl="1"/>
            <a:r>
              <a:rPr lang="en-US" dirty="0"/>
              <a:t>Put together a complete muon collider design</a:t>
            </a:r>
          </a:p>
          <a:p>
            <a:pPr lvl="1"/>
            <a:r>
              <a:rPr lang="en-US" dirty="0"/>
              <a:t>Prepare and perform the required R&amp;D including test facilities</a:t>
            </a:r>
          </a:p>
          <a:p>
            <a:r>
              <a:rPr lang="en-US" dirty="0" err="1"/>
              <a:t>MuCOL</a:t>
            </a:r>
            <a:r>
              <a:rPr lang="en-US" dirty="0"/>
              <a:t> is an approved EU project that funds EU institutions to work on specific topics as part of the IMCC effort</a:t>
            </a:r>
          </a:p>
          <a:p>
            <a:r>
              <a:rPr lang="en-US" dirty="0"/>
              <a:t>In the US, we are preparing to ramp up muon collider efforts</a:t>
            </a:r>
          </a:p>
          <a:p>
            <a:pPr lvl="1"/>
            <a:r>
              <a:rPr lang="en-US" dirty="0"/>
              <a:t>Beginnings of forming a collaboration</a:t>
            </a:r>
          </a:p>
          <a:p>
            <a:pPr lvl="1"/>
            <a:r>
              <a:rPr lang="en-US" dirty="0"/>
              <a:t>Hoping for funding to ramp up starting in a couple years</a:t>
            </a:r>
          </a:p>
          <a:p>
            <a:pPr lvl="1"/>
            <a:r>
              <a:rPr lang="en-US" dirty="0"/>
              <a:t>Attempting to begin some small amount of work via laboratory funding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3E523-EAB3-D400-AFE1-F987CEAA8E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53121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F6D9B-FC40-00CB-2C87-E2D899AB8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Collider Facility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5FDB5-EC34-AD60-6D55-4BC159537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6"/>
            <a:ext cx="11049000" cy="1839790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Proton driver creating high-power proton beam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Front end: create </a:t>
            </a:r>
            <a:r>
              <a:rPr lang="en-US" dirty="0" err="1"/>
              <a:t>pions</a:t>
            </a:r>
            <a:r>
              <a:rPr lang="en-US" dirty="0"/>
              <a:t> at target, capture muons, convert to bunch train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Cooling: reduce emittance, combine into one bunch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Acceleration: increase energy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Collider ring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FF6F7A-D18C-8974-4B91-C5A2AEE40E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699F7B-61EA-FDBC-A6EF-A2E31A1C15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107"/>
          <a:stretch>
            <a:fillRect/>
          </a:stretch>
        </p:blipFill>
        <p:spPr>
          <a:xfrm>
            <a:off x="571500" y="3665415"/>
            <a:ext cx="11046606" cy="236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31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51826-279D-677F-FF31-64B92940C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Driver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E62F0-8D66-AAC1-D286-16A6E975F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Challenge of the proton driver is having short bunches, high power, and large charge per bunch</a:t>
            </a:r>
          </a:p>
          <a:p>
            <a:r>
              <a:rPr lang="en-US" dirty="0"/>
              <a:t>Generally involves two final stages</a:t>
            </a:r>
          </a:p>
          <a:p>
            <a:pPr lvl="1"/>
            <a:r>
              <a:rPr lang="en-US" dirty="0"/>
              <a:t>An accumulator ring, to gather the charge into a single bunch</a:t>
            </a:r>
          </a:p>
          <a:p>
            <a:pPr lvl="1"/>
            <a:r>
              <a:rPr lang="en-US" dirty="0"/>
              <a:t>A compressor ring, to make that bunch very short (~2 ns)</a:t>
            </a:r>
          </a:p>
          <a:p>
            <a:pPr lvl="1"/>
            <a:r>
              <a:rPr lang="en-US" dirty="0"/>
              <a:t>Some designs instead compress a few bunches, extract them into separate beamlines, and have them hit the target simultaneously</a:t>
            </a:r>
          </a:p>
          <a:p>
            <a:r>
              <a:rPr lang="en-US" dirty="0"/>
              <a:t>Studies have been very limited to this point</a:t>
            </a:r>
          </a:p>
          <a:p>
            <a:pPr lvl="1"/>
            <a:r>
              <a:rPr lang="en-US" dirty="0"/>
              <a:t>There have been earlier designs showing one can achieve required parameters</a:t>
            </a:r>
          </a:p>
          <a:p>
            <a:pPr lvl="1"/>
            <a:r>
              <a:rPr lang="en-US" dirty="0"/>
              <a:t>Designs tend to be site-specific, need to take into account existing proton infrastructure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2FD5EC-0581-436E-9052-2F4948E668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59359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57FB7-12C7-5C3F-4290-B88D9032C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and Initial Capture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4991A-013D-20AE-0D91-4E6B6819A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6292939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Proton beam (1–4 MW) hits target, producing </a:t>
            </a:r>
            <a:r>
              <a:rPr lang="en-US" dirty="0" err="1"/>
              <a:t>pions</a:t>
            </a:r>
            <a:r>
              <a:rPr lang="en-US" dirty="0"/>
              <a:t>, decay to muons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Pions</a:t>
            </a:r>
            <a:r>
              <a:rPr lang="en-US" dirty="0"/>
              <a:t> produced with a large angular and energy spread but a small spot size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Target is in a high field solenoid </a:t>
            </a:r>
            <a:br>
              <a:rPr lang="en-US" dirty="0"/>
            </a:br>
            <a:r>
              <a:rPr lang="en-US" dirty="0"/>
              <a:t>(15–20 T), which tapers down to a</a:t>
            </a:r>
            <a:br>
              <a:rPr lang="en-US" dirty="0"/>
            </a:br>
            <a:r>
              <a:rPr lang="en-US" dirty="0"/>
              <a:t>lower field to capture a large angular divergence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F461D-A3D4-8DC6-F424-A550D68B18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844BDEF2-AB7C-E426-4CC6-F94A4E0861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802" y="1825625"/>
            <a:ext cx="4491455" cy="420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06380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-template-mod-230614.potx" id="{8C048204-8EB3-4FF5-B6CC-B72A63DCC51D}" vid="{DB8E5232-2BC6-4CB7-9ACE-14A2DC1305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bnl-template-mod-230614</Template>
  <TotalTime>9278</TotalTime>
  <Words>1339</Words>
  <Application>Microsoft Office PowerPoint</Application>
  <PresentationFormat>Widescreen</PresentationFormat>
  <Paragraphs>173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BNL</vt:lpstr>
      <vt:lpstr>Current Status of Muon Collider Studies</vt:lpstr>
      <vt:lpstr>Outline</vt:lpstr>
      <vt:lpstr>Muon Collider Motivation</vt:lpstr>
      <vt:lpstr>Muon Colliders and P5</vt:lpstr>
      <vt:lpstr>Muon Colliders vs. Other Ring Colliders</vt:lpstr>
      <vt:lpstr>The IMCC, MuCOL, and the US</vt:lpstr>
      <vt:lpstr>Muon Collider Facility Overview</vt:lpstr>
      <vt:lpstr>Proton Driver</vt:lpstr>
      <vt:lpstr>Target and Initial Capture</vt:lpstr>
      <vt:lpstr>Target</vt:lpstr>
      <vt:lpstr>Chicane and Proton Beam Dump</vt:lpstr>
      <vt:lpstr>Capture of Bunch Train</vt:lpstr>
      <vt:lpstr>Ionization Cooling</vt:lpstr>
      <vt:lpstr>Ionization Cooling Stages</vt:lpstr>
      <vt:lpstr>IMCC Cooling Work</vt:lpstr>
      <vt:lpstr>IMCC Cooling: Hardware Studies</vt:lpstr>
      <vt:lpstr>Low Energy Acceleration</vt:lpstr>
      <vt:lpstr>High Energy Acceleration: Hybrid Synchrotron</vt:lpstr>
      <vt:lpstr>High Energy Acceleration: Hybrid Synchrotron</vt:lpstr>
      <vt:lpstr>Hybrid Synchroton: Magnets and Power Supplies</vt:lpstr>
      <vt:lpstr>Collider Ring Design</vt:lpstr>
      <vt:lpstr>Many Other Activites</vt:lpstr>
      <vt:lpstr>The Muon-Ion Collider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Berg, J Scott</dc:creator>
  <cp:keywords/>
  <dc:description/>
  <cp:lastModifiedBy>Berg, J Scott</cp:lastModifiedBy>
  <cp:revision>17</cp:revision>
  <dcterms:created xsi:type="dcterms:W3CDTF">2024-02-01T22:43:12Z</dcterms:created>
  <dcterms:modified xsi:type="dcterms:W3CDTF">2024-03-25T20:32:18Z</dcterms:modified>
  <cp:category/>
</cp:coreProperties>
</file>