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86"/>
  </p:notesMasterIdLst>
  <p:sldIdLst>
    <p:sldId id="342" r:id="rId2"/>
    <p:sldId id="486" r:id="rId3"/>
    <p:sldId id="487" r:id="rId4"/>
    <p:sldId id="442" r:id="rId5"/>
    <p:sldId id="443" r:id="rId6"/>
    <p:sldId id="445" r:id="rId7"/>
    <p:sldId id="446" r:id="rId8"/>
    <p:sldId id="447" r:id="rId9"/>
    <p:sldId id="448" r:id="rId10"/>
    <p:sldId id="449" r:id="rId11"/>
    <p:sldId id="450" r:id="rId12"/>
    <p:sldId id="488" r:id="rId13"/>
    <p:sldId id="489" r:id="rId14"/>
    <p:sldId id="490" r:id="rId15"/>
    <p:sldId id="491" r:id="rId16"/>
    <p:sldId id="492" r:id="rId17"/>
    <p:sldId id="493" r:id="rId18"/>
    <p:sldId id="494" r:id="rId19"/>
    <p:sldId id="496" r:id="rId20"/>
    <p:sldId id="495" r:id="rId21"/>
    <p:sldId id="497" r:id="rId22"/>
    <p:sldId id="498" r:id="rId23"/>
    <p:sldId id="499" r:id="rId24"/>
    <p:sldId id="500" r:id="rId25"/>
    <p:sldId id="502" r:id="rId26"/>
    <p:sldId id="451" r:id="rId27"/>
    <p:sldId id="452" r:id="rId28"/>
    <p:sldId id="453" r:id="rId29"/>
    <p:sldId id="454" r:id="rId30"/>
    <p:sldId id="455" r:id="rId31"/>
    <p:sldId id="480" r:id="rId32"/>
    <p:sldId id="456" r:id="rId33"/>
    <p:sldId id="481" r:id="rId34"/>
    <p:sldId id="457" r:id="rId35"/>
    <p:sldId id="458" r:id="rId36"/>
    <p:sldId id="444" r:id="rId37"/>
    <p:sldId id="358" r:id="rId38"/>
    <p:sldId id="464" r:id="rId39"/>
    <p:sldId id="361" r:id="rId40"/>
    <p:sldId id="425" r:id="rId41"/>
    <p:sldId id="482" r:id="rId42"/>
    <p:sldId id="460" r:id="rId43"/>
    <p:sldId id="461" r:id="rId44"/>
    <p:sldId id="462" r:id="rId45"/>
    <p:sldId id="475" r:id="rId46"/>
    <p:sldId id="465" r:id="rId47"/>
    <p:sldId id="466" r:id="rId48"/>
    <p:sldId id="467" r:id="rId49"/>
    <p:sldId id="468" r:id="rId50"/>
    <p:sldId id="469" r:id="rId51"/>
    <p:sldId id="483" r:id="rId52"/>
    <p:sldId id="484" r:id="rId53"/>
    <p:sldId id="485" r:id="rId54"/>
    <p:sldId id="478" r:id="rId55"/>
    <p:sldId id="470" r:id="rId56"/>
    <p:sldId id="473" r:id="rId57"/>
    <p:sldId id="474" r:id="rId58"/>
    <p:sldId id="463" r:id="rId59"/>
    <p:sldId id="459" r:id="rId60"/>
    <p:sldId id="476" r:id="rId61"/>
    <p:sldId id="360" r:id="rId62"/>
    <p:sldId id="363" r:id="rId63"/>
    <p:sldId id="366" r:id="rId64"/>
    <p:sldId id="368" r:id="rId65"/>
    <p:sldId id="436" r:id="rId66"/>
    <p:sldId id="369" r:id="rId67"/>
    <p:sldId id="377" r:id="rId68"/>
    <p:sldId id="381" r:id="rId69"/>
    <p:sldId id="441" r:id="rId70"/>
    <p:sldId id="438" r:id="rId71"/>
    <p:sldId id="382" r:id="rId72"/>
    <p:sldId id="383" r:id="rId73"/>
    <p:sldId id="385" r:id="rId74"/>
    <p:sldId id="386" r:id="rId75"/>
    <p:sldId id="390" r:id="rId76"/>
    <p:sldId id="393" r:id="rId77"/>
    <p:sldId id="431" r:id="rId78"/>
    <p:sldId id="479" r:id="rId79"/>
    <p:sldId id="440" r:id="rId80"/>
    <p:sldId id="503" r:id="rId81"/>
    <p:sldId id="504" r:id="rId82"/>
    <p:sldId id="506" r:id="rId83"/>
    <p:sldId id="507" r:id="rId84"/>
    <p:sldId id="505" r:id="rId8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93300"/>
    <a:srgbClr val="003300"/>
    <a:srgbClr val="1EE8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1472" autoAdjust="0"/>
  </p:normalViewPr>
  <p:slideViewPr>
    <p:cSldViewPr>
      <p:cViewPr varScale="1">
        <p:scale>
          <a:sx n="76" d="100"/>
          <a:sy n="76" d="100"/>
        </p:scale>
        <p:origin x="1029" y="5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D01A8B8-8999-43EA-8BB1-8693642E7C8F}" type="datetimeFigureOut">
              <a:rPr lang="en-US"/>
              <a:pPr>
                <a:defRPr/>
              </a:pPr>
              <a:t>4/30/2024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1AD48AA8-8AD4-46FE-904E-0A621E7484BB}" type="slidenum">
              <a:rPr lang="en-US"/>
              <a:pPr>
                <a:defRPr/>
              </a:pPr>
              <a:t>‹#›</a:t>
            </a:fld>
            <a:endParaRPr lang="en-US"/>
          </a:p>
        </p:txBody>
      </p:sp>
    </p:spTree>
    <p:extLst>
      <p:ext uri="{BB962C8B-B14F-4D97-AF65-F5344CB8AC3E}">
        <p14:creationId xmlns:p14="http://schemas.microsoft.com/office/powerpoint/2010/main" val="39336843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D48AA8-8AD4-46FE-904E-0A621E7484BB}" type="slidenum">
              <a:rPr lang="en-US" smtClean="0"/>
              <a:pPr>
                <a:defRPr/>
              </a:pPr>
              <a:t>10</a:t>
            </a:fld>
            <a:endParaRPr lang="en-US"/>
          </a:p>
        </p:txBody>
      </p:sp>
    </p:spTree>
    <p:extLst>
      <p:ext uri="{BB962C8B-B14F-4D97-AF65-F5344CB8AC3E}">
        <p14:creationId xmlns:p14="http://schemas.microsoft.com/office/powerpoint/2010/main" val="52414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D48AA8-8AD4-46FE-904E-0A621E7484BB}" type="slidenum">
              <a:rPr lang="en-US" smtClean="0"/>
              <a:pPr>
                <a:defRPr/>
              </a:pPr>
              <a:t>29</a:t>
            </a:fld>
            <a:endParaRPr lang="en-US"/>
          </a:p>
        </p:txBody>
      </p:sp>
    </p:spTree>
    <p:extLst>
      <p:ext uri="{BB962C8B-B14F-4D97-AF65-F5344CB8AC3E}">
        <p14:creationId xmlns:p14="http://schemas.microsoft.com/office/powerpoint/2010/main" val="265775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D48AA8-8AD4-46FE-904E-0A621E7484BB}" type="slidenum">
              <a:rPr lang="en-US" smtClean="0"/>
              <a:pPr>
                <a:defRPr/>
              </a:pPr>
              <a:t>30</a:t>
            </a:fld>
            <a:endParaRPr lang="en-US"/>
          </a:p>
        </p:txBody>
      </p:sp>
    </p:spTree>
    <p:extLst>
      <p:ext uri="{BB962C8B-B14F-4D97-AF65-F5344CB8AC3E}">
        <p14:creationId xmlns:p14="http://schemas.microsoft.com/office/powerpoint/2010/main" val="122586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D48AA8-8AD4-46FE-904E-0A621E7484BB}" type="slidenum">
              <a:rPr lang="en-US" smtClean="0"/>
              <a:pPr>
                <a:defRPr/>
              </a:pPr>
              <a:t>36</a:t>
            </a:fld>
            <a:endParaRPr lang="en-US"/>
          </a:p>
        </p:txBody>
      </p:sp>
    </p:spTree>
    <p:extLst>
      <p:ext uri="{BB962C8B-B14F-4D97-AF65-F5344CB8AC3E}">
        <p14:creationId xmlns:p14="http://schemas.microsoft.com/office/powerpoint/2010/main" val="130024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D48AA8-8AD4-46FE-904E-0A621E7484BB}" type="slidenum">
              <a:rPr lang="en-US" smtClean="0"/>
              <a:pPr>
                <a:defRPr/>
              </a:pPr>
              <a:t>40</a:t>
            </a:fld>
            <a:endParaRPr lang="en-US"/>
          </a:p>
        </p:txBody>
      </p:sp>
    </p:spTree>
    <p:extLst>
      <p:ext uri="{BB962C8B-B14F-4D97-AF65-F5344CB8AC3E}">
        <p14:creationId xmlns:p14="http://schemas.microsoft.com/office/powerpoint/2010/main" val="649533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D48AA8-8AD4-46FE-904E-0A621E7484BB}" type="slidenum">
              <a:rPr lang="en-US" smtClean="0"/>
              <a:pPr>
                <a:defRPr/>
              </a:pPr>
              <a:t>42</a:t>
            </a:fld>
            <a:endParaRPr lang="en-US"/>
          </a:p>
        </p:txBody>
      </p:sp>
    </p:spTree>
    <p:extLst>
      <p:ext uri="{BB962C8B-B14F-4D97-AF65-F5344CB8AC3E}">
        <p14:creationId xmlns:p14="http://schemas.microsoft.com/office/powerpoint/2010/main" val="3147961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D48AA8-8AD4-46FE-904E-0A621E7484BB}" type="slidenum">
              <a:rPr lang="en-US" smtClean="0"/>
              <a:pPr>
                <a:defRPr/>
              </a:pPr>
              <a:t>44</a:t>
            </a:fld>
            <a:endParaRPr lang="en-US"/>
          </a:p>
        </p:txBody>
      </p:sp>
    </p:spTree>
    <p:extLst>
      <p:ext uri="{BB962C8B-B14F-4D97-AF65-F5344CB8AC3E}">
        <p14:creationId xmlns:p14="http://schemas.microsoft.com/office/powerpoint/2010/main" val="2893389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D48AA8-8AD4-46FE-904E-0A621E7484BB}" type="slidenum">
              <a:rPr lang="en-US" smtClean="0"/>
              <a:pPr>
                <a:defRPr/>
              </a:pPr>
              <a:t>48</a:t>
            </a:fld>
            <a:endParaRPr lang="en-US"/>
          </a:p>
        </p:txBody>
      </p:sp>
    </p:spTree>
    <p:extLst>
      <p:ext uri="{BB962C8B-B14F-4D97-AF65-F5344CB8AC3E}">
        <p14:creationId xmlns:p14="http://schemas.microsoft.com/office/powerpoint/2010/main" val="2385821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D48AA8-8AD4-46FE-904E-0A621E7484BB}" type="slidenum">
              <a:rPr lang="en-US" smtClean="0"/>
              <a:pPr>
                <a:defRPr/>
              </a:pPr>
              <a:t>65</a:t>
            </a:fld>
            <a:endParaRPr lang="en-US"/>
          </a:p>
        </p:txBody>
      </p:sp>
    </p:spTree>
    <p:extLst>
      <p:ext uri="{BB962C8B-B14F-4D97-AF65-F5344CB8AC3E}">
        <p14:creationId xmlns:p14="http://schemas.microsoft.com/office/powerpoint/2010/main" val="177989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BD422D-786D-4BBF-AE24-69296AA46C18}" type="slidenum">
              <a:rPr lang="en-US"/>
              <a:pPr>
                <a:defRPr/>
              </a:pPr>
              <a:t>‹#›</a:t>
            </a:fld>
            <a:endParaRPr lang="en-US"/>
          </a:p>
        </p:txBody>
      </p:sp>
    </p:spTree>
    <p:extLst>
      <p:ext uri="{BB962C8B-B14F-4D97-AF65-F5344CB8AC3E}">
        <p14:creationId xmlns:p14="http://schemas.microsoft.com/office/powerpoint/2010/main" val="439586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96E16E-3974-46AD-8EDB-9B4032D90D6C}" type="slidenum">
              <a:rPr lang="en-US"/>
              <a:pPr>
                <a:defRPr/>
              </a:pPr>
              <a:t>‹#›</a:t>
            </a:fld>
            <a:endParaRPr lang="en-US"/>
          </a:p>
        </p:txBody>
      </p:sp>
    </p:spTree>
    <p:extLst>
      <p:ext uri="{BB962C8B-B14F-4D97-AF65-F5344CB8AC3E}">
        <p14:creationId xmlns:p14="http://schemas.microsoft.com/office/powerpoint/2010/main" val="1002277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36FCE5-8E9E-4501-95F9-76FEC039F4F2}" type="slidenum">
              <a:rPr lang="en-US"/>
              <a:pPr>
                <a:defRPr/>
              </a:pPr>
              <a:t>‹#›</a:t>
            </a:fld>
            <a:endParaRPr lang="en-US"/>
          </a:p>
        </p:txBody>
      </p:sp>
    </p:spTree>
    <p:extLst>
      <p:ext uri="{BB962C8B-B14F-4D97-AF65-F5344CB8AC3E}">
        <p14:creationId xmlns:p14="http://schemas.microsoft.com/office/powerpoint/2010/main" val="197782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1"/>
            <a:ext cx="9144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2" y="38"/>
            <a:ext cx="9144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9143999" cy="1323440"/>
          </a:xfrm>
        </p:spPr>
        <p:txBody>
          <a:bodyPr>
            <a:noAutofit/>
          </a:bodyPr>
          <a:lstStyle>
            <a:lvl1pPr algn="ctr">
              <a:defRPr sz="4500" kern="1200" spc="1650" baseline="0">
                <a:solidFill>
                  <a:schemeClr val="accent5"/>
                </a:solidFill>
              </a:defRPr>
            </a:lvl1pPr>
          </a:lstStyle>
          <a:p>
            <a:r>
              <a:rPr lang="en-US" dirty="0"/>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9"/>
            <a:ext cx="9143998" cy="781119"/>
          </a:xfrm>
        </p:spPr>
        <p:txBody>
          <a:bodyPr>
            <a:noAutofit/>
          </a:bodyPr>
          <a:lstStyle>
            <a:lvl1pPr marL="0" indent="0" algn="ctr">
              <a:buNone/>
              <a:defRPr sz="3000" b="0" i="0" spc="1350" baseline="0">
                <a:solidFill>
                  <a:schemeClr val="bg1"/>
                </a:solidFill>
                <a:latin typeface="Biome Light" panose="020B0303030204020804" pitchFamily="34" charset="0"/>
                <a:cs typeface="Biome Light" panose="020B03030302040208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9144000" cy="1323440"/>
          </a:xfrm>
          <a:solidFill>
            <a:schemeClr val="tx1">
              <a:alpha val="61961"/>
            </a:schemeClr>
          </a:solidFill>
        </p:spPr>
        <p:txBody>
          <a:bodyPr lIns="0" tIns="0" rIns="0" bIns="0" anchor="ctr" anchorCtr="0">
            <a:noAutofit/>
          </a:bodyPr>
          <a:lstStyle>
            <a:lvl1pPr marL="0" indent="0" algn="ctr">
              <a:lnSpc>
                <a:spcPct val="60000"/>
              </a:lnSpc>
              <a:buNone/>
              <a:defRPr sz="1500" b="0" i="0" spc="225">
                <a:solidFill>
                  <a:schemeClr val="bg1"/>
                </a:solidFill>
                <a:latin typeface="+mn-lt"/>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371139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8A1B61-2A39-443E-9564-D7D929D454CB}" type="slidenum">
              <a:rPr lang="en-US"/>
              <a:pPr>
                <a:defRPr/>
              </a:pPr>
              <a:t>‹#›</a:t>
            </a:fld>
            <a:endParaRPr lang="en-US"/>
          </a:p>
        </p:txBody>
      </p:sp>
    </p:spTree>
    <p:extLst>
      <p:ext uri="{BB962C8B-B14F-4D97-AF65-F5344CB8AC3E}">
        <p14:creationId xmlns:p14="http://schemas.microsoft.com/office/powerpoint/2010/main" val="1035011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D9E855-D8C9-439E-A6FB-3BCB13B1957B}" type="slidenum">
              <a:rPr lang="en-US"/>
              <a:pPr>
                <a:defRPr/>
              </a:pPr>
              <a:t>‹#›</a:t>
            </a:fld>
            <a:endParaRPr lang="en-US"/>
          </a:p>
        </p:txBody>
      </p:sp>
    </p:spTree>
    <p:extLst>
      <p:ext uri="{BB962C8B-B14F-4D97-AF65-F5344CB8AC3E}">
        <p14:creationId xmlns:p14="http://schemas.microsoft.com/office/powerpoint/2010/main" val="2442527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85F2C8-D8F1-43BE-953B-9BF1CFC88137}" type="slidenum">
              <a:rPr lang="en-US"/>
              <a:pPr>
                <a:defRPr/>
              </a:pPr>
              <a:t>‹#›</a:t>
            </a:fld>
            <a:endParaRPr lang="en-US"/>
          </a:p>
        </p:txBody>
      </p:sp>
    </p:spTree>
    <p:extLst>
      <p:ext uri="{BB962C8B-B14F-4D97-AF65-F5344CB8AC3E}">
        <p14:creationId xmlns:p14="http://schemas.microsoft.com/office/powerpoint/2010/main" val="62446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CF0F2E-1DDB-471E-9125-D6FDA5041CC8}" type="slidenum">
              <a:rPr lang="en-US"/>
              <a:pPr>
                <a:defRPr/>
              </a:pPr>
              <a:t>‹#›</a:t>
            </a:fld>
            <a:endParaRPr lang="en-US"/>
          </a:p>
        </p:txBody>
      </p:sp>
    </p:spTree>
    <p:extLst>
      <p:ext uri="{BB962C8B-B14F-4D97-AF65-F5344CB8AC3E}">
        <p14:creationId xmlns:p14="http://schemas.microsoft.com/office/powerpoint/2010/main" val="2445928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19D4B8-3043-4DBE-8C46-F86D100C9F99}" type="slidenum">
              <a:rPr lang="en-US"/>
              <a:pPr>
                <a:defRPr/>
              </a:pPr>
              <a:t>‹#›</a:t>
            </a:fld>
            <a:endParaRPr lang="en-US"/>
          </a:p>
        </p:txBody>
      </p:sp>
    </p:spTree>
    <p:extLst>
      <p:ext uri="{BB962C8B-B14F-4D97-AF65-F5344CB8AC3E}">
        <p14:creationId xmlns:p14="http://schemas.microsoft.com/office/powerpoint/2010/main" val="1236253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203811C-13C5-4F9B-94DC-5E97AE577F22}" type="slidenum">
              <a:rPr lang="en-US"/>
              <a:pPr>
                <a:defRPr/>
              </a:pPr>
              <a:t>‹#›</a:t>
            </a:fld>
            <a:endParaRPr lang="en-US"/>
          </a:p>
        </p:txBody>
      </p:sp>
    </p:spTree>
    <p:extLst>
      <p:ext uri="{BB962C8B-B14F-4D97-AF65-F5344CB8AC3E}">
        <p14:creationId xmlns:p14="http://schemas.microsoft.com/office/powerpoint/2010/main" val="62242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29FDFB-1001-477D-9279-B473965B8AA9}" type="slidenum">
              <a:rPr lang="en-US"/>
              <a:pPr>
                <a:defRPr/>
              </a:pPr>
              <a:t>‹#›</a:t>
            </a:fld>
            <a:endParaRPr lang="en-US"/>
          </a:p>
        </p:txBody>
      </p:sp>
    </p:spTree>
    <p:extLst>
      <p:ext uri="{BB962C8B-B14F-4D97-AF65-F5344CB8AC3E}">
        <p14:creationId xmlns:p14="http://schemas.microsoft.com/office/powerpoint/2010/main" val="110267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A9DA59-36C2-4707-A8AB-CCF44525F6C7}" type="slidenum">
              <a:rPr lang="en-US"/>
              <a:pPr>
                <a:defRPr/>
              </a:pPr>
              <a:t>‹#›</a:t>
            </a:fld>
            <a:endParaRPr lang="en-US"/>
          </a:p>
        </p:txBody>
      </p:sp>
    </p:spTree>
    <p:extLst>
      <p:ext uri="{BB962C8B-B14F-4D97-AF65-F5344CB8AC3E}">
        <p14:creationId xmlns:p14="http://schemas.microsoft.com/office/powerpoint/2010/main" val="907906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54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54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A41CB968-28D1-4DA6-A7FF-8F9A2F59E2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 id="2147484486" r:id="rId9"/>
    <p:sldLayoutId id="2147484487" r:id="rId10"/>
    <p:sldLayoutId id="2147484488" r:id="rId11"/>
    <p:sldLayoutId id="214748449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bigthink.com/starts-with-a-bang/dark-matter-decaying-dark-energy/"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a:xfrm>
            <a:off x="0" y="381000"/>
            <a:ext cx="9143999" cy="4800600"/>
          </a:xfrm>
        </p:spPr>
        <p:txBody>
          <a:bodyPr/>
          <a:lstStyle/>
          <a:p>
            <a:r>
              <a:rPr lang="en-US" sz="2800" dirty="0"/>
              <a:t>New Factor Potentially Affecting the Extraction of the Nuclear Charge Radii </a:t>
            </a:r>
            <a:br>
              <a:rPr lang="en-US" sz="2800" dirty="0"/>
            </a:br>
            <a:r>
              <a:rPr lang="en-US" sz="2800" dirty="0"/>
              <a:t>For a Number of Nuclei</a:t>
            </a:r>
            <a:br>
              <a:rPr lang="en-US" sz="2800" dirty="0"/>
            </a:br>
            <a:endParaRPr lang="en-US" sz="2800" dirty="0"/>
          </a:p>
        </p:txBody>
      </p:sp>
      <p:sp>
        <p:nvSpPr>
          <p:cNvPr id="4" name="Subtitle 3">
            <a:extLst>
              <a:ext uri="{FF2B5EF4-FFF2-40B4-BE49-F238E27FC236}">
                <a16:creationId xmlns:a16="http://schemas.microsoft.com/office/drawing/2014/main" id="{2981AB9E-AF0F-CAD0-2DD2-D640FB871E66}"/>
              </a:ext>
            </a:extLst>
          </p:cNvPr>
          <p:cNvSpPr>
            <a:spLocks noGrp="1"/>
          </p:cNvSpPr>
          <p:nvPr>
            <p:ph type="subTitle" idx="1"/>
          </p:nvPr>
        </p:nvSpPr>
        <p:spPr>
          <a:xfrm flipV="1">
            <a:off x="3" y="4648199"/>
            <a:ext cx="9143998" cy="45719"/>
          </a:xfrm>
        </p:spPr>
        <p:txBody>
          <a:bodyPr/>
          <a:lstStyle/>
          <a:p>
            <a:endParaRPr lang="en-US" dirty="0"/>
          </a:p>
        </p:txBody>
      </p:sp>
      <p:sp>
        <p:nvSpPr>
          <p:cNvPr id="3" name="Text Placeholder 2">
            <a:extLst>
              <a:ext uri="{FF2B5EF4-FFF2-40B4-BE49-F238E27FC236}">
                <a16:creationId xmlns:a16="http://schemas.microsoft.com/office/drawing/2014/main" id="{B8DDCA66-AFF2-6563-D886-02501959F735}"/>
              </a:ext>
            </a:extLst>
          </p:cNvPr>
          <p:cNvSpPr>
            <a:spLocks noGrp="1"/>
          </p:cNvSpPr>
          <p:nvPr>
            <p:ph type="body" sz="quarter" idx="10"/>
          </p:nvPr>
        </p:nvSpPr>
        <p:spPr>
          <a:xfrm>
            <a:off x="0" y="4267200"/>
            <a:ext cx="9103656" cy="1671544"/>
          </a:xfrm>
        </p:spPr>
        <p:txBody>
          <a:bodyPr/>
          <a:lstStyle/>
          <a:p>
            <a:r>
              <a:rPr lang="en-US" sz="2400" dirty="0"/>
              <a:t>Eugene Oks</a:t>
            </a:r>
          </a:p>
          <a:p>
            <a:r>
              <a:rPr lang="en-US" sz="2400" dirty="0"/>
              <a:t>Auburn University, USA</a:t>
            </a:r>
          </a:p>
        </p:txBody>
      </p:sp>
    </p:spTree>
    <p:extLst>
      <p:ext uri="{BB962C8B-B14F-4D97-AF65-F5344CB8AC3E}">
        <p14:creationId xmlns:p14="http://schemas.microsoft.com/office/powerpoint/2010/main" val="932894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9003-7342-C45B-A093-BF141901EF75}"/>
              </a:ext>
            </a:extLst>
          </p:cNvPr>
          <p:cNvSpPr>
            <a:spLocks noGrp="1"/>
          </p:cNvSpPr>
          <p:nvPr>
            <p:ph type="title"/>
          </p:nvPr>
        </p:nvSpPr>
        <p:spPr>
          <a:xfrm flipV="1">
            <a:off x="457200" y="228600"/>
            <a:ext cx="8229600" cy="46038"/>
          </a:xfrm>
        </p:spPr>
        <p:txBody>
          <a:bodyPr/>
          <a:lstStyle/>
          <a:p>
            <a:endParaRPr lang="en-US" dirty="0"/>
          </a:p>
        </p:txBody>
      </p:sp>
      <p:sp>
        <p:nvSpPr>
          <p:cNvPr id="3" name="Content Placeholder 2">
            <a:extLst>
              <a:ext uri="{FF2B5EF4-FFF2-40B4-BE49-F238E27FC236}">
                <a16:creationId xmlns:a16="http://schemas.microsoft.com/office/drawing/2014/main" id="{17AA0D7C-A9C6-0F3B-34BA-F30F6A8C74B7}"/>
              </a:ext>
            </a:extLst>
          </p:cNvPr>
          <p:cNvSpPr>
            <a:spLocks noGrp="1"/>
          </p:cNvSpPr>
          <p:nvPr>
            <p:ph idx="1"/>
          </p:nvPr>
        </p:nvSpPr>
        <p:spPr>
          <a:xfrm>
            <a:off x="457200" y="274638"/>
            <a:ext cx="8229600" cy="6278562"/>
          </a:xfrm>
        </p:spPr>
        <p:txBody>
          <a:bodyPr/>
          <a:lstStyle/>
          <a:p>
            <a:r>
              <a:rPr lang="en-US" sz="2200" dirty="0">
                <a:solidFill>
                  <a:srgbClr val="000000"/>
                </a:solidFill>
                <a:effectLst/>
                <a:latin typeface="Times New Roman" panose="02020603050405020304" pitchFamily="18" charset="0"/>
                <a:ea typeface="Calibri" panose="020F0502020204030204" pitchFamily="34" charset="0"/>
              </a:rPr>
              <a:t>This second kind of hydrogen atoms having only the s-states was later called the </a:t>
            </a:r>
            <a:r>
              <a:rPr lang="en-US" sz="2200" u="sng" dirty="0">
                <a:solidFill>
                  <a:srgbClr val="FF0000"/>
                </a:solidFill>
                <a:effectLst/>
                <a:latin typeface="Times New Roman" panose="02020603050405020304" pitchFamily="18" charset="0"/>
                <a:ea typeface="Calibri" panose="020F0502020204030204" pitchFamily="34" charset="0"/>
              </a:rPr>
              <a:t>Second Flavor of Hydrogen Atoms (SFHA). </a:t>
            </a:r>
            <a:r>
              <a:rPr lang="en-US" sz="2200" dirty="0">
                <a:solidFill>
                  <a:srgbClr val="000000"/>
                </a:solidFill>
                <a:effectLst/>
                <a:latin typeface="Times New Roman" panose="02020603050405020304" pitchFamily="18" charset="0"/>
                <a:ea typeface="Calibri" panose="020F0502020204030204" pitchFamily="34" charset="0"/>
              </a:rPr>
              <a:t>Here is why:</a:t>
            </a:r>
          </a:p>
          <a:p>
            <a:r>
              <a:rPr lang="en-US" sz="2200" dirty="0">
                <a:solidFill>
                  <a:srgbClr val="000000"/>
                </a:solidFill>
                <a:effectLst/>
                <a:latin typeface="Times New Roman" panose="02020603050405020304" pitchFamily="18" charset="0"/>
                <a:ea typeface="Calibri" panose="020F0502020204030204" pitchFamily="34" charset="0"/>
              </a:rPr>
              <a:t> Both the regular and singular solutions of the Dirac equation outside the proton correspond to </a:t>
            </a:r>
            <a:r>
              <a:rPr lang="en-US" sz="2200" b="1" dirty="0">
                <a:solidFill>
                  <a:srgbClr val="C00000"/>
                </a:solidFill>
                <a:effectLst/>
                <a:latin typeface="Times New Roman" panose="02020603050405020304" pitchFamily="18" charset="0"/>
                <a:ea typeface="Calibri" panose="020F0502020204030204" pitchFamily="34" charset="0"/>
              </a:rPr>
              <a:t>the same energy</a:t>
            </a:r>
            <a:r>
              <a:rPr lang="en-US" sz="22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Since this means </a:t>
            </a:r>
            <a:r>
              <a:rPr lang="en-US" sz="2200" b="1" dirty="0">
                <a:solidFill>
                  <a:srgbClr val="FF0000"/>
                </a:solidFill>
                <a:effectLst/>
                <a:latin typeface="Times New Roman" panose="02020603050405020304" pitchFamily="18" charset="0"/>
                <a:ea typeface="Calibri" panose="020F0502020204030204" pitchFamily="34" charset="0"/>
              </a:rPr>
              <a:t>the additional degeneracy</a:t>
            </a:r>
            <a:r>
              <a:rPr lang="en-US" sz="2200" dirty="0">
                <a:solidFill>
                  <a:srgbClr val="000000"/>
                </a:solidFill>
                <a:effectLst/>
                <a:latin typeface="Times New Roman" panose="02020603050405020304" pitchFamily="18" charset="0"/>
                <a:ea typeface="Calibri" panose="020F0502020204030204" pitchFamily="34" charset="0"/>
              </a:rPr>
              <a:t>, then according to the fundamental theorem of quantum mechanics, </a:t>
            </a:r>
            <a:r>
              <a:rPr lang="en-US" sz="2200" dirty="0">
                <a:solidFill>
                  <a:srgbClr val="FF0000"/>
                </a:solidFill>
                <a:effectLst/>
                <a:latin typeface="Times New Roman" panose="02020603050405020304" pitchFamily="18" charset="0"/>
                <a:ea typeface="Calibri" panose="020F0502020204030204" pitchFamily="34" charset="0"/>
              </a:rPr>
              <a:t>there should be an </a:t>
            </a:r>
            <a:r>
              <a:rPr lang="en-US" sz="2200" b="1" dirty="0">
                <a:solidFill>
                  <a:srgbClr val="FF0000"/>
                </a:solidFill>
                <a:effectLst/>
                <a:latin typeface="Times New Roman" panose="02020603050405020304" pitchFamily="18" charset="0"/>
                <a:ea typeface="Calibri" panose="020F0502020204030204" pitchFamily="34" charset="0"/>
              </a:rPr>
              <a:t>additional conserved quantity</a:t>
            </a:r>
            <a:r>
              <a:rPr lang="en-US" sz="22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In other words</a:t>
            </a:r>
            <a:r>
              <a:rPr lang="en-US" sz="2200" dirty="0">
                <a:solidFill>
                  <a:srgbClr val="000000"/>
                </a:solidFill>
                <a:latin typeface="Times New Roman" panose="02020603050405020304" pitchFamily="18" charset="0"/>
                <a:ea typeface="Calibri" panose="020F0502020204030204" pitchFamily="34" charset="0"/>
              </a:rPr>
              <a:t>: </a:t>
            </a:r>
            <a:r>
              <a:rPr lang="en-US" sz="2200" dirty="0">
                <a:solidFill>
                  <a:srgbClr val="000000"/>
                </a:solidFill>
                <a:effectLst/>
                <a:latin typeface="Times New Roman" panose="02020603050405020304" pitchFamily="18" charset="0"/>
                <a:ea typeface="Calibri" panose="020F0502020204030204" pitchFamily="34" charset="0"/>
              </a:rPr>
              <a:t>hydrogen atoms </a:t>
            </a:r>
            <a:r>
              <a:rPr lang="en-US" sz="2200" dirty="0">
                <a:effectLst/>
                <a:latin typeface="Times New Roman" panose="02020603050405020304" pitchFamily="18" charset="0"/>
                <a:ea typeface="Calibri" panose="020F0502020204030204" pitchFamily="34" charset="0"/>
              </a:rPr>
              <a:t>have</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i="1" dirty="0">
                <a:solidFill>
                  <a:srgbClr val="FF0000"/>
                </a:solidFill>
                <a:effectLst/>
                <a:latin typeface="Times New Roman" panose="02020603050405020304" pitchFamily="18" charset="0"/>
                <a:ea typeface="Calibri" panose="020F0502020204030204" pitchFamily="34" charset="0"/>
              </a:rPr>
              <a:t>two flavors</a:t>
            </a:r>
            <a:r>
              <a:rPr lang="en-US" sz="2200" b="1" dirty="0">
                <a:solidFill>
                  <a:srgbClr val="FF0000"/>
                </a:solidFill>
                <a:effectLst/>
                <a:latin typeface="Times New Roman" panose="02020603050405020304" pitchFamily="18" charset="0"/>
                <a:ea typeface="Calibri" panose="020F0502020204030204" pitchFamily="34" charset="0"/>
              </a:rPr>
              <a:t>, differing by the eigenvalue of this additional, new conserved quantity</a:t>
            </a:r>
            <a:r>
              <a:rPr lang="en-US" sz="2200" dirty="0">
                <a:solidFill>
                  <a:srgbClr val="000000"/>
                </a:solidFill>
                <a:effectLst/>
                <a:latin typeface="Times New Roman" panose="02020603050405020304" pitchFamily="18" charset="0"/>
                <a:ea typeface="Calibri" panose="020F0502020204030204" pitchFamily="34" charset="0"/>
              </a:rPr>
              <a:t>: hydrogen atoms have </a:t>
            </a:r>
            <a:r>
              <a:rPr lang="en-US" sz="2200" i="1" dirty="0">
                <a:solidFill>
                  <a:srgbClr val="000000"/>
                </a:solidFill>
                <a:effectLst/>
                <a:latin typeface="Times New Roman" panose="02020603050405020304" pitchFamily="18" charset="0"/>
                <a:ea typeface="Calibri" panose="020F0502020204030204" pitchFamily="34" charset="0"/>
              </a:rPr>
              <a:t>flavor symmetry</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a:solidFill>
                  <a:srgbClr val="000000"/>
                </a:solidFill>
                <a:latin typeface="Times New Roman" panose="02020603050405020304" pitchFamily="18" charset="0"/>
                <a:ea typeface="Calibri" panose="020F0502020204030204" pitchFamily="34" charset="0"/>
              </a:rPr>
              <a:t>(</a:t>
            </a:r>
            <a:r>
              <a:rPr lang="en-US" sz="1800" dirty="0">
                <a:solidFill>
                  <a:srgbClr val="000000"/>
                </a:solidFill>
                <a:latin typeface="Times New Roman" panose="02020603050405020304" pitchFamily="18" charset="0"/>
                <a:ea typeface="Calibri" panose="020F0502020204030204" pitchFamily="34" charset="0"/>
              </a:rPr>
              <a:t>Oks, </a:t>
            </a:r>
            <a:r>
              <a:rPr lang="en-US" sz="1800" i="1" dirty="0">
                <a:solidFill>
                  <a:srgbClr val="000000"/>
                </a:solidFill>
                <a:latin typeface="Times New Roman" panose="02020603050405020304" pitchFamily="18" charset="0"/>
                <a:ea typeface="Calibri" panose="020F0502020204030204" pitchFamily="34" charset="0"/>
              </a:rPr>
              <a:t>Atoms</a:t>
            </a:r>
            <a:r>
              <a:rPr lang="en-US" sz="1800" dirty="0">
                <a:solidFill>
                  <a:srgbClr val="000000"/>
                </a:solidFill>
                <a:latin typeface="Times New Roman" panose="02020603050405020304" pitchFamily="18" charset="0"/>
                <a:ea typeface="Calibri" panose="020F0502020204030204" pitchFamily="34" charset="0"/>
              </a:rPr>
              <a:t> </a:t>
            </a:r>
            <a:r>
              <a:rPr lang="en-US" sz="1800" b="1" dirty="0">
                <a:effectLst/>
                <a:latin typeface="Times New Roman" panose="02020603050405020304" pitchFamily="18" charset="0"/>
                <a:ea typeface="Times New Roman" panose="02020603050405020304" pitchFamily="18" charset="0"/>
              </a:rPr>
              <a:t>2020</a:t>
            </a:r>
            <a:r>
              <a:rPr lang="en-US" sz="1800" dirty="0">
                <a:effectLst/>
                <a:latin typeface="Times New Roman" panose="02020603050405020304" pitchFamily="18" charset="0"/>
                <a:ea typeface="Times New Roman" panose="02020603050405020304" pitchFamily="18" charset="0"/>
              </a:rPr>
              <a:t>, 8, 33</a:t>
            </a:r>
            <a:r>
              <a:rPr lang="en-US" sz="2200" dirty="0">
                <a:solidFill>
                  <a:srgbClr val="000000"/>
                </a:solidFill>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It is called so </a:t>
            </a:r>
            <a:r>
              <a:rPr lang="en-US" sz="2200" b="1" dirty="0">
                <a:solidFill>
                  <a:srgbClr val="000000"/>
                </a:solidFill>
                <a:effectLst/>
                <a:latin typeface="Times New Roman" panose="02020603050405020304" pitchFamily="18" charset="0"/>
                <a:ea typeface="Calibri" panose="020F0502020204030204" pitchFamily="34" charset="0"/>
              </a:rPr>
              <a:t>by analogy with quarks that have flavors</a:t>
            </a:r>
            <a:r>
              <a:rPr lang="en-US" sz="2200" dirty="0">
                <a:solidFill>
                  <a:srgbClr val="000000"/>
                </a:solidFill>
                <a:effectLst/>
                <a:latin typeface="Times New Roman" panose="02020603050405020304" pitchFamily="18" charset="0"/>
                <a:ea typeface="Calibri" panose="020F0502020204030204" pitchFamily="34" charset="0"/>
              </a:rPr>
              <a:t>: for example, there are up and down quarks. </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For representing this particular </a:t>
            </a:r>
            <a:r>
              <a:rPr lang="en-US" sz="1800" u="sng" dirty="0">
                <a:solidFill>
                  <a:srgbClr val="000000"/>
                </a:solidFill>
                <a:effectLst/>
                <a:latin typeface="Times New Roman" panose="02020603050405020304" pitchFamily="18" charset="0"/>
                <a:ea typeface="Calibri" panose="020F0502020204030204" pitchFamily="34" charset="0"/>
              </a:rPr>
              <a:t>quark flavor symmetry, there was assigned an operator of the additional conserved quantity: the isotopic spin </a:t>
            </a:r>
            <a:r>
              <a:rPr lang="en-US" sz="1800" dirty="0">
                <a:solidFill>
                  <a:srgbClr val="000000"/>
                </a:solidFill>
                <a:effectLst/>
                <a:latin typeface="Times New Roman" panose="02020603050405020304" pitchFamily="18" charset="0"/>
                <a:ea typeface="Calibri" panose="020F0502020204030204" pitchFamily="34" charset="0"/>
              </a:rPr>
              <a:t>I – the operator having two eigenvalues for its z-projection: </a:t>
            </a:r>
            <a:r>
              <a:rPr lang="en-US" sz="1800" dirty="0" err="1">
                <a:solidFill>
                  <a:srgbClr val="000000"/>
                </a:solidFill>
                <a:effectLst/>
                <a:latin typeface="Times New Roman" panose="02020603050405020304" pitchFamily="18" charset="0"/>
                <a:ea typeface="Calibri" panose="020F0502020204030204" pitchFamily="34" charset="0"/>
              </a:rPr>
              <a:t>I</a:t>
            </a:r>
            <a:r>
              <a:rPr lang="en-US" sz="1800" baseline="-25000" dirty="0" err="1">
                <a:solidFill>
                  <a:srgbClr val="000000"/>
                </a:solidFill>
                <a:effectLst/>
                <a:latin typeface="Times New Roman" panose="02020603050405020304" pitchFamily="18" charset="0"/>
                <a:ea typeface="Calibri" panose="020F0502020204030204" pitchFamily="34" charset="0"/>
              </a:rPr>
              <a:t>z</a:t>
            </a:r>
            <a:r>
              <a:rPr lang="en-US" sz="1800" dirty="0">
                <a:solidFill>
                  <a:srgbClr val="000000"/>
                </a:solidFill>
                <a:effectLst/>
                <a:latin typeface="Times New Roman" panose="02020603050405020304" pitchFamily="18" charset="0"/>
                <a:ea typeface="Calibri" panose="020F0502020204030204" pitchFamily="34" charset="0"/>
              </a:rPr>
              <a:t> = 1/2 assigned to the up quark and </a:t>
            </a:r>
            <a:r>
              <a:rPr lang="en-US" sz="1800" dirty="0" err="1">
                <a:solidFill>
                  <a:srgbClr val="000000"/>
                </a:solidFill>
                <a:effectLst/>
                <a:latin typeface="Times New Roman" panose="02020603050405020304" pitchFamily="18" charset="0"/>
                <a:ea typeface="Calibri" panose="020F0502020204030204" pitchFamily="34" charset="0"/>
              </a:rPr>
              <a:t>I</a:t>
            </a:r>
            <a:r>
              <a:rPr lang="en-US" sz="1800" baseline="-25000" dirty="0" err="1">
                <a:solidFill>
                  <a:srgbClr val="000000"/>
                </a:solidFill>
                <a:effectLst/>
                <a:latin typeface="Times New Roman" panose="02020603050405020304" pitchFamily="18" charset="0"/>
                <a:ea typeface="Calibri" panose="020F0502020204030204" pitchFamily="34" charset="0"/>
              </a:rPr>
              <a:t>z</a:t>
            </a:r>
            <a:r>
              <a:rPr lang="en-US" sz="1800" dirty="0">
                <a:solidFill>
                  <a:srgbClr val="000000"/>
                </a:solidFill>
                <a:effectLst/>
                <a:latin typeface="Times New Roman" panose="02020603050405020304" pitchFamily="18" charset="0"/>
                <a:ea typeface="Calibri" panose="020F0502020204030204" pitchFamily="34" charset="0"/>
              </a:rPr>
              <a:t> = –1/2 assigned to the down quark.</a:t>
            </a:r>
          </a:p>
          <a:p>
            <a:pPr marL="0" indent="0">
              <a:buNone/>
            </a:pPr>
            <a:endParaRPr lang="en-US" sz="2000" dirty="0"/>
          </a:p>
        </p:txBody>
      </p:sp>
    </p:spTree>
    <p:extLst>
      <p:ext uri="{BB962C8B-B14F-4D97-AF65-F5344CB8AC3E}">
        <p14:creationId xmlns:p14="http://schemas.microsoft.com/office/powerpoint/2010/main" val="3983720960"/>
      </p:ext>
    </p:extLst>
  </p:cSld>
  <p:clrMapOvr>
    <a:masterClrMapping/>
  </p:clrMapOvr>
  <mc:AlternateContent xmlns:mc="http://schemas.openxmlformats.org/markup-compatibility/2006" xmlns:p14="http://schemas.microsoft.com/office/powerpoint/2010/main">
    <mc:Choice Requires="p14">
      <p:transition spd="slow" p14:dur="2000" advTm="45241"/>
    </mc:Choice>
    <mc:Fallback xmlns="">
      <p:transition spd="slow" advTm="4524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35919-682E-EC56-A7E7-76B74F32F6E2}"/>
              </a:ext>
            </a:extLst>
          </p:cNvPr>
          <p:cNvSpPr>
            <a:spLocks noGrp="1"/>
          </p:cNvSpPr>
          <p:nvPr>
            <p:ph type="title"/>
          </p:nvPr>
        </p:nvSpPr>
        <p:spPr>
          <a:xfrm flipV="1">
            <a:off x="457200" y="-762000"/>
            <a:ext cx="8229600" cy="1036638"/>
          </a:xfrm>
        </p:spPr>
        <p:txBody>
          <a:bodyPr/>
          <a:lstStyle/>
          <a:p>
            <a:r>
              <a:rPr lang="en-US" dirty="0"/>
              <a:t>o</a:t>
            </a:r>
          </a:p>
        </p:txBody>
      </p:sp>
      <p:sp>
        <p:nvSpPr>
          <p:cNvPr id="3" name="Content Placeholder 2">
            <a:extLst>
              <a:ext uri="{FF2B5EF4-FFF2-40B4-BE49-F238E27FC236}">
                <a16:creationId xmlns:a16="http://schemas.microsoft.com/office/drawing/2014/main" id="{6FB50AC2-7A42-E428-5B50-9BA0FC24C248}"/>
              </a:ext>
            </a:extLst>
          </p:cNvPr>
          <p:cNvSpPr>
            <a:spLocks noGrp="1"/>
          </p:cNvSpPr>
          <p:nvPr>
            <p:ph idx="1"/>
          </p:nvPr>
        </p:nvSpPr>
        <p:spPr>
          <a:xfrm>
            <a:off x="457200" y="274638"/>
            <a:ext cx="8229600" cy="5851525"/>
          </a:xfrm>
        </p:spPr>
        <p:txBody>
          <a:bodyPr/>
          <a:lstStyle/>
          <a:p>
            <a:r>
              <a:rPr lang="en-US" sz="2400" dirty="0"/>
              <a:t>Thus, the elimination of the huge </a:t>
            </a:r>
            <a:r>
              <a:rPr lang="en-US" sz="2400" dirty="0">
                <a:solidFill>
                  <a:srgbClr val="C00000"/>
                </a:solidFill>
              </a:rPr>
              <a:t>multi-order</a:t>
            </a:r>
            <a:r>
              <a:rPr lang="en-US" sz="2400" dirty="0"/>
              <a:t> discrepancy between the theoretical and </a:t>
            </a:r>
            <a:r>
              <a:rPr lang="en-US" sz="2400" dirty="0">
                <a:solidFill>
                  <a:srgbClr val="000000"/>
                </a:solidFill>
              </a:rPr>
              <a:t>e</a:t>
            </a:r>
            <a:r>
              <a:rPr lang="en-US" sz="2400" dirty="0">
                <a:solidFill>
                  <a:srgbClr val="000000"/>
                </a:solidFill>
                <a:effectLst/>
                <a:ea typeface="Calibri" panose="020F0502020204030204" pitchFamily="34" charset="0"/>
              </a:rPr>
              <a:t>xperimental distributions of the linear momentum in the ground state of hydrogen atoms constituted </a:t>
            </a:r>
            <a:r>
              <a:rPr lang="en-US" sz="2400" dirty="0">
                <a:solidFill>
                  <a:srgbClr val="FF0000"/>
                </a:solidFill>
                <a:effectLst/>
                <a:ea typeface="Calibri" panose="020F0502020204030204" pitchFamily="34" charset="0"/>
              </a:rPr>
              <a:t>the first experimental </a:t>
            </a:r>
            <a:r>
              <a:rPr lang="en-US" sz="2400" dirty="0">
                <a:solidFill>
                  <a:srgbClr val="FF0000"/>
                </a:solidFill>
                <a:ea typeface="Calibri" panose="020F0502020204030204" pitchFamily="34" charset="0"/>
              </a:rPr>
              <a:t>evidence</a:t>
            </a:r>
            <a:r>
              <a:rPr lang="en-US" sz="2400" dirty="0">
                <a:solidFill>
                  <a:srgbClr val="FF0000"/>
                </a:solidFill>
                <a:effectLst/>
                <a:ea typeface="Calibri" panose="020F0502020204030204" pitchFamily="34" charset="0"/>
              </a:rPr>
              <a:t> of the existence of the SFHA</a:t>
            </a:r>
            <a:r>
              <a:rPr lang="en-US" sz="2400" dirty="0">
                <a:solidFill>
                  <a:srgbClr val="000000"/>
                </a:solidFill>
                <a:effectLst/>
                <a:ea typeface="Calibri" panose="020F0502020204030204" pitchFamily="34" charset="0"/>
              </a:rPr>
              <a:t> – since </a:t>
            </a:r>
            <a:r>
              <a:rPr lang="en-US" sz="2400" dirty="0">
                <a:solidFill>
                  <a:srgbClr val="C00000"/>
                </a:solidFill>
                <a:effectLst/>
                <a:ea typeface="Calibri" panose="020F0502020204030204" pitchFamily="34" charset="0"/>
              </a:rPr>
              <a:t>no alternative explanation for this huge discrepancy was ever provided.</a:t>
            </a:r>
          </a:p>
          <a:p>
            <a:r>
              <a:rPr lang="en-US" sz="2400" dirty="0">
                <a:ea typeface="Calibri" panose="020F0502020204030204" pitchFamily="34" charset="0"/>
              </a:rPr>
              <a:t>There are also </a:t>
            </a:r>
            <a:r>
              <a:rPr lang="en-US" sz="2400" dirty="0">
                <a:solidFill>
                  <a:srgbClr val="FF0000"/>
                </a:solidFill>
                <a:ea typeface="Calibri" panose="020F0502020204030204" pitchFamily="34" charset="0"/>
              </a:rPr>
              <a:t>three additional experimental evidences </a:t>
            </a:r>
            <a:r>
              <a:rPr lang="en-US" sz="2400" dirty="0">
                <a:ea typeface="Calibri" panose="020F0502020204030204" pitchFamily="34" charset="0"/>
              </a:rPr>
              <a:t>from </a:t>
            </a:r>
            <a:r>
              <a:rPr lang="en-US" sz="2400" dirty="0">
                <a:solidFill>
                  <a:srgbClr val="C00000"/>
                </a:solidFill>
                <a:ea typeface="Calibri" panose="020F0502020204030204" pitchFamily="34" charset="0"/>
              </a:rPr>
              <a:t>three </a:t>
            </a:r>
            <a:r>
              <a:rPr lang="en-US" sz="2400" i="1" dirty="0">
                <a:solidFill>
                  <a:srgbClr val="C00000"/>
                </a:solidFill>
                <a:ea typeface="Calibri" panose="020F0502020204030204" pitchFamily="34" charset="0"/>
              </a:rPr>
              <a:t>different</a:t>
            </a:r>
            <a:r>
              <a:rPr lang="en-US" sz="2400" dirty="0">
                <a:solidFill>
                  <a:srgbClr val="C00000"/>
                </a:solidFill>
                <a:ea typeface="Calibri" panose="020F0502020204030204" pitchFamily="34" charset="0"/>
              </a:rPr>
              <a:t> kinds of atomic experiments</a:t>
            </a:r>
            <a:r>
              <a:rPr lang="en-US" sz="2400" dirty="0">
                <a:ea typeface="Calibri" panose="020F0502020204030204" pitchFamily="34" charset="0"/>
              </a:rPr>
              <a:t>.</a:t>
            </a:r>
          </a:p>
          <a:p>
            <a:r>
              <a:rPr lang="en-US" sz="2400" dirty="0">
                <a:ea typeface="Calibri" panose="020F0502020204030204" pitchFamily="34" charset="0"/>
              </a:rPr>
              <a:t>For all them, the SFHA-based explanation removed </a:t>
            </a:r>
            <a:r>
              <a:rPr lang="en-US" sz="2400" dirty="0">
                <a:solidFill>
                  <a:srgbClr val="FF0000"/>
                </a:solidFill>
                <a:ea typeface="Calibri" panose="020F0502020204030204" pitchFamily="34" charset="0"/>
              </a:rPr>
              <a:t>large discrepancies (up to a factor of two) </a:t>
            </a:r>
            <a:r>
              <a:rPr lang="en-US" sz="2400" dirty="0">
                <a:ea typeface="Calibri" panose="020F0502020204030204" pitchFamily="34" charset="0"/>
              </a:rPr>
              <a:t>between the experimental and previous theoretical results, while</a:t>
            </a:r>
            <a:r>
              <a:rPr lang="en-US" sz="2400" dirty="0">
                <a:solidFill>
                  <a:srgbClr val="C00000"/>
                </a:solidFill>
                <a:effectLst/>
                <a:ea typeface="Calibri" panose="020F0502020204030204" pitchFamily="34" charset="0"/>
              </a:rPr>
              <a:t> alternative explanations were never provided.</a:t>
            </a:r>
          </a:p>
          <a:p>
            <a:r>
              <a:rPr lang="en-US" sz="2400" b="1" dirty="0">
                <a:solidFill>
                  <a:srgbClr val="FF0000"/>
                </a:solidFill>
                <a:ea typeface="Calibri" panose="020F0502020204030204" pitchFamily="34" charset="0"/>
              </a:rPr>
              <a:t>Thus, the SFHA does exist.</a:t>
            </a:r>
          </a:p>
          <a:p>
            <a:endParaRPr lang="en-US" sz="2800" dirty="0">
              <a:effectLst/>
              <a:ea typeface="Calibri" panose="020F0502020204030204" pitchFamily="34" charset="0"/>
            </a:endParaRPr>
          </a:p>
          <a:p>
            <a:pPr marL="0" indent="0">
              <a:buNone/>
            </a:pPr>
            <a:endParaRPr lang="en-US" sz="2000" dirty="0"/>
          </a:p>
        </p:txBody>
      </p:sp>
    </p:spTree>
    <p:extLst>
      <p:ext uri="{BB962C8B-B14F-4D97-AF65-F5344CB8AC3E}">
        <p14:creationId xmlns:p14="http://schemas.microsoft.com/office/powerpoint/2010/main" val="2793474608"/>
      </p:ext>
    </p:extLst>
  </p:cSld>
  <p:clrMapOvr>
    <a:masterClrMapping/>
  </p:clrMapOvr>
  <mc:AlternateContent xmlns:mc="http://schemas.openxmlformats.org/markup-compatibility/2006" xmlns:p14="http://schemas.microsoft.com/office/powerpoint/2010/main">
    <mc:Choice Requires="p14">
      <p:transition spd="slow" p14:dur="2000" advTm="21796"/>
    </mc:Choice>
    <mc:Fallback xmlns="">
      <p:transition spd="slow" advTm="2179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E7D3-6D32-0510-F012-EDCC8A722BD3}"/>
              </a:ext>
            </a:extLst>
          </p:cNvPr>
          <p:cNvSpPr>
            <a:spLocks noGrp="1"/>
          </p:cNvSpPr>
          <p:nvPr>
            <p:ph type="title"/>
          </p:nvPr>
        </p:nvSpPr>
        <p:spPr>
          <a:xfrm>
            <a:off x="457200" y="274638"/>
            <a:ext cx="8229600" cy="106362"/>
          </a:xfrm>
        </p:spPr>
        <p:txBody>
          <a:bodyPr/>
          <a:lstStyle/>
          <a:p>
            <a:endParaRPr lang="en-US" dirty="0"/>
          </a:p>
        </p:txBody>
      </p:sp>
      <p:sp>
        <p:nvSpPr>
          <p:cNvPr id="3" name="Content Placeholder 2">
            <a:extLst>
              <a:ext uri="{FF2B5EF4-FFF2-40B4-BE49-F238E27FC236}">
                <a16:creationId xmlns:a16="http://schemas.microsoft.com/office/drawing/2014/main" id="{87FA2DFB-1A63-FFED-6503-F52BA5F4820A}"/>
              </a:ext>
            </a:extLst>
          </p:cNvPr>
          <p:cNvSpPr>
            <a:spLocks noGrp="1"/>
          </p:cNvSpPr>
          <p:nvPr>
            <p:ph idx="1"/>
          </p:nvPr>
        </p:nvSpPr>
        <p:spPr>
          <a:xfrm>
            <a:off x="457200" y="381000"/>
            <a:ext cx="8229600" cy="5745163"/>
          </a:xfrm>
        </p:spPr>
        <p:txBody>
          <a:bodyPr/>
          <a:lstStyle/>
          <a:p>
            <a:r>
              <a:rPr lang="en-US" sz="2400" dirty="0"/>
              <a:t>Now let us proceed to </a:t>
            </a:r>
            <a:r>
              <a:rPr lang="en-US" sz="2400" b="1" dirty="0"/>
              <a:t>heavy nuclei</a:t>
            </a:r>
            <a:r>
              <a:rPr lang="en-US" sz="2400" dirty="0"/>
              <a:t>.</a:t>
            </a:r>
          </a:p>
          <a:p>
            <a:r>
              <a:rPr lang="en-US" sz="2400" dirty="0">
                <a:solidFill>
                  <a:srgbClr val="000000"/>
                </a:solidFill>
                <a:effectLst/>
                <a:latin typeface="Times New Roman" panose="02020603050405020304" pitchFamily="18" charset="0"/>
                <a:ea typeface="Calibri" panose="020F0502020204030204" pitchFamily="34" charset="0"/>
              </a:rPr>
              <a:t>In 1968 Bethe published the Thomas-Fermi theory for large nuclei (Phys. Rev. 167 (1968) 87). </a:t>
            </a:r>
          </a:p>
          <a:p>
            <a:r>
              <a:rPr lang="en-US" sz="2400" dirty="0">
                <a:solidFill>
                  <a:srgbClr val="000000"/>
                </a:solidFill>
                <a:effectLst/>
                <a:latin typeface="Times New Roman" panose="02020603050405020304" pitchFamily="18" charset="0"/>
                <a:ea typeface="Calibri" panose="020F0502020204030204" pitchFamily="34" charset="0"/>
              </a:rPr>
              <a:t>The resulting </a:t>
            </a:r>
            <a:r>
              <a:rPr lang="en-US" sz="2400" dirty="0">
                <a:solidFill>
                  <a:srgbClr val="FF0000"/>
                </a:solidFill>
                <a:effectLst/>
                <a:latin typeface="Times New Roman" panose="02020603050405020304" pitchFamily="18" charset="0"/>
                <a:ea typeface="Calibri" panose="020F0502020204030204" pitchFamily="34" charset="0"/>
              </a:rPr>
              <a:t>Charge Density Distribution (CDD) </a:t>
            </a:r>
            <a:r>
              <a:rPr lang="en-US" sz="2400" dirty="0">
                <a:solidFill>
                  <a:srgbClr val="000000"/>
                </a:solidFill>
                <a:effectLst/>
                <a:latin typeface="Times New Roman" panose="02020603050405020304" pitchFamily="18" charset="0"/>
                <a:ea typeface="Calibri" panose="020F0502020204030204" pitchFamily="34" charset="0"/>
              </a:rPr>
              <a:t>had a </a:t>
            </a:r>
            <a:r>
              <a:rPr lang="en-US" sz="2400" dirty="0">
                <a:solidFill>
                  <a:srgbClr val="FF0000"/>
                </a:solidFill>
                <a:effectLst/>
                <a:latin typeface="Times New Roman" panose="02020603050405020304" pitchFamily="18" charset="0"/>
                <a:ea typeface="Calibri" panose="020F0502020204030204" pitchFamily="34" charset="0"/>
              </a:rPr>
              <a:t>plateau near the origin</a:t>
            </a:r>
            <a:r>
              <a:rPr lang="en-US" sz="2400" dirty="0">
                <a:solidFill>
                  <a:srgbClr val="000000"/>
                </a:solidFill>
                <a:effectLst/>
                <a:latin typeface="Times New Roman" panose="02020603050405020304" pitchFamily="18" charset="0"/>
                <a:ea typeface="Calibri" panose="020F0502020204030204" pitchFamily="34" charset="0"/>
              </a:rPr>
              <a:t> and then </a:t>
            </a:r>
            <a:r>
              <a:rPr lang="en-US" sz="2400" dirty="0">
                <a:solidFill>
                  <a:srgbClr val="FF0000"/>
                </a:solidFill>
                <a:effectLst/>
                <a:latin typeface="Times New Roman" panose="02020603050405020304" pitchFamily="18" charset="0"/>
                <a:ea typeface="Calibri" panose="020F0502020204030204" pitchFamily="34" charset="0"/>
              </a:rPr>
              <a:t>fell off towards the periphery</a:t>
            </a:r>
            <a:r>
              <a:rPr lang="en-US" sz="2400" dirty="0">
                <a:solidFill>
                  <a:srgbClr val="000000"/>
                </a:solidFill>
                <a:effectLst/>
                <a:latin typeface="Times New Roman" panose="02020603050405020304" pitchFamily="18" charset="0"/>
                <a:ea typeface="Calibri" panose="020F0502020204030204" pitchFamily="34" charset="0"/>
              </a:rPr>
              <a:t>.</a:t>
            </a:r>
          </a:p>
          <a:p>
            <a:r>
              <a:rPr lang="en-US" sz="2400" dirty="0">
                <a:solidFill>
                  <a:srgbClr val="000000"/>
                </a:solidFill>
                <a:effectLst/>
                <a:latin typeface="Times New Roman" panose="02020603050405020304" pitchFamily="18" charset="0"/>
                <a:ea typeface="Calibri" panose="020F0502020204030204" pitchFamily="34" charset="0"/>
              </a:rPr>
              <a:t> In the intervening dozens of years, lots of further calculations of the CDD were performed for various nuclei by the Thomas-Fermi method, or by the extended Thomas-Fermi method, or by other methods. </a:t>
            </a:r>
          </a:p>
          <a:p>
            <a:r>
              <a:rPr lang="en-US" sz="2400" dirty="0">
                <a:solidFill>
                  <a:srgbClr val="000000"/>
                </a:solidFill>
                <a:effectLst/>
                <a:latin typeface="Times New Roman" panose="02020603050405020304" pitchFamily="18" charset="0"/>
                <a:ea typeface="Calibri" panose="020F0502020204030204" pitchFamily="34" charset="0"/>
              </a:rPr>
              <a:t>These calculations resulted in the </a:t>
            </a:r>
            <a:r>
              <a:rPr lang="en-US" sz="2400" dirty="0">
                <a:solidFill>
                  <a:srgbClr val="FF0000"/>
                </a:solidFill>
                <a:effectLst/>
                <a:latin typeface="Times New Roman" panose="02020603050405020304" pitchFamily="18" charset="0"/>
                <a:ea typeface="Calibri" panose="020F0502020204030204" pitchFamily="34" charset="0"/>
              </a:rPr>
              <a:t>CDD having either a peak or a plateau (or nearly a plateau) near the origin and falling off to the periphery.</a:t>
            </a:r>
          </a:p>
          <a:p>
            <a:r>
              <a:rPr lang="en-US" sz="2400" dirty="0">
                <a:solidFill>
                  <a:srgbClr val="C00000"/>
                </a:solidFill>
                <a:effectLst/>
                <a:latin typeface="Times New Roman" panose="02020603050405020304" pitchFamily="18" charset="0"/>
                <a:ea typeface="Calibri" panose="020F0502020204030204" pitchFamily="34" charset="0"/>
              </a:rPr>
              <a:t>The exception </a:t>
            </a:r>
            <a:r>
              <a:rPr lang="en-US" sz="2400" dirty="0">
                <a:solidFill>
                  <a:srgbClr val="000000"/>
                </a:solidFill>
                <a:effectLst/>
                <a:latin typeface="Times New Roman" panose="02020603050405020304" pitchFamily="18" charset="0"/>
                <a:ea typeface="Calibri" panose="020F0502020204030204" pitchFamily="34" charset="0"/>
              </a:rPr>
              <a:t>is very heavy nuclei of the nuclear charge </a:t>
            </a:r>
            <a:r>
              <a:rPr lang="en-US" sz="2400" dirty="0">
                <a:solidFill>
                  <a:srgbClr val="C00000"/>
                </a:solidFill>
                <a:effectLst/>
                <a:latin typeface="Times New Roman" panose="02020603050405020304" pitchFamily="18" charset="0"/>
                <a:ea typeface="Calibri" panose="020F0502020204030204" pitchFamily="34" charset="0"/>
              </a:rPr>
              <a:t>Z &gt; 80</a:t>
            </a:r>
            <a:r>
              <a:rPr lang="en-US" sz="2400" dirty="0">
                <a:solidFill>
                  <a:srgbClr val="000000"/>
                </a:solidFill>
                <a:effectLst/>
                <a:latin typeface="Times New Roman" panose="02020603050405020304" pitchFamily="18" charset="0"/>
                <a:ea typeface="Calibri" panose="020F0502020204030204" pitchFamily="34" charset="0"/>
              </a:rPr>
              <a:t>, where the CDD exhibits a lateral maximum.</a:t>
            </a:r>
            <a:endParaRPr lang="en-US" sz="2400" dirty="0"/>
          </a:p>
        </p:txBody>
      </p:sp>
    </p:spTree>
    <p:extLst>
      <p:ext uri="{BB962C8B-B14F-4D97-AF65-F5344CB8AC3E}">
        <p14:creationId xmlns:p14="http://schemas.microsoft.com/office/powerpoint/2010/main" val="1840230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E6432-2262-9E22-96FF-1A1E7E559D94}"/>
              </a:ext>
            </a:extLst>
          </p:cNvPr>
          <p:cNvSpPr>
            <a:spLocks noGrp="1"/>
          </p:cNvSpPr>
          <p:nvPr>
            <p:ph type="title"/>
          </p:nvPr>
        </p:nvSpPr>
        <p:spPr>
          <a:xfrm>
            <a:off x="457200" y="274638"/>
            <a:ext cx="8229600" cy="106362"/>
          </a:xfrm>
        </p:spPr>
        <p:txBody>
          <a:bodyPr/>
          <a:lstStyle/>
          <a:p>
            <a:endParaRPr lang="en-US" dirty="0"/>
          </a:p>
        </p:txBody>
      </p:sp>
      <p:sp>
        <p:nvSpPr>
          <p:cNvPr id="3" name="Content Placeholder 2">
            <a:extLst>
              <a:ext uri="{FF2B5EF4-FFF2-40B4-BE49-F238E27FC236}">
                <a16:creationId xmlns:a16="http://schemas.microsoft.com/office/drawing/2014/main" id="{9E420DC3-54BA-A575-18BF-0F8379BB8163}"/>
              </a:ext>
            </a:extLst>
          </p:cNvPr>
          <p:cNvSpPr>
            <a:spLocks noGrp="1"/>
          </p:cNvSpPr>
          <p:nvPr>
            <p:ph idx="1"/>
          </p:nvPr>
        </p:nvSpPr>
        <p:spPr>
          <a:xfrm>
            <a:off x="457200" y="457200"/>
            <a:ext cx="8229600" cy="5668963"/>
          </a:xfrm>
        </p:spPr>
        <p:txBody>
          <a:bodyPr/>
          <a:lstStyle/>
          <a:p>
            <a:pPr marL="0" marR="0">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rPr>
              <a:t>So, one could state that </a:t>
            </a:r>
            <a:r>
              <a:rPr lang="en-US" sz="1900" dirty="0">
                <a:solidFill>
                  <a:srgbClr val="C00000"/>
                </a:solidFill>
                <a:effectLst/>
                <a:latin typeface="Times New Roman" panose="02020603050405020304" pitchFamily="18" charset="0"/>
                <a:ea typeface="Calibri" panose="020F0502020204030204" pitchFamily="34" charset="0"/>
              </a:rPr>
              <a:t>for the range 10 &lt; Z &lt; 80 </a:t>
            </a:r>
            <a:r>
              <a:rPr lang="en-US" sz="1900" dirty="0">
                <a:solidFill>
                  <a:srgbClr val="000000"/>
                </a:solidFill>
                <a:effectLst/>
                <a:latin typeface="Times New Roman" panose="02020603050405020304" pitchFamily="18" charset="0"/>
                <a:ea typeface="Calibri" panose="020F0502020204030204" pitchFamily="34" charset="0"/>
              </a:rPr>
              <a:t>(10 being conditionally chosen as the lower limit of validity of statistical approaches), </a:t>
            </a:r>
            <a:r>
              <a:rPr lang="en-US" sz="1900" dirty="0">
                <a:solidFill>
                  <a:srgbClr val="C00000"/>
                </a:solidFill>
                <a:effectLst/>
                <a:latin typeface="Times New Roman" panose="02020603050405020304" pitchFamily="18" charset="0"/>
                <a:ea typeface="Calibri" panose="020F0502020204030204" pitchFamily="34" charset="0"/>
              </a:rPr>
              <a:t>the CDD in the nuclei has either a peak or a plateau </a:t>
            </a:r>
            <a:r>
              <a:rPr lang="en-US" sz="1900" dirty="0">
                <a:solidFill>
                  <a:srgbClr val="000000"/>
                </a:solidFill>
                <a:effectLst/>
                <a:latin typeface="Times New Roman" panose="02020603050405020304" pitchFamily="18" charset="0"/>
                <a:ea typeface="Calibri" panose="020F0502020204030204" pitchFamily="34" charset="0"/>
              </a:rPr>
              <a:t>(or nearly a plateau) near the origin and </a:t>
            </a:r>
            <a:r>
              <a:rPr lang="en-US" sz="1900" dirty="0">
                <a:solidFill>
                  <a:srgbClr val="C00000"/>
                </a:solidFill>
                <a:effectLst/>
                <a:latin typeface="Times New Roman" panose="02020603050405020304" pitchFamily="18" charset="0"/>
                <a:ea typeface="Calibri" panose="020F0502020204030204" pitchFamily="34" charset="0"/>
              </a:rPr>
              <a:t>falls off to the periphery</a:t>
            </a:r>
            <a:r>
              <a:rPr lang="en-US" sz="19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rPr>
              <a:t>This kind of CDD yields potentials </a:t>
            </a:r>
            <a:r>
              <a:rPr lang="en-US" sz="1900" dirty="0">
                <a:solidFill>
                  <a:srgbClr val="FF0000"/>
                </a:solidFill>
                <a:effectLst/>
                <a:latin typeface="Times New Roman" panose="02020603050405020304" pitchFamily="18" charset="0"/>
                <a:ea typeface="Calibri" panose="020F0502020204030204" pitchFamily="34" charset="0"/>
              </a:rPr>
              <a:t>satisfying the condition </a:t>
            </a:r>
            <a:r>
              <a:rPr lang="en-US" sz="1900" dirty="0">
                <a:solidFill>
                  <a:srgbClr val="000000"/>
                </a:solidFill>
                <a:effectLst/>
                <a:latin typeface="Times New Roman" panose="02020603050405020304" pitchFamily="18" charset="0"/>
                <a:ea typeface="Calibri" panose="020F0502020204030204" pitchFamily="34" charset="0"/>
              </a:rPr>
              <a:t>(derived in my paper of 2001 </a:t>
            </a:r>
            <a:r>
              <a:rPr lang="en-US" sz="1900" dirty="0">
                <a:solidFill>
                  <a:srgbClr val="000000"/>
                </a:solidFill>
                <a:latin typeface="Times New Roman" panose="02020603050405020304" pitchFamily="18" charset="0"/>
                <a:ea typeface="Calibri" panose="020F0502020204030204" pitchFamily="34" charset="0"/>
              </a:rPr>
              <a:t>quoted above</a:t>
            </a:r>
            <a:r>
              <a:rPr lang="en-US" sz="1900" dirty="0">
                <a:solidFill>
                  <a:srgbClr val="000000"/>
                </a:solidFill>
                <a:effectLst/>
                <a:latin typeface="Times New Roman" panose="02020603050405020304" pitchFamily="18" charset="0"/>
                <a:ea typeface="Calibri" panose="020F0502020204030204" pitchFamily="34" charset="0"/>
              </a:rPr>
              <a:t>), under which </a:t>
            </a:r>
            <a:r>
              <a:rPr lang="en-US" sz="1900" dirty="0">
                <a:solidFill>
                  <a:srgbClr val="FF0000"/>
                </a:solidFill>
                <a:effectLst/>
                <a:latin typeface="Times New Roman" panose="02020603050405020304" pitchFamily="18" charset="0"/>
                <a:ea typeface="Calibri" panose="020F0502020204030204" pitchFamily="34" charset="0"/>
              </a:rPr>
              <a:t>the singular solution of the Dirac equation outside the nucleus can be matched with the regular solution inside the nucleus for the S-states </a:t>
            </a:r>
            <a:r>
              <a:rPr lang="en-US" sz="1900" dirty="0">
                <a:solidFill>
                  <a:srgbClr val="000000"/>
                </a:solidFill>
                <a:effectLst/>
                <a:latin typeface="Times New Roman" panose="02020603050405020304" pitchFamily="18" charset="0"/>
                <a:ea typeface="Calibri" panose="020F0502020204030204" pitchFamily="34" charset="0"/>
              </a:rPr>
              <a:t>of the corresponding </a:t>
            </a:r>
            <a:r>
              <a:rPr lang="en-US" sz="1900" dirty="0" err="1">
                <a:solidFill>
                  <a:srgbClr val="000000"/>
                </a:solidFill>
                <a:effectLst/>
                <a:latin typeface="Times New Roman" panose="02020603050405020304" pitchFamily="18" charset="0"/>
                <a:ea typeface="Calibri" panose="020F0502020204030204" pitchFamily="34" charset="0"/>
              </a:rPr>
              <a:t>hydrogenlike</a:t>
            </a:r>
            <a:r>
              <a:rPr lang="en-US" sz="1900" dirty="0">
                <a:solidFill>
                  <a:srgbClr val="000000"/>
                </a:solidFill>
                <a:effectLst/>
                <a:latin typeface="Times New Roman" panose="02020603050405020304" pitchFamily="18" charset="0"/>
                <a:ea typeface="Calibri" panose="020F0502020204030204" pitchFamily="34" charset="0"/>
              </a:rPr>
              <a:t> ion.</a:t>
            </a:r>
          </a:p>
          <a:p>
            <a:pPr marL="0" marR="0">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rPr>
              <a:t>This constitutes the theoretical prediction of </a:t>
            </a:r>
            <a:r>
              <a:rPr lang="en-US" sz="1900" i="1" dirty="0">
                <a:solidFill>
                  <a:srgbClr val="C00000"/>
                </a:solidFill>
                <a:effectLst/>
                <a:latin typeface="Times New Roman" panose="02020603050405020304" pitchFamily="18" charset="0"/>
                <a:ea typeface="Calibri" panose="020F0502020204030204" pitchFamily="34" charset="0"/>
              </a:rPr>
              <a:t>possible second flavor of relatively heavy ions</a:t>
            </a:r>
            <a:r>
              <a:rPr lang="en-US" sz="1900" i="1" dirty="0">
                <a:solidFill>
                  <a:srgbClr val="C00000"/>
                </a:solidFill>
                <a:latin typeface="Times New Roman" panose="02020603050405020304" pitchFamily="18" charset="0"/>
                <a:ea typeface="Calibri" panose="020F0502020204030204" pitchFamily="34" charset="0"/>
              </a:rPr>
              <a:t> (</a:t>
            </a:r>
            <a:r>
              <a:rPr lang="en-US" sz="1900" b="1" dirty="0">
                <a:solidFill>
                  <a:srgbClr val="C00000"/>
                </a:solidFill>
                <a:latin typeface="Times New Roman" panose="02020603050405020304" pitchFamily="18" charset="0"/>
                <a:ea typeface="Calibri" panose="020F0502020204030204" pitchFamily="34" charset="0"/>
              </a:rPr>
              <a:t>SFHI</a:t>
            </a:r>
            <a:r>
              <a:rPr lang="en-US" sz="1900" i="1" dirty="0">
                <a:solidFill>
                  <a:srgbClr val="C00000"/>
                </a:solidFill>
                <a:latin typeface="Times New Roman" panose="02020603050405020304" pitchFamily="18" charset="0"/>
                <a:ea typeface="Calibri" panose="020F0502020204030204" pitchFamily="34" charset="0"/>
              </a:rPr>
              <a:t>).</a:t>
            </a:r>
          </a:p>
          <a:p>
            <a:pPr marL="0" marR="0">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rPr>
              <a:t> In other words, relatively </a:t>
            </a:r>
            <a:r>
              <a:rPr lang="en-US" sz="1900" dirty="0">
                <a:solidFill>
                  <a:srgbClr val="FF0000"/>
                </a:solidFill>
                <a:effectLst/>
                <a:latin typeface="Times New Roman" panose="02020603050405020304" pitchFamily="18" charset="0"/>
                <a:ea typeface="Calibri" panose="020F0502020204030204" pitchFamily="34" charset="0"/>
              </a:rPr>
              <a:t>heavy ions may have </a:t>
            </a:r>
            <a:r>
              <a:rPr lang="en-US" sz="1900" i="1" dirty="0">
                <a:solidFill>
                  <a:srgbClr val="FF0000"/>
                </a:solidFill>
                <a:effectLst/>
                <a:latin typeface="Times New Roman" panose="02020603050405020304" pitchFamily="18" charset="0"/>
                <a:ea typeface="Calibri" panose="020F0502020204030204" pitchFamily="34" charset="0"/>
              </a:rPr>
              <a:t>flavor symmetry</a:t>
            </a:r>
            <a:r>
              <a:rPr lang="en-US" sz="1900" dirty="0">
                <a:solidFill>
                  <a:srgbClr val="FF0000"/>
                </a:solidFill>
                <a:effectLst/>
                <a:latin typeface="Times New Roman" panose="02020603050405020304" pitchFamily="18" charset="0"/>
                <a:ea typeface="Calibri" panose="020F0502020204030204" pitchFamily="34" charset="0"/>
              </a:rPr>
              <a:t> </a:t>
            </a:r>
            <a:r>
              <a:rPr lang="en-US" sz="1900" dirty="0">
                <a:solidFill>
                  <a:srgbClr val="000000"/>
                </a:solidFill>
                <a:effectLst/>
                <a:latin typeface="Times New Roman" panose="02020603050405020304" pitchFamily="18" charset="0"/>
                <a:ea typeface="Calibri" panose="020F0502020204030204" pitchFamily="34" charset="0"/>
              </a:rPr>
              <a:t>– just as hydrogen atoms really have.</a:t>
            </a:r>
          </a:p>
          <a:p>
            <a:pPr marL="0">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rPr>
              <a:t>This theoretical result has the fundamental importance in its own right. </a:t>
            </a:r>
          </a:p>
          <a:p>
            <a:pPr marL="0">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rPr>
              <a:t>Also, it could encourage experimentalists to perform experiments (e.g., analogous but not limited to those that proved the existence of the second flavor of hydrogen atoms) for the verification of the existence of the SFHI. </a:t>
            </a:r>
          </a:p>
          <a:p>
            <a:pPr marL="0">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rPr>
              <a:t>Below we provide an example dealing with </a:t>
            </a:r>
            <a:r>
              <a:rPr lang="en-US" sz="1900" b="1" dirty="0">
                <a:solidFill>
                  <a:srgbClr val="FF0000"/>
                </a:solidFill>
                <a:effectLst/>
                <a:latin typeface="Times New Roman" panose="02020603050405020304" pitchFamily="18" charset="0"/>
                <a:ea typeface="Calibri" panose="020F0502020204030204" pitchFamily="34" charset="0"/>
              </a:rPr>
              <a:t>the influence of the SFHI on the experimental determination of the </a:t>
            </a:r>
            <a:r>
              <a:rPr lang="en-US" sz="1900" b="1" i="1" dirty="0">
                <a:solidFill>
                  <a:srgbClr val="FF0000"/>
                </a:solidFill>
                <a:effectLst/>
                <a:latin typeface="Times New Roman" panose="02020603050405020304" pitchFamily="18" charset="0"/>
                <a:ea typeface="Calibri" panose="020F0502020204030204" pitchFamily="34" charset="0"/>
              </a:rPr>
              <a:t>nuclear charge radius</a:t>
            </a:r>
            <a:r>
              <a:rPr lang="en-US" sz="1900" dirty="0">
                <a:solidFill>
                  <a:srgbClr val="000000"/>
                </a:solidFill>
                <a:effectLst/>
                <a:latin typeface="Times New Roman" panose="02020603050405020304" pitchFamily="18" charset="0"/>
                <a:ea typeface="Calibri" panose="020F0502020204030204" pitchFamily="34" charset="0"/>
              </a:rPr>
              <a:t>.</a:t>
            </a:r>
          </a:p>
          <a:p>
            <a:pPr marL="0" marR="0">
              <a:spcBef>
                <a:spcPts val="0"/>
              </a:spcBef>
              <a:spcAft>
                <a:spcPts val="0"/>
              </a:spcAft>
            </a:pPr>
            <a:endParaRPr lang="en-US" sz="2000" dirty="0"/>
          </a:p>
        </p:txBody>
      </p:sp>
    </p:spTree>
    <p:extLst>
      <p:ext uri="{BB962C8B-B14F-4D97-AF65-F5344CB8AC3E}">
        <p14:creationId xmlns:p14="http://schemas.microsoft.com/office/powerpoint/2010/main" val="1843434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54279-C1F2-B609-1C67-74DB7EF0B454}"/>
              </a:ext>
            </a:extLst>
          </p:cNvPr>
          <p:cNvSpPr>
            <a:spLocks noGrp="1"/>
          </p:cNvSpPr>
          <p:nvPr>
            <p:ph type="title"/>
          </p:nvPr>
        </p:nvSpPr>
        <p:spPr>
          <a:xfrm>
            <a:off x="457200" y="274638"/>
            <a:ext cx="8229600" cy="106362"/>
          </a:xfrm>
        </p:spPr>
        <p:txBody>
          <a:bodyPr/>
          <a:lstStyle/>
          <a:p>
            <a:endParaRPr lang="en-US" dirty="0"/>
          </a:p>
        </p:txBody>
      </p:sp>
      <p:sp>
        <p:nvSpPr>
          <p:cNvPr id="3" name="Content Placeholder 2">
            <a:extLst>
              <a:ext uri="{FF2B5EF4-FFF2-40B4-BE49-F238E27FC236}">
                <a16:creationId xmlns:a16="http://schemas.microsoft.com/office/drawing/2014/main" id="{B79AA799-2876-DE0A-410A-BBA29A435A65}"/>
              </a:ext>
            </a:extLst>
          </p:cNvPr>
          <p:cNvSpPr>
            <a:spLocks noGrp="1"/>
          </p:cNvSpPr>
          <p:nvPr>
            <p:ph idx="1"/>
          </p:nvPr>
        </p:nvSpPr>
        <p:spPr>
          <a:xfrm>
            <a:off x="457200" y="457200"/>
            <a:ext cx="8229600" cy="5668963"/>
          </a:xfrm>
        </p:spPr>
        <p:txBody>
          <a:bodyPr/>
          <a:lstStyle/>
          <a:p>
            <a:pPr marL="0" marR="0">
              <a:spcBef>
                <a:spcPts val="0"/>
              </a:spcBef>
              <a:spcAft>
                <a:spcPts val="0"/>
              </a:spcAft>
            </a:pPr>
            <a:r>
              <a:rPr lang="en-US" sz="2100" dirty="0">
                <a:solidFill>
                  <a:srgbClr val="000000"/>
                </a:solidFill>
                <a:effectLst/>
                <a:latin typeface="Times New Roman" panose="02020603050405020304" pitchFamily="18" charset="0"/>
                <a:ea typeface="Calibri" panose="020F0502020204030204" pitchFamily="34" charset="0"/>
              </a:rPr>
              <a:t>Let us start by recalling the </a:t>
            </a:r>
            <a:r>
              <a:rPr lang="en-US" sz="2100" dirty="0">
                <a:solidFill>
                  <a:srgbClr val="C00000"/>
                </a:solidFill>
                <a:effectLst/>
                <a:latin typeface="Times New Roman" panose="02020603050405020304" pitchFamily="18" charset="0"/>
                <a:ea typeface="Calibri" panose="020F0502020204030204" pitchFamily="34" charset="0"/>
              </a:rPr>
              <a:t>puzzle concerning the proton charge radius </a:t>
            </a:r>
            <a:r>
              <a:rPr lang="en-US" sz="2100" dirty="0" err="1">
                <a:solidFill>
                  <a:srgbClr val="000000"/>
                </a:solidFill>
                <a:effectLst/>
                <a:latin typeface="Times New Roman" panose="02020603050405020304" pitchFamily="18" charset="0"/>
                <a:ea typeface="Calibri" panose="020F0502020204030204" pitchFamily="34" charset="0"/>
              </a:rPr>
              <a:t>r</a:t>
            </a:r>
            <a:r>
              <a:rPr lang="en-US" sz="2100" baseline="-25000" dirty="0" err="1">
                <a:solidFill>
                  <a:srgbClr val="000000"/>
                </a:solidFill>
                <a:effectLst/>
                <a:latin typeface="Times New Roman" panose="02020603050405020304" pitchFamily="18" charset="0"/>
                <a:ea typeface="Calibri" panose="020F0502020204030204" pitchFamily="34" charset="0"/>
              </a:rPr>
              <a:t>p</a:t>
            </a:r>
            <a:r>
              <a:rPr lang="en-US" sz="2100" dirty="0">
                <a:solidFill>
                  <a:srgbClr val="000000"/>
                </a:solidFill>
                <a:effectLst/>
                <a:latin typeface="Times New Roman" panose="02020603050405020304" pitchFamily="18" charset="0"/>
                <a:ea typeface="Calibri" panose="020F0502020204030204" pitchFamily="34" charset="0"/>
              </a:rPr>
              <a:t>, existing since year 2010 when the formfactor experiment by the group from Mainz (</a:t>
            </a:r>
            <a:r>
              <a:rPr lang="en-US" sz="1800" dirty="0" err="1">
                <a:solidFill>
                  <a:srgbClr val="000000"/>
                </a:solidFill>
                <a:effectLst/>
                <a:latin typeface="Times New Roman" panose="02020603050405020304" pitchFamily="18" charset="0"/>
                <a:ea typeface="Calibri" panose="020F0502020204030204" pitchFamily="34" charset="0"/>
              </a:rPr>
              <a:t>Bernauer</a:t>
            </a:r>
            <a:r>
              <a:rPr lang="en-US" sz="1800" dirty="0">
                <a:solidFill>
                  <a:srgbClr val="000000"/>
                </a:solidFill>
                <a:effectLst/>
                <a:latin typeface="Times New Roman" panose="02020603050405020304" pitchFamily="18" charset="0"/>
                <a:ea typeface="Calibri" panose="020F0502020204030204" pitchFamily="34" charset="0"/>
              </a:rPr>
              <a:t> et al, </a:t>
            </a:r>
            <a:r>
              <a:rPr lang="en-US" sz="1800" dirty="0">
                <a:solidFill>
                  <a:srgbClr val="231F20"/>
                </a:solidFill>
                <a:effectLst/>
                <a:latin typeface="Times New Roman" panose="02020603050405020304" pitchFamily="18" charset="0"/>
                <a:ea typeface="Calibri" panose="020F0502020204030204" pitchFamily="34" charset="0"/>
              </a:rPr>
              <a:t>Phys. Rev. Lett. 105 (2010) 242001</a:t>
            </a:r>
            <a:r>
              <a:rPr lang="en-US" sz="2100" dirty="0">
                <a:solidFill>
                  <a:srgbClr val="000000"/>
                </a:solidFill>
                <a:effectLst/>
                <a:latin typeface="Times New Roman" panose="02020603050405020304" pitchFamily="18" charset="0"/>
                <a:ea typeface="Calibri" panose="020F0502020204030204" pitchFamily="34" charset="0"/>
              </a:rPr>
              <a:t>) yielded </a:t>
            </a:r>
            <a:r>
              <a:rPr lang="en-US" sz="2100" dirty="0" err="1">
                <a:solidFill>
                  <a:srgbClr val="C00000"/>
                </a:solidFill>
                <a:effectLst/>
                <a:latin typeface="Times New Roman" panose="02020603050405020304" pitchFamily="18" charset="0"/>
                <a:ea typeface="Calibri" panose="020F0502020204030204" pitchFamily="34" charset="0"/>
              </a:rPr>
              <a:t>r</a:t>
            </a:r>
            <a:r>
              <a:rPr lang="en-US" sz="2100" baseline="-25000" dirty="0" err="1">
                <a:solidFill>
                  <a:srgbClr val="C00000"/>
                </a:solidFill>
                <a:effectLst/>
                <a:latin typeface="Times New Roman" panose="02020603050405020304" pitchFamily="18" charset="0"/>
                <a:ea typeface="Calibri" panose="020F0502020204030204" pitchFamily="34" charset="0"/>
              </a:rPr>
              <a:t>p</a:t>
            </a:r>
            <a:r>
              <a:rPr lang="en-US" sz="2100" dirty="0">
                <a:solidFill>
                  <a:srgbClr val="C00000"/>
                </a:solidFill>
                <a:effectLst/>
                <a:latin typeface="Times New Roman" panose="02020603050405020304" pitchFamily="18" charset="0"/>
                <a:ea typeface="Calibri" panose="020F0502020204030204" pitchFamily="34" charset="0"/>
              </a:rPr>
              <a:t> ≈ 0.88 </a:t>
            </a:r>
            <a:r>
              <a:rPr lang="en-US" sz="2100" dirty="0" err="1">
                <a:solidFill>
                  <a:srgbClr val="C00000"/>
                </a:solidFill>
                <a:effectLst/>
                <a:latin typeface="Times New Roman" panose="02020603050405020304" pitchFamily="18" charset="0"/>
                <a:ea typeface="Calibri" panose="020F0502020204030204" pitchFamily="34" charset="0"/>
              </a:rPr>
              <a:t>fm</a:t>
            </a:r>
            <a:r>
              <a:rPr lang="en-US" sz="2100" dirty="0">
                <a:solidFill>
                  <a:srgbClr val="000000"/>
                </a:solidFill>
                <a:effectLst/>
                <a:latin typeface="Times New Roman" panose="02020603050405020304" pitchFamily="18" charset="0"/>
                <a:ea typeface="Calibri" panose="020F0502020204030204" pitchFamily="34" charset="0"/>
              </a:rPr>
              <a:t> in distinction to the experiment based on the muonic hydrogen spectroscopy that resulted in </a:t>
            </a:r>
            <a:r>
              <a:rPr lang="en-US" sz="2100" dirty="0" err="1">
                <a:solidFill>
                  <a:srgbClr val="C00000"/>
                </a:solidFill>
                <a:effectLst/>
                <a:latin typeface="Times New Roman" panose="02020603050405020304" pitchFamily="18" charset="0"/>
                <a:ea typeface="Calibri" panose="020F0502020204030204" pitchFamily="34" charset="0"/>
              </a:rPr>
              <a:t>r</a:t>
            </a:r>
            <a:r>
              <a:rPr lang="en-US" sz="2100" baseline="-25000" dirty="0" err="1">
                <a:solidFill>
                  <a:srgbClr val="C00000"/>
                </a:solidFill>
                <a:effectLst/>
                <a:latin typeface="Times New Roman" panose="02020603050405020304" pitchFamily="18" charset="0"/>
                <a:ea typeface="Calibri" panose="020F0502020204030204" pitchFamily="34" charset="0"/>
              </a:rPr>
              <a:t>p</a:t>
            </a:r>
            <a:r>
              <a:rPr lang="en-US" sz="2100" dirty="0">
                <a:solidFill>
                  <a:srgbClr val="C00000"/>
                </a:solidFill>
                <a:effectLst/>
                <a:latin typeface="Times New Roman" panose="02020603050405020304" pitchFamily="18" charset="0"/>
                <a:ea typeface="Calibri" panose="020F0502020204030204" pitchFamily="34" charset="0"/>
              </a:rPr>
              <a:t> ≈ 0.84 </a:t>
            </a:r>
            <a:r>
              <a:rPr lang="en-US" sz="2100" dirty="0" err="1">
                <a:solidFill>
                  <a:srgbClr val="C00000"/>
                </a:solidFill>
                <a:effectLst/>
                <a:latin typeface="Times New Roman" panose="02020603050405020304" pitchFamily="18" charset="0"/>
                <a:ea typeface="Calibri" panose="020F0502020204030204" pitchFamily="34" charset="0"/>
              </a:rPr>
              <a:t>fm</a:t>
            </a:r>
            <a:r>
              <a:rPr lang="en-US" sz="2100" dirty="0">
                <a:solidFill>
                  <a:srgbClr val="C00000"/>
                </a:solidFill>
                <a:effectLst/>
                <a:latin typeface="Times New Roman" panose="02020603050405020304" pitchFamily="18" charset="0"/>
                <a:ea typeface="Calibri" panose="020F0502020204030204" pitchFamily="34" charset="0"/>
              </a:rPr>
              <a:t> </a:t>
            </a:r>
            <a:r>
              <a:rPr lang="en-US" sz="2100" dirty="0">
                <a:solidFill>
                  <a:srgbClr val="000000"/>
                </a:solidFill>
                <a:effectLst/>
                <a:latin typeface="Times New Roman" panose="02020603050405020304" pitchFamily="18" charset="0"/>
                <a:ea typeface="Calibri" panose="020F0502020204030204" pitchFamily="34" charset="0"/>
              </a:rPr>
              <a:t>(</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Pohl et al, </a:t>
            </a:r>
            <a:r>
              <a:rPr lang="en-US" sz="1800" b="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Nature 466 (2010) 21</a:t>
            </a:r>
            <a:r>
              <a:rPr lang="en-US" sz="21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100" dirty="0">
                <a:solidFill>
                  <a:srgbClr val="000000"/>
                </a:solidFill>
                <a:effectLst/>
                <a:latin typeface="Times New Roman" panose="02020603050405020304" pitchFamily="18" charset="0"/>
                <a:ea typeface="Calibri" panose="020F0502020204030204" pitchFamily="34" charset="0"/>
              </a:rPr>
              <a:t>In the subsequent years, various types of other experiments were conducted in this respect (</a:t>
            </a:r>
            <a:r>
              <a:rPr lang="en-US" sz="1800" dirty="0">
                <a:solidFill>
                  <a:srgbClr val="000000"/>
                </a:solidFill>
                <a:effectLst/>
                <a:latin typeface="Times New Roman" panose="02020603050405020304" pitchFamily="18" charset="0"/>
                <a:ea typeface="Calibri" panose="020F0502020204030204" pitchFamily="34" charset="0"/>
              </a:rPr>
              <a:t>such as, e.g.,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Zhan et al, Phys. Lett. B 705 (2011) 59; </a:t>
            </a:r>
            <a:r>
              <a:rPr lang="en-US" sz="18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Antognini</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et al, </a:t>
            </a:r>
            <a:r>
              <a:rPr lang="en-US" sz="1800" b="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Science 339 (2013) 417;</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Mihovilovic</a:t>
            </a:r>
            <a:r>
              <a:rPr lang="en-US" sz="18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18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et al,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Phys. Lett. B 771 (2017) 194; </a:t>
            </a:r>
            <a:r>
              <a:rPr lang="en-US" sz="180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Fleurbaey</a:t>
            </a:r>
            <a:r>
              <a:rPr lang="en-US" sz="18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et al, </a:t>
            </a:r>
            <a:r>
              <a:rPr lang="en-US" sz="1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Phys. Rev. Lett. 120 (2018) 183001; </a:t>
            </a:r>
            <a:r>
              <a:rPr lang="en-US" sz="180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Bezginov</a:t>
            </a:r>
            <a:r>
              <a:rPr lang="en-US" sz="18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et al, </a:t>
            </a:r>
            <a:r>
              <a:rPr lang="en-US" sz="1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Science 365 (2019) 1007;</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Xiong et al,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Nature 575 (2019) 147; </a:t>
            </a:r>
            <a:r>
              <a:rPr lang="en-US" sz="18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Brandt et al, Phys. Rev. Lett. 128  (2022) 023001</a:t>
            </a:r>
            <a:r>
              <a:rPr lang="en-US" sz="2100" dirty="0">
                <a:solidFill>
                  <a:srgbClr val="231F20"/>
                </a:solidFill>
                <a:effectLst/>
                <a:latin typeface="Times New Roman" panose="02020603050405020304" pitchFamily="18" charset="0"/>
                <a:ea typeface="Calibri" panose="020F0502020204030204" pitchFamily="34" charset="0"/>
              </a:rPr>
              <a:t>).</a:t>
            </a:r>
            <a:endParaRPr lang="en-US" sz="21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2100" dirty="0">
                <a:solidFill>
                  <a:srgbClr val="000000"/>
                </a:solidFill>
                <a:effectLst/>
                <a:latin typeface="Times New Roman" panose="02020603050405020304" pitchFamily="18" charset="0"/>
                <a:ea typeface="Calibri" panose="020F0502020204030204" pitchFamily="34" charset="0"/>
              </a:rPr>
              <a:t>Nevertheless, </a:t>
            </a:r>
            <a:r>
              <a:rPr lang="en-US" sz="2100" dirty="0">
                <a:solidFill>
                  <a:srgbClr val="FF0000"/>
                </a:solidFill>
                <a:effectLst/>
                <a:latin typeface="Times New Roman" panose="02020603050405020304" pitchFamily="18" charset="0"/>
                <a:ea typeface="Calibri" panose="020F0502020204030204" pitchFamily="34" charset="0"/>
              </a:rPr>
              <a:t>the ambiguity has not been eliminated</a:t>
            </a:r>
            <a:r>
              <a:rPr lang="en-US" sz="2100" dirty="0">
                <a:solidFill>
                  <a:srgbClr val="000000"/>
                </a:solidFill>
                <a:effectLst/>
                <a:latin typeface="Times New Roman" panose="02020603050405020304" pitchFamily="18" charset="0"/>
                <a:ea typeface="Calibri" panose="020F0502020204030204" pitchFamily="34" charset="0"/>
              </a:rPr>
              <a:t>, this fact being underscored in several reviews (e.g.,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Zhan et al, Phys. Lett. B 705 (2011) 59; </a:t>
            </a:r>
            <a:r>
              <a:rPr lang="en-US" sz="1800" dirty="0" err="1">
                <a:solidFill>
                  <a:srgbClr val="231F20"/>
                </a:solidFill>
                <a:effectLst/>
                <a:latin typeface="Times New Roman" panose="02020603050405020304" pitchFamily="18" charset="0"/>
                <a:ea typeface="Calibri" panose="020F0502020204030204" pitchFamily="34" charset="0"/>
              </a:rPr>
              <a:t>Bernauer</a:t>
            </a:r>
            <a:r>
              <a:rPr lang="en-US" sz="1800" dirty="0">
                <a:solidFill>
                  <a:srgbClr val="231F20"/>
                </a:solidFill>
                <a:effectLst/>
                <a:latin typeface="Times New Roman" panose="02020603050405020304" pitchFamily="18" charset="0"/>
                <a:ea typeface="Calibri" panose="020F0502020204030204" pitchFamily="34" charset="0"/>
              </a:rPr>
              <a:t>, </a:t>
            </a:r>
            <a:r>
              <a:rPr lang="en-US" sz="1800" dirty="0">
                <a:solidFill>
                  <a:srgbClr val="242021"/>
                </a:solidFill>
                <a:effectLst/>
                <a:latin typeface="Times New Roman" panose="02020603050405020304" pitchFamily="18" charset="0"/>
                <a:ea typeface="Calibri" panose="020F0502020204030204" pitchFamily="34" charset="0"/>
              </a:rPr>
              <a:t>EPJ Web of Conferences 234 (2020) 01001; </a:t>
            </a:r>
            <a:r>
              <a:rPr lang="en-US" sz="1800" dirty="0">
                <a:solidFill>
                  <a:srgbClr val="131413"/>
                </a:solidFill>
                <a:effectLst/>
                <a:latin typeface="Times New Roman" panose="02020603050405020304" pitchFamily="18" charset="0"/>
                <a:ea typeface="Calibri" panose="020F0502020204030204" pitchFamily="34" charset="0"/>
              </a:rPr>
              <a:t>Gao &amp; </a:t>
            </a:r>
            <a:r>
              <a:rPr lang="en-US" sz="1800" dirty="0" err="1">
                <a:solidFill>
                  <a:srgbClr val="131413"/>
                </a:solidFill>
                <a:effectLst/>
                <a:latin typeface="Times New Roman" panose="02020603050405020304" pitchFamily="18" charset="0"/>
                <a:ea typeface="Calibri" panose="020F0502020204030204" pitchFamily="34" charset="0"/>
              </a:rPr>
              <a:t>Vanderhaenghen</a:t>
            </a:r>
            <a:r>
              <a:rPr lang="en-US" sz="1800" dirty="0">
                <a:solidFill>
                  <a:srgbClr val="131413"/>
                </a:solidFill>
                <a:effectLst/>
                <a:latin typeface="Times New Roman" panose="02020603050405020304" pitchFamily="18" charset="0"/>
                <a:ea typeface="Calibri" panose="020F0502020204030204" pitchFamily="34" charset="0"/>
              </a:rPr>
              <a:t>, Rev. Mod. Phys. 94 (2022) 015002</a:t>
            </a:r>
            <a:r>
              <a:rPr lang="en-US" sz="21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499110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E98BB-68E0-2BD0-0D69-AA2472E015CA}"/>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EAAB5F88-E13F-AFC8-DD8B-B3CAC10F5B3D}"/>
              </a:ext>
            </a:extLst>
          </p:cNvPr>
          <p:cNvSpPr>
            <a:spLocks noGrp="1"/>
          </p:cNvSpPr>
          <p:nvPr>
            <p:ph idx="1"/>
          </p:nvPr>
        </p:nvSpPr>
        <p:spPr>
          <a:xfrm>
            <a:off x="457200" y="381000"/>
            <a:ext cx="8229600" cy="6248400"/>
          </a:xfrm>
        </p:spPr>
        <p:txBody>
          <a:bodyPr/>
          <a:lstStyle/>
          <a:p>
            <a:r>
              <a:rPr lang="en-US" sz="1800" dirty="0">
                <a:solidFill>
                  <a:srgbClr val="000000"/>
                </a:solidFill>
                <a:effectLst/>
                <a:latin typeface="Times New Roman" panose="02020603050405020304" pitchFamily="18" charset="0"/>
                <a:ea typeface="Calibri" panose="020F0502020204030204" pitchFamily="34" charset="0"/>
              </a:rPr>
              <a:t>In our paper of 2022 (</a:t>
            </a:r>
            <a:r>
              <a:rPr lang="en-US" sz="1600" dirty="0">
                <a:solidFill>
                  <a:srgbClr val="000000"/>
                </a:solidFill>
                <a:effectLst/>
                <a:latin typeface="Times New Roman" panose="02020603050405020304" pitchFamily="18" charset="0"/>
                <a:ea typeface="Calibri" panose="020F0502020204030204" pitchFamily="34" charset="0"/>
              </a:rPr>
              <a:t>Foundations, 2, 912</a:t>
            </a:r>
            <a:r>
              <a:rPr lang="en-US" sz="1800" dirty="0">
                <a:solidFill>
                  <a:srgbClr val="000000"/>
                </a:solidFill>
                <a:effectLst/>
                <a:latin typeface="Times New Roman" panose="02020603050405020304" pitchFamily="18" charset="0"/>
                <a:ea typeface="Calibri" panose="020F0502020204030204" pitchFamily="34" charset="0"/>
              </a:rPr>
              <a:t>) there was analyzed the situation where </a:t>
            </a:r>
            <a:r>
              <a:rPr lang="en-US" sz="1800" dirty="0">
                <a:solidFill>
                  <a:srgbClr val="C00000"/>
                </a:solidFill>
                <a:effectLst/>
                <a:latin typeface="Times New Roman" panose="02020603050405020304" pitchFamily="18" charset="0"/>
                <a:ea typeface="Calibri" panose="020F0502020204030204" pitchFamily="34" charset="0"/>
              </a:rPr>
              <a:t>in addition to the muonic hydrogen spectroscopy experiments there would be also experiments on the elastic scattering of muons</a:t>
            </a:r>
            <a:r>
              <a:rPr lang="en-US" sz="1800" dirty="0">
                <a:solidFill>
                  <a:srgbClr val="000000"/>
                </a:solidFill>
                <a:effectLst/>
                <a:latin typeface="Times New Roman" panose="02020603050405020304" pitchFamily="18" charset="0"/>
                <a:ea typeface="Calibri" panose="020F0502020204030204" pitchFamily="34" charset="0"/>
              </a:rPr>
              <a:t> on hydrogen atoms. </a:t>
            </a:r>
          </a:p>
          <a:p>
            <a:r>
              <a:rPr lang="en-US" sz="1800" dirty="0">
                <a:solidFill>
                  <a:srgbClr val="000000"/>
                </a:solidFill>
                <a:latin typeface="Times New Roman" panose="02020603050405020304" pitchFamily="18" charset="0"/>
                <a:ea typeface="Calibri" panose="020F0502020204030204" pitchFamily="34" charset="0"/>
              </a:rPr>
              <a:t>It was</a:t>
            </a:r>
            <a:r>
              <a:rPr lang="en-US" sz="1800" dirty="0">
                <a:solidFill>
                  <a:srgbClr val="000000"/>
                </a:solidFill>
                <a:effectLst/>
                <a:latin typeface="Times New Roman" panose="02020603050405020304" pitchFamily="18" charset="0"/>
                <a:ea typeface="Calibri" panose="020F0502020204030204" pitchFamily="34" charset="0"/>
              </a:rPr>
              <a:t> pointed out that if there would be a difference in </a:t>
            </a:r>
            <a:r>
              <a:rPr lang="en-US" sz="1800" dirty="0" err="1">
                <a:solidFill>
                  <a:srgbClr val="000000"/>
                </a:solidFill>
                <a:effectLst/>
                <a:latin typeface="Times New Roman" panose="02020603050405020304" pitchFamily="18" charset="0"/>
                <a:ea typeface="Calibri" panose="020F0502020204030204" pitchFamily="34" charset="0"/>
              </a:rPr>
              <a:t>r</a:t>
            </a:r>
            <a:r>
              <a:rPr lang="en-US" sz="1800" baseline="-25000" dirty="0" err="1">
                <a:solidFill>
                  <a:srgbClr val="000000"/>
                </a:solidFill>
                <a:effectLst/>
                <a:latin typeface="Times New Roman" panose="02020603050405020304" pitchFamily="18" charset="0"/>
                <a:ea typeface="Calibri" panose="020F0502020204030204" pitchFamily="34" charset="0"/>
              </a:rPr>
              <a:t>p</a:t>
            </a:r>
            <a:r>
              <a:rPr lang="en-US" sz="1800" baseline="-25000" dirty="0">
                <a:solidFill>
                  <a:srgbClr val="000000"/>
                </a:solidFill>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 determined by the two different types of experiments, then the two results could be reconciled if there was a relatively small admixture of the second flavor of muonic hydrogen atoms in the experimental gas. </a:t>
            </a:r>
          </a:p>
          <a:p>
            <a:r>
              <a:rPr lang="en-US" sz="1800" dirty="0">
                <a:effectLst/>
                <a:latin typeface="Times New Roman" panose="02020603050405020304" pitchFamily="18" charset="0"/>
                <a:ea typeface="Calibri" panose="020F0502020204030204" pitchFamily="34" charset="0"/>
              </a:rPr>
              <a:t>In our subsequent paper of 2023 (</a:t>
            </a:r>
            <a:r>
              <a:rPr lang="en-US" sz="1600" dirty="0">
                <a:effectLst/>
                <a:latin typeface="Times New Roman" panose="02020603050405020304" pitchFamily="18" charset="0"/>
                <a:ea typeface="Calibri" panose="020F0502020204030204" pitchFamily="34" charset="0"/>
              </a:rPr>
              <a:t>Symmetry, 15, 1760</a:t>
            </a:r>
            <a:r>
              <a:rPr lang="en-US" sz="1800" dirty="0">
                <a:effectLst/>
                <a:latin typeface="Times New Roman" panose="02020603050405020304" pitchFamily="18" charset="0"/>
                <a:ea typeface="Calibri" panose="020F0502020204030204" pitchFamily="34" charset="0"/>
              </a:rPr>
              <a:t>) there was analyzed </a:t>
            </a:r>
            <a:r>
              <a:rPr lang="en-US" sz="1800" b="1" dirty="0">
                <a:solidFill>
                  <a:srgbClr val="FF0000"/>
                </a:solidFill>
                <a:effectLst/>
                <a:latin typeface="Times New Roman" panose="02020603050405020304" pitchFamily="18" charset="0"/>
                <a:ea typeface="Calibri" panose="020F0502020204030204" pitchFamily="34" charset="0"/>
              </a:rPr>
              <a:t>the effect of the flavor symmetry of </a:t>
            </a:r>
            <a:r>
              <a:rPr lang="en-US" sz="1800" b="1" i="1" dirty="0">
                <a:solidFill>
                  <a:srgbClr val="FF0000"/>
                </a:solidFill>
                <a:effectLst/>
                <a:latin typeface="Times New Roman" panose="02020603050405020304" pitchFamily="18" charset="0"/>
                <a:ea typeface="Calibri" panose="020F0502020204030204" pitchFamily="34" charset="0"/>
              </a:rPr>
              <a:t>electronic</a:t>
            </a:r>
            <a:r>
              <a:rPr lang="en-US" sz="1800" b="1" dirty="0">
                <a:solidFill>
                  <a:srgbClr val="FF0000"/>
                </a:solidFill>
                <a:effectLst/>
                <a:latin typeface="Times New Roman" panose="02020603050405020304" pitchFamily="18" charset="0"/>
                <a:ea typeface="Calibri" panose="020F0502020204030204" pitchFamily="34" charset="0"/>
              </a:rPr>
              <a:t> hydrogen atoms</a:t>
            </a:r>
            <a:r>
              <a:rPr lang="en-US" sz="1800" dirty="0">
                <a:solidFill>
                  <a:srgbClr val="000000"/>
                </a:solidFill>
                <a:effectLst/>
                <a:latin typeface="Times New Roman" panose="02020603050405020304" pitchFamily="18" charset="0"/>
                <a:ea typeface="Calibri" panose="020F0502020204030204" pitchFamily="34" charset="0"/>
              </a:rPr>
              <a:t> on the corresponding elastic scattering cross-section and </a:t>
            </a:r>
            <a:r>
              <a:rPr lang="en-US" sz="1800" b="1" dirty="0">
                <a:solidFill>
                  <a:srgbClr val="FF0000"/>
                </a:solidFill>
                <a:effectLst/>
                <a:latin typeface="Times New Roman" panose="02020603050405020304" pitchFamily="18" charset="0"/>
                <a:ea typeface="Calibri" panose="020F0502020204030204" pitchFamily="34" charset="0"/>
              </a:rPr>
              <a:t>on the proton charge radius </a:t>
            </a:r>
            <a:r>
              <a:rPr lang="en-US" sz="1800" b="1" dirty="0" err="1">
                <a:solidFill>
                  <a:srgbClr val="FF0000"/>
                </a:solidFill>
                <a:effectLst/>
                <a:latin typeface="Times New Roman" panose="02020603050405020304" pitchFamily="18" charset="0"/>
                <a:ea typeface="Calibri" panose="020F0502020204030204" pitchFamily="34" charset="0"/>
              </a:rPr>
              <a:t>r</a:t>
            </a:r>
            <a:r>
              <a:rPr lang="en-US" sz="1800" b="1" baseline="-25000" dirty="0" err="1">
                <a:solidFill>
                  <a:srgbClr val="FF0000"/>
                </a:solidFill>
                <a:effectLst/>
                <a:latin typeface="Times New Roman" panose="02020603050405020304" pitchFamily="18" charset="0"/>
                <a:ea typeface="Calibri" panose="020F0502020204030204" pitchFamily="34" charset="0"/>
              </a:rPr>
              <a:t>p</a:t>
            </a:r>
            <a:r>
              <a:rPr lang="en-US" sz="1800" b="1" dirty="0">
                <a:solidFill>
                  <a:srgbClr val="FF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deduced from the cross-section. </a:t>
            </a:r>
          </a:p>
          <a:p>
            <a:r>
              <a:rPr lang="en-US" sz="1800" dirty="0">
                <a:solidFill>
                  <a:srgbClr val="000000"/>
                </a:solidFill>
                <a:latin typeface="Times New Roman" panose="02020603050405020304" pitchFamily="18" charset="0"/>
                <a:ea typeface="Calibri" panose="020F0502020204030204" pitchFamily="34" charset="0"/>
              </a:rPr>
              <a:t>The obtained analytical results were</a:t>
            </a:r>
            <a:r>
              <a:rPr lang="en-US" sz="1800" dirty="0">
                <a:solidFill>
                  <a:srgbClr val="000000"/>
                </a:solidFill>
                <a:effectLst/>
                <a:latin typeface="Times New Roman" panose="02020603050405020304" pitchFamily="18" charset="0"/>
                <a:ea typeface="Calibri" panose="020F0502020204030204" pitchFamily="34" charset="0"/>
              </a:rPr>
              <a:t> used </a:t>
            </a:r>
            <a:r>
              <a:rPr lang="en-US" sz="1800" dirty="0">
                <a:solidFill>
                  <a:srgbClr val="C00000"/>
                </a:solidFill>
                <a:effectLst/>
                <a:latin typeface="Times New Roman" panose="02020603050405020304" pitchFamily="18" charset="0"/>
                <a:ea typeface="Calibri" panose="020F0502020204030204" pitchFamily="34" charset="0"/>
              </a:rPr>
              <a:t>for reconciling two distinct values of </a:t>
            </a:r>
            <a:r>
              <a:rPr lang="en-US" sz="1800" dirty="0" err="1">
                <a:solidFill>
                  <a:srgbClr val="C00000"/>
                </a:solidFill>
                <a:effectLst/>
                <a:latin typeface="Times New Roman" panose="02020603050405020304" pitchFamily="18" charset="0"/>
                <a:ea typeface="Calibri" panose="020F0502020204030204" pitchFamily="34" charset="0"/>
              </a:rPr>
              <a:t>r</a:t>
            </a:r>
            <a:r>
              <a:rPr lang="en-US" sz="1800" baseline="-25000" dirty="0" err="1">
                <a:solidFill>
                  <a:srgbClr val="C00000"/>
                </a:solidFill>
                <a:effectLst/>
                <a:latin typeface="Times New Roman" panose="02020603050405020304" pitchFamily="18" charset="0"/>
                <a:ea typeface="Calibri" panose="020F0502020204030204" pitchFamily="34" charset="0"/>
              </a:rPr>
              <a:t>p</a:t>
            </a:r>
            <a:r>
              <a:rPr lang="en-US" sz="1800" dirty="0">
                <a:solidFill>
                  <a:srgbClr val="C00000"/>
                </a:solidFill>
                <a:effectLst/>
                <a:latin typeface="Times New Roman" panose="02020603050405020304" pitchFamily="18" charset="0"/>
                <a:ea typeface="Calibri" panose="020F0502020204030204" pitchFamily="34" charset="0"/>
              </a:rPr>
              <a:t> obtained in </a:t>
            </a:r>
            <a:r>
              <a:rPr lang="en-US" sz="1800" i="1" dirty="0">
                <a:solidFill>
                  <a:srgbClr val="C00000"/>
                </a:solidFill>
                <a:effectLst/>
                <a:latin typeface="Times New Roman" panose="02020603050405020304" pitchFamily="18" charset="0"/>
                <a:ea typeface="Calibri" panose="020F0502020204030204" pitchFamily="34" charset="0"/>
              </a:rPr>
              <a:t>different </a:t>
            </a:r>
            <a:r>
              <a:rPr lang="en-US" sz="1800" b="1" i="1" u="sng" dirty="0">
                <a:solidFill>
                  <a:srgbClr val="C00000"/>
                </a:solidFill>
                <a:effectLst/>
                <a:latin typeface="Times New Roman" panose="02020603050405020304" pitchFamily="18" charset="0"/>
                <a:ea typeface="Calibri" panose="020F0502020204030204" pitchFamily="34" charset="0"/>
              </a:rPr>
              <a:t>electron</a:t>
            </a:r>
            <a:r>
              <a:rPr lang="en-US" sz="1800" i="1" dirty="0">
                <a:solidFill>
                  <a:srgbClr val="C00000"/>
                </a:solidFill>
                <a:effectLst/>
                <a:latin typeface="Times New Roman" panose="02020603050405020304" pitchFamily="18" charset="0"/>
                <a:ea typeface="Calibri" panose="020F0502020204030204" pitchFamily="34" charset="0"/>
              </a:rPr>
              <a:t> elastic scattering experiments</a:t>
            </a:r>
            <a:r>
              <a:rPr lang="en-US" sz="1800" dirty="0">
                <a:solidFill>
                  <a:srgbClr val="000000"/>
                </a:solidFill>
                <a:effectLst/>
                <a:latin typeface="Times New Roman" panose="02020603050405020304" pitchFamily="18" charset="0"/>
                <a:ea typeface="Calibri" panose="020F0502020204030204" pitchFamily="34" charset="0"/>
              </a:rPr>
              <a:t>: the value of </a:t>
            </a:r>
            <a:r>
              <a:rPr lang="en-US" sz="1800" dirty="0" err="1">
                <a:solidFill>
                  <a:srgbClr val="C00000"/>
                </a:solidFill>
                <a:effectLst/>
                <a:latin typeface="Times New Roman" panose="02020603050405020304" pitchFamily="18" charset="0"/>
                <a:ea typeface="Calibri" panose="020F0502020204030204" pitchFamily="34" charset="0"/>
              </a:rPr>
              <a:t>r</a:t>
            </a:r>
            <a:r>
              <a:rPr lang="en-US" sz="1800" baseline="-25000" dirty="0" err="1">
                <a:solidFill>
                  <a:srgbClr val="C00000"/>
                </a:solidFill>
                <a:effectLst/>
                <a:latin typeface="Times New Roman" panose="02020603050405020304" pitchFamily="18" charset="0"/>
                <a:ea typeface="Calibri" panose="020F0502020204030204" pitchFamily="34" charset="0"/>
              </a:rPr>
              <a:t>p</a:t>
            </a:r>
            <a:r>
              <a:rPr lang="en-US" sz="1800" dirty="0">
                <a:solidFill>
                  <a:srgbClr val="C00000"/>
                </a:solidFill>
                <a:effectLst/>
                <a:latin typeface="Times New Roman" panose="02020603050405020304" pitchFamily="18" charset="0"/>
                <a:ea typeface="Calibri" panose="020F0502020204030204" pitchFamily="34" charset="0"/>
              </a:rPr>
              <a:t> = 0.88 </a:t>
            </a:r>
            <a:r>
              <a:rPr lang="en-US" sz="1800" dirty="0" err="1">
                <a:solidFill>
                  <a:srgbClr val="C00000"/>
                </a:solidFill>
                <a:effectLst/>
                <a:latin typeface="Times New Roman" panose="02020603050405020304" pitchFamily="18" charset="0"/>
                <a:ea typeface="Calibri" panose="020F0502020204030204" pitchFamily="34" charset="0"/>
              </a:rPr>
              <a:t>fm</a:t>
            </a:r>
            <a:r>
              <a:rPr lang="en-US" sz="1800" dirty="0">
                <a:solidFill>
                  <a:srgbClr val="C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from experiments by </a:t>
            </a:r>
            <a:r>
              <a:rPr lang="en-US" sz="1800" dirty="0" err="1">
                <a:solidFill>
                  <a:srgbClr val="000000"/>
                </a:solidFill>
                <a:effectLst/>
                <a:latin typeface="Times New Roman" panose="02020603050405020304" pitchFamily="18" charset="0"/>
                <a:ea typeface="Calibri" panose="020F0502020204030204" pitchFamily="34" charset="0"/>
              </a:rPr>
              <a:t>Bernauer</a:t>
            </a:r>
            <a:r>
              <a:rPr lang="en-US" sz="1800" dirty="0">
                <a:solidFill>
                  <a:srgbClr val="000000"/>
                </a:solidFill>
                <a:effectLst/>
                <a:latin typeface="Times New Roman" panose="02020603050405020304" pitchFamily="18" charset="0"/>
                <a:ea typeface="Calibri" panose="020F0502020204030204" pitchFamily="34" charset="0"/>
              </a:rPr>
              <a:t> et al (</a:t>
            </a:r>
            <a:r>
              <a:rPr lang="en-US" sz="1600" i="1" dirty="0">
                <a:solidFill>
                  <a:srgbClr val="231F20"/>
                </a:solidFill>
                <a:effectLst/>
                <a:latin typeface="Times New Roman" panose="02020603050405020304" pitchFamily="18" charset="0"/>
                <a:ea typeface="Calibri" panose="020F0502020204030204" pitchFamily="34" charset="0"/>
              </a:rPr>
              <a:t>Phys. Rev. Lett.</a:t>
            </a:r>
            <a:r>
              <a:rPr lang="en-US" sz="1600" dirty="0">
                <a:solidFill>
                  <a:srgbClr val="231F20"/>
                </a:solidFill>
                <a:effectLst/>
                <a:latin typeface="Times New Roman" panose="02020603050405020304" pitchFamily="18" charset="0"/>
                <a:ea typeface="Calibri" panose="020F0502020204030204" pitchFamily="34" charset="0"/>
              </a:rPr>
              <a:t> </a:t>
            </a:r>
            <a:r>
              <a:rPr lang="en-US" sz="1600" b="1" dirty="0">
                <a:solidFill>
                  <a:srgbClr val="231F20"/>
                </a:solidFill>
                <a:effectLst/>
                <a:latin typeface="Times New Roman" panose="02020603050405020304" pitchFamily="18" charset="0"/>
                <a:ea typeface="Calibri" panose="020F0502020204030204" pitchFamily="34" charset="0"/>
              </a:rPr>
              <a:t>2010</a:t>
            </a:r>
            <a:r>
              <a:rPr lang="en-US" sz="1600" dirty="0">
                <a:solidFill>
                  <a:srgbClr val="231F20"/>
                </a:solidFill>
                <a:effectLst/>
                <a:latin typeface="Times New Roman" panose="02020603050405020304" pitchFamily="18" charset="0"/>
                <a:ea typeface="Calibri" panose="020F0502020204030204" pitchFamily="34" charset="0"/>
              </a:rPr>
              <a:t>, </a:t>
            </a:r>
            <a:r>
              <a:rPr lang="en-US" sz="1600" i="1" dirty="0">
                <a:solidFill>
                  <a:srgbClr val="231F20"/>
                </a:solidFill>
                <a:effectLst/>
                <a:latin typeface="Times New Roman" panose="02020603050405020304" pitchFamily="18" charset="0"/>
                <a:ea typeface="Calibri" panose="020F0502020204030204" pitchFamily="34" charset="0"/>
              </a:rPr>
              <a:t>105</a:t>
            </a:r>
            <a:r>
              <a:rPr lang="en-US" sz="1600" dirty="0">
                <a:solidFill>
                  <a:srgbClr val="231F20"/>
                </a:solidFill>
                <a:effectLst/>
                <a:latin typeface="Times New Roman" panose="02020603050405020304" pitchFamily="18" charset="0"/>
                <a:ea typeface="Calibri" panose="020F0502020204030204" pitchFamily="34" charset="0"/>
              </a:rPr>
              <a:t>, 242001</a:t>
            </a:r>
            <a:r>
              <a:rPr lang="en-US" sz="1800" dirty="0">
                <a:solidFill>
                  <a:srgbClr val="231F20"/>
                </a:solidFill>
                <a:effectLst/>
                <a:latin typeface="Times New Roman" panose="02020603050405020304" pitchFamily="18" charset="0"/>
                <a:ea typeface="Calibri" panose="020F0502020204030204" pitchFamily="34" charset="0"/>
              </a:rPr>
              <a:t>), by Zhan et al (</a:t>
            </a:r>
            <a:r>
              <a:rPr lang="en-US" sz="1600" i="1" dirty="0">
                <a:solidFill>
                  <a:srgbClr val="000000"/>
                </a:solidFill>
                <a:effectLst/>
                <a:latin typeface="Times New Roman" panose="02020603050405020304" pitchFamily="18" charset="0"/>
                <a:ea typeface="Calibri" panose="020F0502020204030204" pitchFamily="34" charset="0"/>
              </a:rPr>
              <a:t>Phys. Lett. B</a:t>
            </a:r>
            <a:r>
              <a:rPr lang="en-US" sz="1600" dirty="0">
                <a:solidFill>
                  <a:srgbClr val="000000"/>
                </a:solidFill>
                <a:effectLst/>
                <a:latin typeface="Times New Roman" panose="02020603050405020304" pitchFamily="18" charset="0"/>
                <a:ea typeface="Calibri" panose="020F0502020204030204" pitchFamily="34" charset="0"/>
              </a:rPr>
              <a:t> </a:t>
            </a:r>
            <a:r>
              <a:rPr lang="en-US" sz="1600" b="1" dirty="0">
                <a:solidFill>
                  <a:srgbClr val="000000"/>
                </a:solidFill>
                <a:effectLst/>
                <a:latin typeface="Times New Roman" panose="02020603050405020304" pitchFamily="18" charset="0"/>
                <a:ea typeface="Calibri" panose="020F0502020204030204" pitchFamily="34" charset="0"/>
              </a:rPr>
              <a:t>2011</a:t>
            </a:r>
            <a:r>
              <a:rPr lang="en-US" sz="1600" dirty="0">
                <a:solidFill>
                  <a:srgbClr val="000000"/>
                </a:solidFill>
                <a:effectLst/>
                <a:latin typeface="Times New Roman" panose="02020603050405020304" pitchFamily="18" charset="0"/>
                <a:ea typeface="Calibri" panose="020F0502020204030204" pitchFamily="34" charset="0"/>
              </a:rPr>
              <a:t>, </a:t>
            </a:r>
            <a:r>
              <a:rPr lang="en-US" sz="1600" i="1" dirty="0">
                <a:solidFill>
                  <a:srgbClr val="000000"/>
                </a:solidFill>
                <a:effectLst/>
                <a:latin typeface="Times New Roman" panose="02020603050405020304" pitchFamily="18" charset="0"/>
                <a:ea typeface="Calibri" panose="020F0502020204030204" pitchFamily="34" charset="0"/>
              </a:rPr>
              <a:t>705</a:t>
            </a:r>
            <a:r>
              <a:rPr lang="en-US" sz="1600" dirty="0">
                <a:solidFill>
                  <a:srgbClr val="000000"/>
                </a:solidFill>
                <a:effectLst/>
                <a:latin typeface="Times New Roman" panose="02020603050405020304" pitchFamily="18" charset="0"/>
                <a:ea typeface="Calibri" panose="020F0502020204030204" pitchFamily="34" charset="0"/>
              </a:rPr>
              <a:t>, 59</a:t>
            </a:r>
            <a:r>
              <a:rPr lang="en-US" sz="1800" dirty="0">
                <a:solidFill>
                  <a:srgbClr val="000000"/>
                </a:solidFill>
                <a:effectLst/>
                <a:latin typeface="Times New Roman" panose="02020603050405020304" pitchFamily="18" charset="0"/>
                <a:ea typeface="Calibri" panose="020F0502020204030204" pitchFamily="34" charset="0"/>
              </a:rPr>
              <a:t>), and by </a:t>
            </a:r>
            <a:r>
              <a:rPr lang="en-US" sz="1800" dirty="0" err="1">
                <a:solidFill>
                  <a:srgbClr val="000000"/>
                </a:solidFill>
                <a:effectLst/>
                <a:latin typeface="Times New Roman" panose="02020603050405020304" pitchFamily="18" charset="0"/>
                <a:ea typeface="Calibri" panose="020F0502020204030204" pitchFamily="34" charset="0"/>
              </a:rPr>
              <a:t>Mihovilovic</a:t>
            </a:r>
            <a:r>
              <a:rPr lang="en-US" sz="1800" dirty="0">
                <a:solidFill>
                  <a:srgbClr val="000000"/>
                </a:solidFill>
                <a:effectLst/>
                <a:latin typeface="Times New Roman" panose="02020603050405020304" pitchFamily="18" charset="0"/>
                <a:ea typeface="Calibri" panose="020F0502020204030204" pitchFamily="34" charset="0"/>
              </a:rPr>
              <a:t> et al (</a:t>
            </a:r>
            <a:r>
              <a:rPr lang="en-US" sz="1600" i="1" dirty="0">
                <a:solidFill>
                  <a:srgbClr val="131413"/>
                </a:solidFill>
                <a:effectLst/>
                <a:latin typeface="Times New Roman" panose="02020603050405020304" pitchFamily="18" charset="0"/>
                <a:ea typeface="Calibri" panose="020F0502020204030204" pitchFamily="34" charset="0"/>
              </a:rPr>
              <a:t>Eur. Phys. J. A</a:t>
            </a:r>
            <a:r>
              <a:rPr lang="en-US" sz="1600" dirty="0">
                <a:solidFill>
                  <a:srgbClr val="131413"/>
                </a:solidFill>
                <a:effectLst/>
                <a:latin typeface="Times New Roman" panose="02020603050405020304" pitchFamily="18" charset="0"/>
                <a:ea typeface="Calibri" panose="020F0502020204030204" pitchFamily="34" charset="0"/>
              </a:rPr>
              <a:t> </a:t>
            </a:r>
            <a:r>
              <a:rPr lang="en-US" sz="1600" b="1" dirty="0">
                <a:solidFill>
                  <a:srgbClr val="131413"/>
                </a:solidFill>
                <a:effectLst/>
                <a:latin typeface="Times New Roman" panose="02020603050405020304" pitchFamily="18" charset="0"/>
                <a:ea typeface="Calibri" panose="020F0502020204030204" pitchFamily="34" charset="0"/>
              </a:rPr>
              <a:t>2021</a:t>
            </a:r>
            <a:r>
              <a:rPr lang="en-US" sz="1600" dirty="0">
                <a:solidFill>
                  <a:srgbClr val="131413"/>
                </a:solidFill>
                <a:effectLst/>
                <a:latin typeface="Times New Roman" panose="02020603050405020304" pitchFamily="18" charset="0"/>
                <a:ea typeface="Calibri" panose="020F0502020204030204" pitchFamily="34" charset="0"/>
              </a:rPr>
              <a:t>, </a:t>
            </a:r>
            <a:r>
              <a:rPr lang="en-US" sz="1600" i="1" dirty="0">
                <a:solidFill>
                  <a:srgbClr val="131413"/>
                </a:solidFill>
                <a:effectLst/>
                <a:latin typeface="Times New Roman" panose="02020603050405020304" pitchFamily="18" charset="0"/>
                <a:ea typeface="Calibri" panose="020F0502020204030204" pitchFamily="34" charset="0"/>
              </a:rPr>
              <a:t>57</a:t>
            </a:r>
            <a:r>
              <a:rPr lang="en-US" sz="1600" dirty="0">
                <a:solidFill>
                  <a:srgbClr val="131413"/>
                </a:solidFill>
                <a:effectLst/>
                <a:latin typeface="Times New Roman" panose="02020603050405020304" pitchFamily="18" charset="0"/>
                <a:ea typeface="Calibri" panose="020F0502020204030204" pitchFamily="34" charset="0"/>
              </a:rPr>
              <a:t>, 107</a:t>
            </a:r>
            <a:r>
              <a:rPr lang="en-US" sz="1800" dirty="0">
                <a:solidFill>
                  <a:srgbClr val="000000"/>
                </a:solidFill>
                <a:effectLst/>
                <a:latin typeface="Times New Roman" panose="02020603050405020304" pitchFamily="18" charset="0"/>
                <a:ea typeface="Calibri" panose="020F0502020204030204" pitchFamily="34" charset="0"/>
              </a:rPr>
              <a:t>) with the value of </a:t>
            </a:r>
            <a:r>
              <a:rPr lang="en-US" sz="1800" dirty="0" err="1">
                <a:solidFill>
                  <a:srgbClr val="C00000"/>
                </a:solidFill>
                <a:effectLst/>
                <a:latin typeface="Times New Roman" panose="02020603050405020304" pitchFamily="18" charset="0"/>
                <a:ea typeface="Calibri" panose="020F0502020204030204" pitchFamily="34" charset="0"/>
              </a:rPr>
              <a:t>r</a:t>
            </a:r>
            <a:r>
              <a:rPr lang="en-US" sz="1800" baseline="-25000" dirty="0" err="1">
                <a:solidFill>
                  <a:srgbClr val="C00000"/>
                </a:solidFill>
                <a:effectLst/>
                <a:latin typeface="Times New Roman" panose="02020603050405020304" pitchFamily="18" charset="0"/>
                <a:ea typeface="Calibri" panose="020F0502020204030204" pitchFamily="34" charset="0"/>
              </a:rPr>
              <a:t>p</a:t>
            </a:r>
            <a:r>
              <a:rPr lang="en-US" sz="1800" dirty="0">
                <a:solidFill>
                  <a:srgbClr val="C00000"/>
                </a:solidFill>
                <a:effectLst/>
                <a:latin typeface="Times New Roman" panose="02020603050405020304" pitchFamily="18" charset="0"/>
                <a:ea typeface="Calibri" panose="020F0502020204030204" pitchFamily="34" charset="0"/>
              </a:rPr>
              <a:t> = 0.84 </a:t>
            </a:r>
            <a:r>
              <a:rPr lang="en-US" sz="1800" dirty="0" err="1">
                <a:solidFill>
                  <a:srgbClr val="C00000"/>
                </a:solidFill>
                <a:effectLst/>
                <a:latin typeface="Times New Roman" panose="02020603050405020304" pitchFamily="18" charset="0"/>
                <a:ea typeface="Calibri" panose="020F0502020204030204" pitchFamily="34" charset="0"/>
              </a:rPr>
              <a:t>fm</a:t>
            </a:r>
            <a:r>
              <a:rPr lang="en-US" sz="1800" dirty="0">
                <a:solidFill>
                  <a:srgbClr val="C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from the experiment by Xiong et al (</a:t>
            </a:r>
            <a:r>
              <a:rPr lang="en-US" sz="1600" i="1" dirty="0">
                <a:solidFill>
                  <a:srgbClr val="000000"/>
                </a:solidFill>
                <a:effectLst/>
                <a:latin typeface="Times New Roman" panose="02020603050405020304" pitchFamily="18" charset="0"/>
                <a:ea typeface="Calibri" panose="020F0502020204030204" pitchFamily="34" charset="0"/>
              </a:rPr>
              <a:t>Nature</a:t>
            </a:r>
            <a:r>
              <a:rPr lang="en-US" sz="1600" dirty="0">
                <a:solidFill>
                  <a:srgbClr val="000000"/>
                </a:solidFill>
                <a:effectLst/>
                <a:latin typeface="Times New Roman" panose="02020603050405020304" pitchFamily="18" charset="0"/>
                <a:ea typeface="Calibri" panose="020F0502020204030204" pitchFamily="34" charset="0"/>
              </a:rPr>
              <a:t> </a:t>
            </a:r>
            <a:r>
              <a:rPr lang="en-US" sz="1600" b="1" dirty="0">
                <a:solidFill>
                  <a:srgbClr val="000000"/>
                </a:solidFill>
                <a:effectLst/>
                <a:latin typeface="Times New Roman" panose="02020603050405020304" pitchFamily="18" charset="0"/>
                <a:ea typeface="Calibri" panose="020F0502020204030204" pitchFamily="34" charset="0"/>
              </a:rPr>
              <a:t>2019</a:t>
            </a:r>
            <a:r>
              <a:rPr lang="en-US" sz="1600" dirty="0">
                <a:solidFill>
                  <a:srgbClr val="000000"/>
                </a:solidFill>
                <a:effectLst/>
                <a:latin typeface="Times New Roman" panose="02020603050405020304" pitchFamily="18" charset="0"/>
                <a:ea typeface="Calibri" panose="020F0502020204030204" pitchFamily="34" charset="0"/>
              </a:rPr>
              <a:t>, </a:t>
            </a:r>
            <a:r>
              <a:rPr lang="en-US" sz="1600" i="1" dirty="0">
                <a:solidFill>
                  <a:srgbClr val="000000"/>
                </a:solidFill>
                <a:effectLst/>
                <a:latin typeface="Times New Roman" panose="02020603050405020304" pitchFamily="18" charset="0"/>
                <a:ea typeface="Calibri" panose="020F0502020204030204" pitchFamily="34" charset="0"/>
              </a:rPr>
              <a:t>575</a:t>
            </a:r>
            <a:r>
              <a:rPr lang="en-US" sz="1600" dirty="0">
                <a:solidFill>
                  <a:srgbClr val="000000"/>
                </a:solidFill>
                <a:effectLst/>
                <a:latin typeface="Times New Roman" panose="02020603050405020304" pitchFamily="18" charset="0"/>
                <a:ea typeface="Calibri" panose="020F0502020204030204" pitchFamily="34" charset="0"/>
              </a:rPr>
              <a:t>, 147</a:t>
            </a:r>
            <a:r>
              <a:rPr lang="en-US" sz="1800" dirty="0">
                <a:solidFill>
                  <a:srgbClr val="000000"/>
                </a:solidFill>
                <a:effectLst/>
                <a:latin typeface="Times New Roman" panose="02020603050405020304" pitchFamily="18" charset="0"/>
                <a:ea typeface="Calibri" panose="020F0502020204030204" pitchFamily="34" charset="0"/>
              </a:rPr>
              <a:t>), which is </a:t>
            </a:r>
            <a:r>
              <a:rPr lang="en-US" sz="1800" dirty="0">
                <a:solidFill>
                  <a:srgbClr val="C00000"/>
                </a:solidFill>
                <a:effectLst/>
                <a:latin typeface="Times New Roman" panose="02020603050405020304" pitchFamily="18" charset="0"/>
                <a:ea typeface="Calibri" panose="020F0502020204030204" pitchFamily="34" charset="0"/>
              </a:rPr>
              <a:t>by about 4.5% smaller </a:t>
            </a:r>
            <a:r>
              <a:rPr lang="en-US" sz="1800" dirty="0">
                <a:solidFill>
                  <a:srgbClr val="000000"/>
                </a:solidFill>
                <a:effectLst/>
                <a:latin typeface="Times New Roman" panose="02020603050405020304" pitchFamily="18" charset="0"/>
                <a:ea typeface="Calibri" panose="020F0502020204030204" pitchFamily="34" charset="0"/>
              </a:rPr>
              <a:t>than 0.88 fm. </a:t>
            </a:r>
          </a:p>
          <a:p>
            <a:r>
              <a:rPr lang="en-US" sz="1800" dirty="0">
                <a:solidFill>
                  <a:srgbClr val="000000"/>
                </a:solidFill>
                <a:latin typeface="Times New Roman" panose="02020603050405020304" pitchFamily="18" charset="0"/>
                <a:ea typeface="Calibri" panose="020F0502020204030204" pitchFamily="34" charset="0"/>
              </a:rPr>
              <a:t>It was </a:t>
            </a:r>
            <a:r>
              <a:rPr lang="en-US" sz="1800" dirty="0">
                <a:solidFill>
                  <a:srgbClr val="000000"/>
                </a:solidFill>
                <a:effectLst/>
                <a:latin typeface="Times New Roman" panose="02020603050405020304" pitchFamily="18" charset="0"/>
                <a:ea typeface="Calibri" panose="020F0502020204030204" pitchFamily="34" charset="0"/>
              </a:rPr>
              <a:t>shown that </a:t>
            </a:r>
            <a:r>
              <a:rPr lang="en-US" sz="1800" b="1" dirty="0">
                <a:solidFill>
                  <a:srgbClr val="FF0000"/>
                </a:solidFill>
                <a:effectLst/>
                <a:latin typeface="Times New Roman" panose="02020603050405020304" pitchFamily="18" charset="0"/>
                <a:ea typeface="Calibri" panose="020F0502020204030204" pitchFamily="34" charset="0"/>
              </a:rPr>
              <a:t>if the ratio of the second flavor to the usual hydrogen atoms in the experimental gas would be about 0.3</a:t>
            </a:r>
            <a:r>
              <a:rPr lang="en-US" sz="1800" dirty="0">
                <a:solidFill>
                  <a:srgbClr val="000000"/>
                </a:solidFill>
                <a:effectLst/>
                <a:latin typeface="Times New Roman" panose="02020603050405020304" pitchFamily="18" charset="0"/>
                <a:ea typeface="Calibri" panose="020F0502020204030204" pitchFamily="34" charset="0"/>
              </a:rPr>
              <a:t>, then the extraction of </a:t>
            </a:r>
            <a:r>
              <a:rPr lang="en-US" sz="1800" dirty="0" err="1">
                <a:solidFill>
                  <a:srgbClr val="000000"/>
                </a:solidFill>
                <a:effectLst/>
                <a:latin typeface="Times New Roman" panose="02020603050405020304" pitchFamily="18" charset="0"/>
                <a:ea typeface="Calibri" panose="020F0502020204030204" pitchFamily="34" charset="0"/>
              </a:rPr>
              <a:t>r</a:t>
            </a:r>
            <a:r>
              <a:rPr lang="en-US" sz="1800" baseline="-25000" dirty="0" err="1">
                <a:solidFill>
                  <a:srgbClr val="000000"/>
                </a:solidFill>
                <a:effectLst/>
                <a:latin typeface="Times New Roman" panose="02020603050405020304" pitchFamily="18" charset="0"/>
                <a:ea typeface="Calibri" panose="020F0502020204030204" pitchFamily="34" charset="0"/>
              </a:rPr>
              <a:t>p</a:t>
            </a:r>
            <a:r>
              <a:rPr lang="en-US" sz="1800" dirty="0">
                <a:solidFill>
                  <a:srgbClr val="000000"/>
                </a:solidFill>
                <a:effectLst/>
                <a:latin typeface="Times New Roman" panose="02020603050405020304" pitchFamily="18" charset="0"/>
                <a:ea typeface="Calibri" panose="020F0502020204030204" pitchFamily="34" charset="0"/>
              </a:rPr>
              <a:t> from the corresponding cross-section would yield by about 4.5% smaller value of </a:t>
            </a:r>
            <a:r>
              <a:rPr lang="en-US" sz="1800" dirty="0" err="1">
                <a:solidFill>
                  <a:srgbClr val="000000"/>
                </a:solidFill>
                <a:effectLst/>
                <a:latin typeface="Times New Roman" panose="02020603050405020304" pitchFamily="18" charset="0"/>
                <a:ea typeface="Calibri" panose="020F0502020204030204" pitchFamily="34" charset="0"/>
              </a:rPr>
              <a:t>r</a:t>
            </a:r>
            <a:r>
              <a:rPr lang="en-US" sz="1800" baseline="-25000" dirty="0" err="1">
                <a:solidFill>
                  <a:srgbClr val="000000"/>
                </a:solidFill>
                <a:effectLst/>
                <a:latin typeface="Times New Roman" panose="02020603050405020304" pitchFamily="18" charset="0"/>
                <a:ea typeface="Calibri" panose="020F0502020204030204" pitchFamily="34" charset="0"/>
              </a:rPr>
              <a:t>p</a:t>
            </a:r>
            <a:r>
              <a:rPr lang="en-US" sz="1800" dirty="0">
                <a:solidFill>
                  <a:srgbClr val="000000"/>
                </a:solidFill>
                <a:effectLst/>
                <a:latin typeface="Times New Roman" panose="02020603050405020304" pitchFamily="18" charset="0"/>
                <a:ea typeface="Calibri" panose="020F0502020204030204" pitchFamily="34" charset="0"/>
              </a:rPr>
              <a:t> compared to its </a:t>
            </a:r>
            <a:r>
              <a:rPr lang="en-US" sz="1800" b="1" dirty="0">
                <a:solidFill>
                  <a:srgbClr val="FF0000"/>
                </a:solidFill>
                <a:effectLst/>
                <a:latin typeface="Times New Roman" panose="02020603050405020304" pitchFamily="18" charset="0"/>
                <a:ea typeface="Calibri" panose="020F0502020204030204" pitchFamily="34" charset="0"/>
              </a:rPr>
              <a:t>true value, which is the larger of the two</a:t>
            </a:r>
            <a:r>
              <a:rPr lang="en-US" sz="1800" dirty="0">
                <a:solidFill>
                  <a:srgbClr val="000000"/>
                </a:solidFill>
                <a:effectLst/>
                <a:latin typeface="Times New Roman" panose="02020603050405020304" pitchFamily="18" charset="0"/>
                <a:ea typeface="Calibri" panose="020F0502020204030204" pitchFamily="34" charset="0"/>
              </a:rPr>
              <a:t>.</a:t>
            </a:r>
            <a:endParaRPr lang="en-US" sz="2000" dirty="0"/>
          </a:p>
        </p:txBody>
      </p:sp>
    </p:spTree>
    <p:extLst>
      <p:ext uri="{BB962C8B-B14F-4D97-AF65-F5344CB8AC3E}">
        <p14:creationId xmlns:p14="http://schemas.microsoft.com/office/powerpoint/2010/main" val="3152062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4091-4EC9-9AB1-31AA-619A47D82DE7}"/>
              </a:ext>
            </a:extLst>
          </p:cNvPr>
          <p:cNvSpPr>
            <a:spLocks noGrp="1"/>
          </p:cNvSpPr>
          <p:nvPr>
            <p:ph type="title"/>
          </p:nvPr>
        </p:nvSpPr>
        <p:spPr>
          <a:xfrm>
            <a:off x="457200" y="274638"/>
            <a:ext cx="8229600" cy="106362"/>
          </a:xfrm>
        </p:spPr>
        <p:txBody>
          <a:bodyPr/>
          <a:lstStyle/>
          <a:p>
            <a:endParaRPr lang="en-US" dirty="0"/>
          </a:p>
        </p:txBody>
      </p:sp>
      <p:sp>
        <p:nvSpPr>
          <p:cNvPr id="3" name="Content Placeholder 2">
            <a:extLst>
              <a:ext uri="{FF2B5EF4-FFF2-40B4-BE49-F238E27FC236}">
                <a16:creationId xmlns:a16="http://schemas.microsoft.com/office/drawing/2014/main" id="{EE076F89-C967-F7DB-A306-036394493325}"/>
              </a:ext>
            </a:extLst>
          </p:cNvPr>
          <p:cNvSpPr>
            <a:spLocks noGrp="1"/>
          </p:cNvSpPr>
          <p:nvPr>
            <p:ph idx="1"/>
          </p:nvPr>
        </p:nvSpPr>
        <p:spPr>
          <a:xfrm>
            <a:off x="457200" y="457200"/>
            <a:ext cx="8229600" cy="6019800"/>
          </a:xfrm>
        </p:spPr>
        <p:txBody>
          <a:bodyPr/>
          <a:lstStyle/>
          <a:p>
            <a:pPr marL="0" marR="0">
              <a:spcBef>
                <a:spcPts val="0"/>
              </a:spcBef>
              <a:spcAft>
                <a:spcPts val="0"/>
              </a:spcAft>
            </a:pPr>
            <a:r>
              <a:rPr lang="en-US" sz="2000" dirty="0">
                <a:solidFill>
                  <a:srgbClr val="000000"/>
                </a:solidFill>
                <a:latin typeface="Times New Roman" panose="02020603050405020304" pitchFamily="18" charset="0"/>
                <a:ea typeface="Calibri" panose="020F0502020204030204" pitchFamily="34" charset="0"/>
              </a:rPr>
              <a:t>I</a:t>
            </a:r>
            <a:r>
              <a:rPr lang="en-US" sz="2000" dirty="0">
                <a:solidFill>
                  <a:srgbClr val="000000"/>
                </a:solidFill>
                <a:effectLst/>
                <a:latin typeface="Times New Roman" panose="02020603050405020304" pitchFamily="18" charset="0"/>
                <a:ea typeface="Calibri" panose="020F0502020204030204" pitchFamily="34" charset="0"/>
              </a:rPr>
              <a:t>n our other paper of 2023 (Nuclear Phys. A, 1040, 122758) there was provided a similar example illustrating the possible </a:t>
            </a:r>
            <a:r>
              <a:rPr lang="en-US" sz="2000" dirty="0">
                <a:solidFill>
                  <a:srgbClr val="C00000"/>
                </a:solidFill>
                <a:effectLst/>
                <a:latin typeface="Times New Roman" panose="02020603050405020304" pitchFamily="18" charset="0"/>
                <a:ea typeface="Calibri" panose="020F0502020204030204" pitchFamily="34" charset="0"/>
              </a:rPr>
              <a:t>influence of the second flavor of heavy ions (SFHI) on the experimental determination of the </a:t>
            </a:r>
            <a:r>
              <a:rPr lang="en-US" sz="2000" b="1" i="1" dirty="0">
                <a:solidFill>
                  <a:srgbClr val="C00000"/>
                </a:solidFill>
                <a:effectLst/>
                <a:latin typeface="Times New Roman" panose="02020603050405020304" pitchFamily="18" charset="0"/>
                <a:ea typeface="Calibri" panose="020F0502020204030204" pitchFamily="34" charset="0"/>
              </a:rPr>
              <a:t>nuclear charge radius</a:t>
            </a:r>
            <a:r>
              <a:rPr lang="en-US" sz="2000" dirty="0">
                <a:solidFill>
                  <a:srgbClr val="C00000"/>
                </a:solidFill>
                <a:effectLst/>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for various nucleons. </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Namely, there was consider a </a:t>
            </a:r>
            <a:r>
              <a:rPr lang="en-US" sz="2000" i="1" dirty="0">
                <a:solidFill>
                  <a:srgbClr val="000000"/>
                </a:solidFill>
                <a:effectLst/>
                <a:latin typeface="Times New Roman" panose="02020603050405020304" pitchFamily="18" charset="0"/>
                <a:ea typeface="Calibri" panose="020F0502020204030204" pitchFamily="34" charset="0"/>
              </a:rPr>
              <a:t>mixture of the SFHI </a:t>
            </a:r>
            <a:r>
              <a:rPr lang="en-US" sz="2000" i="1" dirty="0">
                <a:solidFill>
                  <a:srgbClr val="FF0000"/>
                </a:solidFill>
                <a:effectLst/>
                <a:latin typeface="Times New Roman" panose="02020603050405020304" pitchFamily="18" charset="0"/>
                <a:ea typeface="Calibri" panose="020F0502020204030204" pitchFamily="34" charset="0"/>
              </a:rPr>
              <a:t>in the ratio ε </a:t>
            </a:r>
            <a:r>
              <a:rPr lang="en-US" sz="2000" i="1" dirty="0">
                <a:solidFill>
                  <a:srgbClr val="000000"/>
                </a:solidFill>
                <a:effectLst/>
                <a:latin typeface="Times New Roman" panose="02020603050405020304" pitchFamily="18" charset="0"/>
                <a:ea typeface="Calibri" panose="020F0502020204030204" pitchFamily="34" charset="0"/>
              </a:rPr>
              <a:t>to the usual heavy </a:t>
            </a:r>
            <a:r>
              <a:rPr lang="en-US" sz="2000" i="1" dirty="0" err="1">
                <a:solidFill>
                  <a:srgbClr val="000000"/>
                </a:solidFill>
                <a:effectLst/>
                <a:latin typeface="Times New Roman" panose="02020603050405020304" pitchFamily="18" charset="0"/>
                <a:ea typeface="Calibri" panose="020F0502020204030204" pitchFamily="34" charset="0"/>
              </a:rPr>
              <a:t>hydrogenlike</a:t>
            </a:r>
            <a:r>
              <a:rPr lang="en-US" sz="2000" i="1" dirty="0">
                <a:solidFill>
                  <a:srgbClr val="000000"/>
                </a:solidFill>
                <a:effectLst/>
                <a:latin typeface="Times New Roman" panose="02020603050405020304" pitchFamily="18" charset="0"/>
                <a:ea typeface="Calibri" panose="020F0502020204030204" pitchFamily="34" charset="0"/>
              </a:rPr>
              <a:t> ions</a:t>
            </a:r>
            <a:r>
              <a:rPr lang="en-US" sz="2000" dirty="0">
                <a:solidFill>
                  <a:srgbClr val="000000"/>
                </a:solidFill>
                <a:effectLst/>
                <a:latin typeface="Times New Roman" panose="02020603050405020304" pitchFamily="18" charset="0"/>
                <a:ea typeface="Calibri" panose="020F0502020204030204" pitchFamily="34" charset="0"/>
              </a:rPr>
              <a:t> of the same mass and of the same nuclear charge Z. </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In this situation, outside the nucleus, the radial part of the Dirac </a:t>
            </a:r>
            <a:r>
              <a:rPr lang="en-US" sz="2000" dirty="0" err="1">
                <a:solidFill>
                  <a:srgbClr val="000000"/>
                </a:solidFill>
                <a:effectLst/>
                <a:latin typeface="Times New Roman" panose="02020603050405020304" pitchFamily="18" charset="0"/>
                <a:ea typeface="Calibri" panose="020F0502020204030204" pitchFamily="34" charset="0"/>
              </a:rPr>
              <a:t>bispinor</a:t>
            </a:r>
            <a:r>
              <a:rPr lang="en-US" sz="2000" dirty="0">
                <a:solidFill>
                  <a:srgbClr val="000000"/>
                </a:solidFill>
                <a:effectLst/>
                <a:latin typeface="Times New Roman" panose="02020603050405020304" pitchFamily="18" charset="0"/>
                <a:ea typeface="Calibri" panose="020F0502020204030204" pitchFamily="34" charset="0"/>
              </a:rPr>
              <a:t> for the ground state can be written as follows: </a:t>
            </a:r>
          </a:p>
          <a:p>
            <a:pPr marL="914400" marR="0" indent="0">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rPr>
              <a:t>f(r) ≈ – 2b</a:t>
            </a:r>
            <a:r>
              <a:rPr lang="en-US" sz="2000" baseline="30000" dirty="0">
                <a:solidFill>
                  <a:srgbClr val="000000"/>
                </a:solidFill>
                <a:effectLst/>
                <a:latin typeface="Times New Roman" panose="02020603050405020304" pitchFamily="18" charset="0"/>
                <a:ea typeface="Calibri" panose="020F0502020204030204" pitchFamily="34" charset="0"/>
              </a:rPr>
              <a:t>5/4</a:t>
            </a:r>
            <a:r>
              <a:rPr lang="en-US" sz="2000" dirty="0">
                <a:solidFill>
                  <a:srgbClr val="000000"/>
                </a:solidFill>
                <a:effectLst/>
                <a:latin typeface="Times New Roman" panose="02020603050405020304" pitchFamily="18" charset="0"/>
                <a:ea typeface="Calibri" panose="020F0502020204030204" pitchFamily="34" charset="0"/>
              </a:rPr>
              <a:t>{1/</a:t>
            </a:r>
            <a:r>
              <a:rPr lang="en-US" sz="2000" dirty="0" err="1">
                <a:solidFill>
                  <a:srgbClr val="000000"/>
                </a:solidFill>
                <a:effectLst/>
                <a:latin typeface="Times New Roman" panose="02020603050405020304" pitchFamily="18" charset="0"/>
                <a:ea typeface="Calibri" panose="020F0502020204030204" pitchFamily="34" charset="0"/>
              </a:rPr>
              <a:t>r</a:t>
            </a:r>
            <a:r>
              <a:rPr lang="en-US" sz="2000" baseline="30000" dirty="0" err="1">
                <a:solidFill>
                  <a:srgbClr val="000000"/>
                </a:solidFill>
                <a:effectLst/>
                <a:latin typeface="Times New Roman" panose="02020603050405020304" pitchFamily="18" charset="0"/>
                <a:ea typeface="Calibri" panose="020F0502020204030204" pitchFamily="34" charset="0"/>
              </a:rPr>
              <a:t>b</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 – ε[R</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/(5br</a:t>
            </a:r>
            <a:r>
              <a:rPr lang="en-US" sz="2000" baseline="30000" dirty="0">
                <a:solidFill>
                  <a:srgbClr val="000000"/>
                </a:solidFill>
                <a:effectLst/>
                <a:latin typeface="Times New Roman" panose="02020603050405020304" pitchFamily="18" charset="0"/>
                <a:ea typeface="Calibri" panose="020F0502020204030204" pitchFamily="34" charset="0"/>
              </a:rPr>
              <a:t>2-b/2</a:t>
            </a:r>
            <a:r>
              <a:rPr lang="en-US" sz="2000" dirty="0">
                <a:solidFill>
                  <a:srgbClr val="000000"/>
                </a:solidFill>
                <a:effectLst/>
                <a:latin typeface="Times New Roman" panose="02020603050405020304" pitchFamily="18" charset="0"/>
                <a:ea typeface="Calibri" panose="020F0502020204030204" pitchFamily="34" charset="0"/>
              </a:rPr>
              <a:t>)]}/(1 + ε</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a:t>
            </a:r>
            <a:r>
              <a:rPr lang="en-US" sz="2000" baseline="30000" dirty="0">
                <a:solidFill>
                  <a:srgbClr val="000000"/>
                </a:solidFill>
                <a:effectLst/>
                <a:latin typeface="Times New Roman" panose="02020603050405020304" pitchFamily="18" charset="0"/>
                <a:ea typeface="Calibri" panose="020F0502020204030204" pitchFamily="34" charset="0"/>
              </a:rPr>
              <a:t>1/2</a:t>
            </a:r>
            <a:r>
              <a:rPr lang="en-US" sz="2000" dirty="0">
                <a:solidFill>
                  <a:srgbClr val="000000"/>
                </a:solidFill>
                <a:effectLst/>
                <a:latin typeface="Times New Roman" panose="02020603050405020304" pitchFamily="18" charset="0"/>
                <a:ea typeface="Calibri" panose="020F0502020204030204" pitchFamily="34" charset="0"/>
              </a:rPr>
              <a:t>,		(1)			</a:t>
            </a:r>
          </a:p>
          <a:p>
            <a:pPr marL="914400" marR="0" indent="0">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rPr>
              <a:t>g(r) ≈ 4b</a:t>
            </a:r>
            <a:r>
              <a:rPr lang="en-US" sz="2000" baseline="30000" dirty="0">
                <a:solidFill>
                  <a:srgbClr val="000000"/>
                </a:solidFill>
                <a:effectLst/>
                <a:latin typeface="Times New Roman" panose="02020603050405020304" pitchFamily="18" charset="0"/>
                <a:ea typeface="Calibri" panose="020F0502020204030204" pitchFamily="34" charset="0"/>
              </a:rPr>
              <a:t>3/4</a:t>
            </a:r>
            <a:r>
              <a:rPr lang="en-US" sz="2000" dirty="0">
                <a:solidFill>
                  <a:srgbClr val="000000"/>
                </a:solidFill>
                <a:effectLst/>
                <a:latin typeface="Times New Roman" panose="02020603050405020304" pitchFamily="18" charset="0"/>
                <a:ea typeface="Calibri" panose="020F0502020204030204" pitchFamily="34" charset="0"/>
              </a:rPr>
              <a:t>{1/</a:t>
            </a:r>
            <a:r>
              <a:rPr lang="en-US" sz="2000" dirty="0" err="1">
                <a:solidFill>
                  <a:srgbClr val="000000"/>
                </a:solidFill>
                <a:effectLst/>
                <a:latin typeface="Times New Roman" panose="02020603050405020304" pitchFamily="18" charset="0"/>
                <a:ea typeface="Calibri" panose="020F0502020204030204" pitchFamily="34" charset="0"/>
              </a:rPr>
              <a:t>r</a:t>
            </a:r>
            <a:r>
              <a:rPr lang="en-US" sz="2000" baseline="30000" dirty="0" err="1">
                <a:solidFill>
                  <a:srgbClr val="000000"/>
                </a:solidFill>
                <a:effectLst/>
                <a:latin typeface="Times New Roman" panose="02020603050405020304" pitchFamily="18" charset="0"/>
                <a:ea typeface="Calibri" panose="020F0502020204030204" pitchFamily="34" charset="0"/>
              </a:rPr>
              <a:t>b</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 – ε[R</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/(10br</a:t>
            </a:r>
            <a:r>
              <a:rPr lang="en-US" sz="2000" baseline="30000" dirty="0">
                <a:solidFill>
                  <a:srgbClr val="000000"/>
                </a:solidFill>
                <a:effectLst/>
                <a:latin typeface="Times New Roman" panose="02020603050405020304" pitchFamily="18" charset="0"/>
                <a:ea typeface="Calibri" panose="020F0502020204030204" pitchFamily="34" charset="0"/>
              </a:rPr>
              <a:t>1-b/2</a:t>
            </a:r>
            <a:r>
              <a:rPr lang="en-US" sz="2000" dirty="0">
                <a:solidFill>
                  <a:srgbClr val="000000"/>
                </a:solidFill>
                <a:effectLst/>
                <a:latin typeface="Times New Roman" panose="02020603050405020304" pitchFamily="18" charset="0"/>
                <a:ea typeface="Calibri" panose="020F0502020204030204" pitchFamily="34" charset="0"/>
              </a:rPr>
              <a:t> )]}/(1 + ε</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a:t>
            </a:r>
            <a:r>
              <a:rPr lang="en-US" sz="2000" baseline="30000" dirty="0">
                <a:solidFill>
                  <a:srgbClr val="000000"/>
                </a:solidFill>
                <a:effectLst/>
                <a:latin typeface="Times New Roman" panose="02020603050405020304" pitchFamily="18" charset="0"/>
                <a:ea typeface="Calibri" panose="020F0502020204030204" pitchFamily="34" charset="0"/>
              </a:rPr>
              <a:t>1/2</a:t>
            </a:r>
            <a:r>
              <a:rPr lang="en-US" sz="2000" dirty="0">
                <a:solidFill>
                  <a:srgbClr val="000000"/>
                </a:solidFill>
                <a:effectLst/>
                <a:latin typeface="Times New Roman" panose="02020603050405020304" pitchFamily="18" charset="0"/>
                <a:ea typeface="Calibri" panose="020F0502020204030204" pitchFamily="34" charset="0"/>
              </a:rPr>
              <a:t>,		(2) </a:t>
            </a:r>
          </a:p>
          <a:p>
            <a:pPr marL="0" marR="0" indent="0">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rPr>
              <a:t>where </a:t>
            </a:r>
            <a:r>
              <a:rPr lang="en-US" sz="2000" dirty="0">
                <a:effectLst/>
                <a:latin typeface="Times New Roman" panose="02020603050405020304" pitchFamily="18" charset="0"/>
                <a:ea typeface="Calibri" panose="020F0502020204030204" pitchFamily="34" charset="0"/>
              </a:rPr>
              <a:t>b = Z</a:t>
            </a:r>
            <a:r>
              <a:rPr lang="en-US" sz="2000" baseline="30000" dirty="0">
                <a:effectLst/>
                <a:latin typeface="Times New Roman" panose="02020603050405020304" pitchFamily="18" charset="0"/>
                <a:ea typeface="Calibri" panose="020F0502020204030204" pitchFamily="34" charset="0"/>
              </a:rPr>
              <a:t>2</a:t>
            </a:r>
            <a:r>
              <a:rPr lang="en-US" sz="2000" dirty="0">
                <a:effectLst/>
                <a:latin typeface="Times New Roman" panose="02020603050405020304" pitchFamily="18" charset="0"/>
                <a:ea typeface="Calibri" panose="020F0502020204030204" pitchFamily="34" charset="0"/>
              </a:rPr>
              <a:t>α</a:t>
            </a:r>
            <a:r>
              <a:rPr lang="en-US" sz="2000" baseline="30000" dirty="0">
                <a:effectLst/>
                <a:latin typeface="Times New Roman" panose="02020603050405020304" pitchFamily="18" charset="0"/>
                <a:ea typeface="Calibri" panose="020F0502020204030204" pitchFamily="34" charset="0"/>
              </a:rPr>
              <a:t>2</a:t>
            </a:r>
            <a:r>
              <a:rPr lang="en-US" sz="2000" dirty="0">
                <a:effectLst/>
                <a:latin typeface="Times New Roman" panose="02020603050405020304" pitchFamily="18" charset="0"/>
                <a:ea typeface="Calibri" panose="020F0502020204030204" pitchFamily="34" charset="0"/>
              </a:rPr>
              <a:t>, α being the fine structure constant.</a:t>
            </a:r>
          </a:p>
          <a:p>
            <a:pPr>
              <a:spcBef>
                <a:spcPts val="0"/>
              </a:spcBef>
              <a:spcAft>
                <a:spcPts val="0"/>
              </a:spcAft>
            </a:pPr>
            <a:r>
              <a:rPr lang="en-US" sz="2000" dirty="0">
                <a:effectLst/>
                <a:latin typeface="Times New Roman" panose="02020603050405020304" pitchFamily="18" charset="0"/>
                <a:ea typeface="Calibri" panose="020F0502020204030204" pitchFamily="34" charset="0"/>
              </a:rPr>
              <a:t>In </a:t>
            </a:r>
            <a:r>
              <a:rPr lang="en-US" sz="2000" dirty="0" err="1">
                <a:effectLst/>
                <a:latin typeface="Times New Roman" panose="02020603050405020304" pitchFamily="18" charset="0"/>
                <a:ea typeface="Calibri" panose="020F0502020204030204" pitchFamily="34" charset="0"/>
              </a:rPr>
              <a:t>Eqs</a:t>
            </a:r>
            <a:r>
              <a:rPr lang="en-US" sz="2000" dirty="0">
                <a:effectLst/>
                <a:latin typeface="Times New Roman" panose="02020603050405020304" pitchFamily="18" charset="0"/>
                <a:ea typeface="Calibri" panose="020F0502020204030204" pitchFamily="34" charset="0"/>
              </a:rPr>
              <a:t>. (1) and (2), </a:t>
            </a:r>
            <a:r>
              <a:rPr lang="en-US" sz="2000" dirty="0">
                <a:solidFill>
                  <a:srgbClr val="000000"/>
                </a:solidFill>
                <a:effectLst/>
                <a:latin typeface="Times New Roman" panose="02020603050405020304" pitchFamily="18" charset="0"/>
                <a:ea typeface="Calibri" panose="020F0502020204030204" pitchFamily="34" charset="0"/>
              </a:rPr>
              <a:t>R is the nucleon “sphere” radius, that is, the boundary between the regular solution of the Dirac equation in the interior region and the singular solution of the Dirac equation in the exterior region. </a:t>
            </a:r>
          </a:p>
          <a:p>
            <a:pPr>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The proportionality relation between R and the nucleon charge radius </a:t>
            </a:r>
            <a:r>
              <a:rPr lang="en-US" sz="2000" dirty="0" err="1">
                <a:solidFill>
                  <a:srgbClr val="000000"/>
                </a:solidFill>
                <a:effectLst/>
                <a:latin typeface="Times New Roman" panose="02020603050405020304" pitchFamily="18" charset="0"/>
                <a:ea typeface="Calibri" panose="020F0502020204030204" pitchFamily="34" charset="0"/>
              </a:rPr>
              <a:t>r</a:t>
            </a:r>
            <a:r>
              <a:rPr lang="en-US" sz="2000" baseline="-25000" dirty="0" err="1">
                <a:solidFill>
                  <a:srgbClr val="000000"/>
                </a:solidFill>
                <a:effectLst/>
                <a:latin typeface="Times New Roman" panose="02020603050405020304" pitchFamily="18" charset="0"/>
                <a:ea typeface="Calibri" panose="020F0502020204030204" pitchFamily="34" charset="0"/>
              </a:rPr>
              <a:t>n</a:t>
            </a:r>
            <a:r>
              <a:rPr lang="en-US" sz="2000" dirty="0">
                <a:solidFill>
                  <a:srgbClr val="000000"/>
                </a:solidFill>
                <a:effectLst/>
                <a:latin typeface="Times New Roman" panose="02020603050405020304" pitchFamily="18" charset="0"/>
                <a:ea typeface="Calibri" panose="020F0502020204030204" pitchFamily="34" charset="0"/>
              </a:rPr>
              <a:t> is specified later on.</a:t>
            </a:r>
            <a:endParaRPr lang="en-US" sz="2000" dirty="0"/>
          </a:p>
        </p:txBody>
      </p:sp>
    </p:spTree>
    <p:extLst>
      <p:ext uri="{BB962C8B-B14F-4D97-AF65-F5344CB8AC3E}">
        <p14:creationId xmlns:p14="http://schemas.microsoft.com/office/powerpoint/2010/main" val="803896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0500-AB6E-6C79-F66C-17D8132DD4ED}"/>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963D894D-2F15-77F9-EB31-97F22C14766D}"/>
              </a:ext>
            </a:extLst>
          </p:cNvPr>
          <p:cNvSpPr>
            <a:spLocks noGrp="1"/>
          </p:cNvSpPr>
          <p:nvPr>
            <p:ph idx="1"/>
          </p:nvPr>
        </p:nvSpPr>
        <p:spPr>
          <a:xfrm>
            <a:off x="457200" y="381000"/>
            <a:ext cx="8229600" cy="6202362"/>
          </a:xfrm>
        </p:spPr>
        <p:txBody>
          <a:bodyPr/>
          <a:lstStyle/>
          <a:p>
            <a:r>
              <a:rPr lang="en-US" sz="2000" dirty="0">
                <a:latin typeface="Times New Roman" panose="02020603050405020304" pitchFamily="18" charset="0"/>
                <a:cs typeface="Times New Roman" panose="02020603050405020304" pitchFamily="18" charset="0"/>
              </a:rPr>
              <a:t>We denoted as </a:t>
            </a:r>
            <a:r>
              <a:rPr lang="en-US" sz="2000" dirty="0" err="1">
                <a:solidFill>
                  <a:srgbClr val="C00000"/>
                </a:solidFill>
                <a:effectLst/>
                <a:latin typeface="Times New Roman" panose="02020603050405020304" pitchFamily="18" charset="0"/>
                <a:ea typeface="Calibri" panose="020F0502020204030204" pitchFamily="34" charset="0"/>
              </a:rPr>
              <a:t>Δσ</a:t>
            </a:r>
            <a:r>
              <a:rPr lang="en-US" sz="2000" dirty="0">
                <a:solidFill>
                  <a:srgbClr val="C00000"/>
                </a:solidFill>
                <a:latin typeface="Times New Roman" panose="02020603050405020304" pitchFamily="18" charset="0"/>
                <a:ea typeface="Calibri" panose="020F0502020204030204" pitchFamily="34" charset="0"/>
              </a:rPr>
              <a:t> the change</a:t>
            </a:r>
            <a:r>
              <a:rPr lang="en-US" sz="2000" dirty="0">
                <a:solidFill>
                  <a:srgbClr val="C00000"/>
                </a:solidFill>
                <a:effectLst/>
                <a:latin typeface="Times New Roman" panose="02020603050405020304" pitchFamily="18" charset="0"/>
                <a:ea typeface="Calibri" panose="020F0502020204030204" pitchFamily="34" charset="0"/>
              </a:rPr>
              <a:t> of the cross-section for the elastic scattering</a:t>
            </a:r>
          </a:p>
          <a:p>
            <a:pPr marL="0" indent="0">
              <a:buNone/>
            </a:pPr>
            <a:r>
              <a:rPr lang="en-US" sz="2000" dirty="0">
                <a:solidFill>
                  <a:srgbClr val="C00000"/>
                </a:solidFill>
                <a:effectLst/>
                <a:latin typeface="Times New Roman" panose="02020603050405020304" pitchFamily="18" charset="0"/>
                <a:ea typeface="Calibri" panose="020F0502020204030204" pitchFamily="34" charset="0"/>
              </a:rPr>
              <a:t>of electrons</a:t>
            </a:r>
            <a:r>
              <a:rPr lang="en-US" sz="2000" dirty="0">
                <a:solidFill>
                  <a:srgbClr val="000000"/>
                </a:solidFill>
                <a:effectLst/>
                <a:latin typeface="Times New Roman" panose="02020603050405020304" pitchFamily="18" charset="0"/>
                <a:ea typeface="Calibri" panose="020F0502020204030204" pitchFamily="34" charset="0"/>
              </a:rPr>
              <a:t> on the relatively heavy </a:t>
            </a:r>
            <a:r>
              <a:rPr lang="en-US" sz="2000" dirty="0" err="1">
                <a:solidFill>
                  <a:srgbClr val="000000"/>
                </a:solidFill>
                <a:effectLst/>
                <a:latin typeface="Times New Roman" panose="02020603050405020304" pitchFamily="18" charset="0"/>
                <a:ea typeface="Calibri" panose="020F0502020204030204" pitchFamily="34" charset="0"/>
              </a:rPr>
              <a:t>hydrogenlike</a:t>
            </a:r>
            <a:r>
              <a:rPr lang="en-US" sz="2000" dirty="0">
                <a:solidFill>
                  <a:srgbClr val="000000"/>
                </a:solidFill>
                <a:effectLst/>
                <a:latin typeface="Times New Roman" panose="02020603050405020304" pitchFamily="18" charset="0"/>
                <a:ea typeface="Calibri" panose="020F0502020204030204" pitchFamily="34" charset="0"/>
              </a:rPr>
              <a:t> ions – the change </a:t>
            </a:r>
            <a:r>
              <a:rPr lang="en-US" sz="2000" dirty="0">
                <a:solidFill>
                  <a:srgbClr val="C00000"/>
                </a:solidFill>
                <a:effectLst/>
                <a:latin typeface="Times New Roman" panose="02020603050405020304" pitchFamily="18" charset="0"/>
                <a:ea typeface="Calibri" panose="020F0502020204030204" pitchFamily="34" charset="0"/>
              </a:rPr>
              <a:t>caused by the presence of the SFHI</a:t>
            </a:r>
            <a:r>
              <a:rPr lang="en-US" sz="2000" dirty="0">
                <a:solidFill>
                  <a:srgbClr val="000000"/>
                </a:solidFill>
                <a:effectLst/>
                <a:latin typeface="Times New Roman" panose="02020603050405020304" pitchFamily="18" charset="0"/>
                <a:ea typeface="Calibri" panose="020F0502020204030204" pitchFamily="34" charset="0"/>
              </a:rPr>
              <a:t>.</a:t>
            </a:r>
            <a:r>
              <a:rPr lang="en-US" sz="2000" dirty="0">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If for the same nucleus there is a difference between the nuclear charge radius, determined experimentally </a:t>
            </a:r>
            <a:r>
              <a:rPr lang="en-US" sz="2000" dirty="0">
                <a:solidFill>
                  <a:srgbClr val="FF0000"/>
                </a:solidFill>
                <a:effectLst/>
                <a:latin typeface="Times New Roman" panose="02020603050405020304" pitchFamily="18" charset="0"/>
                <a:ea typeface="Calibri" panose="020F0502020204030204" pitchFamily="34" charset="0"/>
              </a:rPr>
              <a:t>by the muonic x-ray transition energies</a:t>
            </a:r>
            <a:r>
              <a:rPr lang="en-US" sz="2000" dirty="0">
                <a:solidFill>
                  <a:srgbClr val="000000"/>
                </a:solidFill>
                <a:effectLst/>
                <a:latin typeface="Times New Roman" panose="02020603050405020304" pitchFamily="18" charset="0"/>
                <a:ea typeface="Calibri" panose="020F0502020204030204" pitchFamily="34" charset="0"/>
              </a:rPr>
              <a:t>, and the nuclear charge radius, determined experimentally from </a:t>
            </a:r>
            <a:r>
              <a:rPr lang="en-US" sz="2000" dirty="0">
                <a:solidFill>
                  <a:srgbClr val="FF0000"/>
                </a:solidFill>
                <a:effectLst/>
                <a:latin typeface="Times New Roman" panose="02020603050405020304" pitchFamily="18" charset="0"/>
                <a:ea typeface="Calibri" panose="020F0502020204030204" pitchFamily="34" charset="0"/>
              </a:rPr>
              <a:t>the elastic electron scattering</a:t>
            </a:r>
            <a:r>
              <a:rPr lang="en-US" sz="2000" dirty="0">
                <a:solidFill>
                  <a:srgbClr val="000000"/>
                </a:solidFill>
                <a:effectLst/>
                <a:latin typeface="Times New Roman" panose="02020603050405020304" pitchFamily="18" charset="0"/>
                <a:ea typeface="Calibri" panose="020F0502020204030204" pitchFamily="34" charset="0"/>
              </a:rPr>
              <a:t>, such as </a:t>
            </a:r>
            <a:r>
              <a:rPr lang="en-US" sz="2000" dirty="0">
                <a:solidFill>
                  <a:srgbClr val="FF0000"/>
                </a:solidFill>
                <a:effectLst/>
                <a:latin typeface="Times New Roman" panose="02020603050405020304" pitchFamily="18" charset="0"/>
                <a:ea typeface="Calibri" panose="020F0502020204030204" pitchFamily="34" charset="0"/>
              </a:rPr>
              <a:t>the ratio of the latter to the former is (1 – a), </a:t>
            </a:r>
            <a:r>
              <a:rPr lang="en-US" sz="2000" dirty="0">
                <a:solidFill>
                  <a:srgbClr val="000000"/>
                </a:solidFill>
                <a:effectLst/>
                <a:latin typeface="Times New Roman" panose="02020603050405020304" pitchFamily="18" charset="0"/>
                <a:ea typeface="Calibri" panose="020F0502020204030204" pitchFamily="34" charset="0"/>
              </a:rPr>
              <a:t>where a &lt;&lt; 1 (what could be the real situation, as specified below), then </a:t>
            </a:r>
            <a:r>
              <a:rPr lang="en-US" sz="2000" dirty="0">
                <a:solidFill>
                  <a:srgbClr val="FF0000"/>
                </a:solidFill>
                <a:effectLst/>
                <a:latin typeface="Times New Roman" panose="02020603050405020304" pitchFamily="18" charset="0"/>
                <a:ea typeface="Calibri" panose="020F0502020204030204" pitchFamily="34" charset="0"/>
              </a:rPr>
              <a:t>we sought the value of ε satisfying the following equation</a:t>
            </a:r>
            <a:r>
              <a:rPr lang="en-US" sz="2000" dirty="0">
                <a:solidFill>
                  <a:srgbClr val="000000"/>
                </a:solidFill>
                <a:effectLst/>
                <a:latin typeface="Times New Roman" panose="02020603050405020304" pitchFamily="18" charset="0"/>
                <a:ea typeface="Calibri" panose="020F0502020204030204" pitchFamily="34" charset="0"/>
              </a:rPr>
              <a:t>:</a:t>
            </a:r>
          </a:p>
          <a:p>
            <a:pPr marL="1371600" marR="0" indent="0">
              <a:spcBef>
                <a:spcPts val="0"/>
              </a:spcBef>
              <a:spcAft>
                <a:spcPts val="0"/>
              </a:spcAft>
              <a:buNone/>
            </a:pPr>
            <a:r>
              <a:rPr lang="en-US" sz="2000" dirty="0" err="1">
                <a:solidFill>
                  <a:srgbClr val="000000"/>
                </a:solidFill>
                <a:effectLst/>
                <a:latin typeface="Times New Roman" panose="02020603050405020304" pitchFamily="18" charset="0"/>
                <a:ea typeface="Calibri" panose="020F0502020204030204" pitchFamily="34" charset="0"/>
              </a:rPr>
              <a:t>Δσ</a:t>
            </a:r>
            <a:r>
              <a:rPr lang="en-US" sz="2000" dirty="0">
                <a:solidFill>
                  <a:srgbClr val="000000"/>
                </a:solidFill>
                <a:effectLst/>
                <a:latin typeface="Times New Roman" panose="02020603050405020304" pitchFamily="18" charset="0"/>
                <a:ea typeface="Calibri" panose="020F0502020204030204" pitchFamily="34" charset="0"/>
              </a:rPr>
              <a:t>(ε, Z, R) = </a:t>
            </a:r>
            <a:r>
              <a:rPr lang="en-US" sz="2000" dirty="0" err="1">
                <a:solidFill>
                  <a:srgbClr val="000000"/>
                </a:solidFill>
                <a:effectLst/>
                <a:latin typeface="Times New Roman" panose="02020603050405020304" pitchFamily="18" charset="0"/>
                <a:ea typeface="Calibri" panose="020F0502020204030204" pitchFamily="34" charset="0"/>
              </a:rPr>
              <a:t>Δσ</a:t>
            </a:r>
            <a:r>
              <a:rPr lang="en-US" sz="2000" dirty="0">
                <a:solidFill>
                  <a:srgbClr val="000000"/>
                </a:solidFill>
                <a:effectLst/>
                <a:latin typeface="Times New Roman" panose="02020603050405020304" pitchFamily="18" charset="0"/>
                <a:ea typeface="Calibri" panose="020F0502020204030204" pitchFamily="34" charset="0"/>
              </a:rPr>
              <a:t>[0, Z, (1 – a)R].				 </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To put it another way, </a:t>
            </a:r>
            <a:r>
              <a:rPr lang="en-US" sz="2000" b="1" dirty="0">
                <a:solidFill>
                  <a:srgbClr val="C00000"/>
                </a:solidFill>
                <a:effectLst/>
                <a:latin typeface="Times New Roman" panose="02020603050405020304" pitchFamily="18" charset="0"/>
                <a:ea typeface="Calibri" panose="020F0502020204030204" pitchFamily="34" charset="0"/>
              </a:rPr>
              <a:t>the goal </a:t>
            </a:r>
            <a:r>
              <a:rPr lang="en-US" sz="2000" dirty="0">
                <a:solidFill>
                  <a:srgbClr val="000000"/>
                </a:solidFill>
                <a:effectLst/>
                <a:latin typeface="Times New Roman" panose="02020603050405020304" pitchFamily="18" charset="0"/>
                <a:ea typeface="Calibri" panose="020F0502020204030204" pitchFamily="34" charset="0"/>
              </a:rPr>
              <a:t>of solving the above equation with respect to ε was to demonstrate that </a:t>
            </a:r>
            <a:r>
              <a:rPr lang="en-US" sz="2000" b="1" dirty="0">
                <a:solidFill>
                  <a:srgbClr val="C00000"/>
                </a:solidFill>
                <a:effectLst/>
                <a:latin typeface="Times New Roman" panose="02020603050405020304" pitchFamily="18" charset="0"/>
                <a:ea typeface="Calibri" panose="020F0502020204030204" pitchFamily="34" charset="0"/>
              </a:rPr>
              <a:t>from the same experimental cross-section</a:t>
            </a:r>
            <a:r>
              <a:rPr lang="en-US" sz="2000" dirty="0">
                <a:solidFill>
                  <a:srgbClr val="000000"/>
                </a:solidFill>
                <a:effectLst/>
                <a:latin typeface="Times New Roman" panose="02020603050405020304" pitchFamily="18" charset="0"/>
                <a:ea typeface="Calibri" panose="020F0502020204030204" pitchFamily="34" charset="0"/>
              </a:rPr>
              <a:t>, one can </a:t>
            </a:r>
            <a:r>
              <a:rPr lang="en-US" sz="2000" b="1" dirty="0">
                <a:solidFill>
                  <a:srgbClr val="C00000"/>
                </a:solidFill>
                <a:effectLst/>
                <a:latin typeface="Times New Roman" panose="02020603050405020304" pitchFamily="18" charset="0"/>
                <a:ea typeface="Calibri" panose="020F0502020204030204" pitchFamily="34" charset="0"/>
              </a:rPr>
              <a:t>deduce either the smaller value of R </a:t>
            </a:r>
            <a:r>
              <a:rPr lang="en-US" sz="2000" dirty="0">
                <a:solidFill>
                  <a:srgbClr val="000000"/>
                </a:solidFill>
                <a:effectLst/>
                <a:latin typeface="Times New Roman" panose="02020603050405020304" pitchFamily="18" charset="0"/>
                <a:ea typeface="Calibri" panose="020F0502020204030204" pitchFamily="34" charset="0"/>
              </a:rPr>
              <a:t>while disregarding a possible share of the SFHI in the experimental target (i.e., </a:t>
            </a:r>
            <a:r>
              <a:rPr lang="en-US" sz="2000" b="1" dirty="0">
                <a:solidFill>
                  <a:srgbClr val="C00000"/>
                </a:solidFill>
                <a:effectLst/>
                <a:latin typeface="Times New Roman" panose="02020603050405020304" pitchFamily="18" charset="0"/>
                <a:ea typeface="Calibri" panose="020F0502020204030204" pitchFamily="34" charset="0"/>
              </a:rPr>
              <a:t>at ε = 0</a:t>
            </a:r>
            <a:r>
              <a:rPr lang="en-US" sz="2000" dirty="0">
                <a:solidFill>
                  <a:srgbClr val="000000"/>
                </a:solidFill>
                <a:effectLst/>
                <a:latin typeface="Times New Roman" panose="02020603050405020304" pitchFamily="18" charset="0"/>
                <a:ea typeface="Calibri" panose="020F0502020204030204" pitchFamily="34" charset="0"/>
              </a:rPr>
              <a:t>) or a </a:t>
            </a:r>
            <a:r>
              <a:rPr lang="en-US" sz="2000" b="1" dirty="0">
                <a:solidFill>
                  <a:srgbClr val="C00000"/>
                </a:solidFill>
                <a:effectLst/>
                <a:latin typeface="Times New Roman" panose="02020603050405020304" pitchFamily="18" charset="0"/>
                <a:ea typeface="Calibri" panose="020F0502020204030204" pitchFamily="34" charset="0"/>
              </a:rPr>
              <a:t>higher value of R at some finite value of ε</a:t>
            </a:r>
            <a:r>
              <a:rPr lang="en-US" sz="20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000" dirty="0">
                <a:solidFill>
                  <a:srgbClr val="000000"/>
                </a:solidFill>
                <a:latin typeface="Times New Roman" panose="02020603050405020304" pitchFamily="18" charset="0"/>
                <a:cs typeface="Times New Roman" panose="02020603050405020304" pitchFamily="18" charset="0"/>
              </a:rPr>
              <a:t>We obtained the analytical solution of that equation with respect to </a:t>
            </a:r>
            <a:r>
              <a:rPr lang="en-US" sz="2000" dirty="0">
                <a:solidFill>
                  <a:srgbClr val="000000"/>
                </a:solidFill>
                <a:effectLst/>
                <a:latin typeface="Times New Roman" panose="02020603050405020304" pitchFamily="18" charset="0"/>
                <a:ea typeface="Calibri" panose="020F0502020204030204" pitchFamily="34" charset="0"/>
              </a:rPr>
              <a:t>ε as the function of Z, R, and a.</a:t>
            </a:r>
          </a:p>
          <a:p>
            <a:pPr marL="0" marR="0">
              <a:spcBef>
                <a:spcPts val="0"/>
              </a:spcBef>
              <a:spcAft>
                <a:spcPts val="0"/>
              </a:spcAft>
            </a:pPr>
            <a:r>
              <a:rPr lang="en-US" sz="2000" dirty="0">
                <a:solidFill>
                  <a:srgbClr val="000000"/>
                </a:solidFill>
                <a:latin typeface="Times New Roman" panose="02020603050405020304" pitchFamily="18" charset="0"/>
                <a:cs typeface="Times New Roman" panose="02020603050405020304" pitchFamily="18" charset="0"/>
              </a:rPr>
              <a:t>It is illustrated in the next slide.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2245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4B85-634C-8E7B-58F4-40CE6E9FAB76}"/>
              </a:ext>
            </a:extLst>
          </p:cNvPr>
          <p:cNvSpPr>
            <a:spLocks noGrp="1"/>
          </p:cNvSpPr>
          <p:nvPr>
            <p:ph type="title"/>
          </p:nvPr>
        </p:nvSpPr>
        <p:spPr>
          <a:xfrm>
            <a:off x="457200" y="274638"/>
            <a:ext cx="8229600" cy="106362"/>
          </a:xfrm>
        </p:spPr>
        <p:txBody>
          <a:bodyPr/>
          <a:lstStyle/>
          <a:p>
            <a:endParaRPr lang="en-US" dirty="0"/>
          </a:p>
        </p:txBody>
      </p:sp>
      <p:sp>
        <p:nvSpPr>
          <p:cNvPr id="3" name="Content Placeholder 2">
            <a:extLst>
              <a:ext uri="{FF2B5EF4-FFF2-40B4-BE49-F238E27FC236}">
                <a16:creationId xmlns:a16="http://schemas.microsoft.com/office/drawing/2014/main" id="{BB9469D4-B294-A7B4-F5D3-83F5B25C087B}"/>
              </a:ext>
            </a:extLst>
          </p:cNvPr>
          <p:cNvSpPr>
            <a:spLocks noGrp="1"/>
          </p:cNvSpPr>
          <p:nvPr>
            <p:ph idx="1"/>
          </p:nvPr>
        </p:nvSpPr>
        <p:spPr>
          <a:xfrm>
            <a:off x="457200" y="5257800"/>
            <a:ext cx="8229600" cy="1524000"/>
          </a:xfrm>
        </p:spPr>
        <p:txBody>
          <a:bodyPr/>
          <a:lstStyle/>
          <a:p>
            <a:r>
              <a:rPr lang="en-US" sz="1800" dirty="0">
                <a:solidFill>
                  <a:srgbClr val="000000"/>
                </a:solidFill>
                <a:effectLst/>
                <a:latin typeface="Times New Roman" panose="02020603050405020304" pitchFamily="18" charset="0"/>
                <a:ea typeface="Calibri" panose="020F0502020204030204" pitchFamily="34" charset="0"/>
              </a:rPr>
              <a:t>The share ε of the second flavor of the heavy ions in the experimental target, required for reconciling two different experimental values of the nuclear charge radius that are in the ratio of 0.99 to each other, versus the nuclear charge Z and the nucleon “sphere” radius R (in atomic units). The ratio 0.99 corresponds to the experiments discussed below.</a:t>
            </a:r>
          </a:p>
          <a:p>
            <a:endParaRPr lang="en-US" sz="2000" dirty="0"/>
          </a:p>
        </p:txBody>
      </p:sp>
      <p:pic>
        <p:nvPicPr>
          <p:cNvPr id="10" name="Graphic 1">
            <a:extLst>
              <a:ext uri="{FF2B5EF4-FFF2-40B4-BE49-F238E27FC236}">
                <a16:creationId xmlns:a16="http://schemas.microsoft.com/office/drawing/2014/main" id="{A9780229-E80B-1FCC-1FE9-B687F70EB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874" y="609600"/>
            <a:ext cx="6412984" cy="4500563"/>
          </a:xfrm>
          <a:prstGeom prst="rect">
            <a:avLst/>
          </a:prstGeom>
        </p:spPr>
      </p:pic>
    </p:spTree>
    <p:extLst>
      <p:ext uri="{BB962C8B-B14F-4D97-AF65-F5344CB8AC3E}">
        <p14:creationId xmlns:p14="http://schemas.microsoft.com/office/powerpoint/2010/main" val="1444085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98C68-F210-7235-30D1-3DD7D2FBF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0541A-AB88-D189-7167-E5AF20CD54D5}"/>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542A90DD-7EA7-EB42-6551-D1D93BB80141}"/>
              </a:ext>
            </a:extLst>
          </p:cNvPr>
          <p:cNvSpPr>
            <a:spLocks noGrp="1"/>
          </p:cNvSpPr>
          <p:nvPr>
            <p:ph idx="1"/>
          </p:nvPr>
        </p:nvSpPr>
        <p:spPr>
          <a:xfrm>
            <a:off x="457200" y="502920"/>
            <a:ext cx="8229600" cy="5623244"/>
          </a:xfrm>
        </p:spPr>
        <p: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For connecting the above illustrative example with reality, I refer to </a:t>
            </a:r>
            <a:r>
              <a:rPr lang="en-US" sz="2400" dirty="0">
                <a:solidFill>
                  <a:srgbClr val="FF0000"/>
                </a:solidFill>
                <a:effectLst/>
                <a:latin typeface="Times New Roman" panose="02020603050405020304" pitchFamily="18" charset="0"/>
                <a:ea typeface="Calibri" panose="020F0502020204030204" pitchFamily="34" charset="0"/>
              </a:rPr>
              <a:t>the actual comparison </a:t>
            </a:r>
            <a:r>
              <a:rPr lang="en-US" sz="2400" dirty="0">
                <a:solidFill>
                  <a:srgbClr val="000000"/>
                </a:solidFill>
                <a:effectLst/>
                <a:latin typeface="Times New Roman" panose="02020603050405020304" pitchFamily="18" charset="0"/>
                <a:ea typeface="Calibri" panose="020F0502020204030204" pitchFamily="34" charset="0"/>
              </a:rPr>
              <a:t>between the nuclear charge radius, determined experimentally by the muonic x-ray transition energies, and the nuclear charge radius, determined experimentally from the elastic electron scattering.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The theory of the SFHI assumes the spherical shape of the nuclei, so that it is </a:t>
            </a:r>
            <a:r>
              <a:rPr lang="en-US" sz="2400" dirty="0">
                <a:solidFill>
                  <a:srgbClr val="C00000"/>
                </a:solidFill>
                <a:effectLst/>
                <a:latin typeface="Times New Roman" panose="02020603050405020304" pitchFamily="18" charset="0"/>
                <a:ea typeface="Calibri" panose="020F0502020204030204" pitchFamily="34" charset="0"/>
              </a:rPr>
              <a:t>fully applicable only to the doubly-magic (and thus spherical) nuclei</a:t>
            </a:r>
            <a:r>
              <a:rPr lang="en-US" sz="2400" dirty="0">
                <a:solidFill>
                  <a:srgbClr val="000000"/>
                </a:solidFill>
                <a:effectLst/>
                <a:latin typeface="Times New Roman" panose="02020603050405020304" pitchFamily="18" charset="0"/>
                <a:ea typeface="Calibri" panose="020F0502020204030204" pitchFamily="34" charset="0"/>
              </a:rPr>
              <a:t>, which in the above range 10 &lt; Z &lt; 80 are the following seven nuclei: </a:t>
            </a:r>
            <a:r>
              <a:rPr lang="en-US" sz="2400" baseline="30000" dirty="0">
                <a:solidFill>
                  <a:srgbClr val="C00000"/>
                </a:solidFill>
                <a:effectLst/>
                <a:latin typeface="Times New Roman" panose="02020603050405020304" pitchFamily="18" charset="0"/>
                <a:ea typeface="Calibri" panose="020F0502020204030204" pitchFamily="34" charset="0"/>
              </a:rPr>
              <a:t>40</a:t>
            </a:r>
            <a:r>
              <a:rPr lang="en-US" sz="2400" dirty="0">
                <a:solidFill>
                  <a:srgbClr val="C00000"/>
                </a:solidFill>
                <a:effectLst/>
                <a:latin typeface="Times New Roman" panose="02020603050405020304" pitchFamily="18" charset="0"/>
                <a:ea typeface="Calibri" panose="020F0502020204030204" pitchFamily="34" charset="0"/>
              </a:rPr>
              <a:t>Ca</a:t>
            </a:r>
            <a:r>
              <a:rPr lang="en-US" sz="2400" baseline="-25000" dirty="0">
                <a:solidFill>
                  <a:srgbClr val="C00000"/>
                </a:solidFill>
                <a:effectLst/>
                <a:latin typeface="Times New Roman" panose="02020603050405020304" pitchFamily="18" charset="0"/>
                <a:ea typeface="Calibri" panose="020F0502020204030204" pitchFamily="34" charset="0"/>
              </a:rPr>
              <a:t>20</a:t>
            </a:r>
            <a:r>
              <a:rPr lang="en-US" sz="2400" dirty="0">
                <a:solidFill>
                  <a:srgbClr val="C00000"/>
                </a:solidFill>
                <a:effectLst/>
                <a:latin typeface="Times New Roman" panose="02020603050405020304" pitchFamily="18" charset="0"/>
                <a:ea typeface="Calibri" panose="020F0502020204030204" pitchFamily="34" charset="0"/>
              </a:rPr>
              <a:t>, </a:t>
            </a:r>
            <a:r>
              <a:rPr lang="en-US" sz="2400" baseline="30000" dirty="0">
                <a:solidFill>
                  <a:srgbClr val="C00000"/>
                </a:solidFill>
                <a:effectLst/>
                <a:latin typeface="Times New Roman" panose="02020603050405020304" pitchFamily="18" charset="0"/>
                <a:ea typeface="Calibri" panose="020F0502020204030204" pitchFamily="34" charset="0"/>
              </a:rPr>
              <a:t>48</a:t>
            </a:r>
            <a:r>
              <a:rPr lang="en-US" sz="2400" dirty="0">
                <a:solidFill>
                  <a:srgbClr val="C00000"/>
                </a:solidFill>
                <a:effectLst/>
                <a:latin typeface="Times New Roman" panose="02020603050405020304" pitchFamily="18" charset="0"/>
                <a:ea typeface="Calibri" panose="020F0502020204030204" pitchFamily="34" charset="0"/>
              </a:rPr>
              <a:t>Ca</a:t>
            </a:r>
            <a:r>
              <a:rPr lang="en-US" sz="2400" baseline="-25000" dirty="0">
                <a:solidFill>
                  <a:srgbClr val="C00000"/>
                </a:solidFill>
                <a:effectLst/>
                <a:latin typeface="Times New Roman" panose="02020603050405020304" pitchFamily="18" charset="0"/>
                <a:ea typeface="Calibri" panose="020F0502020204030204" pitchFamily="34" charset="0"/>
              </a:rPr>
              <a:t>20</a:t>
            </a:r>
            <a:r>
              <a:rPr lang="en-US" sz="2400" dirty="0">
                <a:solidFill>
                  <a:srgbClr val="C00000"/>
                </a:solidFill>
                <a:effectLst/>
                <a:latin typeface="Times New Roman" panose="02020603050405020304" pitchFamily="18" charset="0"/>
                <a:ea typeface="Calibri" panose="020F0502020204030204" pitchFamily="34" charset="0"/>
              </a:rPr>
              <a:t>, </a:t>
            </a:r>
            <a:r>
              <a:rPr lang="en-US" sz="2400" baseline="30000" dirty="0">
                <a:solidFill>
                  <a:srgbClr val="C00000"/>
                </a:solidFill>
                <a:effectLst/>
                <a:latin typeface="Times New Roman" panose="02020603050405020304" pitchFamily="18" charset="0"/>
                <a:ea typeface="Calibri" panose="020F0502020204030204" pitchFamily="34" charset="0"/>
              </a:rPr>
              <a:t>48</a:t>
            </a:r>
            <a:r>
              <a:rPr lang="en-US" sz="2400" dirty="0">
                <a:solidFill>
                  <a:srgbClr val="C00000"/>
                </a:solidFill>
                <a:effectLst/>
                <a:latin typeface="Times New Roman" panose="02020603050405020304" pitchFamily="18" charset="0"/>
                <a:ea typeface="Calibri" panose="020F0502020204030204" pitchFamily="34" charset="0"/>
              </a:rPr>
              <a:t>Ni</a:t>
            </a:r>
            <a:r>
              <a:rPr lang="en-US" sz="2400" baseline="-25000" dirty="0">
                <a:solidFill>
                  <a:srgbClr val="C00000"/>
                </a:solidFill>
                <a:effectLst/>
                <a:latin typeface="Times New Roman" panose="02020603050405020304" pitchFamily="18" charset="0"/>
                <a:ea typeface="Calibri" panose="020F0502020204030204" pitchFamily="34" charset="0"/>
              </a:rPr>
              <a:t>28</a:t>
            </a:r>
            <a:r>
              <a:rPr lang="en-US" sz="2400" dirty="0">
                <a:solidFill>
                  <a:srgbClr val="C00000"/>
                </a:solidFill>
                <a:effectLst/>
                <a:latin typeface="Times New Roman" panose="02020603050405020304" pitchFamily="18" charset="0"/>
                <a:ea typeface="Calibri" panose="020F0502020204030204" pitchFamily="34" charset="0"/>
              </a:rPr>
              <a:t>, </a:t>
            </a:r>
            <a:r>
              <a:rPr lang="en-US" sz="2400" baseline="30000" dirty="0">
                <a:solidFill>
                  <a:srgbClr val="C00000"/>
                </a:solidFill>
                <a:effectLst/>
                <a:latin typeface="Times New Roman" panose="02020603050405020304" pitchFamily="18" charset="0"/>
                <a:ea typeface="Calibri" panose="020F0502020204030204" pitchFamily="34" charset="0"/>
              </a:rPr>
              <a:t>56</a:t>
            </a:r>
            <a:r>
              <a:rPr lang="en-US" sz="2400" dirty="0">
                <a:solidFill>
                  <a:srgbClr val="C00000"/>
                </a:solidFill>
                <a:effectLst/>
                <a:latin typeface="Times New Roman" panose="02020603050405020304" pitchFamily="18" charset="0"/>
                <a:ea typeface="Calibri" panose="020F0502020204030204" pitchFamily="34" charset="0"/>
              </a:rPr>
              <a:t>Ni</a:t>
            </a:r>
            <a:r>
              <a:rPr lang="en-US" sz="2400" baseline="-25000" dirty="0">
                <a:solidFill>
                  <a:srgbClr val="C00000"/>
                </a:solidFill>
                <a:effectLst/>
                <a:latin typeface="Times New Roman" panose="02020603050405020304" pitchFamily="18" charset="0"/>
                <a:ea typeface="Calibri" panose="020F0502020204030204" pitchFamily="34" charset="0"/>
              </a:rPr>
              <a:t>28</a:t>
            </a:r>
            <a:r>
              <a:rPr lang="en-US" sz="2400" dirty="0">
                <a:solidFill>
                  <a:srgbClr val="C00000"/>
                </a:solidFill>
                <a:effectLst/>
                <a:latin typeface="Times New Roman" panose="02020603050405020304" pitchFamily="18" charset="0"/>
                <a:ea typeface="Calibri" panose="020F0502020204030204" pitchFamily="34" charset="0"/>
              </a:rPr>
              <a:t>, </a:t>
            </a:r>
            <a:r>
              <a:rPr lang="en-US" sz="2400" baseline="30000" dirty="0">
                <a:solidFill>
                  <a:srgbClr val="C00000"/>
                </a:solidFill>
                <a:effectLst/>
                <a:latin typeface="Times New Roman" panose="02020603050405020304" pitchFamily="18" charset="0"/>
                <a:ea typeface="Calibri" panose="020F0502020204030204" pitchFamily="34" charset="0"/>
              </a:rPr>
              <a:t>78</a:t>
            </a:r>
            <a:r>
              <a:rPr lang="en-US" sz="2400" dirty="0">
                <a:solidFill>
                  <a:srgbClr val="C00000"/>
                </a:solidFill>
                <a:effectLst/>
                <a:latin typeface="Times New Roman" panose="02020603050405020304" pitchFamily="18" charset="0"/>
                <a:ea typeface="Calibri" panose="020F0502020204030204" pitchFamily="34" charset="0"/>
              </a:rPr>
              <a:t>Ni</a:t>
            </a:r>
            <a:r>
              <a:rPr lang="en-US" sz="2400" baseline="-25000" dirty="0">
                <a:solidFill>
                  <a:srgbClr val="C00000"/>
                </a:solidFill>
                <a:effectLst/>
                <a:latin typeface="Times New Roman" panose="02020603050405020304" pitchFamily="18" charset="0"/>
                <a:ea typeface="Calibri" panose="020F0502020204030204" pitchFamily="34" charset="0"/>
              </a:rPr>
              <a:t>28</a:t>
            </a:r>
            <a:r>
              <a:rPr lang="en-US" sz="2400" dirty="0">
                <a:solidFill>
                  <a:srgbClr val="C00000"/>
                </a:solidFill>
                <a:effectLst/>
                <a:latin typeface="Times New Roman" panose="02020603050405020304" pitchFamily="18" charset="0"/>
                <a:ea typeface="Calibri" panose="020F0502020204030204" pitchFamily="34" charset="0"/>
              </a:rPr>
              <a:t>, </a:t>
            </a:r>
            <a:r>
              <a:rPr lang="en-US" sz="2400" baseline="30000" dirty="0">
                <a:solidFill>
                  <a:srgbClr val="C00000"/>
                </a:solidFill>
                <a:effectLst/>
                <a:latin typeface="Times New Roman" panose="02020603050405020304" pitchFamily="18" charset="0"/>
                <a:ea typeface="Calibri" panose="020F0502020204030204" pitchFamily="34" charset="0"/>
              </a:rPr>
              <a:t>100</a:t>
            </a:r>
            <a:r>
              <a:rPr lang="en-US" sz="2400" dirty="0">
                <a:solidFill>
                  <a:srgbClr val="C00000"/>
                </a:solidFill>
                <a:effectLst/>
                <a:latin typeface="Times New Roman" panose="02020603050405020304" pitchFamily="18" charset="0"/>
                <a:ea typeface="Calibri" panose="020F0502020204030204" pitchFamily="34" charset="0"/>
              </a:rPr>
              <a:t>Sn</a:t>
            </a:r>
            <a:r>
              <a:rPr lang="en-US" sz="2400" baseline="-25000" dirty="0">
                <a:solidFill>
                  <a:srgbClr val="C00000"/>
                </a:solidFill>
                <a:effectLst/>
                <a:latin typeface="Times New Roman" panose="02020603050405020304" pitchFamily="18" charset="0"/>
                <a:ea typeface="Calibri" panose="020F0502020204030204" pitchFamily="34" charset="0"/>
              </a:rPr>
              <a:t>50</a:t>
            </a:r>
            <a:r>
              <a:rPr lang="en-US" sz="2400" dirty="0">
                <a:solidFill>
                  <a:srgbClr val="C00000"/>
                </a:solidFill>
                <a:effectLst/>
                <a:latin typeface="Times New Roman" panose="02020603050405020304" pitchFamily="18" charset="0"/>
                <a:ea typeface="Calibri" panose="020F0502020204030204" pitchFamily="34" charset="0"/>
              </a:rPr>
              <a:t>, and </a:t>
            </a:r>
            <a:r>
              <a:rPr lang="en-US" sz="2400" baseline="30000" dirty="0">
                <a:solidFill>
                  <a:srgbClr val="C00000"/>
                </a:solidFill>
                <a:effectLst/>
                <a:latin typeface="Times New Roman" panose="02020603050405020304" pitchFamily="18" charset="0"/>
                <a:ea typeface="Calibri" panose="020F0502020204030204" pitchFamily="34" charset="0"/>
              </a:rPr>
              <a:t>132</a:t>
            </a:r>
            <a:r>
              <a:rPr lang="en-US" sz="2400" dirty="0">
                <a:solidFill>
                  <a:srgbClr val="C00000"/>
                </a:solidFill>
                <a:effectLst/>
                <a:latin typeface="Times New Roman" panose="02020603050405020304" pitchFamily="18" charset="0"/>
                <a:ea typeface="Calibri" panose="020F0502020204030204" pitchFamily="34" charset="0"/>
              </a:rPr>
              <a:t>Sn</a:t>
            </a:r>
            <a:r>
              <a:rPr lang="en-US" sz="2400" baseline="-25000" dirty="0">
                <a:solidFill>
                  <a:srgbClr val="C00000"/>
                </a:solidFill>
                <a:effectLst/>
                <a:latin typeface="Times New Roman" panose="02020603050405020304" pitchFamily="18" charset="0"/>
                <a:ea typeface="Calibri" panose="020F0502020204030204" pitchFamily="34" charset="0"/>
              </a:rPr>
              <a:t>50</a:t>
            </a:r>
            <a:r>
              <a:rPr lang="en-US" sz="2400" dirty="0">
                <a:solidFill>
                  <a:srgbClr val="C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To the best of my knowledge, </a:t>
            </a:r>
            <a:r>
              <a:rPr lang="en-US" sz="2400" dirty="0">
                <a:solidFill>
                  <a:srgbClr val="FF0000"/>
                </a:solidFill>
                <a:effectLst/>
                <a:latin typeface="Times New Roman" panose="02020603050405020304" pitchFamily="18" charset="0"/>
                <a:ea typeface="Calibri" panose="020F0502020204030204" pitchFamily="34" charset="0"/>
              </a:rPr>
              <a:t>the nuclear charge radius, determined experimentally by the two above different methods, </a:t>
            </a:r>
            <a:r>
              <a:rPr lang="en-US" sz="2400" dirty="0">
                <a:effectLst/>
                <a:latin typeface="Times New Roman" panose="02020603050405020304" pitchFamily="18" charset="0"/>
                <a:ea typeface="Calibri" panose="020F0502020204030204" pitchFamily="34" charset="0"/>
              </a:rPr>
              <a:t>is available only for</a:t>
            </a:r>
            <a:r>
              <a:rPr lang="en-US" sz="2400" dirty="0">
                <a:solidFill>
                  <a:srgbClr val="FF0000"/>
                </a:solidFill>
                <a:effectLst/>
                <a:latin typeface="Times New Roman" panose="02020603050405020304" pitchFamily="18" charset="0"/>
                <a:ea typeface="Calibri" panose="020F0502020204030204" pitchFamily="34" charset="0"/>
              </a:rPr>
              <a:t> </a:t>
            </a:r>
            <a:r>
              <a:rPr lang="en-US" sz="2400" baseline="30000" dirty="0">
                <a:solidFill>
                  <a:srgbClr val="FF0000"/>
                </a:solidFill>
                <a:effectLst/>
                <a:latin typeface="Times New Roman" panose="02020603050405020304" pitchFamily="18" charset="0"/>
                <a:ea typeface="Calibri" panose="020F0502020204030204" pitchFamily="34" charset="0"/>
              </a:rPr>
              <a:t>40</a:t>
            </a:r>
            <a:r>
              <a:rPr lang="en-US" sz="2400" dirty="0">
                <a:solidFill>
                  <a:srgbClr val="FF0000"/>
                </a:solidFill>
                <a:effectLst/>
                <a:latin typeface="Times New Roman" panose="02020603050405020304" pitchFamily="18" charset="0"/>
                <a:ea typeface="Calibri" panose="020F0502020204030204" pitchFamily="34" charset="0"/>
              </a:rPr>
              <a:t>Ca</a:t>
            </a:r>
            <a:r>
              <a:rPr lang="en-US" sz="2400" baseline="-25000" dirty="0">
                <a:solidFill>
                  <a:srgbClr val="FF0000"/>
                </a:solidFill>
                <a:effectLst/>
                <a:latin typeface="Times New Roman" panose="02020603050405020304" pitchFamily="18" charset="0"/>
                <a:ea typeface="Calibri" panose="020F0502020204030204" pitchFamily="34" charset="0"/>
              </a:rPr>
              <a:t>20</a:t>
            </a:r>
            <a:r>
              <a:rPr lang="en-US" sz="2400" dirty="0">
                <a:solidFill>
                  <a:srgbClr val="FF0000"/>
                </a:solidFill>
                <a:effectLst/>
                <a:latin typeface="Times New Roman" panose="02020603050405020304" pitchFamily="18" charset="0"/>
                <a:ea typeface="Calibri" panose="020F0502020204030204" pitchFamily="34" charset="0"/>
              </a:rPr>
              <a:t> and </a:t>
            </a:r>
            <a:r>
              <a:rPr lang="en-US" sz="2400" baseline="30000" dirty="0">
                <a:solidFill>
                  <a:srgbClr val="FF0000"/>
                </a:solidFill>
                <a:effectLst/>
                <a:latin typeface="Times New Roman" panose="02020603050405020304" pitchFamily="18" charset="0"/>
                <a:ea typeface="Calibri" panose="020F0502020204030204" pitchFamily="34" charset="0"/>
              </a:rPr>
              <a:t>48</a:t>
            </a:r>
            <a:r>
              <a:rPr lang="en-US" sz="2400" dirty="0">
                <a:solidFill>
                  <a:srgbClr val="FF0000"/>
                </a:solidFill>
                <a:effectLst/>
                <a:latin typeface="Times New Roman" panose="02020603050405020304" pitchFamily="18" charset="0"/>
                <a:ea typeface="Calibri" panose="020F0502020204030204" pitchFamily="34" charset="0"/>
              </a:rPr>
              <a:t>Ca</a:t>
            </a:r>
            <a:r>
              <a:rPr lang="en-US" sz="2400" baseline="-25000" dirty="0">
                <a:solidFill>
                  <a:srgbClr val="FF0000"/>
                </a:solidFill>
                <a:effectLst/>
                <a:latin typeface="Times New Roman" panose="02020603050405020304" pitchFamily="18" charset="0"/>
                <a:ea typeface="Calibri" panose="020F0502020204030204" pitchFamily="34" charset="0"/>
              </a:rPr>
              <a:t>20</a:t>
            </a:r>
            <a:r>
              <a:rPr lang="en-US" sz="2400" dirty="0">
                <a:solidFill>
                  <a:srgbClr val="FF0000"/>
                </a:solidFill>
                <a:effectLst/>
                <a:latin typeface="Times New Roman" panose="02020603050405020304" pitchFamily="18" charset="0"/>
                <a:ea typeface="Calibri" panose="020F0502020204030204" pitchFamily="34" charset="0"/>
              </a:rPr>
              <a:t>.</a:t>
            </a:r>
            <a:endParaRPr lang="en-US" sz="2400" dirty="0">
              <a:solidFill>
                <a:srgbClr val="FF0000"/>
              </a:solidFill>
            </a:endParaRPr>
          </a:p>
        </p:txBody>
      </p:sp>
    </p:spTree>
    <p:extLst>
      <p:ext uri="{BB962C8B-B14F-4D97-AF65-F5344CB8AC3E}">
        <p14:creationId xmlns:p14="http://schemas.microsoft.com/office/powerpoint/2010/main" val="3547984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20A7F-A9F9-CAED-DD7E-DC18CBF1B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1DE4B-F0B2-DDC2-7327-9FB8EE6F0012}"/>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AA69DAF1-6DD3-7F2D-FFFB-1B4EA22BD157}"/>
              </a:ext>
            </a:extLst>
          </p:cNvPr>
          <p:cNvSpPr>
            <a:spLocks noGrp="1"/>
          </p:cNvSpPr>
          <p:nvPr>
            <p:ph idx="1"/>
          </p:nvPr>
        </p:nvSpPr>
        <p:spPr>
          <a:xfrm>
            <a:off x="457200" y="320358"/>
            <a:ext cx="8229600" cy="6263004"/>
          </a:xfrm>
        </p:spPr>
        <p:txBody>
          <a:bodyPr/>
          <a:lstStyle/>
          <a:p>
            <a:r>
              <a:rPr lang="en-US" sz="2000" dirty="0">
                <a:solidFill>
                  <a:srgbClr val="000000"/>
                </a:solidFill>
                <a:effectLst/>
                <a:latin typeface="Times New Roman" panose="02020603050405020304" pitchFamily="18" charset="0"/>
                <a:ea typeface="Calibri" panose="020F0502020204030204" pitchFamily="34" charset="0"/>
              </a:rPr>
              <a:t>In the range of the nuclear charge 10 &lt; Z &lt; 80 there are seven </a:t>
            </a:r>
            <a:r>
              <a:rPr lang="en-US" sz="2000" i="1" dirty="0">
                <a:solidFill>
                  <a:srgbClr val="000000"/>
                </a:solidFill>
                <a:effectLst/>
                <a:latin typeface="Times New Roman" panose="02020603050405020304" pitchFamily="18" charset="0"/>
                <a:ea typeface="Calibri" panose="020F0502020204030204" pitchFamily="34" charset="0"/>
              </a:rPr>
              <a:t>doubly-magic</a:t>
            </a:r>
            <a:r>
              <a:rPr lang="en-US" sz="2000" dirty="0">
                <a:solidFill>
                  <a:srgbClr val="000000"/>
                </a:solidFill>
                <a:effectLst/>
                <a:latin typeface="Times New Roman" panose="02020603050405020304" pitchFamily="18" charset="0"/>
                <a:ea typeface="Calibri" panose="020F0502020204030204" pitchFamily="34" charset="0"/>
              </a:rPr>
              <a:t> (and thus </a:t>
            </a:r>
            <a:r>
              <a:rPr lang="en-US" sz="2000" i="1" dirty="0">
                <a:solidFill>
                  <a:srgbClr val="000000"/>
                </a:solidFill>
                <a:effectLst/>
                <a:latin typeface="Times New Roman" panose="02020603050405020304" pitchFamily="18" charset="0"/>
                <a:ea typeface="Calibri" panose="020F0502020204030204" pitchFamily="34" charset="0"/>
              </a:rPr>
              <a:t>spherical</a:t>
            </a:r>
            <a:r>
              <a:rPr lang="en-US" sz="2000" dirty="0">
                <a:solidFill>
                  <a:srgbClr val="000000"/>
                </a:solidFill>
                <a:effectLst/>
                <a:latin typeface="Times New Roman" panose="02020603050405020304" pitchFamily="18" charset="0"/>
                <a:ea typeface="Calibri" panose="020F0502020204030204" pitchFamily="34" charset="0"/>
              </a:rPr>
              <a:t>) nuclei: </a:t>
            </a:r>
            <a:r>
              <a:rPr lang="en-US" sz="2000" baseline="30000" dirty="0">
                <a:solidFill>
                  <a:srgbClr val="000000"/>
                </a:solidFill>
                <a:effectLst/>
                <a:latin typeface="Times New Roman" panose="02020603050405020304" pitchFamily="18" charset="0"/>
                <a:ea typeface="Calibri" panose="020F0502020204030204" pitchFamily="34" charset="0"/>
              </a:rPr>
              <a:t>40</a:t>
            </a:r>
            <a:r>
              <a:rPr lang="en-US" sz="2000" dirty="0">
                <a:solidFill>
                  <a:srgbClr val="000000"/>
                </a:solidFill>
                <a:effectLst/>
                <a:latin typeface="Times New Roman" panose="02020603050405020304" pitchFamily="18" charset="0"/>
                <a:ea typeface="Calibri" panose="020F0502020204030204" pitchFamily="34" charset="0"/>
              </a:rPr>
              <a:t>Ca</a:t>
            </a:r>
            <a:r>
              <a:rPr lang="en-US" sz="2000" baseline="-25000" dirty="0">
                <a:solidFill>
                  <a:srgbClr val="000000"/>
                </a:solidFill>
                <a:effectLst/>
                <a:latin typeface="Times New Roman" panose="02020603050405020304" pitchFamily="18" charset="0"/>
                <a:ea typeface="Calibri" panose="020F0502020204030204" pitchFamily="34" charset="0"/>
              </a:rPr>
              <a:t>20</a:t>
            </a:r>
            <a:r>
              <a:rPr lang="en-US" sz="2000" dirty="0">
                <a:solidFill>
                  <a:srgbClr val="000000"/>
                </a:solidFill>
                <a:effectLst/>
                <a:latin typeface="Times New Roman" panose="02020603050405020304" pitchFamily="18" charset="0"/>
                <a:ea typeface="Calibri" panose="020F0502020204030204" pitchFamily="34" charset="0"/>
              </a:rPr>
              <a:t>, </a:t>
            </a:r>
            <a:r>
              <a:rPr lang="en-US" sz="2000" baseline="30000" dirty="0">
                <a:solidFill>
                  <a:srgbClr val="000000"/>
                </a:solidFill>
                <a:effectLst/>
                <a:latin typeface="Times New Roman" panose="02020603050405020304" pitchFamily="18" charset="0"/>
                <a:ea typeface="Calibri" panose="020F0502020204030204" pitchFamily="34" charset="0"/>
              </a:rPr>
              <a:t>48</a:t>
            </a:r>
            <a:r>
              <a:rPr lang="en-US" sz="2000" dirty="0">
                <a:solidFill>
                  <a:srgbClr val="000000"/>
                </a:solidFill>
                <a:effectLst/>
                <a:latin typeface="Times New Roman" panose="02020603050405020304" pitchFamily="18" charset="0"/>
                <a:ea typeface="Calibri" panose="020F0502020204030204" pitchFamily="34" charset="0"/>
              </a:rPr>
              <a:t>Ca</a:t>
            </a:r>
            <a:r>
              <a:rPr lang="en-US" sz="2000" baseline="-25000" dirty="0">
                <a:solidFill>
                  <a:srgbClr val="000000"/>
                </a:solidFill>
                <a:effectLst/>
                <a:latin typeface="Times New Roman" panose="02020603050405020304" pitchFamily="18" charset="0"/>
                <a:ea typeface="Calibri" panose="020F0502020204030204" pitchFamily="34" charset="0"/>
              </a:rPr>
              <a:t>20</a:t>
            </a:r>
            <a:r>
              <a:rPr lang="en-US" sz="2000" dirty="0">
                <a:solidFill>
                  <a:srgbClr val="000000"/>
                </a:solidFill>
                <a:effectLst/>
                <a:latin typeface="Times New Roman" panose="02020603050405020304" pitchFamily="18" charset="0"/>
                <a:ea typeface="Calibri" panose="020F0502020204030204" pitchFamily="34" charset="0"/>
              </a:rPr>
              <a:t>, </a:t>
            </a:r>
            <a:r>
              <a:rPr lang="en-US" sz="2000" baseline="30000" dirty="0">
                <a:solidFill>
                  <a:srgbClr val="000000"/>
                </a:solidFill>
                <a:effectLst/>
                <a:latin typeface="Times New Roman" panose="02020603050405020304" pitchFamily="18" charset="0"/>
                <a:ea typeface="Calibri" panose="020F0502020204030204" pitchFamily="34" charset="0"/>
              </a:rPr>
              <a:t>48</a:t>
            </a:r>
            <a:r>
              <a:rPr lang="en-US" sz="2000" dirty="0">
                <a:solidFill>
                  <a:srgbClr val="000000"/>
                </a:solidFill>
                <a:effectLst/>
                <a:latin typeface="Times New Roman" panose="02020603050405020304" pitchFamily="18" charset="0"/>
                <a:ea typeface="Calibri" panose="020F0502020204030204" pitchFamily="34" charset="0"/>
              </a:rPr>
              <a:t>Ni</a:t>
            </a:r>
            <a:r>
              <a:rPr lang="en-US" sz="2000" baseline="-25000" dirty="0">
                <a:solidFill>
                  <a:srgbClr val="000000"/>
                </a:solidFill>
                <a:effectLst/>
                <a:latin typeface="Times New Roman" panose="02020603050405020304" pitchFamily="18" charset="0"/>
                <a:ea typeface="Calibri" panose="020F0502020204030204" pitchFamily="34" charset="0"/>
              </a:rPr>
              <a:t>28</a:t>
            </a:r>
            <a:r>
              <a:rPr lang="en-US" sz="2000" dirty="0">
                <a:solidFill>
                  <a:srgbClr val="000000"/>
                </a:solidFill>
                <a:effectLst/>
                <a:latin typeface="Times New Roman" panose="02020603050405020304" pitchFamily="18" charset="0"/>
                <a:ea typeface="Calibri" panose="020F0502020204030204" pitchFamily="34" charset="0"/>
              </a:rPr>
              <a:t>, </a:t>
            </a:r>
            <a:r>
              <a:rPr lang="en-US" sz="2000" baseline="30000" dirty="0">
                <a:solidFill>
                  <a:srgbClr val="000000"/>
                </a:solidFill>
                <a:effectLst/>
                <a:latin typeface="Times New Roman" panose="02020603050405020304" pitchFamily="18" charset="0"/>
                <a:ea typeface="Calibri" panose="020F0502020204030204" pitchFamily="34" charset="0"/>
              </a:rPr>
              <a:t>56</a:t>
            </a:r>
            <a:r>
              <a:rPr lang="en-US" sz="2000" dirty="0">
                <a:solidFill>
                  <a:srgbClr val="000000"/>
                </a:solidFill>
                <a:effectLst/>
                <a:latin typeface="Times New Roman" panose="02020603050405020304" pitchFamily="18" charset="0"/>
                <a:ea typeface="Calibri" panose="020F0502020204030204" pitchFamily="34" charset="0"/>
              </a:rPr>
              <a:t>Ni</a:t>
            </a:r>
            <a:r>
              <a:rPr lang="en-US" sz="2000" baseline="-25000" dirty="0">
                <a:solidFill>
                  <a:srgbClr val="000000"/>
                </a:solidFill>
                <a:effectLst/>
                <a:latin typeface="Times New Roman" panose="02020603050405020304" pitchFamily="18" charset="0"/>
                <a:ea typeface="Calibri" panose="020F0502020204030204" pitchFamily="34" charset="0"/>
              </a:rPr>
              <a:t>28</a:t>
            </a:r>
            <a:r>
              <a:rPr lang="en-US" sz="2000" dirty="0">
                <a:solidFill>
                  <a:srgbClr val="000000"/>
                </a:solidFill>
                <a:effectLst/>
                <a:latin typeface="Times New Roman" panose="02020603050405020304" pitchFamily="18" charset="0"/>
                <a:ea typeface="Calibri" panose="020F0502020204030204" pitchFamily="34" charset="0"/>
              </a:rPr>
              <a:t>, </a:t>
            </a:r>
            <a:r>
              <a:rPr lang="en-US" sz="2000" baseline="30000" dirty="0">
                <a:solidFill>
                  <a:srgbClr val="000000"/>
                </a:solidFill>
                <a:effectLst/>
                <a:latin typeface="Times New Roman" panose="02020603050405020304" pitchFamily="18" charset="0"/>
                <a:ea typeface="Calibri" panose="020F0502020204030204" pitchFamily="34" charset="0"/>
              </a:rPr>
              <a:t>78</a:t>
            </a:r>
            <a:r>
              <a:rPr lang="en-US" sz="2000" dirty="0">
                <a:solidFill>
                  <a:srgbClr val="000000"/>
                </a:solidFill>
                <a:effectLst/>
                <a:latin typeface="Times New Roman" panose="02020603050405020304" pitchFamily="18" charset="0"/>
                <a:ea typeface="Calibri" panose="020F0502020204030204" pitchFamily="34" charset="0"/>
              </a:rPr>
              <a:t>Ni</a:t>
            </a:r>
            <a:r>
              <a:rPr lang="en-US" sz="2000" baseline="-25000" dirty="0">
                <a:solidFill>
                  <a:srgbClr val="000000"/>
                </a:solidFill>
                <a:effectLst/>
                <a:latin typeface="Times New Roman" panose="02020603050405020304" pitchFamily="18" charset="0"/>
                <a:ea typeface="Calibri" panose="020F0502020204030204" pitchFamily="34" charset="0"/>
              </a:rPr>
              <a:t>28</a:t>
            </a:r>
            <a:r>
              <a:rPr lang="en-US" sz="2000" dirty="0">
                <a:solidFill>
                  <a:srgbClr val="000000"/>
                </a:solidFill>
                <a:effectLst/>
                <a:latin typeface="Times New Roman" panose="02020603050405020304" pitchFamily="18" charset="0"/>
                <a:ea typeface="Calibri" panose="020F0502020204030204" pitchFamily="34" charset="0"/>
              </a:rPr>
              <a:t>, </a:t>
            </a:r>
            <a:r>
              <a:rPr lang="en-US" sz="2000" baseline="30000" dirty="0">
                <a:solidFill>
                  <a:srgbClr val="000000"/>
                </a:solidFill>
                <a:effectLst/>
                <a:latin typeface="Times New Roman" panose="02020603050405020304" pitchFamily="18" charset="0"/>
                <a:ea typeface="Calibri" panose="020F0502020204030204" pitchFamily="34" charset="0"/>
              </a:rPr>
              <a:t>100</a:t>
            </a:r>
            <a:r>
              <a:rPr lang="en-US" sz="2000" dirty="0">
                <a:solidFill>
                  <a:srgbClr val="000000"/>
                </a:solidFill>
                <a:effectLst/>
                <a:latin typeface="Times New Roman" panose="02020603050405020304" pitchFamily="18" charset="0"/>
                <a:ea typeface="Calibri" panose="020F0502020204030204" pitchFamily="34" charset="0"/>
              </a:rPr>
              <a:t>Sn</a:t>
            </a:r>
            <a:r>
              <a:rPr lang="en-US" sz="2000" baseline="-25000" dirty="0">
                <a:solidFill>
                  <a:srgbClr val="000000"/>
                </a:solidFill>
                <a:effectLst/>
                <a:latin typeface="Times New Roman" panose="02020603050405020304" pitchFamily="18" charset="0"/>
                <a:ea typeface="Calibri" panose="020F0502020204030204" pitchFamily="34" charset="0"/>
              </a:rPr>
              <a:t>50</a:t>
            </a:r>
            <a:r>
              <a:rPr lang="en-US" sz="2000" dirty="0">
                <a:solidFill>
                  <a:srgbClr val="000000"/>
                </a:solidFill>
                <a:effectLst/>
                <a:latin typeface="Times New Roman" panose="02020603050405020304" pitchFamily="18" charset="0"/>
                <a:ea typeface="Calibri" panose="020F0502020204030204" pitchFamily="34" charset="0"/>
              </a:rPr>
              <a:t>, and </a:t>
            </a:r>
            <a:r>
              <a:rPr lang="en-US" sz="2000" baseline="30000" dirty="0">
                <a:solidFill>
                  <a:srgbClr val="000000"/>
                </a:solidFill>
                <a:effectLst/>
                <a:latin typeface="Times New Roman" panose="02020603050405020304" pitchFamily="18" charset="0"/>
                <a:ea typeface="Calibri" panose="020F0502020204030204" pitchFamily="34" charset="0"/>
              </a:rPr>
              <a:t>132</a:t>
            </a:r>
            <a:r>
              <a:rPr lang="en-US" sz="2000" dirty="0">
                <a:solidFill>
                  <a:srgbClr val="000000"/>
                </a:solidFill>
                <a:effectLst/>
                <a:latin typeface="Times New Roman" panose="02020603050405020304" pitchFamily="18" charset="0"/>
                <a:ea typeface="Calibri" panose="020F0502020204030204" pitchFamily="34" charset="0"/>
              </a:rPr>
              <a:t>Sn</a:t>
            </a:r>
            <a:r>
              <a:rPr lang="en-US" sz="2000" baseline="-25000" dirty="0">
                <a:solidFill>
                  <a:srgbClr val="000000"/>
                </a:solidFill>
                <a:effectLst/>
                <a:latin typeface="Times New Roman" panose="02020603050405020304" pitchFamily="18" charset="0"/>
                <a:ea typeface="Calibri" panose="020F0502020204030204" pitchFamily="34" charset="0"/>
              </a:rPr>
              <a:t>50</a:t>
            </a:r>
            <a:r>
              <a:rPr lang="en-US" sz="2000" dirty="0">
                <a:solidFill>
                  <a:srgbClr val="000000"/>
                </a:solidFill>
                <a:effectLst/>
                <a:latin typeface="Times New Roman" panose="02020603050405020304" pitchFamily="18" charset="0"/>
                <a:ea typeface="Calibri" panose="020F0502020204030204" pitchFamily="34" charset="0"/>
              </a:rPr>
              <a:t> (tin).</a:t>
            </a:r>
          </a:p>
          <a:p>
            <a:r>
              <a:rPr lang="en-US" sz="2000" dirty="0">
                <a:solidFill>
                  <a:srgbClr val="000000"/>
                </a:solidFill>
                <a:effectLst/>
                <a:latin typeface="Times New Roman" panose="02020603050405020304" pitchFamily="18" charset="0"/>
                <a:ea typeface="Calibri" panose="020F0502020204030204" pitchFamily="34" charset="0"/>
              </a:rPr>
              <a:t>In our paper published in 2023 in Nuclear Physics A (</a:t>
            </a:r>
            <a:r>
              <a:rPr lang="en-US" sz="2000" b="1" dirty="0">
                <a:solidFill>
                  <a:srgbClr val="000000"/>
                </a:solidFill>
                <a:effectLst/>
                <a:latin typeface="Times New Roman" panose="02020603050405020304" pitchFamily="18" charset="0"/>
                <a:ea typeface="Calibri" panose="020F0502020204030204" pitchFamily="34" charset="0"/>
              </a:rPr>
              <a:t>1040</a:t>
            </a:r>
            <a:r>
              <a:rPr lang="en-US" sz="2000" dirty="0">
                <a:solidFill>
                  <a:srgbClr val="000000"/>
                </a:solidFill>
                <a:effectLst/>
                <a:latin typeface="Times New Roman" panose="02020603050405020304" pitchFamily="18" charset="0"/>
                <a:ea typeface="Calibri" panose="020F0502020204030204" pitchFamily="34" charset="0"/>
              </a:rPr>
              <a:t>, 122758), it was shown that </a:t>
            </a:r>
            <a:r>
              <a:rPr lang="en-US" sz="2000" dirty="0">
                <a:solidFill>
                  <a:srgbClr val="FF0000"/>
                </a:solidFill>
                <a:effectLst/>
                <a:latin typeface="Times New Roman" panose="02020603050405020304" pitchFamily="18" charset="0"/>
                <a:ea typeface="Calibri" panose="020F0502020204030204" pitchFamily="34" charset="0"/>
              </a:rPr>
              <a:t>heavy hydrogenic ions containing one of these nuclei, have two flavors</a:t>
            </a:r>
            <a:r>
              <a:rPr lang="en-US" sz="2000" dirty="0">
                <a:solidFill>
                  <a:srgbClr val="000000"/>
                </a:solidFill>
                <a:effectLst/>
                <a:latin typeface="Times New Roman" panose="02020603050405020304" pitchFamily="18" charset="0"/>
                <a:ea typeface="Calibri" panose="020F0502020204030204" pitchFamily="34" charset="0"/>
              </a:rPr>
              <a:t>: the regular, well-known type and the new, second flavor. </a:t>
            </a:r>
          </a:p>
          <a:p>
            <a:r>
              <a:rPr lang="en-US" sz="2000" dirty="0">
                <a:solidFill>
                  <a:srgbClr val="000000"/>
                </a:solidFill>
                <a:effectLst/>
                <a:latin typeface="Times New Roman" panose="02020603050405020304" pitchFamily="18" charset="0"/>
                <a:ea typeface="Calibri" panose="020F0502020204030204" pitchFamily="34" charset="0"/>
              </a:rPr>
              <a:t>This is similar to the existence of the </a:t>
            </a:r>
            <a:r>
              <a:rPr lang="en-US" sz="2000" dirty="0">
                <a:solidFill>
                  <a:srgbClr val="C00000"/>
                </a:solidFill>
                <a:effectLst/>
                <a:latin typeface="Times New Roman" panose="02020603050405020304" pitchFamily="18" charset="0"/>
                <a:ea typeface="Calibri" panose="020F0502020204030204" pitchFamily="34" charset="0"/>
              </a:rPr>
              <a:t>Second Flavor of Hydrogen Atoms (SFHA</a:t>
            </a:r>
            <a:r>
              <a:rPr lang="en-US" sz="2000" dirty="0">
                <a:solidFill>
                  <a:srgbClr val="000000"/>
                </a:solidFill>
                <a:effectLst/>
                <a:latin typeface="Times New Roman" panose="02020603050405020304" pitchFamily="18" charset="0"/>
                <a:ea typeface="Calibri" panose="020F0502020204030204" pitchFamily="34" charset="0"/>
              </a:rPr>
              <a:t>) confirmed by </a:t>
            </a:r>
            <a:r>
              <a:rPr lang="en-US" sz="2000" dirty="0">
                <a:solidFill>
                  <a:srgbClr val="C00000"/>
                </a:solidFill>
                <a:effectLst/>
                <a:latin typeface="Times New Roman" panose="02020603050405020304" pitchFamily="18" charset="0"/>
                <a:ea typeface="Calibri" panose="020F0502020204030204" pitchFamily="34" charset="0"/>
              </a:rPr>
              <a:t>four different types of atomic or molecular experiments</a:t>
            </a:r>
            <a:r>
              <a:rPr lang="en-US" sz="2000" dirty="0">
                <a:solidFill>
                  <a:srgbClr val="000000"/>
                </a:solidFill>
                <a:effectLst/>
                <a:latin typeface="Times New Roman" panose="02020603050405020304" pitchFamily="18" charset="0"/>
                <a:ea typeface="Calibri" panose="020F0502020204030204" pitchFamily="34" charset="0"/>
              </a:rPr>
              <a:t>, and evidenced </a:t>
            </a:r>
            <a:r>
              <a:rPr lang="en-US" sz="2000" dirty="0">
                <a:solidFill>
                  <a:srgbClr val="C00000"/>
                </a:solidFill>
                <a:effectLst/>
                <a:latin typeface="Times New Roman" panose="02020603050405020304" pitchFamily="18" charset="0"/>
                <a:ea typeface="Calibri" panose="020F0502020204030204" pitchFamily="34" charset="0"/>
              </a:rPr>
              <a:t>by two different types of astrophysical observations</a:t>
            </a:r>
            <a:r>
              <a:rPr lang="en-US" sz="2000" dirty="0">
                <a:solidFill>
                  <a:srgbClr val="000000"/>
                </a:solidFill>
                <a:effectLst/>
                <a:latin typeface="Times New Roman" panose="02020603050405020304" pitchFamily="18" charset="0"/>
                <a:ea typeface="Calibri" panose="020F0502020204030204" pitchFamily="34" charset="0"/>
              </a:rPr>
              <a:t> – see, e.g., review in New Astronomy Reviews 2023, </a:t>
            </a:r>
            <a:r>
              <a:rPr lang="en-US" sz="2000" b="1" dirty="0">
                <a:solidFill>
                  <a:srgbClr val="000000"/>
                </a:solidFill>
                <a:effectLst/>
                <a:latin typeface="Times New Roman" panose="02020603050405020304" pitchFamily="18" charset="0"/>
                <a:ea typeface="Calibri" panose="020F0502020204030204" pitchFamily="34" charset="0"/>
              </a:rPr>
              <a:t>96</a:t>
            </a:r>
            <a:r>
              <a:rPr lang="en-US" sz="2000" dirty="0">
                <a:solidFill>
                  <a:srgbClr val="000000"/>
                </a:solidFill>
                <a:effectLst/>
                <a:latin typeface="Times New Roman" panose="02020603050405020304" pitchFamily="18" charset="0"/>
                <a:ea typeface="Calibri" panose="020F0502020204030204" pitchFamily="34" charset="0"/>
              </a:rPr>
              <a:t>, 101673. </a:t>
            </a:r>
          </a:p>
          <a:p>
            <a:r>
              <a:rPr lang="en-US" sz="2000" dirty="0">
                <a:solidFill>
                  <a:srgbClr val="FF0000"/>
                </a:solidFill>
                <a:effectLst/>
                <a:latin typeface="Times New Roman" panose="02020603050405020304" pitchFamily="18" charset="0"/>
                <a:ea typeface="Calibri" panose="020F0502020204030204" pitchFamily="34" charset="0"/>
              </a:rPr>
              <a:t>The SFHA have only the S-states</a:t>
            </a:r>
            <a:r>
              <a:rPr lang="en-US" sz="2000" dirty="0">
                <a:solidFill>
                  <a:srgbClr val="000000"/>
                </a:solidFill>
                <a:effectLst/>
                <a:latin typeface="Times New Roman" panose="02020603050405020304" pitchFamily="18" charset="0"/>
                <a:ea typeface="Calibri" panose="020F0502020204030204" pitchFamily="34" charset="0"/>
              </a:rPr>
              <a:t>: so, in accordance to the selection rules of quantum mechanics they do not couple to the electromagnetic radiation (except for the 21 cm spectral line): </a:t>
            </a:r>
            <a:r>
              <a:rPr lang="en-US" sz="2000" dirty="0">
                <a:solidFill>
                  <a:srgbClr val="C00000"/>
                </a:solidFill>
                <a:effectLst/>
                <a:latin typeface="Times New Roman" panose="02020603050405020304" pitchFamily="18" charset="0"/>
                <a:ea typeface="Calibri" panose="020F0502020204030204" pitchFamily="34" charset="0"/>
              </a:rPr>
              <a:t>they remain dark</a:t>
            </a:r>
            <a:r>
              <a:rPr lang="en-US" sz="2000" dirty="0">
                <a:solidFill>
                  <a:srgbClr val="000000"/>
                </a:solidFill>
                <a:effectLst/>
                <a:latin typeface="Times New Roman" panose="02020603050405020304" pitchFamily="18" charset="0"/>
                <a:ea typeface="Calibri" panose="020F0502020204030204" pitchFamily="34" charset="0"/>
              </a:rPr>
              <a:t>. </a:t>
            </a:r>
          </a:p>
          <a:p>
            <a:r>
              <a:rPr lang="en-US" sz="2000" dirty="0">
                <a:solidFill>
                  <a:srgbClr val="000000"/>
                </a:solidFill>
                <a:effectLst/>
                <a:latin typeface="Times New Roman" panose="02020603050405020304" pitchFamily="18" charset="0"/>
                <a:ea typeface="Calibri" panose="020F0502020204030204" pitchFamily="34" charset="0"/>
              </a:rPr>
              <a:t>The existence of the SFHA </a:t>
            </a:r>
            <a:r>
              <a:rPr lang="en-US" sz="2000" dirty="0">
                <a:solidFill>
                  <a:srgbClr val="FF0000"/>
                </a:solidFill>
                <a:effectLst/>
                <a:latin typeface="Times New Roman" panose="02020603050405020304" pitchFamily="18" charset="0"/>
                <a:ea typeface="Calibri" panose="020F0502020204030204" pitchFamily="34" charset="0"/>
              </a:rPr>
              <a:t>potentially affects the proton charge radius </a:t>
            </a:r>
            <a:r>
              <a:rPr lang="en-US" sz="2000" dirty="0">
                <a:solidFill>
                  <a:srgbClr val="000000"/>
                </a:solidFill>
                <a:effectLst/>
                <a:latin typeface="Times New Roman" panose="02020603050405020304" pitchFamily="18" charset="0"/>
                <a:ea typeface="Calibri" panose="020F0502020204030204" pitchFamily="34" charset="0"/>
              </a:rPr>
              <a:t>deduced from the electron-hydrogen scattering (Symmetry 2023, </a:t>
            </a:r>
            <a:r>
              <a:rPr lang="en-US" sz="2000" b="1" dirty="0">
                <a:solidFill>
                  <a:srgbClr val="000000"/>
                </a:solidFill>
                <a:effectLst/>
                <a:latin typeface="Times New Roman" panose="02020603050405020304" pitchFamily="18" charset="0"/>
                <a:ea typeface="Calibri" panose="020F0502020204030204" pitchFamily="34" charset="0"/>
              </a:rPr>
              <a:t>15</a:t>
            </a:r>
            <a:r>
              <a:rPr lang="en-US" sz="2000" dirty="0">
                <a:solidFill>
                  <a:srgbClr val="000000"/>
                </a:solidFill>
                <a:effectLst/>
                <a:latin typeface="Times New Roman" panose="02020603050405020304" pitchFamily="18" charset="0"/>
                <a:ea typeface="Calibri" panose="020F0502020204030204" pitchFamily="34" charset="0"/>
              </a:rPr>
              <a:t>, 1760) – as it was reported at the 25</a:t>
            </a:r>
            <a:r>
              <a:rPr lang="en-US" sz="2000" baseline="30000" dirty="0">
                <a:solidFill>
                  <a:srgbClr val="000000"/>
                </a:solidFill>
                <a:effectLst/>
                <a:latin typeface="Times New Roman" panose="02020603050405020304" pitchFamily="18" charset="0"/>
                <a:ea typeface="Calibri" panose="020F0502020204030204" pitchFamily="34" charset="0"/>
              </a:rPr>
              <a:t>th</a:t>
            </a:r>
            <a:r>
              <a:rPr lang="en-US" sz="2000" dirty="0">
                <a:solidFill>
                  <a:srgbClr val="000000"/>
                </a:solidFill>
                <a:effectLst/>
                <a:latin typeface="Times New Roman" panose="02020603050405020304" pitchFamily="18" charset="0"/>
                <a:ea typeface="Calibri" panose="020F0502020204030204" pitchFamily="34" charset="0"/>
              </a:rPr>
              <a:t> European Conference on Few-Body Problems in Physics in 2023 in Mainz.</a:t>
            </a:r>
          </a:p>
          <a:p>
            <a:endParaRPr lang="en-US" sz="2000" dirty="0"/>
          </a:p>
        </p:txBody>
      </p:sp>
    </p:spTree>
    <p:extLst>
      <p:ext uri="{BB962C8B-B14F-4D97-AF65-F5344CB8AC3E}">
        <p14:creationId xmlns:p14="http://schemas.microsoft.com/office/powerpoint/2010/main" val="3703505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8D85C-75EA-4BE8-ECAF-C86BAAF13135}"/>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17CA122E-1388-5529-ED56-0946756F0BC2}"/>
              </a:ext>
            </a:extLst>
          </p:cNvPr>
          <p:cNvSpPr>
            <a:spLocks noGrp="1"/>
          </p:cNvSpPr>
          <p:nvPr>
            <p:ph idx="1"/>
          </p:nvPr>
        </p:nvSpPr>
        <p:spPr>
          <a:xfrm>
            <a:off x="457200" y="366078"/>
            <a:ext cx="8229600" cy="5760086"/>
          </a:xfrm>
        </p:spPr>
        <p:txBody>
          <a:bodyPr/>
          <a:lstStyle/>
          <a:p>
            <a:r>
              <a:rPr lang="en-US" sz="2200" b="1" dirty="0">
                <a:solidFill>
                  <a:srgbClr val="C00000"/>
                </a:solidFill>
                <a:effectLst/>
                <a:latin typeface="Times New Roman" panose="02020603050405020304" pitchFamily="18" charset="0"/>
                <a:ea typeface="Calibri" panose="020F0502020204030204" pitchFamily="34" charset="0"/>
              </a:rPr>
              <a:t>For </a:t>
            </a:r>
            <a:r>
              <a:rPr lang="en-US" sz="2200" b="1" baseline="30000" dirty="0">
                <a:solidFill>
                  <a:srgbClr val="C00000"/>
                </a:solidFill>
                <a:effectLst/>
                <a:latin typeface="Times New Roman" panose="02020603050405020304" pitchFamily="18" charset="0"/>
                <a:ea typeface="Calibri" panose="020F0502020204030204" pitchFamily="34" charset="0"/>
              </a:rPr>
              <a:t>40</a:t>
            </a:r>
            <a:r>
              <a:rPr lang="en-US" sz="2200" b="1" dirty="0">
                <a:solidFill>
                  <a:srgbClr val="C00000"/>
                </a:solidFill>
                <a:effectLst/>
                <a:latin typeface="Times New Roman" panose="02020603050405020304" pitchFamily="18" charset="0"/>
                <a:ea typeface="Calibri" panose="020F0502020204030204" pitchFamily="34" charset="0"/>
              </a:rPr>
              <a:t>Ca</a:t>
            </a:r>
            <a:r>
              <a:rPr lang="en-US" sz="2200" b="1" baseline="-25000" dirty="0">
                <a:solidFill>
                  <a:srgbClr val="C00000"/>
                </a:solidFill>
                <a:effectLst/>
                <a:latin typeface="Times New Roman" panose="02020603050405020304" pitchFamily="18" charset="0"/>
                <a:ea typeface="Calibri" panose="020F0502020204030204" pitchFamily="34" charset="0"/>
              </a:rPr>
              <a:t>20</a:t>
            </a:r>
            <a:r>
              <a:rPr lang="en-US" sz="2200" dirty="0">
                <a:solidFill>
                  <a:srgbClr val="000000"/>
                </a:solidFill>
                <a:effectLst/>
                <a:latin typeface="Times New Roman" panose="02020603050405020304" pitchFamily="18" charset="0"/>
                <a:ea typeface="Calibri" panose="020F0502020204030204" pitchFamily="34" charset="0"/>
              </a:rPr>
              <a:t>, the nuclear charge radius, determined experimentally by the muonic x-ray transition energies, is </a:t>
            </a:r>
            <a:r>
              <a:rPr lang="en-US" sz="2200" dirty="0" err="1">
                <a:solidFill>
                  <a:srgbClr val="C00000"/>
                </a:solidFill>
                <a:effectLst/>
                <a:latin typeface="Times New Roman" panose="02020603050405020304" pitchFamily="18" charset="0"/>
                <a:ea typeface="Calibri" panose="020F0502020204030204" pitchFamily="34" charset="0"/>
              </a:rPr>
              <a:t>r</a:t>
            </a:r>
            <a:r>
              <a:rPr lang="en-US" sz="2200" baseline="-25000" dirty="0" err="1">
                <a:solidFill>
                  <a:srgbClr val="C00000"/>
                </a:solidFill>
                <a:effectLst/>
                <a:latin typeface="Times New Roman" panose="02020603050405020304" pitchFamily="18" charset="0"/>
                <a:ea typeface="Calibri" panose="020F0502020204030204" pitchFamily="34" charset="0"/>
              </a:rPr>
              <a:t>n,μ</a:t>
            </a:r>
            <a:r>
              <a:rPr lang="en-US" sz="2200" dirty="0">
                <a:solidFill>
                  <a:srgbClr val="C00000"/>
                </a:solidFill>
                <a:effectLst/>
                <a:latin typeface="Times New Roman" panose="02020603050405020304" pitchFamily="18" charset="0"/>
                <a:ea typeface="Calibri" panose="020F0502020204030204" pitchFamily="34" charset="0"/>
              </a:rPr>
              <a:t> = 3.4813 </a:t>
            </a:r>
            <a:r>
              <a:rPr lang="en-US" sz="2200" dirty="0" err="1">
                <a:solidFill>
                  <a:srgbClr val="C00000"/>
                </a:solidFill>
                <a:effectLst/>
                <a:latin typeface="Times New Roman" panose="02020603050405020304" pitchFamily="18" charset="0"/>
                <a:ea typeface="Calibri" panose="020F0502020204030204" pitchFamily="34" charset="0"/>
              </a:rPr>
              <a:t>fm</a:t>
            </a:r>
            <a:r>
              <a:rPr lang="en-US" sz="2200" dirty="0">
                <a:solidFill>
                  <a:srgbClr val="C00000"/>
                </a:solidFill>
                <a:effectLst/>
                <a:latin typeface="Times New Roman" panose="02020603050405020304" pitchFamily="18" charset="0"/>
                <a:ea typeface="Calibri" panose="020F0502020204030204" pitchFamily="34" charset="0"/>
              </a:rPr>
              <a:t> </a:t>
            </a:r>
            <a:r>
              <a:rPr lang="en-US" sz="2200" dirty="0">
                <a:solidFill>
                  <a:srgbClr val="000000"/>
                </a:solidFill>
                <a:effectLst/>
                <a:latin typeface="Times New Roman" panose="02020603050405020304" pitchFamily="18" charset="0"/>
                <a:ea typeface="Calibri" panose="020F0502020204030204" pitchFamily="34" charset="0"/>
              </a:rPr>
              <a:t>(</a:t>
            </a:r>
            <a:r>
              <a:rPr lang="en-US" sz="2200" dirty="0" err="1">
                <a:solidFill>
                  <a:srgbClr val="000000"/>
                </a:solidFill>
                <a:effectLst/>
                <a:latin typeface="Times New Roman" panose="02020603050405020304" pitchFamily="18" charset="0"/>
                <a:ea typeface="Calibri" panose="020F0502020204030204" pitchFamily="34" charset="0"/>
              </a:rPr>
              <a:t>Wohlfarht</a:t>
            </a:r>
            <a:r>
              <a:rPr lang="en-US" sz="2200" dirty="0">
                <a:solidFill>
                  <a:srgbClr val="000000"/>
                </a:solidFill>
                <a:effectLst/>
                <a:latin typeface="Times New Roman" panose="02020603050405020304" pitchFamily="18" charset="0"/>
                <a:ea typeface="Calibri" panose="020F0502020204030204" pitchFamily="34" charset="0"/>
              </a:rPr>
              <a:t> et al, Phys. Rev. C 23 (1981) 533), while the experimental determination from the elastic electron scattering yielded </a:t>
            </a:r>
            <a:r>
              <a:rPr lang="en-US" sz="2200" dirty="0" err="1">
                <a:solidFill>
                  <a:srgbClr val="C00000"/>
                </a:solidFill>
                <a:effectLst/>
                <a:latin typeface="Times New Roman" panose="02020603050405020304" pitchFamily="18" charset="0"/>
                <a:ea typeface="Calibri" panose="020F0502020204030204" pitchFamily="34" charset="0"/>
              </a:rPr>
              <a:t>r</a:t>
            </a:r>
            <a:r>
              <a:rPr lang="en-US" sz="2200" baseline="-25000" dirty="0" err="1">
                <a:solidFill>
                  <a:srgbClr val="C00000"/>
                </a:solidFill>
                <a:effectLst/>
                <a:latin typeface="Times New Roman" panose="02020603050405020304" pitchFamily="18" charset="0"/>
                <a:ea typeface="Calibri" panose="020F0502020204030204" pitchFamily="34" charset="0"/>
              </a:rPr>
              <a:t>n,e</a:t>
            </a:r>
            <a:r>
              <a:rPr lang="en-US" sz="2200" dirty="0">
                <a:solidFill>
                  <a:srgbClr val="C00000"/>
                </a:solidFill>
                <a:effectLst/>
                <a:latin typeface="Times New Roman" panose="02020603050405020304" pitchFamily="18" charset="0"/>
                <a:ea typeface="Calibri" panose="020F0502020204030204" pitchFamily="34" charset="0"/>
              </a:rPr>
              <a:t> = 3.450±0.010 </a:t>
            </a:r>
            <a:r>
              <a:rPr lang="en-US" sz="2200" dirty="0" err="1">
                <a:solidFill>
                  <a:srgbClr val="C00000"/>
                </a:solidFill>
                <a:effectLst/>
                <a:latin typeface="Times New Roman" panose="02020603050405020304" pitchFamily="18" charset="0"/>
                <a:ea typeface="Calibri" panose="020F0502020204030204" pitchFamily="34" charset="0"/>
              </a:rPr>
              <a:t>fm</a:t>
            </a:r>
            <a:r>
              <a:rPr lang="en-US" sz="2200" dirty="0">
                <a:solidFill>
                  <a:srgbClr val="000000"/>
                </a:solidFill>
                <a:latin typeface="Times New Roman" panose="02020603050405020304" pitchFamily="18" charset="0"/>
                <a:ea typeface="Calibri" panose="020F0502020204030204" pitchFamily="34" charset="0"/>
              </a:rPr>
              <a:t> – from </a:t>
            </a:r>
            <a:r>
              <a:rPr lang="en-US" sz="2200" dirty="0">
                <a:solidFill>
                  <a:srgbClr val="000000"/>
                </a:solidFill>
                <a:effectLst/>
                <a:latin typeface="Times New Roman" panose="02020603050405020304" pitchFamily="18" charset="0"/>
                <a:ea typeface="Calibri" panose="020F0502020204030204" pitchFamily="34" charset="0"/>
              </a:rPr>
              <a:t>de Vries et al paper (Atom. Data </a:t>
            </a:r>
            <a:r>
              <a:rPr lang="en-US" sz="2200" dirty="0" err="1">
                <a:solidFill>
                  <a:srgbClr val="000000"/>
                </a:solidFill>
                <a:effectLst/>
                <a:latin typeface="Times New Roman" panose="02020603050405020304" pitchFamily="18" charset="0"/>
                <a:ea typeface="Calibri" panose="020F0502020204030204" pitchFamily="34" charset="0"/>
              </a:rPr>
              <a:t>Nucl</a:t>
            </a:r>
            <a:r>
              <a:rPr lang="en-US" sz="2200" dirty="0">
                <a:solidFill>
                  <a:srgbClr val="000000"/>
                </a:solidFill>
                <a:effectLst/>
                <a:latin typeface="Times New Roman" panose="02020603050405020304" pitchFamily="18" charset="0"/>
                <a:ea typeface="Calibri" panose="020F0502020204030204" pitchFamily="34" charset="0"/>
              </a:rPr>
              <a:t> Data Tables 36 (1987) 495536) where the latter value was deduced from the experiment by the </a:t>
            </a:r>
            <a:r>
              <a:rPr lang="en-US" sz="2200" i="1" dirty="0">
                <a:solidFill>
                  <a:srgbClr val="000000"/>
                </a:solidFill>
                <a:effectLst/>
                <a:latin typeface="Times New Roman" panose="02020603050405020304" pitchFamily="18" charset="0"/>
                <a:ea typeface="Calibri" panose="020F0502020204030204" pitchFamily="34" charset="0"/>
              </a:rPr>
              <a:t>model independent</a:t>
            </a:r>
            <a:r>
              <a:rPr lang="en-US" sz="2200" dirty="0">
                <a:solidFill>
                  <a:srgbClr val="000000"/>
                </a:solidFill>
                <a:effectLst/>
                <a:latin typeface="Times New Roman" panose="02020603050405020304" pitchFamily="18" charset="0"/>
                <a:ea typeface="Calibri" panose="020F0502020204030204" pitchFamily="34" charset="0"/>
              </a:rPr>
              <a:t> analysis using the Fourier-Bessel expansion for the charge distribution.</a:t>
            </a:r>
          </a:p>
          <a:p>
            <a:r>
              <a:rPr lang="en-US" sz="2200" dirty="0">
                <a:solidFill>
                  <a:srgbClr val="FF0000"/>
                </a:solidFill>
                <a:effectLst/>
                <a:latin typeface="Times New Roman" panose="02020603050405020304" pitchFamily="18" charset="0"/>
                <a:ea typeface="Calibri" panose="020F0502020204030204" pitchFamily="34" charset="0"/>
              </a:rPr>
              <a:t>The difference </a:t>
            </a:r>
            <a:r>
              <a:rPr lang="en-US" sz="2200" dirty="0" err="1">
                <a:solidFill>
                  <a:srgbClr val="FF0000"/>
                </a:solidFill>
                <a:effectLst/>
                <a:latin typeface="Times New Roman" panose="02020603050405020304" pitchFamily="18" charset="0"/>
                <a:ea typeface="Calibri" panose="020F0502020204030204" pitchFamily="34" charset="0"/>
              </a:rPr>
              <a:t>r</a:t>
            </a:r>
            <a:r>
              <a:rPr lang="en-US" sz="2200" baseline="-25000" dirty="0" err="1">
                <a:solidFill>
                  <a:srgbClr val="FF0000"/>
                </a:solidFill>
                <a:effectLst/>
                <a:latin typeface="Times New Roman" panose="02020603050405020304" pitchFamily="18" charset="0"/>
                <a:ea typeface="Calibri" panose="020F0502020204030204" pitchFamily="34" charset="0"/>
              </a:rPr>
              <a:t>n,μ</a:t>
            </a:r>
            <a:r>
              <a:rPr lang="en-US" sz="2200" dirty="0">
                <a:solidFill>
                  <a:srgbClr val="FF0000"/>
                </a:solidFill>
                <a:effectLst/>
                <a:latin typeface="Times New Roman" panose="02020603050405020304" pitchFamily="18" charset="0"/>
                <a:ea typeface="Calibri" panose="020F0502020204030204" pitchFamily="34" charset="0"/>
              </a:rPr>
              <a:t> – </a:t>
            </a:r>
            <a:r>
              <a:rPr lang="en-US" sz="2200" dirty="0" err="1">
                <a:solidFill>
                  <a:srgbClr val="FF0000"/>
                </a:solidFill>
                <a:effectLst/>
                <a:latin typeface="Times New Roman" panose="02020603050405020304" pitchFamily="18" charset="0"/>
                <a:ea typeface="Calibri" panose="020F0502020204030204" pitchFamily="34" charset="0"/>
              </a:rPr>
              <a:t>r</a:t>
            </a:r>
            <a:r>
              <a:rPr lang="en-US" sz="2200" baseline="-25000" dirty="0" err="1">
                <a:solidFill>
                  <a:srgbClr val="FF0000"/>
                </a:solidFill>
                <a:effectLst/>
                <a:latin typeface="Times New Roman" panose="02020603050405020304" pitchFamily="18" charset="0"/>
                <a:ea typeface="Calibri" panose="020F0502020204030204" pitchFamily="34" charset="0"/>
              </a:rPr>
              <a:t>n,e</a:t>
            </a:r>
            <a:r>
              <a:rPr lang="en-US" sz="2200" dirty="0">
                <a:solidFill>
                  <a:srgbClr val="FF0000"/>
                </a:solidFill>
                <a:effectLst/>
                <a:latin typeface="Times New Roman" panose="02020603050405020304" pitchFamily="18" charset="0"/>
                <a:ea typeface="Calibri" panose="020F0502020204030204" pitchFamily="34" charset="0"/>
              </a:rPr>
              <a:t> = 0.031 </a:t>
            </a:r>
            <a:r>
              <a:rPr lang="en-US" sz="2200" dirty="0" err="1">
                <a:solidFill>
                  <a:srgbClr val="FF0000"/>
                </a:solidFill>
                <a:effectLst/>
                <a:latin typeface="Times New Roman" panose="02020603050405020304" pitchFamily="18" charset="0"/>
                <a:ea typeface="Calibri" panose="020F0502020204030204" pitchFamily="34" charset="0"/>
              </a:rPr>
              <a:t>fm</a:t>
            </a:r>
            <a:r>
              <a:rPr lang="en-US" sz="2200" dirty="0">
                <a:solidFill>
                  <a:srgbClr val="FF0000"/>
                </a:solidFill>
                <a:effectLst/>
                <a:latin typeface="Times New Roman" panose="02020603050405020304" pitchFamily="18" charset="0"/>
                <a:ea typeface="Calibri" panose="020F0502020204030204" pitchFamily="34" charset="0"/>
              </a:rPr>
              <a:t>, corresponding to ~ 1%, is well beyond the experimental error margin</a:t>
            </a:r>
            <a:r>
              <a:rPr lang="en-US" sz="2200" dirty="0">
                <a:solidFill>
                  <a:srgbClr val="000000"/>
                </a:solidFill>
                <a:effectLst/>
                <a:latin typeface="Times New Roman" panose="02020603050405020304" pitchFamily="18" charset="0"/>
                <a:ea typeface="Calibri" panose="020F0502020204030204" pitchFamily="34" charset="0"/>
              </a:rPr>
              <a:t>. </a:t>
            </a:r>
          </a:p>
          <a:p>
            <a:r>
              <a:rPr lang="en-US" sz="2200" dirty="0">
                <a:solidFill>
                  <a:srgbClr val="000000"/>
                </a:solidFill>
                <a:effectLst/>
                <a:latin typeface="Times New Roman" panose="02020603050405020304" pitchFamily="18" charset="0"/>
                <a:ea typeface="Calibri" panose="020F0502020204030204" pitchFamily="34" charset="0"/>
              </a:rPr>
              <a:t>For numerically estimating the share of the SFHI in the target, I used for </a:t>
            </a:r>
            <a:r>
              <a:rPr lang="en-US" sz="2200" i="1" dirty="0">
                <a:solidFill>
                  <a:srgbClr val="000000"/>
                </a:solidFill>
                <a:effectLst/>
                <a:latin typeface="Times New Roman" panose="02020603050405020304" pitchFamily="18" charset="0"/>
                <a:ea typeface="Calibri" panose="020F0502020204030204" pitchFamily="34" charset="0"/>
              </a:rPr>
              <a:t>the nuclear charge radius </a:t>
            </a:r>
            <a:r>
              <a:rPr lang="en-US" sz="2200" i="1" dirty="0" err="1">
                <a:solidFill>
                  <a:srgbClr val="000000"/>
                </a:solidFill>
                <a:effectLst/>
                <a:latin typeface="Times New Roman" panose="02020603050405020304" pitchFamily="18" charset="0"/>
                <a:ea typeface="Calibri" panose="020F0502020204030204" pitchFamily="34" charset="0"/>
              </a:rPr>
              <a:t>r</a:t>
            </a:r>
            <a:r>
              <a:rPr lang="en-US" sz="2200" i="1" baseline="-25000" dirty="0" err="1">
                <a:solidFill>
                  <a:srgbClr val="000000"/>
                </a:solidFill>
                <a:effectLst/>
                <a:latin typeface="Times New Roman" panose="02020603050405020304" pitchFamily="18" charset="0"/>
                <a:ea typeface="Calibri" panose="020F0502020204030204" pitchFamily="34" charset="0"/>
              </a:rPr>
              <a:t>n</a:t>
            </a:r>
            <a:r>
              <a:rPr lang="en-US" sz="2200" i="1" dirty="0">
                <a:solidFill>
                  <a:srgbClr val="000000"/>
                </a:solidFill>
                <a:effectLst/>
                <a:latin typeface="Times New Roman" panose="02020603050405020304" pitchFamily="18" charset="0"/>
                <a:ea typeface="Calibri" panose="020F0502020204030204" pitchFamily="34" charset="0"/>
              </a:rPr>
              <a:t> the value of 3.47 </a:t>
            </a:r>
            <a:r>
              <a:rPr lang="en-US" sz="2200" i="1" dirty="0" err="1">
                <a:solidFill>
                  <a:srgbClr val="000000"/>
                </a:solidFill>
                <a:effectLst/>
                <a:latin typeface="Times New Roman" panose="02020603050405020304" pitchFamily="18" charset="0"/>
                <a:ea typeface="Calibri" panose="020F0502020204030204" pitchFamily="34" charset="0"/>
              </a:rPr>
              <a:t>fm</a:t>
            </a:r>
            <a:r>
              <a:rPr lang="en-US" sz="2200" i="1" dirty="0">
                <a:solidFill>
                  <a:srgbClr val="000000"/>
                </a:solidFill>
                <a:effectLst/>
                <a:latin typeface="Times New Roman" panose="02020603050405020304" pitchFamily="18" charset="0"/>
                <a:ea typeface="Calibri" panose="020F0502020204030204" pitchFamily="34" charset="0"/>
              </a:rPr>
              <a:t> </a:t>
            </a:r>
            <a:r>
              <a:rPr lang="en-US" sz="2200" dirty="0">
                <a:solidFill>
                  <a:srgbClr val="000000"/>
                </a:solidFill>
                <a:effectLst/>
                <a:latin typeface="Times New Roman" panose="02020603050405020304" pitchFamily="18" charset="0"/>
                <a:ea typeface="Calibri" panose="020F0502020204030204" pitchFamily="34" charset="0"/>
              </a:rPr>
              <a:t>(which is the mean value between the two different measured values). </a:t>
            </a:r>
          </a:p>
          <a:p>
            <a:r>
              <a:rPr lang="en-US" sz="2200" dirty="0">
                <a:solidFill>
                  <a:srgbClr val="000000"/>
                </a:solidFill>
                <a:effectLst/>
                <a:latin typeface="Times New Roman" panose="02020603050405020304" pitchFamily="18" charset="0"/>
                <a:ea typeface="Calibri" panose="020F0502020204030204" pitchFamily="34" charset="0"/>
              </a:rPr>
              <a:t>After the translation into the atomic units, one gets </a:t>
            </a:r>
            <a:r>
              <a:rPr lang="en-US" sz="2200" i="1" dirty="0" err="1">
                <a:solidFill>
                  <a:srgbClr val="000000"/>
                </a:solidFill>
                <a:effectLst/>
                <a:latin typeface="Times New Roman" panose="02020603050405020304" pitchFamily="18" charset="0"/>
                <a:ea typeface="Calibri" panose="020F0502020204030204" pitchFamily="34" charset="0"/>
              </a:rPr>
              <a:t>r</a:t>
            </a:r>
            <a:r>
              <a:rPr lang="en-US" sz="2200" i="1" baseline="-25000" dirty="0" err="1">
                <a:solidFill>
                  <a:srgbClr val="000000"/>
                </a:solidFill>
                <a:effectLst/>
                <a:latin typeface="Times New Roman" panose="02020603050405020304" pitchFamily="18" charset="0"/>
                <a:ea typeface="Calibri" panose="020F0502020204030204" pitchFamily="34" charset="0"/>
              </a:rPr>
              <a:t>n</a:t>
            </a:r>
            <a:r>
              <a:rPr lang="en-US" sz="2200" i="1" dirty="0">
                <a:solidFill>
                  <a:srgbClr val="000000"/>
                </a:solidFill>
                <a:effectLst/>
                <a:latin typeface="Times New Roman" panose="02020603050405020304" pitchFamily="18" charset="0"/>
                <a:ea typeface="Calibri" panose="020F0502020204030204" pitchFamily="34" charset="0"/>
              </a:rPr>
              <a:t> = 0.0000656</a:t>
            </a:r>
            <a:r>
              <a:rPr lang="en-US" sz="2200" dirty="0">
                <a:solidFill>
                  <a:srgbClr val="000000"/>
                </a:solidFill>
                <a:effectLst/>
                <a:latin typeface="Times New Roman" panose="02020603050405020304" pitchFamily="18" charset="0"/>
                <a:ea typeface="Calibri" panose="020F0502020204030204" pitchFamily="34" charset="0"/>
              </a:rPr>
              <a:t>.</a:t>
            </a:r>
          </a:p>
          <a:p>
            <a:pPr marL="0" indent="0">
              <a:buNone/>
            </a:pPr>
            <a:endParaRPr lang="en-US" sz="2000" dirty="0"/>
          </a:p>
        </p:txBody>
      </p:sp>
    </p:spTree>
    <p:extLst>
      <p:ext uri="{BB962C8B-B14F-4D97-AF65-F5344CB8AC3E}">
        <p14:creationId xmlns:p14="http://schemas.microsoft.com/office/powerpoint/2010/main" val="2401645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03D9-715E-BF43-9A97-946620DC6ADB}"/>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3F114B96-BF25-533A-47B9-8EF73676A502}"/>
              </a:ext>
            </a:extLst>
          </p:cNvPr>
          <p:cNvSpPr>
            <a:spLocks noGrp="1"/>
          </p:cNvSpPr>
          <p:nvPr>
            <p:ph idx="1"/>
          </p:nvPr>
        </p:nvSpPr>
        <p:spPr>
          <a:xfrm>
            <a:off x="457200" y="381000"/>
            <a:ext cx="8229600" cy="5745163"/>
          </a:xfrm>
        </p:spPr>
        <p:txBody>
          <a:bodyPr/>
          <a:lstStyle/>
          <a:p>
            <a:r>
              <a:rPr lang="en-US" sz="2300" dirty="0">
                <a:solidFill>
                  <a:srgbClr val="000000"/>
                </a:solidFill>
                <a:effectLst/>
                <a:latin typeface="Times New Roman" panose="02020603050405020304" pitchFamily="18" charset="0"/>
                <a:ea typeface="Calibri" panose="020F0502020204030204" pitchFamily="34" charset="0"/>
              </a:rPr>
              <a:t>The </a:t>
            </a:r>
            <a:r>
              <a:rPr lang="en-US" sz="2300" dirty="0">
                <a:solidFill>
                  <a:srgbClr val="C00000"/>
                </a:solidFill>
                <a:effectLst/>
                <a:latin typeface="Times New Roman" panose="02020603050405020304" pitchFamily="18" charset="0"/>
                <a:ea typeface="Calibri" panose="020F0502020204030204" pitchFamily="34" charset="0"/>
              </a:rPr>
              <a:t>nuclear “sphere” radius R </a:t>
            </a:r>
            <a:r>
              <a:rPr lang="en-US" sz="2300" dirty="0">
                <a:solidFill>
                  <a:srgbClr val="000000"/>
                </a:solidFill>
                <a:effectLst/>
                <a:latin typeface="Times New Roman" panose="02020603050405020304" pitchFamily="18" charset="0"/>
                <a:ea typeface="Calibri" panose="020F0502020204030204" pitchFamily="34" charset="0"/>
              </a:rPr>
              <a:t>and the nuclear charge radius </a:t>
            </a:r>
            <a:r>
              <a:rPr lang="en-US" sz="2300" dirty="0" err="1">
                <a:solidFill>
                  <a:srgbClr val="000000"/>
                </a:solidFill>
                <a:effectLst/>
                <a:latin typeface="Times New Roman" panose="02020603050405020304" pitchFamily="18" charset="0"/>
                <a:ea typeface="Calibri" panose="020F0502020204030204" pitchFamily="34" charset="0"/>
              </a:rPr>
              <a:t>r</a:t>
            </a:r>
            <a:r>
              <a:rPr lang="en-US" sz="2300" baseline="-25000" dirty="0" err="1">
                <a:solidFill>
                  <a:srgbClr val="000000"/>
                </a:solidFill>
                <a:effectLst/>
                <a:latin typeface="Times New Roman" panose="02020603050405020304" pitchFamily="18" charset="0"/>
                <a:ea typeface="Calibri" panose="020F0502020204030204" pitchFamily="34" charset="0"/>
              </a:rPr>
              <a:t>n</a:t>
            </a:r>
            <a:r>
              <a:rPr lang="en-US" sz="2300" dirty="0">
                <a:solidFill>
                  <a:srgbClr val="000000"/>
                </a:solidFill>
                <a:effectLst/>
                <a:latin typeface="Times New Roman" panose="02020603050405020304" pitchFamily="18" charset="0"/>
                <a:ea typeface="Calibri" panose="020F0502020204030204" pitchFamily="34" charset="0"/>
              </a:rPr>
              <a:t> are proportional to each other. </a:t>
            </a:r>
          </a:p>
          <a:p>
            <a:r>
              <a:rPr lang="en-US" sz="2300" dirty="0">
                <a:solidFill>
                  <a:srgbClr val="000000"/>
                </a:solidFill>
                <a:effectLst/>
                <a:latin typeface="Times New Roman" panose="02020603050405020304" pitchFamily="18" charset="0"/>
                <a:ea typeface="Calibri" panose="020F0502020204030204" pitchFamily="34" charset="0"/>
              </a:rPr>
              <a:t>The value of R </a:t>
            </a:r>
            <a:r>
              <a:rPr lang="en-US" sz="2300" dirty="0">
                <a:solidFill>
                  <a:srgbClr val="C00000"/>
                </a:solidFill>
                <a:effectLst/>
                <a:latin typeface="Times New Roman" panose="02020603050405020304" pitchFamily="18" charset="0"/>
                <a:ea typeface="Calibri" panose="020F0502020204030204" pitchFamily="34" charset="0"/>
              </a:rPr>
              <a:t>would be by the factor of (5/3)</a:t>
            </a:r>
            <a:r>
              <a:rPr lang="en-US" sz="2300" baseline="30000" dirty="0">
                <a:solidFill>
                  <a:srgbClr val="C00000"/>
                </a:solidFill>
                <a:effectLst/>
                <a:latin typeface="Times New Roman" panose="02020603050405020304" pitchFamily="18" charset="0"/>
                <a:ea typeface="Calibri" panose="020F0502020204030204" pitchFamily="34" charset="0"/>
              </a:rPr>
              <a:t>1/2</a:t>
            </a:r>
            <a:r>
              <a:rPr lang="en-US" sz="2300" dirty="0">
                <a:solidFill>
                  <a:srgbClr val="C00000"/>
                </a:solidFill>
                <a:effectLst/>
                <a:latin typeface="Times New Roman" panose="02020603050405020304" pitchFamily="18" charset="0"/>
                <a:ea typeface="Calibri" panose="020F0502020204030204" pitchFamily="34" charset="0"/>
              </a:rPr>
              <a:t> greater than </a:t>
            </a:r>
            <a:r>
              <a:rPr lang="en-US" sz="2300" dirty="0" err="1">
                <a:solidFill>
                  <a:srgbClr val="C00000"/>
                </a:solidFill>
                <a:effectLst/>
                <a:latin typeface="Times New Roman" panose="02020603050405020304" pitchFamily="18" charset="0"/>
                <a:ea typeface="Calibri" panose="020F0502020204030204" pitchFamily="34" charset="0"/>
              </a:rPr>
              <a:t>r</a:t>
            </a:r>
            <a:r>
              <a:rPr lang="en-US" sz="2300" baseline="-25000" dirty="0" err="1">
                <a:solidFill>
                  <a:srgbClr val="C00000"/>
                </a:solidFill>
                <a:effectLst/>
                <a:latin typeface="Times New Roman" panose="02020603050405020304" pitchFamily="18" charset="0"/>
                <a:ea typeface="Calibri" panose="020F0502020204030204" pitchFamily="34" charset="0"/>
              </a:rPr>
              <a:t>n</a:t>
            </a:r>
            <a:r>
              <a:rPr lang="en-US" sz="2300" dirty="0">
                <a:solidFill>
                  <a:srgbClr val="C00000"/>
                </a:solidFill>
                <a:effectLst/>
                <a:latin typeface="Times New Roman" panose="02020603050405020304" pitchFamily="18" charset="0"/>
                <a:ea typeface="Calibri" panose="020F0502020204030204" pitchFamily="34" charset="0"/>
              </a:rPr>
              <a:t> </a:t>
            </a:r>
            <a:r>
              <a:rPr lang="en-US" sz="2300" dirty="0">
                <a:solidFill>
                  <a:srgbClr val="000000"/>
                </a:solidFill>
                <a:effectLst/>
                <a:latin typeface="Times New Roman" panose="02020603050405020304" pitchFamily="18" charset="0"/>
                <a:ea typeface="Calibri" panose="020F0502020204030204" pitchFamily="34" charset="0"/>
              </a:rPr>
              <a:t>(it would be equal to 0.0000847) </a:t>
            </a:r>
            <a:r>
              <a:rPr lang="en-US" sz="2300" dirty="0">
                <a:solidFill>
                  <a:srgbClr val="C00000"/>
                </a:solidFill>
                <a:effectLst/>
                <a:latin typeface="Times New Roman" panose="02020603050405020304" pitchFamily="18" charset="0"/>
                <a:ea typeface="Calibri" panose="020F0502020204030204" pitchFamily="34" charset="0"/>
              </a:rPr>
              <a:t>if the nucleus would be a uniformly charged sphere (what the nucleus is not)</a:t>
            </a:r>
            <a:r>
              <a:rPr lang="en-US" sz="2300" dirty="0">
                <a:solidFill>
                  <a:srgbClr val="000000"/>
                </a:solidFill>
                <a:effectLst/>
                <a:latin typeface="Times New Roman" panose="02020603050405020304" pitchFamily="18" charset="0"/>
                <a:ea typeface="Calibri" panose="020F0502020204030204" pitchFamily="34" charset="0"/>
              </a:rPr>
              <a:t>. </a:t>
            </a:r>
          </a:p>
          <a:p>
            <a:r>
              <a:rPr lang="en-US" sz="2300" i="1" dirty="0">
                <a:solidFill>
                  <a:srgbClr val="000000"/>
                </a:solidFill>
                <a:effectLst/>
                <a:latin typeface="Times New Roman" panose="02020603050405020304" pitchFamily="18" charset="0"/>
                <a:ea typeface="Calibri" panose="020F0502020204030204" pitchFamily="34" charset="0"/>
              </a:rPr>
              <a:t>The actual value of R should be between 0.0000656 and 0.0000847</a:t>
            </a:r>
            <a:r>
              <a:rPr lang="en-US" sz="2300" dirty="0">
                <a:solidFill>
                  <a:srgbClr val="000000"/>
                </a:solidFill>
                <a:effectLst/>
                <a:latin typeface="Times New Roman" panose="02020603050405020304" pitchFamily="18" charset="0"/>
                <a:ea typeface="Calibri" panose="020F0502020204030204" pitchFamily="34" charset="0"/>
              </a:rPr>
              <a:t>. </a:t>
            </a:r>
          </a:p>
          <a:p>
            <a:r>
              <a:rPr lang="en-US" sz="2300" dirty="0">
                <a:solidFill>
                  <a:srgbClr val="000000"/>
                </a:solidFill>
                <a:latin typeface="Times New Roman" panose="02020603050405020304" pitchFamily="18" charset="0"/>
                <a:ea typeface="Calibri" panose="020F0502020204030204" pitchFamily="34" charset="0"/>
              </a:rPr>
              <a:t>T</a:t>
            </a:r>
            <a:r>
              <a:rPr lang="en-US" sz="2300" dirty="0">
                <a:solidFill>
                  <a:srgbClr val="000000"/>
                </a:solidFill>
                <a:effectLst/>
                <a:latin typeface="Times New Roman" panose="02020603050405020304" pitchFamily="18" charset="0"/>
                <a:ea typeface="Calibri" panose="020F0502020204030204" pitchFamily="34" charset="0"/>
              </a:rPr>
              <a:t>he interval 0.0000656 &lt; R</a:t>
            </a:r>
            <a:r>
              <a:rPr lang="en-US" sz="2300" baseline="-25000" dirty="0">
                <a:solidFill>
                  <a:srgbClr val="000000"/>
                </a:solidFill>
                <a:effectLst/>
                <a:latin typeface="Times New Roman" panose="02020603050405020304" pitchFamily="18" charset="0"/>
                <a:ea typeface="Calibri" panose="020F0502020204030204" pitchFamily="34" charset="0"/>
              </a:rPr>
              <a:t>p</a:t>
            </a:r>
            <a:r>
              <a:rPr lang="en-US" sz="2300" dirty="0">
                <a:solidFill>
                  <a:srgbClr val="000000"/>
                </a:solidFill>
                <a:effectLst/>
                <a:latin typeface="Times New Roman" panose="02020603050405020304" pitchFamily="18" charset="0"/>
                <a:ea typeface="Calibri" panose="020F0502020204030204" pitchFamily="34" charset="0"/>
              </a:rPr>
              <a:t> &lt; 0.0000847 </a:t>
            </a:r>
            <a:r>
              <a:rPr lang="en-US" sz="2300" b="1" dirty="0">
                <a:solidFill>
                  <a:srgbClr val="FF0000"/>
                </a:solidFill>
                <a:effectLst/>
                <a:latin typeface="Times New Roman" panose="02020603050405020304" pitchFamily="18" charset="0"/>
                <a:ea typeface="Calibri" panose="020F0502020204030204" pitchFamily="34" charset="0"/>
              </a:rPr>
              <a:t>yields 0.1339 &lt; ε &lt; 0.1340, so that </a:t>
            </a:r>
          </a:p>
          <a:p>
            <a:pPr marL="0" indent="0">
              <a:buNone/>
            </a:pPr>
            <a:r>
              <a:rPr lang="en-US" sz="2300" b="1" dirty="0">
                <a:solidFill>
                  <a:srgbClr val="FF0000"/>
                </a:solidFill>
                <a:effectLst/>
                <a:latin typeface="Times New Roman" panose="02020603050405020304" pitchFamily="18" charset="0"/>
                <a:ea typeface="Calibri" panose="020F0502020204030204" pitchFamily="34" charset="0"/>
              </a:rPr>
              <a:t>			ε ≈ 0.13 </a:t>
            </a:r>
          </a:p>
          <a:p>
            <a:pPr marL="0" indent="0">
              <a:buNone/>
            </a:pPr>
            <a:r>
              <a:rPr lang="en-US" sz="2300" b="1" dirty="0">
                <a:solidFill>
                  <a:srgbClr val="FF0000"/>
                </a:solidFill>
                <a:effectLst/>
                <a:latin typeface="Times New Roman" panose="02020603050405020304" pitchFamily="18" charset="0"/>
                <a:ea typeface="Calibri" panose="020F0502020204030204" pitchFamily="34" charset="0"/>
              </a:rPr>
              <a:t>regardless of the specific value of R</a:t>
            </a:r>
            <a:r>
              <a:rPr lang="en-US" sz="2300" b="1" baseline="-25000" dirty="0">
                <a:solidFill>
                  <a:srgbClr val="FF0000"/>
                </a:solidFill>
                <a:effectLst/>
                <a:latin typeface="Times New Roman" panose="02020603050405020304" pitchFamily="18" charset="0"/>
                <a:ea typeface="Calibri" panose="020F0502020204030204" pitchFamily="34" charset="0"/>
              </a:rPr>
              <a:t>p</a:t>
            </a:r>
            <a:r>
              <a:rPr lang="en-US" sz="2300" b="1" dirty="0">
                <a:solidFill>
                  <a:srgbClr val="FF0000"/>
                </a:solidFill>
                <a:effectLst/>
                <a:latin typeface="Times New Roman" panose="02020603050405020304" pitchFamily="18" charset="0"/>
                <a:ea typeface="Calibri" panose="020F0502020204030204" pitchFamily="34" charset="0"/>
              </a:rPr>
              <a:t> in the above interval</a:t>
            </a:r>
            <a:r>
              <a:rPr lang="en-US" sz="2300" dirty="0">
                <a:solidFill>
                  <a:srgbClr val="000000"/>
                </a:solidFill>
                <a:effectLst/>
                <a:latin typeface="Times New Roman" panose="02020603050405020304" pitchFamily="18" charset="0"/>
                <a:ea typeface="Calibri" panose="020F0502020204030204" pitchFamily="34" charset="0"/>
              </a:rPr>
              <a:t>.</a:t>
            </a:r>
            <a:endParaRPr lang="en-US" sz="2300" dirty="0"/>
          </a:p>
        </p:txBody>
      </p:sp>
    </p:spTree>
    <p:extLst>
      <p:ext uri="{BB962C8B-B14F-4D97-AF65-F5344CB8AC3E}">
        <p14:creationId xmlns:p14="http://schemas.microsoft.com/office/powerpoint/2010/main" val="1777977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447A-4EF9-22A9-BD09-84B0C09B8724}"/>
              </a:ext>
            </a:extLst>
          </p:cNvPr>
          <p:cNvSpPr>
            <a:spLocks noGrp="1"/>
          </p:cNvSpPr>
          <p:nvPr>
            <p:ph type="title"/>
          </p:nvPr>
        </p:nvSpPr>
        <p:spPr>
          <a:xfrm>
            <a:off x="457200" y="274638"/>
            <a:ext cx="8229600" cy="106362"/>
          </a:xfrm>
        </p:spPr>
        <p:txBody>
          <a:bodyPr/>
          <a:lstStyle/>
          <a:p>
            <a:endParaRPr lang="en-US" dirty="0"/>
          </a:p>
        </p:txBody>
      </p:sp>
      <p:sp>
        <p:nvSpPr>
          <p:cNvPr id="3" name="Content Placeholder 2">
            <a:extLst>
              <a:ext uri="{FF2B5EF4-FFF2-40B4-BE49-F238E27FC236}">
                <a16:creationId xmlns:a16="http://schemas.microsoft.com/office/drawing/2014/main" id="{C1DADA8D-DECB-D636-3E2C-7647D1C6B536}"/>
              </a:ext>
            </a:extLst>
          </p:cNvPr>
          <p:cNvSpPr>
            <a:spLocks noGrp="1"/>
          </p:cNvSpPr>
          <p:nvPr>
            <p:ph idx="1"/>
          </p:nvPr>
        </p:nvSpPr>
        <p:spPr>
          <a:xfrm>
            <a:off x="457200" y="457200"/>
            <a:ext cx="8229600" cy="6019800"/>
          </a:xfrm>
        </p:spPr>
        <p:txBody>
          <a:bodyPr/>
          <a:lstStyle/>
          <a:p>
            <a:r>
              <a:rPr lang="en-US" sz="2400" dirty="0">
                <a:solidFill>
                  <a:srgbClr val="C00000"/>
                </a:solidFill>
                <a:effectLst/>
                <a:latin typeface="Times New Roman" panose="02020603050405020304" pitchFamily="18" charset="0"/>
                <a:ea typeface="Calibri" panose="020F0502020204030204" pitchFamily="34" charset="0"/>
              </a:rPr>
              <a:t>For </a:t>
            </a:r>
            <a:r>
              <a:rPr lang="en-US" sz="2400" baseline="30000" dirty="0">
                <a:solidFill>
                  <a:srgbClr val="C00000"/>
                </a:solidFill>
                <a:effectLst/>
                <a:latin typeface="Times New Roman" panose="02020603050405020304" pitchFamily="18" charset="0"/>
                <a:ea typeface="Calibri" panose="020F0502020204030204" pitchFamily="34" charset="0"/>
              </a:rPr>
              <a:t>48</a:t>
            </a:r>
            <a:r>
              <a:rPr lang="en-US" sz="2400" dirty="0">
                <a:solidFill>
                  <a:srgbClr val="C00000"/>
                </a:solidFill>
                <a:effectLst/>
                <a:latin typeface="Times New Roman" panose="02020603050405020304" pitchFamily="18" charset="0"/>
                <a:ea typeface="Calibri" panose="020F0502020204030204" pitchFamily="34" charset="0"/>
              </a:rPr>
              <a:t>Ca</a:t>
            </a:r>
            <a:r>
              <a:rPr lang="en-US" sz="2400" baseline="-25000" dirty="0">
                <a:solidFill>
                  <a:srgbClr val="C00000"/>
                </a:solidFill>
                <a:effectLst/>
                <a:latin typeface="Times New Roman" panose="02020603050405020304" pitchFamily="18" charset="0"/>
                <a:ea typeface="Calibri" panose="020F0502020204030204" pitchFamily="34" charset="0"/>
              </a:rPr>
              <a:t>20</a:t>
            </a:r>
            <a:r>
              <a:rPr lang="en-US" sz="2400" dirty="0">
                <a:solidFill>
                  <a:srgbClr val="C00000"/>
                </a:solidFill>
                <a:effectLst/>
                <a:latin typeface="Times New Roman" panose="02020603050405020304" pitchFamily="18" charset="0"/>
                <a:ea typeface="Calibri" panose="020F0502020204030204" pitchFamily="34" charset="0"/>
              </a:rPr>
              <a:t> the results are very similar</a:t>
            </a:r>
            <a:r>
              <a:rPr lang="en-US" sz="2400" dirty="0">
                <a:solidFill>
                  <a:srgbClr val="000000"/>
                </a:solidFill>
                <a:effectLst/>
                <a:latin typeface="Times New Roman" panose="02020603050405020304" pitchFamily="18" charset="0"/>
                <a:ea typeface="Calibri" panose="020F0502020204030204" pitchFamily="34" charset="0"/>
              </a:rPr>
              <a:t>. Namely, one has </a:t>
            </a:r>
            <a:r>
              <a:rPr lang="en-US" sz="2400" dirty="0" err="1">
                <a:solidFill>
                  <a:srgbClr val="C00000"/>
                </a:solidFill>
                <a:effectLst/>
                <a:latin typeface="Times New Roman" panose="02020603050405020304" pitchFamily="18" charset="0"/>
                <a:ea typeface="Calibri" panose="020F0502020204030204" pitchFamily="34" charset="0"/>
              </a:rPr>
              <a:t>r</a:t>
            </a:r>
            <a:r>
              <a:rPr lang="en-US" sz="2400" baseline="-25000" dirty="0" err="1">
                <a:solidFill>
                  <a:srgbClr val="C00000"/>
                </a:solidFill>
                <a:effectLst/>
                <a:latin typeface="Times New Roman" panose="02020603050405020304" pitchFamily="18" charset="0"/>
                <a:ea typeface="Calibri" panose="020F0502020204030204" pitchFamily="34" charset="0"/>
              </a:rPr>
              <a:t>n,μ</a:t>
            </a:r>
            <a:r>
              <a:rPr lang="en-US" sz="2400" dirty="0">
                <a:solidFill>
                  <a:srgbClr val="C00000"/>
                </a:solidFill>
                <a:effectLst/>
                <a:latin typeface="Times New Roman" panose="02020603050405020304" pitchFamily="18" charset="0"/>
                <a:ea typeface="Calibri" panose="020F0502020204030204" pitchFamily="34" charset="0"/>
              </a:rPr>
              <a:t> = 3.482 [49] </a:t>
            </a:r>
            <a:r>
              <a:rPr lang="en-US" sz="2400" dirty="0" err="1">
                <a:solidFill>
                  <a:srgbClr val="C00000"/>
                </a:solidFill>
                <a:effectLst/>
                <a:latin typeface="Times New Roman" panose="02020603050405020304" pitchFamily="18" charset="0"/>
                <a:ea typeface="Calibri" panose="020F0502020204030204" pitchFamily="34" charset="0"/>
              </a:rPr>
              <a:t>fm</a:t>
            </a:r>
            <a:r>
              <a:rPr lang="en-US" sz="2400" dirty="0">
                <a:solidFill>
                  <a:srgbClr val="C00000"/>
                </a:solidFill>
                <a:effectLst/>
                <a:latin typeface="Times New Roman" panose="02020603050405020304" pitchFamily="18" charset="0"/>
                <a:ea typeface="Calibri" panose="020F0502020204030204" pitchFamily="34" charset="0"/>
              </a:rPr>
              <a:t> and  </a:t>
            </a:r>
            <a:r>
              <a:rPr lang="en-US" sz="2400" dirty="0" err="1">
                <a:solidFill>
                  <a:srgbClr val="C00000"/>
                </a:solidFill>
                <a:effectLst/>
                <a:latin typeface="Times New Roman" panose="02020603050405020304" pitchFamily="18" charset="0"/>
                <a:ea typeface="Calibri" panose="020F0502020204030204" pitchFamily="34" charset="0"/>
              </a:rPr>
              <a:t>r</a:t>
            </a:r>
            <a:r>
              <a:rPr lang="en-US" sz="2400" baseline="-25000" dirty="0" err="1">
                <a:solidFill>
                  <a:srgbClr val="C00000"/>
                </a:solidFill>
                <a:effectLst/>
                <a:latin typeface="Times New Roman" panose="02020603050405020304" pitchFamily="18" charset="0"/>
                <a:ea typeface="Calibri" panose="020F0502020204030204" pitchFamily="34" charset="0"/>
              </a:rPr>
              <a:t>n,e</a:t>
            </a:r>
            <a:r>
              <a:rPr lang="en-US" sz="2400" dirty="0">
                <a:solidFill>
                  <a:srgbClr val="C00000"/>
                </a:solidFill>
                <a:effectLst/>
                <a:latin typeface="Times New Roman" panose="02020603050405020304" pitchFamily="18" charset="0"/>
                <a:ea typeface="Calibri" panose="020F0502020204030204" pitchFamily="34" charset="0"/>
              </a:rPr>
              <a:t> = 3.451±0.009 </a:t>
            </a:r>
            <a:r>
              <a:rPr lang="en-US" sz="2400" dirty="0" err="1">
                <a:solidFill>
                  <a:srgbClr val="C00000"/>
                </a:solidFill>
                <a:effectLst/>
                <a:latin typeface="Times New Roman" panose="02020603050405020304" pitchFamily="18" charset="0"/>
                <a:ea typeface="Calibri" panose="020F0502020204030204" pitchFamily="34" charset="0"/>
              </a:rPr>
              <a:t>fm</a:t>
            </a:r>
            <a:r>
              <a:rPr lang="en-US" sz="2400" dirty="0">
                <a:solidFill>
                  <a:srgbClr val="000000"/>
                </a:solidFill>
                <a:effectLst/>
                <a:latin typeface="Times New Roman" panose="02020603050405020304" pitchFamily="18" charset="0"/>
                <a:ea typeface="Calibri" panose="020F0502020204030204" pitchFamily="34" charset="0"/>
              </a:rPr>
              <a:t>, the latter value being also was deduced from the experiment by the </a:t>
            </a:r>
            <a:r>
              <a:rPr lang="en-US" sz="2400" i="1" dirty="0">
                <a:solidFill>
                  <a:srgbClr val="000000"/>
                </a:solidFill>
                <a:effectLst/>
                <a:latin typeface="Times New Roman" panose="02020603050405020304" pitchFamily="18" charset="0"/>
                <a:ea typeface="Calibri" panose="020F0502020204030204" pitchFamily="34" charset="0"/>
              </a:rPr>
              <a:t>model independent</a:t>
            </a:r>
            <a:r>
              <a:rPr lang="en-US" sz="2400" dirty="0">
                <a:solidFill>
                  <a:srgbClr val="000000"/>
                </a:solidFill>
                <a:effectLst/>
                <a:latin typeface="Times New Roman" panose="02020603050405020304" pitchFamily="18" charset="0"/>
                <a:ea typeface="Calibri" panose="020F0502020204030204" pitchFamily="34" charset="0"/>
              </a:rPr>
              <a:t> analysis using the Fourier-Bessel expansion for the charge distribution. </a:t>
            </a:r>
          </a:p>
          <a:p>
            <a:r>
              <a:rPr lang="en-US" sz="2400" dirty="0">
                <a:solidFill>
                  <a:srgbClr val="FF0000"/>
                </a:solidFill>
                <a:effectLst/>
                <a:latin typeface="Times New Roman" panose="02020603050405020304" pitchFamily="18" charset="0"/>
                <a:ea typeface="Calibri" panose="020F0502020204030204" pitchFamily="34" charset="0"/>
              </a:rPr>
              <a:t>The difference </a:t>
            </a:r>
            <a:r>
              <a:rPr lang="en-US" sz="2400" dirty="0" err="1">
                <a:solidFill>
                  <a:srgbClr val="FF0000"/>
                </a:solidFill>
                <a:effectLst/>
                <a:latin typeface="Times New Roman" panose="02020603050405020304" pitchFamily="18" charset="0"/>
                <a:ea typeface="Calibri" panose="020F0502020204030204" pitchFamily="34" charset="0"/>
              </a:rPr>
              <a:t>r</a:t>
            </a:r>
            <a:r>
              <a:rPr lang="en-US" sz="2400" baseline="-25000" dirty="0" err="1">
                <a:solidFill>
                  <a:srgbClr val="FF0000"/>
                </a:solidFill>
                <a:effectLst/>
                <a:latin typeface="Times New Roman" panose="02020603050405020304" pitchFamily="18" charset="0"/>
                <a:ea typeface="Calibri" panose="020F0502020204030204" pitchFamily="34" charset="0"/>
              </a:rPr>
              <a:t>n,μ</a:t>
            </a:r>
            <a:r>
              <a:rPr lang="en-US" sz="2400" dirty="0">
                <a:solidFill>
                  <a:srgbClr val="FF0000"/>
                </a:solidFill>
                <a:effectLst/>
                <a:latin typeface="Times New Roman" panose="02020603050405020304" pitchFamily="18" charset="0"/>
                <a:ea typeface="Calibri" panose="020F0502020204030204" pitchFamily="34" charset="0"/>
              </a:rPr>
              <a:t> – </a:t>
            </a:r>
            <a:r>
              <a:rPr lang="en-US" sz="2400" dirty="0" err="1">
                <a:solidFill>
                  <a:srgbClr val="FF0000"/>
                </a:solidFill>
                <a:effectLst/>
                <a:latin typeface="Times New Roman" panose="02020603050405020304" pitchFamily="18" charset="0"/>
                <a:ea typeface="Calibri" panose="020F0502020204030204" pitchFamily="34" charset="0"/>
              </a:rPr>
              <a:t>r</a:t>
            </a:r>
            <a:r>
              <a:rPr lang="en-US" sz="2400" baseline="-25000" dirty="0" err="1">
                <a:solidFill>
                  <a:srgbClr val="FF0000"/>
                </a:solidFill>
                <a:effectLst/>
                <a:latin typeface="Times New Roman" panose="02020603050405020304" pitchFamily="18" charset="0"/>
                <a:ea typeface="Calibri" panose="020F0502020204030204" pitchFamily="34" charset="0"/>
              </a:rPr>
              <a:t>n,e</a:t>
            </a:r>
            <a:r>
              <a:rPr lang="en-US" sz="2400" dirty="0">
                <a:solidFill>
                  <a:srgbClr val="FF0000"/>
                </a:solidFill>
                <a:effectLst/>
                <a:latin typeface="Times New Roman" panose="02020603050405020304" pitchFamily="18" charset="0"/>
                <a:ea typeface="Calibri" panose="020F0502020204030204" pitchFamily="34" charset="0"/>
              </a:rPr>
              <a:t> = 0.031 </a:t>
            </a:r>
            <a:r>
              <a:rPr lang="en-US" sz="2400" dirty="0" err="1">
                <a:solidFill>
                  <a:srgbClr val="FF0000"/>
                </a:solidFill>
                <a:effectLst/>
                <a:latin typeface="Times New Roman" panose="02020603050405020304" pitchFamily="18" charset="0"/>
                <a:ea typeface="Calibri" panose="020F0502020204030204" pitchFamily="34" charset="0"/>
              </a:rPr>
              <a:t>fm</a:t>
            </a:r>
            <a:r>
              <a:rPr lang="en-US" sz="2400" dirty="0">
                <a:solidFill>
                  <a:srgbClr val="FF0000"/>
                </a:solidFill>
                <a:effectLst/>
                <a:latin typeface="Times New Roman" panose="02020603050405020304" pitchFamily="18" charset="0"/>
                <a:ea typeface="Calibri" panose="020F0502020204030204" pitchFamily="34" charset="0"/>
              </a:rPr>
              <a:t>, corresponding to ~ 1%, is again well beyond the experimental error margin</a:t>
            </a:r>
            <a:r>
              <a:rPr lang="en-US" sz="2400" dirty="0">
                <a:solidFill>
                  <a:srgbClr val="000000"/>
                </a:solidFill>
                <a:effectLst/>
                <a:latin typeface="Times New Roman" panose="02020603050405020304" pitchFamily="18" charset="0"/>
                <a:ea typeface="Calibri" panose="020F0502020204030204" pitchFamily="34" charset="0"/>
              </a:rPr>
              <a:t>.</a:t>
            </a:r>
          </a:p>
          <a:p>
            <a:r>
              <a:rPr lang="en-US" sz="2400" dirty="0">
                <a:solidFill>
                  <a:srgbClr val="000000"/>
                </a:solidFill>
                <a:latin typeface="Times New Roman" panose="02020603050405020304" pitchFamily="18" charset="0"/>
              </a:rPr>
              <a:t>The calculations similar to those for </a:t>
            </a:r>
            <a:r>
              <a:rPr lang="en-US" sz="2400" baseline="30000" dirty="0">
                <a:solidFill>
                  <a:srgbClr val="000000"/>
                </a:solidFill>
                <a:effectLst/>
                <a:latin typeface="Times New Roman" panose="02020603050405020304" pitchFamily="18" charset="0"/>
                <a:ea typeface="Calibri" panose="020F0502020204030204" pitchFamily="34" charset="0"/>
              </a:rPr>
              <a:t>40</a:t>
            </a:r>
            <a:r>
              <a:rPr lang="en-US" sz="2400" dirty="0">
                <a:solidFill>
                  <a:srgbClr val="000000"/>
                </a:solidFill>
                <a:effectLst/>
                <a:latin typeface="Times New Roman" panose="02020603050405020304" pitchFamily="18" charset="0"/>
                <a:ea typeface="Calibri" panose="020F0502020204030204" pitchFamily="34" charset="0"/>
              </a:rPr>
              <a:t>Ca</a:t>
            </a:r>
            <a:r>
              <a:rPr lang="en-US" sz="2400" baseline="-25000" dirty="0">
                <a:solidFill>
                  <a:srgbClr val="000000"/>
                </a:solidFill>
                <a:effectLst/>
                <a:latin typeface="Times New Roman" panose="02020603050405020304" pitchFamily="18" charset="0"/>
                <a:ea typeface="Calibri" panose="020F0502020204030204" pitchFamily="34" charset="0"/>
              </a:rPr>
              <a:t>20</a:t>
            </a:r>
            <a:r>
              <a:rPr lang="en-US" sz="2400" dirty="0">
                <a:solidFill>
                  <a:srgbClr val="000000"/>
                </a:solidFill>
                <a:effectLst/>
                <a:latin typeface="Times New Roman" panose="02020603050405020304" pitchFamily="18" charset="0"/>
                <a:ea typeface="Calibri" panose="020F0502020204030204" pitchFamily="34" charset="0"/>
              </a:rPr>
              <a:t>, yielded the same value:</a:t>
            </a:r>
          </a:p>
          <a:p>
            <a:pPr marL="0" indent="0">
              <a:buNone/>
            </a:pPr>
            <a:r>
              <a:rPr lang="en-US" sz="2400" dirty="0">
                <a:solidFill>
                  <a:srgbClr val="000000"/>
                </a:solidFill>
                <a:latin typeface="Times New Roman" panose="02020603050405020304" pitchFamily="18" charset="0"/>
                <a:ea typeface="Calibri" panose="020F0502020204030204" pitchFamily="34" charset="0"/>
              </a:rPr>
              <a:t>				</a:t>
            </a:r>
            <a:r>
              <a:rPr lang="en-US" sz="2400" b="1" dirty="0">
                <a:solidFill>
                  <a:srgbClr val="C00000"/>
                </a:solidFill>
                <a:effectLst/>
                <a:latin typeface="Times New Roman" panose="02020603050405020304" pitchFamily="18" charset="0"/>
                <a:ea typeface="Calibri" panose="020F0502020204030204" pitchFamily="34" charset="0"/>
              </a:rPr>
              <a:t>ε ≈ 0.13</a:t>
            </a:r>
          </a:p>
          <a:p>
            <a:r>
              <a:rPr lang="en-US" sz="2400" dirty="0">
                <a:solidFill>
                  <a:srgbClr val="000000"/>
                </a:solidFill>
                <a:effectLst/>
                <a:latin typeface="Times New Roman" panose="02020603050405020304" pitchFamily="18" charset="0"/>
                <a:ea typeface="Calibri" panose="020F0502020204030204" pitchFamily="34" charset="0"/>
              </a:rPr>
              <a:t>Thus, in both above examples, a </a:t>
            </a:r>
            <a:r>
              <a:rPr lang="en-US" sz="2400" dirty="0">
                <a:solidFill>
                  <a:srgbClr val="FF0000"/>
                </a:solidFill>
                <a:effectLst/>
                <a:latin typeface="Times New Roman" panose="02020603050405020304" pitchFamily="18" charset="0"/>
                <a:ea typeface="Calibri" panose="020F0502020204030204" pitchFamily="34" charset="0"/>
              </a:rPr>
              <a:t>relatively small admixture (~10%) of the SFHI in the target </a:t>
            </a:r>
            <a:r>
              <a:rPr lang="en-US" sz="2400" dirty="0">
                <a:solidFill>
                  <a:srgbClr val="000000"/>
                </a:solidFill>
                <a:effectLst/>
                <a:latin typeface="Times New Roman" panose="02020603050405020304" pitchFamily="18" charset="0"/>
                <a:ea typeface="Calibri" panose="020F0502020204030204" pitchFamily="34" charset="0"/>
              </a:rPr>
              <a:t>reconciles the values of the nuclear charge radius, measured by two different methods, </a:t>
            </a:r>
            <a:r>
              <a:rPr lang="en-US" sz="2400" b="1" i="1" dirty="0">
                <a:solidFill>
                  <a:srgbClr val="FF0000"/>
                </a:solidFill>
                <a:effectLst/>
                <a:latin typeface="Times New Roman" panose="02020603050405020304" pitchFamily="18" charset="0"/>
                <a:ea typeface="Calibri" panose="020F0502020204030204" pitchFamily="34" charset="0"/>
              </a:rPr>
              <a:t>in favor of the larger value</a:t>
            </a:r>
            <a:r>
              <a:rPr lang="en-US" sz="2400" b="1" dirty="0">
                <a:solidFill>
                  <a:srgbClr val="FF0000"/>
                </a:solidFill>
                <a:effectLst/>
                <a:latin typeface="Times New Roman" panose="02020603050405020304" pitchFamily="18" charset="0"/>
                <a:ea typeface="Calibri" panose="020F0502020204030204" pitchFamily="34" charset="0"/>
              </a:rPr>
              <a:t>.</a:t>
            </a:r>
          </a:p>
          <a:p>
            <a:pPr marL="0" indent="0">
              <a:buNone/>
            </a:pPr>
            <a:endParaRPr lang="en-US" sz="2400" dirty="0">
              <a:solidFill>
                <a:srgbClr val="000000"/>
              </a:solidFill>
              <a:effectLst/>
              <a:latin typeface="Times New Roman" panose="02020603050405020304" pitchFamily="18" charset="0"/>
              <a:ea typeface="Calibri" panose="020F0502020204030204" pitchFamily="34" charset="0"/>
            </a:endParaRPr>
          </a:p>
          <a:p>
            <a:pPr marL="0" indent="0">
              <a:buNone/>
            </a:pPr>
            <a:endParaRPr lang="en-US" sz="2000" dirty="0"/>
          </a:p>
        </p:txBody>
      </p:sp>
    </p:spTree>
    <p:extLst>
      <p:ext uri="{BB962C8B-B14F-4D97-AF65-F5344CB8AC3E}">
        <p14:creationId xmlns:p14="http://schemas.microsoft.com/office/powerpoint/2010/main" val="3424690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B1E5-142E-6B9F-5EE0-6495899FAF25}"/>
              </a:ext>
            </a:extLst>
          </p:cNvPr>
          <p:cNvSpPr>
            <a:spLocks noGrp="1"/>
          </p:cNvSpPr>
          <p:nvPr>
            <p:ph type="title"/>
          </p:nvPr>
        </p:nvSpPr>
        <p:spPr>
          <a:xfrm>
            <a:off x="457200" y="274638"/>
            <a:ext cx="8229600" cy="106362"/>
          </a:xfrm>
        </p:spPr>
        <p:txBody>
          <a:bodyPr/>
          <a:lstStyle/>
          <a:p>
            <a:endParaRPr lang="en-US" dirty="0"/>
          </a:p>
        </p:txBody>
      </p:sp>
      <p:sp>
        <p:nvSpPr>
          <p:cNvPr id="3" name="Content Placeholder 2">
            <a:extLst>
              <a:ext uri="{FF2B5EF4-FFF2-40B4-BE49-F238E27FC236}">
                <a16:creationId xmlns:a16="http://schemas.microsoft.com/office/drawing/2014/main" id="{48384D94-B5F1-0E96-4E85-8EE8CDE2A79C}"/>
              </a:ext>
            </a:extLst>
          </p:cNvPr>
          <p:cNvSpPr>
            <a:spLocks noGrp="1"/>
          </p:cNvSpPr>
          <p:nvPr>
            <p:ph idx="1"/>
          </p:nvPr>
        </p:nvSpPr>
        <p:spPr>
          <a:xfrm>
            <a:off x="457200" y="533400"/>
            <a:ext cx="8229600" cy="5867400"/>
          </a:xfrm>
        </p:spPr>
        <p:txBody>
          <a:bodyPr/>
          <a:lstStyle/>
          <a:p>
            <a:pPr marL="0" indent="0" algn="ctr">
              <a:buNone/>
            </a:pPr>
            <a:r>
              <a:rPr lang="en-US" sz="2050" dirty="0">
                <a:latin typeface="Times New Roman" panose="02020603050405020304" pitchFamily="18" charset="0"/>
                <a:cs typeface="Times New Roman" panose="02020603050405020304" pitchFamily="18" charset="0"/>
              </a:rPr>
              <a:t>CONCLUSIONS</a:t>
            </a:r>
          </a:p>
          <a:p>
            <a:pPr marL="0" marR="0">
              <a:spcBef>
                <a:spcPts val="0"/>
              </a:spcBef>
              <a:spcAft>
                <a:spcPts val="0"/>
              </a:spcAft>
            </a:pP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Within the </a:t>
            </a:r>
            <a:r>
              <a:rPr lang="en-US" sz="205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standard</a:t>
            </a: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quantum mechanics</a:t>
            </a: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we </a:t>
            </a:r>
            <a:r>
              <a:rPr lang="en-US" sz="20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extended the legitimacy of the second analytical solution of the Dirac equation </a:t>
            </a: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outside the nucleus (the solution singular at small r) </a:t>
            </a:r>
            <a:r>
              <a:rPr lang="en-US" sz="20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to heavy ions</a:t>
            </a: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other words, we predicted </a:t>
            </a:r>
            <a:r>
              <a:rPr lang="en-US" sz="205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 existence of the second flavor of heavy ions and thus the flavor symmetry of these ions</a:t>
            </a: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These ions have </a:t>
            </a:r>
            <a:r>
              <a:rPr lang="en-US" sz="20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only the S-states</a:t>
            </a: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Therefore, due to the selection rules of quantum mechanics they do not couple to the electromagnetic radiation: </a:t>
            </a:r>
            <a:r>
              <a:rPr lang="en-US" sz="205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they remain dark</a:t>
            </a: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Bef>
                <a:spcPts val="0"/>
              </a:spcBef>
              <a:spcAft>
                <a:spcPts val="0"/>
              </a:spcAft>
            </a:pPr>
            <a:r>
              <a:rPr lang="en-US" sz="2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was done </a:t>
            </a:r>
            <a:r>
              <a:rPr lang="en-US" sz="205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within the Standard Model of particle physics and without changing physical laws</a:t>
            </a:r>
            <a:r>
              <a:rPr lang="en-US" sz="205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This theoretical result has the </a:t>
            </a:r>
            <a:r>
              <a:rPr lang="en-US" sz="205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fundamental importance </a:t>
            </a: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 its own right. </a:t>
            </a:r>
          </a:p>
          <a:p>
            <a:pPr marL="0" marR="0">
              <a:spcBef>
                <a:spcPts val="0"/>
              </a:spcBef>
              <a:spcAft>
                <a:spcPts val="0"/>
              </a:spcAft>
            </a:pP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Also, it could encourage experimentalists to </a:t>
            </a:r>
            <a:r>
              <a:rPr lang="en-US" sz="20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perform experiments </a:t>
            </a: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(e.g., analogous but not limited to those that proved the existence of the second flavor of hydrogen atoms) </a:t>
            </a:r>
            <a:r>
              <a:rPr lang="en-US" sz="205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for the verification </a:t>
            </a: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of the existence of the second flavor of heavy ions. </a:t>
            </a:r>
          </a:p>
          <a:p>
            <a:pPr marL="0" marR="0">
              <a:spcBef>
                <a:spcPts val="0"/>
              </a:spcBef>
              <a:spcAft>
                <a:spcPts val="0"/>
              </a:spcAft>
            </a:pP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most probable candidates are ions whose nuclei are </a:t>
            </a:r>
            <a:r>
              <a:rPr lang="en-US" sz="205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doubly-magic</a:t>
            </a:r>
            <a:r>
              <a:rPr lang="en-US" sz="2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thus spherical.</a:t>
            </a:r>
            <a:endParaRPr lang="en-US" sz="2050" dirty="0">
              <a:latin typeface="Times New Roman" panose="02020603050405020304" pitchFamily="18"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180218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A7AAC-3146-17B3-1B69-04B6E18E80ED}"/>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CF72E7F3-F8D6-4BF5-DF7E-45F726E1A75E}"/>
              </a:ext>
            </a:extLst>
          </p:cNvPr>
          <p:cNvSpPr>
            <a:spLocks noGrp="1"/>
          </p:cNvSpPr>
          <p:nvPr>
            <p:ph idx="1"/>
          </p:nvPr>
        </p:nvSpPr>
        <p:spPr>
          <a:xfrm>
            <a:off x="457200" y="381000"/>
            <a:ext cx="8229600" cy="5943600"/>
          </a:xfrm>
        </p:spPr>
        <p:txBody>
          <a:bodyPr/>
          <a:lstStyle/>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As an application of the above fundamental result, we referred to the </a:t>
            </a:r>
            <a:r>
              <a:rPr lang="en-US" sz="2200" dirty="0">
                <a:solidFill>
                  <a:srgbClr val="C00000"/>
                </a:solidFill>
                <a:effectLst/>
                <a:latin typeface="Times New Roman" panose="02020603050405020304" pitchFamily="18" charset="0"/>
                <a:ea typeface="Calibri" panose="020F0502020204030204" pitchFamily="34" charset="0"/>
              </a:rPr>
              <a:t>comparison between the nuclear charge radius</a:t>
            </a:r>
            <a:r>
              <a:rPr lang="en-US" sz="2200" dirty="0">
                <a:solidFill>
                  <a:srgbClr val="000000"/>
                </a:solidFill>
                <a:effectLst/>
                <a:latin typeface="Times New Roman" panose="02020603050405020304" pitchFamily="18" charset="0"/>
                <a:ea typeface="Calibri" panose="020F0502020204030204" pitchFamily="34" charset="0"/>
              </a:rPr>
              <a:t>, determined experimentally by the </a:t>
            </a:r>
            <a:r>
              <a:rPr lang="en-US" sz="2200" dirty="0">
                <a:solidFill>
                  <a:srgbClr val="C00000"/>
                </a:solidFill>
                <a:effectLst/>
                <a:latin typeface="Times New Roman" panose="02020603050405020304" pitchFamily="18" charset="0"/>
                <a:ea typeface="Calibri" panose="020F0502020204030204" pitchFamily="34" charset="0"/>
              </a:rPr>
              <a:t>muonic x-ray transition energies</a:t>
            </a:r>
            <a:r>
              <a:rPr lang="en-US" sz="2200" dirty="0">
                <a:solidFill>
                  <a:srgbClr val="000000"/>
                </a:solidFill>
                <a:effectLst/>
                <a:latin typeface="Times New Roman" panose="02020603050405020304" pitchFamily="18" charset="0"/>
                <a:ea typeface="Calibri" panose="020F0502020204030204" pitchFamily="34" charset="0"/>
              </a:rPr>
              <a:t>, and the nuclear charge radius, determined experimentally from the </a:t>
            </a:r>
            <a:r>
              <a:rPr lang="en-US" sz="2200" dirty="0">
                <a:solidFill>
                  <a:srgbClr val="C00000"/>
                </a:solidFill>
                <a:effectLst/>
                <a:latin typeface="Times New Roman" panose="02020603050405020304" pitchFamily="18" charset="0"/>
                <a:ea typeface="Calibri" panose="020F0502020204030204" pitchFamily="34" charset="0"/>
              </a:rPr>
              <a:t>elastic electron scattering</a:t>
            </a:r>
            <a:r>
              <a:rPr lang="en-US" sz="2200" dirty="0">
                <a:solidFill>
                  <a:srgbClr val="000000"/>
                </a:solidFill>
                <a:effectLst/>
                <a:latin typeface="Times New Roman" panose="02020603050405020304" pitchFamily="18" charset="0"/>
                <a:ea typeface="Calibri" panose="020F0502020204030204" pitchFamily="34" charset="0"/>
              </a:rPr>
              <a:t>. </a:t>
            </a:r>
          </a:p>
          <a:p>
            <a:pPr>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The comparison was possible </a:t>
            </a:r>
            <a:r>
              <a:rPr lang="en-US" sz="2200" dirty="0">
                <a:solidFill>
                  <a:srgbClr val="FF0000"/>
                </a:solidFill>
                <a:effectLst/>
                <a:latin typeface="Times New Roman" panose="02020603050405020304" pitchFamily="18" charset="0"/>
                <a:ea typeface="Calibri" panose="020F0502020204030204" pitchFamily="34" charset="0"/>
              </a:rPr>
              <a:t>for two spherical nuclei: for </a:t>
            </a:r>
            <a:r>
              <a:rPr lang="en-US" sz="2200" baseline="30000" dirty="0">
                <a:solidFill>
                  <a:srgbClr val="FF0000"/>
                </a:solidFill>
                <a:effectLst/>
                <a:latin typeface="Times New Roman" panose="02020603050405020304" pitchFamily="18" charset="0"/>
                <a:ea typeface="Calibri" panose="020F0502020204030204" pitchFamily="34" charset="0"/>
              </a:rPr>
              <a:t>40</a:t>
            </a:r>
            <a:r>
              <a:rPr lang="en-US" sz="2200" dirty="0">
                <a:solidFill>
                  <a:srgbClr val="FF0000"/>
                </a:solidFill>
                <a:effectLst/>
                <a:latin typeface="Times New Roman" panose="02020603050405020304" pitchFamily="18" charset="0"/>
                <a:ea typeface="Calibri" panose="020F0502020204030204" pitchFamily="34" charset="0"/>
              </a:rPr>
              <a:t>Ca</a:t>
            </a:r>
            <a:r>
              <a:rPr lang="en-US" sz="2200" baseline="-25000" dirty="0">
                <a:solidFill>
                  <a:srgbClr val="FF0000"/>
                </a:solidFill>
                <a:effectLst/>
                <a:latin typeface="Times New Roman" panose="02020603050405020304" pitchFamily="18" charset="0"/>
                <a:ea typeface="Calibri" panose="020F0502020204030204" pitchFamily="34" charset="0"/>
              </a:rPr>
              <a:t>20</a:t>
            </a:r>
            <a:r>
              <a:rPr lang="en-US" sz="2200" dirty="0">
                <a:solidFill>
                  <a:srgbClr val="000000"/>
                </a:solidFill>
                <a:effectLst/>
                <a:latin typeface="Times New Roman" panose="02020603050405020304" pitchFamily="18" charset="0"/>
                <a:ea typeface="Calibri" panose="020F0502020204030204" pitchFamily="34" charset="0"/>
              </a:rPr>
              <a:t>, as well as </a:t>
            </a:r>
            <a:r>
              <a:rPr lang="en-US" sz="2200" dirty="0">
                <a:solidFill>
                  <a:srgbClr val="FF0000"/>
                </a:solidFill>
                <a:effectLst/>
                <a:latin typeface="Times New Roman" panose="02020603050405020304" pitchFamily="18" charset="0"/>
                <a:ea typeface="Calibri" panose="020F0502020204030204" pitchFamily="34" charset="0"/>
              </a:rPr>
              <a:t>for </a:t>
            </a:r>
            <a:r>
              <a:rPr lang="en-US" sz="2200" baseline="30000" dirty="0">
                <a:solidFill>
                  <a:srgbClr val="FF0000"/>
                </a:solidFill>
                <a:effectLst/>
                <a:latin typeface="Times New Roman" panose="02020603050405020304" pitchFamily="18" charset="0"/>
                <a:ea typeface="Calibri" panose="020F0502020204030204" pitchFamily="34" charset="0"/>
              </a:rPr>
              <a:t>48</a:t>
            </a:r>
            <a:r>
              <a:rPr lang="en-US" sz="2200" dirty="0">
                <a:solidFill>
                  <a:srgbClr val="FF0000"/>
                </a:solidFill>
                <a:effectLst/>
                <a:latin typeface="Times New Roman" panose="02020603050405020304" pitchFamily="18" charset="0"/>
                <a:ea typeface="Calibri" panose="020F0502020204030204" pitchFamily="34" charset="0"/>
              </a:rPr>
              <a:t>Ca</a:t>
            </a:r>
            <a:r>
              <a:rPr lang="en-US" sz="2200" baseline="-25000" dirty="0">
                <a:solidFill>
                  <a:srgbClr val="FF0000"/>
                </a:solidFill>
                <a:effectLst/>
                <a:latin typeface="Times New Roman" panose="02020603050405020304" pitchFamily="18" charset="0"/>
                <a:ea typeface="Calibri" panose="020F0502020204030204" pitchFamily="34" charset="0"/>
              </a:rPr>
              <a:t>20</a:t>
            </a:r>
            <a:r>
              <a:rPr lang="en-US" sz="2200" dirty="0">
                <a:solidFill>
                  <a:srgbClr val="000000"/>
                </a:solidFill>
                <a:effectLst/>
                <a:latin typeface="Times New Roman" panose="02020603050405020304" pitchFamily="18" charset="0"/>
                <a:ea typeface="Calibri" panose="020F0502020204030204" pitchFamily="34" charset="0"/>
              </a:rPr>
              <a:t>. </a:t>
            </a:r>
          </a:p>
          <a:p>
            <a:pPr>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In each case, the nuclear charge radius, determined experimentally </a:t>
            </a:r>
          </a:p>
          <a:p>
            <a:pPr marL="0" indent="0">
              <a:spcBef>
                <a:spcPts val="0"/>
              </a:spcBef>
              <a:spcAft>
                <a:spcPts val="0"/>
              </a:spcAft>
              <a:buNone/>
            </a:pPr>
            <a:r>
              <a:rPr lang="en-US" sz="2200" dirty="0">
                <a:solidFill>
                  <a:srgbClr val="C00000"/>
                </a:solidFill>
                <a:effectLst/>
                <a:latin typeface="Times New Roman" panose="02020603050405020304" pitchFamily="18" charset="0"/>
                <a:ea typeface="Calibri" panose="020F0502020204030204" pitchFamily="34" charset="0"/>
              </a:rPr>
              <a:t>from the elastic electron scattering, turned out to be by about 1% smaller</a:t>
            </a:r>
            <a:r>
              <a:rPr lang="en-US" sz="2200" dirty="0">
                <a:solidFill>
                  <a:srgbClr val="000000"/>
                </a:solidFill>
                <a:effectLst/>
                <a:latin typeface="Times New Roman" panose="02020603050405020304" pitchFamily="18" charset="0"/>
                <a:ea typeface="Calibri" panose="020F0502020204030204" pitchFamily="34" charset="0"/>
              </a:rPr>
              <a:t>, than the nuclear charge radius, determined experimentally by the muonic x-ray transition energies, the difference being well beyond the experimental error margin. </a:t>
            </a:r>
          </a:p>
          <a:p>
            <a:pPr>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We showed in both above examples, that </a:t>
            </a:r>
            <a:r>
              <a:rPr lang="en-US" sz="2200" b="1" dirty="0">
                <a:solidFill>
                  <a:srgbClr val="FF0000"/>
                </a:solidFill>
                <a:effectLst/>
                <a:latin typeface="Times New Roman" panose="02020603050405020304" pitchFamily="18" charset="0"/>
                <a:ea typeface="Calibri" panose="020F0502020204030204" pitchFamily="34" charset="0"/>
              </a:rPr>
              <a:t>a relatively small admixture (~10%) of the second flavor of heavy ions </a:t>
            </a:r>
            <a:r>
              <a:rPr lang="en-US" sz="2200" dirty="0">
                <a:solidFill>
                  <a:srgbClr val="000000"/>
                </a:solidFill>
                <a:effectLst/>
                <a:latin typeface="Times New Roman" panose="02020603050405020304" pitchFamily="18" charset="0"/>
                <a:ea typeface="Calibri" panose="020F0502020204030204" pitchFamily="34" charset="0"/>
              </a:rPr>
              <a:t>in the target reconciles the values of the nuclear charge radius, measured by two different methods, </a:t>
            </a:r>
            <a:r>
              <a:rPr lang="en-US" sz="2200" b="1" dirty="0">
                <a:solidFill>
                  <a:srgbClr val="FF0000"/>
                </a:solidFill>
                <a:effectLst/>
                <a:latin typeface="Times New Roman" panose="02020603050405020304" pitchFamily="18" charset="0"/>
                <a:ea typeface="Calibri" panose="020F0502020204030204" pitchFamily="34" charset="0"/>
              </a:rPr>
              <a:t>in favor of the larger value</a:t>
            </a:r>
            <a:r>
              <a:rPr lang="en-US" sz="2200" dirty="0">
                <a:solidFill>
                  <a:srgbClr val="000000"/>
                </a:solidFill>
                <a:effectLst/>
                <a:latin typeface="Times New Roman" panose="02020603050405020304" pitchFamily="18" charset="0"/>
                <a:ea typeface="Calibri" panose="020F0502020204030204" pitchFamily="34" charset="0"/>
              </a:rPr>
              <a:t>.</a:t>
            </a:r>
            <a:endParaRPr lang="en-US" sz="2200" dirty="0"/>
          </a:p>
        </p:txBody>
      </p:sp>
    </p:spTree>
    <p:extLst>
      <p:ext uri="{BB962C8B-B14F-4D97-AF65-F5344CB8AC3E}">
        <p14:creationId xmlns:p14="http://schemas.microsoft.com/office/powerpoint/2010/main" val="3433440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C4471-E02B-8E07-8306-B7A9A6B15DB7}"/>
            </a:ext>
          </a:extLst>
        </p:cNvPr>
        <p:cNvGrpSpPr/>
        <p:nvPr/>
      </p:nvGrpSpPr>
      <p:grpSpPr>
        <a:xfrm>
          <a:off x="0" y="0"/>
          <a:ext cx="0" cy="0"/>
          <a:chOff x="0" y="0"/>
          <a:chExt cx="0" cy="0"/>
        </a:xfrm>
      </p:grpSpPr>
      <p:sp>
        <p:nvSpPr>
          <p:cNvPr id="44034" name="Title 1">
            <a:extLst>
              <a:ext uri="{FF2B5EF4-FFF2-40B4-BE49-F238E27FC236}">
                <a16:creationId xmlns:a16="http://schemas.microsoft.com/office/drawing/2014/main" id="{90649B41-74AD-AA70-EE1D-B7DACDF6E80B}"/>
              </a:ext>
            </a:extLst>
          </p:cNvPr>
          <p:cNvSpPr>
            <a:spLocks noGrp="1"/>
          </p:cNvSpPr>
          <p:nvPr>
            <p:ph type="title"/>
          </p:nvPr>
        </p:nvSpPr>
        <p:spPr>
          <a:xfrm>
            <a:off x="457200" y="685800"/>
            <a:ext cx="8229600" cy="1752599"/>
          </a:xfrm>
        </p:spPr>
        <p:txBody>
          <a:bodyPr/>
          <a:lstStyle/>
          <a:p>
            <a:r>
              <a:rPr lang="en-US" sz="4000" dirty="0">
                <a:solidFill>
                  <a:srgbClr val="FF0000"/>
                </a:solidFill>
              </a:rPr>
              <a:t>Thank you for your attention</a:t>
            </a:r>
            <a:br>
              <a:rPr lang="en-US" sz="4000" dirty="0">
                <a:solidFill>
                  <a:srgbClr val="FF0000"/>
                </a:solidFill>
              </a:rPr>
            </a:br>
            <a:br>
              <a:rPr lang="en-US" sz="4000" dirty="0">
                <a:solidFill>
                  <a:srgbClr val="FF0000"/>
                </a:solidFill>
              </a:rPr>
            </a:br>
            <a:br>
              <a:rPr lang="en-US" sz="4000" dirty="0"/>
            </a:br>
            <a:endParaRPr lang="en-US" sz="4000" dirty="0">
              <a:solidFill>
                <a:srgbClr val="FF0000"/>
              </a:solidFill>
            </a:endParaRPr>
          </a:p>
        </p:txBody>
      </p:sp>
      <p:pic>
        <p:nvPicPr>
          <p:cNvPr id="44036" name="Picture 3">
            <a:extLst>
              <a:ext uri="{FF2B5EF4-FFF2-40B4-BE49-F238E27FC236}">
                <a16:creationId xmlns:a16="http://schemas.microsoft.com/office/drawing/2014/main" id="{C1F144E9-86AB-0A8F-1910-5A168E7841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200400"/>
            <a:ext cx="20050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088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CE5E-A44C-4AC1-986B-BB22107E2FA1}"/>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840CA203-45AD-4117-8384-61546DFDA498}"/>
              </a:ext>
            </a:extLst>
          </p:cNvPr>
          <p:cNvSpPr>
            <a:spLocks noGrp="1"/>
          </p:cNvSpPr>
          <p:nvPr>
            <p:ph idx="1"/>
          </p:nvPr>
        </p:nvSpPr>
        <p:spPr>
          <a:xfrm>
            <a:off x="457200" y="3505200"/>
            <a:ext cx="8229600" cy="3352800"/>
          </a:xfrm>
        </p:spPr>
        <p:txBody>
          <a:bodyPr/>
          <a:lstStyle/>
          <a:p>
            <a:pPr marL="0" marR="0" indent="0">
              <a:spcBef>
                <a:spcPts val="0"/>
              </a:spcBef>
              <a:spcAft>
                <a:spcPts val="0"/>
              </a:spcAft>
              <a:buNone/>
            </a:pPr>
            <a:r>
              <a:rPr lang="en-US" sz="2100" b="1" u="sng" dirty="0">
                <a:solidFill>
                  <a:srgbClr val="000000"/>
                </a:solidFill>
                <a:effectLst/>
                <a:latin typeface="Times New Roman" panose="02020603050405020304" pitchFamily="18" charset="0"/>
                <a:ea typeface="Calibri" panose="020F0502020204030204" pitchFamily="34" charset="0"/>
              </a:rPr>
              <a:t>Experiments on the electron impact excitation of hydrogen </a:t>
            </a:r>
            <a:r>
              <a:rPr lang="en-US" sz="2100" b="1" i="1" u="sng" dirty="0">
                <a:solidFill>
                  <a:srgbClr val="000000"/>
                </a:solidFill>
                <a:effectLst/>
                <a:latin typeface="Times New Roman" panose="02020603050405020304" pitchFamily="18" charset="0"/>
                <a:ea typeface="Calibri" panose="020F0502020204030204" pitchFamily="34" charset="0"/>
              </a:rPr>
              <a:t>atoms</a:t>
            </a:r>
            <a:endParaRPr lang="en-US" sz="2100" i="1"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2100" dirty="0">
                <a:solidFill>
                  <a:srgbClr val="000000"/>
                </a:solidFill>
                <a:effectLst/>
                <a:latin typeface="Times New Roman" panose="02020603050405020304" pitchFamily="18" charset="0"/>
                <a:ea typeface="Calibri" panose="020F0502020204030204" pitchFamily="34" charset="0"/>
              </a:rPr>
              <a:t>The figure above  presents the comparison of the experimental (</a:t>
            </a:r>
            <a:r>
              <a:rPr lang="en-US" sz="2100" dirty="0">
                <a:effectLst/>
                <a:latin typeface="Times New Roman" panose="02020603050405020304" pitchFamily="18" charset="0"/>
                <a:ea typeface="Calibri" panose="020F0502020204030204" pitchFamily="34" charset="0"/>
              </a:rPr>
              <a:t>Callaway and McDowell (1983)</a:t>
            </a:r>
            <a:r>
              <a:rPr lang="en-US" sz="2100" dirty="0">
                <a:solidFill>
                  <a:srgbClr val="000000"/>
                </a:solidFill>
                <a:effectLst/>
                <a:latin typeface="Times New Roman" panose="02020603050405020304" pitchFamily="18" charset="0"/>
                <a:ea typeface="Calibri" panose="020F0502020204030204" pitchFamily="34" charset="0"/>
              </a:rPr>
              <a:t>) and theoretical (</a:t>
            </a:r>
            <a:r>
              <a:rPr lang="en-US" sz="2100" dirty="0">
                <a:effectLst/>
                <a:latin typeface="Times New Roman" panose="02020603050405020304" pitchFamily="18" charset="0"/>
                <a:ea typeface="Calibri" panose="020F0502020204030204" pitchFamily="34" charset="0"/>
              </a:rPr>
              <a:t>Whelan et al (1987)</a:t>
            </a:r>
            <a:r>
              <a:rPr lang="en-US" sz="2100" dirty="0">
                <a:solidFill>
                  <a:srgbClr val="000000"/>
                </a:solidFill>
                <a:effectLst/>
                <a:latin typeface="Times New Roman" panose="02020603050405020304" pitchFamily="18" charset="0"/>
                <a:ea typeface="Calibri" panose="020F0502020204030204" pitchFamily="34" charset="0"/>
              </a:rPr>
              <a:t>) ratio of the cross-section σ</a:t>
            </a:r>
            <a:r>
              <a:rPr lang="en-US" sz="2100" baseline="-25000" dirty="0">
                <a:solidFill>
                  <a:srgbClr val="000000"/>
                </a:solidFill>
                <a:effectLst/>
                <a:latin typeface="Times New Roman" panose="02020603050405020304" pitchFamily="18" charset="0"/>
                <a:ea typeface="Calibri" panose="020F0502020204030204" pitchFamily="34" charset="0"/>
              </a:rPr>
              <a:t>2s</a:t>
            </a:r>
            <a:r>
              <a:rPr lang="en-US" sz="2100" dirty="0">
                <a:solidFill>
                  <a:srgbClr val="000000"/>
                </a:solidFill>
                <a:effectLst/>
                <a:latin typeface="Times New Roman" panose="02020603050405020304" pitchFamily="18" charset="0"/>
                <a:ea typeface="Calibri" panose="020F0502020204030204" pitchFamily="34" charset="0"/>
              </a:rPr>
              <a:t> of the excitation of the state 2s to the cross-section σ</a:t>
            </a:r>
            <a:r>
              <a:rPr lang="en-US" sz="2100" baseline="-25000" dirty="0">
                <a:solidFill>
                  <a:srgbClr val="000000"/>
                </a:solidFill>
                <a:effectLst/>
                <a:latin typeface="Times New Roman" panose="02020603050405020304" pitchFamily="18" charset="0"/>
                <a:ea typeface="Calibri" panose="020F0502020204030204" pitchFamily="34" charset="0"/>
              </a:rPr>
              <a:t>2p</a:t>
            </a:r>
            <a:r>
              <a:rPr lang="en-US" sz="2100" dirty="0">
                <a:solidFill>
                  <a:srgbClr val="000000"/>
                </a:solidFill>
                <a:effectLst/>
                <a:latin typeface="Times New Roman" panose="02020603050405020304" pitchFamily="18" charset="0"/>
                <a:ea typeface="Calibri" panose="020F0502020204030204" pitchFamily="34" charset="0"/>
              </a:rPr>
              <a:t> of the excitation of the state 2p.</a:t>
            </a:r>
          </a:p>
          <a:p>
            <a:pPr marL="0">
              <a:spcBef>
                <a:spcPts val="0"/>
              </a:spcBef>
              <a:spcAft>
                <a:spcPts val="0"/>
              </a:spcAft>
            </a:pPr>
            <a:r>
              <a:rPr lang="en-US" sz="2100" dirty="0">
                <a:solidFill>
                  <a:srgbClr val="FF0000"/>
                </a:solidFill>
                <a:effectLst/>
                <a:latin typeface="Times New Roman" panose="02020603050405020304" pitchFamily="18" charset="0"/>
                <a:ea typeface="Calibri" panose="020F0502020204030204" pitchFamily="34" charset="0"/>
              </a:rPr>
              <a:t>The theoretical ratio (dashed line) is systematically higher than the experimental ratio (solid line) by about 20% </a:t>
            </a:r>
            <a:r>
              <a:rPr lang="en-US" sz="2100" dirty="0">
                <a:solidFill>
                  <a:srgbClr val="000000"/>
                </a:solidFill>
                <a:effectLst/>
                <a:latin typeface="Times New Roman" panose="02020603050405020304" pitchFamily="18" charset="0"/>
                <a:ea typeface="Calibri" panose="020F0502020204030204" pitchFamily="34" charset="0"/>
              </a:rPr>
              <a:t>- far beyond the experimental error margins of 9%.</a:t>
            </a:r>
          </a:p>
          <a:p>
            <a:pPr marL="0" indent="0">
              <a:buNone/>
            </a:pPr>
            <a:r>
              <a:rPr lang="en-US" sz="1800" dirty="0">
                <a:solidFill>
                  <a:srgbClr val="000000"/>
                </a:solidFill>
                <a:effectLst/>
                <a:latin typeface="Times New Roman" panose="02020603050405020304" pitchFamily="18" charset="0"/>
                <a:ea typeface="Calibri" panose="020F0502020204030204" pitchFamily="34" charset="0"/>
              </a:rPr>
              <a:t>Callaway &amp; McDowell, </a:t>
            </a:r>
            <a:r>
              <a:rPr lang="en-US" sz="1800" i="1" dirty="0">
                <a:solidFill>
                  <a:srgbClr val="000000"/>
                </a:solidFill>
                <a:effectLst/>
                <a:latin typeface="Times New Roman" panose="02020603050405020304" pitchFamily="18" charset="0"/>
                <a:ea typeface="Calibri" panose="020F0502020204030204" pitchFamily="34" charset="0"/>
              </a:rPr>
              <a:t>Comments At. Mol. Phys.</a:t>
            </a:r>
            <a:r>
              <a:rPr lang="en-US" sz="1800" b="1" dirty="0">
                <a:solidFill>
                  <a:srgbClr val="000000"/>
                </a:solidFill>
                <a:effectLst/>
                <a:latin typeface="Times New Roman" panose="02020603050405020304" pitchFamily="18" charset="0"/>
                <a:ea typeface="Calibri" panose="020F0502020204030204" pitchFamily="34" charset="0"/>
              </a:rPr>
              <a:t> 1983</a:t>
            </a:r>
            <a:r>
              <a:rPr lang="en-US" sz="1800" dirty="0">
                <a:solidFill>
                  <a:srgbClr val="000000"/>
                </a:solidFill>
                <a:effectLst/>
                <a:latin typeface="Times New Roman" panose="02020603050405020304" pitchFamily="18" charset="0"/>
                <a:ea typeface="Calibri" panose="020F0502020204030204" pitchFamily="34" charset="0"/>
              </a:rPr>
              <a:t>,</a:t>
            </a:r>
            <a:r>
              <a:rPr lang="en-US" sz="1800" b="1" i="1" dirty="0">
                <a:solidFill>
                  <a:srgbClr val="000000"/>
                </a:solidFill>
                <a:effectLst/>
                <a:latin typeface="Times New Roman" panose="02020603050405020304" pitchFamily="18" charset="0"/>
                <a:ea typeface="Calibri" panose="020F0502020204030204" pitchFamily="34" charset="0"/>
              </a:rPr>
              <a:t> </a:t>
            </a:r>
            <a:r>
              <a:rPr lang="en-US" sz="1800" i="1" dirty="0">
                <a:solidFill>
                  <a:srgbClr val="000000"/>
                </a:solidFill>
                <a:effectLst/>
                <a:latin typeface="Times New Roman" panose="02020603050405020304" pitchFamily="18" charset="0"/>
                <a:ea typeface="Calibri" panose="020F0502020204030204" pitchFamily="34" charset="0"/>
              </a:rPr>
              <a:t>13</a:t>
            </a:r>
            <a:r>
              <a:rPr lang="en-US" sz="1800" dirty="0">
                <a:solidFill>
                  <a:srgbClr val="000000"/>
                </a:solidFill>
                <a:effectLst/>
                <a:latin typeface="Times New Roman" panose="02020603050405020304" pitchFamily="18" charset="0"/>
                <a:ea typeface="Calibri" panose="020F0502020204030204" pitchFamily="34" charset="0"/>
              </a:rPr>
              <a:t>,</a:t>
            </a:r>
            <a:r>
              <a:rPr lang="en-US" sz="1800" b="1"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19</a:t>
            </a:r>
          </a:p>
          <a:p>
            <a:pPr marL="0" indent="0">
              <a:buNone/>
            </a:pPr>
            <a:r>
              <a:rPr lang="en-US" sz="1800" dirty="0">
                <a:solidFill>
                  <a:srgbClr val="000000"/>
                </a:solidFill>
                <a:latin typeface="Times New Roman" panose="02020603050405020304" pitchFamily="18" charset="0"/>
                <a:cs typeface="Times New Roman" panose="02020603050405020304" pitchFamily="18" charset="0"/>
              </a:rPr>
              <a:t>Whelan et al, </a:t>
            </a:r>
            <a:r>
              <a:rPr lang="en-US" sz="1800" i="1" dirty="0">
                <a:solidFill>
                  <a:srgbClr val="000000"/>
                </a:solidFill>
                <a:effectLst/>
                <a:latin typeface="Times New Roman" panose="02020603050405020304" pitchFamily="18" charset="0"/>
                <a:ea typeface="Calibri" panose="020F0502020204030204" pitchFamily="34" charset="0"/>
              </a:rPr>
              <a:t>J. Phys. B: At. Mol. Phys.</a:t>
            </a:r>
            <a:r>
              <a:rPr lang="en-US" sz="1800" dirty="0">
                <a:solidFill>
                  <a:srgbClr val="000000"/>
                </a:solidFill>
                <a:effectLst/>
                <a:latin typeface="Times New Roman" panose="02020603050405020304" pitchFamily="18" charset="0"/>
                <a:ea typeface="Calibri" panose="020F0502020204030204" pitchFamily="34" charset="0"/>
              </a:rPr>
              <a:t> </a:t>
            </a:r>
            <a:r>
              <a:rPr lang="en-US" sz="1800" b="1" dirty="0">
                <a:solidFill>
                  <a:srgbClr val="000000"/>
                </a:solidFill>
                <a:effectLst/>
                <a:latin typeface="Times New Roman" panose="02020603050405020304" pitchFamily="18" charset="0"/>
                <a:ea typeface="Calibri" panose="020F0502020204030204" pitchFamily="34" charset="0"/>
              </a:rPr>
              <a:t>1987</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a:solidFill>
                  <a:srgbClr val="000000"/>
                </a:solidFill>
                <a:effectLst/>
                <a:latin typeface="Times New Roman" panose="02020603050405020304" pitchFamily="18" charset="0"/>
                <a:ea typeface="Calibri" panose="020F0502020204030204" pitchFamily="34" charset="0"/>
              </a:rPr>
              <a:t>20</a:t>
            </a:r>
            <a:r>
              <a:rPr lang="en-US" sz="1800" dirty="0">
                <a:solidFill>
                  <a:srgbClr val="000000"/>
                </a:solidFill>
                <a:effectLst/>
                <a:latin typeface="Times New Roman" panose="02020603050405020304" pitchFamily="18" charset="0"/>
                <a:ea typeface="Calibri" panose="020F0502020204030204" pitchFamily="34" charset="0"/>
              </a:rPr>
              <a:t>, 1587</a:t>
            </a:r>
            <a:endParaRPr lang="en-US" sz="1800" dirty="0">
              <a:latin typeface="Times New Roman" panose="02020603050405020304" pitchFamily="18" charset="0"/>
              <a:cs typeface="Times New Roman" panose="02020603050405020304" pitchFamily="18" charset="0"/>
            </a:endParaRPr>
          </a:p>
        </p:txBody>
      </p:sp>
      <p:pic>
        <p:nvPicPr>
          <p:cNvPr id="4" name="Graphic 2">
            <a:extLst>
              <a:ext uri="{FF2B5EF4-FFF2-40B4-BE49-F238E27FC236}">
                <a16:creationId xmlns:a16="http://schemas.microsoft.com/office/drawing/2014/main" id="{59883FCC-5C63-EA9B-BB94-005D606DD0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76400" y="45718"/>
            <a:ext cx="5791200" cy="3580477"/>
          </a:xfrm>
          <a:prstGeom prst="rect">
            <a:avLst/>
          </a:prstGeom>
        </p:spPr>
      </p:pic>
    </p:spTree>
    <p:extLst>
      <p:ext uri="{BB962C8B-B14F-4D97-AF65-F5344CB8AC3E}">
        <p14:creationId xmlns:p14="http://schemas.microsoft.com/office/powerpoint/2010/main" val="1256315423"/>
      </p:ext>
    </p:extLst>
  </p:cSld>
  <p:clrMapOvr>
    <a:masterClrMapping/>
  </p:clrMapOvr>
  <mc:AlternateContent xmlns:mc="http://schemas.openxmlformats.org/markup-compatibility/2006" xmlns:p14="http://schemas.microsoft.com/office/powerpoint/2010/main">
    <mc:Choice Requires="p14">
      <p:transition spd="slow" p14:dur="2000" advTm="27473"/>
    </mc:Choice>
    <mc:Fallback xmlns="">
      <p:transition spd="slow" advTm="2747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69BB2-C505-4A8A-9F6D-E4A23A19EF96}"/>
              </a:ext>
            </a:extLst>
          </p:cNvPr>
          <p:cNvSpPr>
            <a:spLocks noGrp="1"/>
          </p:cNvSpPr>
          <p:nvPr>
            <p:ph type="title"/>
          </p:nvPr>
        </p:nvSpPr>
        <p:spPr>
          <a:xfrm>
            <a:off x="457200" y="152400"/>
            <a:ext cx="8229600" cy="45719"/>
          </a:xfrm>
        </p:spPr>
        <p:txBody>
          <a:bodyPr/>
          <a:lstStyle/>
          <a:p>
            <a:endParaRPr lang="en-US" dirty="0"/>
          </a:p>
        </p:txBody>
      </p:sp>
      <p:sp>
        <p:nvSpPr>
          <p:cNvPr id="3" name="Content Placeholder 2">
            <a:extLst>
              <a:ext uri="{FF2B5EF4-FFF2-40B4-BE49-F238E27FC236}">
                <a16:creationId xmlns:a16="http://schemas.microsoft.com/office/drawing/2014/main" id="{D3BFE264-84CC-4777-94BC-48E386AAA356}"/>
              </a:ext>
            </a:extLst>
          </p:cNvPr>
          <p:cNvSpPr>
            <a:spLocks noGrp="1"/>
          </p:cNvSpPr>
          <p:nvPr>
            <p:ph idx="1"/>
          </p:nvPr>
        </p:nvSpPr>
        <p:spPr>
          <a:xfrm>
            <a:off x="457200" y="152400"/>
            <a:ext cx="8229600" cy="6705600"/>
          </a:xfrm>
        </p:spPr>
        <p:txBody>
          <a:bodyPr/>
          <a:lstStyle/>
          <a:p>
            <a:pPr marL="0" marR="0">
              <a:spcBef>
                <a:spcPts val="0"/>
              </a:spcBef>
              <a:spcAft>
                <a:spcPts val="0"/>
              </a:spcAft>
            </a:pPr>
            <a:r>
              <a:rPr lang="en-US" sz="2400" dirty="0">
                <a:solidFill>
                  <a:srgbClr val="C00000"/>
                </a:solidFill>
                <a:effectLst/>
                <a:latin typeface="Times New Roman" panose="02020603050405020304" pitchFamily="18" charset="0"/>
                <a:ea typeface="Calibri" panose="020F0502020204030204" pitchFamily="34" charset="0"/>
              </a:rPr>
              <a:t>The experimental cross-section σ</a:t>
            </a:r>
            <a:r>
              <a:rPr lang="en-US" sz="2400" baseline="-25000" dirty="0">
                <a:solidFill>
                  <a:srgbClr val="C00000"/>
                </a:solidFill>
                <a:effectLst/>
                <a:latin typeface="Times New Roman" panose="02020603050405020304" pitchFamily="18" charset="0"/>
                <a:ea typeface="Calibri" panose="020F0502020204030204" pitchFamily="34" charset="0"/>
              </a:rPr>
              <a:t>2s</a:t>
            </a:r>
            <a:r>
              <a:rPr lang="en-US" sz="2400" dirty="0">
                <a:solidFill>
                  <a:srgbClr val="C00000"/>
                </a:solidFill>
                <a:effectLst/>
                <a:latin typeface="Times New Roman" panose="02020603050405020304" pitchFamily="18" charset="0"/>
                <a:ea typeface="Calibri" panose="020F0502020204030204" pitchFamily="34" charset="0"/>
              </a:rPr>
              <a:t> </a:t>
            </a:r>
            <a:r>
              <a:rPr lang="en-US" sz="2400" dirty="0">
                <a:solidFill>
                  <a:srgbClr val="000000"/>
                </a:solidFill>
                <a:effectLst/>
                <a:latin typeface="Times New Roman" panose="02020603050405020304" pitchFamily="18" charset="0"/>
                <a:ea typeface="Calibri" panose="020F0502020204030204" pitchFamily="34" charset="0"/>
              </a:rPr>
              <a:t>for the excitation to the 2s state </a:t>
            </a:r>
            <a:r>
              <a:rPr lang="en-US" sz="2400" dirty="0">
                <a:solidFill>
                  <a:srgbClr val="C00000"/>
                </a:solidFill>
                <a:effectLst/>
                <a:latin typeface="Times New Roman" panose="02020603050405020304" pitchFamily="18" charset="0"/>
                <a:ea typeface="Calibri" panose="020F0502020204030204" pitchFamily="34" charset="0"/>
              </a:rPr>
              <a:t>was determined by using the quenching technique</a:t>
            </a:r>
            <a:r>
              <a:rPr lang="en-US" sz="2400" dirty="0">
                <a:solidFill>
                  <a:srgbClr val="000000"/>
                </a:solidFill>
                <a:effectLst/>
                <a:latin typeface="Times New Roman" panose="02020603050405020304" pitchFamily="18" charset="0"/>
                <a:ea typeface="Calibri" panose="020F0502020204030204" pitchFamily="34" charset="0"/>
              </a:rPr>
              <a:t>: by applying </a:t>
            </a:r>
            <a:r>
              <a:rPr lang="en-US" sz="2400" b="1" dirty="0">
                <a:solidFill>
                  <a:srgbClr val="000000"/>
                </a:solidFill>
                <a:effectLst/>
                <a:latin typeface="Times New Roman" panose="02020603050405020304" pitchFamily="18" charset="0"/>
                <a:ea typeface="Calibri" panose="020F0502020204030204" pitchFamily="34" charset="0"/>
              </a:rPr>
              <a:t>an electric field that mixes the state 2s with the state 2p</a:t>
            </a:r>
            <a:r>
              <a:rPr lang="en-US" sz="2400" dirty="0">
                <a:solidFill>
                  <a:srgbClr val="000000"/>
                </a:solidFill>
                <a:effectLst/>
                <a:latin typeface="Times New Roman" panose="02020603050405020304" pitchFamily="18" charset="0"/>
                <a:ea typeface="Calibri" panose="020F0502020204030204" pitchFamily="34" charset="0"/>
              </a:rPr>
              <a:t> and then observing the emission of the Lyman-alpha line from the state 2p to the ground state.</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   The central point is the following. In the mixture of the SFHA with the usual hydrogen atoms, both the SFHA and the usual hydrogen atoms can be excited to the 2s state.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However, after applying the electric field, </a:t>
            </a:r>
            <a:r>
              <a:rPr lang="en-US" sz="2400" dirty="0">
                <a:solidFill>
                  <a:srgbClr val="FF0000"/>
                </a:solidFill>
                <a:effectLst/>
                <a:latin typeface="Times New Roman" panose="02020603050405020304" pitchFamily="18" charset="0"/>
                <a:ea typeface="Calibri" panose="020F0502020204030204" pitchFamily="34" charset="0"/>
              </a:rPr>
              <a:t>the mixing of the 2s and 2p states </a:t>
            </a:r>
            <a:r>
              <a:rPr lang="en-US" sz="2400" dirty="0">
                <a:solidFill>
                  <a:srgbClr val="000000"/>
                </a:solidFill>
                <a:effectLst/>
                <a:latin typeface="Times New Roman" panose="02020603050405020304" pitchFamily="18" charset="0"/>
                <a:ea typeface="Calibri" panose="020F0502020204030204" pitchFamily="34" charset="0"/>
              </a:rPr>
              <a:t>(followed by the emission of the Lyman-alpha line) </a:t>
            </a:r>
            <a:r>
              <a:rPr lang="en-US" sz="2400" dirty="0">
                <a:solidFill>
                  <a:srgbClr val="FF0000"/>
                </a:solidFill>
                <a:effectLst/>
                <a:latin typeface="Times New Roman" panose="02020603050405020304" pitchFamily="18" charset="0"/>
                <a:ea typeface="Calibri" panose="020F0502020204030204" pitchFamily="34" charset="0"/>
              </a:rPr>
              <a:t>occurs only for the usual hydrogen atoms.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This is </a:t>
            </a:r>
            <a:r>
              <a:rPr lang="en-US" sz="2400" dirty="0">
                <a:solidFill>
                  <a:srgbClr val="C00000"/>
                </a:solidFill>
                <a:effectLst/>
                <a:latin typeface="Times New Roman" panose="02020603050405020304" pitchFamily="18" charset="0"/>
                <a:ea typeface="Calibri" panose="020F0502020204030204" pitchFamily="34" charset="0"/>
              </a:rPr>
              <a:t>because the SFHA has only the s-states</a:t>
            </a:r>
            <a:r>
              <a:rPr lang="en-US" sz="2400" dirty="0">
                <a:solidFill>
                  <a:srgbClr val="000000"/>
                </a:solidFill>
                <a:effectLst/>
                <a:latin typeface="Times New Roman" panose="02020603050405020304" pitchFamily="18" charset="0"/>
                <a:ea typeface="Calibri" panose="020F0502020204030204" pitchFamily="34" charset="0"/>
              </a:rPr>
              <a:t>, so that they do not contribute to the observed Lyman-alpha signal. </a:t>
            </a:r>
          </a:p>
        </p:txBody>
      </p:sp>
    </p:spTree>
    <p:extLst>
      <p:ext uri="{BB962C8B-B14F-4D97-AF65-F5344CB8AC3E}">
        <p14:creationId xmlns:p14="http://schemas.microsoft.com/office/powerpoint/2010/main" val="1063768819"/>
      </p:ext>
    </p:extLst>
  </p:cSld>
  <p:clrMapOvr>
    <a:masterClrMapping/>
  </p:clrMapOvr>
  <mc:AlternateContent xmlns:mc="http://schemas.openxmlformats.org/markup-compatibility/2006" xmlns:p14="http://schemas.microsoft.com/office/powerpoint/2010/main">
    <mc:Choice Requires="p14">
      <p:transition spd="slow" p14:dur="2000" advTm="45534"/>
    </mc:Choice>
    <mc:Fallback xmlns="">
      <p:transition spd="slow" advTm="4553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DB4E-5F6C-8FB2-0B36-575D397DC162}"/>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24A67389-1AAB-8451-FF76-6920C7DF70C8}"/>
              </a:ext>
            </a:extLst>
          </p:cNvPr>
          <p:cNvSpPr>
            <a:spLocks noGrp="1"/>
          </p:cNvSpPr>
          <p:nvPr>
            <p:ph idx="1"/>
          </p:nvPr>
        </p:nvSpPr>
        <p:spPr>
          <a:xfrm>
            <a:off x="457200" y="274638"/>
            <a:ext cx="8229600" cy="6308724"/>
          </a:xfrm>
        </p:spPr>
        <p:txBody>
          <a:bodyPr/>
          <a:lstStyle/>
          <a:p>
            <a:r>
              <a:rPr lang="en-US" sz="2400" b="1" dirty="0">
                <a:solidFill>
                  <a:srgbClr val="000000"/>
                </a:solidFill>
                <a:effectLst/>
                <a:latin typeface="Times New Roman" panose="02020603050405020304" pitchFamily="18" charset="0"/>
                <a:ea typeface="Calibri" panose="020F0502020204030204" pitchFamily="34" charset="0"/>
              </a:rPr>
              <a:t>Therefore, measurements of the cross-section σ</a:t>
            </a:r>
            <a:r>
              <a:rPr lang="en-US" sz="2400" b="1" baseline="-25000" dirty="0">
                <a:solidFill>
                  <a:srgbClr val="000000"/>
                </a:solidFill>
                <a:effectLst/>
                <a:latin typeface="Times New Roman" panose="02020603050405020304" pitchFamily="18" charset="0"/>
                <a:ea typeface="Calibri" panose="020F0502020204030204" pitchFamily="34" charset="0"/>
              </a:rPr>
              <a:t>2s</a:t>
            </a:r>
            <a:r>
              <a:rPr lang="en-US" sz="2400" b="1" dirty="0">
                <a:solidFill>
                  <a:srgbClr val="000000"/>
                </a:solidFill>
                <a:effectLst/>
                <a:latin typeface="Times New Roman" panose="02020603050405020304" pitchFamily="18" charset="0"/>
                <a:ea typeface="Calibri" panose="020F0502020204030204" pitchFamily="34" charset="0"/>
              </a:rPr>
              <a:t> in this way, should underestimate this cross-section </a:t>
            </a:r>
            <a:r>
              <a:rPr lang="en-US" sz="2400" dirty="0">
                <a:solidFill>
                  <a:srgbClr val="000000"/>
                </a:solidFill>
                <a:effectLst/>
                <a:latin typeface="Times New Roman" panose="02020603050405020304" pitchFamily="18" charset="0"/>
                <a:ea typeface="Calibri" panose="020F0502020204030204" pitchFamily="34" charset="0"/>
              </a:rPr>
              <a:t>compared to its actual value, while the cross-section σ</a:t>
            </a:r>
            <a:r>
              <a:rPr lang="en-US" sz="2400" baseline="-25000" dirty="0">
                <a:solidFill>
                  <a:srgbClr val="000000"/>
                </a:solidFill>
                <a:effectLst/>
                <a:latin typeface="Times New Roman" panose="02020603050405020304" pitchFamily="18" charset="0"/>
                <a:ea typeface="Calibri" panose="020F0502020204030204" pitchFamily="34" charset="0"/>
              </a:rPr>
              <a:t>2p</a:t>
            </a:r>
            <a:r>
              <a:rPr lang="en-US" sz="2400" dirty="0">
                <a:solidFill>
                  <a:srgbClr val="000000"/>
                </a:solidFill>
                <a:effectLst/>
                <a:latin typeface="Times New Roman" panose="02020603050405020304" pitchFamily="18" charset="0"/>
                <a:ea typeface="Calibri" panose="020F0502020204030204" pitchFamily="34" charset="0"/>
              </a:rPr>
              <a:t> should not be affected by the presence of the SFHA (because it was measured directly, without applying the electric field), as I wrote in the paper in the Swiss journal </a:t>
            </a:r>
            <a:r>
              <a:rPr lang="en-US" sz="2400" i="1" dirty="0">
                <a:effectLst/>
                <a:latin typeface="Times New Roman" panose="02020603050405020304" pitchFamily="18" charset="0"/>
                <a:ea typeface="Times New Roman" panose="02020603050405020304" pitchFamily="18" charset="0"/>
              </a:rPr>
              <a:t>Foundations</a:t>
            </a:r>
            <a:r>
              <a:rPr lang="en-US" sz="2400" dirty="0">
                <a:effectLst/>
                <a:latin typeface="Times New Roman" panose="02020603050405020304" pitchFamily="18" charset="0"/>
                <a:ea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rPr>
              <a:t>2022</a:t>
            </a:r>
            <a:r>
              <a:rPr lang="en-US" sz="2400" dirty="0">
                <a:effectLst/>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2</a:t>
            </a:r>
            <a:r>
              <a:rPr lang="en-US" sz="2400" dirty="0">
                <a:effectLst/>
                <a:latin typeface="Times New Roman" panose="02020603050405020304" pitchFamily="18" charset="0"/>
                <a:ea typeface="Times New Roman" panose="02020603050405020304" pitchFamily="18" charset="0"/>
              </a:rPr>
              <a:t>, 541</a:t>
            </a:r>
            <a:r>
              <a:rPr lang="en-US" sz="2400" dirty="0">
                <a:solidFill>
                  <a:srgbClr val="000000"/>
                </a:solidFill>
                <a:effectLst/>
                <a:latin typeface="Times New Roman" panose="02020603050405020304" pitchFamily="18" charset="0"/>
                <a:ea typeface="Calibri" panose="020F0502020204030204" pitchFamily="34" charset="0"/>
              </a:rPr>
              <a:t>).</a:t>
            </a:r>
            <a:endParaRPr lang="en-US" sz="2400" dirty="0"/>
          </a:p>
          <a:p>
            <a:r>
              <a:rPr lang="en-US" sz="2400" dirty="0">
                <a:solidFill>
                  <a:srgbClr val="000000"/>
                </a:solidFill>
                <a:effectLst/>
                <a:latin typeface="Times New Roman" panose="02020603050405020304" pitchFamily="18" charset="0"/>
                <a:ea typeface="Calibri" panose="020F0502020204030204" pitchFamily="34" charset="0"/>
              </a:rPr>
              <a:t>In </a:t>
            </a:r>
            <a:r>
              <a:rPr lang="en-US" sz="2400" dirty="0">
                <a:solidFill>
                  <a:srgbClr val="000000"/>
                </a:solidFill>
                <a:latin typeface="Times New Roman" panose="02020603050405020304" pitchFamily="18" charset="0"/>
                <a:ea typeface="Calibri" panose="020F0502020204030204" pitchFamily="34" charset="0"/>
              </a:rPr>
              <a:t>that </a:t>
            </a:r>
            <a:r>
              <a:rPr lang="en-US" sz="2400" dirty="0">
                <a:solidFill>
                  <a:srgbClr val="000000"/>
                </a:solidFill>
                <a:effectLst/>
                <a:latin typeface="Times New Roman" panose="02020603050405020304" pitchFamily="18" charset="0"/>
                <a:ea typeface="Calibri" panose="020F0502020204030204" pitchFamily="34" charset="0"/>
              </a:rPr>
              <a:t>paper, </a:t>
            </a:r>
            <a:r>
              <a:rPr lang="en-US" sz="2400" dirty="0">
                <a:solidFill>
                  <a:srgbClr val="000000"/>
                </a:solidFill>
                <a:latin typeface="Times New Roman" panose="02020603050405020304" pitchFamily="18" charset="0"/>
                <a:ea typeface="Calibri" panose="020F0502020204030204" pitchFamily="34" charset="0"/>
              </a:rPr>
              <a:t>I showed</a:t>
            </a:r>
            <a:r>
              <a:rPr lang="en-US" sz="2400" dirty="0">
                <a:solidFill>
                  <a:srgbClr val="000000"/>
                </a:solidFill>
                <a:effectLst/>
                <a:latin typeface="Times New Roman" panose="02020603050405020304" pitchFamily="18" charset="0"/>
                <a:ea typeface="Calibri" panose="020F0502020204030204" pitchFamily="34" charset="0"/>
              </a:rPr>
              <a:t> that </a:t>
            </a:r>
            <a:r>
              <a:rPr lang="en-US" sz="2400" dirty="0">
                <a:solidFill>
                  <a:srgbClr val="FF0000"/>
                </a:solidFill>
                <a:effectLst/>
                <a:latin typeface="Times New Roman" panose="02020603050405020304" pitchFamily="18" charset="0"/>
                <a:ea typeface="Calibri" panose="020F0502020204030204" pitchFamily="34" charset="0"/>
              </a:rPr>
              <a:t>the discrepancy </a:t>
            </a:r>
            <a:r>
              <a:rPr lang="en-US" sz="2400" dirty="0">
                <a:solidFill>
                  <a:srgbClr val="000000"/>
                </a:solidFill>
                <a:effectLst/>
                <a:latin typeface="Times New Roman" panose="02020603050405020304" pitchFamily="18" charset="0"/>
                <a:ea typeface="Calibri" panose="020F0502020204030204" pitchFamily="34" charset="0"/>
              </a:rPr>
              <a:t>between the experiments and the theory </a:t>
            </a:r>
            <a:r>
              <a:rPr lang="en-US" sz="2400" b="1" dirty="0">
                <a:solidFill>
                  <a:srgbClr val="FF0000"/>
                </a:solidFill>
                <a:effectLst/>
                <a:latin typeface="Times New Roman" panose="02020603050405020304" pitchFamily="18" charset="0"/>
                <a:ea typeface="Calibri" panose="020F0502020204030204" pitchFamily="34" charset="0"/>
              </a:rPr>
              <a:t>can be eliminated if in the experimental hydrogen gas, SFHA were present in </a:t>
            </a:r>
            <a:r>
              <a:rPr lang="en-US" sz="2400" b="1" i="1" dirty="0">
                <a:solidFill>
                  <a:srgbClr val="FF0000"/>
                </a:solidFill>
                <a:latin typeface="Times New Roman" panose="02020603050405020304" pitchFamily="18" charset="0"/>
                <a:ea typeface="Calibri" panose="020F0502020204030204" pitchFamily="34" charset="0"/>
              </a:rPr>
              <a:t>the share ~ 40%</a:t>
            </a:r>
            <a:r>
              <a:rPr lang="en-US" sz="2400" b="1" dirty="0">
                <a:solidFill>
                  <a:srgbClr val="FF0000"/>
                </a:solidFill>
                <a:effectLst/>
                <a:latin typeface="Times New Roman" panose="02020603050405020304" pitchFamily="18" charset="0"/>
                <a:ea typeface="Calibri" panose="020F0502020204030204" pitchFamily="34" charset="0"/>
              </a:rPr>
              <a:t>.</a:t>
            </a:r>
          </a:p>
          <a:p>
            <a:r>
              <a:rPr lang="en-US" sz="2400" dirty="0">
                <a:solidFill>
                  <a:srgbClr val="FF0000"/>
                </a:solidFill>
                <a:latin typeface="Times New Roman" panose="02020603050405020304" pitchFamily="18" charset="0"/>
                <a:cs typeface="Times New Roman" panose="02020603050405020304" pitchFamily="18" charset="0"/>
              </a:rPr>
              <a:t>No alternative explanation was ever provided.</a:t>
            </a:r>
          </a:p>
          <a:p>
            <a:endParaRPr lang="en-US" sz="2000" dirty="0"/>
          </a:p>
        </p:txBody>
      </p:sp>
    </p:spTree>
    <p:extLst>
      <p:ext uri="{BB962C8B-B14F-4D97-AF65-F5344CB8AC3E}">
        <p14:creationId xmlns:p14="http://schemas.microsoft.com/office/powerpoint/2010/main" val="812573795"/>
      </p:ext>
    </p:extLst>
  </p:cSld>
  <p:clrMapOvr>
    <a:masterClrMapping/>
  </p:clrMapOvr>
  <mc:AlternateContent xmlns:mc="http://schemas.openxmlformats.org/markup-compatibility/2006" xmlns:p14="http://schemas.microsoft.com/office/powerpoint/2010/main">
    <mc:Choice Requires="p14">
      <p:transition spd="slow" p14:dur="2000" advTm="32076"/>
    </mc:Choice>
    <mc:Fallback xmlns="">
      <p:transition spd="slow" advTm="3207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33A01-8B8C-4782-BB63-0A5B4FB05919}"/>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CA9B4BFA-4DF1-4A9C-8405-7912C3FB3B26}"/>
              </a:ext>
            </a:extLst>
          </p:cNvPr>
          <p:cNvSpPr>
            <a:spLocks noGrp="1"/>
          </p:cNvSpPr>
          <p:nvPr>
            <p:ph idx="1"/>
          </p:nvPr>
        </p:nvSpPr>
        <p:spPr>
          <a:xfrm>
            <a:off x="457200" y="320357"/>
            <a:ext cx="8229600" cy="6461443"/>
          </a:xfrm>
        </p:spPr>
        <p:txBody>
          <a:bodyPr/>
          <a:lstStyle/>
          <a:p>
            <a:pPr>
              <a:spcBef>
                <a:spcPts val="0"/>
              </a:spcBef>
              <a:spcAft>
                <a:spcPts val="0"/>
              </a:spcAft>
            </a:pP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third evidence relates to </a:t>
            </a:r>
            <a:r>
              <a:rPr lang="en-US" sz="23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a:t>
            </a:r>
            <a:r>
              <a:rPr lang="en-US" sz="23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xperiments on the electron impact excitation of hydrogen </a:t>
            </a:r>
            <a:r>
              <a:rPr lang="en-US" sz="2300" b="1"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molecules</a:t>
            </a:r>
          </a:p>
          <a:p>
            <a:pPr>
              <a:spcBef>
                <a:spcPts val="0"/>
              </a:spcBef>
              <a:spcAft>
                <a:spcPts val="0"/>
              </a:spcAft>
            </a:pP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studied works on the excitation</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of the </a:t>
            </a:r>
            <a:r>
              <a:rPr lang="en-US" sz="23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first two stable excited electronic </a:t>
            </a:r>
            <a:r>
              <a:rPr lang="en-US" sz="2300" i="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triplet</a:t>
            </a:r>
            <a:r>
              <a:rPr lang="en-US" sz="23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states</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of H</a:t>
            </a:r>
            <a:r>
              <a:rPr lang="en-US" sz="23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state c </a:t>
            </a:r>
            <a:r>
              <a:rPr lang="en-US" sz="23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Π</a:t>
            </a:r>
            <a:r>
              <a:rPr lang="en-US" sz="23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the state a </a:t>
            </a:r>
            <a:r>
              <a:rPr lang="en-US" sz="23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a:t>
            </a:r>
            <a:r>
              <a:rPr lang="en-US" sz="23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r>
              <a:rPr lang="en-US" sz="23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reason for the choice: </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 singlet states can get populated both by the direct excitation and by exchange between the incident electron and one of the molecular electrons. The triplet states can get populated only by the exchange, so that the </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corresponding theory is simpler for the triplet states</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i="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spcAft>
                <a:spcPts val="0"/>
              </a:spcAft>
            </a:pP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 found</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that even the most advanced calculations - </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by the convergent close-coupling (CCC) method with the total number of states equal to 491 (Zammit et al, </a:t>
            </a:r>
            <a:r>
              <a:rPr lang="en-US" sz="23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Phys. Rev. A</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2017</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95</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022708) </a:t>
            </a:r>
            <a:r>
              <a:rPr lang="en-US" sz="23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underestimate </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experimental cross-sections (by </a:t>
            </a:r>
            <a:r>
              <a:rPr lang="en-US" sz="23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Wrkich</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et al, </a:t>
            </a:r>
            <a:r>
              <a:rPr lang="en-US" sz="230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J. Phys. B </a:t>
            </a:r>
            <a:r>
              <a:rPr lang="en-US" sz="2300" b="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2002</a:t>
            </a:r>
            <a:r>
              <a:rPr lang="en-US" sz="23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35</a:t>
            </a:r>
            <a:r>
              <a:rPr lang="en-US" sz="23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4695 and by Mason-Newell, </a:t>
            </a:r>
            <a:r>
              <a:rPr lang="en-US" sz="230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J. Phys. </a:t>
            </a:r>
            <a:r>
              <a:rPr lang="en-US" sz="23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 </a:t>
            </a:r>
            <a:r>
              <a:rPr lang="en-US" sz="2300" b="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1986</a:t>
            </a:r>
            <a:r>
              <a:rPr lang="en-US" sz="23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19</a:t>
            </a:r>
            <a:r>
              <a:rPr lang="en-US" sz="23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L587)</a:t>
            </a:r>
            <a:r>
              <a:rPr lang="en-US" sz="2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by </a:t>
            </a:r>
            <a:r>
              <a:rPr lang="en-US" sz="23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least a </a:t>
            </a:r>
            <a:r>
              <a:rPr lang="en-US" sz="2300" b="1"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factor of two </a:t>
            </a:r>
            <a:r>
              <a:rPr lang="en-US" sz="23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3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spcBef>
                <a:spcPts val="0"/>
              </a:spcBef>
              <a:spcAft>
                <a:spcPts val="0"/>
              </a:spcAft>
              <a:buNone/>
            </a:pPr>
            <a:endParaRPr lang="en-US" sz="2400" dirty="0">
              <a:solidFill>
                <a:srgbClr val="000000"/>
              </a:solidFill>
              <a:effectLst/>
              <a:latin typeface="Times New Roman" panose="02020603050405020304" pitchFamily="18" charset="0"/>
              <a:ea typeface="Calibri" panose="020F0502020204030204" pitchFamily="34"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881165"/>
      </p:ext>
    </p:extLst>
  </p:cSld>
  <p:clrMapOvr>
    <a:masterClrMapping/>
  </p:clrMapOvr>
  <mc:AlternateContent xmlns:mc="http://schemas.openxmlformats.org/markup-compatibility/2006" xmlns:p14="http://schemas.microsoft.com/office/powerpoint/2010/main">
    <mc:Choice Requires="p14">
      <p:transition spd="slow" p14:dur="2000" advTm="32002"/>
    </mc:Choice>
    <mc:Fallback xmlns="">
      <p:transition spd="slow" advTm="3200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43572-AA6E-11A7-B61C-01B2182FA9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827FF-3C13-68A9-D337-24A96AB1CE82}"/>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5A5671D5-1CE4-E08D-B089-3FAD5BE78C82}"/>
              </a:ext>
            </a:extLst>
          </p:cNvPr>
          <p:cNvSpPr>
            <a:spLocks noGrp="1"/>
          </p:cNvSpPr>
          <p:nvPr>
            <p:ph idx="1"/>
          </p:nvPr>
        </p:nvSpPr>
        <p:spPr>
          <a:xfrm>
            <a:off x="457200" y="320358"/>
            <a:ext cx="8229600" cy="5805806"/>
          </a:xfrm>
        </p:spPr>
        <p:txBody>
          <a:bodyPr/>
          <a:lstStyle/>
          <a:p>
            <a:r>
              <a:rPr lang="en-US" sz="2600" dirty="0">
                <a:solidFill>
                  <a:srgbClr val="000000"/>
                </a:solidFill>
                <a:effectLst/>
                <a:latin typeface="Times New Roman" panose="02020603050405020304" pitchFamily="18" charset="0"/>
                <a:ea typeface="Calibri" panose="020F0502020204030204" pitchFamily="34" charset="0"/>
              </a:rPr>
              <a:t>Similarly, the </a:t>
            </a:r>
            <a:r>
              <a:rPr lang="en-US" sz="2600" dirty="0">
                <a:solidFill>
                  <a:srgbClr val="C00000"/>
                </a:solidFill>
                <a:effectLst/>
                <a:latin typeface="Times New Roman" panose="02020603050405020304" pitchFamily="18" charset="0"/>
                <a:ea typeface="Calibri" panose="020F0502020204030204" pitchFamily="34" charset="0"/>
              </a:rPr>
              <a:t>second flavor of heavy ions has only the S-states </a:t>
            </a:r>
            <a:r>
              <a:rPr lang="en-US" sz="2600" dirty="0">
                <a:solidFill>
                  <a:srgbClr val="000000"/>
                </a:solidFill>
                <a:effectLst/>
                <a:latin typeface="Times New Roman" panose="02020603050405020304" pitchFamily="18" charset="0"/>
                <a:ea typeface="Calibri" panose="020F0502020204030204" pitchFamily="34" charset="0"/>
              </a:rPr>
              <a:t>(so that these ions remain dark just as the SFHA). </a:t>
            </a:r>
          </a:p>
          <a:p>
            <a:r>
              <a:rPr lang="en-US" sz="2600" dirty="0">
                <a:solidFill>
                  <a:srgbClr val="000000"/>
                </a:solidFill>
                <a:effectLst/>
                <a:latin typeface="Times New Roman" panose="02020603050405020304" pitchFamily="18" charset="0"/>
                <a:ea typeface="Calibri" panose="020F0502020204030204" pitchFamily="34" charset="0"/>
              </a:rPr>
              <a:t>As an application of this fundamental result, we referred to the comparison between the </a:t>
            </a:r>
            <a:r>
              <a:rPr lang="en-US" sz="2600" dirty="0">
                <a:solidFill>
                  <a:srgbClr val="FF0000"/>
                </a:solidFill>
                <a:effectLst/>
                <a:latin typeface="Times New Roman" panose="02020603050405020304" pitchFamily="18" charset="0"/>
                <a:ea typeface="Calibri" panose="020F0502020204030204" pitchFamily="34" charset="0"/>
              </a:rPr>
              <a:t>nuclear charge radius </a:t>
            </a:r>
            <a:r>
              <a:rPr lang="en-US" sz="2600" dirty="0" err="1">
                <a:solidFill>
                  <a:srgbClr val="FF0000"/>
                </a:solidFill>
                <a:effectLst/>
                <a:latin typeface="Times New Roman" panose="02020603050405020304" pitchFamily="18" charset="0"/>
                <a:ea typeface="Calibri" panose="020F0502020204030204" pitchFamily="34" charset="0"/>
              </a:rPr>
              <a:t>r</a:t>
            </a:r>
            <a:r>
              <a:rPr lang="en-US" sz="2600" baseline="-25000" dirty="0" err="1">
                <a:solidFill>
                  <a:srgbClr val="FF0000"/>
                </a:solidFill>
                <a:effectLst/>
                <a:latin typeface="Times New Roman" panose="02020603050405020304" pitchFamily="18" charset="0"/>
                <a:ea typeface="Calibri" panose="020F0502020204030204" pitchFamily="34" charset="0"/>
              </a:rPr>
              <a:t>n,μ</a:t>
            </a:r>
            <a:r>
              <a:rPr lang="en-US" sz="2600" dirty="0">
                <a:solidFill>
                  <a:srgbClr val="FF0000"/>
                </a:solidFill>
                <a:effectLst/>
                <a:latin typeface="Times New Roman" panose="02020603050405020304" pitchFamily="18" charset="0"/>
                <a:ea typeface="Calibri" panose="020F0502020204030204" pitchFamily="34" charset="0"/>
              </a:rPr>
              <a:t>, </a:t>
            </a:r>
            <a:r>
              <a:rPr lang="en-US" sz="2600" dirty="0">
                <a:solidFill>
                  <a:srgbClr val="000000"/>
                </a:solidFill>
                <a:effectLst/>
                <a:latin typeface="Times New Roman" panose="02020603050405020304" pitchFamily="18" charset="0"/>
                <a:ea typeface="Calibri" panose="020F0502020204030204" pitchFamily="34" charset="0"/>
              </a:rPr>
              <a:t>determined experimentally by the </a:t>
            </a:r>
            <a:r>
              <a:rPr lang="en-US" sz="2600" dirty="0">
                <a:solidFill>
                  <a:srgbClr val="FF0000"/>
                </a:solidFill>
                <a:effectLst/>
                <a:latin typeface="Times New Roman" panose="02020603050405020304" pitchFamily="18" charset="0"/>
                <a:ea typeface="Calibri" panose="020F0502020204030204" pitchFamily="34" charset="0"/>
              </a:rPr>
              <a:t>muonic x-ray transition energies</a:t>
            </a:r>
            <a:r>
              <a:rPr lang="en-US" sz="2600" dirty="0">
                <a:solidFill>
                  <a:srgbClr val="000000"/>
                </a:solidFill>
                <a:effectLst/>
                <a:latin typeface="Times New Roman" panose="02020603050405020304" pitchFamily="18" charset="0"/>
                <a:ea typeface="Calibri" panose="020F0502020204030204" pitchFamily="34" charset="0"/>
              </a:rPr>
              <a:t>, and the nuclear charge radius </a:t>
            </a:r>
            <a:r>
              <a:rPr lang="en-US" sz="2600" dirty="0" err="1">
                <a:solidFill>
                  <a:srgbClr val="000000"/>
                </a:solidFill>
                <a:effectLst/>
                <a:latin typeface="Times New Roman" panose="02020603050405020304" pitchFamily="18" charset="0"/>
                <a:ea typeface="Calibri" panose="020F0502020204030204" pitchFamily="34" charset="0"/>
              </a:rPr>
              <a:t>r</a:t>
            </a:r>
            <a:r>
              <a:rPr lang="en-US" sz="2600" baseline="-25000" dirty="0" err="1">
                <a:solidFill>
                  <a:srgbClr val="000000"/>
                </a:solidFill>
                <a:effectLst/>
                <a:latin typeface="Times New Roman" panose="02020603050405020304" pitchFamily="18" charset="0"/>
                <a:ea typeface="Calibri" panose="020F0502020204030204" pitchFamily="34" charset="0"/>
              </a:rPr>
              <a:t>n,e</a:t>
            </a:r>
            <a:r>
              <a:rPr lang="en-US" sz="2600" dirty="0">
                <a:solidFill>
                  <a:srgbClr val="000000"/>
                </a:solidFill>
                <a:effectLst/>
                <a:latin typeface="Times New Roman" panose="02020603050405020304" pitchFamily="18" charset="0"/>
                <a:ea typeface="Calibri" panose="020F0502020204030204" pitchFamily="34" charset="0"/>
              </a:rPr>
              <a:t>, determined experimentally from the </a:t>
            </a:r>
            <a:r>
              <a:rPr lang="en-US" sz="2600" dirty="0">
                <a:solidFill>
                  <a:srgbClr val="FF0000"/>
                </a:solidFill>
                <a:effectLst/>
                <a:latin typeface="Times New Roman" panose="02020603050405020304" pitchFamily="18" charset="0"/>
                <a:ea typeface="Calibri" panose="020F0502020204030204" pitchFamily="34" charset="0"/>
              </a:rPr>
              <a:t>elastic electron scattering</a:t>
            </a:r>
            <a:r>
              <a:rPr lang="en-US" sz="2600" dirty="0">
                <a:solidFill>
                  <a:srgbClr val="000000"/>
                </a:solidFill>
                <a:effectLst/>
                <a:latin typeface="Times New Roman" panose="02020603050405020304" pitchFamily="18" charset="0"/>
                <a:ea typeface="Calibri" panose="020F0502020204030204" pitchFamily="34" charset="0"/>
              </a:rPr>
              <a:t>. </a:t>
            </a:r>
          </a:p>
          <a:p>
            <a:r>
              <a:rPr lang="en-US" sz="2600" dirty="0">
                <a:solidFill>
                  <a:srgbClr val="000000"/>
                </a:solidFill>
                <a:latin typeface="Times New Roman" panose="02020603050405020304" pitchFamily="18" charset="0"/>
              </a:rPr>
              <a:t>Below is some background information.</a:t>
            </a:r>
            <a:endParaRPr lang="en-US" sz="2600" dirty="0"/>
          </a:p>
        </p:txBody>
      </p:sp>
    </p:spTree>
    <p:extLst>
      <p:ext uri="{BB962C8B-B14F-4D97-AF65-F5344CB8AC3E}">
        <p14:creationId xmlns:p14="http://schemas.microsoft.com/office/powerpoint/2010/main" val="283658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A099-690E-729D-0B5B-36E713C25F6D}"/>
              </a:ext>
            </a:extLst>
          </p:cNvPr>
          <p:cNvSpPr>
            <a:spLocks noGrp="1"/>
          </p:cNvSpPr>
          <p:nvPr>
            <p:ph type="title"/>
          </p:nvPr>
        </p:nvSpPr>
        <p:spPr>
          <a:xfrm flipV="1">
            <a:off x="457200" y="228600"/>
            <a:ext cx="8229600" cy="46038"/>
          </a:xfrm>
        </p:spPr>
        <p:txBody>
          <a:bodyPr/>
          <a:lstStyle/>
          <a:p>
            <a:endParaRPr lang="en-US" dirty="0"/>
          </a:p>
        </p:txBody>
      </p:sp>
      <p:sp>
        <p:nvSpPr>
          <p:cNvPr id="3" name="Content Placeholder 2">
            <a:extLst>
              <a:ext uri="{FF2B5EF4-FFF2-40B4-BE49-F238E27FC236}">
                <a16:creationId xmlns:a16="http://schemas.microsoft.com/office/drawing/2014/main" id="{F3015ED7-1901-084B-4AC1-C12B3080054D}"/>
              </a:ext>
            </a:extLst>
          </p:cNvPr>
          <p:cNvSpPr>
            <a:spLocks noGrp="1"/>
          </p:cNvSpPr>
          <p:nvPr>
            <p:ph idx="1"/>
          </p:nvPr>
        </p:nvSpPr>
        <p:spPr>
          <a:xfrm>
            <a:off x="457200" y="274638"/>
            <a:ext cx="8229600" cy="6278562"/>
          </a:xfrm>
        </p:spPr>
        <p:txBody>
          <a:bodyPr/>
          <a:lstStyle/>
          <a:p>
            <a:pPr>
              <a:spcBef>
                <a:spcPts val="0"/>
              </a:spcBef>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my other paper in </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Foundations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2022</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697)</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 showed that </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if in some hydrogen molecules one or both atoms would be the SFHA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then the above </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very significant discrepancy could be eliminated. </a:t>
            </a:r>
          </a:p>
          <a:p>
            <a:pPr>
              <a:spcBef>
                <a:spcPts val="0"/>
              </a:spcBef>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is because for such “unusual”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lang="en-US" sz="24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molecules, </a:t>
            </a:r>
            <a:r>
              <a:rPr lang="en-US" sz="24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corresponding theoretical cross-section is by a </a:t>
            </a:r>
            <a:r>
              <a:rPr lang="en-US" sz="2400"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factor of three greater</a:t>
            </a:r>
            <a:r>
              <a:rPr lang="en-US" sz="24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 for the usual H</a:t>
            </a:r>
            <a:r>
              <a:rPr lang="en-US" sz="2400" u="sng"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molecules.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Here is why:</a:t>
            </a:r>
          </a:p>
          <a:p>
            <a:r>
              <a:rPr lang="en-US" sz="2400" dirty="0">
                <a:solidFill>
                  <a:srgbClr val="000000"/>
                </a:solidFill>
                <a:effectLst/>
                <a:latin typeface="Times New Roman" panose="02020603050405020304" pitchFamily="18" charset="0"/>
                <a:ea typeface="Calibri" panose="020F0502020204030204" pitchFamily="34" charset="0"/>
              </a:rPr>
              <a:t>Zammit et al (</a:t>
            </a:r>
            <a:r>
              <a:rPr lang="en-US" sz="2400" i="1" dirty="0">
                <a:solidFill>
                  <a:srgbClr val="000000"/>
                </a:solidFill>
                <a:effectLst/>
                <a:latin typeface="Times-Bold"/>
                <a:ea typeface="Calibri" panose="020F0502020204030204" pitchFamily="34" charset="0"/>
                <a:cs typeface="Times New Roman" panose="02020603050405020304" pitchFamily="18" charset="0"/>
              </a:rPr>
              <a:t>Phys. Rev. A</a:t>
            </a:r>
            <a:r>
              <a:rPr lang="en-US" sz="2400" dirty="0">
                <a:solidFill>
                  <a:srgbClr val="000000"/>
                </a:solidFill>
                <a:effectLst/>
                <a:latin typeface="Times-Bold"/>
                <a:ea typeface="Calibri" panose="020F0502020204030204" pitchFamily="34" charset="0"/>
                <a:cs typeface="Times New Roman" panose="02020603050405020304" pitchFamily="18" charset="0"/>
              </a:rPr>
              <a:t> </a:t>
            </a:r>
            <a:r>
              <a:rPr lang="en-US" sz="2400" b="1" dirty="0">
                <a:solidFill>
                  <a:srgbClr val="000000"/>
                </a:solidFill>
                <a:effectLst/>
                <a:latin typeface="Times-Bold"/>
                <a:ea typeface="Calibri" panose="020F0502020204030204" pitchFamily="34" charset="0"/>
                <a:cs typeface="Times New Roman" panose="02020603050405020304" pitchFamily="18" charset="0"/>
              </a:rPr>
              <a:t>2017</a:t>
            </a:r>
            <a:r>
              <a:rPr lang="en-US" sz="2400" dirty="0">
                <a:solidFill>
                  <a:srgbClr val="000000"/>
                </a:solidFill>
                <a:effectLst/>
                <a:latin typeface="Times-Bold"/>
                <a:ea typeface="Calibri" panose="020F0502020204030204" pitchFamily="34" charset="0"/>
                <a:cs typeface="Times New Roman" panose="02020603050405020304" pitchFamily="18" charset="0"/>
              </a:rPr>
              <a:t>, </a:t>
            </a:r>
            <a:r>
              <a:rPr lang="en-US" sz="2400" i="1" dirty="0">
                <a:solidFill>
                  <a:srgbClr val="000000"/>
                </a:solidFill>
                <a:effectLst/>
                <a:latin typeface="Times-Bold"/>
                <a:ea typeface="Calibri" panose="020F0502020204030204" pitchFamily="34" charset="0"/>
                <a:cs typeface="Times New Roman" panose="02020603050405020304" pitchFamily="18" charset="0"/>
              </a:rPr>
              <a:t>95</a:t>
            </a:r>
            <a:r>
              <a:rPr lang="en-US" sz="2400" dirty="0">
                <a:solidFill>
                  <a:srgbClr val="000000"/>
                </a:solidFill>
                <a:effectLst/>
                <a:latin typeface="Times-Bold"/>
                <a:ea typeface="Calibri" panose="020F0502020204030204" pitchFamily="34" charset="0"/>
                <a:cs typeface="Times New Roman" panose="02020603050405020304" pitchFamily="18" charset="0"/>
              </a:rPr>
              <a:t>, </a:t>
            </a:r>
            <a:r>
              <a:rPr lang="en-US" sz="2400" dirty="0">
                <a:solidFill>
                  <a:srgbClr val="000000"/>
                </a:solidFill>
                <a:effectLst/>
                <a:latin typeface="Times New Roman" panose="02020603050405020304" pitchFamily="18" charset="0"/>
                <a:ea typeface="Calibri" panose="020F0502020204030204" pitchFamily="34" charset="0"/>
              </a:rPr>
              <a:t>022708) provided theoretical results not only for the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convergent close-coupling method</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involving </a:t>
            </a:r>
            <a:r>
              <a:rPr lang="en-US" sz="2400" dirty="0">
                <a:solidFill>
                  <a:srgbClr val="000000"/>
                </a:solidFill>
                <a:effectLst/>
                <a:latin typeface="Times New Roman" panose="02020603050405020304" pitchFamily="18" charset="0"/>
                <a:ea typeface="Calibri" panose="020F0502020204030204" pitchFamily="34" charset="0"/>
              </a:rPr>
              <a:t>491</a:t>
            </a:r>
            <a:r>
              <a:rPr lang="en-US" sz="2400" dirty="0">
                <a:solidFill>
                  <a:srgbClr val="000000"/>
                </a:solidFill>
                <a:latin typeface="Times New Roman" panose="02020603050405020304" pitchFamily="18" charset="0"/>
                <a:ea typeface="Calibri" panose="020F0502020204030204" pitchFamily="34" charset="0"/>
              </a:rPr>
              <a:t> states</a:t>
            </a:r>
            <a:r>
              <a:rPr lang="en-US" sz="2400" dirty="0">
                <a:solidFill>
                  <a:srgbClr val="000000"/>
                </a:solidFill>
                <a:effectLst/>
                <a:latin typeface="Times New Roman" panose="02020603050405020304" pitchFamily="18" charset="0"/>
                <a:ea typeface="Calibri" panose="020F0502020204030204" pitchFamily="34" charset="0"/>
              </a:rPr>
              <a:t>, but also for the CCC involving lesser number of states. </a:t>
            </a:r>
          </a:p>
          <a:p>
            <a:r>
              <a:rPr lang="en-US" sz="2400" dirty="0">
                <a:solidFill>
                  <a:srgbClr val="000000"/>
                </a:solidFill>
                <a:effectLst/>
                <a:latin typeface="Times New Roman" panose="02020603050405020304" pitchFamily="18" charset="0"/>
                <a:ea typeface="Calibri" panose="020F0502020204030204" pitchFamily="34" charset="0"/>
              </a:rPr>
              <a:t>It showed that the </a:t>
            </a:r>
            <a:r>
              <a:rPr lang="en-US" sz="2400" dirty="0">
                <a:solidFill>
                  <a:srgbClr val="C00000"/>
                </a:solidFill>
                <a:effectLst/>
                <a:latin typeface="Times New Roman" panose="02020603050405020304" pitchFamily="18" charset="0"/>
                <a:ea typeface="Calibri" panose="020F0502020204030204" pitchFamily="34" charset="0"/>
              </a:rPr>
              <a:t>decrease of the number of states involved in their calculations yields significantly greater excitation cross-sections </a:t>
            </a:r>
            <a:r>
              <a:rPr lang="en-US" sz="2400" dirty="0">
                <a:solidFill>
                  <a:srgbClr val="000000"/>
                </a:solidFill>
                <a:effectLst/>
                <a:latin typeface="Times New Roman" panose="02020603050405020304" pitchFamily="18" charset="0"/>
                <a:ea typeface="Calibri" panose="020F0502020204030204" pitchFamily="34" charset="0"/>
              </a:rPr>
              <a:t>than CCC(491).</a:t>
            </a:r>
          </a:p>
          <a:p>
            <a:r>
              <a:rPr lang="en-US" sz="2400" dirty="0">
                <a:solidFill>
                  <a:srgbClr val="000000"/>
                </a:solidFill>
                <a:latin typeface="Times New Roman" panose="02020603050405020304" pitchFamily="18" charset="0"/>
                <a:ea typeface="Calibri" panose="020F0502020204030204" pitchFamily="34" charset="0"/>
              </a:rPr>
              <a:t>This is because </a:t>
            </a:r>
            <a:r>
              <a:rPr lang="en-US" sz="2400" dirty="0">
                <a:solidFill>
                  <a:srgbClr val="FF0000"/>
                </a:solidFill>
                <a:latin typeface="Times New Roman" panose="02020603050405020304" pitchFamily="18" charset="0"/>
                <a:ea typeface="Calibri" panose="020F0502020204030204" pitchFamily="34" charset="0"/>
              </a:rPr>
              <a:t>the less the number of states, the less are the interference effects</a:t>
            </a:r>
            <a:r>
              <a:rPr lang="en-US" sz="2400" dirty="0">
                <a:solidFill>
                  <a:srgbClr val="000000"/>
                </a:solidFill>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Calibri" panose="020F0502020204030204" pitchFamily="34" charset="0"/>
            </a:endParaRPr>
          </a:p>
          <a:p>
            <a:endParaRPr lang="en-US" sz="2400" dirty="0">
              <a:solidFill>
                <a:srgbClr val="000000"/>
              </a:solidFill>
              <a:effectLst/>
              <a:latin typeface="Times New Roman" panose="02020603050405020304" pitchFamily="18" charset="0"/>
              <a:ea typeface="Calibri" panose="020F0502020204030204" pitchFamily="34" charset="0"/>
            </a:endParaRPr>
          </a:p>
          <a:p>
            <a:pPr>
              <a:spcBef>
                <a:spcPts val="0"/>
              </a:spcBef>
              <a:spcAft>
                <a:spcPts val="0"/>
              </a:spcAft>
            </a:pPr>
            <a:endParaRPr lang="en-US" sz="24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2925934075"/>
      </p:ext>
    </p:extLst>
  </p:cSld>
  <p:clrMapOvr>
    <a:masterClrMapping/>
  </p:clrMapOvr>
  <mc:AlternateContent xmlns:mc="http://schemas.openxmlformats.org/markup-compatibility/2006" xmlns:p14="http://schemas.microsoft.com/office/powerpoint/2010/main">
    <mc:Choice Requires="p14">
      <p:transition spd="slow" p14:dur="2000" advTm="45066"/>
    </mc:Choice>
    <mc:Fallback xmlns="">
      <p:transition spd="slow" advTm="45066"/>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1A5EA-7425-CF2A-45A9-8F42677C1B7D}"/>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71197DB2-C937-8DEF-09E4-0C130B8A20B5}"/>
              </a:ext>
            </a:extLst>
          </p:cNvPr>
          <p:cNvSpPr>
            <a:spLocks noGrp="1"/>
          </p:cNvSpPr>
          <p:nvPr>
            <p:ph idx="1"/>
          </p:nvPr>
        </p:nvSpPr>
        <p:spPr>
          <a:xfrm>
            <a:off x="457200" y="320358"/>
            <a:ext cx="8229600" cy="6004242"/>
          </a:xfrm>
        </p:spPr>
        <p:txBody>
          <a:bodyPr/>
          <a:lstStyle/>
          <a:p>
            <a:pPr>
              <a:spcBef>
                <a:spcPts val="0"/>
              </a:spcBef>
              <a:spcAft>
                <a:spcPts val="0"/>
              </a:spcAft>
            </a:pPr>
            <a:r>
              <a:rPr lang="en-US" sz="2400" dirty="0">
                <a:solidFill>
                  <a:srgbClr val="000000"/>
                </a:solidFill>
                <a:latin typeface="Times New Roman" panose="02020603050405020304" pitchFamily="18" charset="0"/>
                <a:ea typeface="Calibri" panose="020F0502020204030204" pitchFamily="34" charset="0"/>
              </a:rPr>
              <a:t>This is the case for </a:t>
            </a:r>
            <a:r>
              <a:rPr lang="en-US" sz="2400" b="1" dirty="0">
                <a:solidFill>
                  <a:srgbClr val="000000"/>
                </a:solidFill>
                <a:latin typeface="Times New Roman" panose="02020603050405020304" pitchFamily="18" charset="0"/>
                <a:ea typeface="Calibri" panose="020F0502020204030204" pitchFamily="34" charset="0"/>
              </a:rPr>
              <a:t>the “unusual” (SFHA containing) </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lang="en-US" sz="2400" b="1"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b="1" dirty="0">
                <a:solidFill>
                  <a:srgbClr val="000000"/>
                </a:solidFill>
                <a:latin typeface="Times New Roman" panose="02020603050405020304" pitchFamily="18" charset="0"/>
                <a:ea typeface="Calibri" panose="020F0502020204030204" pitchFamily="34" charset="0"/>
              </a:rPr>
              <a:t> molecules: they have significantly lesser number of states </a:t>
            </a:r>
            <a:r>
              <a:rPr lang="en-US" sz="2400" dirty="0">
                <a:solidFill>
                  <a:srgbClr val="000000"/>
                </a:solidFill>
                <a:latin typeface="Times New Roman" panose="02020603050405020304" pitchFamily="18" charset="0"/>
                <a:ea typeface="Calibri" panose="020F0502020204030204" pitchFamily="34" charset="0"/>
              </a:rPr>
              <a:t>(only the s-states) compared to the usual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lang="en-US" sz="24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latin typeface="Times New Roman" panose="02020603050405020304" pitchFamily="18" charset="0"/>
                <a:ea typeface="Calibri" panose="020F0502020204030204" pitchFamily="34" charset="0"/>
              </a:rPr>
              <a:t> molecules.</a:t>
            </a:r>
          </a:p>
          <a:p>
            <a:pPr>
              <a:spcBef>
                <a:spcPts val="0"/>
              </a:spcBef>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Therefore, for such “unusual”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lang="en-US" sz="24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molecules, </a:t>
            </a:r>
            <a:r>
              <a:rPr lang="en-US" sz="24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corresponding theoretical cross-section is by a </a:t>
            </a:r>
            <a:r>
              <a:rPr lang="en-US" sz="2400"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factor of three greater</a:t>
            </a:r>
            <a:r>
              <a:rPr lang="en-US" sz="24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than for the usual H</a:t>
            </a:r>
            <a:r>
              <a:rPr lang="en-US" sz="2400" u="sng"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molecules.</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estimated that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for eliminating that factor of two discrepancy between the experiment and the theory, the</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unusual hydrogen molecules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should be present in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experimental gas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 share of ~ 30%. </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spcAft>
                <a:spcPts val="0"/>
              </a:spcAft>
            </a:pPr>
            <a:r>
              <a:rPr lang="en-US" sz="2400" dirty="0">
                <a:solidFill>
                  <a:srgbClr val="FF0000"/>
                </a:solidFill>
                <a:latin typeface="Times New Roman" panose="02020603050405020304" pitchFamily="18" charset="0"/>
                <a:cs typeface="Times New Roman" panose="02020603050405020304" pitchFamily="18" charset="0"/>
              </a:rPr>
              <a:t>No alternative explanation was ever provided.</a:t>
            </a:r>
          </a:p>
          <a:p>
            <a:pPr marL="0" indent="0">
              <a:buNone/>
            </a:pPr>
            <a:endParaRPr lang="en-US" sz="2000" dirty="0"/>
          </a:p>
        </p:txBody>
      </p:sp>
    </p:spTree>
    <p:extLst>
      <p:ext uri="{BB962C8B-B14F-4D97-AF65-F5344CB8AC3E}">
        <p14:creationId xmlns:p14="http://schemas.microsoft.com/office/powerpoint/2010/main" val="2060763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28D06-9E95-4E77-DCCC-633DE65E435D}"/>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3D4BCD1A-D35C-F2EA-9415-C002FA9A26D5}"/>
              </a:ext>
            </a:extLst>
          </p:cNvPr>
          <p:cNvSpPr>
            <a:spLocks noGrp="1"/>
          </p:cNvSpPr>
          <p:nvPr>
            <p:ph idx="1"/>
          </p:nvPr>
        </p:nvSpPr>
        <p:spPr>
          <a:xfrm>
            <a:off x="457200" y="320358"/>
            <a:ext cx="8229600" cy="5805806"/>
          </a:xfrm>
        </p:spPr>
        <p:txBody>
          <a:bodyPr/>
          <a:lstStyle/>
          <a:p>
            <a:r>
              <a:rPr lang="en-US" sz="2400" dirty="0"/>
              <a:t>For the lack of time, I only briefly mention the fourth experimental evidence of the existence of the SFHA: from </a:t>
            </a:r>
            <a:r>
              <a:rPr lang="en-US" sz="2400" b="1" u="sng" dirty="0"/>
              <a:t>e</a:t>
            </a:r>
            <a:r>
              <a:rPr lang="en-US" sz="2400" b="1" u="sng" dirty="0">
                <a:solidFill>
                  <a:srgbClr val="000000"/>
                </a:solidFill>
                <a:effectLst/>
                <a:ea typeface="Calibri" panose="020F0502020204030204" pitchFamily="34" charset="0"/>
              </a:rPr>
              <a:t>xperiments on the charge exchange between hydrogen atoms and low energy protons</a:t>
            </a:r>
          </a:p>
          <a:p>
            <a:pPr marL="0" marR="0">
              <a:spcBef>
                <a:spcPts val="0"/>
              </a:spcBef>
              <a:spcAft>
                <a:spcPts val="0"/>
              </a:spcAft>
            </a:pPr>
            <a:r>
              <a:rPr lang="en-US" sz="2400" dirty="0">
                <a:solidFill>
                  <a:srgbClr val="000000"/>
                </a:solidFill>
                <a:effectLst/>
                <a:ea typeface="Calibri" panose="020F0502020204030204" pitchFamily="34" charset="0"/>
              </a:rPr>
              <a:t>The experimental cross-sections (</a:t>
            </a:r>
            <a:r>
              <a:rPr lang="en-US" sz="2400" dirty="0" err="1">
                <a:solidFill>
                  <a:srgbClr val="000000"/>
                </a:solidFill>
                <a:effectLst/>
                <a:ea typeface="Calibri" panose="020F0502020204030204" pitchFamily="34" charset="0"/>
              </a:rPr>
              <a:t>Fite</a:t>
            </a:r>
            <a:r>
              <a:rPr lang="en-US" sz="2400" dirty="0">
                <a:solidFill>
                  <a:srgbClr val="000000"/>
                </a:solidFill>
                <a:effectLst/>
                <a:ea typeface="Calibri" panose="020F0502020204030204" pitchFamily="34" charset="0"/>
              </a:rPr>
              <a:t> et al, </a:t>
            </a:r>
            <a:r>
              <a:rPr lang="en-US" sz="2400" i="1" dirty="0">
                <a:effectLst/>
                <a:ea typeface="Calibri" panose="020F0502020204030204" pitchFamily="34" charset="0"/>
              </a:rPr>
              <a:t>Proc. Royal Soc.</a:t>
            </a:r>
            <a:r>
              <a:rPr lang="en-US" sz="2400" dirty="0">
                <a:effectLst/>
                <a:ea typeface="Calibri" panose="020F0502020204030204" pitchFamily="34" charset="0"/>
              </a:rPr>
              <a:t> </a:t>
            </a:r>
            <a:r>
              <a:rPr lang="en-US" sz="2400" b="1" dirty="0">
                <a:effectLst/>
                <a:ea typeface="Calibri" panose="020F0502020204030204" pitchFamily="34" charset="0"/>
              </a:rPr>
              <a:t>1962</a:t>
            </a:r>
            <a:r>
              <a:rPr lang="en-US" sz="2400" dirty="0">
                <a:effectLst/>
                <a:ea typeface="Calibri" panose="020F0502020204030204" pitchFamily="34" charset="0"/>
              </a:rPr>
              <a:t>,</a:t>
            </a:r>
            <a:r>
              <a:rPr lang="en-US" sz="2400" i="1" dirty="0">
                <a:effectLst/>
                <a:ea typeface="Calibri" panose="020F0502020204030204" pitchFamily="34" charset="0"/>
              </a:rPr>
              <a:t> A268, </a:t>
            </a:r>
            <a:r>
              <a:rPr lang="en-US" sz="2400" dirty="0">
                <a:effectLst/>
                <a:ea typeface="Calibri" panose="020F0502020204030204" pitchFamily="34" charset="0"/>
              </a:rPr>
              <a:t>527)</a:t>
            </a:r>
            <a:r>
              <a:rPr lang="en-US" sz="2400" i="1" dirty="0">
                <a:effectLst/>
                <a:ea typeface="Calibri" panose="020F0502020204030204" pitchFamily="34" charset="0"/>
              </a:rPr>
              <a:t> </a:t>
            </a:r>
            <a:r>
              <a:rPr lang="en-US" sz="2400" dirty="0">
                <a:effectLst/>
                <a:ea typeface="Calibri" panose="020F0502020204030204" pitchFamily="34" charset="0"/>
              </a:rPr>
              <a:t>are noticeably greater than the theoretical ones by Dalgarno-</a:t>
            </a:r>
            <a:r>
              <a:rPr lang="en-US" sz="2400" dirty="0" err="1">
                <a:effectLst/>
                <a:ea typeface="Calibri" panose="020F0502020204030204" pitchFamily="34" charset="0"/>
              </a:rPr>
              <a:t>Yadaf</a:t>
            </a:r>
            <a:r>
              <a:rPr lang="en-US" sz="2400" dirty="0">
                <a:effectLst/>
                <a:ea typeface="Calibri" panose="020F0502020204030204" pitchFamily="34" charset="0"/>
              </a:rPr>
              <a:t>, </a:t>
            </a:r>
            <a:r>
              <a:rPr lang="en-US" sz="2400" i="1" dirty="0">
                <a:effectLst/>
                <a:ea typeface="Calibri" panose="020F0502020204030204" pitchFamily="34" charset="0"/>
              </a:rPr>
              <a:t>Proc. Phys. Soc. (London)</a:t>
            </a:r>
            <a:r>
              <a:rPr lang="en-US" sz="2400" dirty="0">
                <a:effectLst/>
                <a:ea typeface="Calibri" panose="020F0502020204030204" pitchFamily="34" charset="0"/>
              </a:rPr>
              <a:t> </a:t>
            </a:r>
            <a:r>
              <a:rPr lang="en-US" sz="2400" b="1" dirty="0">
                <a:effectLst/>
                <a:ea typeface="Calibri" panose="020F0502020204030204" pitchFamily="34" charset="0"/>
              </a:rPr>
              <a:t>1953</a:t>
            </a:r>
            <a:r>
              <a:rPr lang="en-US" sz="2400" dirty="0">
                <a:effectLst/>
                <a:ea typeface="Calibri" panose="020F0502020204030204" pitchFamily="34" charset="0"/>
              </a:rPr>
              <a:t>, </a:t>
            </a:r>
            <a:r>
              <a:rPr lang="en-US" sz="2400" i="1" dirty="0">
                <a:effectLst/>
                <a:ea typeface="Calibri" panose="020F0502020204030204" pitchFamily="34" charset="0"/>
              </a:rPr>
              <a:t>A66</a:t>
            </a:r>
            <a:r>
              <a:rPr lang="en-US" sz="2400" dirty="0">
                <a:effectLst/>
                <a:ea typeface="Calibri" panose="020F0502020204030204" pitchFamily="34" charset="0"/>
              </a:rPr>
              <a:t>, 173).</a:t>
            </a:r>
            <a:endParaRPr lang="en-US" sz="2400" dirty="0">
              <a:solidFill>
                <a:srgbClr val="000000"/>
              </a:solidFill>
              <a:effectLst/>
              <a:ea typeface="Calibri" panose="020F0502020204030204" pitchFamily="34" charset="0"/>
            </a:endParaRPr>
          </a:p>
          <a:p>
            <a:pPr marL="0" marR="0">
              <a:spcBef>
                <a:spcPts val="0"/>
              </a:spcBef>
              <a:spcAft>
                <a:spcPts val="0"/>
              </a:spcAft>
            </a:pPr>
            <a:r>
              <a:rPr lang="en-US" sz="2400" dirty="0">
                <a:solidFill>
                  <a:srgbClr val="000000"/>
                </a:solidFill>
                <a:effectLst/>
                <a:ea typeface="Calibri" panose="020F0502020204030204" pitchFamily="34" charset="0"/>
              </a:rPr>
              <a:t>Again, this </a:t>
            </a:r>
            <a:r>
              <a:rPr lang="en-US" sz="2400" dirty="0">
                <a:solidFill>
                  <a:srgbClr val="FF0000"/>
                </a:solidFill>
                <a:effectLst/>
                <a:ea typeface="Calibri" panose="020F0502020204030204" pitchFamily="34" charset="0"/>
              </a:rPr>
              <a:t>discrepancy can be eliminated if the SFHA was present in the experimental gas </a:t>
            </a:r>
            <a:r>
              <a:rPr lang="en-US" sz="2400" dirty="0">
                <a:solidFill>
                  <a:srgbClr val="000000"/>
                </a:solidFill>
                <a:effectLst/>
                <a:ea typeface="Calibri" panose="020F0502020204030204" pitchFamily="34" charset="0"/>
              </a:rPr>
              <a:t>(Oks, </a:t>
            </a:r>
            <a:r>
              <a:rPr lang="en-US" sz="2400" i="1" dirty="0">
                <a:effectLst/>
                <a:ea typeface="Times New Roman" panose="02020603050405020304" pitchFamily="18" charset="0"/>
              </a:rPr>
              <a:t>Foundations</a:t>
            </a:r>
            <a:r>
              <a:rPr lang="en-US" sz="2400" dirty="0">
                <a:effectLst/>
                <a:ea typeface="Times New Roman" panose="02020603050405020304" pitchFamily="18" charset="0"/>
              </a:rPr>
              <a:t> </a:t>
            </a:r>
            <a:r>
              <a:rPr lang="en-US" sz="2400" b="1" dirty="0">
                <a:effectLst/>
                <a:ea typeface="Times New Roman" panose="02020603050405020304" pitchFamily="18" charset="0"/>
              </a:rPr>
              <a:t>2021</a:t>
            </a:r>
            <a:r>
              <a:rPr lang="en-US" sz="2400" dirty="0">
                <a:effectLst/>
                <a:ea typeface="Times New Roman" panose="02020603050405020304" pitchFamily="18" charset="0"/>
              </a:rPr>
              <a:t>, </a:t>
            </a:r>
            <a:r>
              <a:rPr lang="en-US" sz="2400" i="1" dirty="0">
                <a:ea typeface="Times New Roman" panose="02020603050405020304" pitchFamily="18" charset="0"/>
              </a:rPr>
              <a:t>1</a:t>
            </a:r>
            <a:r>
              <a:rPr lang="en-US" sz="2400" i="1" dirty="0">
                <a:effectLst/>
                <a:ea typeface="Times New Roman" panose="02020603050405020304" pitchFamily="18" charset="0"/>
              </a:rPr>
              <a:t>,</a:t>
            </a:r>
            <a:r>
              <a:rPr lang="en-US" sz="2400" dirty="0">
                <a:effectLst/>
                <a:ea typeface="Times New Roman" panose="02020603050405020304" pitchFamily="18" charset="0"/>
              </a:rPr>
              <a:t> 265</a:t>
            </a:r>
            <a:r>
              <a:rPr lang="en-US" sz="2400" dirty="0">
                <a:solidFill>
                  <a:srgbClr val="000000"/>
                </a:solidFill>
                <a:effectLst/>
                <a:ea typeface="Calibri" panose="020F0502020204030204" pitchFamily="34" charset="0"/>
              </a:rPr>
              <a:t>).</a:t>
            </a:r>
          </a:p>
          <a:p>
            <a:pPr marL="0">
              <a:spcBef>
                <a:spcPts val="0"/>
              </a:spcBef>
              <a:spcAft>
                <a:spcPts val="0"/>
              </a:spcAft>
            </a:pPr>
            <a:r>
              <a:rPr lang="en-US" sz="2400" dirty="0"/>
              <a:t>The reason:</a:t>
            </a:r>
            <a:r>
              <a:rPr lang="en-US" sz="2400" u="sng" dirty="0">
                <a:solidFill>
                  <a:srgbClr val="C00000"/>
                </a:solidFill>
              </a:rPr>
              <a:t> the cross-section of the charge exchange with low energy protons is larger for the SFHA </a:t>
            </a:r>
            <a:r>
              <a:rPr lang="en-US" sz="2400" dirty="0"/>
              <a:t>than for the usual hydrogen atoms.</a:t>
            </a:r>
          </a:p>
          <a:p>
            <a:pPr marL="0" marR="0" indent="0">
              <a:spcBef>
                <a:spcPts val="0"/>
              </a:spcBef>
              <a:spcAft>
                <a:spcPts val="0"/>
              </a:spcAft>
              <a:buNone/>
            </a:pPr>
            <a:endParaRPr lang="en-US" sz="2400" dirty="0">
              <a:solidFill>
                <a:srgbClr val="000000"/>
              </a:solidFill>
              <a:effectLst/>
              <a:ea typeface="Calibri" panose="020F0502020204030204" pitchFamily="34" charset="0"/>
            </a:endParaRPr>
          </a:p>
          <a:p>
            <a:pPr marL="0" indent="0">
              <a:buNone/>
            </a:pPr>
            <a:endParaRPr lang="en-US" sz="2000" dirty="0"/>
          </a:p>
        </p:txBody>
      </p:sp>
    </p:spTree>
    <p:extLst>
      <p:ext uri="{BB962C8B-B14F-4D97-AF65-F5344CB8AC3E}">
        <p14:creationId xmlns:p14="http://schemas.microsoft.com/office/powerpoint/2010/main" val="3088621367"/>
      </p:ext>
    </p:extLst>
  </p:cSld>
  <p:clrMapOvr>
    <a:masterClrMapping/>
  </p:clrMapOvr>
  <mc:AlternateContent xmlns:mc="http://schemas.openxmlformats.org/markup-compatibility/2006" xmlns:p14="http://schemas.microsoft.com/office/powerpoint/2010/main">
    <mc:Choice Requires="p14">
      <p:transition spd="slow" p14:dur="2000" advTm="18448"/>
    </mc:Choice>
    <mc:Fallback xmlns="">
      <p:transition spd="slow" advTm="18448"/>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398A-61E9-A498-DDA8-EBC9D56372CF}"/>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5680412C-B937-F515-2E8D-636BD07AA25E}"/>
              </a:ext>
            </a:extLst>
          </p:cNvPr>
          <p:cNvSpPr>
            <a:spLocks noGrp="1"/>
          </p:cNvSpPr>
          <p:nvPr>
            <p:ph idx="1"/>
          </p:nvPr>
        </p:nvSpPr>
        <p:spPr>
          <a:xfrm>
            <a:off x="457200" y="320357"/>
            <a:ext cx="8229600" cy="5989003"/>
          </a:xfrm>
        </p:spPr>
        <p:txBody>
          <a:bodyPr/>
          <a:lstStyle/>
          <a:p>
            <a:r>
              <a:rPr lang="en-US" sz="2600" dirty="0">
                <a:latin typeface="Times New Roman" panose="02020603050405020304" pitchFamily="18" charset="0"/>
                <a:cs typeface="Times New Roman" panose="02020603050405020304" pitchFamily="18" charset="0"/>
              </a:rPr>
              <a:t>The cross-section for the resonant charge exchange is (roughly) inversely proportional to the square of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the ionization potential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a:t>
            </a:r>
            <a:r>
              <a:rPr lang="en-US" sz="2600"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ioniz</a:t>
            </a:r>
            <a:r>
              <a:rPr lang="en-US" sz="26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from the particular atomic state.</a:t>
            </a:r>
          </a:p>
          <a:p>
            <a:r>
              <a:rPr lang="en-US" sz="2600" b="1" u="sng" dirty="0">
                <a:latin typeface="Times New Roman" panose="02020603050405020304" pitchFamily="18" charset="0"/>
                <a:cs typeface="Times New Roman" panose="02020603050405020304" pitchFamily="18" charset="0"/>
              </a:rPr>
              <a:t>For the usual hydrogen atoms, </a:t>
            </a:r>
            <a:r>
              <a:rPr lang="en-US" sz="26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a:t>
            </a:r>
            <a:r>
              <a:rPr lang="en-US" sz="2600" b="1" u="sng" baseline="-25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ioniz</a:t>
            </a:r>
            <a:r>
              <a:rPr lang="en-US" sz="2600" b="1" u="sng"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u="sng" dirty="0">
                <a:effectLst/>
                <a:latin typeface="Times New Roman" panose="02020603050405020304" pitchFamily="18" charset="0"/>
                <a:ea typeface="Calibri" panose="020F0502020204030204" pitchFamily="34" charset="0"/>
                <a:cs typeface="Times New Roman" panose="02020603050405020304" pitchFamily="18" charset="0"/>
              </a:rPr>
              <a:t> increases due to the Stark shift </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by the field of the incoming proton.</a:t>
            </a:r>
          </a:p>
          <a:p>
            <a:r>
              <a:rPr lang="en-US" sz="2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However, </a:t>
            </a:r>
            <a:r>
              <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 energy levels of the SFHA do not shift in the electric field </a:t>
            </a:r>
            <a:r>
              <a:rPr lang="en-US" sz="2600" b="1" dirty="0">
                <a:latin typeface="Times New Roman" panose="02020603050405020304" pitchFamily="18" charset="0"/>
                <a:ea typeface="Calibri" panose="020F0502020204030204" pitchFamily="34" charset="0"/>
                <a:cs typeface="Times New Roman" panose="02020603050405020304" pitchFamily="18" charset="0"/>
              </a:rPr>
              <a:t>(no Stark effect)</a:t>
            </a:r>
            <a:r>
              <a:rPr lang="en-US"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because of the selection rules for the s-states.</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spcAft>
                <a:spcPts val="0"/>
              </a:spcAft>
            </a:pPr>
            <a:r>
              <a:rPr lang="en-US" sz="2600" dirty="0">
                <a:solidFill>
                  <a:srgbClr val="FF0000"/>
                </a:solidFill>
                <a:latin typeface="Times New Roman" panose="02020603050405020304" pitchFamily="18" charset="0"/>
                <a:cs typeface="Times New Roman" panose="02020603050405020304" pitchFamily="18" charset="0"/>
              </a:rPr>
              <a:t>No alternative explanation was ever provided.</a:t>
            </a:r>
            <a:endPar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81724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F711-7C95-A3CD-CE17-E23970EE93CD}"/>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A87272F4-1951-24EA-64BC-E1F53DECBDEE}"/>
              </a:ext>
            </a:extLst>
          </p:cNvPr>
          <p:cNvSpPr>
            <a:spLocks noGrp="1"/>
          </p:cNvSpPr>
          <p:nvPr>
            <p:ph idx="1"/>
          </p:nvPr>
        </p:nvSpPr>
        <p:spPr>
          <a:xfrm>
            <a:off x="457200" y="320357"/>
            <a:ext cx="8229600" cy="6309043"/>
          </a:xfrm>
        </p:spPr>
        <p:txBody>
          <a:bodyPr/>
          <a:lstStyle/>
          <a:p>
            <a:r>
              <a:rPr lang="en-US" sz="3200" b="1" dirty="0">
                <a:solidFill>
                  <a:srgbClr val="000000"/>
                </a:solidFill>
                <a:effectLst/>
                <a:latin typeface="Times New Roman" panose="02020603050405020304" pitchFamily="18" charset="0"/>
                <a:ea typeface="Calibri" panose="020F0502020204030204" pitchFamily="34" charset="0"/>
              </a:rPr>
              <a:t>THE PRIMARY FEATURE of the SFHA</a:t>
            </a:r>
            <a:r>
              <a:rPr lang="en-US" sz="3200" dirty="0">
                <a:solidFill>
                  <a:srgbClr val="000000"/>
                </a:solidFill>
                <a:effectLst/>
                <a:latin typeface="Times New Roman" panose="02020603050405020304" pitchFamily="18" charset="0"/>
                <a:ea typeface="Calibri" panose="020F0502020204030204" pitchFamily="34" charset="0"/>
              </a:rPr>
              <a:t>: since the SFHA have only the s-states, then </a:t>
            </a:r>
            <a:r>
              <a:rPr lang="en-US" sz="3200" dirty="0">
                <a:solidFill>
                  <a:srgbClr val="FF0000"/>
                </a:solidFill>
                <a:effectLst/>
                <a:latin typeface="Times New Roman" panose="02020603050405020304" pitchFamily="18" charset="0"/>
                <a:ea typeface="Calibri" panose="020F0502020204030204" pitchFamily="34" charset="0"/>
              </a:rPr>
              <a:t>according to the well-known selection rules of quantum mechanics, the </a:t>
            </a:r>
            <a:r>
              <a:rPr lang="en-US" sz="3200" b="1" dirty="0">
                <a:solidFill>
                  <a:srgbClr val="FF0000"/>
                </a:solidFill>
                <a:effectLst/>
                <a:latin typeface="Times New Roman" panose="02020603050405020304" pitchFamily="18" charset="0"/>
                <a:ea typeface="Calibri" panose="020F0502020204030204" pitchFamily="34" charset="0"/>
              </a:rPr>
              <a:t>SFHA do not emit or absorb the electromagnetic radiation </a:t>
            </a:r>
            <a:r>
              <a:rPr lang="en-US" sz="3200" dirty="0">
                <a:solidFill>
                  <a:srgbClr val="000000"/>
                </a:solidFill>
                <a:effectLst/>
                <a:latin typeface="Times New Roman" panose="02020603050405020304" pitchFamily="18" charset="0"/>
                <a:ea typeface="Calibri" panose="020F0502020204030204" pitchFamily="34" charset="0"/>
              </a:rPr>
              <a:t>(with the exception of the 21 cm line) – </a:t>
            </a:r>
            <a:r>
              <a:rPr lang="en-US" sz="3200" b="1" dirty="0">
                <a:solidFill>
                  <a:srgbClr val="000000"/>
                </a:solidFill>
                <a:effectLst/>
                <a:latin typeface="Times New Roman" panose="02020603050405020304" pitchFamily="18" charset="0"/>
                <a:ea typeface="Calibri" panose="020F0502020204030204" pitchFamily="34" charset="0"/>
              </a:rPr>
              <a:t>they </a:t>
            </a:r>
            <a:r>
              <a:rPr lang="en-US" sz="3200" b="1" u="sng" dirty="0">
                <a:solidFill>
                  <a:srgbClr val="000000"/>
                </a:solidFill>
                <a:effectLst/>
                <a:latin typeface="Times New Roman" panose="02020603050405020304" pitchFamily="18" charset="0"/>
                <a:ea typeface="Calibri" panose="020F0502020204030204" pitchFamily="34" charset="0"/>
              </a:rPr>
              <a:t>remain DARK</a:t>
            </a:r>
            <a:r>
              <a:rPr lang="en-US" sz="3200" dirty="0">
                <a:solidFill>
                  <a:srgbClr val="000000"/>
                </a:solidFill>
                <a:effectLst/>
                <a:latin typeface="Times New Roman" panose="02020603050405020304" pitchFamily="18" charset="0"/>
                <a:ea typeface="Calibri" panose="020F0502020204030204" pitchFamily="34" charset="0"/>
              </a:rPr>
              <a:t>.</a:t>
            </a:r>
          </a:p>
          <a:p>
            <a:pPr marL="0" indent="0">
              <a:buNone/>
            </a:pPr>
            <a:endParaRPr lang="en-US" dirty="0"/>
          </a:p>
        </p:txBody>
      </p:sp>
    </p:spTree>
    <p:extLst>
      <p:ext uri="{BB962C8B-B14F-4D97-AF65-F5344CB8AC3E}">
        <p14:creationId xmlns:p14="http://schemas.microsoft.com/office/powerpoint/2010/main" val="1230247385"/>
      </p:ext>
    </p:extLst>
  </p:cSld>
  <p:clrMapOvr>
    <a:masterClrMapping/>
  </p:clrMapOvr>
  <mc:AlternateContent xmlns:mc="http://schemas.openxmlformats.org/markup-compatibility/2006" xmlns:p14="http://schemas.microsoft.com/office/powerpoint/2010/main">
    <mc:Choice Requires="p14">
      <p:transition spd="slow" p14:dur="2000" advTm="19977"/>
    </mc:Choice>
    <mc:Fallback xmlns="">
      <p:transition spd="slow" advTm="1997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A173-389D-9264-D804-2B1128761731}"/>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146DAECE-062E-353B-0D95-0DCD9DA08C0D}"/>
              </a:ext>
            </a:extLst>
          </p:cNvPr>
          <p:cNvSpPr>
            <a:spLocks noGrp="1"/>
          </p:cNvSpPr>
          <p:nvPr>
            <p:ph idx="1"/>
          </p:nvPr>
        </p:nvSpPr>
        <p:spPr>
          <a:xfrm>
            <a:off x="457200" y="228600"/>
            <a:ext cx="8229600" cy="6705600"/>
          </a:xfrm>
        </p:spPr>
        <p:txBody>
          <a:bodyPr/>
          <a:lstStyle/>
          <a:p>
            <a:r>
              <a:rPr lang="en-US" sz="2300" b="1" dirty="0">
                <a:effectLst/>
                <a:latin typeface="Times New Roman" panose="02020603050405020304" pitchFamily="18" charset="0"/>
                <a:ea typeface="Calibri" panose="020F0502020204030204" pitchFamily="34" charset="0"/>
              </a:rPr>
              <a:t>More details</a:t>
            </a:r>
            <a:r>
              <a:rPr lang="en-US" sz="2300" dirty="0">
                <a:effectLst/>
                <a:latin typeface="Times New Roman" panose="02020603050405020304" pitchFamily="18" charset="0"/>
                <a:ea typeface="Calibri" panose="020F0502020204030204" pitchFamily="34" charset="0"/>
              </a:rPr>
              <a:t>: due to the selection rules, all matrix elements (both diagonal and non-diagonal) of the operator </a:t>
            </a:r>
            <a:r>
              <a:rPr lang="en-US" sz="2300" b="1" dirty="0">
                <a:effectLst/>
                <a:latin typeface="Times New Roman" panose="02020603050405020304" pitchFamily="18" charset="0"/>
                <a:ea typeface="Calibri" panose="020F0502020204030204" pitchFamily="34" charset="0"/>
              </a:rPr>
              <a:t>d</a:t>
            </a:r>
            <a:r>
              <a:rPr lang="en-US" sz="2300" dirty="0">
                <a:effectLst/>
                <a:latin typeface="Times New Roman" panose="02020603050405020304" pitchFamily="18" charset="0"/>
                <a:ea typeface="Calibri" panose="020F0502020204030204" pitchFamily="34" charset="0"/>
              </a:rPr>
              <a:t> of the electric dipole moment are zeros. </a:t>
            </a:r>
          </a:p>
          <a:p>
            <a:r>
              <a:rPr lang="en-US" sz="2300" dirty="0">
                <a:latin typeface="Times New Roman" panose="02020603050405020304" pitchFamily="18" charset="0"/>
                <a:ea typeface="Calibri" panose="020F0502020204030204" pitchFamily="34" charset="0"/>
              </a:rPr>
              <a:t>For this reason, the </a:t>
            </a:r>
            <a:r>
              <a:rPr lang="en-US" sz="2300" dirty="0">
                <a:solidFill>
                  <a:srgbClr val="FF0000"/>
                </a:solidFill>
                <a:latin typeface="Times New Roman" panose="02020603050405020304" pitchFamily="18" charset="0"/>
                <a:ea typeface="Calibri" panose="020F0502020204030204" pitchFamily="34" charset="0"/>
              </a:rPr>
              <a:t>SFHA do not couple not only to the dipole radiation, but also to </a:t>
            </a:r>
            <a:r>
              <a:rPr lang="en-US" sz="2300" dirty="0">
                <a:solidFill>
                  <a:srgbClr val="FF0000"/>
                </a:solidFill>
                <a:effectLst/>
                <a:latin typeface="Times New Roman" panose="02020603050405020304" pitchFamily="18" charset="0"/>
                <a:ea typeface="Calibri" panose="020F0502020204030204" pitchFamily="34" charset="0"/>
              </a:rPr>
              <a:t>the quadrupole, octupole, and all higher multipole terms </a:t>
            </a:r>
            <a:r>
              <a:rPr lang="en-US" sz="2300" dirty="0">
                <a:effectLst/>
                <a:latin typeface="Times New Roman" panose="02020603050405020304" pitchFamily="18" charset="0"/>
                <a:ea typeface="Calibri" panose="020F0502020204030204" pitchFamily="34" charset="0"/>
              </a:rPr>
              <a:t>– because </a:t>
            </a:r>
            <a:r>
              <a:rPr lang="en-US" sz="2300" dirty="0">
                <a:latin typeface="Times New Roman" panose="02020603050405020304" pitchFamily="18" charset="0"/>
                <a:ea typeface="Calibri" panose="020F0502020204030204" pitchFamily="34" charset="0"/>
              </a:rPr>
              <a:t>multipoles</a:t>
            </a:r>
            <a:r>
              <a:rPr lang="en-US" sz="2300" dirty="0">
                <a:effectLst/>
                <a:latin typeface="Times New Roman" panose="02020603050405020304" pitchFamily="18" charset="0"/>
                <a:ea typeface="Calibri" panose="020F0502020204030204" pitchFamily="34" charset="0"/>
              </a:rPr>
              <a:t> contain linear combinations of various powers of the radius-vector operator </a:t>
            </a:r>
            <a:r>
              <a:rPr lang="en-US" sz="2300" b="1" dirty="0">
                <a:effectLst/>
                <a:latin typeface="Times New Roman" panose="02020603050405020304" pitchFamily="18" charset="0"/>
                <a:ea typeface="Calibri" panose="020F0502020204030204" pitchFamily="34" charset="0"/>
              </a:rPr>
              <a:t>r</a:t>
            </a:r>
            <a:r>
              <a:rPr lang="en-US" sz="2300" dirty="0">
                <a:effectLst/>
                <a:latin typeface="Times New Roman" panose="02020603050405020304" pitchFamily="18" charset="0"/>
                <a:ea typeface="Calibri" panose="020F0502020204030204" pitchFamily="34" charset="0"/>
              </a:rPr>
              <a:t> of the atomic electron, which yield zeros in all orders of the perturbation theory.</a:t>
            </a:r>
          </a:p>
          <a:p>
            <a:r>
              <a:rPr lang="en-US" sz="2300" dirty="0">
                <a:latin typeface="Times New Roman" panose="02020603050405020304" pitchFamily="18" charset="0"/>
                <a:ea typeface="Calibri" panose="020F0502020204030204" pitchFamily="34" charset="0"/>
              </a:rPr>
              <a:t>For the same reason, the </a:t>
            </a:r>
            <a:r>
              <a:rPr lang="en-US" sz="2300" dirty="0">
                <a:solidFill>
                  <a:srgbClr val="FF0000"/>
                </a:solidFill>
                <a:latin typeface="Times New Roman" panose="02020603050405020304" pitchFamily="18" charset="0"/>
                <a:ea typeface="Calibri" panose="020F0502020204030204" pitchFamily="34" charset="0"/>
              </a:rPr>
              <a:t>SFHA cannot exhibit multi-photon transitions.</a:t>
            </a:r>
          </a:p>
          <a:p>
            <a:r>
              <a:rPr lang="en-US" sz="2300" dirty="0">
                <a:latin typeface="Times New Roman" panose="02020603050405020304" pitchFamily="18" charset="0"/>
                <a:ea typeface="Calibri" panose="020F0502020204030204" pitchFamily="34" charset="0"/>
              </a:rPr>
              <a:t>This is because multi-photon transitions consist of several one-photon virtual transitions, each step being controlled by a matrix element of </a:t>
            </a:r>
            <a:r>
              <a:rPr lang="en-US" sz="2300" b="1" dirty="0">
                <a:latin typeface="Times New Roman" panose="02020603050405020304" pitchFamily="18" charset="0"/>
                <a:ea typeface="Calibri" panose="020F0502020204030204" pitchFamily="34" charset="0"/>
              </a:rPr>
              <a:t>r</a:t>
            </a:r>
            <a:r>
              <a:rPr lang="en-US" sz="2300" dirty="0">
                <a:latin typeface="Times New Roman" panose="02020603050405020304" pitchFamily="18" charset="0"/>
                <a:ea typeface="Calibri" panose="020F0502020204030204" pitchFamily="34" charset="0"/>
              </a:rPr>
              <a:t>, but all these matrix elements are zeros.</a:t>
            </a:r>
            <a:endParaRPr lang="en-US" sz="18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091013"/>
      </p:ext>
    </p:extLst>
  </p:cSld>
  <p:clrMapOvr>
    <a:masterClrMapping/>
  </p:clrMapOvr>
  <mc:AlternateContent xmlns:mc="http://schemas.openxmlformats.org/markup-compatibility/2006" xmlns:p14="http://schemas.microsoft.com/office/powerpoint/2010/main">
    <mc:Choice Requires="p14">
      <p:transition spd="slow" p14:dur="2000" advTm="39654"/>
    </mc:Choice>
    <mc:Fallback xmlns="">
      <p:transition spd="slow" advTm="3965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EA5F-E3AC-8F5B-B2F2-875D9EB36B93}"/>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3B0DA4DC-9934-B059-03D3-3D6728226D8E}"/>
              </a:ext>
            </a:extLst>
          </p:cNvPr>
          <p:cNvSpPr>
            <a:spLocks noGrp="1"/>
          </p:cNvSpPr>
          <p:nvPr>
            <p:ph idx="1"/>
          </p:nvPr>
        </p:nvSpPr>
        <p:spPr>
          <a:xfrm>
            <a:off x="457200" y="1981200"/>
            <a:ext cx="8229600" cy="1143000"/>
          </a:xfrm>
        </p:spPr>
        <p:txBody>
          <a:bodyPr/>
          <a:lstStyle/>
          <a:p>
            <a:pPr marL="0" indent="0">
              <a:buNone/>
            </a:pPr>
            <a:r>
              <a:rPr lang="en-US" dirty="0"/>
              <a:t>How the discovery of the SFHA can shed light on the possible nature of dark matter</a:t>
            </a:r>
          </a:p>
          <a:p>
            <a:pPr marL="0" indent="0">
              <a:buNone/>
            </a:pPr>
            <a:endParaRPr lang="en-US" dirty="0"/>
          </a:p>
        </p:txBody>
      </p:sp>
    </p:spTree>
    <p:extLst>
      <p:ext uri="{BB962C8B-B14F-4D97-AF65-F5344CB8AC3E}">
        <p14:creationId xmlns:p14="http://schemas.microsoft.com/office/powerpoint/2010/main" val="3324657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638"/>
            <a:ext cx="8229600" cy="6659562"/>
          </a:xfrm>
        </p:spPr>
        <p: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200" dirty="0">
                <a:solidFill>
                  <a:srgbClr val="000000"/>
                </a:solidFill>
                <a:effectLst/>
                <a:latin typeface="Times New Roman" panose="02020603050405020304" pitchFamily="18" charset="0"/>
                <a:ea typeface="Calibri" panose="020F0502020204030204" pitchFamily="34" charset="0"/>
              </a:rPr>
              <a:t>There are </a:t>
            </a:r>
            <a:r>
              <a:rPr lang="en-US" sz="2200" dirty="0">
                <a:solidFill>
                  <a:srgbClr val="C00000"/>
                </a:solidFill>
                <a:effectLst/>
                <a:latin typeface="Times New Roman" panose="02020603050405020304" pitchFamily="18" charset="0"/>
                <a:ea typeface="Calibri" panose="020F0502020204030204" pitchFamily="34" charset="0"/>
              </a:rPr>
              <a:t>three major types of astrophysical observations </a:t>
            </a:r>
            <a:r>
              <a:rPr lang="en-US" sz="2200" dirty="0">
                <a:solidFill>
                  <a:srgbClr val="000000"/>
                </a:solidFill>
                <a:effectLst/>
                <a:latin typeface="Times New Roman" panose="02020603050405020304" pitchFamily="18" charset="0"/>
                <a:ea typeface="Calibri" panose="020F0502020204030204" pitchFamily="34" charset="0"/>
              </a:rPr>
              <a:t>that resorted to an unknown matter (called dark matter) for the explanations.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The first two types are well-known: </a:t>
            </a:r>
            <a:r>
              <a:rPr lang="en-US" sz="2200" dirty="0">
                <a:solidFill>
                  <a:srgbClr val="C00000"/>
                </a:solidFill>
                <a:effectLst/>
                <a:latin typeface="Times New Roman" panose="02020603050405020304" pitchFamily="18" charset="0"/>
                <a:ea typeface="Calibri" panose="020F0502020204030204" pitchFamily="34" charset="0"/>
              </a:rPr>
              <a:t>the flattening of the rotation curves</a:t>
            </a:r>
            <a:r>
              <a:rPr lang="en-US" sz="2200" dirty="0">
                <a:solidFill>
                  <a:srgbClr val="000000"/>
                </a:solidFill>
                <a:effectLst/>
                <a:latin typeface="Times New Roman" panose="02020603050405020304" pitchFamily="18" charset="0"/>
                <a:ea typeface="Calibri" panose="020F0502020204030204" pitchFamily="34" charset="0"/>
              </a:rPr>
              <a:t> of the galaxies and </a:t>
            </a:r>
            <a:r>
              <a:rPr lang="en-US" sz="2200" dirty="0">
                <a:solidFill>
                  <a:srgbClr val="C00000"/>
                </a:solidFill>
                <a:effectLst/>
                <a:latin typeface="Times New Roman" panose="02020603050405020304" pitchFamily="18" charset="0"/>
                <a:ea typeface="Calibri" panose="020F0502020204030204" pitchFamily="34" charset="0"/>
              </a:rPr>
              <a:t>the gravitational microlensing</a:t>
            </a:r>
            <a:r>
              <a:rPr lang="en-US" sz="2200" dirty="0">
                <a:solidFill>
                  <a:srgbClr val="000000"/>
                </a:solidFill>
                <a:effectLst/>
                <a:latin typeface="Times New Roman" panose="02020603050405020304" pitchFamily="18" charset="0"/>
                <a:ea typeface="Calibri" panose="020F0502020204030204" pitchFamily="34" charset="0"/>
              </a:rPr>
              <a:t>.</a:t>
            </a:r>
          </a:p>
          <a:p>
            <a:r>
              <a:rPr lang="en-US" sz="2200" dirty="0">
                <a:effectLst/>
                <a:latin typeface="Times New Roman" panose="02020603050405020304" pitchFamily="18" charset="0"/>
                <a:ea typeface="Calibri" panose="020F0502020204030204" pitchFamily="34" charset="0"/>
              </a:rPr>
              <a:t> The </a:t>
            </a:r>
            <a:r>
              <a:rPr lang="en-US" sz="2200" dirty="0">
                <a:solidFill>
                  <a:srgbClr val="FF0000"/>
                </a:solidFill>
                <a:effectLst/>
                <a:latin typeface="Times New Roman" panose="02020603050405020304" pitchFamily="18" charset="0"/>
                <a:ea typeface="Calibri" panose="020F0502020204030204" pitchFamily="34" charset="0"/>
              </a:rPr>
              <a:t>third type is relatively new</a:t>
            </a:r>
            <a:r>
              <a:rPr lang="en-US" sz="2200" dirty="0">
                <a:effectLst/>
                <a:latin typeface="Times New Roman" panose="02020603050405020304" pitchFamily="18" charset="0"/>
                <a:ea typeface="Calibri" panose="020F0502020204030204" pitchFamily="34" charset="0"/>
              </a:rPr>
              <a:t>, so let me remind you some details.</a:t>
            </a:r>
          </a:p>
          <a:p>
            <a:r>
              <a:rPr lang="en-US" sz="2200" dirty="0">
                <a:solidFill>
                  <a:srgbClr val="000000"/>
                </a:solidFill>
                <a:effectLst/>
                <a:latin typeface="Times New Roman" panose="02020603050405020304" pitchFamily="18" charset="0"/>
                <a:ea typeface="Calibri" panose="020F0502020204030204" pitchFamily="34" charset="0"/>
              </a:rPr>
              <a:t>Bowman et al (2018) published a perplexing observation (</a:t>
            </a:r>
            <a:r>
              <a:rPr lang="en-US" sz="2200" dirty="0">
                <a:solidFill>
                  <a:srgbClr val="000000"/>
                </a:solidFill>
                <a:effectLst/>
                <a:latin typeface="Times New Roman" panose="02020603050405020304" pitchFamily="18" charset="0"/>
                <a:ea typeface="Times New Roman" panose="02020603050405020304" pitchFamily="18" charset="0"/>
              </a:rPr>
              <a:t>within the Experiment to Detect the Global Epoch of Reionization Signature (EDGES</a:t>
            </a:r>
            <a:r>
              <a:rPr lang="en-US" sz="2200" dirty="0">
                <a:solidFill>
                  <a:srgbClr val="000000"/>
                </a:solidFill>
                <a:effectLst/>
                <a:latin typeface="Times New Roman" panose="02020603050405020304" pitchFamily="18" charset="0"/>
                <a:ea typeface="Calibri" panose="020F0502020204030204" pitchFamily="34" charset="0"/>
              </a:rPr>
              <a:t>)) of the redshifted 21 cm spectral line from the early Universe. </a:t>
            </a:r>
          </a:p>
          <a:p>
            <a:r>
              <a:rPr lang="en-US" sz="2200" dirty="0">
                <a:solidFill>
                  <a:srgbClr val="000000"/>
                </a:solidFill>
                <a:effectLst/>
                <a:latin typeface="Times New Roman" panose="02020603050405020304" pitchFamily="18" charset="0"/>
                <a:ea typeface="Calibri" panose="020F0502020204030204" pitchFamily="34" charset="0"/>
              </a:rPr>
              <a:t>The amplitude of the absorption profile of the 21 cm line, calculated by the standard cosmology, was </a:t>
            </a:r>
            <a:r>
              <a:rPr lang="en-US" sz="2200" b="1" dirty="0">
                <a:solidFill>
                  <a:srgbClr val="FF0000"/>
                </a:solidFill>
                <a:effectLst/>
                <a:latin typeface="Times New Roman" panose="02020603050405020304" pitchFamily="18" charset="0"/>
                <a:ea typeface="Calibri" panose="020F0502020204030204" pitchFamily="34" charset="0"/>
              </a:rPr>
              <a:t>by a factor of two smaller </a:t>
            </a:r>
            <a:r>
              <a:rPr lang="en-US" sz="2200" dirty="0">
                <a:solidFill>
                  <a:srgbClr val="000000"/>
                </a:solidFill>
                <a:effectLst/>
                <a:latin typeface="Times New Roman" panose="02020603050405020304" pitchFamily="18" charset="0"/>
                <a:ea typeface="Calibri" panose="020F0502020204030204" pitchFamily="34" charset="0"/>
              </a:rPr>
              <a:t>than it was actually observed. </a:t>
            </a:r>
          </a:p>
          <a:p>
            <a:r>
              <a:rPr lang="en-US" sz="2200" dirty="0">
                <a:solidFill>
                  <a:srgbClr val="000000"/>
                </a:solidFill>
                <a:effectLst/>
                <a:latin typeface="Times New Roman" panose="02020603050405020304" pitchFamily="18" charset="0"/>
                <a:ea typeface="Calibri" panose="020F0502020204030204" pitchFamily="34" charset="0"/>
              </a:rPr>
              <a:t>The consequence of this striking discrepancy was that </a:t>
            </a:r>
            <a:r>
              <a:rPr lang="en-US" sz="2200" b="1" dirty="0">
                <a:solidFill>
                  <a:srgbClr val="FF0000"/>
                </a:solidFill>
                <a:effectLst/>
                <a:latin typeface="Times New Roman" panose="02020603050405020304" pitchFamily="18" charset="0"/>
                <a:ea typeface="Calibri" panose="020F0502020204030204" pitchFamily="34" charset="0"/>
              </a:rPr>
              <a:t>the gas temperature</a:t>
            </a:r>
            <a:r>
              <a:rPr lang="en-US" sz="2200" dirty="0">
                <a:solidFill>
                  <a:srgbClr val="000000"/>
                </a:solidFill>
                <a:effectLst/>
                <a:latin typeface="Times New Roman" panose="02020603050405020304" pitchFamily="18" charset="0"/>
                <a:ea typeface="Calibri" panose="020F0502020204030204" pitchFamily="34" charset="0"/>
              </a:rPr>
              <a:t> of the hydrogen clouds </a:t>
            </a:r>
            <a:r>
              <a:rPr lang="en-US" sz="2200" b="1" dirty="0">
                <a:solidFill>
                  <a:srgbClr val="FF0000"/>
                </a:solidFill>
                <a:effectLst/>
                <a:latin typeface="Times New Roman" panose="02020603050405020304" pitchFamily="18" charset="0"/>
                <a:ea typeface="Calibri" panose="020F0502020204030204" pitchFamily="34" charset="0"/>
              </a:rPr>
              <a:t>was in reality significantly smaller</a:t>
            </a:r>
            <a:r>
              <a:rPr lang="en-US" sz="2200" dirty="0">
                <a:solidFill>
                  <a:srgbClr val="000000"/>
                </a:solidFill>
                <a:effectLst/>
                <a:latin typeface="Times New Roman" panose="02020603050405020304" pitchFamily="18" charset="0"/>
                <a:ea typeface="Calibri" panose="020F0502020204030204" pitchFamily="34" charset="0"/>
              </a:rPr>
              <a:t> than predicted by the standard cosmology.</a:t>
            </a:r>
          </a:p>
          <a:p>
            <a:pPr marL="0" indent="0">
              <a:buNone/>
            </a:pPr>
            <a:endParaRPr lang="en-US" sz="2000" dirty="0"/>
          </a:p>
          <a:p>
            <a:pPr marL="0" indent="0">
              <a:buNone/>
            </a:pPr>
            <a:r>
              <a:rPr lang="en-US" sz="1800" dirty="0">
                <a:latin typeface="Times New Roman" panose="02020603050405020304" pitchFamily="18" charset="0"/>
                <a:cs typeface="Times New Roman" panose="02020603050405020304" pitchFamily="18" charset="0"/>
              </a:rPr>
              <a:t>Bowman et al. </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Nature</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2018</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555, 67</a:t>
            </a:r>
            <a:r>
              <a:rPr lang="en-US" sz="1800" dirty="0">
                <a:solidFill>
                  <a:srgbClr val="222222"/>
                </a:solidFill>
                <a:effectLst/>
                <a:latin typeface="Times New Roman" panose="02020603050405020304" pitchFamily="18" charset="0"/>
                <a:ea typeface="Calibri" panose="020F0502020204030204" pitchFamily="34" charset="0"/>
              </a:rPr>
              <a:t>.</a:t>
            </a:r>
            <a:r>
              <a:rPr lang="en-US" sz="2000" dirty="0"/>
              <a:t> </a:t>
            </a:r>
          </a:p>
        </p:txBody>
      </p:sp>
    </p:spTree>
  </p:cSld>
  <p:clrMapOvr>
    <a:masterClrMapping/>
  </p:clrMapOvr>
  <p:transition spd="slow" advTm="26"/>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400"/>
            <a:ext cx="8229600" cy="1219200"/>
          </a:xfrm>
        </p:spPr>
        <p:txBody>
          <a:bodyPr/>
          <a:lstStyle/>
          <a:p>
            <a:pPr marL="0" indent="0">
              <a:buNone/>
              <a:defRPr/>
            </a:pPr>
            <a:r>
              <a:rPr lang="en-US" sz="2200" dirty="0">
                <a:solidFill>
                  <a:srgbClr val="000000"/>
                </a:solidFill>
                <a:effectLst/>
                <a:latin typeface="Times New Roman" panose="02020603050405020304" pitchFamily="18" charset="0"/>
                <a:ea typeface="Calibri" panose="020F0502020204030204" pitchFamily="34" charset="0"/>
              </a:rPr>
              <a:t>The absorption signal in the red-shifted 21 cm spectral line, observed by Bowman et al (2018), versus the cosmological red shift.</a:t>
            </a:r>
          </a:p>
          <a:p>
            <a:pPr>
              <a:defRPr/>
            </a:pPr>
            <a:endParaRPr lang="en-US" sz="2000" dirty="0"/>
          </a:p>
        </p:txBody>
      </p:sp>
      <p:pic>
        <p:nvPicPr>
          <p:cNvPr id="2" name="Picture 1" descr="Diagram&#10;&#10;Description automatically generated">
            <a:extLst>
              <a:ext uri="{FF2B5EF4-FFF2-40B4-BE49-F238E27FC236}">
                <a16:creationId xmlns:a16="http://schemas.microsoft.com/office/drawing/2014/main" id="{7083ED2D-6042-40DB-AD6E-6F1B0D3C416B}"/>
              </a:ext>
            </a:extLst>
          </p:cNvPr>
          <p:cNvPicPr>
            <a:picLocks noChangeAspect="1"/>
          </p:cNvPicPr>
          <p:nvPr/>
        </p:nvPicPr>
        <p:blipFill>
          <a:blip r:embed="rId2">
            <a:extLst>
              <a:ext uri="{28A0092B-C50C-407E-A947-70E740481C1C}">
                <a14:useLocalDpi xmlns:a14="http://schemas.microsoft.com/office/drawing/2010/main" val="0"/>
              </a:ext>
            </a:extLst>
          </a:blip>
          <a:srcRect l="27621" t="12866" r="27501" b="58241"/>
          <a:stretch>
            <a:fillRect/>
          </a:stretch>
        </p:blipFill>
        <p:spPr bwMode="auto">
          <a:xfrm>
            <a:off x="838200" y="152400"/>
            <a:ext cx="7391400" cy="504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76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lstStyle/>
          <a:p>
            <a:pPr marL="0" marR="0">
              <a:spcBef>
                <a:spcPts val="0"/>
              </a:spcBef>
              <a:spcAft>
                <a:spcPts val="0"/>
              </a:spcAft>
            </a:pPr>
            <a:r>
              <a:rPr lang="en-US" sz="2400" dirty="0" err="1">
                <a:solidFill>
                  <a:srgbClr val="000000"/>
                </a:solidFill>
                <a:effectLst/>
                <a:latin typeface="Times New Roman" panose="02020603050405020304" pitchFamily="18" charset="0"/>
                <a:ea typeface="Calibri" panose="020F0502020204030204" pitchFamily="34" charset="0"/>
              </a:rPr>
              <a:t>Barkana</a:t>
            </a:r>
            <a:r>
              <a:rPr lang="en-US" sz="2400" dirty="0">
                <a:solidFill>
                  <a:srgbClr val="000000"/>
                </a:solidFill>
                <a:effectLst/>
                <a:latin typeface="Times New Roman" panose="02020603050405020304" pitchFamily="18" charset="0"/>
                <a:ea typeface="Calibri" panose="020F0502020204030204" pitchFamily="34" charset="0"/>
              </a:rPr>
              <a:t> (2018) suggested that some </a:t>
            </a:r>
            <a:r>
              <a:rPr lang="en-US" sz="2400" u="sng" dirty="0">
                <a:solidFill>
                  <a:srgbClr val="C00000"/>
                </a:solidFill>
                <a:effectLst/>
                <a:latin typeface="Times New Roman" panose="02020603050405020304" pitchFamily="18" charset="0"/>
                <a:ea typeface="Calibri" panose="020F0502020204030204" pitchFamily="34" charset="0"/>
              </a:rPr>
              <a:t>unspecified </a:t>
            </a:r>
            <a:r>
              <a:rPr lang="en-US" sz="2400" dirty="0">
                <a:solidFill>
                  <a:srgbClr val="C00000"/>
                </a:solidFill>
                <a:effectLst/>
                <a:latin typeface="Times New Roman" panose="02020603050405020304" pitchFamily="18" charset="0"/>
                <a:ea typeface="Calibri" panose="020F0502020204030204" pitchFamily="34" charset="0"/>
              </a:rPr>
              <a:t>dark matter </a:t>
            </a:r>
            <a:r>
              <a:rPr lang="en-US" sz="2400" dirty="0">
                <a:solidFill>
                  <a:srgbClr val="000000"/>
                </a:solidFill>
                <a:effectLst/>
                <a:latin typeface="Times New Roman" panose="02020603050405020304" pitchFamily="18" charset="0"/>
                <a:ea typeface="Calibri" panose="020F0502020204030204" pitchFamily="34" charset="0"/>
              </a:rPr>
              <a:t>collided with the hydrogen gas and made it cooler compared to the standard cosmology.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He estimated that for fitting the observations by Bowman et al (2018), </a:t>
            </a:r>
            <a:r>
              <a:rPr lang="en-US" sz="2400" dirty="0">
                <a:solidFill>
                  <a:srgbClr val="C00000"/>
                </a:solidFill>
                <a:effectLst/>
                <a:latin typeface="Times New Roman" panose="02020603050405020304" pitchFamily="18" charset="0"/>
                <a:ea typeface="Calibri" panose="020F0502020204030204" pitchFamily="34" charset="0"/>
              </a:rPr>
              <a:t>the mass of these dark matter particles should not exceed 4.3 GeV</a:t>
            </a:r>
            <a:r>
              <a:rPr lang="en-US" sz="2400" dirty="0">
                <a:solidFill>
                  <a:srgbClr val="000000"/>
                </a:solidFill>
                <a:effectLst/>
                <a:latin typeface="Times New Roman" panose="02020603050405020304" pitchFamily="18" charset="0"/>
                <a:ea typeface="Calibri" panose="020F0502020204030204" pitchFamily="34" charset="0"/>
              </a:rPr>
              <a:t>. (For comparison: hydrogen atoms mass is 0.94 GeV.)</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Thereafter </a:t>
            </a:r>
            <a:r>
              <a:rPr lang="en-US" sz="2400" dirty="0" err="1">
                <a:solidFill>
                  <a:srgbClr val="000000"/>
                </a:solidFill>
                <a:effectLst/>
                <a:latin typeface="Times New Roman" panose="02020603050405020304" pitchFamily="18" charset="0"/>
                <a:ea typeface="Calibri" panose="020F0502020204030204" pitchFamily="34" charset="0"/>
              </a:rPr>
              <a:t>McGaugh</a:t>
            </a:r>
            <a:r>
              <a:rPr lang="en-US" sz="2400" dirty="0">
                <a:solidFill>
                  <a:srgbClr val="000000"/>
                </a:solidFill>
                <a:effectLst/>
                <a:latin typeface="Times New Roman" panose="02020603050405020304" pitchFamily="18" charset="0"/>
                <a:ea typeface="Calibri" panose="020F0502020204030204" pitchFamily="34" charset="0"/>
              </a:rPr>
              <a:t> (2018) examined the results by Bowman et al (2018) and </a:t>
            </a:r>
            <a:r>
              <a:rPr lang="en-US" sz="2400" dirty="0" err="1">
                <a:solidFill>
                  <a:srgbClr val="000000"/>
                </a:solidFill>
                <a:effectLst/>
                <a:latin typeface="Times New Roman" panose="02020603050405020304" pitchFamily="18" charset="0"/>
                <a:ea typeface="Calibri" panose="020F0502020204030204" pitchFamily="34" charset="0"/>
              </a:rPr>
              <a:t>Barkana</a:t>
            </a:r>
            <a:r>
              <a:rPr lang="en-US" sz="2400" dirty="0">
                <a:solidFill>
                  <a:srgbClr val="000000"/>
                </a:solidFill>
                <a:effectLst/>
                <a:latin typeface="Times New Roman" panose="02020603050405020304" pitchFamily="18" charset="0"/>
                <a:ea typeface="Calibri" panose="020F0502020204030204" pitchFamily="34" charset="0"/>
              </a:rPr>
              <a:t> (2018) and came to an important conclusion.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Namely, the observations by Bowman et al (2018) constitute an </a:t>
            </a:r>
            <a:r>
              <a:rPr lang="en-US" sz="2400" b="1" i="1" dirty="0">
                <a:solidFill>
                  <a:srgbClr val="FF0000"/>
                </a:solidFill>
                <a:effectLst/>
                <a:latin typeface="Times New Roman" panose="02020603050405020304" pitchFamily="18" charset="0"/>
                <a:ea typeface="Calibri" panose="020F0502020204030204" pitchFamily="34" charset="0"/>
              </a:rPr>
              <a:t>unambiguous proof that dark matter is baryonic</a:t>
            </a:r>
            <a:r>
              <a:rPr lang="en-US" sz="2400" dirty="0">
                <a:solidFill>
                  <a:srgbClr val="000000"/>
                </a:solidFill>
                <a:effectLst/>
                <a:latin typeface="Times New Roman" panose="02020603050405020304" pitchFamily="18" charset="0"/>
                <a:ea typeface="Calibri" panose="020F0502020204030204" pitchFamily="34" charset="0"/>
              </a:rPr>
              <a:t>, so that </a:t>
            </a:r>
            <a:r>
              <a:rPr lang="en-US" sz="2400" b="1" dirty="0">
                <a:solidFill>
                  <a:srgbClr val="000000"/>
                </a:solidFill>
                <a:effectLst/>
                <a:latin typeface="Times New Roman" panose="02020603050405020304" pitchFamily="18" charset="0"/>
                <a:ea typeface="Calibri" panose="020F0502020204030204" pitchFamily="34" charset="0"/>
              </a:rPr>
              <a:t>models introducing non-baryonic nature of dark matter have to be rejected</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a:solidFill>
                  <a:srgbClr val="000000"/>
                </a:solidFill>
                <a:latin typeface="Times New Roman" panose="02020603050405020304" pitchFamily="18" charset="0"/>
                <a:ea typeface="Calibri" panose="020F0502020204030204" pitchFamily="34" charset="0"/>
              </a:rPr>
              <a:t>(I am just conveying his conclusion; I present my view at the end of the talk.)</a:t>
            </a:r>
            <a:endParaRPr lang="en-US" sz="2400" dirty="0"/>
          </a:p>
          <a:p>
            <a:pPr marL="0" indent="0">
              <a:buNone/>
              <a:defRPr/>
            </a:pPr>
            <a:endParaRPr lang="en-US" sz="2400" dirty="0"/>
          </a:p>
          <a:p>
            <a:pPr marL="0" indent="0">
              <a:buNone/>
              <a:defRPr/>
            </a:pPr>
            <a:r>
              <a:rPr lang="en-US" sz="1800" dirty="0" err="1">
                <a:latin typeface="Times New Roman" panose="02020603050405020304" pitchFamily="18" charset="0"/>
                <a:cs typeface="Times New Roman" panose="02020603050405020304" pitchFamily="18" charset="0"/>
              </a:rPr>
              <a:t>Barkana</a:t>
            </a:r>
            <a:r>
              <a:rPr lang="en-US" sz="1800"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Nature</a:t>
            </a:r>
            <a:r>
              <a:rPr lang="en-US" sz="1800" dirty="0">
                <a:latin typeface="Times New Roman" panose="02020603050405020304" pitchFamily="18" charset="0"/>
                <a:cs typeface="Times New Roman" panose="02020603050405020304" pitchFamily="18" charset="0"/>
              </a:rPr>
              <a:t> </a:t>
            </a:r>
            <a:r>
              <a:rPr lang="en-US" sz="1800" b="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2018</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555</a:t>
            </a:r>
            <a:r>
              <a:rPr lang="en-US" sz="18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 71</a:t>
            </a:r>
          </a:p>
          <a:p>
            <a:pPr marL="0" indent="0">
              <a:buNone/>
              <a:defRPr/>
            </a:pPr>
            <a:r>
              <a:rPr lang="en-US" sz="1800" dirty="0" err="1">
                <a:solidFill>
                  <a:srgbClr val="222222"/>
                </a:solidFill>
                <a:latin typeface="Times New Roman" panose="02020603050405020304" pitchFamily="18" charset="0"/>
                <a:cs typeface="Times New Roman" panose="02020603050405020304" pitchFamily="18" charset="0"/>
              </a:rPr>
              <a:t>McGaugh</a:t>
            </a:r>
            <a:r>
              <a:rPr lang="en-US" sz="1800" dirty="0">
                <a:solidFill>
                  <a:srgbClr val="222222"/>
                </a:solidFill>
                <a:latin typeface="Times New Roman" panose="02020603050405020304" pitchFamily="18" charset="0"/>
                <a:cs typeface="Times New Roman" panose="02020603050405020304" pitchFamily="18" charset="0"/>
              </a:rPr>
              <a:t> </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Research Notes of the Amer. Astron. Soc.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2018</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37</a:t>
            </a:r>
            <a:r>
              <a:rPr lang="en-US" sz="1800" dirty="0">
                <a:solidFill>
                  <a:srgbClr val="222222"/>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advTm="3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4F5B-917A-909C-3FD2-E663E8875AAA}"/>
              </a:ext>
            </a:extLst>
          </p:cNvPr>
          <p:cNvSpPr>
            <a:spLocks noGrp="1"/>
          </p:cNvSpPr>
          <p:nvPr>
            <p:ph type="title"/>
          </p:nvPr>
        </p:nvSpPr>
        <p:spPr>
          <a:xfrm flipV="1">
            <a:off x="457200" y="228600"/>
            <a:ext cx="8229600" cy="46038"/>
          </a:xfrm>
        </p:spPr>
        <p:txBody>
          <a:bodyPr/>
          <a:lstStyle/>
          <a:p>
            <a:endParaRPr lang="en-US" dirty="0"/>
          </a:p>
        </p:txBody>
      </p:sp>
      <p:sp>
        <p:nvSpPr>
          <p:cNvPr id="3" name="Content Placeholder 2">
            <a:extLst>
              <a:ext uri="{FF2B5EF4-FFF2-40B4-BE49-F238E27FC236}">
                <a16:creationId xmlns:a16="http://schemas.microsoft.com/office/drawing/2014/main" id="{1AED1035-3464-654B-8B30-3C85D9BCFA75}"/>
              </a:ext>
            </a:extLst>
          </p:cNvPr>
          <p:cNvSpPr>
            <a:spLocks noGrp="1"/>
          </p:cNvSpPr>
          <p:nvPr>
            <p:ph idx="1"/>
          </p:nvPr>
        </p:nvSpPr>
        <p:spPr>
          <a:xfrm>
            <a:off x="457200" y="1295400"/>
            <a:ext cx="8229600" cy="4830763"/>
          </a:xfrm>
        </p:spPr>
        <p:txBody>
          <a:bodyPr/>
          <a:lstStyle/>
          <a:p>
            <a:r>
              <a:rPr lang="en-US" dirty="0">
                <a:solidFill>
                  <a:srgbClr val="000000"/>
                </a:solidFill>
                <a:effectLst/>
                <a:latin typeface="Times New Roman" panose="02020603050405020304" pitchFamily="18" charset="0"/>
                <a:ea typeface="Calibri" panose="020F0502020204030204" pitchFamily="34" charset="0"/>
              </a:rPr>
              <a:t> </a:t>
            </a:r>
            <a:r>
              <a:rPr lang="en-US" sz="2800" dirty="0">
                <a:solidFill>
                  <a:srgbClr val="000000"/>
                </a:solidFill>
                <a:effectLst/>
                <a:latin typeface="Times New Roman" panose="02020603050405020304" pitchFamily="18" charset="0"/>
                <a:ea typeface="Calibri" panose="020F0502020204030204" pitchFamily="34" charset="0"/>
              </a:rPr>
              <a:t>Analysis of atomic experiments related to the </a:t>
            </a:r>
            <a:r>
              <a:rPr lang="en-US" sz="2800" dirty="0">
                <a:solidFill>
                  <a:srgbClr val="C00000"/>
                </a:solidFill>
                <a:effectLst/>
                <a:latin typeface="Times New Roman" panose="02020603050405020304" pitchFamily="18" charset="0"/>
                <a:ea typeface="Calibri" panose="020F0502020204030204" pitchFamily="34" charset="0"/>
              </a:rPr>
              <a:t>distribution of the linear momentum </a:t>
            </a:r>
            <a:r>
              <a:rPr lang="en-US" sz="2800" dirty="0">
                <a:solidFill>
                  <a:srgbClr val="000000"/>
                </a:solidFill>
                <a:effectLst/>
                <a:latin typeface="Times New Roman" panose="02020603050405020304" pitchFamily="18" charset="0"/>
                <a:ea typeface="Calibri" panose="020F0502020204030204" pitchFamily="34" charset="0"/>
              </a:rPr>
              <a:t>in the ground state of hydrogen atoms revealed a </a:t>
            </a:r>
            <a:r>
              <a:rPr lang="en-US" sz="2800" dirty="0">
                <a:solidFill>
                  <a:srgbClr val="FF0000"/>
                </a:solidFill>
                <a:effectLst/>
                <a:latin typeface="Times New Roman" panose="02020603050405020304" pitchFamily="18" charset="0"/>
                <a:ea typeface="Calibri" panose="020F0502020204030204" pitchFamily="34" charset="0"/>
              </a:rPr>
              <a:t>huge discrepancy</a:t>
            </a:r>
            <a:r>
              <a:rPr lang="en-US" sz="2800" dirty="0">
                <a:solidFill>
                  <a:srgbClr val="000000"/>
                </a:solidFill>
                <a:latin typeface="Times New Roman" panose="02020603050405020304" pitchFamily="18" charset="0"/>
                <a:ea typeface="Calibri" panose="020F0502020204030204" pitchFamily="34" charset="0"/>
              </a:rPr>
              <a:t>.</a:t>
            </a:r>
          </a:p>
          <a:p>
            <a:r>
              <a:rPr lang="en-US" sz="2800" dirty="0">
                <a:solidFill>
                  <a:srgbClr val="000000"/>
                </a:solidFill>
                <a:effectLst/>
                <a:latin typeface="Times New Roman" panose="02020603050405020304" pitchFamily="18" charset="0"/>
                <a:ea typeface="Calibri" panose="020F0502020204030204" pitchFamily="34" charset="0"/>
              </a:rPr>
              <a:t>Namely, </a:t>
            </a:r>
            <a:r>
              <a:rPr lang="en-US" sz="2800" dirty="0">
                <a:solidFill>
                  <a:srgbClr val="C00000"/>
                </a:solidFill>
                <a:effectLst/>
                <a:latin typeface="Times New Roman" panose="02020603050405020304" pitchFamily="18" charset="0"/>
                <a:ea typeface="Calibri" panose="020F0502020204030204" pitchFamily="34" charset="0"/>
              </a:rPr>
              <a:t>the ratio of the experimental and previous theoretical results was up to </a:t>
            </a:r>
            <a:r>
              <a:rPr lang="en-US" i="1" dirty="0">
                <a:solidFill>
                  <a:srgbClr val="C00000"/>
                </a:solidFill>
                <a:effectLst/>
                <a:latin typeface="Times New Roman" panose="02020603050405020304" pitchFamily="18" charset="0"/>
                <a:ea typeface="Calibri" panose="020F0502020204030204" pitchFamily="34" charset="0"/>
              </a:rPr>
              <a:t>tens of thousands</a:t>
            </a:r>
            <a:r>
              <a:rPr lang="en-US" dirty="0">
                <a:solidFill>
                  <a:srgbClr val="C00000"/>
                </a:solidFill>
                <a:effectLst/>
                <a:latin typeface="Times New Roman" panose="02020603050405020304" pitchFamily="18" charset="0"/>
                <a:ea typeface="Calibri" panose="020F0502020204030204" pitchFamily="34" charset="0"/>
              </a:rPr>
              <a:t> </a:t>
            </a:r>
            <a:r>
              <a:rPr lang="en-US" sz="2800" dirty="0">
                <a:solidFill>
                  <a:srgbClr val="000000"/>
                </a:solidFill>
                <a:effectLst/>
                <a:latin typeface="Times New Roman" panose="02020603050405020304" pitchFamily="18" charset="0"/>
                <a:ea typeface="Calibri" panose="020F0502020204030204" pitchFamily="34" charset="0"/>
              </a:rPr>
              <a:t>(as pointed out in the paper in J. Phys. B: At. Mol. Opt. Phys. </a:t>
            </a:r>
            <a:r>
              <a:rPr lang="en-US" sz="2800" b="1" dirty="0">
                <a:solidFill>
                  <a:srgbClr val="000000"/>
                </a:solidFill>
                <a:effectLst/>
                <a:latin typeface="Times New Roman" panose="02020603050405020304" pitchFamily="18" charset="0"/>
                <a:ea typeface="Calibri" panose="020F0502020204030204" pitchFamily="34" charset="0"/>
              </a:rPr>
              <a:t>2001</a:t>
            </a:r>
            <a:r>
              <a:rPr lang="en-US" sz="2800" dirty="0">
                <a:solidFill>
                  <a:srgbClr val="000000"/>
                </a:solidFill>
                <a:effectLst/>
                <a:latin typeface="Times New Roman" panose="02020603050405020304" pitchFamily="18" charset="0"/>
                <a:ea typeface="Calibri" panose="020F0502020204030204" pitchFamily="34" charset="0"/>
              </a:rPr>
              <a:t>, </a:t>
            </a:r>
            <a:r>
              <a:rPr lang="en-US" sz="2800" i="1" dirty="0">
                <a:solidFill>
                  <a:srgbClr val="000000"/>
                </a:solidFill>
                <a:effectLst/>
                <a:latin typeface="Times New Roman" panose="02020603050405020304" pitchFamily="18" charset="0"/>
                <a:ea typeface="Calibri" panose="020F0502020204030204" pitchFamily="34" charset="0"/>
              </a:rPr>
              <a:t>34</a:t>
            </a:r>
            <a:r>
              <a:rPr lang="en-US" sz="2800" i="1" dirty="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effectLst/>
                <a:latin typeface="Times New Roman" panose="02020603050405020304" pitchFamily="18" charset="0"/>
                <a:ea typeface="Calibri" panose="020F0502020204030204" pitchFamily="34" charset="0"/>
              </a:rPr>
              <a:t>2235). </a:t>
            </a:r>
          </a:p>
        </p:txBody>
      </p:sp>
    </p:spTree>
    <p:extLst>
      <p:ext uri="{BB962C8B-B14F-4D97-AF65-F5344CB8AC3E}">
        <p14:creationId xmlns:p14="http://schemas.microsoft.com/office/powerpoint/2010/main" val="3358756787"/>
      </p:ext>
    </p:extLst>
  </p:cSld>
  <p:clrMapOvr>
    <a:masterClrMapping/>
  </p:clrMapOvr>
  <mc:AlternateContent xmlns:mc="http://schemas.openxmlformats.org/markup-compatibility/2006" xmlns:p14="http://schemas.microsoft.com/office/powerpoint/2010/main">
    <mc:Choice Requires="p14">
      <p:transition spd="slow" p14:dur="2000" advTm="28211"/>
    </mc:Choice>
    <mc:Fallback xmlns="">
      <p:transition spd="slow" advTm="2821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B48F-FBEE-4220-A01C-8ECFEAFD4DD2}"/>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A4209B0B-E840-4217-8718-6C47A36EBCC1}"/>
              </a:ext>
            </a:extLst>
          </p:cNvPr>
          <p:cNvSpPr>
            <a:spLocks noGrp="1"/>
          </p:cNvSpPr>
          <p:nvPr>
            <p:ph idx="1"/>
          </p:nvPr>
        </p:nvSpPr>
        <p:spPr>
          <a:xfrm>
            <a:off x="457200" y="457200"/>
            <a:ext cx="8229600" cy="6400800"/>
          </a:xfrm>
        </p:spPr>
        <p:txBody>
          <a:bodyPr/>
          <a:lstStyle/>
          <a:p>
            <a:pPr marL="0" marR="0">
              <a:spcBef>
                <a:spcPts val="0"/>
              </a:spcBef>
              <a:spcAft>
                <a:spcPts val="0"/>
              </a:spcAft>
            </a:pPr>
            <a:r>
              <a:rPr lang="en-US" sz="2200" dirty="0">
                <a:solidFill>
                  <a:srgbClr val="C00000"/>
                </a:solidFill>
                <a:effectLst/>
                <a:latin typeface="Times New Roman" panose="02020603050405020304" pitchFamily="18" charset="0"/>
                <a:ea typeface="Calibri" panose="020F0502020204030204" pitchFamily="34" charset="0"/>
              </a:rPr>
              <a:t>What if the unspecified baryonic dark matter, proposed by </a:t>
            </a:r>
            <a:r>
              <a:rPr lang="en-US" sz="2200" dirty="0" err="1">
                <a:solidFill>
                  <a:srgbClr val="C00000"/>
                </a:solidFill>
                <a:effectLst/>
                <a:latin typeface="Times New Roman" panose="02020603050405020304" pitchFamily="18" charset="0"/>
                <a:ea typeface="Calibri" panose="020F0502020204030204" pitchFamily="34" charset="0"/>
              </a:rPr>
              <a:t>Barkana</a:t>
            </a:r>
            <a:r>
              <a:rPr lang="en-US" sz="2200" dirty="0">
                <a:solidFill>
                  <a:srgbClr val="C00000"/>
                </a:solidFill>
                <a:effectLst/>
                <a:latin typeface="Times New Roman" panose="02020603050405020304" pitchFamily="18" charset="0"/>
                <a:ea typeface="Calibri" panose="020F0502020204030204" pitchFamily="34" charset="0"/>
              </a:rPr>
              <a:t> (2018) as the cooling agent, was actually the SFHA?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The SFHA do not couple to the electromagnetic radiation</a:t>
            </a:r>
            <a:r>
              <a:rPr lang="en-US" sz="2200" b="1" dirty="0">
                <a:solidFill>
                  <a:srgbClr val="000000"/>
                </a:solidFill>
                <a:effectLst/>
                <a:latin typeface="Times New Roman" panose="02020603050405020304" pitchFamily="18" charset="0"/>
                <a:ea typeface="Calibri" panose="020F0502020204030204" pitchFamily="34" charset="0"/>
              </a:rPr>
              <a:t> except for the radiative transitions between the two hyperfine sublevels of the ground state corresponding to the same 21 cm wavelength </a:t>
            </a:r>
            <a:r>
              <a:rPr lang="en-US" sz="2200" dirty="0">
                <a:solidFill>
                  <a:srgbClr val="000000"/>
                </a:solidFill>
                <a:effectLst/>
                <a:latin typeface="Times New Roman" panose="02020603050405020304" pitchFamily="18" charset="0"/>
                <a:ea typeface="Calibri" panose="020F0502020204030204" pitchFamily="34" charset="0"/>
              </a:rPr>
              <a:t>as for usual hydrogen atoms.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In Oks (2020) paper in Research in Astronomy and Astrophysics it was explained </a:t>
            </a:r>
            <a:r>
              <a:rPr lang="en-US" sz="2200" dirty="0">
                <a:solidFill>
                  <a:srgbClr val="FF0000"/>
                </a:solidFill>
                <a:effectLst/>
                <a:latin typeface="Times New Roman" panose="02020603050405020304" pitchFamily="18" charset="0"/>
                <a:ea typeface="Calibri" panose="020F0502020204030204" pitchFamily="34" charset="0"/>
              </a:rPr>
              <a:t>that in the course of the Universe expansion, the SFHA decouple from the Cosmic Microwave Background radiation (CMB) much earlier </a:t>
            </a:r>
            <a:r>
              <a:rPr lang="en-US" sz="2200" dirty="0">
                <a:solidFill>
                  <a:srgbClr val="000000"/>
                </a:solidFill>
                <a:effectLst/>
                <a:latin typeface="Times New Roman" panose="02020603050405020304" pitchFamily="18" charset="0"/>
                <a:ea typeface="Calibri" panose="020F0502020204030204" pitchFamily="34" charset="0"/>
              </a:rPr>
              <a:t>(because of having only the s-states) than the usual hydrogen atoms. </a:t>
            </a:r>
            <a:endParaRPr lang="en-US" sz="2200" dirty="0">
              <a:solidFill>
                <a:srgbClr val="FF0000"/>
              </a:solidFill>
              <a:latin typeface="Times New Roman" panose="02020603050405020304" pitchFamily="18" charset="0"/>
              <a:ea typeface="Calibri" panose="020F0502020204030204" pitchFamily="34" charset="0"/>
            </a:endParaRPr>
          </a:p>
          <a:p>
            <a:pPr marL="0" marR="0">
              <a:spcBef>
                <a:spcPts val="0"/>
              </a:spcBef>
              <a:spcAft>
                <a:spcPts val="0"/>
              </a:spcAft>
            </a:pPr>
            <a:r>
              <a:rPr lang="en-US" sz="2200" dirty="0">
                <a:solidFill>
                  <a:srgbClr val="C00000"/>
                </a:solidFill>
                <a:effectLst/>
                <a:latin typeface="Times New Roman" panose="02020603050405020304" pitchFamily="18" charset="0"/>
                <a:ea typeface="Calibri" panose="020F0502020204030204" pitchFamily="34" charset="0"/>
              </a:rPr>
              <a:t> </a:t>
            </a:r>
            <a:r>
              <a:rPr lang="en-US" sz="2200" dirty="0">
                <a:solidFill>
                  <a:srgbClr val="C00000"/>
                </a:solidFill>
                <a:latin typeface="Times New Roman" panose="02020603050405020304" pitchFamily="18" charset="0"/>
                <a:ea typeface="Calibri" panose="020F0502020204030204" pitchFamily="34" charset="0"/>
              </a:rPr>
              <a:t>Because of this</a:t>
            </a:r>
            <a:r>
              <a:rPr lang="en-US" sz="2200" dirty="0">
                <a:solidFill>
                  <a:srgbClr val="C00000"/>
                </a:solidFill>
                <a:effectLst/>
                <a:latin typeface="Times New Roman" panose="02020603050405020304" pitchFamily="18" charset="0"/>
                <a:ea typeface="Calibri" panose="020F0502020204030204" pitchFamily="34" charset="0"/>
              </a:rPr>
              <a:t>, the SFHA </a:t>
            </a:r>
            <a:r>
              <a:rPr lang="en-US" sz="2200" b="1" dirty="0">
                <a:solidFill>
                  <a:srgbClr val="C00000"/>
                </a:solidFill>
                <a:effectLst/>
                <a:latin typeface="Times New Roman" panose="02020603050405020304" pitchFamily="18" charset="0"/>
                <a:ea typeface="Calibri" panose="020F0502020204030204" pitchFamily="34" charset="0"/>
              </a:rPr>
              <a:t>cool down faster </a:t>
            </a:r>
            <a:r>
              <a:rPr lang="en-US" sz="2200" dirty="0">
                <a:solidFill>
                  <a:srgbClr val="C00000"/>
                </a:solidFill>
                <a:effectLst/>
                <a:latin typeface="Times New Roman" panose="02020603050405020304" pitchFamily="18" charset="0"/>
                <a:ea typeface="Calibri" panose="020F0502020204030204" pitchFamily="34" charset="0"/>
              </a:rPr>
              <a:t>than the usual hydrogen atoms </a:t>
            </a:r>
            <a:r>
              <a:rPr lang="en-US" sz="2200" dirty="0">
                <a:effectLst/>
                <a:latin typeface="Times New Roman" panose="02020603050405020304" pitchFamily="18" charset="0"/>
                <a:ea typeface="Calibri" panose="020F0502020204030204" pitchFamily="34" charset="0"/>
              </a:rPr>
              <a:t>(that decouple from the CMB much later). Here is why:</a:t>
            </a: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Oks, </a:t>
            </a:r>
            <a:r>
              <a:rPr lang="en-US" sz="1800" i="1" dirty="0">
                <a:effectLst/>
                <a:latin typeface="Times New Roman" panose="02020603050405020304" pitchFamily="18" charset="0"/>
                <a:ea typeface="Times New Roman" panose="02020603050405020304" pitchFamily="18" charset="0"/>
              </a:rPr>
              <a:t>Research in Astronomy and Astrophysics </a:t>
            </a:r>
            <a:r>
              <a:rPr lang="en-US" sz="1800" b="1" dirty="0">
                <a:effectLst/>
                <a:latin typeface="Times New Roman" panose="02020603050405020304" pitchFamily="18" charset="0"/>
                <a:ea typeface="Times New Roman" panose="02020603050405020304" pitchFamily="18" charset="0"/>
              </a:rPr>
              <a:t>2020</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20</a:t>
            </a:r>
            <a:r>
              <a:rPr lang="en-US" sz="1800" dirty="0">
                <a:effectLst/>
                <a:latin typeface="Times New Roman" panose="02020603050405020304" pitchFamily="18" charset="0"/>
                <a:ea typeface="Times New Roman" panose="02020603050405020304" pitchFamily="18" charset="0"/>
              </a:rPr>
              <a:t>, 109</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488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C15B4-D899-08DF-AE5C-4B2BE2FBC8D3}"/>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DC58367E-EF7E-B953-DE88-105B90C58DB7}"/>
              </a:ext>
            </a:extLst>
          </p:cNvPr>
          <p:cNvSpPr>
            <a:spLocks noGrp="1"/>
          </p:cNvSpPr>
          <p:nvPr>
            <p:ph idx="1"/>
          </p:nvPr>
        </p:nvSpPr>
        <p:spPr>
          <a:xfrm>
            <a:off x="457200" y="152400"/>
            <a:ext cx="8229600" cy="6248400"/>
          </a:xfrm>
        </p:spPr>
        <p:txBody>
          <a:bodyPr/>
          <a:lstStyle/>
          <a:p>
            <a:pPr marL="0" marR="0">
              <a:spcBef>
                <a:spcPts val="0"/>
              </a:spcBef>
              <a:spcAft>
                <a:spcPts val="0"/>
              </a:spcAft>
            </a:pPr>
            <a:endParaRPr lang="en-US" sz="20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 Let us denote by a(t) the value of the expansion parameter of the Universe.</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a:solidFill>
                  <a:srgbClr val="FF0000"/>
                </a:solidFill>
                <a:effectLst/>
                <a:latin typeface="Times New Roman" panose="02020603050405020304" pitchFamily="18" charset="0"/>
                <a:ea typeface="Calibri" panose="020F0502020204030204" pitchFamily="34" charset="0"/>
              </a:rPr>
              <a:t>As the SFHA decouple from the CMB, their kinetic gas temperature T</a:t>
            </a:r>
            <a:r>
              <a:rPr lang="en-US" sz="2200" baseline="-25000" dirty="0">
                <a:solidFill>
                  <a:srgbClr val="FF0000"/>
                </a:solidFill>
                <a:effectLst/>
                <a:latin typeface="Times New Roman" panose="02020603050405020304" pitchFamily="18" charset="0"/>
                <a:ea typeface="Calibri" panose="020F0502020204030204" pitchFamily="34" charset="0"/>
              </a:rPr>
              <a:t>K,S</a:t>
            </a:r>
            <a:r>
              <a:rPr lang="en-US" sz="2200" dirty="0">
                <a:solidFill>
                  <a:srgbClr val="FF0000"/>
                </a:solidFill>
                <a:effectLst/>
                <a:latin typeface="Times New Roman" panose="02020603050405020304" pitchFamily="18" charset="0"/>
                <a:ea typeface="Calibri" panose="020F0502020204030204" pitchFamily="34" charset="0"/>
              </a:rPr>
              <a:t> decreases proportional to 1/a</a:t>
            </a:r>
            <a:r>
              <a:rPr lang="en-US" sz="2200" baseline="30000" dirty="0">
                <a:solidFill>
                  <a:srgbClr val="FF0000"/>
                </a:solidFill>
                <a:effectLst/>
                <a:latin typeface="Times New Roman" panose="02020603050405020304" pitchFamily="18" charset="0"/>
                <a:ea typeface="Calibri" panose="020F0502020204030204" pitchFamily="34" charset="0"/>
              </a:rPr>
              <a:t>2</a:t>
            </a:r>
            <a:r>
              <a:rPr lang="en-US" sz="2200" dirty="0">
                <a:solidFill>
                  <a:srgbClr val="FF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In distinction, the </a:t>
            </a:r>
            <a:r>
              <a:rPr lang="en-US" sz="2200" dirty="0">
                <a:solidFill>
                  <a:srgbClr val="993300"/>
                </a:solidFill>
                <a:effectLst/>
                <a:latin typeface="Times New Roman" panose="02020603050405020304" pitchFamily="18" charset="0"/>
                <a:ea typeface="Calibri" panose="020F0502020204030204" pitchFamily="34" charset="0"/>
              </a:rPr>
              <a:t>CMB temperature decreases slower: proportional to 1/a</a:t>
            </a:r>
            <a:r>
              <a:rPr lang="en-US" sz="2200" dirty="0">
                <a:solidFill>
                  <a:srgbClr val="000000"/>
                </a:solidFill>
                <a:effectLst/>
                <a:latin typeface="Times New Roman" panose="02020603050405020304" pitchFamily="18" charset="0"/>
                <a:ea typeface="Calibri" panose="020F0502020204030204" pitchFamily="34" charset="0"/>
              </a:rPr>
              <a:t>.</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Therefore, </a:t>
            </a:r>
            <a:r>
              <a:rPr lang="en-US" sz="2200" b="1" dirty="0">
                <a:solidFill>
                  <a:srgbClr val="FF0000"/>
                </a:solidFill>
                <a:effectLst/>
                <a:latin typeface="Times New Roman" panose="02020603050405020304" pitchFamily="18" charset="0"/>
                <a:ea typeface="Calibri" panose="020F0502020204030204" pitchFamily="34" charset="0"/>
              </a:rPr>
              <a:t>at the time when the usual hydrogen atoms decouple from the CMB, their kinetic gas temperature is greater than for the SFHA</a:t>
            </a:r>
            <a:r>
              <a:rPr lang="en-US" sz="2200" dirty="0">
                <a:solidFill>
                  <a:srgbClr val="000000"/>
                </a:solidFill>
                <a:effectLst/>
                <a:latin typeface="Times New Roman" panose="02020603050405020304" pitchFamily="18" charset="0"/>
                <a:ea typeface="Calibri" panose="020F0502020204030204" pitchFamily="34" charset="0"/>
              </a:rPr>
              <a:t>.</a:t>
            </a:r>
            <a:endParaRPr lang="en-US" sz="2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Therefore, </a:t>
            </a:r>
            <a:r>
              <a:rPr lang="en-US" sz="2200" b="1" dirty="0">
                <a:solidFill>
                  <a:srgbClr val="C00000"/>
                </a:solidFill>
                <a:effectLst/>
                <a:latin typeface="Times New Roman" panose="02020603050405020304" pitchFamily="18" charset="0"/>
                <a:ea typeface="Calibri" panose="020F0502020204030204" pitchFamily="34" charset="0"/>
              </a:rPr>
              <a:t>the spin temperature </a:t>
            </a:r>
            <a:r>
              <a:rPr lang="en-US" sz="2200" b="1" dirty="0">
                <a:solidFill>
                  <a:srgbClr val="000000"/>
                </a:solidFill>
                <a:effectLst/>
                <a:latin typeface="Times New Roman" panose="02020603050405020304" pitchFamily="18" charset="0"/>
                <a:ea typeface="Calibri" panose="020F0502020204030204" pitchFamily="34" charset="0"/>
              </a:rPr>
              <a:t>(that controls the intensity of the absorption signal in the 21 cm line) is </a:t>
            </a:r>
            <a:r>
              <a:rPr lang="en-US" sz="2200" b="1" dirty="0">
                <a:solidFill>
                  <a:srgbClr val="C00000"/>
                </a:solidFill>
                <a:effectLst/>
                <a:latin typeface="Times New Roman" panose="02020603050405020304" pitchFamily="18" charset="0"/>
                <a:ea typeface="Calibri" panose="020F0502020204030204" pitchFamily="34" charset="0"/>
              </a:rPr>
              <a:t>lower</a:t>
            </a:r>
            <a:r>
              <a:rPr lang="en-US" sz="2200" b="1" dirty="0">
                <a:solidFill>
                  <a:srgbClr val="C00000"/>
                </a:solidFill>
                <a:latin typeface="Times New Roman" panose="02020603050405020304" pitchFamily="18" charset="0"/>
                <a:ea typeface="Calibri" panose="020F0502020204030204" pitchFamily="34" charset="0"/>
              </a:rPr>
              <a:t> for the SFHA </a:t>
            </a:r>
            <a:r>
              <a:rPr lang="en-US" sz="2200" b="1" dirty="0">
                <a:solidFill>
                  <a:srgbClr val="000000"/>
                </a:solidFill>
                <a:latin typeface="Times New Roman" panose="02020603050405020304" pitchFamily="18" charset="0"/>
                <a:ea typeface="Calibri" panose="020F0502020204030204" pitchFamily="34" charset="0"/>
              </a:rPr>
              <a:t>than for the usual hydrogen atoms.</a:t>
            </a:r>
            <a:r>
              <a:rPr lang="en-US" sz="22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In that paper of 2020, it was shown that </a:t>
            </a:r>
            <a:r>
              <a:rPr lang="en-US" sz="2200" dirty="0">
                <a:solidFill>
                  <a:srgbClr val="FF0000"/>
                </a:solidFill>
                <a:effectLst/>
                <a:latin typeface="Times New Roman" panose="02020603050405020304" pitchFamily="18" charset="0"/>
                <a:ea typeface="Calibri" panose="020F0502020204030204" pitchFamily="34" charset="0"/>
              </a:rPr>
              <a:t>this explains the observed anomalous absorption in the 21 cm line both </a:t>
            </a:r>
            <a:r>
              <a:rPr lang="en-US" sz="2200" b="1" dirty="0">
                <a:solidFill>
                  <a:srgbClr val="FF0000"/>
                </a:solidFill>
                <a:effectLst/>
                <a:latin typeface="Times New Roman" panose="02020603050405020304" pitchFamily="18" charset="0"/>
                <a:ea typeface="Calibri" panose="020F0502020204030204" pitchFamily="34" charset="0"/>
              </a:rPr>
              <a:t>qualitatively and quantitatively</a:t>
            </a:r>
            <a:r>
              <a:rPr lang="en-US" sz="2200" dirty="0">
                <a:solidFill>
                  <a:srgbClr val="000000"/>
                </a:solidFill>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endParaRPr lang="en-US" sz="2200" dirty="0">
              <a:solidFill>
                <a:srgbClr val="000000"/>
              </a:solidFill>
              <a:latin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000" dirty="0">
              <a:solidFill>
                <a:srgbClr val="000000"/>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en-US" sz="1800" dirty="0">
                <a:latin typeface="Times New Roman" panose="02020603050405020304" pitchFamily="18" charset="0"/>
                <a:cs typeface="Times New Roman" panose="02020603050405020304" pitchFamily="18" charset="0"/>
              </a:rPr>
              <a:t>Oks, </a:t>
            </a:r>
            <a:r>
              <a:rPr lang="en-US" sz="1800" i="1" dirty="0">
                <a:effectLst/>
                <a:latin typeface="Times New Roman" panose="02020603050405020304" pitchFamily="18" charset="0"/>
                <a:ea typeface="Times New Roman" panose="02020603050405020304" pitchFamily="18" charset="0"/>
              </a:rPr>
              <a:t>Research in Astronomy and Astrophysics </a:t>
            </a:r>
            <a:r>
              <a:rPr lang="en-US" sz="1800" b="1" dirty="0">
                <a:effectLst/>
                <a:latin typeface="Times New Roman" panose="02020603050405020304" pitchFamily="18" charset="0"/>
                <a:ea typeface="Times New Roman" panose="02020603050405020304" pitchFamily="18" charset="0"/>
              </a:rPr>
              <a:t>2020</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20</a:t>
            </a:r>
            <a:r>
              <a:rPr lang="en-US" sz="1800" dirty="0">
                <a:effectLst/>
                <a:latin typeface="Times New Roman" panose="02020603050405020304" pitchFamily="18" charset="0"/>
                <a:ea typeface="Times New Roman" panose="02020603050405020304" pitchFamily="18" charset="0"/>
              </a:rPr>
              <a:t>, 109</a:t>
            </a:r>
            <a:endParaRPr lang="en-US" sz="1800" dirty="0">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latin typeface="Times New Roman" panose="02020603050405020304" pitchFamily="18"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000458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705600"/>
          </a:xfrm>
        </p:spPr>
        <p: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The explanation based on the SFHA seems to be </a:t>
            </a:r>
            <a:r>
              <a:rPr lang="en-US" sz="2000" dirty="0">
                <a:solidFill>
                  <a:srgbClr val="FF0000"/>
                </a:solidFill>
                <a:effectLst/>
                <a:latin typeface="Times New Roman" panose="02020603050405020304" pitchFamily="18" charset="0"/>
                <a:ea typeface="Calibri" panose="020F0502020204030204" pitchFamily="34" charset="0"/>
              </a:rPr>
              <a:t>more specific and natural</a:t>
            </a:r>
            <a:r>
              <a:rPr lang="en-US" sz="2000" dirty="0">
                <a:solidFill>
                  <a:srgbClr val="000000"/>
                </a:solidFill>
                <a:effectLst/>
                <a:latin typeface="Times New Roman" panose="02020603050405020304" pitchFamily="18" charset="0"/>
                <a:ea typeface="Calibri" panose="020F0502020204030204" pitchFamily="34" charset="0"/>
              </a:rPr>
              <a:t> than adopting a possible cooling of baryons either by unspecified dark matter particles, as in paper by </a:t>
            </a:r>
            <a:r>
              <a:rPr lang="en-US" sz="2000" dirty="0" err="1">
                <a:solidFill>
                  <a:srgbClr val="000000"/>
                </a:solidFill>
                <a:effectLst/>
                <a:latin typeface="Times New Roman" panose="02020603050405020304" pitchFamily="18" charset="0"/>
                <a:ea typeface="Calibri" panose="020F0502020204030204" pitchFamily="34" charset="0"/>
              </a:rPr>
              <a:t>Barkana</a:t>
            </a:r>
            <a:r>
              <a:rPr lang="en-US" sz="2000" dirty="0">
                <a:solidFill>
                  <a:srgbClr val="000000"/>
                </a:solidFill>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2018</a:t>
            </a:r>
            <a:r>
              <a:rPr lang="en-US" sz="2000" dirty="0">
                <a:solidFill>
                  <a:srgbClr val="000000"/>
                </a:solidFill>
                <a:latin typeface="Times New Roman" panose="02020603050405020304" pitchFamily="18" charset="0"/>
                <a:ea typeface="Calibri" panose="020F0502020204030204" pitchFamily="34" charset="0"/>
              </a:rPr>
              <a:t>)</a:t>
            </a:r>
            <a:r>
              <a:rPr lang="en-US" sz="2000" dirty="0">
                <a:solidFill>
                  <a:srgbClr val="000000"/>
                </a:solidFill>
                <a:effectLst/>
                <a:latin typeface="Times New Roman" panose="02020603050405020304" pitchFamily="18" charset="0"/>
                <a:ea typeface="Calibri" panose="020F0502020204030204" pitchFamily="34" charset="0"/>
              </a:rPr>
              <a:t>, or by some exotic dark matter particles of the charge of the million times smaller than the electron charge, as in paper by Muñoz &amp; Loeb (2018</a:t>
            </a:r>
            <a:r>
              <a:rPr lang="en-US" sz="2000" dirty="0">
                <a:solidFill>
                  <a:srgbClr val="000000"/>
                </a:solidFill>
                <a:latin typeface="Times New Roman" panose="02020603050405020304" pitchFamily="18" charset="0"/>
                <a:ea typeface="Calibri" panose="020F0502020204030204" pitchFamily="34" charset="0"/>
              </a:rPr>
              <a:t>)</a:t>
            </a:r>
            <a:r>
              <a:rPr lang="en-US" sz="2000" dirty="0">
                <a:solidFill>
                  <a:srgbClr val="000000"/>
                </a:solidFill>
                <a:effectLst/>
                <a:latin typeface="Times New Roman" panose="02020603050405020304" pitchFamily="18" charset="0"/>
                <a:ea typeface="Calibri" panose="020F0502020204030204" pitchFamily="34" charset="0"/>
              </a:rPr>
              <a:t> and Liu et al (2018).</a:t>
            </a:r>
          </a:p>
          <a:p>
            <a:pPr marL="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Besides, </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Liu et al</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(2019) estimated that </a:t>
            </a:r>
            <a:r>
              <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if there </a:t>
            </a: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are</a:t>
            </a:r>
            <a:r>
              <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charged dark matter particles, they can only constitute ∼</a:t>
            </a:r>
            <a:r>
              <a:rPr lang="en-US" sz="2000" dirty="0">
                <a:solidFill>
                  <a:srgbClr val="222222"/>
                </a:solidFill>
                <a:effectLst/>
                <a:latin typeface="Times New Roman" panose="02020603050405020304" pitchFamily="18" charset="0"/>
                <a:ea typeface="Calibri" panose="020F0502020204030204" pitchFamily="34" charset="0"/>
              </a:rPr>
              <a:t> 10</a:t>
            </a:r>
            <a:r>
              <a:rPr lang="en-US" sz="2000" baseline="30000" dirty="0">
                <a:solidFill>
                  <a:srgbClr val="222222"/>
                </a:solidFill>
                <a:effectLst/>
                <a:latin typeface="Times New Roman" panose="02020603050405020304" pitchFamily="18" charset="0"/>
                <a:ea typeface="Calibri" panose="020F0502020204030204" pitchFamily="34" charset="0"/>
              </a:rPr>
              <a:t>–8 </a:t>
            </a:r>
            <a:r>
              <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of the total dark matter energy density.</a:t>
            </a:r>
          </a:p>
          <a:p>
            <a:pPr marL="0">
              <a:spcBef>
                <a:spcPts val="0"/>
              </a:spcBef>
              <a:spcAft>
                <a:spcPts val="0"/>
              </a:spcAft>
            </a:pP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 most important: </a:t>
            </a:r>
            <a:r>
              <a:rPr lang="en-US" sz="2000" u="sng" dirty="0">
                <a:solidFill>
                  <a:srgbClr val="7030A0"/>
                </a:solidFill>
                <a:effectLst/>
                <a:latin typeface="Times New Roman" panose="02020603050405020304" pitchFamily="18" charset="0"/>
                <a:ea typeface="Calibri" panose="020F0502020204030204" pitchFamily="34" charset="0"/>
              </a:rPr>
              <a:t>exotic dark matter particles </a:t>
            </a:r>
            <a:r>
              <a:rPr lang="en-US" sz="2000" u="sng" dirty="0">
                <a:solidFill>
                  <a:srgbClr val="000000"/>
                </a:solidFill>
                <a:effectLst/>
                <a:latin typeface="Times New Roman" panose="02020603050405020304" pitchFamily="18" charset="0"/>
                <a:ea typeface="Calibri" panose="020F0502020204030204" pitchFamily="34" charset="0"/>
              </a:rPr>
              <a:t>of the charge of the million times smaller than the electron charge </a:t>
            </a:r>
            <a:r>
              <a:rPr lang="en-US" sz="2000" u="sng" dirty="0">
                <a:solidFill>
                  <a:srgbClr val="7030A0"/>
                </a:solidFill>
                <a:effectLst/>
                <a:latin typeface="Times New Roman" panose="02020603050405020304" pitchFamily="18" charset="0"/>
                <a:ea typeface="Calibri" panose="020F0502020204030204" pitchFamily="34" charset="0"/>
              </a:rPr>
              <a:t>were never discovered experimentally</a:t>
            </a:r>
            <a:r>
              <a:rPr lang="en-US" sz="2000" dirty="0">
                <a:solidFill>
                  <a:srgbClr val="000000"/>
                </a:solidFill>
                <a:effectLst/>
                <a:latin typeface="Times New Roman" panose="02020603050405020304" pitchFamily="18" charset="0"/>
                <a:ea typeface="Calibri" panose="020F0502020204030204" pitchFamily="34" charset="0"/>
              </a:rPr>
              <a:t>, while </a:t>
            </a:r>
            <a:r>
              <a:rPr lang="en-US" sz="2000" dirty="0">
                <a:solidFill>
                  <a:srgbClr val="FF0000"/>
                </a:solidFill>
                <a:effectLst/>
                <a:latin typeface="Times New Roman" panose="02020603050405020304" pitchFamily="18" charset="0"/>
                <a:ea typeface="Calibri" panose="020F0502020204030204" pitchFamily="34" charset="0"/>
              </a:rPr>
              <a:t>the existence of the SFHA is evidenced by 4 different types of atomic/molecular experiments</a:t>
            </a:r>
            <a:r>
              <a:rPr lang="en-US" sz="2000" dirty="0">
                <a:solidFill>
                  <a:srgbClr val="000000"/>
                </a:solidFill>
                <a:effectLst/>
                <a:latin typeface="Times New Roman" panose="02020603050405020304" pitchFamily="18" charset="0"/>
                <a:ea typeface="Calibri" panose="020F0502020204030204" pitchFamily="34" charset="0"/>
              </a:rPr>
              <a:t>.</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spcAft>
                <a:spcPts val="0"/>
              </a:spcAft>
            </a:pPr>
            <a:r>
              <a:rPr lang="en-US" sz="2000" b="1" dirty="0">
                <a:solidFill>
                  <a:srgbClr val="C00000"/>
                </a:solidFill>
                <a:latin typeface="Times New Roman" panose="02020603050405020304" pitchFamily="18" charset="0"/>
                <a:ea typeface="Calibri" panose="020F0502020204030204" pitchFamily="34" charset="0"/>
              </a:rPr>
              <a:t>T</a:t>
            </a:r>
            <a:r>
              <a:rPr lang="en-US" sz="2000" b="1" dirty="0">
                <a:solidFill>
                  <a:srgbClr val="C00000"/>
                </a:solidFill>
                <a:effectLst/>
                <a:latin typeface="Times New Roman" panose="02020603050405020304" pitchFamily="18" charset="0"/>
                <a:ea typeface="Calibri" panose="020F0502020204030204" pitchFamily="34" charset="0"/>
              </a:rPr>
              <a:t>he “Occam razor principle”</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rPr>
              <a:t>dictates that </a:t>
            </a:r>
            <a:r>
              <a:rPr lang="en-US" sz="2000" b="1" dirty="0">
                <a:solidFill>
                  <a:srgbClr val="C00000"/>
                </a:solidFill>
                <a:effectLst/>
                <a:latin typeface="Times New Roman" panose="02020603050405020304" pitchFamily="18" charset="0"/>
                <a:ea typeface="Calibri" panose="020F0502020204030204" pitchFamily="34" charset="0"/>
              </a:rPr>
              <a:t>when several theories compete, the one that makes less assumptions has the upper hand </a:t>
            </a:r>
            <a:r>
              <a:rPr lang="en-US" sz="2000" dirty="0">
                <a:solidFill>
                  <a:srgbClr val="000000"/>
                </a:solidFill>
                <a:effectLst/>
                <a:latin typeface="Times New Roman" panose="02020603050405020304" pitchFamily="18" charset="0"/>
                <a:ea typeface="Calibri" panose="020F0502020204030204" pitchFamily="34" charset="0"/>
              </a:rPr>
              <a:t>(i.e., </a:t>
            </a:r>
            <a:r>
              <a:rPr lang="en-US" sz="2000" b="1" dirty="0">
                <a:solidFill>
                  <a:srgbClr val="000000"/>
                </a:solidFill>
                <a:effectLst/>
                <a:latin typeface="Times New Roman" panose="02020603050405020304" pitchFamily="18" charset="0"/>
                <a:ea typeface="Calibri" panose="020F0502020204030204" pitchFamily="34" charset="0"/>
              </a:rPr>
              <a:t>it is the most probable to correspond to reality</a:t>
            </a:r>
            <a:r>
              <a:rPr lang="en-US" sz="2000" dirty="0">
                <a:solidFill>
                  <a:srgbClr val="000000"/>
                </a:solidFill>
                <a:effectLst/>
                <a:latin typeface="Times New Roman" panose="02020603050405020304" pitchFamily="18" charset="0"/>
                <a:ea typeface="Calibri" panose="020F0502020204030204" pitchFamily="34" charset="0"/>
              </a:rPr>
              <a:t>).</a:t>
            </a:r>
          </a:p>
          <a:p>
            <a:pPr marL="0">
              <a:spcBef>
                <a:spcPts val="0"/>
              </a:spcBef>
              <a:spcAft>
                <a:spcPts val="0"/>
              </a:spcAft>
            </a:pPr>
            <a:r>
              <a:rPr lang="en-US" sz="2000" dirty="0">
                <a:solidFill>
                  <a:srgbClr val="000000"/>
                </a:solidFill>
                <a:latin typeface="Times New Roman" panose="02020603050405020304" pitchFamily="18" charset="0"/>
                <a:ea typeface="Calibri" panose="020F0502020204030204" pitchFamily="34" charset="0"/>
              </a:rPr>
              <a:t>Thus, the </a:t>
            </a:r>
            <a:r>
              <a:rPr lang="en-US" sz="2000" dirty="0">
                <a:solidFill>
                  <a:srgbClr val="FF0000"/>
                </a:solidFill>
                <a:latin typeface="Times New Roman" panose="02020603050405020304" pitchFamily="18" charset="0"/>
                <a:ea typeface="Calibri" panose="020F0502020204030204" pitchFamily="34" charset="0"/>
              </a:rPr>
              <a:t>Occam razor principle favors the </a:t>
            </a:r>
            <a:r>
              <a:rPr lang="en-US" sz="2400" b="1" dirty="0">
                <a:solidFill>
                  <a:srgbClr val="FF0000"/>
                </a:solidFill>
                <a:latin typeface="Times New Roman" panose="02020603050405020304" pitchFamily="18" charset="0"/>
                <a:ea typeface="Calibri" panose="020F0502020204030204" pitchFamily="34" charset="0"/>
              </a:rPr>
              <a:t>existing</a:t>
            </a:r>
            <a:r>
              <a:rPr lang="en-US" sz="2000" dirty="0">
                <a:solidFill>
                  <a:srgbClr val="FF0000"/>
                </a:solidFill>
                <a:latin typeface="Times New Roman" panose="02020603050405020304" pitchFamily="18" charset="0"/>
                <a:ea typeface="Calibri" panose="020F0502020204030204" pitchFamily="34" charset="0"/>
              </a:rPr>
              <a:t> SFHA as </a:t>
            </a:r>
            <a:r>
              <a:rPr lang="en-US" sz="2000" dirty="0" err="1">
                <a:solidFill>
                  <a:srgbClr val="FF0000"/>
                </a:solidFill>
                <a:latin typeface="Times New Roman" panose="02020603050405020304" pitchFamily="18" charset="0"/>
                <a:ea typeface="Calibri" panose="020F0502020204030204" pitchFamily="34" charset="0"/>
              </a:rPr>
              <a:t>as</a:t>
            </a:r>
            <a:r>
              <a:rPr lang="en-US" sz="2000" dirty="0">
                <a:solidFill>
                  <a:srgbClr val="FF0000"/>
                </a:solidFill>
                <a:latin typeface="Times New Roman" panose="02020603050405020304" pitchFamily="18" charset="0"/>
                <a:ea typeface="Calibri" panose="020F0502020204030204" pitchFamily="34" charset="0"/>
              </a:rPr>
              <a:t> explanation</a:t>
            </a:r>
            <a:r>
              <a:rPr lang="en-US" sz="2000" dirty="0">
                <a:solidFill>
                  <a:srgbClr val="000000"/>
                </a:solidFill>
                <a:latin typeface="Times New Roman" panose="02020603050405020304" pitchFamily="18" charset="0"/>
                <a:ea typeface="Calibri" panose="020F0502020204030204" pitchFamily="34" charset="0"/>
              </a:rPr>
              <a:t> of the observed anomalous absorption in the 21 cm line.</a:t>
            </a:r>
            <a:endParaRPr lang="en-US" sz="20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endParaRPr lang="en-US" sz="2000" dirty="0"/>
          </a:p>
          <a:p>
            <a:pPr marL="0" marR="0" indent="0">
              <a:spcBef>
                <a:spcPts val="0"/>
              </a:spcBef>
              <a:spcAft>
                <a:spcPts val="0"/>
              </a:spcAft>
              <a:buNone/>
            </a:pPr>
            <a:endParaRPr lang="en-US" sz="2000" dirty="0"/>
          </a:p>
          <a:p>
            <a:pPr marL="0" indent="0" algn="l" fontAlgn="base">
              <a:buNone/>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Muñoz &amp; Loeb, 2018, Nature 557, 684</a:t>
            </a:r>
          </a:p>
          <a:p>
            <a:pPr marL="0" indent="0" algn="l" fontAlgn="base">
              <a:buNone/>
            </a:pPr>
            <a:r>
              <a:rPr lang="en-US" sz="1800" dirty="0">
                <a:solidFill>
                  <a:srgbClr val="000000"/>
                </a:solidFill>
                <a:latin typeface="Times New Roman" panose="02020603050405020304" pitchFamily="18" charset="0"/>
                <a:cs typeface="Times New Roman" panose="02020603050405020304" pitchFamily="18" charset="0"/>
              </a:rPr>
              <a:t>Liu et al, 2019,  Phys. Rev. D, 100, 123011</a:t>
            </a:r>
          </a:p>
        </p:txBody>
      </p:sp>
    </p:spTree>
    <p:extLst>
      <p:ext uri="{BB962C8B-B14F-4D97-AF65-F5344CB8AC3E}">
        <p14:creationId xmlns:p14="http://schemas.microsoft.com/office/powerpoint/2010/main" val="1665449124"/>
      </p:ext>
    </p:extLst>
  </p:cSld>
  <p:clrMapOvr>
    <a:masterClrMapping/>
  </p:clrMapOvr>
  <p:transition spd="slow" advTm="17"/>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EB30-B423-C756-54BB-D411A760D9E5}"/>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E057DEDF-5EEA-1355-4F8B-4B6423CA58B5}"/>
              </a:ext>
            </a:extLst>
          </p:cNvPr>
          <p:cNvSpPr>
            <a:spLocks noGrp="1"/>
          </p:cNvSpPr>
          <p:nvPr>
            <p:ph idx="1"/>
          </p:nvPr>
        </p:nvSpPr>
        <p:spPr>
          <a:xfrm>
            <a:off x="457200" y="381000"/>
            <a:ext cx="8229600" cy="6202362"/>
          </a:xfrm>
        </p:spPr>
        <p:txBody>
          <a:bodyPr/>
          <a:lstStyle/>
          <a:p>
            <a:pPr marL="0" marR="0">
              <a:spcBef>
                <a:spcPts val="0"/>
              </a:spcBef>
              <a:spcAft>
                <a:spcPts val="0"/>
              </a:spcAft>
            </a:pPr>
            <a:r>
              <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Also, our explanation does not require an </a:t>
            </a:r>
            <a:r>
              <a:rPr lang="en-US" sz="2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additional </a:t>
            </a:r>
            <a:r>
              <a:rPr lang="en-US" sz="21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hypothetical</a:t>
            </a:r>
            <a:r>
              <a:rPr lang="en-US" sz="2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radio background</a:t>
            </a:r>
            <a:r>
              <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suggested by Feng &amp; Holder (2018</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Ewall-Wice</a:t>
            </a:r>
            <a:r>
              <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et al (2018)</a:t>
            </a:r>
            <a:r>
              <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Fialkov</a:t>
            </a:r>
            <a:r>
              <a:rPr lang="en-US" sz="2100" dirty="0">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 &amp; </a:t>
            </a:r>
            <a:r>
              <a:rPr lang="en-US" sz="2100" dirty="0" err="1">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Barkana</a:t>
            </a:r>
            <a:r>
              <a:rPr lang="en-US" sz="2100" dirty="0">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 (2019), and Reis, </a:t>
            </a:r>
            <a:r>
              <a:rPr lang="en-US" sz="2100" dirty="0" err="1">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Fialkov</a:t>
            </a:r>
            <a:r>
              <a:rPr lang="en-US" sz="2100" dirty="0">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 &amp; </a:t>
            </a:r>
            <a:r>
              <a:rPr lang="en-US" sz="2100" dirty="0" err="1">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Barkana</a:t>
            </a:r>
            <a:r>
              <a:rPr lang="en-US" sz="2100" dirty="0">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 (2020).</a:t>
            </a:r>
          </a:p>
          <a:p>
            <a:pPr marL="0">
              <a:spcBef>
                <a:spcPts val="0"/>
              </a:spcBef>
              <a:spcAft>
                <a:spcPts val="0"/>
              </a:spcAft>
            </a:pPr>
            <a:r>
              <a:rPr lang="en-US" sz="2100" dirty="0">
                <a:solidFill>
                  <a:srgbClr val="000000"/>
                </a:solidFill>
                <a:latin typeface="Times New Roman" panose="02020603050405020304" pitchFamily="18" charset="0"/>
                <a:ea typeface="Calibri" panose="020F0502020204030204" pitchFamily="34" charset="0"/>
              </a:rPr>
              <a:t>Besides</a:t>
            </a:r>
            <a:r>
              <a:rPr lang="en-US" sz="2100" dirty="0">
                <a:solidFill>
                  <a:srgbClr val="000000"/>
                </a:solidFill>
                <a:effectLst/>
                <a:latin typeface="Times New Roman" panose="02020603050405020304" pitchFamily="18" charset="0"/>
                <a:ea typeface="Calibri" panose="020F0502020204030204" pitchFamily="34" charset="0"/>
              </a:rPr>
              <a:t>, Sharma (MNRAS, </a:t>
            </a:r>
            <a:r>
              <a:rPr lang="en-US" sz="2100" b="1" dirty="0">
                <a:solidFill>
                  <a:srgbClr val="000000"/>
                </a:solidFill>
                <a:effectLst/>
                <a:latin typeface="Times New Roman" panose="02020603050405020304" pitchFamily="18" charset="0"/>
                <a:ea typeface="Calibri" panose="020F0502020204030204" pitchFamily="34" charset="0"/>
              </a:rPr>
              <a:t>481</a:t>
            </a:r>
            <a:r>
              <a:rPr lang="en-US" sz="2100" dirty="0">
                <a:solidFill>
                  <a:srgbClr val="000000"/>
                </a:solidFill>
                <a:effectLst/>
                <a:latin typeface="Times New Roman" panose="02020603050405020304" pitchFamily="18" charset="0"/>
                <a:ea typeface="Calibri" panose="020F0502020204030204" pitchFamily="34" charset="0"/>
              </a:rPr>
              <a:t> (2018) L6) showed that the additional</a:t>
            </a:r>
            <a:r>
              <a:rPr lang="en-US" sz="2100" dirty="0">
                <a:solidFill>
                  <a:srgbClr val="2A2A2A"/>
                </a:solidFill>
                <a:effectLst/>
                <a:latin typeface="Times New Roman" panose="02020603050405020304" pitchFamily="18" charset="0"/>
                <a:ea typeface="Calibri" panose="020F0502020204030204" pitchFamily="34" charset="0"/>
              </a:rPr>
              <a:t> radio background cannot explain the 21-cm signal observed by Bowman et al – due to constraints from cooling of non-thermal electrons </a:t>
            </a:r>
            <a:endParaRPr lang="en-US" sz="2100" dirty="0">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spcAft>
                <a:spcPts val="0"/>
              </a:spcAft>
            </a:pPr>
            <a:r>
              <a:rPr lang="en-US" sz="2100" dirty="0">
                <a:solidFill>
                  <a:srgbClr val="2A2A2A"/>
                </a:solidFill>
                <a:latin typeface="Times New Roman" panose="02020603050405020304" pitchFamily="18" charset="0"/>
                <a:ea typeface="Calibri" panose="020F0502020204030204" pitchFamily="34" charset="0"/>
                <a:cs typeface="Times New Roman" panose="02020603050405020304" pitchFamily="18" charset="0"/>
              </a:rPr>
              <a:t>In distinction, </a:t>
            </a:r>
            <a:r>
              <a:rPr lang="en-US" sz="2100" dirty="0">
                <a:solidFill>
                  <a:srgbClr val="7030A0"/>
                </a:solidFill>
                <a:effectLst/>
                <a:latin typeface="Times New Roman" panose="02020603050405020304" pitchFamily="18" charset="0"/>
                <a:ea typeface="Calibri" panose="020F0502020204030204" pitchFamily="34" charset="0"/>
              </a:rPr>
              <a:t>the existence of the SFHA is evidenced by 4 different types of atomic/molecular experiments</a:t>
            </a:r>
            <a:r>
              <a:rPr lang="en-US" sz="2100" dirty="0">
                <a:solidFill>
                  <a:srgbClr val="000000"/>
                </a:solidFill>
                <a:effectLst/>
                <a:latin typeface="Times New Roman" panose="02020603050405020304" pitchFamily="18" charset="0"/>
                <a:ea typeface="Calibri" panose="020F0502020204030204" pitchFamily="34" charset="0"/>
              </a:rPr>
              <a:t>.</a:t>
            </a:r>
          </a:p>
          <a:p>
            <a:pPr marL="0">
              <a:spcBef>
                <a:spcPts val="0"/>
              </a:spcBef>
              <a:spcAft>
                <a:spcPts val="0"/>
              </a:spcAft>
            </a:pPr>
            <a:r>
              <a:rPr lang="en-US"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Important: the theory of the SFHA is based on the standard quantum mechanics (the Dirac equation). It does not go beyond the Standard Model and does not resort to changing the physical laws.</a:t>
            </a:r>
            <a:endParaRPr lang="en-US" sz="2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a:spcBef>
                <a:spcPts val="0"/>
              </a:spcBef>
              <a:spcAft>
                <a:spcPts val="0"/>
              </a:spcAft>
            </a:pPr>
            <a:r>
              <a:rPr lang="en-US" sz="2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 again: </a:t>
            </a:r>
            <a:r>
              <a:rPr lang="en-US" sz="2100" dirty="0">
                <a:solidFill>
                  <a:srgbClr val="C00000"/>
                </a:solidFill>
                <a:latin typeface="Times New Roman" panose="02020603050405020304" pitchFamily="18" charset="0"/>
                <a:ea typeface="Calibri" panose="020F0502020204030204" pitchFamily="34" charset="0"/>
              </a:rPr>
              <a:t>the Occam razor principle favors the </a:t>
            </a:r>
            <a:r>
              <a:rPr lang="en-US" sz="2100" b="1" dirty="0">
                <a:solidFill>
                  <a:srgbClr val="C00000"/>
                </a:solidFill>
                <a:latin typeface="Times New Roman" panose="02020603050405020304" pitchFamily="18" charset="0"/>
                <a:ea typeface="Calibri" panose="020F0502020204030204" pitchFamily="34" charset="0"/>
              </a:rPr>
              <a:t>existing</a:t>
            </a:r>
            <a:r>
              <a:rPr lang="en-US" sz="2100" dirty="0">
                <a:solidFill>
                  <a:srgbClr val="C00000"/>
                </a:solidFill>
                <a:latin typeface="Times New Roman" panose="02020603050405020304" pitchFamily="18" charset="0"/>
                <a:ea typeface="Calibri" panose="020F0502020204030204" pitchFamily="34" charset="0"/>
              </a:rPr>
              <a:t> SFHA as </a:t>
            </a:r>
            <a:r>
              <a:rPr lang="en-US" sz="2100" dirty="0" err="1">
                <a:solidFill>
                  <a:srgbClr val="C00000"/>
                </a:solidFill>
                <a:latin typeface="Times New Roman" panose="02020603050405020304" pitchFamily="18" charset="0"/>
                <a:ea typeface="Calibri" panose="020F0502020204030204" pitchFamily="34" charset="0"/>
              </a:rPr>
              <a:t>as</a:t>
            </a:r>
            <a:r>
              <a:rPr lang="en-US" sz="2100" dirty="0">
                <a:solidFill>
                  <a:srgbClr val="C00000"/>
                </a:solidFill>
                <a:latin typeface="Times New Roman" panose="02020603050405020304" pitchFamily="18" charset="0"/>
                <a:ea typeface="Calibri" panose="020F0502020204030204" pitchFamily="34" charset="0"/>
              </a:rPr>
              <a:t> the explanation </a:t>
            </a:r>
            <a:r>
              <a:rPr lang="en-US" sz="2100" dirty="0">
                <a:solidFill>
                  <a:srgbClr val="000000"/>
                </a:solidFill>
                <a:latin typeface="Times New Roman" panose="02020603050405020304" pitchFamily="18" charset="0"/>
                <a:ea typeface="Calibri" panose="020F0502020204030204" pitchFamily="34" charset="0"/>
              </a:rPr>
              <a:t>of the observed anomalous absorption in the 21 cm line.</a:t>
            </a:r>
            <a:endParaRPr 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l" fontAlgn="base">
              <a:buNone/>
            </a:pPr>
            <a:endPar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fontAlgn="base">
              <a:buNone/>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Feng &amp; Holder, 2018</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Astrophys</a:t>
            </a:r>
            <a:r>
              <a:rPr lang="en-US" sz="1600" dirty="0">
                <a:latin typeface="Times New Roman" panose="02020603050405020304" pitchFamily="18" charset="0"/>
                <a:cs typeface="Times New Roman" panose="02020603050405020304" pitchFamily="18" charset="0"/>
              </a:rPr>
              <a:t>. J., 858, L17</a:t>
            </a:r>
          </a:p>
          <a:p>
            <a:pPr marL="0" indent="0">
              <a:buNone/>
            </a:pPr>
            <a:r>
              <a:rPr lang="en-US"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Ewall-Wice</a:t>
            </a: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et al, 2018</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Astrophys</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J., 868, 63</a:t>
            </a:r>
          </a:p>
          <a:p>
            <a:pPr marL="0" indent="0">
              <a:buNone/>
            </a:pPr>
            <a:r>
              <a:rPr lang="en-US" sz="1600" dirty="0" err="1">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Fialkov</a:t>
            </a:r>
            <a:r>
              <a:rPr lang="en-US" sz="1600" dirty="0">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 &amp; </a:t>
            </a:r>
            <a:r>
              <a:rPr lang="en-US" sz="1600" dirty="0" err="1">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Barkana</a:t>
            </a:r>
            <a:r>
              <a:rPr lang="en-US" sz="1600" dirty="0">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 2019, Phys. Rev. Lett., 121, 011101</a:t>
            </a:r>
            <a:endParaRPr lang="en-US" sz="1600" dirty="0">
              <a:solidFill>
                <a:srgbClr val="2A2A2A"/>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600" dirty="0">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Reis, </a:t>
            </a:r>
            <a:r>
              <a:rPr lang="en-US" sz="1600" dirty="0" err="1">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Fialkov</a:t>
            </a:r>
            <a:r>
              <a:rPr lang="en-US" sz="1600" dirty="0">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 &amp; </a:t>
            </a:r>
            <a:r>
              <a:rPr lang="en-US" sz="1600" dirty="0" err="1">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Barkana</a:t>
            </a:r>
            <a:r>
              <a:rPr lang="en-US" sz="1600" dirty="0">
                <a:solidFill>
                  <a:srgbClr val="2A2A2A"/>
                </a:solidFill>
                <a:effectLst/>
                <a:latin typeface="Times New Roman" panose="02020603050405020304" pitchFamily="18" charset="0"/>
                <a:ea typeface="Calibri" panose="020F0502020204030204" pitchFamily="34" charset="0"/>
                <a:cs typeface="Times New Roman" panose="02020603050405020304" pitchFamily="18" charset="0"/>
              </a:rPr>
              <a:t>, 2020, MNRAS, 499, 5993</a:t>
            </a:r>
          </a:p>
          <a:p>
            <a:pPr marL="0" indent="0">
              <a:buNone/>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Sharma, 2018, MNRAS, 481, L6</a:t>
            </a:r>
          </a:p>
          <a:p>
            <a:pPr marL="0" indent="0" algn="l" fontAlgn="base">
              <a:buNone/>
            </a:pPr>
            <a:endParaRPr lang="en-US" sz="1800" dirty="0"/>
          </a:p>
          <a:p>
            <a:pPr marL="0" indent="0">
              <a:buNone/>
            </a:pPr>
            <a:endParaRPr lang="en-US" sz="1800" dirty="0"/>
          </a:p>
        </p:txBody>
      </p:sp>
    </p:spTree>
    <p:extLst>
      <p:ext uri="{BB962C8B-B14F-4D97-AF65-F5344CB8AC3E}">
        <p14:creationId xmlns:p14="http://schemas.microsoft.com/office/powerpoint/2010/main" val="148090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0F84-FB47-45FD-9FE2-371B2E11EB11}"/>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6AD0935D-C334-47DF-A594-54298F342BCA}"/>
              </a:ext>
            </a:extLst>
          </p:cNvPr>
          <p:cNvSpPr>
            <a:spLocks noGrp="1"/>
          </p:cNvSpPr>
          <p:nvPr>
            <p:ph idx="1"/>
          </p:nvPr>
        </p:nvSpPr>
        <p:spPr>
          <a:xfrm>
            <a:off x="457200" y="655318"/>
            <a:ext cx="8229600" cy="6202681"/>
          </a:xfrm>
        </p:spPr>
        <p: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Besides, there </a:t>
            </a:r>
            <a:r>
              <a:rPr lang="en-US" sz="2400" u="sng" dirty="0">
                <a:solidFill>
                  <a:srgbClr val="000000"/>
                </a:solidFill>
                <a:effectLst/>
                <a:latin typeface="Times New Roman" panose="02020603050405020304" pitchFamily="18" charset="0"/>
                <a:ea typeface="Calibri" panose="020F0502020204030204" pitchFamily="34" charset="0"/>
              </a:rPr>
              <a:t>is another astrophysical observational puzzle </a:t>
            </a:r>
            <a:r>
              <a:rPr lang="en-US" sz="2400" dirty="0">
                <a:solidFill>
                  <a:srgbClr val="000000"/>
                </a:solidFill>
                <a:effectLst/>
                <a:latin typeface="Times New Roman" panose="02020603050405020304" pitchFamily="18" charset="0"/>
                <a:ea typeface="Calibri" panose="020F0502020204030204" pitchFamily="34" charset="0"/>
              </a:rPr>
              <a:t>that can be explained with the help of the SFHA.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Recently the Dark Energy Survey (DES) team created the most detailed map of </a:t>
            </a:r>
            <a:r>
              <a:rPr lang="en-US" sz="2400" dirty="0">
                <a:solidFill>
                  <a:srgbClr val="C00000"/>
                </a:solidFill>
                <a:effectLst/>
                <a:latin typeface="Times New Roman" panose="02020603050405020304" pitchFamily="18" charset="0"/>
                <a:ea typeface="Calibri" panose="020F0502020204030204" pitchFamily="34" charset="0"/>
              </a:rPr>
              <a:t>the distribution of dark matter in the Universe</a:t>
            </a:r>
            <a:r>
              <a:rPr lang="en-US" sz="24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Unexpectedly, the distribution </a:t>
            </a:r>
            <a:r>
              <a:rPr lang="en-US" sz="2400" dirty="0">
                <a:solidFill>
                  <a:srgbClr val="FF0000"/>
                </a:solidFill>
                <a:effectLst/>
                <a:latin typeface="Times New Roman" panose="02020603050405020304" pitchFamily="18" charset="0"/>
                <a:ea typeface="Calibri" panose="020F0502020204030204" pitchFamily="34" charset="0"/>
              </a:rPr>
              <a:t>turned out to be by few percent smoother, less clumpy than followed from the Einstein’s gravity </a:t>
            </a:r>
            <a:r>
              <a:rPr lang="en-US" sz="2400" dirty="0">
                <a:solidFill>
                  <a:srgbClr val="000000"/>
                </a:solidFill>
                <a:effectLst/>
                <a:latin typeface="Times New Roman" panose="02020603050405020304" pitchFamily="18" charset="0"/>
                <a:ea typeface="Calibri" panose="020F0502020204030204" pitchFamily="34" charset="0"/>
              </a:rPr>
              <a:t>(Jeffrey et al 2021).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This outcome </a:t>
            </a:r>
            <a:r>
              <a:rPr lang="en-US" sz="2400" u="sng" dirty="0">
                <a:solidFill>
                  <a:srgbClr val="000000"/>
                </a:solidFill>
                <a:effectLst/>
                <a:latin typeface="Times New Roman" panose="02020603050405020304" pitchFamily="18" charset="0"/>
                <a:ea typeface="Calibri" panose="020F0502020204030204" pitchFamily="34" charset="0"/>
              </a:rPr>
              <a:t>prompted calls for new physical laws</a:t>
            </a:r>
            <a:r>
              <a:rPr lang="en-US" sz="2400" dirty="0">
                <a:solidFill>
                  <a:srgbClr val="000000"/>
                </a:solidFill>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endParaRPr lang="en-US" sz="2000" dirty="0">
              <a:latin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0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Jeffrey et al, </a:t>
            </a:r>
            <a:r>
              <a:rPr lang="en-US" sz="1800" i="1" dirty="0">
                <a:solidFill>
                  <a:srgbClr val="000000"/>
                </a:solidFill>
                <a:effectLst/>
                <a:latin typeface="Times New Roman" panose="02020603050405020304" pitchFamily="18" charset="0"/>
                <a:ea typeface="Calibri" panose="020F0502020204030204" pitchFamily="34" charset="0"/>
              </a:rPr>
              <a:t>Monthly Notices of the Royal Astronomical Society</a:t>
            </a:r>
            <a:r>
              <a:rPr lang="en-US" sz="1800" dirty="0">
                <a:solidFill>
                  <a:srgbClr val="000000"/>
                </a:solidFill>
                <a:effectLst/>
                <a:latin typeface="Times New Roman" panose="02020603050405020304" pitchFamily="18" charset="0"/>
                <a:ea typeface="Calibri" panose="020F0502020204030204" pitchFamily="34" charset="0"/>
              </a:rPr>
              <a:t> </a:t>
            </a:r>
            <a:r>
              <a:rPr lang="en-US" sz="1800" b="1" dirty="0">
                <a:solidFill>
                  <a:srgbClr val="000000"/>
                </a:solidFill>
                <a:effectLst/>
                <a:latin typeface="Times New Roman" panose="02020603050405020304" pitchFamily="18" charset="0"/>
                <a:ea typeface="Calibri" panose="020F0502020204030204" pitchFamily="34" charset="0"/>
              </a:rPr>
              <a:t>2021</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a:solidFill>
                  <a:srgbClr val="000000"/>
                </a:solidFill>
                <a:effectLst/>
                <a:latin typeface="Times New Roman" panose="02020603050405020304" pitchFamily="18" charset="0"/>
                <a:ea typeface="Calibri" panose="020F0502020204030204" pitchFamily="34" charset="0"/>
              </a:rPr>
              <a:t>505(3)</a:t>
            </a:r>
            <a:r>
              <a:rPr lang="en-US" sz="1800" dirty="0">
                <a:solidFill>
                  <a:srgbClr val="000000"/>
                </a:solidFill>
                <a:effectLst/>
                <a:latin typeface="Times New Roman" panose="02020603050405020304" pitchFamily="18" charset="0"/>
                <a:ea typeface="Calibri" panose="020F0502020204030204" pitchFamily="34" charset="0"/>
              </a:rPr>
              <a:t>, 4626</a:t>
            </a:r>
          </a:p>
        </p:txBody>
      </p:sp>
    </p:spTree>
    <p:extLst>
      <p:ext uri="{BB962C8B-B14F-4D97-AF65-F5344CB8AC3E}">
        <p14:creationId xmlns:p14="http://schemas.microsoft.com/office/powerpoint/2010/main" val="4051428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7215-BEB3-C103-9CFD-716D9D677AD4}"/>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7797B51D-2B1D-07D9-4B64-297AAC017D4A}"/>
              </a:ext>
            </a:extLst>
          </p:cNvPr>
          <p:cNvSpPr>
            <a:spLocks noGrp="1"/>
          </p:cNvSpPr>
          <p:nvPr>
            <p:ph idx="1"/>
          </p:nvPr>
        </p:nvSpPr>
        <p:spPr>
          <a:xfrm>
            <a:off x="457200" y="274638"/>
            <a:ext cx="8229600" cy="6126162"/>
          </a:xfrm>
        </p:spPr>
        <p:txBody>
          <a:bodyPr/>
          <a:lstStyle/>
          <a:p>
            <a:r>
              <a:rPr lang="en-US" sz="2000" b="1" dirty="0">
                <a:solidFill>
                  <a:srgbClr val="FF0000"/>
                </a:solidFill>
                <a:latin typeface="Times New Roman" panose="02020603050405020304" pitchFamily="18" charset="0"/>
                <a:ea typeface="Calibri" panose="020F0502020204030204" pitchFamily="34" charset="0"/>
              </a:rPr>
              <a:t>Our </a:t>
            </a:r>
            <a:r>
              <a:rPr lang="en-US" sz="2000" b="1" dirty="0">
                <a:solidFill>
                  <a:srgbClr val="FF0000"/>
                </a:solidFill>
                <a:effectLst/>
                <a:latin typeface="Times New Roman" panose="02020603050405020304" pitchFamily="18" charset="0"/>
                <a:ea typeface="Calibri" panose="020F0502020204030204" pitchFamily="34" charset="0"/>
              </a:rPr>
              <a:t>model does not involve new physics</a:t>
            </a:r>
            <a:r>
              <a:rPr lang="en-US" sz="2000" dirty="0">
                <a:solidFill>
                  <a:srgbClr val="3F3F42"/>
                </a:solidFill>
                <a:effectLst/>
                <a:latin typeface="Times New Roman" panose="02020603050405020304" pitchFamily="18" charset="0"/>
                <a:ea typeface="Calibri" panose="020F0502020204030204" pitchFamily="34" charset="0"/>
              </a:rPr>
              <a:t>. It deals with the dynamics of </a:t>
            </a:r>
            <a:r>
              <a:rPr lang="en-US" sz="2000" dirty="0">
                <a:effectLst/>
                <a:latin typeface="Times New Roman" panose="02020603050405020304" pitchFamily="18" charset="0"/>
                <a:ea typeface="Calibri" panose="020F0502020204030204" pitchFamily="34" charset="0"/>
              </a:rPr>
              <a:t>a system consisting of a large number of </a:t>
            </a:r>
            <a:r>
              <a:rPr lang="en-US" sz="2000" b="1" dirty="0">
                <a:solidFill>
                  <a:srgbClr val="FF0000"/>
                </a:solidFill>
                <a:effectLst/>
                <a:latin typeface="Times New Roman" panose="02020603050405020304" pitchFamily="18" charset="0"/>
                <a:ea typeface="Calibri" panose="020F0502020204030204" pitchFamily="34" charset="0"/>
              </a:rPr>
              <a:t>gravitating neutral particles</a:t>
            </a:r>
            <a:r>
              <a:rPr lang="en-US" sz="2000" dirty="0">
                <a:effectLst/>
                <a:latin typeface="Times New Roman" panose="02020603050405020304" pitchFamily="18" charset="0"/>
                <a:ea typeface="Calibri" panose="020F0502020204030204" pitchFamily="34" charset="0"/>
              </a:rPr>
              <a:t> </a:t>
            </a:r>
            <a:r>
              <a:rPr lang="en-US" sz="2000" u="sng" dirty="0">
                <a:effectLst/>
                <a:latin typeface="Times New Roman" panose="02020603050405020304" pitchFamily="18" charset="0"/>
                <a:ea typeface="Calibri" panose="020F0502020204030204" pitchFamily="34" charset="0"/>
              </a:rPr>
              <a:t>not interacting electromagnetically</a:t>
            </a:r>
            <a:r>
              <a:rPr lang="en-US" sz="2000" dirty="0">
                <a:effectLst/>
                <a:latin typeface="Times New Roman" panose="02020603050405020304" pitchFamily="18" charset="0"/>
                <a:ea typeface="Calibri" panose="020F0502020204030204" pitchFamily="34" charset="0"/>
              </a:rPr>
              <a:t>, whose </a:t>
            </a:r>
            <a:r>
              <a:rPr lang="en-US" sz="2000" dirty="0">
                <a:solidFill>
                  <a:srgbClr val="FF0000"/>
                </a:solidFill>
                <a:effectLst/>
                <a:latin typeface="Times New Roman" panose="02020603050405020304" pitchFamily="18" charset="0"/>
                <a:ea typeface="Calibri" panose="020F0502020204030204" pitchFamily="34" charset="0"/>
              </a:rPr>
              <a:t>mass is equal to the mass of hydrogen atoms</a:t>
            </a:r>
            <a:r>
              <a:rPr lang="en-US" sz="2000" dirty="0">
                <a:effectLst/>
                <a:latin typeface="Times New Roman" panose="02020603050405020304" pitchFamily="18" charset="0"/>
                <a:ea typeface="Calibri" panose="020F0502020204030204" pitchFamily="34" charset="0"/>
              </a:rPr>
              <a:t>.</a:t>
            </a:r>
          </a:p>
          <a:p>
            <a:r>
              <a:rPr lang="en-US" sz="2000" dirty="0">
                <a:effectLst/>
                <a:latin typeface="Times New Roman" panose="02020603050405020304" pitchFamily="18" charset="0"/>
                <a:ea typeface="Calibri" panose="020F0502020204030204" pitchFamily="34" charset="0"/>
              </a:rPr>
              <a:t> The central point of the model is a </a:t>
            </a:r>
            <a:r>
              <a:rPr lang="en-US" sz="2000" b="1" dirty="0">
                <a:solidFill>
                  <a:srgbClr val="FF0000"/>
                </a:solidFill>
                <a:effectLst/>
                <a:latin typeface="Times New Roman" panose="02020603050405020304" pitchFamily="18" charset="0"/>
                <a:ea typeface="Calibri" panose="020F0502020204030204" pitchFamily="34" charset="0"/>
              </a:rPr>
              <a:t>partial inhibition of the gravitation for a relatively small subsystem</a:t>
            </a:r>
            <a:r>
              <a:rPr lang="en-US" sz="2000" dirty="0">
                <a:effectLst/>
                <a:latin typeface="Times New Roman" panose="02020603050405020304" pitchFamily="18" charset="0"/>
                <a:ea typeface="Calibri" panose="020F0502020204030204" pitchFamily="34" charset="0"/>
              </a:rPr>
              <a:t> of the entire system – due to quantum effects. </a:t>
            </a:r>
          </a:p>
          <a:p>
            <a:r>
              <a:rPr lang="en-US" sz="2000" dirty="0">
                <a:solidFill>
                  <a:srgbClr val="000000"/>
                </a:solidFill>
                <a:effectLst/>
                <a:latin typeface="Times New Roman" panose="02020603050405020304" pitchFamily="18" charset="0"/>
                <a:ea typeface="Calibri" panose="020F0502020204030204" pitchFamily="34" charset="0"/>
              </a:rPr>
              <a:t>Our estimate of </a:t>
            </a:r>
            <a:r>
              <a:rPr lang="en-US" sz="2000" dirty="0">
                <a:solidFill>
                  <a:srgbClr val="C00000"/>
                </a:solidFill>
                <a:effectLst/>
                <a:latin typeface="Times New Roman" panose="02020603050405020304" pitchFamily="18" charset="0"/>
                <a:ea typeface="Calibri" panose="020F0502020204030204" pitchFamily="34" charset="0"/>
              </a:rPr>
              <a:t>the percentage of the pairs of particles</a:t>
            </a:r>
            <a:r>
              <a:rPr lang="en-US" sz="2000" dirty="0">
                <a:solidFill>
                  <a:srgbClr val="000000"/>
                </a:solidFill>
                <a:effectLst/>
                <a:latin typeface="Times New Roman" panose="02020603050405020304" pitchFamily="18" charset="0"/>
                <a:ea typeface="Calibri" panose="020F0502020204030204" pitchFamily="34" charset="0"/>
              </a:rPr>
              <a:t>, exhibiting the inhibition of the gravitational interaction and thus the inhibition of the unlimited “clumping”, is </a:t>
            </a:r>
            <a:r>
              <a:rPr lang="en-US" sz="2000" dirty="0">
                <a:solidFill>
                  <a:srgbClr val="C00000"/>
                </a:solidFill>
                <a:effectLst/>
                <a:latin typeface="Cambria Math" panose="02040503050406030204" pitchFamily="18" charset="0"/>
                <a:ea typeface="Calibri" panose="020F0502020204030204" pitchFamily="34" charset="0"/>
                <a:cs typeface="Cambria Math" panose="02040503050406030204" pitchFamily="18" charset="0"/>
              </a:rPr>
              <a:t>≳</a:t>
            </a:r>
            <a:r>
              <a:rPr lang="en-US" sz="2000" dirty="0">
                <a:solidFill>
                  <a:srgbClr val="C00000"/>
                </a:solidFill>
                <a:effectLst/>
                <a:latin typeface="Times New Roman" panose="02020603050405020304" pitchFamily="18" charset="0"/>
                <a:ea typeface="Calibri" panose="020F0502020204030204" pitchFamily="34" charset="0"/>
              </a:rPr>
              <a:t> 2.5%. </a:t>
            </a:r>
          </a:p>
          <a:p>
            <a:r>
              <a:rPr lang="en-US" sz="2000" dirty="0">
                <a:solidFill>
                  <a:srgbClr val="000000"/>
                </a:solidFill>
                <a:effectLst/>
                <a:latin typeface="Times New Roman" panose="02020603050405020304" pitchFamily="18" charset="0"/>
                <a:ea typeface="Calibri" panose="020F0502020204030204" pitchFamily="34" charset="0"/>
              </a:rPr>
              <a:t>This </a:t>
            </a:r>
            <a:r>
              <a:rPr lang="en-US" sz="2000" dirty="0">
                <a:solidFill>
                  <a:srgbClr val="C00000"/>
                </a:solidFill>
                <a:effectLst/>
                <a:latin typeface="Times New Roman" panose="02020603050405020304" pitchFamily="18" charset="0"/>
                <a:ea typeface="Calibri" panose="020F0502020204030204" pitchFamily="34" charset="0"/>
              </a:rPr>
              <a:t>agrees with the percentage observed by the DES team</a:t>
            </a:r>
            <a:r>
              <a:rPr lang="en-US" sz="2000" dirty="0">
                <a:solidFill>
                  <a:srgbClr val="000000"/>
                </a:solidFill>
                <a:effectLst/>
                <a:latin typeface="Times New Roman" panose="02020603050405020304" pitchFamily="18" charset="0"/>
                <a:ea typeface="Calibri" panose="020F0502020204030204" pitchFamily="34" charset="0"/>
              </a:rPr>
              <a:t>: the few percent more smooth, less clumpy distribution of dark matter compared to the prediction of the general relativity.</a:t>
            </a:r>
            <a:endParaRPr lang="en-US" sz="2000" dirty="0">
              <a:effectLst/>
              <a:latin typeface="Times New Roman" panose="02020603050405020304" pitchFamily="18" charset="0"/>
              <a:ea typeface="Calibri" panose="020F0502020204030204" pitchFamily="34" charset="0"/>
            </a:endParaRPr>
          </a:p>
          <a:p>
            <a:r>
              <a:rPr lang="en-US" sz="2000" dirty="0">
                <a:effectLst/>
                <a:latin typeface="Times New Roman" panose="02020603050405020304" pitchFamily="18" charset="0"/>
                <a:ea typeface="Calibri" panose="020F0502020204030204" pitchFamily="34" charset="0"/>
              </a:rPr>
              <a:t>The </a:t>
            </a:r>
            <a:r>
              <a:rPr lang="en-US" sz="2000" b="1" dirty="0">
                <a:solidFill>
                  <a:srgbClr val="FF0000"/>
                </a:solidFill>
                <a:effectLst/>
                <a:latin typeface="Times New Roman" panose="02020603050405020304" pitchFamily="18" charset="0"/>
                <a:ea typeface="Calibri" panose="020F0502020204030204" pitchFamily="34" charset="0"/>
              </a:rPr>
              <a:t>most viable candidate for the dark matter particles in this model is </a:t>
            </a:r>
            <a:r>
              <a:rPr lang="en-US" sz="2000" b="1" dirty="0">
                <a:solidFill>
                  <a:srgbClr val="FF0000"/>
                </a:solidFill>
                <a:latin typeface="Times New Roman" panose="02020603050405020304" pitchFamily="18" charset="0"/>
                <a:ea typeface="Calibri" panose="020F0502020204030204" pitchFamily="34" charset="0"/>
              </a:rPr>
              <a:t>the </a:t>
            </a:r>
            <a:r>
              <a:rPr lang="en-US" sz="2000" b="1" dirty="0">
                <a:solidFill>
                  <a:srgbClr val="FF0000"/>
                </a:solidFill>
                <a:effectLst/>
                <a:latin typeface="Times New Roman" panose="02020603050405020304" pitchFamily="18" charset="0"/>
                <a:ea typeface="Calibri" panose="020F0502020204030204" pitchFamily="34" charset="0"/>
              </a:rPr>
              <a:t>SFHA </a:t>
            </a:r>
            <a:r>
              <a:rPr lang="en-US" sz="2000" dirty="0">
                <a:effectLst/>
                <a:latin typeface="Times New Roman" panose="02020603050405020304" pitchFamily="18" charset="0"/>
                <a:ea typeface="Calibri" panose="020F0502020204030204" pitchFamily="34" charset="0"/>
              </a:rPr>
              <a:t>that has only S-states and therefore does not couple to the electromagnetic radiation, so that the SFHA is practically dark.</a:t>
            </a:r>
          </a:p>
          <a:p>
            <a:pPr marL="0" indent="0">
              <a:buNone/>
            </a:pPr>
            <a:endParaRPr lang="en-US" sz="2000" dirty="0">
              <a:latin typeface="Times New Roman" panose="02020603050405020304" pitchFamily="18" charset="0"/>
              <a:ea typeface="Calibri" panose="020F0502020204030204" pitchFamily="34" charset="0"/>
            </a:endParaRPr>
          </a:p>
          <a:p>
            <a:pPr marL="0" indent="0">
              <a:buNone/>
            </a:pPr>
            <a:r>
              <a:rPr lang="en-US" sz="1800" dirty="0">
                <a:solidFill>
                  <a:srgbClr val="000000"/>
                </a:solidFill>
                <a:latin typeface="Times New Roman" panose="02020603050405020304" pitchFamily="18" charset="0"/>
                <a:cs typeface="Times New Roman" panose="02020603050405020304" pitchFamily="18" charset="0"/>
              </a:rPr>
              <a:t>Oks, </a:t>
            </a:r>
            <a:r>
              <a:rPr lang="en-US" sz="1800" i="1" dirty="0">
                <a:effectLst/>
                <a:latin typeface="Times New Roman" panose="02020603050405020304" pitchFamily="18" charset="0"/>
                <a:ea typeface="Times New Roman" panose="02020603050405020304" pitchFamily="18" charset="0"/>
              </a:rPr>
              <a:t>Research in Astronomy and Astrophysics </a:t>
            </a:r>
            <a:r>
              <a:rPr lang="en-US" sz="1800" b="1" dirty="0">
                <a:effectLst/>
                <a:latin typeface="Times New Roman" panose="02020603050405020304" pitchFamily="18" charset="0"/>
                <a:ea typeface="Times New Roman" panose="02020603050405020304" pitchFamily="18" charset="0"/>
              </a:rPr>
              <a:t>2021</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10</a:t>
            </a:r>
            <a:r>
              <a:rPr lang="en-US" sz="1800" dirty="0">
                <a:effectLst/>
                <a:latin typeface="Times New Roman" panose="02020603050405020304" pitchFamily="18" charset="0"/>
                <a:ea typeface="Times New Roman" panose="02020603050405020304" pitchFamily="18" charset="0"/>
              </a:rPr>
              <a:t>, 241 </a:t>
            </a:r>
            <a:endParaRPr lang="en-US" sz="1800" dirty="0">
              <a:latin typeface="Times New Roman" panose="02020603050405020304" pitchFamily="18" charset="0"/>
              <a:cs typeface="Times New Roman" panose="02020603050405020304" pitchFamily="18" charset="0"/>
            </a:endParaRPr>
          </a:p>
          <a:p>
            <a:pPr marL="0" indent="0">
              <a:buNone/>
            </a:pPr>
            <a:endParaRPr lang="en-US" sz="2000" dirty="0">
              <a:effectLst/>
              <a:latin typeface="Times New Roman" panose="02020603050405020304" pitchFamily="18" charset="0"/>
              <a:ea typeface="Calibri" panose="020F0502020204030204" pitchFamily="34" charset="0"/>
            </a:endParaRPr>
          </a:p>
          <a:p>
            <a:endParaRPr lang="en-US" sz="2000" dirty="0"/>
          </a:p>
        </p:txBody>
      </p:sp>
    </p:spTree>
    <p:extLst>
      <p:ext uri="{BB962C8B-B14F-4D97-AF65-F5344CB8AC3E}">
        <p14:creationId xmlns:p14="http://schemas.microsoft.com/office/powerpoint/2010/main" val="338017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A2E4-6058-4977-C7A9-659739A855A5}"/>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4D118EF0-20C8-242F-6E09-AFD251B7EF4B}"/>
              </a:ext>
            </a:extLst>
          </p:cNvPr>
          <p:cNvSpPr>
            <a:spLocks noGrp="1"/>
          </p:cNvSpPr>
          <p:nvPr>
            <p:ph idx="1"/>
          </p:nvPr>
        </p:nvSpPr>
        <p:spPr>
          <a:xfrm>
            <a:off x="457200" y="426720"/>
            <a:ext cx="8229600" cy="5974080"/>
          </a:xfrm>
        </p:spPr>
        <p:txBody>
          <a:bodyPr/>
          <a:lstStyle/>
          <a:p>
            <a:r>
              <a:rPr lang="en-US" sz="2400" dirty="0">
                <a:solidFill>
                  <a:srgbClr val="202122"/>
                </a:solidFill>
                <a:effectLst/>
                <a:latin typeface="Times New Roman" panose="02020603050405020304" pitchFamily="18" charset="0"/>
                <a:ea typeface="Calibri" panose="020F0502020204030204" pitchFamily="34" charset="0"/>
              </a:rPr>
              <a:t>There are several </a:t>
            </a:r>
            <a:r>
              <a:rPr lang="en-US" sz="2400" b="1" u="sng" dirty="0">
                <a:solidFill>
                  <a:srgbClr val="202122"/>
                </a:solidFill>
                <a:effectLst/>
                <a:latin typeface="Times New Roman" panose="02020603050405020304" pitchFamily="18" charset="0"/>
                <a:ea typeface="Calibri" panose="020F0502020204030204" pitchFamily="34" charset="0"/>
              </a:rPr>
              <a:t>final notes</a:t>
            </a:r>
            <a:r>
              <a:rPr lang="en-US" sz="2400" dirty="0">
                <a:solidFill>
                  <a:srgbClr val="202122"/>
                </a:solidFill>
                <a:effectLst/>
                <a:latin typeface="Times New Roman" panose="02020603050405020304" pitchFamily="18" charset="0"/>
                <a:ea typeface="Calibri" panose="020F0502020204030204" pitchFamily="34" charset="0"/>
              </a:rPr>
              <a:t>, as follows. </a:t>
            </a:r>
          </a:p>
          <a:p>
            <a:r>
              <a:rPr lang="en-US" sz="2400" dirty="0">
                <a:solidFill>
                  <a:srgbClr val="202122"/>
                </a:solidFill>
                <a:effectLst/>
                <a:latin typeface="Times New Roman" panose="02020603050405020304" pitchFamily="18" charset="0"/>
                <a:ea typeface="Calibri" panose="020F0502020204030204" pitchFamily="34" charset="0"/>
              </a:rPr>
              <a:t>First, </a:t>
            </a:r>
            <a:r>
              <a:rPr lang="en-US" sz="2400" dirty="0">
                <a:solidFill>
                  <a:srgbClr val="000000"/>
                </a:solidFill>
                <a:effectLst/>
                <a:latin typeface="Times New Roman" panose="02020603050405020304" pitchFamily="18" charset="0"/>
                <a:ea typeface="Calibri" panose="020F0502020204030204" pitchFamily="34" charset="0"/>
              </a:rPr>
              <a:t>the SFHA is the candidate </a:t>
            </a:r>
            <a:r>
              <a:rPr lang="en-US" sz="2400" u="sng" dirty="0">
                <a:solidFill>
                  <a:srgbClr val="000000"/>
                </a:solidFill>
                <a:effectLst/>
                <a:latin typeface="Times New Roman" panose="02020603050405020304" pitchFamily="18" charset="0"/>
                <a:ea typeface="Calibri" panose="020F0502020204030204" pitchFamily="34" charset="0"/>
              </a:rPr>
              <a:t>not necessarily for </a:t>
            </a:r>
            <a:r>
              <a:rPr lang="en-US" sz="2800" b="1" u="sng" dirty="0">
                <a:solidFill>
                  <a:srgbClr val="000000"/>
                </a:solidFill>
                <a:effectLst/>
                <a:latin typeface="Times New Roman" panose="02020603050405020304" pitchFamily="18" charset="0"/>
                <a:ea typeface="Calibri" panose="020F0502020204030204" pitchFamily="34" charset="0"/>
              </a:rPr>
              <a:t>all</a:t>
            </a:r>
            <a:r>
              <a:rPr lang="en-US" sz="2400" u="sng" dirty="0">
                <a:solidFill>
                  <a:srgbClr val="000000"/>
                </a:solidFill>
                <a:effectLst/>
                <a:latin typeface="Times New Roman" panose="02020603050405020304" pitchFamily="18" charset="0"/>
                <a:ea typeface="Calibri" panose="020F0502020204030204" pitchFamily="34" charset="0"/>
              </a:rPr>
              <a:t> dark matte</a:t>
            </a:r>
            <a:r>
              <a:rPr lang="en-US" sz="2400" dirty="0">
                <a:solidFill>
                  <a:srgbClr val="000000"/>
                </a:solidFill>
                <a:effectLst/>
                <a:latin typeface="Times New Roman" panose="02020603050405020304" pitchFamily="18" charset="0"/>
                <a:ea typeface="Calibri" panose="020F0502020204030204" pitchFamily="34" charset="0"/>
              </a:rPr>
              <a:t>r</a:t>
            </a:r>
            <a:r>
              <a:rPr lang="en-US" sz="2400" dirty="0">
                <a:solidFill>
                  <a:srgbClr val="000000"/>
                </a:solidFill>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Calibri" panose="020F0502020204030204" pitchFamily="34" charset="0"/>
            </a:endParaRPr>
          </a:p>
          <a:p>
            <a:r>
              <a:rPr lang="en-US" sz="2400" dirty="0">
                <a:solidFill>
                  <a:srgbClr val="000000"/>
                </a:solidFill>
                <a:effectLst/>
                <a:latin typeface="Times New Roman" panose="02020603050405020304" pitchFamily="18" charset="0"/>
                <a:ea typeface="Calibri" panose="020F0502020204030204" pitchFamily="34" charset="0"/>
              </a:rPr>
              <a:t>In other words, the SFHA </a:t>
            </a:r>
            <a:r>
              <a:rPr lang="en-US" sz="2400" dirty="0">
                <a:effectLst/>
                <a:latin typeface="Times New Roman" panose="02020603050405020304" pitchFamily="18" charset="0"/>
                <a:ea typeface="Calibri" panose="020F0502020204030204" pitchFamily="34" charset="0"/>
              </a:rPr>
              <a:t>could represent only a </a:t>
            </a:r>
            <a:r>
              <a:rPr lang="en-US" sz="2400" i="1" dirty="0">
                <a:effectLst/>
                <a:latin typeface="Times New Roman" panose="02020603050405020304" pitchFamily="18" charset="0"/>
                <a:ea typeface="Calibri" panose="020F0502020204030204" pitchFamily="34" charset="0"/>
              </a:rPr>
              <a:t>part of dark matter</a:t>
            </a:r>
            <a:r>
              <a:rPr lang="en-US" sz="2400" dirty="0">
                <a:solidFill>
                  <a:srgbClr val="000000"/>
                </a:solidFill>
                <a:effectLst/>
                <a:latin typeface="Times New Roman" panose="02020603050405020304" pitchFamily="18" charset="0"/>
                <a:ea typeface="Calibri" panose="020F0502020204030204" pitchFamily="34" charset="0"/>
              </a:rPr>
              <a:t>, so that </a:t>
            </a:r>
            <a:r>
              <a:rPr lang="en-US" sz="2400" dirty="0">
                <a:solidFill>
                  <a:srgbClr val="FF0000"/>
                </a:solidFill>
                <a:effectLst/>
                <a:latin typeface="Times New Roman" panose="02020603050405020304" pitchFamily="18" charset="0"/>
                <a:ea typeface="Calibri" panose="020F0502020204030204" pitchFamily="34" charset="0"/>
              </a:rPr>
              <a:t>not each and every astrophysical observation </a:t>
            </a:r>
            <a:r>
              <a:rPr lang="en-US" sz="2400" dirty="0">
                <a:solidFill>
                  <a:srgbClr val="000000"/>
                </a:solidFill>
                <a:effectLst/>
                <a:latin typeface="Times New Roman" panose="02020603050405020304" pitchFamily="18" charset="0"/>
                <a:ea typeface="Calibri" panose="020F0502020204030204" pitchFamily="34" charset="0"/>
              </a:rPr>
              <a:t>(beyond the three major observations discussed above) </a:t>
            </a:r>
            <a:r>
              <a:rPr lang="en-US" sz="2400" dirty="0">
                <a:solidFill>
                  <a:srgbClr val="FF0000"/>
                </a:solidFill>
                <a:effectLst/>
                <a:latin typeface="Times New Roman" panose="02020603050405020304" pitchFamily="18" charset="0"/>
                <a:ea typeface="Calibri" panose="020F0502020204030204" pitchFamily="34" charset="0"/>
              </a:rPr>
              <a:t>has to be explained by the SFHA</a:t>
            </a:r>
            <a:r>
              <a:rPr lang="en-US" sz="2400" dirty="0">
                <a:solidFill>
                  <a:srgbClr val="C00000"/>
                </a:solidFill>
                <a:latin typeface="Times New Roman" panose="02020603050405020304" pitchFamily="18" charset="0"/>
                <a:ea typeface="Calibri" panose="020F0502020204030204" pitchFamily="34" charset="0"/>
              </a:rPr>
              <a: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a:solidFill>
                  <a:srgbClr val="C00000"/>
                </a:solidFill>
                <a:effectLst/>
                <a:latin typeface="Times New Roman" panose="02020603050405020304" pitchFamily="18" charset="0"/>
                <a:ea typeface="Calibri" panose="020F0502020204030204" pitchFamily="34" charset="0"/>
              </a:rPr>
              <a:t>just as </a:t>
            </a:r>
            <a:r>
              <a:rPr lang="en-US" sz="2400" dirty="0">
                <a:solidFill>
                  <a:srgbClr val="C00000"/>
                </a:solidFill>
                <a:latin typeface="Times New Roman" panose="02020603050405020304" pitchFamily="18" charset="0"/>
                <a:ea typeface="Calibri" panose="020F0502020204030204" pitchFamily="34" charset="0"/>
              </a:rPr>
              <a:t>any of</a:t>
            </a:r>
            <a:r>
              <a:rPr lang="en-US" sz="2400" dirty="0">
                <a:solidFill>
                  <a:srgbClr val="C00000"/>
                </a:solidFill>
                <a:effectLst/>
                <a:latin typeface="Times New Roman" panose="02020603050405020304" pitchFamily="18" charset="0"/>
                <a:ea typeface="Calibri" panose="020F0502020204030204" pitchFamily="34" charset="0"/>
              </a:rPr>
              <a:t> other theories of dark matter does </a:t>
            </a:r>
            <a:r>
              <a:rPr lang="en-US" sz="2800" b="1" dirty="0">
                <a:solidFill>
                  <a:srgbClr val="C00000"/>
                </a:solidFill>
                <a:effectLst/>
                <a:latin typeface="Times New Roman" panose="02020603050405020304" pitchFamily="18" charset="0"/>
                <a:ea typeface="Calibri" panose="020F0502020204030204" pitchFamily="34" charset="0"/>
              </a:rPr>
              <a:t>not</a:t>
            </a:r>
            <a:r>
              <a:rPr lang="en-US" sz="2400" dirty="0">
                <a:solidFill>
                  <a:srgbClr val="C00000"/>
                </a:solidFill>
                <a:effectLst/>
                <a:latin typeface="Times New Roman" panose="02020603050405020304" pitchFamily="18" charset="0"/>
                <a:ea typeface="Calibri" panose="020F0502020204030204" pitchFamily="34" charset="0"/>
              </a:rPr>
              <a:t> explain </a:t>
            </a:r>
            <a:r>
              <a:rPr lang="en-US" sz="2800" b="1" dirty="0">
                <a:solidFill>
                  <a:srgbClr val="C00000"/>
                </a:solidFill>
                <a:effectLst/>
                <a:latin typeface="Times New Roman" panose="02020603050405020304" pitchFamily="18" charset="0"/>
                <a:ea typeface="Calibri" panose="020F0502020204030204" pitchFamily="34" charset="0"/>
              </a:rPr>
              <a:t>all</a:t>
            </a:r>
            <a:r>
              <a:rPr lang="en-US" sz="2400" dirty="0">
                <a:solidFill>
                  <a:srgbClr val="C00000"/>
                </a:solidFill>
                <a:effectLst/>
                <a:latin typeface="Times New Roman" panose="02020603050405020304" pitchFamily="18" charset="0"/>
                <a:ea typeface="Calibri" panose="020F0502020204030204" pitchFamily="34" charset="0"/>
              </a:rPr>
              <a:t> astrophysical observations.</a:t>
            </a:r>
            <a:r>
              <a:rPr lang="en-US" sz="2400" dirty="0">
                <a:solidFill>
                  <a:srgbClr val="000000"/>
                </a:solidFill>
                <a:latin typeface="Times New Roman" panose="02020603050405020304" pitchFamily="18" charset="0"/>
                <a:ea typeface="Calibri" panose="020F0502020204030204" pitchFamily="34" charset="0"/>
              </a:rPr>
              <a:t> </a:t>
            </a:r>
            <a:r>
              <a:rPr lang="en-US" sz="2400" dirty="0">
                <a:solidFill>
                  <a:srgbClr val="000000"/>
                </a:solidFill>
                <a:effectLst/>
                <a:latin typeface="Times New Roman" panose="02020603050405020304" pitchFamily="18" charset="0"/>
                <a:ea typeface="Calibri" panose="020F0502020204030204" pitchFamily="34" charset="0"/>
              </a:rPr>
              <a:t> </a:t>
            </a:r>
          </a:p>
          <a:p>
            <a:r>
              <a:rPr lang="en-US" sz="2400" dirty="0">
                <a:solidFill>
                  <a:srgbClr val="000000"/>
                </a:solidFill>
                <a:effectLst/>
                <a:latin typeface="Times New Roman" panose="02020603050405020304" pitchFamily="18" charset="0"/>
                <a:ea typeface="Calibri" panose="020F0502020204030204" pitchFamily="34" charset="0"/>
              </a:rPr>
              <a:t>It is well possible that </a:t>
            </a:r>
            <a:r>
              <a:rPr lang="en-US" sz="2400" dirty="0">
                <a:solidFill>
                  <a:srgbClr val="FF0000"/>
                </a:solidFill>
                <a:effectLst/>
                <a:latin typeface="Times New Roman" panose="02020603050405020304" pitchFamily="18" charset="0"/>
                <a:ea typeface="Calibri" panose="020F0502020204030204" pitchFamily="34" charset="0"/>
              </a:rPr>
              <a:t>the effects assigned to dark matter</a:t>
            </a:r>
            <a:r>
              <a:rPr lang="en-US" sz="2400" dirty="0">
                <a:solidFill>
                  <a:srgbClr val="000000"/>
                </a:solidFill>
                <a:effectLst/>
                <a:latin typeface="Times New Roman" panose="02020603050405020304" pitchFamily="18" charset="0"/>
                <a:ea typeface="Calibri" panose="020F0502020204030204" pitchFamily="34" charset="0"/>
              </a:rPr>
              <a:t> in different types of astrophysical observations </a:t>
            </a:r>
            <a:r>
              <a:rPr lang="en-US" sz="2400" dirty="0">
                <a:solidFill>
                  <a:srgbClr val="FF0000"/>
                </a:solidFill>
                <a:effectLst/>
                <a:latin typeface="Times New Roman" panose="02020603050405020304" pitchFamily="18" charset="0"/>
                <a:ea typeface="Calibri" panose="020F0502020204030204" pitchFamily="34" charset="0"/>
              </a:rPr>
              <a:t>do not have one universal cause</a:t>
            </a:r>
            <a:r>
              <a:rPr lang="en-US" sz="2400" dirty="0">
                <a:solidFill>
                  <a:srgbClr val="000000"/>
                </a:solidFill>
                <a:effectLst/>
                <a:latin typeface="Times New Roman" panose="02020603050405020304" pitchFamily="18" charset="0"/>
                <a:ea typeface="Calibri" panose="020F0502020204030204" pitchFamily="34" charset="0"/>
              </a:rPr>
              <a:t>, i.e., </a:t>
            </a:r>
            <a:r>
              <a:rPr lang="en-US" sz="2400" b="1" dirty="0">
                <a:solidFill>
                  <a:srgbClr val="C00000"/>
                </a:solidFill>
                <a:effectLst/>
                <a:latin typeface="Times New Roman" panose="02020603050405020304" pitchFamily="18" charset="0"/>
                <a:ea typeface="Calibri" panose="020F0502020204030204" pitchFamily="34" charset="0"/>
              </a:rPr>
              <a:t>there is </a:t>
            </a:r>
            <a:r>
              <a:rPr lang="en-US" sz="2800" b="1" u="sng" dirty="0">
                <a:solidFill>
                  <a:srgbClr val="C00000"/>
                </a:solidFill>
                <a:effectLst/>
                <a:latin typeface="Times New Roman" panose="02020603050405020304" pitchFamily="18" charset="0"/>
                <a:ea typeface="Calibri" panose="020F0502020204030204" pitchFamily="34" charset="0"/>
              </a:rPr>
              <a:t>no</a:t>
            </a:r>
            <a:r>
              <a:rPr lang="en-US" sz="2400" b="1" dirty="0">
                <a:solidFill>
                  <a:srgbClr val="C00000"/>
                </a:solidFill>
                <a:effectLst/>
                <a:latin typeface="Times New Roman" panose="02020603050405020304" pitchFamily="18" charset="0"/>
                <a:ea typeface="Calibri" panose="020F0502020204030204" pitchFamily="34" charset="0"/>
              </a:rPr>
              <a:t> one universal type of “dark matter”</a:t>
            </a:r>
            <a:r>
              <a:rPr lang="en-US" sz="2400" dirty="0">
                <a:solidFill>
                  <a:srgbClr val="000000"/>
                </a:solidFill>
                <a:effectLst/>
                <a:latin typeface="Times New Roman" panose="02020603050405020304" pitchFamily="18" charset="0"/>
                <a:ea typeface="Calibri" panose="020F0502020204030204" pitchFamily="34" charset="0"/>
              </a:rPr>
              <a:t>. </a:t>
            </a:r>
          </a:p>
          <a:p>
            <a:r>
              <a:rPr lang="en-US" sz="2400" dirty="0">
                <a:solidFill>
                  <a:srgbClr val="202122"/>
                </a:solidFill>
                <a:latin typeface="Times New Roman" panose="02020603050405020304" pitchFamily="18" charset="0"/>
                <a:cs typeface="Times New Roman" panose="02020603050405020304" pitchFamily="18" charset="0"/>
              </a:rPr>
              <a:t>For more details I refer to our recent review in “New Astronomy Reviews” (Elsevier journal) published in </a:t>
            </a:r>
            <a:r>
              <a:rPr lang="en-US" sz="2400" b="1" dirty="0">
                <a:solidFill>
                  <a:srgbClr val="202122"/>
                </a:solidFill>
                <a:latin typeface="Times New Roman" panose="02020603050405020304" pitchFamily="18" charset="0"/>
                <a:cs typeface="Times New Roman" panose="02020603050405020304" pitchFamily="18" charset="0"/>
              </a:rPr>
              <a:t>2023</a:t>
            </a:r>
            <a:r>
              <a:rPr lang="en-US" sz="2400" dirty="0">
                <a:solidFill>
                  <a:srgbClr val="202122"/>
                </a:solidFill>
                <a:latin typeface="Times New Roman" panose="02020603050405020304" pitchFamily="18" charset="0"/>
                <a:cs typeface="Times New Roman" panose="02020603050405020304" pitchFamily="18" charset="0"/>
              </a:rPr>
              <a:t>, </a:t>
            </a:r>
            <a:r>
              <a:rPr lang="en-US" sz="2400" i="1" dirty="0">
                <a:solidFill>
                  <a:srgbClr val="202122"/>
                </a:solidFill>
                <a:latin typeface="Times New Roman" panose="02020603050405020304" pitchFamily="18" charset="0"/>
                <a:cs typeface="Times New Roman" panose="02020603050405020304" pitchFamily="18" charset="0"/>
              </a:rPr>
              <a:t>96</a:t>
            </a:r>
            <a:r>
              <a:rPr lang="en-US" sz="2400" dirty="0">
                <a:solidFill>
                  <a:srgbClr val="202122"/>
                </a:solidFill>
                <a:latin typeface="Times New Roman" panose="02020603050405020304" pitchFamily="18" charset="0"/>
                <a:cs typeface="Times New Roman" panose="02020603050405020304" pitchFamily="18" charset="0"/>
              </a:rPr>
              <a:t>, 101573.</a:t>
            </a: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solidFill>
                <a:srgbClr val="000000"/>
              </a:solidFill>
              <a:effectLst/>
              <a:latin typeface="Times New Roman" panose="02020603050405020304" pitchFamily="18" charset="0"/>
              <a:ea typeface="Calibri" panose="020F0502020204030204" pitchFamily="34" charset="0"/>
            </a:endParaRPr>
          </a:p>
          <a:p>
            <a:pPr marL="0" indent="0">
              <a:buNone/>
            </a:pPr>
            <a:endParaRPr lang="en-US" sz="2200" dirty="0"/>
          </a:p>
        </p:txBody>
      </p:sp>
    </p:spTree>
    <p:extLst>
      <p:ext uri="{BB962C8B-B14F-4D97-AF65-F5344CB8AC3E}">
        <p14:creationId xmlns:p14="http://schemas.microsoft.com/office/powerpoint/2010/main" val="524609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C72EA-65B8-3AD6-3047-38C80F049713}"/>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0C1EA2A3-A19A-C660-57FF-608BFB8FDCB5}"/>
              </a:ext>
            </a:extLst>
          </p:cNvPr>
          <p:cNvSpPr>
            <a:spLocks noGrp="1"/>
          </p:cNvSpPr>
          <p:nvPr>
            <p:ph idx="1"/>
          </p:nvPr>
        </p:nvSpPr>
        <p:spPr>
          <a:xfrm>
            <a:off x="457200" y="320358"/>
            <a:ext cx="8229600" cy="6156642"/>
          </a:xfrm>
        </p:spPr>
        <p:txBody>
          <a:bodyPr/>
          <a:lstStyle/>
          <a:p>
            <a:r>
              <a:rPr lang="en-US" sz="2400" dirty="0">
                <a:solidFill>
                  <a:srgbClr val="FF0000"/>
                </a:solidFill>
                <a:effectLst/>
                <a:latin typeface="Times New Roman" panose="02020603050405020304" pitchFamily="18" charset="0"/>
                <a:ea typeface="Calibri" panose="020F0502020204030204" pitchFamily="34" charset="0"/>
              </a:rPr>
              <a:t>This situation would not be unique</a:t>
            </a:r>
            <a:r>
              <a:rPr lang="en-US" sz="2400" dirty="0">
                <a:solidFill>
                  <a:srgbClr val="000000"/>
                </a:solidFill>
                <a:effectLst/>
                <a:latin typeface="Times New Roman" panose="02020603050405020304" pitchFamily="18" charset="0"/>
                <a:ea typeface="Calibri" panose="020F0502020204030204" pitchFamily="34" charset="0"/>
              </a:rPr>
              <a:t>. </a:t>
            </a:r>
          </a:p>
          <a:p>
            <a:r>
              <a:rPr lang="en-US" sz="2400" dirty="0">
                <a:solidFill>
                  <a:srgbClr val="000000"/>
                </a:solidFill>
                <a:effectLst/>
                <a:latin typeface="Times New Roman" panose="02020603050405020304" pitchFamily="18" charset="0"/>
                <a:ea typeface="Calibri" panose="020F0502020204030204" pitchFamily="34" charset="0"/>
              </a:rPr>
              <a:t>For example, explaining a </a:t>
            </a:r>
            <a:r>
              <a:rPr lang="en-US" sz="2400" dirty="0">
                <a:solidFill>
                  <a:srgbClr val="C00000"/>
                </a:solidFill>
                <a:effectLst/>
                <a:latin typeface="Times New Roman" panose="02020603050405020304" pitchFamily="18" charset="0"/>
                <a:ea typeface="Calibri" panose="020F0502020204030204" pitchFamily="34" charset="0"/>
              </a:rPr>
              <a:t>huge energy release during relatively short period of time in the </a:t>
            </a:r>
            <a:r>
              <a:rPr lang="en-US" sz="2400" u="sng" dirty="0">
                <a:solidFill>
                  <a:srgbClr val="C00000"/>
                </a:solidFill>
                <a:effectLst/>
                <a:latin typeface="Times New Roman" panose="02020603050405020304" pitchFamily="18" charset="0"/>
                <a:ea typeface="Calibri" panose="020F0502020204030204" pitchFamily="34" charset="0"/>
              </a:rPr>
              <a:t>most powerful solar flares </a:t>
            </a:r>
            <a:r>
              <a:rPr lang="en-US" sz="2400" dirty="0">
                <a:solidFill>
                  <a:srgbClr val="000000"/>
                </a:solidFill>
                <a:effectLst/>
                <a:latin typeface="Times New Roman" panose="02020603050405020304" pitchFamily="18" charset="0"/>
                <a:ea typeface="Calibri" panose="020F0502020204030204" pitchFamily="34" charset="0"/>
              </a:rPr>
              <a:t>required the hypothesis of the anomalous resistivity of the flare plasmas – </a:t>
            </a:r>
            <a:r>
              <a:rPr lang="en-US" sz="2400" dirty="0">
                <a:solidFill>
                  <a:srgbClr val="FF0000"/>
                </a:solidFill>
                <a:effectLst/>
                <a:latin typeface="Times New Roman" panose="02020603050405020304" pitchFamily="18" charset="0"/>
                <a:ea typeface="Calibri" panose="020F0502020204030204" pitchFamily="34" charset="0"/>
              </a:rPr>
              <a:t>the anomalous resistivity caused by the development of a Low-frequency Electrostatic Plasma Turbulence (LEPT). </a:t>
            </a:r>
          </a:p>
          <a:p>
            <a:r>
              <a:rPr lang="en-US" sz="2400" b="1" dirty="0">
                <a:solidFill>
                  <a:srgbClr val="C00000"/>
                </a:solidFill>
                <a:effectLst/>
                <a:latin typeface="Times New Roman" panose="02020603050405020304" pitchFamily="18" charset="0"/>
                <a:ea typeface="Calibri" panose="020F0502020204030204" pitchFamily="34" charset="0"/>
              </a:rPr>
              <a:t>The development of the LEPT in the most powerful solar flares was then confirmed in observations by the spectroscopic diagnostic </a:t>
            </a:r>
            <a:r>
              <a:rPr lang="en-US" sz="2400" dirty="0">
                <a:solidFill>
                  <a:srgbClr val="000000"/>
                </a:solidFill>
                <a:effectLst/>
                <a:latin typeface="Times New Roman" panose="02020603050405020304" pitchFamily="18" charset="0"/>
                <a:ea typeface="Calibri" panose="020F0502020204030204" pitchFamily="34" charset="0"/>
              </a:rPr>
              <a:t>(</a:t>
            </a:r>
            <a:r>
              <a:rPr lang="en-US" sz="2400" dirty="0" err="1">
                <a:solidFill>
                  <a:srgbClr val="000000"/>
                </a:solidFill>
                <a:effectLst/>
                <a:latin typeface="Times New Roman" panose="02020603050405020304" pitchFamily="18" charset="0"/>
                <a:ea typeface="Calibri" panose="020F0502020204030204" pitchFamily="34" charset="0"/>
              </a:rPr>
              <a:t>Koval</a:t>
            </a:r>
            <a:r>
              <a:rPr lang="en-US" sz="2400" dirty="0">
                <a:solidFill>
                  <a:srgbClr val="000000"/>
                </a:solidFill>
                <a:effectLst/>
                <a:latin typeface="Times New Roman" panose="02020603050405020304" pitchFamily="18" charset="0"/>
                <a:ea typeface="Calibri" panose="020F0502020204030204" pitchFamily="34" charset="0"/>
              </a:rPr>
              <a:t> &amp; Oks, 1983). </a:t>
            </a:r>
          </a:p>
          <a:p>
            <a:r>
              <a:rPr lang="en-US" sz="2400" dirty="0">
                <a:solidFill>
                  <a:srgbClr val="000000"/>
                </a:solidFill>
                <a:effectLst/>
                <a:latin typeface="Times New Roman" panose="02020603050405020304" pitchFamily="18" charset="0"/>
                <a:ea typeface="Calibri" panose="020F0502020204030204" pitchFamily="34" charset="0"/>
              </a:rPr>
              <a:t>However, explaining </a:t>
            </a:r>
            <a:r>
              <a:rPr lang="en-US" sz="2400" u="sng" dirty="0">
                <a:solidFill>
                  <a:srgbClr val="000000"/>
                </a:solidFill>
                <a:effectLst/>
                <a:latin typeface="Times New Roman" panose="02020603050405020304" pitchFamily="18" charset="0"/>
                <a:ea typeface="Calibri" panose="020F0502020204030204" pitchFamily="34" charset="0"/>
              </a:rPr>
              <a:t>less powerful </a:t>
            </a:r>
            <a:r>
              <a:rPr lang="en-US" sz="2400" dirty="0">
                <a:solidFill>
                  <a:srgbClr val="000000"/>
                </a:solidFill>
                <a:effectLst/>
                <a:latin typeface="Times New Roman" panose="02020603050405020304" pitchFamily="18" charset="0"/>
                <a:ea typeface="Calibri" panose="020F0502020204030204" pitchFamily="34" charset="0"/>
              </a:rPr>
              <a:t>solar flares </a:t>
            </a:r>
            <a:r>
              <a:rPr lang="en-US" sz="2400" u="sng" dirty="0">
                <a:solidFill>
                  <a:srgbClr val="000000"/>
                </a:solidFill>
                <a:effectLst/>
                <a:latin typeface="Times New Roman" panose="02020603050405020304" pitchFamily="18" charset="0"/>
                <a:ea typeface="Calibri" panose="020F0502020204030204" pitchFamily="34" charset="0"/>
              </a:rPr>
              <a:t>did not require the LEPT hypothesis </a:t>
            </a:r>
            <a:r>
              <a:rPr lang="en-US" sz="2400" dirty="0">
                <a:solidFill>
                  <a:srgbClr val="000000"/>
                </a:solidFill>
                <a:effectLst/>
                <a:latin typeface="Times New Roman" panose="02020603050405020304" pitchFamily="18" charset="0"/>
                <a:ea typeface="Calibri" panose="020F0502020204030204" pitchFamily="34" charset="0"/>
              </a:rPr>
              <a:t>and the </a:t>
            </a:r>
            <a:r>
              <a:rPr lang="en-US" sz="2400" u="sng" dirty="0">
                <a:solidFill>
                  <a:srgbClr val="000000"/>
                </a:solidFill>
                <a:effectLst/>
                <a:latin typeface="Times New Roman" panose="02020603050405020304" pitchFamily="18" charset="0"/>
                <a:ea typeface="Calibri" panose="020F0502020204030204" pitchFamily="34" charset="0"/>
              </a:rPr>
              <a:t>LEPT in such flares was not detected spectroscopically</a:t>
            </a:r>
            <a:r>
              <a:rPr lang="en-US" sz="2400" dirty="0">
                <a:solidFill>
                  <a:srgbClr val="000000"/>
                </a:solidFill>
                <a:effectLst/>
                <a:latin typeface="Times New Roman" panose="02020603050405020304" pitchFamily="18" charset="0"/>
                <a:ea typeface="Calibri" panose="020F0502020204030204" pitchFamily="34" charset="0"/>
              </a:rPr>
              <a:t>. </a:t>
            </a:r>
          </a:p>
          <a:p>
            <a:pPr marL="0" indent="0">
              <a:buNone/>
            </a:pPr>
            <a:endParaRPr lang="en-US" sz="2400" dirty="0"/>
          </a:p>
          <a:p>
            <a:pPr marL="0" indent="0">
              <a:buNone/>
            </a:pPr>
            <a:r>
              <a:rPr lang="en-US" sz="1800" dirty="0" err="1"/>
              <a:t>Koval</a:t>
            </a:r>
            <a:r>
              <a:rPr lang="en-US" sz="1800" dirty="0"/>
              <a:t> &amp; Oks, 1983, </a:t>
            </a:r>
            <a:r>
              <a:rPr lang="en-US" sz="1800" i="1" dirty="0">
                <a:solidFill>
                  <a:srgbClr val="000000"/>
                </a:solidFill>
                <a:effectLst/>
                <a:latin typeface="Times New Roman" panose="02020603050405020304" pitchFamily="18" charset="0"/>
                <a:ea typeface="Calibri" panose="020F0502020204030204" pitchFamily="34" charset="0"/>
              </a:rPr>
              <a:t>Bull. Crimean </a:t>
            </a:r>
            <a:r>
              <a:rPr lang="en-US" sz="1800" i="1" dirty="0" err="1">
                <a:solidFill>
                  <a:srgbClr val="000000"/>
                </a:solidFill>
                <a:effectLst/>
                <a:latin typeface="Times New Roman" panose="02020603050405020304" pitchFamily="18" charset="0"/>
                <a:ea typeface="Calibri" panose="020F0502020204030204" pitchFamily="34" charset="0"/>
              </a:rPr>
              <a:t>Astrophys</a:t>
            </a:r>
            <a:r>
              <a:rPr lang="en-US" sz="1800" i="1" dirty="0">
                <a:solidFill>
                  <a:srgbClr val="000000"/>
                </a:solidFill>
                <a:effectLst/>
                <a:latin typeface="Times New Roman" panose="02020603050405020304" pitchFamily="18" charset="0"/>
                <a:ea typeface="Calibri" panose="020F0502020204030204" pitchFamily="34" charset="0"/>
              </a:rPr>
              <a:t>. Observ</a:t>
            </a:r>
            <a:r>
              <a:rPr lang="en-US" sz="1800" i="1" dirty="0">
                <a:solidFill>
                  <a:srgbClr val="000000"/>
                </a:solidFill>
                <a:latin typeface="Times New Roman" panose="02020603050405020304" pitchFamily="18" charset="0"/>
                <a:ea typeface="Calibri" panose="020F0502020204030204" pitchFamily="34" charset="0"/>
              </a:rPr>
              <a:t>atory</a:t>
            </a:r>
            <a:r>
              <a:rPr lang="en-US" sz="1800" dirty="0">
                <a:solidFill>
                  <a:srgbClr val="000000"/>
                </a:solidFill>
                <a:effectLst/>
                <a:latin typeface="Times New Roman" panose="02020603050405020304" pitchFamily="18" charset="0"/>
                <a:ea typeface="Calibri" panose="020F0502020204030204" pitchFamily="34" charset="0"/>
              </a:rPr>
              <a:t> 67, 78.</a:t>
            </a:r>
            <a:endParaRPr lang="en-US" sz="1800" dirty="0"/>
          </a:p>
        </p:txBody>
      </p:sp>
    </p:spTree>
    <p:extLst>
      <p:ext uri="{BB962C8B-B14F-4D97-AF65-F5344CB8AC3E}">
        <p14:creationId xmlns:p14="http://schemas.microsoft.com/office/powerpoint/2010/main" val="2405990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4D851-306B-52DF-36B6-E24BA69E25CB}"/>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4BF900E9-49FF-9D0C-5348-F948B8AF93E8}"/>
              </a:ext>
            </a:extLst>
          </p:cNvPr>
          <p:cNvSpPr>
            <a:spLocks noGrp="1"/>
          </p:cNvSpPr>
          <p:nvPr>
            <p:ph idx="1"/>
          </p:nvPr>
        </p:nvSpPr>
        <p:spPr>
          <a:xfrm>
            <a:off x="457200" y="320358"/>
            <a:ext cx="8229600" cy="5805806"/>
          </a:xfrm>
        </p:spPr>
        <p:txBody>
          <a:bodyPr/>
          <a:lstStyle/>
          <a:p>
            <a:r>
              <a:rPr lang="en-US" sz="2400" dirty="0">
                <a:solidFill>
                  <a:srgbClr val="202122"/>
                </a:solidFill>
                <a:effectLst/>
                <a:latin typeface="Times New Roman" panose="02020603050405020304" pitchFamily="18" charset="0"/>
                <a:ea typeface="Calibri" panose="020F0502020204030204" pitchFamily="34" charset="0"/>
              </a:rPr>
              <a:t>Second, </a:t>
            </a:r>
            <a:r>
              <a:rPr lang="en-US" sz="2400" u="sng" dirty="0">
                <a:solidFill>
                  <a:srgbClr val="202122"/>
                </a:solidFill>
                <a:effectLst/>
                <a:latin typeface="Times New Roman" panose="02020603050405020304" pitchFamily="18" charset="0"/>
                <a:ea typeface="Calibri" panose="020F0502020204030204" pitchFamily="34" charset="0"/>
              </a:rPr>
              <a:t>there are galaxies that seem not having dark matter </a:t>
            </a:r>
            <a:r>
              <a:rPr lang="en-US" sz="2400" dirty="0">
                <a:solidFill>
                  <a:srgbClr val="202122"/>
                </a:solidFill>
                <a:effectLst/>
                <a:latin typeface="Times New Roman" panose="02020603050405020304" pitchFamily="18" charset="0"/>
                <a:ea typeface="Calibri" panose="020F0502020204030204" pitchFamily="34" charset="0"/>
              </a:rPr>
              <a:t>– see, e.g., Gibney (2022). </a:t>
            </a:r>
          </a:p>
          <a:p>
            <a:r>
              <a:rPr lang="en-US" sz="2400" u="sng" dirty="0">
                <a:solidFill>
                  <a:srgbClr val="202122"/>
                </a:solidFill>
                <a:effectLst/>
                <a:latin typeface="Times New Roman" panose="02020603050405020304" pitchFamily="18" charset="0"/>
                <a:ea typeface="Calibri" panose="020F0502020204030204" pitchFamily="34" charset="0"/>
              </a:rPr>
              <a:t>If these galaxies still cause gravitational microlensing</a:t>
            </a:r>
            <a:r>
              <a:rPr lang="en-US" sz="2400" dirty="0">
                <a:solidFill>
                  <a:srgbClr val="202122"/>
                </a:solidFill>
                <a:effectLst/>
                <a:latin typeface="Times New Roman" panose="02020603050405020304" pitchFamily="18" charset="0"/>
                <a:ea typeface="Calibri" panose="020F0502020204030204" pitchFamily="34" charset="0"/>
              </a:rPr>
              <a:t>, this can be explained, e.g., by Yahalom theory (2021) based on the retardation effects in general relativity or perhaps by another theory not developed yet. </a:t>
            </a:r>
          </a:p>
          <a:p>
            <a:r>
              <a:rPr lang="en-US" sz="2400" dirty="0">
                <a:solidFill>
                  <a:srgbClr val="202122"/>
                </a:solidFill>
                <a:effectLst/>
                <a:latin typeface="Times New Roman" panose="02020603050405020304" pitchFamily="18" charset="0"/>
                <a:ea typeface="Calibri" panose="020F0502020204030204" pitchFamily="34" charset="0"/>
              </a:rPr>
              <a:t>Once again, </a:t>
            </a:r>
            <a:r>
              <a:rPr lang="en-US" sz="2400" dirty="0">
                <a:solidFill>
                  <a:srgbClr val="FF0000"/>
                </a:solidFill>
                <a:effectLst/>
                <a:latin typeface="Times New Roman" panose="02020603050405020304" pitchFamily="18" charset="0"/>
                <a:ea typeface="Calibri" panose="020F0502020204030204" pitchFamily="34" charset="0"/>
              </a:rPr>
              <a:t>none of the existing theories has to explain each and every astrophysical observation because dark matter could be a </a:t>
            </a:r>
            <a:r>
              <a:rPr lang="en-US" sz="2800" i="1" u="sng" dirty="0">
                <a:solidFill>
                  <a:srgbClr val="FF0000"/>
                </a:solidFill>
                <a:effectLst/>
                <a:latin typeface="Times New Roman" panose="02020603050405020304" pitchFamily="18" charset="0"/>
                <a:ea typeface="Calibri" panose="020F0502020204030204" pitchFamily="34" charset="0"/>
              </a:rPr>
              <a:t>multi-faceted phenomenon</a:t>
            </a:r>
            <a:r>
              <a:rPr lang="en-US" sz="2400" dirty="0">
                <a:solidFill>
                  <a:srgbClr val="202122"/>
                </a:solidFill>
                <a:effectLst/>
                <a:latin typeface="Times New Roman" panose="02020603050405020304" pitchFamily="18" charset="0"/>
                <a:ea typeface="Calibri" panose="020F0502020204030204" pitchFamily="34" charset="0"/>
              </a:rPr>
              <a:t>. </a:t>
            </a:r>
            <a:endParaRPr lang="en-US" sz="2400" dirty="0">
              <a:solidFill>
                <a:srgbClr val="000000"/>
              </a:solidFill>
              <a:effectLst/>
              <a:latin typeface="Times New Roman" panose="02020603050405020304" pitchFamily="18" charset="0"/>
              <a:ea typeface="Calibri" panose="020F0502020204030204" pitchFamily="34" charset="0"/>
            </a:endParaRPr>
          </a:p>
          <a:p>
            <a:endParaRPr lang="en-US" sz="2000" dirty="0"/>
          </a:p>
          <a:p>
            <a:pPr marL="0" indent="0">
              <a:buNone/>
            </a:pPr>
            <a:endParaRPr lang="en-US" sz="2000" dirty="0"/>
          </a:p>
          <a:p>
            <a:pPr marL="0" indent="0">
              <a:buNone/>
            </a:pPr>
            <a:r>
              <a:rPr lang="en-US" sz="1800" dirty="0">
                <a:latin typeface="Times New Roman" panose="02020603050405020304" pitchFamily="18" charset="0"/>
                <a:cs typeface="Times New Roman" panose="02020603050405020304" pitchFamily="18" charset="0"/>
              </a:rPr>
              <a:t>Gibney, 2022, </a:t>
            </a:r>
            <a:r>
              <a:rPr lang="en-US" sz="1800" i="1" dirty="0">
                <a:effectLst/>
                <a:latin typeface="Times New Roman" panose="02020603050405020304" pitchFamily="18" charset="0"/>
                <a:ea typeface="Calibri" panose="020F0502020204030204" pitchFamily="34" charset="0"/>
              </a:rPr>
              <a:t>Nature, News</a:t>
            </a:r>
            <a:r>
              <a:rPr lang="en-US" sz="1800" dirty="0">
                <a:effectLst/>
                <a:latin typeface="Times New Roman" panose="02020603050405020304" pitchFamily="18" charset="0"/>
                <a:ea typeface="Calibri" panose="020F0502020204030204" pitchFamily="34" charset="0"/>
              </a:rPr>
              <a:t> 19 May</a:t>
            </a:r>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Yahalom, 2021,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Symmetry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13, 1062</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2506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2EDE1-C507-DE73-F1C4-27EFE753479B}"/>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E2C7338A-5A08-CC4D-8724-4338DD6870A5}"/>
              </a:ext>
            </a:extLst>
          </p:cNvPr>
          <p:cNvSpPr>
            <a:spLocks noGrp="1"/>
          </p:cNvSpPr>
          <p:nvPr>
            <p:ph idx="1"/>
          </p:nvPr>
        </p:nvSpPr>
        <p:spPr>
          <a:xfrm>
            <a:off x="457200" y="426719"/>
            <a:ext cx="8229600" cy="6004561"/>
          </a:xfrm>
        </p:spPr>
        <p: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The following parable (fable) seems to be in order. </a:t>
            </a:r>
          </a:p>
          <a:p>
            <a:r>
              <a:rPr lang="en-US" sz="2400" dirty="0">
                <a:effectLst/>
                <a:latin typeface="Times New Roman" panose="02020603050405020304" pitchFamily="18" charset="0"/>
                <a:ea typeface="Calibri" panose="020F0502020204030204" pitchFamily="34" charset="0"/>
              </a:rPr>
              <a:t>   </a:t>
            </a:r>
            <a:r>
              <a:rPr lang="en-US" sz="2400" dirty="0">
                <a:solidFill>
                  <a:srgbClr val="202122"/>
                </a:solidFill>
                <a:effectLst/>
                <a:latin typeface="Times New Roman" panose="02020603050405020304" pitchFamily="18" charset="0"/>
                <a:ea typeface="Calibri" panose="020F0502020204030204" pitchFamily="34" charset="0"/>
              </a:rPr>
              <a:t>“A group of blind men heard that </a:t>
            </a:r>
            <a:r>
              <a:rPr lang="en-US" sz="2400" b="1" dirty="0">
                <a:solidFill>
                  <a:srgbClr val="202122"/>
                </a:solidFill>
                <a:effectLst/>
                <a:latin typeface="Times New Roman" panose="02020603050405020304" pitchFamily="18" charset="0"/>
                <a:ea typeface="Calibri" panose="020F0502020204030204" pitchFamily="34" charset="0"/>
              </a:rPr>
              <a:t>a strange animal, called an </a:t>
            </a:r>
            <a:r>
              <a:rPr lang="en-US" sz="2400" b="1" dirty="0">
                <a:solidFill>
                  <a:srgbClr val="C00000"/>
                </a:solidFill>
                <a:effectLst/>
                <a:latin typeface="Times New Roman" panose="02020603050405020304" pitchFamily="18" charset="0"/>
                <a:ea typeface="Calibri" panose="020F0502020204030204" pitchFamily="34" charset="0"/>
              </a:rPr>
              <a:t>elephant</a:t>
            </a:r>
            <a:r>
              <a:rPr lang="en-US" sz="2400" dirty="0">
                <a:solidFill>
                  <a:srgbClr val="202122"/>
                </a:solidFill>
                <a:effectLst/>
                <a:latin typeface="Times New Roman" panose="02020603050405020304" pitchFamily="18" charset="0"/>
                <a:ea typeface="Calibri" panose="020F0502020204030204" pitchFamily="34" charset="0"/>
              </a:rPr>
              <a:t>, had been brought to the town, but none of them were aware of its shape and form. Out of curiosity, they said: "</a:t>
            </a:r>
            <a:r>
              <a:rPr lang="en-US" sz="2400" i="1" dirty="0">
                <a:solidFill>
                  <a:srgbClr val="202122"/>
                </a:solidFill>
                <a:effectLst/>
                <a:latin typeface="Times New Roman" panose="02020603050405020304" pitchFamily="18" charset="0"/>
                <a:ea typeface="Calibri" panose="020F0502020204030204" pitchFamily="34" charset="0"/>
              </a:rPr>
              <a:t>We must inspect and know it </a:t>
            </a:r>
            <a:r>
              <a:rPr lang="en-US" sz="2400" b="1" i="1" dirty="0">
                <a:solidFill>
                  <a:srgbClr val="202122"/>
                </a:solidFill>
                <a:effectLst/>
                <a:latin typeface="Times New Roman" panose="02020603050405020304" pitchFamily="18" charset="0"/>
                <a:ea typeface="Calibri" panose="020F0502020204030204" pitchFamily="34" charset="0"/>
              </a:rPr>
              <a:t>by touch</a:t>
            </a:r>
            <a:r>
              <a:rPr lang="en-US" sz="2400" dirty="0">
                <a:solidFill>
                  <a:srgbClr val="202122"/>
                </a:solidFill>
                <a:effectLst/>
                <a:latin typeface="Times New Roman" panose="02020603050405020304" pitchFamily="18" charset="0"/>
                <a:ea typeface="Calibri" panose="020F0502020204030204" pitchFamily="34" charset="0"/>
              </a:rPr>
              <a:t>, of which we are capable". So, they sought it out, and when they found the animal, they </a:t>
            </a:r>
            <a:r>
              <a:rPr lang="en-US" sz="2400" dirty="0">
                <a:solidFill>
                  <a:srgbClr val="202122"/>
                </a:solidFill>
                <a:latin typeface="Times New Roman" panose="02020603050405020304" pitchFamily="18" charset="0"/>
                <a:ea typeface="Calibri" panose="020F0502020204030204" pitchFamily="34" charset="0"/>
              </a:rPr>
              <a:t>started touching</a:t>
            </a:r>
            <a:r>
              <a:rPr lang="en-US" sz="2400" dirty="0">
                <a:solidFill>
                  <a:srgbClr val="202122"/>
                </a:solidFill>
                <a:effectLst/>
                <a:latin typeface="Times New Roman" panose="02020603050405020304" pitchFamily="18" charset="0"/>
                <a:ea typeface="Calibri" panose="020F0502020204030204" pitchFamily="34" charset="0"/>
              </a:rPr>
              <a:t> it. The first person, whose hand landed on the trunk, said, "This </a:t>
            </a:r>
            <a:r>
              <a:rPr lang="en-US" sz="2400" dirty="0">
                <a:solidFill>
                  <a:srgbClr val="202122"/>
                </a:solidFill>
                <a:latin typeface="Times New Roman" panose="02020603050405020304" pitchFamily="18" charset="0"/>
                <a:ea typeface="Calibri" panose="020F0502020204030204" pitchFamily="34" charset="0"/>
              </a:rPr>
              <a:t>animal</a:t>
            </a:r>
            <a:r>
              <a:rPr lang="en-US" sz="2400" dirty="0">
                <a:solidFill>
                  <a:srgbClr val="202122"/>
                </a:solidFill>
                <a:effectLst/>
                <a:latin typeface="Times New Roman" panose="02020603050405020304" pitchFamily="18" charset="0"/>
                <a:ea typeface="Calibri" panose="020F0502020204030204" pitchFamily="34" charset="0"/>
              </a:rPr>
              <a:t> is like a </a:t>
            </a:r>
            <a:r>
              <a:rPr lang="en-US" sz="2400" dirty="0">
                <a:solidFill>
                  <a:srgbClr val="FF0000"/>
                </a:solidFill>
                <a:effectLst/>
                <a:latin typeface="Times New Roman" panose="02020603050405020304" pitchFamily="18" charset="0"/>
                <a:ea typeface="Calibri" panose="020F0502020204030204" pitchFamily="34" charset="0"/>
              </a:rPr>
              <a:t>thick snake</a:t>
            </a:r>
            <a:r>
              <a:rPr lang="en-US" sz="2400" dirty="0">
                <a:solidFill>
                  <a:srgbClr val="202122"/>
                </a:solidFill>
                <a:effectLst/>
                <a:latin typeface="Times New Roman" panose="02020603050405020304" pitchFamily="18" charset="0"/>
                <a:ea typeface="Calibri" panose="020F0502020204030204" pitchFamily="34" charset="0"/>
              </a:rPr>
              <a:t>". For another one whose hand reached its ear, </a:t>
            </a:r>
            <a:r>
              <a:rPr lang="en-US" sz="2400" dirty="0">
                <a:solidFill>
                  <a:srgbClr val="202122"/>
                </a:solidFill>
                <a:latin typeface="Times New Roman" panose="02020603050405020304" pitchFamily="18" charset="0"/>
                <a:ea typeface="Calibri" panose="020F0502020204030204" pitchFamily="34" charset="0"/>
              </a:rPr>
              <a:t>the animal</a:t>
            </a:r>
            <a:r>
              <a:rPr lang="en-US" sz="2400" dirty="0">
                <a:solidFill>
                  <a:srgbClr val="202122"/>
                </a:solidFill>
                <a:effectLst/>
                <a:latin typeface="Times New Roman" panose="02020603050405020304" pitchFamily="18" charset="0"/>
                <a:ea typeface="Calibri" panose="020F0502020204030204" pitchFamily="34" charset="0"/>
              </a:rPr>
              <a:t> seemed like a kind of </a:t>
            </a:r>
            <a:r>
              <a:rPr lang="en-US" sz="2400" dirty="0">
                <a:solidFill>
                  <a:srgbClr val="FF0000"/>
                </a:solidFill>
                <a:effectLst/>
                <a:latin typeface="Times New Roman" panose="02020603050405020304" pitchFamily="18" charset="0"/>
                <a:ea typeface="Calibri" panose="020F0502020204030204" pitchFamily="34" charset="0"/>
              </a:rPr>
              <a:t>fan</a:t>
            </a:r>
            <a:r>
              <a:rPr lang="en-US" sz="2400" dirty="0">
                <a:solidFill>
                  <a:srgbClr val="202122"/>
                </a:solidFill>
                <a:effectLst/>
                <a:latin typeface="Times New Roman" panose="02020603050405020304" pitchFamily="18" charset="0"/>
                <a:ea typeface="Calibri" panose="020F0502020204030204" pitchFamily="34" charset="0"/>
              </a:rPr>
              <a:t>. As for another person, whose hand was upon its leg, said, </a:t>
            </a:r>
            <a:r>
              <a:rPr lang="en-US" sz="2400" dirty="0">
                <a:solidFill>
                  <a:srgbClr val="FF0000"/>
                </a:solidFill>
                <a:effectLst/>
                <a:latin typeface="Times New Roman" panose="02020603050405020304" pitchFamily="18" charset="0"/>
                <a:ea typeface="Calibri" panose="020F0502020204030204" pitchFamily="34" charset="0"/>
              </a:rPr>
              <a:t>the elephant is a pillar like a tree-trunk</a:t>
            </a:r>
            <a:r>
              <a:rPr lang="en-US" sz="2400" dirty="0">
                <a:solidFill>
                  <a:srgbClr val="202122"/>
                </a:solidFill>
                <a:effectLst/>
                <a:latin typeface="Times New Roman" panose="02020603050405020304" pitchFamily="18" charset="0"/>
                <a:ea typeface="Calibri" panose="020F0502020204030204" pitchFamily="34" charset="0"/>
              </a:rPr>
              <a:t>. The blind man who placed his hand upon its side said </a:t>
            </a:r>
            <a:r>
              <a:rPr lang="en-US" sz="2400" dirty="0">
                <a:solidFill>
                  <a:srgbClr val="FF0000"/>
                </a:solidFill>
                <a:effectLst/>
                <a:latin typeface="Times New Roman" panose="02020603050405020304" pitchFamily="18" charset="0"/>
                <a:ea typeface="Calibri" panose="020F0502020204030204" pitchFamily="34" charset="0"/>
              </a:rPr>
              <a:t>the elephant, "is a wall". </a:t>
            </a:r>
            <a:r>
              <a:rPr lang="en-US" sz="2400" dirty="0">
                <a:solidFill>
                  <a:srgbClr val="202122"/>
                </a:solidFill>
                <a:effectLst/>
                <a:latin typeface="Times New Roman" panose="02020603050405020304" pitchFamily="18" charset="0"/>
                <a:ea typeface="Calibri" panose="020F0502020204030204" pitchFamily="34" charset="0"/>
              </a:rPr>
              <a:t>Another who felt its tail, described </a:t>
            </a:r>
            <a:r>
              <a:rPr lang="en-US" sz="2400" dirty="0">
                <a:solidFill>
                  <a:srgbClr val="202122"/>
                </a:solidFill>
                <a:latin typeface="Times New Roman" panose="02020603050405020304" pitchFamily="18" charset="0"/>
                <a:ea typeface="Calibri" panose="020F0502020204030204" pitchFamily="34" charset="0"/>
              </a:rPr>
              <a:t>the animal</a:t>
            </a:r>
            <a:r>
              <a:rPr lang="en-US" sz="2400" dirty="0">
                <a:solidFill>
                  <a:srgbClr val="202122"/>
                </a:solidFill>
                <a:effectLst/>
                <a:latin typeface="Times New Roman" panose="02020603050405020304" pitchFamily="18" charset="0"/>
                <a:ea typeface="Calibri" panose="020F0502020204030204" pitchFamily="34" charset="0"/>
              </a:rPr>
              <a:t> as a </a:t>
            </a:r>
            <a:r>
              <a:rPr lang="en-US" sz="2400" dirty="0">
                <a:solidFill>
                  <a:srgbClr val="FF0000"/>
                </a:solidFill>
                <a:effectLst/>
                <a:latin typeface="Times New Roman" panose="02020603050405020304" pitchFamily="18" charset="0"/>
                <a:ea typeface="Calibri" panose="020F0502020204030204" pitchFamily="34" charset="0"/>
              </a:rPr>
              <a:t>rope</a:t>
            </a:r>
            <a:r>
              <a:rPr lang="en-US" sz="2400" dirty="0">
                <a:solidFill>
                  <a:srgbClr val="202122"/>
                </a:solidFill>
                <a:effectLst/>
                <a:latin typeface="Times New Roman" panose="02020603050405020304" pitchFamily="18" charset="0"/>
                <a:ea typeface="Calibri" panose="020F0502020204030204" pitchFamily="34" charset="0"/>
              </a:rPr>
              <a:t>. The last felt its tusk, stating </a:t>
            </a:r>
            <a:r>
              <a:rPr lang="en-US" sz="2400" dirty="0">
                <a:solidFill>
                  <a:srgbClr val="FF0000"/>
                </a:solidFill>
                <a:effectLst/>
                <a:latin typeface="Times New Roman" panose="02020603050405020304" pitchFamily="18" charset="0"/>
                <a:ea typeface="Calibri" panose="020F0502020204030204" pitchFamily="34" charset="0"/>
              </a:rPr>
              <a:t>the elephant is like a spear</a:t>
            </a:r>
            <a:r>
              <a:rPr lang="en-US" sz="2400" dirty="0">
                <a:solidFill>
                  <a:srgbClr val="202122"/>
                </a:solidFill>
                <a:effectLst/>
                <a:latin typeface="Times New Roman" panose="02020603050405020304" pitchFamily="18" charset="0"/>
                <a:ea typeface="Calibri" panose="020F0502020204030204" pitchFamily="34" charset="0"/>
              </a:rPr>
              <a:t>.”</a:t>
            </a:r>
            <a:endParaRPr lang="en-US" sz="2400" dirty="0"/>
          </a:p>
        </p:txBody>
      </p:sp>
    </p:spTree>
    <p:extLst>
      <p:ext uri="{BB962C8B-B14F-4D97-AF65-F5344CB8AC3E}">
        <p14:creationId xmlns:p14="http://schemas.microsoft.com/office/powerpoint/2010/main" val="3237814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DCEF8-D92E-9C83-B769-61317B36D8F3}"/>
              </a:ext>
            </a:extLst>
          </p:cNvPr>
          <p:cNvSpPr>
            <a:spLocks noGrp="1"/>
          </p:cNvSpPr>
          <p:nvPr>
            <p:ph type="title"/>
          </p:nvPr>
        </p:nvSpPr>
        <p:spPr>
          <a:xfrm>
            <a:off x="457200" y="152401"/>
            <a:ext cx="8229600" cy="3048000"/>
          </a:xfrm>
        </p:spPr>
        <p:txBody>
          <a:bodyPr/>
          <a:lstStyle/>
          <a:p>
            <a:endParaRPr lang="en-US" dirty="0"/>
          </a:p>
        </p:txBody>
      </p:sp>
      <p:sp>
        <p:nvSpPr>
          <p:cNvPr id="3" name="Content Placeholder 2">
            <a:extLst>
              <a:ext uri="{FF2B5EF4-FFF2-40B4-BE49-F238E27FC236}">
                <a16:creationId xmlns:a16="http://schemas.microsoft.com/office/drawing/2014/main" id="{77143501-38E7-B2F4-6EFD-EF585638BD86}"/>
              </a:ext>
            </a:extLst>
          </p:cNvPr>
          <p:cNvSpPr>
            <a:spLocks noGrp="1"/>
          </p:cNvSpPr>
          <p:nvPr>
            <p:ph idx="1"/>
          </p:nvPr>
        </p:nvSpPr>
        <p:spPr>
          <a:xfrm>
            <a:off x="457200" y="3190874"/>
            <a:ext cx="8229600" cy="3590926"/>
          </a:xfrm>
        </p:spPr>
        <p:txBody>
          <a:bodyPr/>
          <a:lstStyle/>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The figure above shows the ratio of the theoretical High-energy Tail of the linear Momentum Distribution (HTMD), </a:t>
            </a:r>
            <a:r>
              <a:rPr lang="en-US" sz="1600" dirty="0">
                <a:solidFill>
                  <a:srgbClr val="000000"/>
                </a:solidFill>
                <a:effectLst/>
                <a:latin typeface="Times New Roman" panose="02020603050405020304" pitchFamily="18" charset="0"/>
                <a:ea typeface="Calibri" panose="020F0502020204030204" pitchFamily="34" charset="0"/>
              </a:rPr>
              <a:t>calculated by </a:t>
            </a:r>
            <a:r>
              <a:rPr lang="en-US" sz="1600" dirty="0" err="1">
                <a:solidFill>
                  <a:srgbClr val="000000"/>
                </a:solidFill>
                <a:effectLst/>
                <a:latin typeface="Times New Roman" panose="02020603050405020304" pitchFamily="18" charset="0"/>
                <a:ea typeface="Calibri" panose="020F0502020204030204" pitchFamily="34" charset="0"/>
              </a:rPr>
              <a:t>Fock</a:t>
            </a:r>
            <a:r>
              <a:rPr lang="en-US" sz="1600" dirty="0">
                <a:solidFill>
                  <a:srgbClr val="000000"/>
                </a:solidFill>
                <a:effectLst/>
                <a:latin typeface="Times New Roman" panose="02020603050405020304" pitchFamily="18" charset="0"/>
                <a:ea typeface="Calibri" panose="020F0502020204030204" pitchFamily="34" charset="0"/>
              </a:rPr>
              <a:t> (1935), </a:t>
            </a:r>
            <a:r>
              <a:rPr lang="en-US" sz="1800" dirty="0">
                <a:solidFill>
                  <a:srgbClr val="000000"/>
                </a:solidFill>
                <a:effectLst/>
                <a:latin typeface="Times New Roman" panose="02020603050405020304" pitchFamily="18" charset="0"/>
                <a:ea typeface="Calibri" panose="020F0502020204030204" pitchFamily="34" charset="0"/>
              </a:rPr>
              <a:t>to the actual HTMD deduced from the analysis of atomic experiments </a:t>
            </a:r>
            <a:r>
              <a:rPr lang="en-US" sz="1800" b="0" i="0" dirty="0">
                <a:solidFill>
                  <a:srgbClr val="000000"/>
                </a:solidFill>
                <a:effectLst/>
                <a:latin typeface="Times-Roman"/>
              </a:rPr>
              <a:t>for a great variety of collisional processes between hydrogen atoms and electrons or protons </a:t>
            </a:r>
            <a:r>
              <a:rPr lang="en-US" sz="1600" dirty="0">
                <a:solidFill>
                  <a:srgbClr val="000000"/>
                </a:solidFill>
                <a:effectLst/>
                <a:latin typeface="Times New Roman" panose="02020603050405020304" pitchFamily="18" charset="0"/>
                <a:ea typeface="Calibri" panose="020F0502020204030204" pitchFamily="34" charset="0"/>
              </a:rPr>
              <a:t>(</a:t>
            </a:r>
            <a:r>
              <a:rPr lang="en-US" sz="1600" dirty="0" err="1">
                <a:solidFill>
                  <a:srgbClr val="000000"/>
                </a:solidFill>
                <a:effectLst/>
                <a:latin typeface="Times New Roman" panose="02020603050405020304" pitchFamily="18" charset="0"/>
                <a:ea typeface="Calibri" panose="020F0502020204030204" pitchFamily="34" charset="0"/>
              </a:rPr>
              <a:t>Gryzinski</a:t>
            </a:r>
            <a:r>
              <a:rPr lang="en-US" sz="1600" dirty="0">
                <a:solidFill>
                  <a:srgbClr val="000000"/>
                </a:solidFill>
                <a:effectLst/>
                <a:latin typeface="Times New Roman" panose="02020603050405020304" pitchFamily="18" charset="0"/>
                <a:ea typeface="Calibri" panose="020F0502020204030204" pitchFamily="34" charset="0"/>
              </a:rPr>
              <a:t>, 1965). </a:t>
            </a:r>
          </a:p>
          <a:p>
            <a:pPr marL="0" marR="0">
              <a:spcBef>
                <a:spcPts val="0"/>
              </a:spcBef>
              <a:spcAft>
                <a:spcPts val="0"/>
              </a:spcAft>
            </a:pPr>
            <a:r>
              <a:rPr lang="en-US" sz="1600" dirty="0">
                <a:solidFill>
                  <a:srgbClr val="000000"/>
                </a:solidFill>
                <a:effectLst/>
                <a:latin typeface="Times New Roman" panose="02020603050405020304" pitchFamily="18" charset="0"/>
                <a:ea typeface="Calibri" panose="020F0502020204030204" pitchFamily="34" charset="0"/>
              </a:rPr>
              <a:t>The linear momentum p is in units of </a:t>
            </a:r>
            <a:r>
              <a:rPr lang="en-US" sz="1600" dirty="0" err="1">
                <a:solidFill>
                  <a:srgbClr val="000000"/>
                </a:solidFill>
                <a:effectLst/>
                <a:latin typeface="Times New Roman" panose="02020603050405020304" pitchFamily="18" charset="0"/>
                <a:ea typeface="Calibri" panose="020F0502020204030204" pitchFamily="34" charset="0"/>
              </a:rPr>
              <a:t>m</a:t>
            </a:r>
            <a:r>
              <a:rPr lang="en-US" sz="1600" baseline="-25000" dirty="0" err="1">
                <a:solidFill>
                  <a:srgbClr val="000000"/>
                </a:solidFill>
                <a:effectLst/>
                <a:latin typeface="Times New Roman" panose="02020603050405020304" pitchFamily="18" charset="0"/>
                <a:ea typeface="Calibri" panose="020F0502020204030204" pitchFamily="34" charset="0"/>
              </a:rPr>
              <a:t>e</a:t>
            </a:r>
            <a:r>
              <a:rPr lang="en-US" sz="1600" dirty="0" err="1">
                <a:solidFill>
                  <a:srgbClr val="000000"/>
                </a:solidFill>
                <a:effectLst/>
                <a:latin typeface="Times New Roman" panose="02020603050405020304" pitchFamily="18" charset="0"/>
                <a:ea typeface="Calibri" panose="020F0502020204030204" pitchFamily="34" charset="0"/>
              </a:rPr>
              <a:t>c</a:t>
            </a:r>
            <a:r>
              <a:rPr lang="en-US" sz="1600" dirty="0">
                <a:solidFill>
                  <a:srgbClr val="000000"/>
                </a:solidFill>
                <a:effectLst/>
                <a:latin typeface="Times New Roman" panose="02020603050405020304" pitchFamily="18" charset="0"/>
                <a:ea typeface="Calibri" panose="020F0502020204030204" pitchFamily="34" charset="0"/>
              </a:rPr>
              <a:t>, where m</a:t>
            </a:r>
            <a:r>
              <a:rPr lang="en-US" sz="1600" baseline="-25000" dirty="0">
                <a:solidFill>
                  <a:srgbClr val="000000"/>
                </a:solidFill>
                <a:effectLst/>
                <a:latin typeface="Times New Roman" panose="02020603050405020304" pitchFamily="18" charset="0"/>
                <a:ea typeface="Calibri" panose="020F0502020204030204" pitchFamily="34" charset="0"/>
              </a:rPr>
              <a:t>e</a:t>
            </a:r>
            <a:r>
              <a:rPr lang="en-US" sz="1600" dirty="0">
                <a:solidFill>
                  <a:srgbClr val="000000"/>
                </a:solidFill>
                <a:effectLst/>
                <a:latin typeface="Times New Roman" panose="02020603050405020304" pitchFamily="18" charset="0"/>
                <a:ea typeface="Calibri" panose="020F0502020204030204" pitchFamily="34" charset="0"/>
              </a:rPr>
              <a:t> is the electron mass and c is the speed of light.</a:t>
            </a:r>
          </a:p>
          <a:p>
            <a:r>
              <a:rPr lang="en-US" sz="1800" dirty="0">
                <a:solidFill>
                  <a:srgbClr val="000000"/>
                </a:solidFill>
                <a:effectLst/>
                <a:latin typeface="Times New Roman" panose="02020603050405020304" pitchFamily="18" charset="0"/>
                <a:ea typeface="Calibri" panose="020F0502020204030204" pitchFamily="34" charset="0"/>
              </a:rPr>
              <a:t>It is seen that </a:t>
            </a:r>
            <a:r>
              <a:rPr lang="en-US" sz="1800" dirty="0">
                <a:solidFill>
                  <a:srgbClr val="FF0000"/>
                </a:solidFill>
                <a:effectLst/>
                <a:latin typeface="Times New Roman" panose="02020603050405020304" pitchFamily="18" charset="0"/>
                <a:ea typeface="Calibri" panose="020F0502020204030204" pitchFamily="34" charset="0"/>
              </a:rPr>
              <a:t>the relative discrepancy between the theory and experiments can reach many orders of magnitude: </a:t>
            </a:r>
            <a:r>
              <a:rPr lang="en-US" sz="1800" b="1" dirty="0">
                <a:solidFill>
                  <a:srgbClr val="FF0000"/>
                </a:solidFill>
                <a:effectLst/>
                <a:latin typeface="Times New Roman" panose="02020603050405020304" pitchFamily="18" charset="0"/>
                <a:ea typeface="Calibri" panose="020F0502020204030204" pitchFamily="34" charset="0"/>
              </a:rPr>
              <a:t>3 or 4 orders of magnitude (!)</a:t>
            </a:r>
            <a:r>
              <a:rPr lang="en-US" sz="1800" b="1" dirty="0">
                <a:solidFill>
                  <a:srgbClr val="FF0000"/>
                </a:solidFill>
                <a:latin typeface="Times New Roman" panose="02020603050405020304" pitchFamily="18" charset="0"/>
                <a:ea typeface="Calibri" panose="020F0502020204030204" pitchFamily="34" charset="0"/>
              </a:rPr>
              <a:t> </a:t>
            </a:r>
            <a:r>
              <a:rPr lang="en-US" sz="1800" b="1" dirty="0">
                <a:solidFill>
                  <a:srgbClr val="000000"/>
                </a:solidFill>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in the relevant range of p: m</a:t>
            </a:r>
            <a:r>
              <a:rPr lang="en-US" sz="1800" baseline="-25000" dirty="0">
                <a:solidFill>
                  <a:srgbClr val="000000"/>
                </a:solidFill>
                <a:effectLst/>
                <a:latin typeface="Times New Roman" panose="02020603050405020304" pitchFamily="18" charset="0"/>
                <a:ea typeface="Calibri" panose="020F0502020204030204" pitchFamily="34" charset="0"/>
              </a:rPr>
              <a:t>e</a:t>
            </a:r>
            <a:r>
              <a:rPr lang="en-US" sz="1800" dirty="0">
                <a:solidFill>
                  <a:srgbClr val="000000"/>
                </a:solidFill>
                <a:effectLst/>
                <a:latin typeface="Times New Roman" panose="02020603050405020304" pitchFamily="18" charset="0"/>
                <a:ea typeface="Calibri" panose="020F0502020204030204" pitchFamily="34" charset="0"/>
              </a:rPr>
              <a:t>e</a:t>
            </a:r>
            <a:r>
              <a:rPr lang="en-US" sz="1800" baseline="30000" dirty="0">
                <a:solidFill>
                  <a:srgbClr val="000000"/>
                </a:solidFill>
                <a:effectLst/>
                <a:latin typeface="Times New Roman" panose="02020603050405020304" pitchFamily="18" charset="0"/>
                <a:ea typeface="Calibri" panose="020F0502020204030204" pitchFamily="34" charset="0"/>
              </a:rPr>
              <a:t>2</a:t>
            </a:r>
            <a:r>
              <a:rPr lang="en-US" sz="1800" dirty="0">
                <a:solidFill>
                  <a:srgbClr val="000000"/>
                </a:solidFill>
                <a:effectLst/>
                <a:latin typeface="Times New Roman" panose="02020603050405020304" pitchFamily="18" charset="0"/>
                <a:ea typeface="Calibri" panose="020F0502020204030204" pitchFamily="34" charset="0"/>
              </a:rPr>
              <a:t>/ħ &lt; p &lt;&lt; </a:t>
            </a:r>
            <a:r>
              <a:rPr lang="en-US" sz="1800" dirty="0" err="1">
                <a:solidFill>
                  <a:srgbClr val="000000"/>
                </a:solidFill>
                <a:effectLst/>
                <a:latin typeface="Times New Roman" panose="02020603050405020304" pitchFamily="18" charset="0"/>
                <a:ea typeface="Calibri" panose="020F0502020204030204" pitchFamily="34" charset="0"/>
              </a:rPr>
              <a:t>m</a:t>
            </a:r>
            <a:r>
              <a:rPr lang="en-US" sz="1800" baseline="-25000" dirty="0" err="1">
                <a:solidFill>
                  <a:srgbClr val="000000"/>
                </a:solidFill>
                <a:effectLst/>
                <a:latin typeface="Times New Roman" panose="02020603050405020304" pitchFamily="18" charset="0"/>
                <a:ea typeface="Calibri" panose="020F0502020204030204" pitchFamily="34" charset="0"/>
              </a:rPr>
              <a:t>e</a:t>
            </a:r>
            <a:r>
              <a:rPr lang="en-US" sz="1800" dirty="0" err="1">
                <a:solidFill>
                  <a:srgbClr val="000000"/>
                </a:solidFill>
                <a:effectLst/>
                <a:latin typeface="Times New Roman" panose="02020603050405020304" pitchFamily="18" charset="0"/>
                <a:ea typeface="Calibri" panose="020F0502020204030204" pitchFamily="34" charset="0"/>
              </a:rPr>
              <a:t>c</a:t>
            </a:r>
            <a:r>
              <a:rPr lang="en-US" sz="1800" dirty="0">
                <a:solidFill>
                  <a:srgbClr val="000000"/>
                </a:solidFill>
                <a:effectLst/>
                <a:latin typeface="Times New Roman" panose="02020603050405020304" pitchFamily="18" charset="0"/>
                <a:ea typeface="Calibri" panose="020F0502020204030204" pitchFamily="34" charset="0"/>
              </a:rPr>
              <a:t>.</a:t>
            </a:r>
            <a:r>
              <a:rPr lang="en-US" sz="1800" dirty="0">
                <a:solidFill>
                  <a:srgbClr val="FF0000"/>
                </a:solidFill>
                <a:effectLst/>
                <a:latin typeface="Times New Roman" panose="02020603050405020304" pitchFamily="18" charset="0"/>
                <a:ea typeface="Calibri" panose="020F0502020204030204" pitchFamily="34" charset="0"/>
              </a:rPr>
              <a:t> </a:t>
            </a:r>
            <a:endParaRPr lang="en-US" sz="1800"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1800" dirty="0">
              <a:solidFill>
                <a:srgbClr val="000000"/>
              </a:solidFill>
              <a:effectLst/>
              <a:latin typeface="Times New Roman" panose="02020603050405020304" pitchFamily="18" charset="0"/>
              <a:ea typeface="Calibri" panose="020F0502020204030204" pitchFamily="34" charset="0"/>
            </a:endParaRPr>
          </a:p>
          <a:p>
            <a:pPr marL="0" indent="0">
              <a:buNone/>
            </a:pPr>
            <a:r>
              <a:rPr lang="en-US" sz="1800" dirty="0" err="1">
                <a:solidFill>
                  <a:srgbClr val="000000"/>
                </a:solidFill>
                <a:effectLst/>
                <a:latin typeface="Times New Roman" panose="02020603050405020304" pitchFamily="18" charset="0"/>
                <a:ea typeface="Calibri" panose="020F0502020204030204" pitchFamily="34" charset="0"/>
              </a:rPr>
              <a:t>Fock</a:t>
            </a:r>
            <a:r>
              <a:rPr lang="en-US" sz="1800" dirty="0">
                <a:solidFill>
                  <a:srgbClr val="000000"/>
                </a:solidFill>
                <a:effectLst/>
                <a:latin typeface="Times New Roman" panose="02020603050405020304" pitchFamily="18" charset="0"/>
                <a:ea typeface="Calibri" panose="020F0502020204030204" pitchFamily="34" charset="0"/>
              </a:rPr>
              <a:t>,</a:t>
            </a:r>
            <a:r>
              <a:rPr lang="en-US" sz="1800" i="1" dirty="0">
                <a:solidFill>
                  <a:srgbClr val="000000"/>
                </a:solidFill>
                <a:effectLst/>
                <a:latin typeface="Times New Roman" panose="02020603050405020304" pitchFamily="18" charset="0"/>
                <a:ea typeface="Calibri" panose="020F0502020204030204" pitchFamily="34" charset="0"/>
              </a:rPr>
              <a:t> Z. </a:t>
            </a:r>
            <a:r>
              <a:rPr lang="en-US" sz="1800" i="1" dirty="0" err="1">
                <a:solidFill>
                  <a:srgbClr val="000000"/>
                </a:solidFill>
                <a:effectLst/>
                <a:latin typeface="Times New Roman" panose="02020603050405020304" pitchFamily="18" charset="0"/>
                <a:ea typeface="Calibri" panose="020F0502020204030204" pitchFamily="34" charset="0"/>
              </a:rPr>
              <a:t>Physik</a:t>
            </a:r>
            <a:r>
              <a:rPr lang="en-US" sz="1800" dirty="0">
                <a:solidFill>
                  <a:srgbClr val="000000"/>
                </a:solidFill>
                <a:effectLst/>
                <a:latin typeface="Times New Roman" panose="02020603050405020304" pitchFamily="18" charset="0"/>
                <a:ea typeface="Calibri" panose="020F0502020204030204" pitchFamily="34" charset="0"/>
              </a:rPr>
              <a:t> </a:t>
            </a:r>
            <a:r>
              <a:rPr lang="en-US" sz="1800" b="1" dirty="0">
                <a:solidFill>
                  <a:srgbClr val="000000"/>
                </a:solidFill>
                <a:effectLst/>
                <a:latin typeface="Times New Roman" panose="02020603050405020304" pitchFamily="18" charset="0"/>
                <a:ea typeface="Calibri" panose="020F0502020204030204" pitchFamily="34" charset="0"/>
              </a:rPr>
              <a:t>1935</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a:solidFill>
                  <a:srgbClr val="000000"/>
                </a:solidFill>
                <a:effectLst/>
                <a:latin typeface="Times New Roman" panose="02020603050405020304" pitchFamily="18" charset="0"/>
                <a:ea typeface="Calibri" panose="020F0502020204030204" pitchFamily="34" charset="0"/>
              </a:rPr>
              <a:t>98</a:t>
            </a:r>
            <a:r>
              <a:rPr lang="en-US" sz="1800" dirty="0">
                <a:solidFill>
                  <a:srgbClr val="000000"/>
                </a:solidFill>
                <a:effectLst/>
                <a:latin typeface="Times New Roman" panose="02020603050405020304" pitchFamily="18" charset="0"/>
                <a:ea typeface="Calibri" panose="020F0502020204030204" pitchFamily="34" charset="0"/>
              </a:rPr>
              <a:t>, 145</a:t>
            </a:r>
          </a:p>
          <a:p>
            <a:pPr marL="0" indent="0">
              <a:buNone/>
            </a:pPr>
            <a:r>
              <a:rPr lang="en-US" sz="1800" dirty="0" err="1">
                <a:solidFill>
                  <a:srgbClr val="000000"/>
                </a:solidFill>
                <a:latin typeface="Times New Roman" panose="02020603050405020304" pitchFamily="18" charset="0"/>
                <a:cs typeface="Times New Roman" panose="02020603050405020304" pitchFamily="18" charset="0"/>
              </a:rPr>
              <a:t>Gryzinski</a:t>
            </a:r>
            <a:r>
              <a:rPr lang="en-US" sz="1800" dirty="0">
                <a:solidFill>
                  <a:srgbClr val="000000"/>
                </a:solidFill>
                <a:latin typeface="Times New Roman" panose="02020603050405020304" pitchFamily="18" charset="0"/>
                <a:cs typeface="Times New Roman" panose="02020603050405020304" pitchFamily="18" charset="0"/>
              </a:rPr>
              <a:t>, </a:t>
            </a:r>
            <a:r>
              <a:rPr lang="en-US" sz="1800" i="1" dirty="0">
                <a:solidFill>
                  <a:srgbClr val="000000"/>
                </a:solidFill>
                <a:effectLst/>
                <a:latin typeface="Times New Roman" panose="02020603050405020304" pitchFamily="18" charset="0"/>
                <a:ea typeface="Calibri" panose="020F0502020204030204" pitchFamily="34" charset="0"/>
              </a:rPr>
              <a:t>Phys. Rev.</a:t>
            </a:r>
            <a:r>
              <a:rPr lang="en-US" sz="1800" dirty="0">
                <a:solidFill>
                  <a:srgbClr val="000000"/>
                </a:solidFill>
                <a:effectLst/>
                <a:latin typeface="Times New Roman" panose="02020603050405020304" pitchFamily="18" charset="0"/>
                <a:ea typeface="Calibri" panose="020F0502020204030204" pitchFamily="34" charset="0"/>
              </a:rPr>
              <a:t> </a:t>
            </a:r>
            <a:r>
              <a:rPr lang="en-US" sz="1800" b="1" dirty="0">
                <a:solidFill>
                  <a:srgbClr val="000000"/>
                </a:solidFill>
                <a:effectLst/>
                <a:latin typeface="Times New Roman" panose="02020603050405020304" pitchFamily="18" charset="0"/>
                <a:ea typeface="Calibri" panose="020F0502020204030204" pitchFamily="34" charset="0"/>
              </a:rPr>
              <a:t>1965</a:t>
            </a:r>
            <a:r>
              <a:rPr lang="en-US" sz="1800" dirty="0">
                <a:solidFill>
                  <a:srgbClr val="000000"/>
                </a:solidFill>
                <a:effectLst/>
                <a:latin typeface="Times New Roman" panose="02020603050405020304" pitchFamily="18" charset="0"/>
                <a:ea typeface="Calibri" panose="020F0502020204030204" pitchFamily="34" charset="0"/>
              </a:rPr>
              <a:t>, 138, A336</a:t>
            </a:r>
            <a:endParaRPr lang="en-US" sz="1800" dirty="0"/>
          </a:p>
        </p:txBody>
      </p:sp>
      <p:pic>
        <p:nvPicPr>
          <p:cNvPr id="7" name="Graphic 6">
            <a:extLst>
              <a:ext uri="{FF2B5EF4-FFF2-40B4-BE49-F238E27FC236}">
                <a16:creationId xmlns:a16="http://schemas.microsoft.com/office/drawing/2014/main" id="{8FD4EAFB-70D4-B30E-7806-DBC25EA16F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3600" y="228600"/>
            <a:ext cx="4572000" cy="2886075"/>
          </a:xfrm>
          <a:prstGeom prst="rect">
            <a:avLst/>
          </a:prstGeom>
        </p:spPr>
      </p:pic>
    </p:spTree>
    <p:extLst>
      <p:ext uri="{BB962C8B-B14F-4D97-AF65-F5344CB8AC3E}">
        <p14:creationId xmlns:p14="http://schemas.microsoft.com/office/powerpoint/2010/main" val="3667729341"/>
      </p:ext>
    </p:extLst>
  </p:cSld>
  <p:clrMapOvr>
    <a:masterClrMapping/>
  </p:clrMapOvr>
  <mc:AlternateContent xmlns:mc="http://schemas.openxmlformats.org/markup-compatibility/2006" xmlns:p14="http://schemas.microsoft.com/office/powerpoint/2010/main">
    <mc:Choice Requires="p14">
      <p:transition spd="slow" p14:dur="2000" advTm="24878"/>
    </mc:Choice>
    <mc:Fallback xmlns="">
      <p:transition spd="slow" advTm="2487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C5214-296D-FC1E-7D83-AB48B2CF1EDF}"/>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C0AE544C-A745-93D3-941D-8AF08AABD226}"/>
              </a:ext>
            </a:extLst>
          </p:cNvPr>
          <p:cNvSpPr>
            <a:spLocks noGrp="1"/>
          </p:cNvSpPr>
          <p:nvPr>
            <p:ph idx="1"/>
          </p:nvPr>
        </p:nvSpPr>
        <p:spPr>
          <a:xfrm>
            <a:off x="457200" y="990600"/>
            <a:ext cx="8229600" cy="5135564"/>
          </a:xfrm>
        </p:spPr>
        <p:txBody>
          <a:bodyPr/>
          <a:lstStyle/>
          <a:p>
            <a:r>
              <a:rPr lang="en-US" dirty="0">
                <a:solidFill>
                  <a:srgbClr val="202122"/>
                </a:solidFill>
                <a:effectLst/>
                <a:latin typeface="Times New Roman" panose="02020603050405020304" pitchFamily="18" charset="0"/>
                <a:ea typeface="Calibri" panose="020F0502020204030204" pitchFamily="34" charset="0"/>
              </a:rPr>
              <a:t>Let us hope that in the near future, the </a:t>
            </a:r>
            <a:r>
              <a:rPr lang="en-US" dirty="0">
                <a:solidFill>
                  <a:srgbClr val="C00000"/>
                </a:solidFill>
                <a:effectLst/>
                <a:latin typeface="Times New Roman" panose="02020603050405020304" pitchFamily="18" charset="0"/>
                <a:ea typeface="Calibri" panose="020F0502020204030204" pitchFamily="34" charset="0"/>
              </a:rPr>
              <a:t>bits and pieces of the astrophysical observations </a:t>
            </a:r>
            <a:r>
              <a:rPr lang="en-US" dirty="0">
                <a:solidFill>
                  <a:srgbClr val="202122"/>
                </a:solidFill>
                <a:effectLst/>
                <a:latin typeface="Times New Roman" panose="02020603050405020304" pitchFamily="18" charset="0"/>
                <a:ea typeface="Calibri" panose="020F0502020204030204" pitchFamily="34" charset="0"/>
              </a:rPr>
              <a:t>of the unknown substance will be combined into a more comprehensive understanding </a:t>
            </a:r>
            <a:r>
              <a:rPr lang="en-US" b="1" dirty="0">
                <a:solidFill>
                  <a:srgbClr val="FF0000"/>
                </a:solidFill>
                <a:effectLst/>
                <a:latin typeface="Times New Roman" panose="02020603050405020304" pitchFamily="18" charset="0"/>
                <a:ea typeface="Calibri" panose="020F0502020204030204" pitchFamily="34" charset="0"/>
              </a:rPr>
              <a:t>what is this multifaceted “elephant” called dark matter.</a:t>
            </a:r>
          </a:p>
          <a:p>
            <a:pPr marL="0" indent="0">
              <a:buNone/>
            </a:pPr>
            <a:endParaRPr lang="en-US" dirty="0"/>
          </a:p>
        </p:txBody>
      </p:sp>
    </p:spTree>
    <p:extLst>
      <p:ext uri="{BB962C8B-B14F-4D97-AF65-F5344CB8AC3E}">
        <p14:creationId xmlns:p14="http://schemas.microsoft.com/office/powerpoint/2010/main" val="2885559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A395-7E6B-0DE1-936D-23A974F7D5D8}"/>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98000C4A-D339-BC11-B917-7B8E4E1764DC}"/>
              </a:ext>
            </a:extLst>
          </p:cNvPr>
          <p:cNvSpPr>
            <a:spLocks noGrp="1"/>
          </p:cNvSpPr>
          <p:nvPr>
            <p:ph idx="1"/>
          </p:nvPr>
        </p:nvSpPr>
        <p:spPr>
          <a:xfrm>
            <a:off x="457200" y="366078"/>
            <a:ext cx="8229600" cy="6263322"/>
          </a:xfrm>
        </p:spPr>
        <p:txBody>
          <a:bodyPr/>
          <a:lstStyle/>
          <a:p>
            <a:r>
              <a:rPr lang="en-US" sz="2400" dirty="0">
                <a:solidFill>
                  <a:srgbClr val="000000"/>
                </a:solidFill>
                <a:effectLst/>
                <a:latin typeface="Times New Roman" panose="02020603050405020304" pitchFamily="18" charset="0"/>
                <a:ea typeface="Calibri" panose="020F0502020204030204" pitchFamily="34" charset="0"/>
              </a:rPr>
              <a:t>At any instant of time, the system of gravitating neutral particles has a </a:t>
            </a:r>
            <a:r>
              <a:rPr lang="en-US" sz="2400" dirty="0">
                <a:solidFill>
                  <a:srgbClr val="FF0000"/>
                </a:solidFill>
                <a:effectLst/>
                <a:latin typeface="Times New Roman" panose="02020603050405020304" pitchFamily="18" charset="0"/>
                <a:ea typeface="Calibri" panose="020F0502020204030204" pitchFamily="34" charset="0"/>
              </a:rPr>
              <a:t>subsystem of relatively isolated pairs of particles</a:t>
            </a:r>
            <a:r>
              <a:rPr lang="en-US" sz="2400" dirty="0">
                <a:solidFill>
                  <a:srgbClr val="000000"/>
                </a:solidFill>
                <a:effectLst/>
                <a:latin typeface="Times New Roman" panose="02020603050405020304" pitchFamily="18" charset="0"/>
                <a:ea typeface="Calibri" panose="020F0502020204030204" pitchFamily="34" charset="0"/>
              </a:rPr>
              <a:t>, i.e., pairs where the separation within the pair is much smaller than their distance to other particles. </a:t>
            </a:r>
          </a:p>
          <a:p>
            <a:r>
              <a:rPr lang="en-US" sz="2400" dirty="0">
                <a:solidFill>
                  <a:srgbClr val="000000"/>
                </a:solidFill>
                <a:effectLst/>
                <a:latin typeface="Times New Roman" panose="02020603050405020304" pitchFamily="18" charset="0"/>
                <a:ea typeface="Calibri" panose="020F0502020204030204" pitchFamily="34" charset="0"/>
              </a:rPr>
              <a:t>The </a:t>
            </a:r>
            <a:r>
              <a:rPr lang="en-US" sz="2400" dirty="0">
                <a:solidFill>
                  <a:srgbClr val="C00000"/>
                </a:solidFill>
                <a:effectLst/>
                <a:latin typeface="Times New Roman" panose="02020603050405020304" pitchFamily="18" charset="0"/>
                <a:ea typeface="Calibri" panose="020F0502020204030204" pitchFamily="34" charset="0"/>
              </a:rPr>
              <a:t>subsystem is open</a:t>
            </a:r>
            <a:r>
              <a:rPr lang="en-US" sz="2400" dirty="0">
                <a:solidFill>
                  <a:srgbClr val="000000"/>
                </a:solidFill>
                <a:effectLst/>
                <a:latin typeface="Times New Roman" panose="02020603050405020304" pitchFamily="18" charset="0"/>
                <a:ea typeface="Calibri" panose="020F0502020204030204" pitchFamily="34" charset="0"/>
              </a:rPr>
              <a:t>. </a:t>
            </a:r>
          </a:p>
          <a:p>
            <a:r>
              <a:rPr lang="en-US" sz="2400" dirty="0">
                <a:solidFill>
                  <a:srgbClr val="000000"/>
                </a:solidFill>
                <a:effectLst/>
                <a:latin typeface="Times New Roman" panose="02020603050405020304" pitchFamily="18" charset="0"/>
                <a:ea typeface="Calibri" panose="020F0502020204030204" pitchFamily="34" charset="0"/>
              </a:rPr>
              <a:t>This means that after some time, some pairs would not qualify any more as the subsystem members (because they can no more be considered as relatively isolated), while some other pairs could become relatively isolated and qualify as new members of the subsystem. </a:t>
            </a:r>
          </a:p>
          <a:p>
            <a:r>
              <a:rPr lang="en-US" sz="2400" dirty="0">
                <a:solidFill>
                  <a:srgbClr val="000000"/>
                </a:solidFill>
                <a:effectLst/>
                <a:latin typeface="Times New Roman" panose="02020603050405020304" pitchFamily="18" charset="0"/>
                <a:ea typeface="Calibri" panose="020F0502020204030204" pitchFamily="34" charset="0"/>
              </a:rPr>
              <a:t>Here the word “</a:t>
            </a:r>
            <a:r>
              <a:rPr lang="en-US" sz="2400" dirty="0">
                <a:solidFill>
                  <a:srgbClr val="C00000"/>
                </a:solidFill>
                <a:effectLst/>
                <a:latin typeface="Times New Roman" panose="02020603050405020304" pitchFamily="18" charset="0"/>
                <a:ea typeface="Calibri" panose="020F0502020204030204" pitchFamily="34" charset="0"/>
              </a:rPr>
              <a:t>subsystem</a:t>
            </a:r>
            <a:r>
              <a:rPr lang="en-US" sz="2400" dirty="0">
                <a:solidFill>
                  <a:srgbClr val="000000"/>
                </a:solidFill>
                <a:effectLst/>
                <a:latin typeface="Times New Roman" panose="02020603050405020304" pitchFamily="18" charset="0"/>
                <a:ea typeface="Calibri" panose="020F0502020204030204" pitchFamily="34" charset="0"/>
              </a:rPr>
              <a:t>” means a subset of particle within the ensemble – </a:t>
            </a:r>
            <a:r>
              <a:rPr lang="en-US" sz="2400" dirty="0">
                <a:solidFill>
                  <a:srgbClr val="C00000"/>
                </a:solidFill>
                <a:effectLst/>
                <a:latin typeface="Times New Roman" panose="02020603050405020304" pitchFamily="18" charset="0"/>
                <a:ea typeface="Calibri" panose="020F0502020204030204" pitchFamily="34" charset="0"/>
              </a:rPr>
              <a:t>the subset of pairs (not located in one particular volume) that are relatively isolated</a:t>
            </a:r>
            <a:r>
              <a:rPr lang="en-US" sz="2400" dirty="0">
                <a:solidFill>
                  <a:srgbClr val="000000"/>
                </a:solidFill>
                <a:effectLst/>
                <a:latin typeface="Times New Roman" panose="02020603050405020304" pitchFamily="18" charset="0"/>
                <a:ea typeface="Calibri" panose="020F0502020204030204" pitchFamily="34" charset="0"/>
              </a:rPr>
              <a:t>.</a:t>
            </a:r>
          </a:p>
          <a:p>
            <a:pPr marL="0" indent="0">
              <a:buNone/>
            </a:pPr>
            <a:endParaRPr lang="en-US" sz="2000" dirty="0"/>
          </a:p>
        </p:txBody>
      </p:sp>
    </p:spTree>
    <p:extLst>
      <p:ext uri="{BB962C8B-B14F-4D97-AF65-F5344CB8AC3E}">
        <p14:creationId xmlns:p14="http://schemas.microsoft.com/office/powerpoint/2010/main" val="3221773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2A07-A8FE-33EF-E2F8-C71E3ACB4ABB}"/>
              </a:ext>
            </a:extLst>
          </p:cNvPr>
          <p:cNvSpPr>
            <a:spLocks noGrp="1"/>
          </p:cNvSpPr>
          <p:nvPr>
            <p:ph type="title"/>
          </p:nvPr>
        </p:nvSpPr>
        <p:spPr>
          <a:xfrm flipV="1">
            <a:off x="457200" y="228600"/>
            <a:ext cx="8229600" cy="46038"/>
          </a:xfrm>
        </p:spPr>
        <p:txBody>
          <a:bodyPr/>
          <a:lstStyle/>
          <a:p>
            <a:endParaRPr lang="en-US" dirty="0"/>
          </a:p>
        </p:txBody>
      </p:sp>
      <p:sp>
        <p:nvSpPr>
          <p:cNvPr id="3" name="Content Placeholder 2">
            <a:extLst>
              <a:ext uri="{FF2B5EF4-FFF2-40B4-BE49-F238E27FC236}">
                <a16:creationId xmlns:a16="http://schemas.microsoft.com/office/drawing/2014/main" id="{55F596BC-036B-98BF-2C46-8B842F712BFD}"/>
              </a:ext>
            </a:extLst>
          </p:cNvPr>
          <p:cNvSpPr>
            <a:spLocks noGrp="1"/>
          </p:cNvSpPr>
          <p:nvPr>
            <p:ph idx="1"/>
          </p:nvPr>
        </p:nvSpPr>
        <p:spPr>
          <a:xfrm>
            <a:off x="457200" y="228600"/>
            <a:ext cx="8229600" cy="6324600"/>
          </a:xfrm>
        </p:spPr>
        <p: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a:solidFill>
                  <a:srgbClr val="FF0000"/>
                </a:solidFill>
                <a:effectLst/>
                <a:latin typeface="Times New Roman" panose="02020603050405020304" pitchFamily="18" charset="0"/>
                <a:ea typeface="Calibri" panose="020F0502020204030204" pitchFamily="34" charset="0"/>
              </a:rPr>
              <a:t>The pairs lose the energy by the gravitational radiation and the separation within the pair decreases</a:t>
            </a:r>
            <a:r>
              <a:rPr lang="en-US" sz="24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This is </a:t>
            </a:r>
            <a:r>
              <a:rPr lang="en-US" sz="2400" dirty="0">
                <a:solidFill>
                  <a:srgbClr val="C00000"/>
                </a:solidFill>
                <a:effectLst/>
                <a:latin typeface="Times New Roman" panose="02020603050405020304" pitchFamily="18" charset="0"/>
                <a:ea typeface="Calibri" panose="020F0502020204030204" pitchFamily="34" charset="0"/>
              </a:rPr>
              <a:t>similar to the classical description of a usual hydrogenic atom or ion</a:t>
            </a:r>
            <a:r>
              <a:rPr lang="en-US" sz="2400" dirty="0">
                <a:solidFill>
                  <a:srgbClr val="000000"/>
                </a:solidFill>
                <a:effectLst/>
                <a:latin typeface="Times New Roman" panose="02020603050405020304" pitchFamily="18" charset="0"/>
                <a:ea typeface="Calibri" panose="020F0502020204030204" pitchFamily="34" charset="0"/>
              </a:rPr>
              <a:t>: it emits electromagnetic radiation and the separation between the electron and the nucleus decreases.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While classically the latter process would lead to the fall of the electron into the nucleus, </a:t>
            </a:r>
            <a:r>
              <a:rPr lang="en-US" sz="2400" dirty="0">
                <a:solidFill>
                  <a:srgbClr val="FF0000"/>
                </a:solidFill>
                <a:effectLst/>
                <a:latin typeface="Times New Roman" panose="02020603050405020304" pitchFamily="18" charset="0"/>
                <a:ea typeface="Calibri" panose="020F0502020204030204" pitchFamily="34" charset="0"/>
              </a:rPr>
              <a:t>in the quantum description there arises the average minimum separation </a:t>
            </a:r>
            <a:r>
              <a:rPr lang="en-US" sz="2400" dirty="0" err="1">
                <a:solidFill>
                  <a:srgbClr val="FF0000"/>
                </a:solidFill>
                <a:effectLst/>
                <a:latin typeface="Times New Roman" panose="02020603050405020304" pitchFamily="18" charset="0"/>
                <a:ea typeface="Calibri" panose="020F0502020204030204" pitchFamily="34" charset="0"/>
              </a:rPr>
              <a:t>R</a:t>
            </a:r>
            <a:r>
              <a:rPr lang="en-US" sz="2400" baseline="-25000" dirty="0" err="1">
                <a:solidFill>
                  <a:srgbClr val="FF0000"/>
                </a:solidFill>
                <a:effectLst/>
                <a:latin typeface="Times New Roman" panose="02020603050405020304" pitchFamily="18" charset="0"/>
                <a:ea typeface="Calibri" panose="020F0502020204030204" pitchFamily="34" charset="0"/>
              </a:rPr>
              <a:t>min</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a:solidFill>
                  <a:srgbClr val="000000"/>
                </a:solidFill>
                <a:effectLst/>
                <a:latin typeface="Times New Roman" panose="02020603050405020304" pitchFamily="18" charset="0"/>
                <a:ea typeface="Calibri" panose="020F0502020204030204" pitchFamily="34" charset="0"/>
              </a:rPr>
              <a:t>(the Bohr radius in the case of hydrogen atoms), at which the “fall” of the electron into the nucleus stops:</a:t>
            </a:r>
          </a:p>
          <a:p>
            <a:pPr marL="0" marR="0" indent="0" algn="ctr">
              <a:spcBef>
                <a:spcPts val="0"/>
              </a:spcBef>
              <a:spcAft>
                <a:spcPts val="0"/>
              </a:spcAft>
              <a:buNone/>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R</a:t>
            </a:r>
            <a:r>
              <a:rPr lang="en-US" sz="2400" baseline="-25000" dirty="0" err="1">
                <a:solidFill>
                  <a:srgbClr val="000000"/>
                </a:solidFill>
                <a:effectLst/>
                <a:latin typeface="Times New Roman" panose="02020603050405020304" pitchFamily="18" charset="0"/>
                <a:ea typeface="Calibri" panose="020F0502020204030204" pitchFamily="34" charset="0"/>
              </a:rPr>
              <a:t>min</a:t>
            </a:r>
            <a:r>
              <a:rPr lang="en-US" sz="2400" dirty="0">
                <a:solidFill>
                  <a:srgbClr val="000000"/>
                </a:solidFill>
                <a:effectLst/>
                <a:latin typeface="Times New Roman" panose="02020603050405020304" pitchFamily="18" charset="0"/>
                <a:ea typeface="Calibri" panose="020F0502020204030204" pitchFamily="34" charset="0"/>
              </a:rPr>
              <a:t> = ħ</a:t>
            </a:r>
            <a:r>
              <a:rPr lang="en-US" sz="2400" baseline="30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/(μα).				(1)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In Eq. (1), μ is the reduced mass of the pair and α is the coupling coefficient in the corresponding potential energy V:</a:t>
            </a:r>
          </a:p>
          <a:p>
            <a:pPr marL="1828800" marR="0" indent="0" algn="ctr">
              <a:spcBef>
                <a:spcPts val="0"/>
              </a:spcBef>
              <a:spcAft>
                <a:spcPts val="0"/>
              </a:spcAft>
              <a:buNone/>
            </a:pPr>
            <a:r>
              <a:rPr lang="en-US" sz="2400" dirty="0">
                <a:solidFill>
                  <a:srgbClr val="000000"/>
                </a:solidFill>
                <a:effectLst/>
                <a:latin typeface="Times New Roman" panose="02020603050405020304" pitchFamily="18" charset="0"/>
                <a:ea typeface="Calibri" panose="020F0502020204030204" pitchFamily="34" charset="0"/>
              </a:rPr>
              <a:t>	V = – α/R.				(2)</a:t>
            </a:r>
            <a:endParaRPr lang="en-US" sz="2400" dirty="0"/>
          </a:p>
        </p:txBody>
      </p:sp>
    </p:spTree>
    <p:extLst>
      <p:ext uri="{BB962C8B-B14F-4D97-AF65-F5344CB8AC3E}">
        <p14:creationId xmlns:p14="http://schemas.microsoft.com/office/powerpoint/2010/main" val="586643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DAD2-3D9E-5CDD-1F62-05D8EE38B068}"/>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F394A54B-2609-EA80-37F4-D04ED4543F07}"/>
              </a:ext>
            </a:extLst>
          </p:cNvPr>
          <p:cNvSpPr>
            <a:spLocks noGrp="1"/>
          </p:cNvSpPr>
          <p:nvPr>
            <p:ph idx="1"/>
          </p:nvPr>
        </p:nvSpPr>
        <p:spPr>
          <a:xfrm>
            <a:off x="457200" y="381000"/>
            <a:ext cx="8229600" cy="6019800"/>
          </a:xfrm>
        </p:spPr>
        <p:txBody>
          <a:bodyPr/>
          <a:lstStyle/>
          <a:p>
            <a:pPr marL="0" marR="0">
              <a:spcBef>
                <a:spcPts val="0"/>
              </a:spcBef>
              <a:spcAft>
                <a:spcPts val="0"/>
              </a:spcAft>
            </a:pPr>
            <a:r>
              <a:rPr lang="en-US" sz="1900" dirty="0">
                <a:solidFill>
                  <a:srgbClr val="000000"/>
                </a:solidFill>
                <a:effectLst/>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Similarly, for the pairs of gravitating particles of mass M, there is </a:t>
            </a:r>
            <a:r>
              <a:rPr lang="en-US" sz="2000" b="1" dirty="0">
                <a:solidFill>
                  <a:srgbClr val="FF0000"/>
                </a:solidFill>
                <a:effectLst/>
                <a:latin typeface="Times New Roman" panose="02020603050405020304" pitchFamily="18" charset="0"/>
                <a:ea typeface="Calibri" panose="020F0502020204030204" pitchFamily="34" charset="0"/>
              </a:rPr>
              <a:t>the average minimum separation, at which the gravitational radiation stops and there is no further decrease of the separation within the pair</a:t>
            </a:r>
            <a:r>
              <a:rPr lang="en-US" sz="2000" dirty="0">
                <a:solidFill>
                  <a:srgbClr val="000000"/>
                </a:solidFill>
                <a:effectLst/>
                <a:latin typeface="Times New Roman" panose="02020603050405020304" pitchFamily="18" charset="0"/>
                <a:ea typeface="Calibri" panose="020F0502020204030204" pitchFamily="34" charset="0"/>
              </a:rPr>
              <a:t>. In this situation, one has </a:t>
            </a:r>
          </a:p>
          <a:p>
            <a:pPr marL="0" marR="0" indent="0" algn="ctr">
              <a:spcBef>
                <a:spcPts val="0"/>
              </a:spcBef>
              <a:spcAft>
                <a:spcPts val="0"/>
              </a:spcAft>
              <a:buNone/>
            </a:pPr>
            <a:r>
              <a:rPr lang="en-US" sz="2000" dirty="0">
                <a:solidFill>
                  <a:srgbClr val="000000"/>
                </a:solidFill>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μ = M/2,  	α = GM</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				(3)</a:t>
            </a:r>
          </a:p>
          <a:p>
            <a:pPr marL="0" marR="0" indent="0">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rPr>
              <a:t> (where G is the gravitational constant), so that </a:t>
            </a:r>
          </a:p>
          <a:p>
            <a:pPr marL="0" marR="0" indent="0" algn="ctr">
              <a:spcBef>
                <a:spcPts val="0"/>
              </a:spcBef>
              <a:spcAft>
                <a:spcPts val="0"/>
              </a:spcAft>
              <a:buNone/>
            </a:pPr>
            <a:r>
              <a:rPr lang="en-US" sz="2000" dirty="0">
                <a:solidFill>
                  <a:srgbClr val="000000"/>
                </a:solidFill>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R</a:t>
            </a:r>
            <a:r>
              <a:rPr lang="en-US" sz="2000" baseline="-25000" dirty="0" err="1">
                <a:solidFill>
                  <a:srgbClr val="000000"/>
                </a:solidFill>
                <a:effectLst/>
                <a:latin typeface="Times New Roman" panose="02020603050405020304" pitchFamily="18" charset="0"/>
                <a:ea typeface="Calibri" panose="020F0502020204030204" pitchFamily="34" charset="0"/>
              </a:rPr>
              <a:t>min</a:t>
            </a:r>
            <a:r>
              <a:rPr lang="en-US" sz="2000" dirty="0">
                <a:solidFill>
                  <a:srgbClr val="000000"/>
                </a:solidFill>
                <a:effectLst/>
                <a:latin typeface="Times New Roman" panose="02020603050405020304" pitchFamily="18" charset="0"/>
                <a:ea typeface="Calibri" panose="020F0502020204030204" pitchFamily="34" charset="0"/>
              </a:rPr>
              <a:t> = 2ħ</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/(GM</a:t>
            </a:r>
            <a:r>
              <a:rPr lang="en-US" sz="2000" baseline="30000" dirty="0">
                <a:solidFill>
                  <a:srgbClr val="000000"/>
                </a:solidFill>
                <a:effectLst/>
                <a:latin typeface="Times New Roman" panose="02020603050405020304" pitchFamily="18" charset="0"/>
                <a:ea typeface="Calibri" panose="020F0502020204030204" pitchFamily="34" charset="0"/>
              </a:rPr>
              <a:t>3</a:t>
            </a:r>
            <a:r>
              <a:rPr lang="en-US" sz="2000" dirty="0">
                <a:solidFill>
                  <a:srgbClr val="000000"/>
                </a:solidFill>
                <a:effectLst/>
                <a:latin typeface="Times New Roman" panose="02020603050405020304" pitchFamily="18" charset="0"/>
                <a:ea typeface="Calibri" panose="020F0502020204030204" pitchFamily="34" charset="0"/>
              </a:rPr>
              <a:t>).				(4)</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So, at the separation within the pair of the gravitation particles R ~ </a:t>
            </a:r>
            <a:r>
              <a:rPr lang="en-US" sz="2000" dirty="0" err="1">
                <a:solidFill>
                  <a:srgbClr val="000000"/>
                </a:solidFill>
                <a:effectLst/>
                <a:latin typeface="Times New Roman" panose="02020603050405020304" pitchFamily="18" charset="0"/>
                <a:ea typeface="Calibri" panose="020F0502020204030204" pitchFamily="34" charset="0"/>
              </a:rPr>
              <a:t>R</a:t>
            </a:r>
            <a:r>
              <a:rPr lang="en-US" sz="2000" baseline="-25000" dirty="0" err="1">
                <a:solidFill>
                  <a:srgbClr val="000000"/>
                </a:solidFill>
                <a:effectLst/>
                <a:latin typeface="Times New Roman" panose="02020603050405020304" pitchFamily="18" charset="0"/>
                <a:ea typeface="Calibri" panose="020F0502020204030204" pitchFamily="34" charset="0"/>
              </a:rPr>
              <a:t>min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a:solidFill>
                  <a:srgbClr val="C00000"/>
                </a:solidFill>
                <a:effectLst/>
                <a:latin typeface="Times New Roman" panose="02020603050405020304" pitchFamily="18" charset="0"/>
                <a:ea typeface="Calibri" panose="020F0502020204030204" pitchFamily="34" charset="0"/>
              </a:rPr>
              <a:t>their further approach to each other stop</a:t>
            </a:r>
            <a:r>
              <a:rPr lang="en-US" sz="2000" dirty="0">
                <a:solidFill>
                  <a:srgbClr val="000000"/>
                </a:solidFill>
                <a:effectLst/>
                <a:latin typeface="Times New Roman" panose="02020603050405020304" pitchFamily="18" charset="0"/>
                <a:ea typeface="Calibri" panose="020F0502020204030204" pitchFamily="34" charset="0"/>
              </a:rPr>
              <a:t>s. </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This is equivalent to </a:t>
            </a:r>
            <a:r>
              <a:rPr lang="en-US" sz="2000" dirty="0">
                <a:solidFill>
                  <a:srgbClr val="FF0000"/>
                </a:solidFill>
                <a:effectLst/>
                <a:latin typeface="Times New Roman" panose="02020603050405020304" pitchFamily="18" charset="0"/>
                <a:ea typeface="Calibri" panose="020F0502020204030204" pitchFamily="34" charset="0"/>
              </a:rPr>
              <a:t>a partial inhibition of the classical gravitation</a:t>
            </a:r>
            <a:r>
              <a:rPr lang="en-US" sz="20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000" i="1" dirty="0">
                <a:solidFill>
                  <a:srgbClr val="C00000"/>
                </a:solidFill>
                <a:latin typeface="Times New Roman" panose="02020603050405020304" pitchFamily="18" charset="0"/>
                <a:ea typeface="Calibri" panose="020F0502020204030204" pitchFamily="34" charset="0"/>
              </a:rPr>
              <a:t>T</a:t>
            </a:r>
            <a:r>
              <a:rPr lang="en-US" sz="2000" i="1" dirty="0">
                <a:solidFill>
                  <a:srgbClr val="C00000"/>
                </a:solidFill>
                <a:effectLst/>
                <a:latin typeface="Times New Roman" panose="02020603050405020304" pitchFamily="18" charset="0"/>
                <a:ea typeface="Calibri" panose="020F0502020204030204" pitchFamily="34" charset="0"/>
              </a:rPr>
              <a:t>he further “clumping” becomes inhibited for such pairs</a:t>
            </a:r>
            <a:r>
              <a:rPr lang="en-US" sz="2000" i="1" dirty="0">
                <a:effectLst/>
                <a:latin typeface="Times New Roman" panose="02020603050405020304" pitchFamily="18" charset="0"/>
                <a:ea typeface="Calibri" panose="020F0502020204030204" pitchFamily="34" charset="0"/>
              </a:rPr>
              <a:t>.</a:t>
            </a:r>
          </a:p>
          <a:p>
            <a:pPr marL="0" marR="0">
              <a:spcBef>
                <a:spcPts val="0"/>
              </a:spcBef>
              <a:spcAft>
                <a:spcPts val="0"/>
              </a:spcAft>
            </a:pPr>
            <a:r>
              <a:rPr lang="en-US" sz="2000" b="1" dirty="0">
                <a:solidFill>
                  <a:srgbClr val="FF0000"/>
                </a:solidFill>
                <a:latin typeface="Times New Roman" panose="02020603050405020304" pitchFamily="18" charset="0"/>
                <a:ea typeface="Calibri" panose="020F0502020204030204" pitchFamily="34" charset="0"/>
              </a:rPr>
              <a:t>The estimated percentage of such pairs is </a:t>
            </a:r>
            <a:r>
              <a:rPr lang="en-US" sz="2000" b="1" dirty="0">
                <a:solidFill>
                  <a:srgbClr val="FF0000"/>
                </a:solidFill>
                <a:effectLst/>
                <a:latin typeface="Cambria Math" panose="02040503050406030204" pitchFamily="18" charset="0"/>
                <a:ea typeface="Calibri" panose="020F0502020204030204" pitchFamily="34" charset="0"/>
                <a:cs typeface="Cambria Math" panose="02040503050406030204" pitchFamily="18" charset="0"/>
              </a:rPr>
              <a:t>≳</a:t>
            </a:r>
            <a:r>
              <a:rPr lang="en-US" sz="2000" b="1" dirty="0">
                <a:solidFill>
                  <a:srgbClr val="FF0000"/>
                </a:solidFill>
                <a:effectLst/>
                <a:latin typeface="Times New Roman" panose="02020603050405020304" pitchFamily="18" charset="0"/>
                <a:ea typeface="Calibri" panose="020F0502020204030204" pitchFamily="34" charset="0"/>
              </a:rPr>
              <a:t> 2.5%: the same percentage, by which the observed distribution of dark matter was less clumpy than in  standard cosmology. </a:t>
            </a:r>
          </a:p>
          <a:p>
            <a:pPr marL="0">
              <a:spcBef>
                <a:spcPts val="0"/>
              </a:spcBef>
              <a:spcAft>
                <a:spcPts val="0"/>
              </a:spcAft>
            </a:pPr>
            <a:r>
              <a:rPr lang="en-US" sz="2000" dirty="0">
                <a:solidFill>
                  <a:srgbClr val="000000"/>
                </a:solidFill>
                <a:latin typeface="Times New Roman" panose="02020603050405020304" pitchFamily="18" charset="0"/>
                <a:ea typeface="Calibri" panose="020F0502020204030204" pitchFamily="34" charset="0"/>
              </a:rPr>
              <a:t>B</a:t>
            </a:r>
            <a:r>
              <a:rPr lang="en-US" sz="2000" dirty="0">
                <a:solidFill>
                  <a:srgbClr val="000000"/>
                </a:solidFill>
                <a:effectLst/>
                <a:latin typeface="Times New Roman" panose="02020603050405020304" pitchFamily="18" charset="0"/>
                <a:ea typeface="Calibri" panose="020F0502020204030204" pitchFamily="34" charset="0"/>
              </a:rPr>
              <a:t>ecause the subsystem of such pairs of hydrogen atoms is relatively small, this effect manifests only in some additional smoothness of the dark matter distribution, but it does not manifest in the rotation curves of galaxies.</a:t>
            </a:r>
          </a:p>
          <a:p>
            <a:pPr marL="0" marR="0">
              <a:spcBef>
                <a:spcPts val="0"/>
              </a:spcBef>
              <a:spcAft>
                <a:spcPts val="0"/>
              </a:spcAft>
            </a:pPr>
            <a:endParaRPr lang="en-US" sz="2000" dirty="0"/>
          </a:p>
        </p:txBody>
      </p:sp>
    </p:spTree>
    <p:extLst>
      <p:ext uri="{BB962C8B-B14F-4D97-AF65-F5344CB8AC3E}">
        <p14:creationId xmlns:p14="http://schemas.microsoft.com/office/powerpoint/2010/main" val="1776192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7FF7-6C8E-10F1-5B9F-9BE10495968C}"/>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4F4DF6AC-AA88-DF87-ADD4-8944E904FAA1}"/>
              </a:ext>
            </a:extLst>
          </p:cNvPr>
          <p:cNvSpPr>
            <a:spLocks noGrp="1"/>
          </p:cNvSpPr>
          <p:nvPr>
            <p:ph idx="1"/>
          </p:nvPr>
        </p:nvSpPr>
        <p:spPr>
          <a:xfrm>
            <a:off x="457200" y="411798"/>
            <a:ext cx="8229600" cy="6171564"/>
          </a:xfrm>
        </p:spPr>
        <p:txBody>
          <a:bodyPr/>
          <a:lstStyle/>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The usual hydrogen atoms decouple from the Cosmic Microwave Background (CMB) radiation at the temperature T</a:t>
            </a:r>
            <a:r>
              <a:rPr lang="en-US" sz="2000" baseline="-25000" dirty="0">
                <a:solidFill>
                  <a:srgbClr val="000000"/>
                </a:solidFill>
                <a:effectLst/>
                <a:latin typeface="Times New Roman" panose="02020603050405020304" pitchFamily="18" charset="0"/>
                <a:ea typeface="Calibri" panose="020F0502020204030204" pitchFamily="34" charset="0"/>
              </a:rPr>
              <a:t>CMB,U</a:t>
            </a:r>
            <a:r>
              <a:rPr lang="en-US" sz="2000" dirty="0">
                <a:solidFill>
                  <a:srgbClr val="000000"/>
                </a:solidFill>
                <a:effectLst/>
                <a:latin typeface="Times New Roman" panose="02020603050405020304" pitchFamily="18" charset="0"/>
                <a:ea typeface="Calibri" panose="020F0502020204030204" pitchFamily="34" charset="0"/>
              </a:rPr>
              <a:t> = αE</a:t>
            </a:r>
            <a:r>
              <a:rPr lang="en-US" sz="2000" baseline="-25000" dirty="0">
                <a:solidFill>
                  <a:srgbClr val="000000"/>
                </a:solidFill>
                <a:effectLst/>
                <a:latin typeface="Times New Roman" panose="02020603050405020304" pitchFamily="18" charset="0"/>
                <a:ea typeface="Calibri" panose="020F0502020204030204" pitchFamily="34" charset="0"/>
              </a:rPr>
              <a:t>21</a:t>
            </a:r>
            <a:r>
              <a:rPr lang="en-US" sz="2000" dirty="0">
                <a:solidFill>
                  <a:srgbClr val="000000"/>
                </a:solidFill>
                <a:effectLst/>
                <a:latin typeface="Times New Roman" panose="02020603050405020304" pitchFamily="18" charset="0"/>
                <a:ea typeface="Calibri" panose="020F0502020204030204" pitchFamily="34" charset="0"/>
              </a:rPr>
              <a:t>, where E</a:t>
            </a:r>
            <a:r>
              <a:rPr lang="en-US" sz="2000" baseline="-25000" dirty="0">
                <a:solidFill>
                  <a:srgbClr val="000000"/>
                </a:solidFill>
                <a:effectLst/>
                <a:latin typeface="Times New Roman" panose="02020603050405020304" pitchFamily="18" charset="0"/>
                <a:ea typeface="Calibri" panose="020F0502020204030204" pitchFamily="34" charset="0"/>
              </a:rPr>
              <a:t>21</a:t>
            </a:r>
            <a:r>
              <a:rPr lang="en-US" sz="2000" dirty="0">
                <a:solidFill>
                  <a:srgbClr val="000000"/>
                </a:solidFill>
                <a:effectLst/>
                <a:latin typeface="Times New Roman" panose="02020603050405020304" pitchFamily="18" charset="0"/>
                <a:ea typeface="Calibri" panose="020F0502020204030204" pitchFamily="34" charset="0"/>
              </a:rPr>
              <a:t> = 3U</a:t>
            </a:r>
            <a:r>
              <a:rPr lang="en-US" sz="2000" baseline="-25000" dirty="0">
                <a:solidFill>
                  <a:srgbClr val="000000"/>
                </a:solidFill>
                <a:effectLst/>
                <a:latin typeface="Times New Roman" panose="02020603050405020304" pitchFamily="18" charset="0"/>
                <a:ea typeface="Calibri" panose="020F0502020204030204" pitchFamily="34" charset="0"/>
              </a:rPr>
              <a:t>i</a:t>
            </a:r>
            <a:r>
              <a:rPr lang="en-US" sz="2000" dirty="0">
                <a:solidFill>
                  <a:srgbClr val="000000"/>
                </a:solidFill>
                <a:effectLst/>
                <a:latin typeface="Times New Roman" panose="02020603050405020304" pitchFamily="18" charset="0"/>
                <a:ea typeface="Calibri" panose="020F0502020204030204" pitchFamily="34" charset="0"/>
              </a:rPr>
              <a:t>/4 is the energy difference between the first excited and ground states and α ~ 10</a:t>
            </a:r>
            <a:r>
              <a:rPr lang="en-US" sz="2000" baseline="30000" dirty="0">
                <a:solidFill>
                  <a:srgbClr val="000000"/>
                </a:solidFill>
                <a:effectLst/>
                <a:latin typeface="Times New Roman" panose="02020603050405020304" pitchFamily="18" charset="0"/>
                <a:ea typeface="Calibri" panose="020F0502020204030204" pitchFamily="34" charset="0"/>
              </a:rPr>
              <a:t>–1.5</a:t>
            </a:r>
            <a:r>
              <a:rPr lang="en-US" sz="2000" baseline="30000" dirty="0">
                <a:solidFill>
                  <a:srgbClr val="000000"/>
                </a:solidFill>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the additional superscript U of T</a:t>
            </a:r>
            <a:r>
              <a:rPr lang="en-US" sz="2000" baseline="-25000" dirty="0">
                <a:solidFill>
                  <a:srgbClr val="000000"/>
                </a:solidFill>
                <a:effectLst/>
                <a:latin typeface="Times New Roman" panose="02020603050405020304" pitchFamily="18" charset="0"/>
                <a:ea typeface="Calibri" panose="020F0502020204030204" pitchFamily="34" charset="0"/>
              </a:rPr>
              <a:t>CMB,U</a:t>
            </a:r>
            <a:r>
              <a:rPr lang="en-US" sz="2000" dirty="0">
                <a:solidFill>
                  <a:srgbClr val="000000"/>
                </a:solidFill>
                <a:effectLst/>
                <a:latin typeface="Times New Roman" panose="02020603050405020304" pitchFamily="18" charset="0"/>
                <a:ea typeface="Calibri" panose="020F0502020204030204" pitchFamily="34" charset="0"/>
              </a:rPr>
              <a:t> stands for usual hydrogen atoms). </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To visualize: </a:t>
            </a:r>
            <a:r>
              <a:rPr lang="en-US" sz="2000" dirty="0">
                <a:solidFill>
                  <a:srgbClr val="993300"/>
                </a:solidFill>
                <a:effectLst/>
                <a:latin typeface="Times New Roman" panose="02020603050405020304" pitchFamily="18" charset="0"/>
                <a:ea typeface="Calibri" panose="020F0502020204030204" pitchFamily="34" charset="0"/>
              </a:rPr>
              <a:t>at T</a:t>
            </a:r>
            <a:r>
              <a:rPr lang="en-US" sz="2000" baseline="-25000" dirty="0">
                <a:solidFill>
                  <a:srgbClr val="993300"/>
                </a:solidFill>
                <a:effectLst/>
                <a:latin typeface="Times New Roman" panose="02020603050405020304" pitchFamily="18" charset="0"/>
                <a:ea typeface="Calibri" panose="020F0502020204030204" pitchFamily="34" charset="0"/>
              </a:rPr>
              <a:t>CMB</a:t>
            </a:r>
            <a:r>
              <a:rPr lang="en-US" sz="2000" dirty="0">
                <a:solidFill>
                  <a:srgbClr val="993300"/>
                </a:solidFill>
                <a:effectLst/>
                <a:latin typeface="Times New Roman" panose="02020603050405020304" pitchFamily="18" charset="0"/>
                <a:ea typeface="Calibri" panose="020F0502020204030204" pitchFamily="34" charset="0"/>
              </a:rPr>
              <a:t> &lt; T</a:t>
            </a:r>
            <a:r>
              <a:rPr lang="en-US" sz="2000" baseline="-25000" dirty="0">
                <a:solidFill>
                  <a:srgbClr val="993300"/>
                </a:solidFill>
                <a:effectLst/>
                <a:latin typeface="Times New Roman" panose="02020603050405020304" pitchFamily="18" charset="0"/>
                <a:ea typeface="Calibri" panose="020F0502020204030204" pitchFamily="34" charset="0"/>
              </a:rPr>
              <a:t>CMB,U</a:t>
            </a:r>
            <a:r>
              <a:rPr lang="en-US" sz="2000" dirty="0">
                <a:solidFill>
                  <a:srgbClr val="993300"/>
                </a:solidFill>
                <a:effectLst/>
                <a:latin typeface="Times New Roman" panose="02020603050405020304" pitchFamily="18" charset="0"/>
                <a:ea typeface="Calibri" panose="020F0502020204030204" pitchFamily="34" charset="0"/>
              </a:rPr>
              <a:t> there are no more excited states of the usual hydrogen atoms to be radiatively coupled to the ground state</a:t>
            </a:r>
            <a:r>
              <a:rPr lang="en-US" sz="20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a:solidFill>
                  <a:srgbClr val="FF0000"/>
                </a:solidFill>
                <a:effectLst/>
                <a:latin typeface="Times New Roman" panose="02020603050405020304" pitchFamily="18" charset="0"/>
                <a:ea typeface="Calibri" panose="020F0502020204030204" pitchFamily="34" charset="0"/>
              </a:rPr>
              <a:t>The SFHA decouple from the CMB much earlier </a:t>
            </a:r>
            <a:r>
              <a:rPr lang="en-US" sz="2000" dirty="0">
                <a:solidFill>
                  <a:srgbClr val="000000"/>
                </a:solidFill>
                <a:effectLst/>
                <a:latin typeface="Times New Roman" panose="02020603050405020304" pitchFamily="18" charset="0"/>
                <a:ea typeface="Calibri" panose="020F0502020204030204" pitchFamily="34" charset="0"/>
              </a:rPr>
              <a:t>in the course of the Universe expansion (because of having only the s-states): </a:t>
            </a:r>
            <a:r>
              <a:rPr lang="en-US" sz="2000" dirty="0">
                <a:solidFill>
                  <a:srgbClr val="FF0000"/>
                </a:solidFill>
                <a:effectLst/>
                <a:latin typeface="Times New Roman" panose="02020603050405020304" pitchFamily="18" charset="0"/>
                <a:ea typeface="Calibri" panose="020F0502020204030204" pitchFamily="34" charset="0"/>
              </a:rPr>
              <a:t>when the CMB temperature was T</a:t>
            </a:r>
            <a:r>
              <a:rPr lang="en-US" sz="2000" baseline="-25000" dirty="0">
                <a:solidFill>
                  <a:srgbClr val="FF0000"/>
                </a:solidFill>
                <a:effectLst/>
                <a:latin typeface="Times New Roman" panose="02020603050405020304" pitchFamily="18" charset="0"/>
                <a:ea typeface="Calibri" panose="020F0502020204030204" pitchFamily="34" charset="0"/>
              </a:rPr>
              <a:t>CMB,S</a:t>
            </a:r>
            <a:r>
              <a:rPr lang="en-US" sz="2000" dirty="0">
                <a:solidFill>
                  <a:srgbClr val="FF0000"/>
                </a:solidFill>
                <a:effectLst/>
                <a:latin typeface="Times New Roman" panose="02020603050405020304" pitchFamily="18" charset="0"/>
                <a:ea typeface="Calibri" panose="020F0502020204030204" pitchFamily="34" charset="0"/>
              </a:rPr>
              <a:t> &gt; T</a:t>
            </a:r>
            <a:r>
              <a:rPr lang="en-US" sz="2000" baseline="-25000" dirty="0">
                <a:solidFill>
                  <a:srgbClr val="FF0000"/>
                </a:solidFill>
                <a:effectLst/>
                <a:latin typeface="Times New Roman" panose="02020603050405020304" pitchFamily="18" charset="0"/>
                <a:ea typeface="Calibri" panose="020F0502020204030204" pitchFamily="34" charset="0"/>
              </a:rPr>
              <a:t>CMB,U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(the additional superscript S of T</a:t>
            </a:r>
            <a:r>
              <a:rPr lang="en-US" sz="2000" baseline="-25000" dirty="0">
                <a:solidFill>
                  <a:srgbClr val="000000"/>
                </a:solidFill>
                <a:effectLst/>
                <a:latin typeface="Times New Roman" panose="02020603050405020304" pitchFamily="18" charset="0"/>
                <a:ea typeface="Calibri" panose="020F0502020204030204" pitchFamily="34" charset="0"/>
              </a:rPr>
              <a:t>CMB,S</a:t>
            </a:r>
            <a:r>
              <a:rPr lang="en-US" sz="2000" dirty="0">
                <a:solidFill>
                  <a:srgbClr val="000000"/>
                </a:solidFill>
                <a:effectLst/>
                <a:latin typeface="Times New Roman" panose="02020603050405020304" pitchFamily="18" charset="0"/>
                <a:ea typeface="Calibri" panose="020F0502020204030204" pitchFamily="34" charset="0"/>
              </a:rPr>
              <a:t> stands for SFHA).</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 Let us denote by a(t) the value of the expansion parameter of the Universe.</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a:solidFill>
                  <a:srgbClr val="FF0000"/>
                </a:solidFill>
                <a:effectLst/>
                <a:latin typeface="Times New Roman" panose="02020603050405020304" pitchFamily="18" charset="0"/>
                <a:ea typeface="Calibri" panose="020F0502020204030204" pitchFamily="34" charset="0"/>
              </a:rPr>
              <a:t>As the SFHA decouple from the CMB, their kinetic gas temperature T</a:t>
            </a:r>
            <a:r>
              <a:rPr lang="en-US" sz="2000" baseline="-25000" dirty="0">
                <a:solidFill>
                  <a:srgbClr val="FF0000"/>
                </a:solidFill>
                <a:effectLst/>
                <a:latin typeface="Times New Roman" panose="02020603050405020304" pitchFamily="18" charset="0"/>
                <a:ea typeface="Calibri" panose="020F0502020204030204" pitchFamily="34" charset="0"/>
              </a:rPr>
              <a:t>K,S</a:t>
            </a:r>
            <a:r>
              <a:rPr lang="en-US" sz="2000" dirty="0">
                <a:solidFill>
                  <a:srgbClr val="FF0000"/>
                </a:solidFill>
                <a:effectLst/>
                <a:latin typeface="Times New Roman" panose="02020603050405020304" pitchFamily="18" charset="0"/>
                <a:ea typeface="Calibri" panose="020F0502020204030204" pitchFamily="34" charset="0"/>
              </a:rPr>
              <a:t> decreases proportional to 1/a</a:t>
            </a:r>
            <a:r>
              <a:rPr lang="en-US" sz="2000" baseline="30000" dirty="0">
                <a:solidFill>
                  <a:srgbClr val="FF0000"/>
                </a:solidFill>
                <a:effectLst/>
                <a:latin typeface="Times New Roman" panose="02020603050405020304" pitchFamily="18" charset="0"/>
                <a:ea typeface="Calibri" panose="020F0502020204030204" pitchFamily="34" charset="0"/>
              </a:rPr>
              <a:t>2</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(assuming an adiabatic expansion for simplicity). </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In distinction, the </a:t>
            </a:r>
            <a:r>
              <a:rPr lang="en-US" sz="2000" dirty="0">
                <a:solidFill>
                  <a:srgbClr val="993300"/>
                </a:solidFill>
                <a:effectLst/>
                <a:latin typeface="Times New Roman" panose="02020603050405020304" pitchFamily="18" charset="0"/>
                <a:ea typeface="Calibri" panose="020F0502020204030204" pitchFamily="34" charset="0"/>
              </a:rPr>
              <a:t>CMB temperature decreases slower: proportional to 1/a</a:t>
            </a:r>
            <a:r>
              <a:rPr lang="en-US" sz="2000" dirty="0">
                <a:solidFill>
                  <a:srgbClr val="000000"/>
                </a:solidFill>
                <a:effectLst/>
                <a:latin typeface="Times New Roman" panose="02020603050405020304" pitchFamily="18" charset="0"/>
                <a:ea typeface="Calibri" panose="020F0502020204030204" pitchFamily="34" charset="0"/>
              </a:rPr>
              <a:t>.</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   Therefore, </a:t>
            </a:r>
            <a:r>
              <a:rPr lang="en-US" sz="2000" b="1" dirty="0">
                <a:solidFill>
                  <a:srgbClr val="FF0000"/>
                </a:solidFill>
                <a:effectLst/>
                <a:latin typeface="Times New Roman" panose="02020603050405020304" pitchFamily="18" charset="0"/>
                <a:ea typeface="Calibri" panose="020F0502020204030204" pitchFamily="34" charset="0"/>
              </a:rPr>
              <a:t>at the time when the usual hydrogen atoms decouple from the CMB, their kinetic gas temperature is greater than for the SFHA</a:t>
            </a:r>
            <a:r>
              <a:rPr lang="en-US" sz="2000" dirty="0">
                <a:solidFill>
                  <a:srgbClr val="000000"/>
                </a:solidFill>
                <a:effectLst/>
                <a:latin typeface="Times New Roman" panose="02020603050405020304" pitchFamily="18" charset="0"/>
                <a:ea typeface="Calibri" panose="020F0502020204030204" pitchFamily="34" charset="0"/>
              </a:rPr>
              <a:t>.</a:t>
            </a:r>
          </a:p>
          <a:p>
            <a:pPr marL="0" marR="0" indent="0">
              <a:spcBef>
                <a:spcPts val="0"/>
              </a:spcBef>
              <a:spcAft>
                <a:spcPts val="0"/>
              </a:spcAft>
              <a:buNone/>
            </a:pPr>
            <a:endParaRPr lang="en-US" sz="1800" dirty="0">
              <a:solidFill>
                <a:srgbClr val="000000"/>
              </a:solidFill>
              <a:effectLst/>
              <a:latin typeface="Times New Roman" panose="02020603050405020304" pitchFamily="18" charset="0"/>
              <a:ea typeface="Calibri" panose="020F0502020204030204" pitchFamily="34" charset="0"/>
            </a:endParaRPr>
          </a:p>
          <a:p>
            <a:endParaRPr lang="en-US" sz="2000" dirty="0"/>
          </a:p>
        </p:txBody>
      </p:sp>
    </p:spTree>
    <p:extLst>
      <p:ext uri="{BB962C8B-B14F-4D97-AF65-F5344CB8AC3E}">
        <p14:creationId xmlns:p14="http://schemas.microsoft.com/office/powerpoint/2010/main" val="1768594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1E859-9A1F-11A3-4C81-0705E1C1E2F8}"/>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D0C09E50-2FB9-9009-522E-5989B984DE86}"/>
              </a:ext>
            </a:extLst>
          </p:cNvPr>
          <p:cNvSpPr>
            <a:spLocks noGrp="1"/>
          </p:cNvSpPr>
          <p:nvPr>
            <p:ph idx="1"/>
          </p:nvPr>
        </p:nvSpPr>
        <p:spPr>
          <a:xfrm>
            <a:off x="457200" y="366077"/>
            <a:ext cx="8229600" cy="5989003"/>
          </a:xfrm>
        </p:spPr>
        <p:txBody>
          <a:bodyPr/>
          <a:lstStyle/>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For representing the quark flavor symmetry, there was assigned an operator of the isotopic spin (isospin) I – the operator having two eigenvalues for its z-projection: </a:t>
            </a:r>
            <a:r>
              <a:rPr lang="en-US" sz="2200" dirty="0" err="1">
                <a:solidFill>
                  <a:srgbClr val="000000"/>
                </a:solidFill>
                <a:effectLst/>
                <a:latin typeface="Times New Roman" panose="02020603050405020304" pitchFamily="18" charset="0"/>
                <a:ea typeface="Calibri" panose="020F0502020204030204" pitchFamily="34" charset="0"/>
              </a:rPr>
              <a:t>I</a:t>
            </a:r>
            <a:r>
              <a:rPr lang="en-US" sz="2200" baseline="-25000" dirty="0" err="1">
                <a:solidFill>
                  <a:srgbClr val="000000"/>
                </a:solidFill>
                <a:effectLst/>
                <a:latin typeface="Times New Roman" panose="02020603050405020304" pitchFamily="18" charset="0"/>
                <a:ea typeface="Calibri" panose="020F0502020204030204" pitchFamily="34" charset="0"/>
              </a:rPr>
              <a:t>z</a:t>
            </a:r>
            <a:r>
              <a:rPr lang="en-US" sz="2200" dirty="0">
                <a:solidFill>
                  <a:srgbClr val="000000"/>
                </a:solidFill>
                <a:effectLst/>
                <a:latin typeface="Times New Roman" panose="02020603050405020304" pitchFamily="18" charset="0"/>
                <a:ea typeface="Calibri" panose="020F0502020204030204" pitchFamily="34" charset="0"/>
              </a:rPr>
              <a:t> = 1/2 assigned to the up quark and </a:t>
            </a:r>
            <a:r>
              <a:rPr lang="en-US" sz="2200" dirty="0" err="1">
                <a:solidFill>
                  <a:srgbClr val="000000"/>
                </a:solidFill>
                <a:effectLst/>
                <a:latin typeface="Times New Roman" panose="02020603050405020304" pitchFamily="18" charset="0"/>
                <a:ea typeface="Calibri" panose="020F0502020204030204" pitchFamily="34" charset="0"/>
              </a:rPr>
              <a:t>I</a:t>
            </a:r>
            <a:r>
              <a:rPr lang="en-US" sz="2200" baseline="-25000" dirty="0" err="1">
                <a:solidFill>
                  <a:srgbClr val="000000"/>
                </a:solidFill>
                <a:effectLst/>
                <a:latin typeface="Times New Roman" panose="02020603050405020304" pitchFamily="18" charset="0"/>
                <a:ea typeface="Calibri" panose="020F0502020204030204" pitchFamily="34" charset="0"/>
              </a:rPr>
              <a:t>z</a:t>
            </a:r>
            <a:r>
              <a:rPr lang="en-US" sz="2200" dirty="0">
                <a:solidFill>
                  <a:srgbClr val="000000"/>
                </a:solidFill>
                <a:effectLst/>
                <a:latin typeface="Times New Roman" panose="02020603050405020304" pitchFamily="18" charset="0"/>
                <a:ea typeface="Calibri" panose="020F0502020204030204" pitchFamily="34" charset="0"/>
              </a:rPr>
              <a:t> = –1/2 assigned to the down quark.</a:t>
            </a:r>
          </a:p>
          <a:p>
            <a:pPr marL="0" marR="0">
              <a:spcBef>
                <a:spcPts val="0"/>
              </a:spcBef>
              <a:spcAft>
                <a:spcPts val="0"/>
              </a:spcAft>
            </a:pPr>
            <a:r>
              <a:rPr lang="en-US" sz="2200" dirty="0">
                <a:solidFill>
                  <a:srgbClr val="000000"/>
                </a:solidFill>
                <a:latin typeface="Times New Roman" panose="02020603050405020304" pitchFamily="18" charset="0"/>
                <a:ea typeface="Calibri" panose="020F0502020204030204" pitchFamily="34" charset="0"/>
              </a:rPr>
              <a:t>By analogy</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a:solidFill>
                  <a:srgbClr val="000000"/>
                </a:solidFill>
                <a:latin typeface="Times New Roman" panose="02020603050405020304" pitchFamily="18" charset="0"/>
                <a:ea typeface="Calibri" panose="020F0502020204030204" pitchFamily="34" charset="0"/>
              </a:rPr>
              <a:t>in the case of the SFHA it </a:t>
            </a:r>
            <a:r>
              <a:rPr lang="en-US" sz="2200" dirty="0">
                <a:solidFill>
                  <a:srgbClr val="000000"/>
                </a:solidFill>
                <a:effectLst/>
                <a:latin typeface="Times New Roman" panose="02020603050405020304" pitchFamily="18" charset="0"/>
                <a:ea typeface="Calibri" panose="020F0502020204030204" pitchFamily="34" charset="0"/>
              </a:rPr>
              <a:t>seems reasonable to introduce a new operator: the operator of </a:t>
            </a:r>
            <a:r>
              <a:rPr lang="en-US" sz="2200" i="1" dirty="0" err="1">
                <a:solidFill>
                  <a:srgbClr val="000000"/>
                </a:solidFill>
                <a:effectLst/>
                <a:latin typeface="Times New Roman" panose="02020603050405020304" pitchFamily="18" charset="0"/>
                <a:ea typeface="Calibri" panose="020F0502020204030204" pitchFamily="34" charset="0"/>
              </a:rPr>
              <a:t>isohydrogen</a:t>
            </a:r>
            <a:r>
              <a:rPr lang="en-US" sz="2200" i="1" dirty="0">
                <a:solidFill>
                  <a:srgbClr val="000000"/>
                </a:solidFill>
                <a:effectLst/>
                <a:latin typeface="Times New Roman" panose="02020603050405020304" pitchFamily="18" charset="0"/>
                <a:ea typeface="Calibri" panose="020F0502020204030204" pitchFamily="34" charset="0"/>
              </a:rPr>
              <a:t> spin</a:t>
            </a:r>
            <a:r>
              <a:rPr lang="en-US" sz="2200" dirty="0">
                <a:solidFill>
                  <a:srgbClr val="000000"/>
                </a:solidFill>
                <a:effectLst/>
                <a:latin typeface="Times New Roman" panose="02020603050405020304" pitchFamily="18" charset="0"/>
                <a:ea typeface="Calibri" panose="020F0502020204030204" pitchFamily="34" charset="0"/>
              </a:rPr>
              <a:t>, abbreviated as </a:t>
            </a:r>
            <a:r>
              <a:rPr lang="en-US" sz="2200" i="1" dirty="0" err="1">
                <a:solidFill>
                  <a:srgbClr val="000000"/>
                </a:solidFill>
                <a:effectLst/>
                <a:latin typeface="Times New Roman" panose="02020603050405020304" pitchFamily="18" charset="0"/>
                <a:ea typeface="Calibri" panose="020F0502020204030204" pitchFamily="34" charset="0"/>
              </a:rPr>
              <a:t>isohyspin</a:t>
            </a:r>
            <a:r>
              <a:rPr lang="en-US" sz="2200" dirty="0">
                <a:solidFill>
                  <a:srgbClr val="000000"/>
                </a:solidFill>
                <a:effectLst/>
                <a:latin typeface="Times New Roman" panose="02020603050405020304" pitchFamily="18" charset="0"/>
                <a:ea typeface="Calibri" panose="020F0502020204030204" pitchFamily="34" charset="0"/>
              </a:rPr>
              <a:t> and denoted as I</a:t>
            </a:r>
            <a:r>
              <a:rPr lang="en-US" sz="2200" baseline="30000" dirty="0">
                <a:solidFill>
                  <a:srgbClr val="000000"/>
                </a:solidFill>
                <a:effectLst/>
                <a:latin typeface="Times New Roman" panose="02020603050405020304" pitchFamily="18" charset="0"/>
                <a:ea typeface="Calibri" panose="020F0502020204030204" pitchFamily="34" charset="0"/>
              </a:rPr>
              <a:t>(h)</a:t>
            </a:r>
            <a:r>
              <a:rPr lang="en-US" sz="2200" dirty="0">
                <a:solidFill>
                  <a:srgbClr val="000000"/>
                </a:solidFill>
                <a:effectLst/>
                <a:latin typeface="Times New Roman" panose="02020603050405020304" pitchFamily="18" charset="0"/>
                <a:ea typeface="Calibri" panose="020F0502020204030204" pitchFamily="34" charset="0"/>
              </a:rPr>
              <a:t>. Similarly to the isospin, the z-projection of the </a:t>
            </a:r>
            <a:r>
              <a:rPr lang="en-US" sz="2200" dirty="0" err="1">
                <a:solidFill>
                  <a:srgbClr val="000000"/>
                </a:solidFill>
                <a:effectLst/>
                <a:latin typeface="Times New Roman" panose="02020603050405020304" pitchFamily="18" charset="0"/>
                <a:ea typeface="Calibri" panose="020F0502020204030204" pitchFamily="34" charset="0"/>
              </a:rPr>
              <a:t>isohyspin</a:t>
            </a:r>
            <a:r>
              <a:rPr lang="en-US" sz="2200" dirty="0">
                <a:solidFill>
                  <a:srgbClr val="000000"/>
                </a:solidFill>
                <a:effectLst/>
                <a:latin typeface="Times New Roman" panose="02020603050405020304" pitchFamily="18" charset="0"/>
                <a:ea typeface="Calibri" panose="020F0502020204030204" pitchFamily="34" charset="0"/>
              </a:rPr>
              <a:t> operator has two eigenvalues: I</a:t>
            </a:r>
            <a:r>
              <a:rPr lang="en-US" sz="2200" baseline="30000" dirty="0">
                <a:solidFill>
                  <a:srgbClr val="000000"/>
                </a:solidFill>
                <a:effectLst/>
                <a:latin typeface="Times New Roman" panose="02020603050405020304" pitchFamily="18" charset="0"/>
                <a:ea typeface="Calibri" panose="020F0502020204030204" pitchFamily="34" charset="0"/>
              </a:rPr>
              <a:t>(h)</a:t>
            </a:r>
            <a:r>
              <a:rPr lang="en-US" sz="2200" baseline="-25000" dirty="0">
                <a:solidFill>
                  <a:srgbClr val="000000"/>
                </a:solidFill>
                <a:effectLst/>
                <a:latin typeface="Times New Roman" panose="02020603050405020304" pitchFamily="18" charset="0"/>
                <a:ea typeface="Calibri" panose="020F0502020204030204" pitchFamily="34" charset="0"/>
              </a:rPr>
              <a:t>z</a:t>
            </a:r>
            <a:r>
              <a:rPr lang="en-US" sz="2200" dirty="0">
                <a:solidFill>
                  <a:srgbClr val="000000"/>
                </a:solidFill>
                <a:effectLst/>
                <a:latin typeface="Times New Roman" panose="02020603050405020304" pitchFamily="18" charset="0"/>
                <a:ea typeface="Calibri" panose="020F0502020204030204" pitchFamily="34" charset="0"/>
              </a:rPr>
              <a:t> = 1/2 assigned to the regular flavor of hydrogen atoms and I</a:t>
            </a:r>
            <a:r>
              <a:rPr lang="en-US" sz="2200" baseline="30000" dirty="0">
                <a:solidFill>
                  <a:srgbClr val="000000"/>
                </a:solidFill>
                <a:effectLst/>
                <a:latin typeface="Times New Roman" panose="02020603050405020304" pitchFamily="18" charset="0"/>
                <a:ea typeface="Calibri" panose="020F0502020204030204" pitchFamily="34" charset="0"/>
              </a:rPr>
              <a:t>(h)</a:t>
            </a:r>
            <a:r>
              <a:rPr lang="en-US" sz="2200" baseline="-25000" dirty="0">
                <a:solidFill>
                  <a:srgbClr val="000000"/>
                </a:solidFill>
                <a:effectLst/>
                <a:latin typeface="Times New Roman" panose="02020603050405020304" pitchFamily="18" charset="0"/>
                <a:ea typeface="Calibri" panose="020F0502020204030204" pitchFamily="34" charset="0"/>
              </a:rPr>
              <a:t>z</a:t>
            </a:r>
            <a:r>
              <a:rPr lang="en-US" sz="2200" dirty="0">
                <a:solidFill>
                  <a:srgbClr val="000000"/>
                </a:solidFill>
                <a:effectLst/>
                <a:latin typeface="Times New Roman" panose="02020603050405020304" pitchFamily="18" charset="0"/>
                <a:ea typeface="Calibri" panose="020F0502020204030204" pitchFamily="34" charset="0"/>
              </a:rPr>
              <a:t> = –1/2 assigned to the singular flavor of hydrogen atoms.</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The isospin (of quarks) couples to the strong force (strong interaction). This is logical because it is related to intra-nuclear physics, where the strong interaction plays the dominant role. As a result, the strong force can transform the up quark into the down quark and vice versa.</a:t>
            </a:r>
          </a:p>
          <a:p>
            <a:pPr marL="0" indent="0">
              <a:buNone/>
            </a:pPr>
            <a:endParaRPr lang="en-US" sz="1800" dirty="0"/>
          </a:p>
        </p:txBody>
      </p:sp>
    </p:spTree>
    <p:extLst>
      <p:ext uri="{BB962C8B-B14F-4D97-AF65-F5344CB8AC3E}">
        <p14:creationId xmlns:p14="http://schemas.microsoft.com/office/powerpoint/2010/main" val="1365459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7D05C-19B3-2645-DE00-B91915156286}"/>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1447A7E4-2980-E3A8-7210-5D24ACA193AD}"/>
              </a:ext>
            </a:extLst>
          </p:cNvPr>
          <p:cNvSpPr>
            <a:spLocks noGrp="1"/>
          </p:cNvSpPr>
          <p:nvPr>
            <p:ph idx="1"/>
          </p:nvPr>
        </p:nvSpPr>
        <p:spPr>
          <a:xfrm>
            <a:off x="457200" y="320358"/>
            <a:ext cx="8229600" cy="6156642"/>
          </a:xfrm>
        </p:spPr>
        <p:txBody>
          <a:bodyPr/>
          <a:lstStyle/>
          <a:p>
            <a:r>
              <a:rPr lang="en-US" sz="2400" dirty="0">
                <a:solidFill>
                  <a:srgbClr val="000000"/>
                </a:solidFill>
                <a:effectLst/>
                <a:latin typeface="Times New Roman" panose="02020603050405020304" pitchFamily="18" charset="0"/>
                <a:ea typeface="Calibri" panose="020F0502020204030204" pitchFamily="34" charset="0"/>
              </a:rPr>
              <a:t> In distinction, the </a:t>
            </a:r>
            <a:r>
              <a:rPr lang="en-US" sz="2400" dirty="0" err="1">
                <a:solidFill>
                  <a:srgbClr val="000000"/>
                </a:solidFill>
                <a:effectLst/>
                <a:latin typeface="Times New Roman" panose="02020603050405020304" pitchFamily="18" charset="0"/>
                <a:ea typeface="Calibri" panose="020F0502020204030204" pitchFamily="34" charset="0"/>
              </a:rPr>
              <a:t>isohyspin</a:t>
            </a:r>
            <a:r>
              <a:rPr lang="en-US" sz="2400" dirty="0">
                <a:solidFill>
                  <a:srgbClr val="000000"/>
                </a:solidFill>
                <a:effectLst/>
                <a:latin typeface="Times New Roman" panose="02020603050405020304" pitchFamily="18" charset="0"/>
                <a:ea typeface="Calibri" panose="020F0502020204030204" pitchFamily="34" charset="0"/>
              </a:rPr>
              <a:t>  does not relate to intra-nuclear physics: so, it would be logical to state that the </a:t>
            </a:r>
            <a:r>
              <a:rPr lang="en-US" sz="2400" dirty="0" err="1">
                <a:solidFill>
                  <a:srgbClr val="000000"/>
                </a:solidFill>
                <a:effectLst/>
                <a:latin typeface="Times New Roman" panose="02020603050405020304" pitchFamily="18" charset="0"/>
                <a:ea typeface="Calibri" panose="020F0502020204030204" pitchFamily="34" charset="0"/>
              </a:rPr>
              <a:t>isohyspin</a:t>
            </a:r>
            <a:r>
              <a:rPr lang="en-US" sz="2400" dirty="0">
                <a:solidFill>
                  <a:srgbClr val="000000"/>
                </a:solidFill>
                <a:effectLst/>
                <a:latin typeface="Times New Roman" panose="02020603050405020304" pitchFamily="18" charset="0"/>
                <a:ea typeface="Calibri" panose="020F0502020204030204" pitchFamily="34" charset="0"/>
              </a:rPr>
              <a:t> does not couple to the strong force/interaction – since the </a:t>
            </a:r>
            <a:r>
              <a:rPr lang="en-US" sz="2400" dirty="0" err="1">
                <a:solidFill>
                  <a:srgbClr val="000000"/>
                </a:solidFill>
                <a:effectLst/>
                <a:latin typeface="Times New Roman" panose="02020603050405020304" pitchFamily="18" charset="0"/>
                <a:ea typeface="Calibri" panose="020F0502020204030204" pitchFamily="34" charset="0"/>
              </a:rPr>
              <a:t>isohyspin</a:t>
            </a:r>
            <a:r>
              <a:rPr lang="en-US" sz="2400" dirty="0">
                <a:solidFill>
                  <a:srgbClr val="000000"/>
                </a:solidFill>
                <a:effectLst/>
                <a:latin typeface="Times New Roman" panose="02020603050405020304" pitchFamily="18" charset="0"/>
                <a:ea typeface="Calibri" panose="020F0502020204030204" pitchFamily="34" charset="0"/>
              </a:rPr>
              <a:t> relates to a hydrogen atom as the whole.</a:t>
            </a:r>
          </a:p>
          <a:p>
            <a:r>
              <a:rPr lang="en-US" sz="2400" dirty="0">
                <a:solidFill>
                  <a:srgbClr val="000000"/>
                </a:solidFill>
                <a:effectLst/>
                <a:latin typeface="Times New Roman" panose="02020603050405020304" pitchFamily="18" charset="0"/>
                <a:ea typeface="Calibri" panose="020F0502020204030204" pitchFamily="34" charset="0"/>
              </a:rPr>
              <a:t> For the same reason, it would be logical to state that the </a:t>
            </a:r>
            <a:r>
              <a:rPr lang="en-US" sz="2400" dirty="0" err="1">
                <a:solidFill>
                  <a:srgbClr val="000000"/>
                </a:solidFill>
                <a:effectLst/>
                <a:latin typeface="Times New Roman" panose="02020603050405020304" pitchFamily="18" charset="0"/>
                <a:ea typeface="Calibri" panose="020F0502020204030204" pitchFamily="34" charset="0"/>
              </a:rPr>
              <a:t>isohyspin</a:t>
            </a:r>
            <a:r>
              <a:rPr lang="en-US" sz="2400" dirty="0">
                <a:solidFill>
                  <a:srgbClr val="000000"/>
                </a:solidFill>
                <a:effectLst/>
                <a:latin typeface="Times New Roman" panose="02020603050405020304" pitchFamily="18" charset="0"/>
                <a:ea typeface="Calibri" panose="020F0502020204030204" pitchFamily="34" charset="0"/>
              </a:rPr>
              <a:t> does not couple to the weak force/interaction. </a:t>
            </a:r>
          </a:p>
          <a:p>
            <a:r>
              <a:rPr lang="en-US" sz="2400" dirty="0">
                <a:solidFill>
                  <a:srgbClr val="000000"/>
                </a:solidFill>
                <a:effectLst/>
                <a:latin typeface="Times New Roman" panose="02020603050405020304" pitchFamily="18" charset="0"/>
                <a:ea typeface="Calibri" panose="020F0502020204030204" pitchFamily="34" charset="0"/>
              </a:rPr>
              <a:t>Also there seems no ground to expect that the </a:t>
            </a:r>
            <a:r>
              <a:rPr lang="en-US" sz="2400" dirty="0" err="1">
                <a:solidFill>
                  <a:srgbClr val="000000"/>
                </a:solidFill>
                <a:effectLst/>
                <a:latin typeface="Times New Roman" panose="02020603050405020304" pitchFamily="18" charset="0"/>
                <a:ea typeface="Calibri" panose="020F0502020204030204" pitchFamily="34" charset="0"/>
              </a:rPr>
              <a:t>isohyspin</a:t>
            </a:r>
            <a:r>
              <a:rPr lang="en-US" sz="2400" dirty="0">
                <a:solidFill>
                  <a:srgbClr val="000000"/>
                </a:solidFill>
                <a:effectLst/>
                <a:latin typeface="Times New Roman" panose="02020603050405020304" pitchFamily="18" charset="0"/>
                <a:ea typeface="Calibri" panose="020F0502020204030204" pitchFamily="34" charset="0"/>
              </a:rPr>
              <a:t> would couple to the gravitational force/interaction. </a:t>
            </a:r>
          </a:p>
          <a:p>
            <a:r>
              <a:rPr lang="en-US" sz="2400" dirty="0">
                <a:solidFill>
                  <a:srgbClr val="000000"/>
                </a:solidFill>
                <a:effectLst/>
                <a:latin typeface="Times New Roman" panose="02020603050405020304" pitchFamily="18" charset="0"/>
                <a:ea typeface="Calibri" panose="020F0502020204030204" pitchFamily="34" charset="0"/>
              </a:rPr>
              <a:t>As for the electromagnetic force/interaction, the (ordinary) spin couples to the magnetic field, but the isospin of quarks does not couple to the electromagnetic force/interaction. </a:t>
            </a:r>
          </a:p>
          <a:p>
            <a:r>
              <a:rPr lang="en-US" sz="2400" dirty="0">
                <a:solidFill>
                  <a:srgbClr val="000000"/>
                </a:solidFill>
                <a:effectLst/>
                <a:latin typeface="Times New Roman" panose="02020603050405020304" pitchFamily="18" charset="0"/>
                <a:ea typeface="Calibri" panose="020F0502020204030204" pitchFamily="34" charset="0"/>
              </a:rPr>
              <a:t>Therefore, there seem to be </a:t>
            </a:r>
            <a:r>
              <a:rPr lang="en-US" sz="2400" dirty="0">
                <a:solidFill>
                  <a:srgbClr val="FF0000"/>
                </a:solidFill>
                <a:effectLst/>
                <a:latin typeface="Times New Roman" panose="02020603050405020304" pitchFamily="18" charset="0"/>
                <a:ea typeface="Calibri" panose="020F0502020204030204" pitchFamily="34" charset="0"/>
              </a:rPr>
              <a:t>no reason for the </a:t>
            </a:r>
            <a:r>
              <a:rPr lang="en-US" sz="2400" dirty="0" err="1">
                <a:solidFill>
                  <a:srgbClr val="FF0000"/>
                </a:solidFill>
                <a:effectLst/>
                <a:latin typeface="Times New Roman" panose="02020603050405020304" pitchFamily="18" charset="0"/>
                <a:ea typeface="Calibri" panose="020F0502020204030204" pitchFamily="34" charset="0"/>
              </a:rPr>
              <a:t>isohyspin</a:t>
            </a:r>
            <a:r>
              <a:rPr lang="en-US" sz="2400" dirty="0">
                <a:solidFill>
                  <a:srgbClr val="FF0000"/>
                </a:solidFill>
                <a:effectLst/>
                <a:latin typeface="Times New Roman" panose="02020603050405020304" pitchFamily="18" charset="0"/>
                <a:ea typeface="Calibri" panose="020F0502020204030204" pitchFamily="34" charset="0"/>
              </a:rPr>
              <a:t> to couple to the electromagnetic force/interaction </a:t>
            </a:r>
            <a:r>
              <a:rPr lang="en-US" sz="2400" dirty="0">
                <a:solidFill>
                  <a:srgbClr val="000000"/>
                </a:solidFill>
                <a:effectLst/>
                <a:latin typeface="Times New Roman" panose="02020603050405020304" pitchFamily="18" charset="0"/>
                <a:ea typeface="Calibri" panose="020F0502020204030204" pitchFamily="34" charset="0"/>
              </a:rPr>
              <a:t>either.</a:t>
            </a:r>
          </a:p>
          <a:p>
            <a:r>
              <a:rPr lang="en-US" sz="2400" dirty="0">
                <a:solidFill>
                  <a:srgbClr val="000000"/>
                </a:solidFill>
                <a:latin typeface="Times New Roman" panose="02020603050405020304" pitchFamily="18" charset="0"/>
              </a:rPr>
              <a:t>Consequently, there seem to be </a:t>
            </a:r>
            <a:r>
              <a:rPr lang="en-US" sz="2400" dirty="0">
                <a:solidFill>
                  <a:srgbClr val="FF0000"/>
                </a:solidFill>
                <a:latin typeface="Times New Roman" panose="02020603050405020304" pitchFamily="18" charset="0"/>
              </a:rPr>
              <a:t>no reason for transitions between the two flavors of hydrogen atoms</a:t>
            </a:r>
            <a:r>
              <a:rPr lang="en-US" sz="2400" dirty="0">
                <a:solidFill>
                  <a:srgbClr val="000000"/>
                </a:solidFill>
                <a:latin typeface="Times New Roman" panose="02020603050405020304" pitchFamily="18" charset="0"/>
              </a:rPr>
              <a:t>.</a:t>
            </a:r>
            <a:endParaRPr lang="en-US" sz="2400" dirty="0"/>
          </a:p>
          <a:p>
            <a:endParaRPr lang="en-US" sz="2400" dirty="0"/>
          </a:p>
        </p:txBody>
      </p:sp>
    </p:spTree>
    <p:extLst>
      <p:ext uri="{BB962C8B-B14F-4D97-AF65-F5344CB8AC3E}">
        <p14:creationId xmlns:p14="http://schemas.microsoft.com/office/powerpoint/2010/main" val="3083238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D4E7-2454-3A08-1CAB-5E6CBA5C695C}"/>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0F66F550-DD3F-5E5A-1783-4094CF096A56}"/>
              </a:ext>
            </a:extLst>
          </p:cNvPr>
          <p:cNvSpPr>
            <a:spLocks noGrp="1"/>
          </p:cNvSpPr>
          <p:nvPr>
            <p:ph idx="1"/>
          </p:nvPr>
        </p:nvSpPr>
        <p:spPr>
          <a:xfrm>
            <a:off x="457200" y="274638"/>
            <a:ext cx="8229600" cy="6202362"/>
          </a:xfrm>
        </p:spPr>
        <p:txBody>
          <a:bodyPr/>
          <a:lstStyle/>
          <a:p>
            <a:r>
              <a:rPr lang="en-US" sz="2400" dirty="0">
                <a:effectLst/>
                <a:latin typeface="Times New Roman" panose="02020603050405020304" pitchFamily="18" charset="0"/>
                <a:ea typeface="Calibri" panose="020F0502020204030204" pitchFamily="34" charset="0"/>
              </a:rPr>
              <a:t>We consider an arbitrary spherically-symmetric interaction potential V(r), which takes two different forms in the interior region r &lt; R and in the exterior region r &gt; R. </a:t>
            </a:r>
          </a:p>
          <a:p>
            <a:r>
              <a:rPr lang="en-US" sz="2400" dirty="0">
                <a:latin typeface="Times New Roman" panose="02020603050405020304" pitchFamily="18" charset="0"/>
              </a:rPr>
              <a:t>The singular solution at r &gt; R can be tailored with the regular solution at r &lt; R at the boundary for the class of potentials satisfying the following condition:</a:t>
            </a:r>
          </a:p>
          <a:p>
            <a:pPr marL="0" marR="0" indent="0">
              <a:spcBef>
                <a:spcPts val="0"/>
              </a:spcBef>
              <a:spcAft>
                <a:spcPts val="0"/>
              </a:spcAft>
              <a:buNone/>
            </a:pPr>
            <a:r>
              <a:rPr lang="en-US" sz="18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2000" dirty="0">
                <a:latin typeface="Times New Roman" panose="02020603050405020304" pitchFamily="18" charset="0"/>
                <a:ea typeface="Calibri" panose="020F0502020204030204" pitchFamily="34" charset="0"/>
              </a:rPr>
              <a:t>  </a:t>
            </a:r>
            <a:r>
              <a:rPr lang="en-US" sz="2000" baseline="-25000" dirty="0">
                <a:effectLst/>
                <a:latin typeface="Times New Roman" panose="02020603050405020304" pitchFamily="18" charset="0"/>
                <a:ea typeface="Calibri" panose="020F0502020204030204" pitchFamily="34" charset="0"/>
              </a:rPr>
              <a:t>R</a:t>
            </a:r>
            <a:r>
              <a:rPr lang="en-US" sz="2000" dirty="0">
                <a:effectLst/>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	       </a:t>
            </a:r>
            <a:r>
              <a:rPr lang="en-US" sz="2000" baseline="-25000" dirty="0">
                <a:effectLst/>
                <a:latin typeface="Times New Roman" panose="02020603050405020304" pitchFamily="18" charset="0"/>
                <a:ea typeface="Calibri" panose="020F0502020204030204" pitchFamily="34" charset="0"/>
                <a:sym typeface="Symbol" panose="05050102010706020507" pitchFamily="18" charset="2"/>
              </a:rPr>
              <a:t></a:t>
            </a:r>
            <a:endParaRPr lang="en-US" sz="2000" dirty="0">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sym typeface="Symbol" panose="05050102010706020507" pitchFamily="18" charset="2"/>
              </a:rPr>
              <a:t></a:t>
            </a:r>
            <a:r>
              <a:rPr lang="en-US" sz="2000" dirty="0">
                <a:effectLst/>
                <a:latin typeface="Times New Roman" panose="02020603050405020304" pitchFamily="18" charset="0"/>
                <a:ea typeface="Calibri" panose="020F0502020204030204" pitchFamily="34" charset="0"/>
              </a:rPr>
              <a:t> V(r</a:t>
            </a:r>
            <a:r>
              <a:rPr lang="en-US" sz="2000" dirty="0">
                <a:effectLst/>
                <a:latin typeface="Times New Roman" panose="02020603050405020304" pitchFamily="18" charset="0"/>
                <a:ea typeface="Calibri" panose="020F0502020204030204" pitchFamily="34" charset="0"/>
                <a:sym typeface="Symbol" panose="05050102010706020507" pitchFamily="18" charset="2"/>
              </a:rPr>
              <a:t></a:t>
            </a:r>
            <a:r>
              <a:rPr lang="en-US" sz="2000" dirty="0">
                <a:effectLst/>
                <a:latin typeface="Times New Roman" panose="02020603050405020304" pitchFamily="18" charset="0"/>
                <a:ea typeface="Calibri" panose="020F0502020204030204" pitchFamily="34" charset="0"/>
              </a:rPr>
              <a:t>) r</a:t>
            </a:r>
            <a:r>
              <a:rPr lang="en-US" sz="2000" dirty="0">
                <a:effectLst/>
                <a:latin typeface="Times New Roman" panose="02020603050405020304" pitchFamily="18" charset="0"/>
                <a:ea typeface="Calibri" panose="020F0502020204030204" pitchFamily="34" charset="0"/>
                <a:sym typeface="Symbol" panose="05050102010706020507" pitchFamily="18" charset="2"/>
              </a:rPr>
              <a:t></a:t>
            </a:r>
            <a:r>
              <a:rPr lang="en-US" sz="2000" baseline="30000" dirty="0">
                <a:effectLst/>
                <a:latin typeface="Times New Roman" panose="02020603050405020304" pitchFamily="18" charset="0"/>
                <a:ea typeface="Calibri" panose="020F0502020204030204" pitchFamily="34" charset="0"/>
              </a:rPr>
              <a:t> 2 </a:t>
            </a:r>
            <a:r>
              <a:rPr lang="en-US" sz="2000" dirty="0" err="1">
                <a:effectLst/>
                <a:latin typeface="Times New Roman" panose="02020603050405020304" pitchFamily="18" charset="0"/>
                <a:ea typeface="Calibri" panose="020F0502020204030204" pitchFamily="34" charset="0"/>
              </a:rPr>
              <a:t>dr</a:t>
            </a:r>
            <a:r>
              <a:rPr lang="en-US" sz="2000" dirty="0">
                <a:effectLst/>
                <a:latin typeface="Times New Roman" panose="02020603050405020304" pitchFamily="18" charset="0"/>
                <a:ea typeface="Calibri" panose="020F0502020204030204" pitchFamily="34" charset="0"/>
                <a:sym typeface="Symbol" panose="05050102010706020507" pitchFamily="18" charset="2"/>
              </a:rPr>
              <a:t></a:t>
            </a:r>
            <a:r>
              <a:rPr lang="en-US" sz="2000" dirty="0">
                <a:effectLst/>
                <a:latin typeface="Times New Roman" panose="02020603050405020304" pitchFamily="18" charset="0"/>
                <a:ea typeface="Calibri" panose="020F0502020204030204" pitchFamily="34" charset="0"/>
              </a:rPr>
              <a:t> + (1 – E)r</a:t>
            </a:r>
            <a:r>
              <a:rPr lang="en-US" sz="2000" baseline="30000" dirty="0">
                <a:effectLst/>
                <a:latin typeface="Times New Roman" panose="02020603050405020304" pitchFamily="18" charset="0"/>
                <a:ea typeface="Calibri" panose="020F0502020204030204" pitchFamily="34" charset="0"/>
              </a:rPr>
              <a:t>3 </a:t>
            </a:r>
            <a:r>
              <a:rPr lang="en-US" sz="2000" dirty="0">
                <a:effectLst/>
                <a:latin typeface="Times New Roman" panose="02020603050405020304" pitchFamily="18" charset="0"/>
                <a:ea typeface="Calibri" panose="020F0502020204030204" pitchFamily="34" charset="0"/>
              </a:rPr>
              <a:t>/3 </a:t>
            </a:r>
            <a:r>
              <a:rPr lang="en-US" sz="2000" dirty="0">
                <a:effectLst/>
                <a:latin typeface="Times New Roman" panose="02020603050405020304" pitchFamily="18" charset="0"/>
                <a:ea typeface="Calibri" panose="020F0502020204030204" pitchFamily="34" charset="0"/>
                <a:sym typeface="Symbol" panose="05050102010706020507" pitchFamily="18" charset="2"/>
              </a:rPr>
              <a:t></a:t>
            </a:r>
            <a:r>
              <a:rPr lang="en-US" sz="2000" dirty="0">
                <a:effectLst/>
                <a:latin typeface="Times New Roman" panose="02020603050405020304" pitchFamily="18" charset="0"/>
                <a:ea typeface="Calibri" panose="020F0502020204030204" pitchFamily="34" charset="0"/>
              </a:rPr>
              <a:t> { </a:t>
            </a:r>
            <a:r>
              <a:rPr lang="en-US" sz="2000" dirty="0">
                <a:effectLst/>
                <a:latin typeface="Times New Roman" panose="02020603050405020304" pitchFamily="18" charset="0"/>
                <a:ea typeface="Calibri" panose="020F0502020204030204" pitchFamily="34" charset="0"/>
                <a:sym typeface="Symbol" panose="05050102010706020507" pitchFamily="18" charset="2"/>
              </a:rPr>
              <a:t></a:t>
            </a:r>
            <a:r>
              <a:rPr lang="en-US" sz="2000" dirty="0">
                <a:effectLst/>
                <a:latin typeface="Times New Roman" panose="02020603050405020304" pitchFamily="18" charset="0"/>
                <a:ea typeface="Calibri" panose="020F0502020204030204" pitchFamily="34" charset="0"/>
              </a:rPr>
              <a:t>  [V(r</a:t>
            </a:r>
            <a:r>
              <a:rPr lang="en-US" sz="2000" dirty="0">
                <a:effectLst/>
                <a:latin typeface="Times New Roman" panose="02020603050405020304" pitchFamily="18" charset="0"/>
                <a:ea typeface="Calibri" panose="020F0502020204030204" pitchFamily="34" charset="0"/>
                <a:sym typeface="Symbol" panose="05050102010706020507" pitchFamily="18" charset="2"/>
              </a:rPr>
              <a:t></a:t>
            </a:r>
            <a:r>
              <a:rPr lang="en-US" sz="2000" dirty="0">
                <a:effectLst/>
                <a:latin typeface="Times New Roman" panose="02020603050405020304" pitchFamily="18" charset="0"/>
                <a:ea typeface="Calibri" panose="020F0502020204030204" pitchFamily="34" charset="0"/>
              </a:rPr>
              <a:t>)/ r</a:t>
            </a:r>
            <a:r>
              <a:rPr lang="en-US" sz="2000" dirty="0">
                <a:effectLst/>
                <a:latin typeface="Times New Roman" panose="02020603050405020304" pitchFamily="18" charset="0"/>
                <a:ea typeface="Calibri" panose="020F0502020204030204" pitchFamily="34" charset="0"/>
                <a:sym typeface="Symbol" panose="05050102010706020507" pitchFamily="18" charset="2"/>
              </a:rPr>
              <a:t></a:t>
            </a:r>
            <a:r>
              <a:rPr lang="en-US" sz="2000" baseline="30000" dirty="0">
                <a:effectLst/>
                <a:latin typeface="Times New Roman" panose="02020603050405020304" pitchFamily="18" charset="0"/>
                <a:ea typeface="Calibri" panose="020F0502020204030204" pitchFamily="34" charset="0"/>
              </a:rPr>
              <a:t> 2 </a:t>
            </a:r>
            <a:r>
              <a:rPr lang="en-US" sz="2000" dirty="0">
                <a:effectLst/>
                <a:latin typeface="Times New Roman" panose="02020603050405020304" pitchFamily="18" charset="0"/>
                <a:ea typeface="Calibri" panose="020F0502020204030204" pitchFamily="34" charset="0"/>
              </a:rPr>
              <a:t>]</a:t>
            </a:r>
            <a:r>
              <a:rPr lang="en-US" sz="2000" dirty="0" err="1">
                <a:effectLst/>
                <a:latin typeface="Times New Roman" panose="02020603050405020304" pitchFamily="18" charset="0"/>
                <a:ea typeface="Calibri" panose="020F0502020204030204" pitchFamily="34" charset="0"/>
              </a:rPr>
              <a:t>dr</a:t>
            </a:r>
            <a:r>
              <a:rPr lang="en-US" sz="2000" dirty="0">
                <a:effectLst/>
                <a:latin typeface="Times New Roman" panose="02020603050405020304" pitchFamily="18" charset="0"/>
                <a:ea typeface="Calibri" panose="020F0502020204030204" pitchFamily="34" charset="0"/>
                <a:sym typeface="Symbol" panose="05050102010706020507" pitchFamily="18" charset="2"/>
              </a:rPr>
              <a:t></a:t>
            </a:r>
            <a:r>
              <a:rPr lang="en-US" sz="2000" dirty="0">
                <a:effectLst/>
                <a:latin typeface="Times New Roman" panose="02020603050405020304" pitchFamily="18" charset="0"/>
                <a:ea typeface="Calibri" panose="020F0502020204030204" pitchFamily="34" charset="0"/>
              </a:rPr>
              <a:t> – (1 + E)/r}</a:t>
            </a:r>
            <a:r>
              <a:rPr lang="en-US" sz="2000" baseline="30000" dirty="0">
                <a:effectLst/>
                <a:latin typeface="Times New Roman" panose="02020603050405020304" pitchFamily="18" charset="0"/>
                <a:ea typeface="Calibri" panose="020F0502020204030204" pitchFamily="34" charset="0"/>
              </a:rPr>
              <a:t> -1</a:t>
            </a:r>
            <a:r>
              <a:rPr lang="en-US" sz="2000" dirty="0">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2000" dirty="0">
                <a:effectLst/>
                <a:latin typeface="Times New Roman" panose="02020603050405020304" pitchFamily="18" charset="0"/>
                <a:ea typeface="Calibri" panose="020F0502020204030204" pitchFamily="34" charset="0"/>
              </a:rPr>
              <a:t>  </a:t>
            </a:r>
            <a:r>
              <a:rPr lang="en-US" sz="2000" baseline="30000" dirty="0">
                <a:effectLst/>
                <a:latin typeface="Times New Roman" panose="02020603050405020304" pitchFamily="18" charset="0"/>
                <a:ea typeface="Calibri" panose="020F0502020204030204" pitchFamily="34" charset="0"/>
              </a:rPr>
              <a:t>0</a:t>
            </a:r>
            <a:r>
              <a:rPr lang="en-US" sz="2000" dirty="0">
                <a:effectLst/>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       </a:t>
            </a:r>
            <a:r>
              <a:rPr lang="en-US" sz="2000" baseline="30000" dirty="0">
                <a:effectLst/>
                <a:latin typeface="Times New Roman" panose="02020603050405020304" pitchFamily="18" charset="0"/>
                <a:ea typeface="Calibri" panose="020F0502020204030204" pitchFamily="34" charset="0"/>
              </a:rPr>
              <a:t>R</a:t>
            </a:r>
            <a:endParaRPr lang="en-US" sz="2000" dirty="0">
              <a:effectLst/>
              <a:latin typeface="Times New Roman" panose="02020603050405020304" pitchFamily="18" charset="0"/>
              <a:ea typeface="Calibri" panose="020F0502020204030204" pitchFamily="34" charset="0"/>
            </a:endParaRPr>
          </a:p>
          <a:p>
            <a:pPr marL="0" indent="0">
              <a:buNone/>
            </a:pPr>
            <a:endParaRPr lang="en-US" sz="2400" dirty="0"/>
          </a:p>
          <a:p>
            <a:pPr marL="0" indent="0">
              <a:buNone/>
            </a:pPr>
            <a:r>
              <a:rPr lang="en-US" sz="2400" dirty="0"/>
              <a:t>where E is the total energy.</a:t>
            </a:r>
          </a:p>
          <a:p>
            <a:r>
              <a:rPr lang="en-US" sz="2400" dirty="0"/>
              <a:t>Those are potentials in the interior region that rise rapidly enough toward the boundary r = R.</a:t>
            </a:r>
          </a:p>
          <a:p>
            <a:r>
              <a:rPr lang="en-US" sz="2400" dirty="0"/>
              <a:t>Charge distributions having the peak at r = 0 generate one particular case of such potentials.</a:t>
            </a:r>
          </a:p>
        </p:txBody>
      </p:sp>
    </p:spTree>
    <p:extLst>
      <p:ext uri="{BB962C8B-B14F-4D97-AF65-F5344CB8AC3E}">
        <p14:creationId xmlns:p14="http://schemas.microsoft.com/office/powerpoint/2010/main" val="144974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0EC06-3D04-1C87-8D00-2797D8A2E6FF}"/>
              </a:ext>
            </a:extLst>
          </p:cNvPr>
          <p:cNvSpPr>
            <a:spLocks noGrp="1"/>
          </p:cNvSpPr>
          <p:nvPr>
            <p:ph type="title"/>
          </p:nvPr>
        </p:nvSpPr>
        <p:spPr>
          <a:xfrm>
            <a:off x="457200" y="274638"/>
            <a:ext cx="8229600" cy="106362"/>
          </a:xfrm>
        </p:spPr>
        <p:txBody>
          <a:bodyPr/>
          <a:lstStyle/>
          <a:p>
            <a:endParaRPr lang="en-US" dirty="0"/>
          </a:p>
        </p:txBody>
      </p:sp>
      <p:sp>
        <p:nvSpPr>
          <p:cNvPr id="3" name="Content Placeholder 2">
            <a:extLst>
              <a:ext uri="{FF2B5EF4-FFF2-40B4-BE49-F238E27FC236}">
                <a16:creationId xmlns:a16="http://schemas.microsoft.com/office/drawing/2014/main" id="{5E04B62E-721E-318E-99B6-2DF5292380ED}"/>
              </a:ext>
            </a:extLst>
          </p:cNvPr>
          <p:cNvSpPr>
            <a:spLocks noGrp="1"/>
          </p:cNvSpPr>
          <p:nvPr>
            <p:ph idx="1"/>
          </p:nvPr>
        </p:nvSpPr>
        <p:spPr>
          <a:xfrm>
            <a:off x="457200" y="274638"/>
            <a:ext cx="8229600" cy="6278562"/>
          </a:xfrm>
        </p:spPr>
        <p:txBody>
          <a:bodyPr/>
          <a:lstStyle/>
          <a:p>
            <a:r>
              <a:rPr lang="en-US" sz="2200" dirty="0">
                <a:solidFill>
                  <a:srgbClr val="000000"/>
                </a:solidFill>
                <a:effectLst/>
                <a:latin typeface="Times New Roman" panose="02020603050405020304" pitchFamily="18" charset="0"/>
                <a:ea typeface="Calibri" panose="020F0502020204030204" pitchFamily="34" charset="0"/>
              </a:rPr>
              <a:t>To avoid any confusion, I remind the following. </a:t>
            </a:r>
          </a:p>
          <a:p>
            <a:r>
              <a:rPr lang="en-US" sz="2200" dirty="0">
                <a:solidFill>
                  <a:srgbClr val="000000"/>
                </a:solidFill>
                <a:effectLst/>
                <a:latin typeface="Times New Roman" panose="02020603050405020304" pitchFamily="18" charset="0"/>
                <a:ea typeface="Calibri" panose="020F0502020204030204" pitchFamily="34" charset="0"/>
              </a:rPr>
              <a:t>For the case of the corresponding Schrödinger equation, the ground state is non-degenerate as the consequence of the so-called “oscillation theorem”. This theorem proves that the ground state wave function has no nodes, from where it follows that the ground state is non-degenerate. </a:t>
            </a:r>
          </a:p>
          <a:p>
            <a:r>
              <a:rPr lang="en-US" sz="2200" dirty="0">
                <a:solidFill>
                  <a:srgbClr val="000000"/>
                </a:solidFill>
                <a:effectLst/>
                <a:latin typeface="Times New Roman" panose="02020603050405020304" pitchFamily="18" charset="0"/>
                <a:ea typeface="Calibri" panose="020F0502020204030204" pitchFamily="34" charset="0"/>
              </a:rPr>
              <a:t>However, in the case of the Dirac equation, there need not be a </a:t>
            </a:r>
            <a:r>
              <a:rPr lang="en-US" sz="2200" dirty="0" err="1">
                <a:solidFill>
                  <a:srgbClr val="000000"/>
                </a:solidFill>
                <a:effectLst/>
                <a:latin typeface="Times New Roman" panose="02020603050405020304" pitchFamily="18" charset="0"/>
                <a:ea typeface="Calibri" panose="020F0502020204030204" pitchFamily="34" charset="0"/>
              </a:rPr>
              <a:t>nodeless</a:t>
            </a:r>
            <a:r>
              <a:rPr lang="en-US" sz="2200" dirty="0">
                <a:solidFill>
                  <a:srgbClr val="000000"/>
                </a:solidFill>
                <a:effectLst/>
                <a:latin typeface="Times New Roman" panose="02020603050405020304" pitchFamily="18" charset="0"/>
                <a:ea typeface="Calibri" panose="020F0502020204030204" pitchFamily="34" charset="0"/>
              </a:rPr>
              <a:t> eigenfunction for the ground state – because the oscillation theorem for the Dirac equation differs from the oscillation theorem for the Schrödinger equation – see, e.g., Rose-Newton paper. </a:t>
            </a:r>
          </a:p>
          <a:p>
            <a:r>
              <a:rPr lang="en-US" sz="2200" dirty="0">
                <a:solidFill>
                  <a:srgbClr val="000000"/>
                </a:solidFill>
                <a:effectLst/>
                <a:latin typeface="Times New Roman" panose="02020603050405020304" pitchFamily="18" charset="0"/>
                <a:ea typeface="Calibri" panose="020F0502020204030204" pitchFamily="34" charset="0"/>
              </a:rPr>
              <a:t>Physically this difference is due to the fact that for the Schrödinger equation there is a lower bound for the discrete energy spectrum, while there is no lower bound in the case of the Dirac equation – because it allows infinite number of solutions of the energy E &lt; – mc</a:t>
            </a:r>
            <a:r>
              <a:rPr lang="en-US" sz="2200" baseline="30000" dirty="0">
                <a:solidFill>
                  <a:srgbClr val="000000"/>
                </a:solidFill>
                <a:effectLst/>
                <a:latin typeface="Times New Roman" panose="02020603050405020304" pitchFamily="18" charset="0"/>
                <a:ea typeface="Calibri" panose="020F0502020204030204" pitchFamily="34" charset="0"/>
              </a:rPr>
              <a:t>2</a:t>
            </a:r>
            <a:r>
              <a:rPr lang="en-US" sz="2200" dirty="0">
                <a:solidFill>
                  <a:srgbClr val="000000"/>
                </a:solidFill>
                <a:effectLst/>
                <a:latin typeface="Times New Roman" panose="02020603050405020304" pitchFamily="18" charset="0"/>
                <a:ea typeface="Calibri" panose="020F0502020204030204" pitchFamily="34" charset="0"/>
              </a:rPr>
              <a:t>.</a:t>
            </a:r>
          </a:p>
          <a:p>
            <a:pPr marL="0" indent="0">
              <a:buNone/>
            </a:pPr>
            <a:r>
              <a:rPr lang="en-US" sz="1800" dirty="0">
                <a:solidFill>
                  <a:srgbClr val="000000"/>
                </a:solidFill>
                <a:effectLst/>
                <a:latin typeface="Times New Roman" panose="02020603050405020304" pitchFamily="18" charset="0"/>
                <a:ea typeface="Calibri" panose="020F0502020204030204" pitchFamily="34" charset="0"/>
              </a:rPr>
              <a:t>Rose, M.E.; Newton, R.R. Properties of Dirac wave functions in a central field. </a:t>
            </a:r>
            <a:r>
              <a:rPr lang="en-US" sz="1800" i="1" dirty="0">
                <a:solidFill>
                  <a:srgbClr val="000000"/>
                </a:solidFill>
                <a:effectLst/>
                <a:latin typeface="Times New Roman" panose="02020603050405020304" pitchFamily="18" charset="0"/>
                <a:ea typeface="Calibri" panose="020F0502020204030204" pitchFamily="34" charset="0"/>
              </a:rPr>
              <a:t>Phys. Rev.</a:t>
            </a:r>
            <a:r>
              <a:rPr lang="en-US" sz="1800" dirty="0">
                <a:solidFill>
                  <a:srgbClr val="000000"/>
                </a:solidFill>
                <a:effectLst/>
                <a:latin typeface="Times New Roman" panose="02020603050405020304" pitchFamily="18" charset="0"/>
                <a:ea typeface="Calibri" panose="020F0502020204030204" pitchFamily="34" charset="0"/>
              </a:rPr>
              <a:t> </a:t>
            </a:r>
            <a:r>
              <a:rPr lang="en-US" sz="1800" b="1" dirty="0">
                <a:solidFill>
                  <a:srgbClr val="000000"/>
                </a:solidFill>
                <a:effectLst/>
                <a:latin typeface="Times New Roman" panose="02020603050405020304" pitchFamily="18" charset="0"/>
                <a:ea typeface="Calibri" panose="020F0502020204030204" pitchFamily="34" charset="0"/>
              </a:rPr>
              <a:t>1951</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a:solidFill>
                  <a:srgbClr val="000000"/>
                </a:solidFill>
                <a:effectLst/>
                <a:latin typeface="Times New Roman" panose="02020603050405020304" pitchFamily="18" charset="0"/>
                <a:ea typeface="Calibri" panose="020F0502020204030204" pitchFamily="34" charset="0"/>
              </a:rPr>
              <a:t>82</a:t>
            </a:r>
            <a:r>
              <a:rPr lang="en-US" sz="1800" dirty="0">
                <a:solidFill>
                  <a:srgbClr val="000000"/>
                </a:solidFill>
                <a:effectLst/>
                <a:latin typeface="Times New Roman" panose="02020603050405020304" pitchFamily="18" charset="0"/>
                <a:ea typeface="Calibri" panose="020F0502020204030204" pitchFamily="34" charset="0"/>
              </a:rPr>
              <a:t>, 470.</a:t>
            </a:r>
          </a:p>
          <a:p>
            <a:pPr marL="0" indent="0">
              <a:buNone/>
            </a:pPr>
            <a:endParaRPr lang="en-US" sz="2000" dirty="0"/>
          </a:p>
        </p:txBody>
      </p:sp>
    </p:spTree>
    <p:extLst>
      <p:ext uri="{BB962C8B-B14F-4D97-AF65-F5344CB8AC3E}">
        <p14:creationId xmlns:p14="http://schemas.microsoft.com/office/powerpoint/2010/main" val="3189693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5975D-0789-F53D-4E2D-244CADF22B9B}"/>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45281B4B-17F2-7667-53D4-0E446DAAD0FC}"/>
              </a:ext>
            </a:extLst>
          </p:cNvPr>
          <p:cNvSpPr>
            <a:spLocks noGrp="1"/>
          </p:cNvSpPr>
          <p:nvPr>
            <p:ph idx="1"/>
          </p:nvPr>
        </p:nvSpPr>
        <p:spPr>
          <a:xfrm>
            <a:off x="457200" y="320358"/>
            <a:ext cx="8229600" cy="5805806"/>
          </a:xfrm>
        </p:spPr>
        <p: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Here is </a:t>
            </a:r>
            <a:r>
              <a:rPr lang="en-US" sz="2400" b="1" dirty="0">
                <a:solidFill>
                  <a:srgbClr val="C00000"/>
                </a:solidFill>
                <a:effectLst/>
                <a:latin typeface="Times New Roman" panose="02020603050405020304" pitchFamily="18" charset="0"/>
                <a:ea typeface="Calibri" panose="020F0502020204030204" pitchFamily="34" charset="0"/>
              </a:rPr>
              <a:t>why the SFHA does not exhibit any Stark effect in any order of the perturbation theory</a:t>
            </a:r>
            <a:r>
              <a:rPr lang="en-US" sz="2400" dirty="0">
                <a:solidFill>
                  <a:srgbClr val="000000"/>
                </a:solidFill>
                <a:effectLst/>
                <a:latin typeface="Times New Roman" panose="02020603050405020304" pitchFamily="18" charset="0"/>
                <a:ea typeface="Calibri" panose="020F0502020204030204" pitchFamily="34" charset="0"/>
              </a:rPr>
              <a:t>.</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In a </a:t>
            </a:r>
            <a:r>
              <a:rPr lang="en-US" sz="2400" u="sng" dirty="0">
                <a:solidFill>
                  <a:srgbClr val="000000"/>
                </a:solidFill>
                <a:effectLst/>
                <a:latin typeface="Times New Roman" panose="02020603050405020304" pitchFamily="18" charset="0"/>
                <a:ea typeface="Calibri" panose="020F0502020204030204" pitchFamily="34" charset="0"/>
              </a:rPr>
              <a:t>uniform </a:t>
            </a:r>
            <a:r>
              <a:rPr lang="en-US" sz="2400" dirty="0">
                <a:solidFill>
                  <a:srgbClr val="000000"/>
                </a:solidFill>
                <a:effectLst/>
                <a:latin typeface="Times New Roman" panose="02020603050405020304" pitchFamily="18" charset="0"/>
                <a:ea typeface="Calibri" panose="020F0502020204030204" pitchFamily="34" charset="0"/>
              </a:rPr>
              <a:t>electric field </a:t>
            </a:r>
            <a:r>
              <a:rPr lang="en-US" sz="2400" b="1" dirty="0">
                <a:solidFill>
                  <a:srgbClr val="000000"/>
                </a:solidFill>
                <a:effectLst/>
                <a:latin typeface="Times New Roman" panose="02020603050405020304" pitchFamily="18" charset="0"/>
                <a:ea typeface="Calibri" panose="020F0502020204030204" pitchFamily="34" charset="0"/>
              </a:rPr>
              <a:t>F</a:t>
            </a:r>
            <a:r>
              <a:rPr lang="en-US" sz="2400" dirty="0">
                <a:solidFill>
                  <a:srgbClr val="000000"/>
                </a:solidFill>
                <a:effectLst/>
                <a:latin typeface="Times New Roman" panose="02020603050405020304" pitchFamily="18" charset="0"/>
                <a:ea typeface="Calibri" panose="020F0502020204030204" pitchFamily="34" charset="0"/>
              </a:rPr>
              <a:t>, the interaction term in the Hamiltonian of an atom is V = –</a:t>
            </a:r>
            <a:r>
              <a:rPr lang="en-US" sz="2400" b="1" dirty="0" err="1">
                <a:solidFill>
                  <a:srgbClr val="000000"/>
                </a:solidFill>
                <a:effectLst/>
                <a:latin typeface="Times New Roman" panose="02020603050405020304" pitchFamily="18" charset="0"/>
                <a:ea typeface="Calibri" panose="020F0502020204030204" pitchFamily="34" charset="0"/>
              </a:rPr>
              <a:t>dF</a:t>
            </a:r>
            <a:r>
              <a:rPr lang="en-US" sz="2400" dirty="0">
                <a:solidFill>
                  <a:srgbClr val="000000"/>
                </a:solidFill>
                <a:effectLst/>
                <a:latin typeface="Times New Roman" panose="02020603050405020304" pitchFamily="18" charset="0"/>
                <a:ea typeface="Calibri" panose="020F0502020204030204" pitchFamily="34" charset="0"/>
              </a:rPr>
              <a:t>, where </a:t>
            </a:r>
            <a:r>
              <a:rPr lang="en-US" sz="2400" b="1" dirty="0">
                <a:solidFill>
                  <a:srgbClr val="000000"/>
                </a:solidFill>
                <a:effectLst/>
                <a:latin typeface="Times New Roman" panose="02020603050405020304" pitchFamily="18" charset="0"/>
                <a:ea typeface="Calibri" panose="020F0502020204030204" pitchFamily="34" charset="0"/>
              </a:rPr>
              <a:t>d</a:t>
            </a:r>
            <a:r>
              <a:rPr lang="en-US" sz="2400" dirty="0">
                <a:solidFill>
                  <a:srgbClr val="000000"/>
                </a:solidFill>
                <a:effectLst/>
                <a:latin typeface="Times New Roman" panose="02020603050405020304" pitchFamily="18" charset="0"/>
                <a:ea typeface="Calibri" panose="020F0502020204030204" pitchFamily="34" charset="0"/>
              </a:rPr>
              <a:t> is the operator of the electric dipole moment of the atomic electron.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The SFHA has only the S-states. Therefore, due to the selection rules, all matrix elements (both diagonal and non-diagonal) of the operator </a:t>
            </a:r>
            <a:r>
              <a:rPr lang="en-US" sz="2400" b="1" dirty="0">
                <a:solidFill>
                  <a:srgbClr val="000000"/>
                </a:solidFill>
                <a:effectLst/>
                <a:latin typeface="Times New Roman" panose="02020603050405020304" pitchFamily="18" charset="0"/>
                <a:ea typeface="Calibri" panose="020F0502020204030204" pitchFamily="34" charset="0"/>
              </a:rPr>
              <a:t>d</a:t>
            </a:r>
            <a:r>
              <a:rPr lang="en-US" sz="2400" dirty="0">
                <a:solidFill>
                  <a:srgbClr val="000000"/>
                </a:solidFill>
                <a:effectLst/>
                <a:latin typeface="Times New Roman" panose="02020603050405020304" pitchFamily="18" charset="0"/>
                <a:ea typeface="Calibri" panose="020F0502020204030204" pitchFamily="34" charset="0"/>
              </a:rPr>
              <a:t> are zeros.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Thus, the SFHA does not exhibit Stark effect in a uniform electric field </a:t>
            </a:r>
            <a:r>
              <a:rPr lang="en-US" sz="2400" i="1" dirty="0">
                <a:solidFill>
                  <a:srgbClr val="000000"/>
                </a:solidFill>
                <a:effectLst/>
                <a:latin typeface="Times New Roman" panose="02020603050405020304" pitchFamily="18" charset="0"/>
                <a:ea typeface="Calibri" panose="020F0502020204030204" pitchFamily="34" charset="0"/>
              </a:rPr>
              <a:t>in any order</a:t>
            </a:r>
            <a:r>
              <a:rPr lang="en-US" sz="2400" dirty="0">
                <a:solidFill>
                  <a:srgbClr val="000000"/>
                </a:solidFill>
                <a:effectLst/>
                <a:latin typeface="Times New Roman" panose="02020603050405020304" pitchFamily="18" charset="0"/>
                <a:ea typeface="Calibri" panose="020F0502020204030204" pitchFamily="34" charset="0"/>
              </a:rPr>
              <a:t> of the perturbation theory.</a:t>
            </a:r>
          </a:p>
          <a:p>
            <a:pPr marL="0" indent="0">
              <a:buNone/>
            </a:pPr>
            <a:endParaRPr lang="en-US" sz="2000" dirty="0"/>
          </a:p>
        </p:txBody>
      </p:sp>
    </p:spTree>
    <p:extLst>
      <p:ext uri="{BB962C8B-B14F-4D97-AF65-F5344CB8AC3E}">
        <p14:creationId xmlns:p14="http://schemas.microsoft.com/office/powerpoint/2010/main" val="700850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A336-4265-A170-2A19-457EC62B32E5}"/>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E79CF841-D1E0-D75C-A263-E70A26A7F3CF}"/>
              </a:ext>
            </a:extLst>
          </p:cNvPr>
          <p:cNvSpPr>
            <a:spLocks noGrp="1"/>
          </p:cNvSpPr>
          <p:nvPr>
            <p:ph idx="1"/>
          </p:nvPr>
        </p:nvSpPr>
        <p:spPr>
          <a:xfrm>
            <a:off x="457200" y="320358"/>
            <a:ext cx="8229600" cy="6263004"/>
          </a:xfrm>
        </p:spPr>
        <p:txBody>
          <a:bodyPr/>
          <a:lstStyle/>
          <a:p>
            <a:pPr marL="0" marR="0">
              <a:spcBef>
                <a:spcPts val="0"/>
              </a:spcBef>
              <a:spcAft>
                <a:spcPts val="0"/>
              </a:spcAft>
            </a:pPr>
            <a:r>
              <a:rPr lang="en-US" sz="2000" dirty="0">
                <a:effectLst/>
                <a:latin typeface="Times New Roman" panose="02020603050405020304" pitchFamily="18" charset="0"/>
                <a:ea typeface="Calibri" panose="020F0502020204030204" pitchFamily="34" charset="0"/>
              </a:rPr>
              <a:t>This was </a:t>
            </a:r>
            <a:r>
              <a:rPr lang="en-US" sz="2000" dirty="0">
                <a:latin typeface="Times New Roman" panose="02020603050405020304" pitchFamily="18" charset="0"/>
                <a:ea typeface="Calibri" panose="020F0502020204030204" pitchFamily="34" charset="0"/>
              </a:rPr>
              <a:t>the </a:t>
            </a:r>
            <a:r>
              <a:rPr lang="en-US" sz="2000" dirty="0">
                <a:effectLst/>
                <a:latin typeface="Times New Roman" panose="02020603050405020304" pitchFamily="18" charset="0"/>
                <a:ea typeface="Calibri" panose="020F0502020204030204" pitchFamily="34" charset="0"/>
              </a:rPr>
              <a:t>motivation behind my </a:t>
            </a:r>
            <a:r>
              <a:rPr lang="en-US" sz="2000" i="1" dirty="0">
                <a:effectLst/>
                <a:latin typeface="Times New Roman" panose="02020603050405020304" pitchFamily="18" charset="0"/>
                <a:ea typeface="Calibri" panose="020F0502020204030204" pitchFamily="34" charset="0"/>
              </a:rPr>
              <a:t>theoretical</a:t>
            </a:r>
            <a:r>
              <a:rPr lang="en-US" sz="2000" dirty="0">
                <a:effectLst/>
                <a:latin typeface="Times New Roman" panose="02020603050405020304" pitchFamily="18" charset="0"/>
                <a:ea typeface="Calibri" panose="020F0502020204030204" pitchFamily="34" charset="0"/>
              </a:rPr>
              <a:t> results from that paper of 2001 in the JPB. </a:t>
            </a:r>
          </a:p>
          <a:p>
            <a:pPr marL="0" marR="0">
              <a:spcBef>
                <a:spcPts val="0"/>
              </a:spcBef>
              <a:spcAft>
                <a:spcPts val="0"/>
              </a:spcAft>
            </a:pPr>
            <a:r>
              <a:rPr lang="en-US" sz="2000" dirty="0">
                <a:solidFill>
                  <a:srgbClr val="C00000"/>
                </a:solidFill>
                <a:effectLst/>
                <a:latin typeface="Times New Roman" panose="02020603050405020304" pitchFamily="18" charset="0"/>
                <a:ea typeface="Calibri" panose="020F0502020204030204" pitchFamily="34" charset="0"/>
              </a:rPr>
              <a:t>The standard Dirac equation </a:t>
            </a:r>
            <a:r>
              <a:rPr lang="en-US" sz="2000" dirty="0">
                <a:solidFill>
                  <a:srgbClr val="000000"/>
                </a:solidFill>
                <a:effectLst/>
                <a:latin typeface="Times New Roman" panose="02020603050405020304" pitchFamily="18" charset="0"/>
                <a:ea typeface="Calibri" panose="020F0502020204030204" pitchFamily="34" charset="0"/>
              </a:rPr>
              <a:t>of quantum mechanics for hydrogenic atoms or ions has </a:t>
            </a:r>
            <a:r>
              <a:rPr lang="en-US" sz="2000" dirty="0">
                <a:solidFill>
                  <a:srgbClr val="C00000"/>
                </a:solidFill>
                <a:effectLst/>
                <a:latin typeface="Times New Roman" panose="02020603050405020304" pitchFamily="18" charset="0"/>
                <a:ea typeface="Calibri" panose="020F0502020204030204" pitchFamily="34" charset="0"/>
              </a:rPr>
              <a:t>two analytical solutions</a:t>
            </a:r>
            <a:r>
              <a:rPr lang="en-US" sz="2000" dirty="0">
                <a:solidFill>
                  <a:srgbClr val="000000"/>
                </a:solidFill>
                <a:effectLst/>
                <a:latin typeface="Times New Roman" panose="02020603050405020304" pitchFamily="18" charset="0"/>
                <a:ea typeface="Calibri" panose="020F0502020204030204" pitchFamily="34" charset="0"/>
              </a:rPr>
              <a:t>: 1) a </a:t>
            </a:r>
            <a:r>
              <a:rPr lang="en-US" sz="2000" i="1" dirty="0">
                <a:solidFill>
                  <a:srgbClr val="FF0000"/>
                </a:solidFill>
                <a:effectLst/>
                <a:latin typeface="Times New Roman" panose="02020603050405020304" pitchFamily="18" charset="0"/>
                <a:ea typeface="Calibri" panose="020F0502020204030204" pitchFamily="34" charset="0"/>
              </a:rPr>
              <a:t>weakly singular </a:t>
            </a:r>
            <a:r>
              <a:rPr lang="en-US" sz="2000" dirty="0">
                <a:solidFill>
                  <a:srgbClr val="000000"/>
                </a:solidFill>
                <a:effectLst/>
                <a:latin typeface="Times New Roman" panose="02020603050405020304" pitchFamily="18" charset="0"/>
                <a:ea typeface="Calibri" panose="020F0502020204030204" pitchFamily="34" charset="0"/>
              </a:rPr>
              <a:t>at small r; 2) a </a:t>
            </a:r>
            <a:r>
              <a:rPr lang="en-US" sz="2000" i="1" dirty="0">
                <a:solidFill>
                  <a:srgbClr val="FF0000"/>
                </a:solidFill>
                <a:effectLst/>
                <a:latin typeface="Times New Roman" panose="02020603050405020304" pitchFamily="18" charset="0"/>
                <a:ea typeface="Calibri" panose="020F0502020204030204" pitchFamily="34" charset="0"/>
              </a:rPr>
              <a:t>more strongly singular</a:t>
            </a:r>
            <a:r>
              <a:rPr lang="en-US" sz="2000" dirty="0">
                <a:solidFill>
                  <a:srgbClr val="000000"/>
                </a:solidFill>
                <a:effectLst/>
                <a:latin typeface="Times New Roman" panose="02020603050405020304" pitchFamily="18" charset="0"/>
                <a:ea typeface="Calibri" panose="020F0502020204030204" pitchFamily="34" charset="0"/>
              </a:rPr>
              <a:t> at small r. </a:t>
            </a:r>
          </a:p>
          <a:p>
            <a:pPr marL="0" marR="0">
              <a:spcBef>
                <a:spcPts val="0"/>
              </a:spcBef>
              <a:spcAft>
                <a:spcPts val="0"/>
              </a:spcAft>
            </a:pPr>
            <a:r>
              <a:rPr lang="en-US" sz="2000" dirty="0">
                <a:solidFill>
                  <a:srgbClr val="000000"/>
                </a:solidFill>
                <a:latin typeface="Times New Roman" panose="02020603050405020304" pitchFamily="18" charset="0"/>
                <a:ea typeface="Calibri" panose="020F0502020204030204" pitchFamily="34" charset="0"/>
              </a:rPr>
              <a:t>T</a:t>
            </a:r>
            <a:r>
              <a:rPr lang="en-US" sz="2000" dirty="0">
                <a:solidFill>
                  <a:srgbClr val="000000"/>
                </a:solidFill>
                <a:effectLst/>
                <a:latin typeface="Times New Roman" panose="02020603050405020304" pitchFamily="18" charset="0"/>
                <a:ea typeface="Calibri" panose="020F0502020204030204" pitchFamily="34" charset="0"/>
              </a:rPr>
              <a:t>he radial part </a:t>
            </a:r>
            <a:r>
              <a:rPr lang="en-US" sz="2000" dirty="0" err="1">
                <a:solidFill>
                  <a:srgbClr val="000000"/>
                </a:solidFill>
                <a:effectLst/>
                <a:latin typeface="Times New Roman" panose="02020603050405020304" pitchFamily="18" charset="0"/>
                <a:ea typeface="Calibri" panose="020F0502020204030204" pitchFamily="34" charset="0"/>
              </a:rPr>
              <a:t>R</a:t>
            </a:r>
            <a:r>
              <a:rPr lang="en-US" sz="2000" baseline="-25000" dirty="0" err="1">
                <a:solidFill>
                  <a:srgbClr val="000000"/>
                </a:solidFill>
                <a:effectLst/>
                <a:latin typeface="Times New Roman" panose="02020603050405020304" pitchFamily="18" charset="0"/>
                <a:ea typeface="Calibri" panose="020F0502020204030204" pitchFamily="34" charset="0"/>
              </a:rPr>
              <a:t>Nk</a:t>
            </a:r>
            <a:r>
              <a:rPr lang="en-US" sz="2000" baseline="-25000" dirty="0">
                <a:solidFill>
                  <a:srgbClr val="000000"/>
                </a:solidFill>
                <a:effectLst/>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(r) of the coordinate wave functions has the following behavior at small r :</a:t>
            </a:r>
          </a:p>
          <a:p>
            <a:pPr marL="0" indent="0">
              <a:buNone/>
            </a:pP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R</a:t>
            </a:r>
            <a:r>
              <a:rPr lang="en-US" sz="2000" baseline="-25000" dirty="0" err="1">
                <a:effectLst/>
                <a:latin typeface="Times New Roman" panose="02020603050405020304" pitchFamily="18" charset="0"/>
                <a:ea typeface="Calibri" panose="020F0502020204030204" pitchFamily="34" charset="0"/>
              </a:rPr>
              <a:t>Nk</a:t>
            </a:r>
            <a:r>
              <a:rPr lang="en-US" sz="2000" baseline="-25000" dirty="0">
                <a:effectLst/>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rPr>
              <a:t>(r) </a:t>
            </a: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dirty="0">
                <a:effectLst/>
                <a:latin typeface="Times New Roman" panose="02020603050405020304" pitchFamily="18" charset="0"/>
                <a:ea typeface="Calibri" panose="020F0502020204030204" pitchFamily="34" charset="0"/>
              </a:rPr>
              <a:t> 1/r</a:t>
            </a:r>
            <a:r>
              <a:rPr lang="en-US" sz="2000" baseline="30000" dirty="0">
                <a:effectLst/>
                <a:latin typeface="Times New Roman" panose="02020603050405020304" pitchFamily="18" charset="0"/>
                <a:ea typeface="Calibri" panose="020F0502020204030204" pitchFamily="34" charset="0"/>
              </a:rPr>
              <a:t> 1 + q </a:t>
            </a:r>
            <a:r>
              <a:rPr lang="en-US" sz="2000" dirty="0">
                <a:effectLst/>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q = 1±(k</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 – Z</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α</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a:t>
            </a:r>
            <a:r>
              <a:rPr lang="en-US" sz="2000" baseline="30000" dirty="0">
                <a:solidFill>
                  <a:srgbClr val="000000"/>
                </a:solidFill>
                <a:effectLst/>
                <a:latin typeface="Times New Roman" panose="02020603050405020304" pitchFamily="18" charset="0"/>
                <a:ea typeface="Calibri" panose="020F0502020204030204" pitchFamily="34" charset="0"/>
              </a:rPr>
              <a:t>1/2</a:t>
            </a:r>
            <a:r>
              <a:rPr lang="en-US" sz="2000" baseline="30000" dirty="0">
                <a:solidFill>
                  <a:srgbClr val="000000"/>
                </a:solidFill>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rPr>
              <a:t>		(1)</a:t>
            </a:r>
          </a:p>
          <a:p>
            <a:r>
              <a:rPr lang="en-US" sz="2000" dirty="0">
                <a:latin typeface="Times New Roman" panose="02020603050405020304" pitchFamily="18" charset="0"/>
              </a:rPr>
              <a:t>Here </a:t>
            </a:r>
            <a:r>
              <a:rPr lang="en-US" sz="2000" dirty="0">
                <a:effectLst/>
                <a:latin typeface="Times New Roman" panose="02020603050405020304" pitchFamily="18" charset="0"/>
                <a:ea typeface="Calibri" panose="020F0502020204030204" pitchFamily="34" charset="0"/>
              </a:rPr>
              <a:t>N is the radial quantum number, Z is the nuclear charge,</a:t>
            </a:r>
            <a:r>
              <a:rPr lang="en-US" sz="2000" dirty="0">
                <a:latin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rPr>
              <a:t>α</a:t>
            </a:r>
            <a:r>
              <a:rPr lang="en-US" sz="2000" dirty="0">
                <a:latin typeface="Times New Roman" panose="02020603050405020304" pitchFamily="18" charset="0"/>
                <a:ea typeface="Calibri" panose="020F0502020204030204" pitchFamily="34" charset="0"/>
              </a:rPr>
              <a:t> is the fine structure constant, and k is the eigenvalue of the operator</a:t>
            </a:r>
          </a:p>
          <a:p>
            <a:pPr marL="0" indent="0">
              <a:buNone/>
            </a:pPr>
            <a:r>
              <a:rPr lang="en-US" sz="2000" dirty="0">
                <a:effectLst/>
                <a:latin typeface="Times New Roman" panose="02020603050405020304" pitchFamily="18" charset="0"/>
                <a:ea typeface="Calibri" panose="020F0502020204030204" pitchFamily="34" charset="0"/>
              </a:rPr>
              <a:t>			K = β(2</a:t>
            </a:r>
            <a:r>
              <a:rPr lang="en-US" sz="2000" b="1" dirty="0">
                <a:effectLst/>
                <a:latin typeface="Times New Roman" panose="02020603050405020304" pitchFamily="18" charset="0"/>
                <a:ea typeface="Calibri" panose="020F0502020204030204" pitchFamily="34" charset="0"/>
              </a:rPr>
              <a:t>Ls</a:t>
            </a:r>
            <a:r>
              <a:rPr lang="en-US" sz="2000" dirty="0">
                <a:effectLst/>
                <a:latin typeface="Times New Roman" panose="02020603050405020304" pitchFamily="18" charset="0"/>
                <a:ea typeface="Calibri" panose="020F0502020204030204" pitchFamily="34" charset="0"/>
              </a:rPr>
              <a:t> +1)				(2)</a:t>
            </a:r>
          </a:p>
          <a:p>
            <a:pPr marL="0" indent="0">
              <a:buNone/>
            </a:pPr>
            <a:r>
              <a:rPr lang="en-US" sz="2000" dirty="0">
                <a:latin typeface="Times New Roman" panose="02020603050405020304" pitchFamily="18" charset="0"/>
              </a:rPr>
              <a:t>that commutes with the Hamiltonian (</a:t>
            </a:r>
            <a:r>
              <a:rPr lang="en-US" sz="2000" dirty="0">
                <a:effectLst/>
                <a:latin typeface="Times New Roman" panose="02020603050405020304" pitchFamily="18" charset="0"/>
                <a:ea typeface="Calibri" panose="020F0502020204030204" pitchFamily="34" charset="0"/>
              </a:rPr>
              <a:t>β is the Dirac matrix of the rank 4).</a:t>
            </a:r>
          </a:p>
          <a:p>
            <a:r>
              <a:rPr lang="en-US" sz="2000" dirty="0">
                <a:latin typeface="Times New Roman" panose="02020603050405020304" pitchFamily="18" charset="0"/>
              </a:rPr>
              <a:t>For the ground state (k = –1, N = 0) Eq. (1) reduces to </a:t>
            </a:r>
          </a:p>
          <a:p>
            <a:pPr marL="0" indent="0">
              <a:buNone/>
            </a:pPr>
            <a:r>
              <a:rPr lang="en-US" sz="1800" dirty="0">
                <a:effectLst/>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rPr>
              <a:t>R</a:t>
            </a:r>
            <a:r>
              <a:rPr lang="en-US" sz="2000" baseline="-25000" dirty="0">
                <a:effectLst/>
                <a:latin typeface="Times New Roman" panose="02020603050405020304" pitchFamily="18" charset="0"/>
                <a:ea typeface="Calibri" panose="020F0502020204030204" pitchFamily="34" charset="0"/>
              </a:rPr>
              <a:t>0,–1 </a:t>
            </a:r>
            <a:r>
              <a:rPr lang="en-US" sz="2000" dirty="0">
                <a:effectLst/>
                <a:latin typeface="Times New Roman" panose="02020603050405020304" pitchFamily="18" charset="0"/>
                <a:ea typeface="Calibri" panose="020F0502020204030204" pitchFamily="34" charset="0"/>
              </a:rPr>
              <a:t>(r) </a:t>
            </a:r>
            <a:r>
              <a:rPr lang="en-US" sz="2000" dirty="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dirty="0">
                <a:effectLst/>
                <a:latin typeface="Times New Roman" panose="02020603050405020304" pitchFamily="18" charset="0"/>
                <a:ea typeface="Calibri" panose="020F0502020204030204" pitchFamily="34" charset="0"/>
              </a:rPr>
              <a:t> 1/r</a:t>
            </a:r>
            <a:r>
              <a:rPr lang="en-US" sz="2000" baseline="30000" dirty="0">
                <a:effectLst/>
                <a:latin typeface="Times New Roman" panose="02020603050405020304" pitchFamily="18" charset="0"/>
                <a:ea typeface="Calibri" panose="020F0502020204030204" pitchFamily="34" charset="0"/>
              </a:rPr>
              <a:t> q </a:t>
            </a:r>
            <a:r>
              <a:rPr lang="en-US" sz="2000" dirty="0">
                <a:effectLst/>
                <a:latin typeface="Times New Roman" panose="02020603050405020304" pitchFamily="18" charset="0"/>
                <a:ea typeface="Calibri" panose="020F0502020204030204" pitchFamily="34" charset="0"/>
              </a:rPr>
              <a:t>,</a:t>
            </a:r>
            <a:r>
              <a:rPr lang="en-US" sz="2000" dirty="0">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rPr>
              <a:t>q = 1 ± (1 – </a:t>
            </a:r>
            <a:r>
              <a:rPr lang="en-US" sz="2000" dirty="0">
                <a:solidFill>
                  <a:srgbClr val="000000"/>
                </a:solidFill>
                <a:effectLst/>
                <a:latin typeface="Times New Roman" panose="02020603050405020304" pitchFamily="18" charset="0"/>
                <a:ea typeface="Calibri" panose="020F0502020204030204" pitchFamily="34" charset="0"/>
              </a:rPr>
              <a:t>Z</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effectLst/>
                <a:latin typeface="Times New Roman" panose="02020603050405020304" pitchFamily="18" charset="0"/>
                <a:ea typeface="Calibri" panose="020F0502020204030204" pitchFamily="34" charset="0"/>
              </a:rPr>
              <a:t>α</a:t>
            </a:r>
            <a:r>
              <a:rPr lang="en-US" sz="2000" baseline="30000" dirty="0">
                <a:effectLst/>
                <a:latin typeface="Times New Roman" panose="02020603050405020304" pitchFamily="18" charset="0"/>
                <a:ea typeface="Calibri" panose="020F0502020204030204" pitchFamily="34" charset="0"/>
              </a:rPr>
              <a:t>2</a:t>
            </a:r>
            <a:r>
              <a:rPr lang="en-US" sz="2000" dirty="0">
                <a:effectLst/>
                <a:latin typeface="Times New Roman" panose="02020603050405020304" pitchFamily="18" charset="0"/>
                <a:ea typeface="Calibri" panose="020F0502020204030204" pitchFamily="34" charset="0"/>
              </a:rPr>
              <a:t>)</a:t>
            </a:r>
            <a:r>
              <a:rPr lang="en-US" sz="2000" baseline="30000" dirty="0">
                <a:effectLst/>
                <a:latin typeface="Times New Roman" panose="02020603050405020304" pitchFamily="18" charset="0"/>
                <a:ea typeface="Calibri" panose="020F0502020204030204" pitchFamily="34" charset="0"/>
              </a:rPr>
              <a:t>1/2 </a:t>
            </a:r>
            <a:r>
              <a:rPr lang="en-US" sz="2000" dirty="0">
                <a:effectLst/>
                <a:latin typeface="Times New Roman" panose="02020603050405020304" pitchFamily="18" charset="0"/>
                <a:ea typeface="Calibri" panose="020F0502020204030204" pitchFamily="34" charset="0"/>
              </a:rPr>
              <a:t>.             (3)</a:t>
            </a:r>
          </a:p>
          <a:p>
            <a:r>
              <a:rPr lang="en-US" sz="2000" dirty="0">
                <a:effectLst/>
                <a:latin typeface="Times New Roman" panose="02020603050405020304" pitchFamily="18" charset="0"/>
                <a:ea typeface="Calibri" panose="020F0502020204030204" pitchFamily="34" charset="0"/>
              </a:rPr>
              <a:t> So, the 1st solution has only weak singularity: q </a:t>
            </a:r>
            <a:r>
              <a:rPr lang="en-US" sz="1800" dirty="0">
                <a:solidFill>
                  <a:srgbClr val="000000"/>
                </a:solidFill>
                <a:effectLst/>
                <a:latin typeface="Times New Roman" panose="02020603050405020304" pitchFamily="18" charset="0"/>
                <a:ea typeface="Calibri" panose="020F0502020204030204" pitchFamily="34" charset="0"/>
              </a:rPr>
              <a:t>≈</a:t>
            </a:r>
            <a:r>
              <a:rPr lang="en-US" sz="2000" dirty="0">
                <a:effectLst/>
                <a:latin typeface="Times New Roman" panose="02020603050405020304" pitchFamily="18" charset="0"/>
                <a:ea typeface="Calibri" panose="020F0502020204030204" pitchFamily="34" charset="0"/>
              </a:rPr>
              <a:t> </a:t>
            </a:r>
            <a:r>
              <a:rPr lang="en-US" sz="1800" dirty="0">
                <a:solidFill>
                  <a:srgbClr val="000000"/>
                </a:solidFill>
                <a:effectLst/>
                <a:latin typeface="Times New Roman" panose="02020603050405020304" pitchFamily="18" charset="0"/>
                <a:ea typeface="Calibri" panose="020F0502020204030204" pitchFamily="34" charset="0"/>
              </a:rPr>
              <a:t>Z</a:t>
            </a:r>
            <a:r>
              <a:rPr lang="en-US" sz="1800" baseline="30000" dirty="0">
                <a:solidFill>
                  <a:srgbClr val="000000"/>
                </a:solidFill>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α</a:t>
            </a:r>
            <a:r>
              <a:rPr lang="en-US" sz="1800" baseline="30000" dirty="0">
                <a:effectLst/>
                <a:latin typeface="Times New Roman" panose="02020603050405020304" pitchFamily="18" charset="0"/>
                <a:ea typeface="Calibri" panose="020F0502020204030204" pitchFamily="34" charset="0"/>
              </a:rPr>
              <a:t>2</a:t>
            </a:r>
            <a:r>
              <a:rPr lang="en-US" sz="2000" dirty="0">
                <a:effectLst/>
                <a:latin typeface="Times New Roman" panose="02020603050405020304" pitchFamily="18" charset="0"/>
                <a:ea typeface="Calibri" panose="020F0502020204030204" pitchFamily="34" charset="0"/>
              </a:rPr>
              <a:t>/2 </a:t>
            </a:r>
            <a:r>
              <a:rPr lang="en-US" sz="1800" dirty="0">
                <a:solidFill>
                  <a:srgbClr val="000000"/>
                </a:solidFill>
                <a:effectLst/>
                <a:latin typeface="Times New Roman" panose="02020603050405020304" pitchFamily="18" charset="0"/>
                <a:ea typeface="Calibri" panose="020F0502020204030204" pitchFamily="34" charset="0"/>
              </a:rPr>
              <a:t>≈</a:t>
            </a:r>
            <a:r>
              <a:rPr lang="en-US" sz="2000" dirty="0">
                <a:effectLst/>
                <a:latin typeface="Times New Roman" panose="02020603050405020304" pitchFamily="18" charset="0"/>
                <a:ea typeface="Calibri" panose="020F0502020204030204" pitchFamily="34" charset="0"/>
              </a:rPr>
              <a:t> 0.000027</a:t>
            </a:r>
            <a:r>
              <a:rPr lang="en-US" sz="2000" dirty="0">
                <a:solidFill>
                  <a:srgbClr val="000000"/>
                </a:solidFill>
                <a:effectLst/>
                <a:latin typeface="Times New Roman" panose="02020603050405020304" pitchFamily="18" charset="0"/>
                <a:ea typeface="Calibri" panose="020F0502020204030204" pitchFamily="34" charset="0"/>
              </a:rPr>
              <a:t>Z</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effectLst/>
                <a:latin typeface="Times New Roman" panose="02020603050405020304" pitchFamily="18" charset="0"/>
                <a:ea typeface="Calibri" panose="020F0502020204030204" pitchFamily="34" charset="0"/>
              </a:rPr>
              <a:t> (the “regular” solution, for brevity).</a:t>
            </a:r>
          </a:p>
          <a:p>
            <a:r>
              <a:rPr lang="en-US" sz="2000" dirty="0">
                <a:latin typeface="Times New Roman" panose="02020603050405020304" pitchFamily="18" charset="0"/>
                <a:ea typeface="Calibri" panose="020F0502020204030204" pitchFamily="34" charset="0"/>
              </a:rPr>
              <a:t>The 2</a:t>
            </a:r>
            <a:r>
              <a:rPr lang="en-US" sz="2000" baseline="30000" dirty="0">
                <a:latin typeface="Times New Roman" panose="02020603050405020304" pitchFamily="18" charset="0"/>
                <a:ea typeface="Calibri" panose="020F0502020204030204" pitchFamily="34" charset="0"/>
              </a:rPr>
              <a:t>nd</a:t>
            </a:r>
            <a:r>
              <a:rPr lang="en-US" sz="2000" dirty="0">
                <a:latin typeface="Times New Roman" panose="02020603050405020304" pitchFamily="18" charset="0"/>
                <a:ea typeface="Calibri" panose="020F0502020204030204" pitchFamily="34" charset="0"/>
              </a:rPr>
              <a:t> solution</a:t>
            </a:r>
            <a:r>
              <a:rPr lang="en-US" sz="2000" dirty="0">
                <a:effectLst/>
                <a:latin typeface="Times New Roman" panose="02020603050405020304" pitchFamily="18" charset="0"/>
                <a:ea typeface="Calibri" panose="020F0502020204030204" pitchFamily="34" charset="0"/>
              </a:rPr>
              <a:t> is really singular</a:t>
            </a:r>
            <a:r>
              <a:rPr lang="en-US" sz="2000" dirty="0">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rPr>
              <a:t>q </a:t>
            </a:r>
            <a:r>
              <a:rPr lang="en-US" sz="1800" dirty="0">
                <a:solidFill>
                  <a:srgbClr val="000000"/>
                </a:solidFill>
                <a:effectLst/>
                <a:latin typeface="Times New Roman" panose="02020603050405020304" pitchFamily="18" charset="0"/>
                <a:ea typeface="Calibri" panose="020F0502020204030204" pitchFamily="34" charset="0"/>
              </a:rPr>
              <a:t>≈ 2) </a:t>
            </a:r>
            <a:r>
              <a:rPr lang="en-US" sz="2000" dirty="0">
                <a:solidFill>
                  <a:srgbClr val="000000"/>
                </a:solidFill>
                <a:effectLst/>
                <a:latin typeface="Times New Roman" panose="02020603050405020304" pitchFamily="18" charset="0"/>
                <a:ea typeface="Calibri" panose="020F0502020204030204" pitchFamily="34" charset="0"/>
              </a:rPr>
              <a:t>and is usually rejected</a:t>
            </a:r>
            <a:r>
              <a:rPr lang="en-US" sz="2000" dirty="0">
                <a:effectLst/>
                <a:latin typeface="Times New Roman" panose="02020603050405020304" pitchFamily="18" charset="0"/>
                <a:ea typeface="Calibri" panose="020F0502020204030204" pitchFamily="34" charset="0"/>
              </a:rPr>
              <a:t> (the normalization integral diverges at r = 0).          </a:t>
            </a:r>
            <a:r>
              <a:rPr lang="en-US" sz="1800" dirty="0">
                <a:effectLst/>
                <a:latin typeface="Times New Roman" panose="02020603050405020304" pitchFamily="18" charset="0"/>
                <a:ea typeface="Calibri" panose="020F0502020204030204" pitchFamily="34" charset="0"/>
              </a:rPr>
              <a:t>		            </a:t>
            </a:r>
            <a:endParaRPr lang="en-US" sz="1800" dirty="0">
              <a:latin typeface="Times New Roman" panose="02020603050405020304" pitchFamily="18" charset="0"/>
              <a:ea typeface="Calibri" panose="020F0502020204030204" pitchFamily="34" charset="0"/>
            </a:endParaRPr>
          </a:p>
          <a:p>
            <a:endParaRPr lang="en-US" sz="2000" dirty="0"/>
          </a:p>
        </p:txBody>
      </p:sp>
    </p:spTree>
    <p:extLst>
      <p:ext uri="{BB962C8B-B14F-4D97-AF65-F5344CB8AC3E}">
        <p14:creationId xmlns:p14="http://schemas.microsoft.com/office/powerpoint/2010/main" val="1706628042"/>
      </p:ext>
    </p:extLst>
  </p:cSld>
  <p:clrMapOvr>
    <a:masterClrMapping/>
  </p:clrMapOvr>
  <mc:AlternateContent xmlns:mc="http://schemas.openxmlformats.org/markup-compatibility/2006" xmlns:p14="http://schemas.microsoft.com/office/powerpoint/2010/main">
    <mc:Choice Requires="p14">
      <p:transition spd="slow" p14:dur="2000" advTm="58519"/>
    </mc:Choice>
    <mc:Fallback xmlns="">
      <p:transition spd="slow" advTm="58519"/>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659C8-19C6-D98E-9E8E-37859671BC7A}"/>
              </a:ext>
            </a:extLst>
          </p:cNvPr>
          <p:cNvSpPr>
            <a:spLocks noGrp="1"/>
          </p:cNvSpPr>
          <p:nvPr>
            <p:ph type="title"/>
          </p:nvPr>
        </p:nvSpPr>
        <p:spPr>
          <a:xfrm flipV="1">
            <a:off x="457200" y="228600"/>
            <a:ext cx="8229600" cy="46038"/>
          </a:xfrm>
        </p:spPr>
        <p:txBody>
          <a:bodyPr/>
          <a:lstStyle/>
          <a:p>
            <a:endParaRPr lang="en-US" dirty="0"/>
          </a:p>
        </p:txBody>
      </p:sp>
      <p:sp>
        <p:nvSpPr>
          <p:cNvPr id="3" name="Content Placeholder 2">
            <a:extLst>
              <a:ext uri="{FF2B5EF4-FFF2-40B4-BE49-F238E27FC236}">
                <a16:creationId xmlns:a16="http://schemas.microsoft.com/office/drawing/2014/main" id="{D8AD7141-F1F7-2CD3-8967-0925D00765F0}"/>
              </a:ext>
            </a:extLst>
          </p:cNvPr>
          <p:cNvSpPr>
            <a:spLocks noGrp="1"/>
          </p:cNvSpPr>
          <p:nvPr>
            <p:ph idx="1"/>
          </p:nvPr>
        </p:nvSpPr>
        <p:spPr>
          <a:xfrm>
            <a:off x="457200" y="228600"/>
            <a:ext cx="8229600" cy="6324600"/>
          </a:xfrm>
        </p:spPr>
        <p:txBody>
          <a:bodyPr/>
          <a:lstStyle/>
          <a:p>
            <a:pPr marL="0" marR="0">
              <a:spcBef>
                <a:spcPts val="0"/>
              </a:spcBef>
              <a:spcAft>
                <a:spcPts val="0"/>
              </a:spcAft>
            </a:pPr>
            <a:r>
              <a:rPr lang="en-US" sz="2300" dirty="0">
                <a:solidFill>
                  <a:srgbClr val="000000"/>
                </a:solidFill>
                <a:effectLst/>
                <a:latin typeface="Times New Roman" panose="02020603050405020304" pitchFamily="18" charset="0"/>
                <a:ea typeface="Calibri" panose="020F0502020204030204" pitchFamily="34" charset="0"/>
              </a:rPr>
              <a:t>In the </a:t>
            </a:r>
            <a:r>
              <a:rPr lang="en-US" sz="2300" u="sng" dirty="0">
                <a:solidFill>
                  <a:srgbClr val="000000"/>
                </a:solidFill>
                <a:effectLst/>
                <a:latin typeface="Times New Roman" panose="02020603050405020304" pitchFamily="18" charset="0"/>
                <a:ea typeface="Calibri" panose="020F0502020204030204" pitchFamily="34" charset="0"/>
              </a:rPr>
              <a:t>non-uniform</a:t>
            </a:r>
            <a:r>
              <a:rPr lang="en-US" sz="2300" dirty="0">
                <a:solidFill>
                  <a:srgbClr val="000000"/>
                </a:solidFill>
                <a:effectLst/>
                <a:latin typeface="Times New Roman" panose="02020603050405020304" pitchFamily="18" charset="0"/>
                <a:ea typeface="Calibri" panose="020F0502020204030204" pitchFamily="34" charset="0"/>
              </a:rPr>
              <a:t> electric field of an ion of the charge Z separated from the SFHA by the distance R, </a:t>
            </a:r>
            <a:r>
              <a:rPr lang="en-US" sz="2300" dirty="0">
                <a:solidFill>
                  <a:srgbClr val="000000"/>
                </a:solidFill>
                <a:latin typeface="Times New Roman" panose="02020603050405020304" pitchFamily="18" charset="0"/>
                <a:ea typeface="Calibri" panose="020F0502020204030204" pitchFamily="34" charset="0"/>
              </a:rPr>
              <a:t>t</a:t>
            </a:r>
            <a:r>
              <a:rPr lang="en-US" sz="2300" dirty="0">
                <a:solidFill>
                  <a:srgbClr val="000000"/>
                </a:solidFill>
                <a:effectLst/>
                <a:latin typeface="Times New Roman" panose="02020603050405020304" pitchFamily="18" charset="0"/>
                <a:ea typeface="Calibri" panose="020F0502020204030204" pitchFamily="34" charset="0"/>
              </a:rPr>
              <a:t>he </a:t>
            </a:r>
            <a:r>
              <a:rPr lang="en-US" sz="2300" dirty="0">
                <a:solidFill>
                  <a:srgbClr val="FF0000"/>
                </a:solidFill>
                <a:effectLst/>
                <a:latin typeface="Times New Roman" panose="02020603050405020304" pitchFamily="18" charset="0"/>
                <a:ea typeface="Calibri" panose="020F0502020204030204" pitchFamily="34" charset="0"/>
              </a:rPr>
              <a:t>dipole interaction </a:t>
            </a:r>
            <a:r>
              <a:rPr lang="en-US" sz="2300" dirty="0">
                <a:solidFill>
                  <a:srgbClr val="000000"/>
                </a:solidFill>
                <a:effectLst/>
                <a:latin typeface="Times New Roman" panose="02020603050405020304" pitchFamily="18" charset="0"/>
                <a:ea typeface="Calibri" panose="020F0502020204030204" pitchFamily="34" charset="0"/>
              </a:rPr>
              <a:t>term (~ 1/R</a:t>
            </a:r>
            <a:r>
              <a:rPr lang="en-US" sz="2300" baseline="30000" dirty="0">
                <a:solidFill>
                  <a:srgbClr val="000000"/>
                </a:solidFill>
                <a:effectLst/>
                <a:latin typeface="Times New Roman" panose="02020603050405020304" pitchFamily="18" charset="0"/>
                <a:ea typeface="Calibri" panose="020F0502020204030204" pitchFamily="34" charset="0"/>
              </a:rPr>
              <a:t>2</a:t>
            </a:r>
            <a:r>
              <a:rPr lang="en-US" sz="2300" dirty="0">
                <a:solidFill>
                  <a:srgbClr val="000000"/>
                </a:solidFill>
                <a:effectLst/>
                <a:latin typeface="Times New Roman" panose="02020603050405020304" pitchFamily="18" charset="0"/>
                <a:ea typeface="Calibri" panose="020F0502020204030204" pitchFamily="34" charset="0"/>
              </a:rPr>
              <a:t>) </a:t>
            </a:r>
            <a:r>
              <a:rPr lang="en-US" sz="2300" dirty="0">
                <a:solidFill>
                  <a:srgbClr val="FF0000"/>
                </a:solidFill>
                <a:effectLst/>
                <a:latin typeface="Times New Roman" panose="02020603050405020304" pitchFamily="18" charset="0"/>
                <a:ea typeface="Calibri" panose="020F0502020204030204" pitchFamily="34" charset="0"/>
              </a:rPr>
              <a:t>yields zero in all orders of the perturbation theory </a:t>
            </a:r>
            <a:r>
              <a:rPr lang="en-US" sz="2300" dirty="0">
                <a:solidFill>
                  <a:srgbClr val="000000"/>
                </a:solidFill>
                <a:effectLst/>
                <a:latin typeface="Times New Roman" panose="02020603050405020304" pitchFamily="18" charset="0"/>
                <a:ea typeface="Calibri" panose="020F0502020204030204" pitchFamily="34" charset="0"/>
              </a:rPr>
              <a:t>– for the same reason as in the case of the uniform electric field.</a:t>
            </a:r>
          </a:p>
          <a:p>
            <a:pPr marL="0" marR="0">
              <a:spcBef>
                <a:spcPts val="0"/>
              </a:spcBef>
              <a:spcAft>
                <a:spcPts val="0"/>
              </a:spcAft>
            </a:pPr>
            <a:r>
              <a:rPr lang="en-US" sz="2300" dirty="0">
                <a:solidFill>
                  <a:srgbClr val="000000"/>
                </a:solidFill>
                <a:effectLst/>
                <a:latin typeface="Times New Roman" panose="02020603050405020304" pitchFamily="18" charset="0"/>
                <a:ea typeface="Calibri" panose="020F0502020204030204" pitchFamily="34" charset="0"/>
              </a:rPr>
              <a:t>In the usual hydrogen atom, </a:t>
            </a:r>
            <a:r>
              <a:rPr lang="en-US" sz="2300" dirty="0">
                <a:solidFill>
                  <a:srgbClr val="C00000"/>
                </a:solidFill>
                <a:effectLst/>
                <a:latin typeface="Times New Roman" panose="02020603050405020304" pitchFamily="18" charset="0"/>
                <a:ea typeface="Calibri" panose="020F0502020204030204" pitchFamily="34" charset="0"/>
              </a:rPr>
              <a:t>the next contribution (~1/R</a:t>
            </a:r>
            <a:r>
              <a:rPr lang="en-US" sz="2300" baseline="30000" dirty="0">
                <a:solidFill>
                  <a:srgbClr val="C00000"/>
                </a:solidFill>
                <a:effectLst/>
                <a:latin typeface="Times New Roman" panose="02020603050405020304" pitchFamily="18" charset="0"/>
                <a:ea typeface="Calibri" panose="020F0502020204030204" pitchFamily="34" charset="0"/>
              </a:rPr>
              <a:t>3</a:t>
            </a:r>
            <a:r>
              <a:rPr lang="en-US" sz="2300" dirty="0">
                <a:solidFill>
                  <a:srgbClr val="C00000"/>
                </a:solidFill>
                <a:effectLst/>
                <a:latin typeface="Times New Roman" panose="02020603050405020304" pitchFamily="18" charset="0"/>
                <a:ea typeface="Calibri" panose="020F0502020204030204" pitchFamily="34" charset="0"/>
              </a:rPr>
              <a:t>) </a:t>
            </a:r>
            <a:r>
              <a:rPr lang="en-US" sz="2300" dirty="0">
                <a:solidFill>
                  <a:srgbClr val="000000"/>
                </a:solidFill>
                <a:effectLst/>
                <a:latin typeface="Times New Roman" panose="02020603050405020304" pitchFamily="18" charset="0"/>
                <a:ea typeface="Calibri" panose="020F0502020204030204" pitchFamily="34" charset="0"/>
              </a:rPr>
              <a:t>originates from the </a:t>
            </a:r>
            <a:r>
              <a:rPr lang="en-US" sz="2300" dirty="0">
                <a:solidFill>
                  <a:srgbClr val="C00000"/>
                </a:solidFill>
                <a:effectLst/>
                <a:latin typeface="Times New Roman" panose="02020603050405020304" pitchFamily="18" charset="0"/>
                <a:ea typeface="Calibri" panose="020F0502020204030204" pitchFamily="34" charset="0"/>
              </a:rPr>
              <a:t>quadrupole interaction </a:t>
            </a:r>
            <a:r>
              <a:rPr lang="en-US" sz="2300" dirty="0">
                <a:solidFill>
                  <a:srgbClr val="000000"/>
                </a:solidFill>
                <a:effectLst/>
                <a:latin typeface="Times New Roman" panose="02020603050405020304" pitchFamily="18" charset="0"/>
                <a:ea typeface="Calibri" panose="020F0502020204030204" pitchFamily="34" charset="0"/>
              </a:rPr>
              <a:t>calculated in the first order and </a:t>
            </a:r>
            <a:r>
              <a:rPr lang="en-US" sz="2300" dirty="0">
                <a:solidFill>
                  <a:srgbClr val="C00000"/>
                </a:solidFill>
                <a:effectLst/>
                <a:latin typeface="Times New Roman" panose="02020603050405020304" pitchFamily="18" charset="0"/>
                <a:ea typeface="Calibri" panose="020F0502020204030204" pitchFamily="34" charset="0"/>
              </a:rPr>
              <a:t>the higher contribution (~1/R</a:t>
            </a:r>
            <a:r>
              <a:rPr lang="en-US" sz="2300" baseline="30000" dirty="0">
                <a:solidFill>
                  <a:srgbClr val="C00000"/>
                </a:solidFill>
                <a:effectLst/>
                <a:latin typeface="Times New Roman" panose="02020603050405020304" pitchFamily="18" charset="0"/>
                <a:ea typeface="Calibri" panose="020F0502020204030204" pitchFamily="34" charset="0"/>
              </a:rPr>
              <a:t>4</a:t>
            </a:r>
            <a:r>
              <a:rPr lang="en-US" sz="2300" dirty="0">
                <a:solidFill>
                  <a:srgbClr val="C00000"/>
                </a:solidFill>
                <a:effectLst/>
                <a:latin typeface="Times New Roman" panose="02020603050405020304" pitchFamily="18" charset="0"/>
                <a:ea typeface="Calibri" panose="020F0502020204030204" pitchFamily="34" charset="0"/>
              </a:rPr>
              <a:t>) </a:t>
            </a:r>
            <a:r>
              <a:rPr lang="en-US" sz="2300" dirty="0">
                <a:solidFill>
                  <a:srgbClr val="000000"/>
                </a:solidFill>
                <a:effectLst/>
                <a:latin typeface="Times New Roman" panose="02020603050405020304" pitchFamily="18" charset="0"/>
                <a:ea typeface="Calibri" panose="020F0502020204030204" pitchFamily="34" charset="0"/>
              </a:rPr>
              <a:t>is due to the following </a:t>
            </a:r>
            <a:r>
              <a:rPr lang="en-US" sz="2300" dirty="0">
                <a:solidFill>
                  <a:srgbClr val="C00000"/>
                </a:solidFill>
                <a:effectLst/>
                <a:latin typeface="Times New Roman" panose="02020603050405020304" pitchFamily="18" charset="0"/>
                <a:ea typeface="Calibri" panose="020F0502020204030204" pitchFamily="34" charset="0"/>
              </a:rPr>
              <a:t>three sources</a:t>
            </a:r>
            <a:r>
              <a:rPr lang="en-US" sz="2300" dirty="0">
                <a:solidFill>
                  <a:srgbClr val="000000"/>
                </a:solidFill>
                <a:effectLst/>
                <a:latin typeface="Times New Roman" panose="02020603050405020304" pitchFamily="18" charset="0"/>
                <a:ea typeface="Calibri" panose="020F0502020204030204" pitchFamily="34" charset="0"/>
              </a:rPr>
              <a:t>: dipole interaction calculated in the second order, the quadrupole interaction calculated in the second order, and the octupole interaction calculated in the first order – as shown by </a:t>
            </a:r>
            <a:r>
              <a:rPr lang="en-US" sz="2300" dirty="0" err="1">
                <a:solidFill>
                  <a:srgbClr val="000000"/>
                </a:solidFill>
                <a:effectLst/>
                <a:latin typeface="Times New Roman" panose="02020603050405020304" pitchFamily="18" charset="0"/>
                <a:ea typeface="Calibri" panose="020F0502020204030204" pitchFamily="34" charset="0"/>
              </a:rPr>
              <a:t>Sholin</a:t>
            </a:r>
            <a:r>
              <a:rPr lang="en-US" sz="2300" dirty="0">
                <a:solidFill>
                  <a:srgbClr val="000000"/>
                </a:solidFill>
                <a:effectLst/>
                <a:latin typeface="Times New Roman" panose="02020603050405020304" pitchFamily="18" charset="0"/>
                <a:ea typeface="Calibri" panose="020F0502020204030204" pitchFamily="34" charset="0"/>
              </a:rPr>
              <a:t> (</a:t>
            </a:r>
            <a:r>
              <a:rPr lang="en-US" sz="2300" i="1" dirty="0">
                <a:solidFill>
                  <a:srgbClr val="000000"/>
                </a:solidFill>
                <a:effectLst/>
                <a:latin typeface="Times New Roman" panose="02020603050405020304" pitchFamily="18" charset="0"/>
                <a:ea typeface="Calibri" panose="020F0502020204030204" pitchFamily="34" charset="0"/>
              </a:rPr>
              <a:t>Optics </a:t>
            </a:r>
            <a:r>
              <a:rPr lang="en-US" sz="2300" i="1" dirty="0" err="1">
                <a:solidFill>
                  <a:srgbClr val="000000"/>
                </a:solidFill>
                <a:effectLst/>
                <a:latin typeface="Times New Roman" panose="02020603050405020304" pitchFamily="18" charset="0"/>
                <a:ea typeface="Calibri" panose="020F0502020204030204" pitchFamily="34" charset="0"/>
              </a:rPr>
              <a:t>Spectrosc</a:t>
            </a:r>
            <a:r>
              <a:rPr lang="en-US" sz="2300" i="1" dirty="0">
                <a:solidFill>
                  <a:srgbClr val="000000"/>
                </a:solidFill>
                <a:effectLst/>
                <a:latin typeface="Times New Roman" panose="02020603050405020304" pitchFamily="18" charset="0"/>
                <a:ea typeface="Calibri" panose="020F0502020204030204" pitchFamily="34" charset="0"/>
              </a:rPr>
              <a:t>.</a:t>
            </a:r>
            <a:r>
              <a:rPr lang="en-US" sz="2300" dirty="0">
                <a:solidFill>
                  <a:srgbClr val="000000"/>
                </a:solidFill>
                <a:effectLst/>
                <a:latin typeface="Times New Roman" panose="02020603050405020304" pitchFamily="18" charset="0"/>
                <a:ea typeface="Calibri" panose="020F0502020204030204" pitchFamily="34" charset="0"/>
              </a:rPr>
              <a:t> </a:t>
            </a:r>
            <a:r>
              <a:rPr lang="en-US" sz="2300" b="1" dirty="0">
                <a:solidFill>
                  <a:srgbClr val="000000"/>
                </a:solidFill>
                <a:effectLst/>
                <a:latin typeface="Times New Roman" panose="02020603050405020304" pitchFamily="18" charset="0"/>
                <a:ea typeface="Calibri" panose="020F0502020204030204" pitchFamily="34" charset="0"/>
              </a:rPr>
              <a:t>1970</a:t>
            </a:r>
            <a:r>
              <a:rPr lang="en-US" sz="2300" dirty="0">
                <a:solidFill>
                  <a:srgbClr val="000000"/>
                </a:solidFill>
                <a:effectLst/>
                <a:latin typeface="Times New Roman" panose="02020603050405020304" pitchFamily="18" charset="0"/>
                <a:ea typeface="Calibri" panose="020F0502020204030204" pitchFamily="34" charset="0"/>
              </a:rPr>
              <a:t>, </a:t>
            </a:r>
            <a:r>
              <a:rPr lang="en-US" sz="2300" i="1" dirty="0">
                <a:solidFill>
                  <a:srgbClr val="000000"/>
                </a:solidFill>
                <a:effectLst/>
                <a:latin typeface="Times New Roman" panose="02020603050405020304" pitchFamily="18" charset="0"/>
                <a:ea typeface="Calibri" panose="020F0502020204030204" pitchFamily="34" charset="0"/>
              </a:rPr>
              <a:t>26</a:t>
            </a:r>
            <a:r>
              <a:rPr lang="en-US" sz="2300" dirty="0">
                <a:solidFill>
                  <a:srgbClr val="000000"/>
                </a:solidFill>
                <a:effectLst/>
                <a:latin typeface="Times New Roman" panose="02020603050405020304" pitchFamily="18" charset="0"/>
                <a:ea typeface="Calibri" panose="020F0502020204030204" pitchFamily="34" charset="0"/>
              </a:rPr>
              <a:t>, 275). </a:t>
            </a:r>
          </a:p>
          <a:p>
            <a:pPr marL="0" marR="0">
              <a:spcBef>
                <a:spcPts val="0"/>
              </a:spcBef>
              <a:spcAft>
                <a:spcPts val="0"/>
              </a:spcAft>
            </a:pPr>
            <a:r>
              <a:rPr lang="en-US" sz="2300" dirty="0">
                <a:solidFill>
                  <a:srgbClr val="000000"/>
                </a:solidFill>
                <a:effectLst/>
                <a:latin typeface="Times New Roman" panose="02020603050405020304" pitchFamily="18" charset="0"/>
                <a:ea typeface="Calibri" panose="020F0502020204030204" pitchFamily="34" charset="0"/>
              </a:rPr>
              <a:t>However, </a:t>
            </a:r>
            <a:r>
              <a:rPr lang="en-US" sz="2300" b="1" dirty="0">
                <a:solidFill>
                  <a:srgbClr val="FF0000"/>
                </a:solidFill>
                <a:effectLst/>
                <a:latin typeface="Times New Roman" panose="02020603050405020304" pitchFamily="18" charset="0"/>
                <a:ea typeface="Calibri" panose="020F0502020204030204" pitchFamily="34" charset="0"/>
              </a:rPr>
              <a:t>for the SFHA, the quadrupole, octupole, and all higher multipole terms</a:t>
            </a:r>
            <a:r>
              <a:rPr lang="en-US" sz="2300" dirty="0">
                <a:solidFill>
                  <a:srgbClr val="000000"/>
                </a:solidFill>
                <a:effectLst/>
                <a:latin typeface="Times New Roman" panose="02020603050405020304" pitchFamily="18" charset="0"/>
                <a:ea typeface="Calibri" panose="020F0502020204030204" pitchFamily="34" charset="0"/>
              </a:rPr>
              <a:t>, containing linear combinations of various powers of the radius-vector operator </a:t>
            </a:r>
            <a:r>
              <a:rPr lang="en-US" sz="2300" b="1" dirty="0">
                <a:solidFill>
                  <a:srgbClr val="000000"/>
                </a:solidFill>
                <a:effectLst/>
                <a:latin typeface="Times New Roman" panose="02020603050405020304" pitchFamily="18" charset="0"/>
                <a:ea typeface="Calibri" panose="020F0502020204030204" pitchFamily="34" charset="0"/>
              </a:rPr>
              <a:t>r</a:t>
            </a:r>
            <a:r>
              <a:rPr lang="en-US" sz="2300" dirty="0">
                <a:solidFill>
                  <a:srgbClr val="000000"/>
                </a:solidFill>
                <a:effectLst/>
                <a:latin typeface="Times New Roman" panose="02020603050405020304" pitchFamily="18" charset="0"/>
                <a:ea typeface="Calibri" panose="020F0502020204030204" pitchFamily="34" charset="0"/>
              </a:rPr>
              <a:t> of the atomic electron, </a:t>
            </a:r>
            <a:r>
              <a:rPr lang="en-US" sz="2300" b="1" dirty="0">
                <a:solidFill>
                  <a:srgbClr val="FF0000"/>
                </a:solidFill>
                <a:effectLst/>
                <a:latin typeface="Times New Roman" panose="02020603050405020304" pitchFamily="18" charset="0"/>
                <a:ea typeface="Calibri" panose="020F0502020204030204" pitchFamily="34" charset="0"/>
              </a:rPr>
              <a:t>yield zeros in all orders of the perturbation theory </a:t>
            </a:r>
            <a:r>
              <a:rPr lang="en-US" sz="2300" dirty="0">
                <a:solidFill>
                  <a:srgbClr val="000000"/>
                </a:solidFill>
                <a:effectLst/>
                <a:latin typeface="Times New Roman" panose="02020603050405020304" pitchFamily="18" charset="0"/>
                <a:ea typeface="Calibri" panose="020F0502020204030204" pitchFamily="34" charset="0"/>
              </a:rPr>
              <a:t>– both diagonal and non-diagonal matrix elements of the operator </a:t>
            </a:r>
            <a:r>
              <a:rPr lang="en-US" sz="2300" b="1" dirty="0">
                <a:solidFill>
                  <a:srgbClr val="000000"/>
                </a:solidFill>
                <a:effectLst/>
                <a:latin typeface="Times New Roman" panose="02020603050405020304" pitchFamily="18" charset="0"/>
                <a:ea typeface="Calibri" panose="020F0502020204030204" pitchFamily="34" charset="0"/>
              </a:rPr>
              <a:t>r</a:t>
            </a:r>
            <a:r>
              <a:rPr lang="en-US" sz="2300" dirty="0">
                <a:solidFill>
                  <a:srgbClr val="000000"/>
                </a:solidFill>
                <a:effectLst/>
                <a:latin typeface="Times New Roman" panose="02020603050405020304" pitchFamily="18" charset="0"/>
                <a:ea typeface="Calibri" panose="020F0502020204030204" pitchFamily="34" charset="0"/>
              </a:rPr>
              <a:t> are zeros.</a:t>
            </a:r>
          </a:p>
          <a:p>
            <a:endParaRPr lang="en-US" sz="2000" dirty="0"/>
          </a:p>
        </p:txBody>
      </p:sp>
    </p:spTree>
    <p:extLst>
      <p:ext uri="{BB962C8B-B14F-4D97-AF65-F5344CB8AC3E}">
        <p14:creationId xmlns:p14="http://schemas.microsoft.com/office/powerpoint/2010/main" val="656102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304800" y="228600"/>
            <a:ext cx="8382000" cy="6629400"/>
          </a:xfrm>
        </p:spPr>
        <p:txBody>
          <a:bodyPr/>
          <a:lstStyle/>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Before this third type of the astrophysical observations, there was a </a:t>
            </a:r>
            <a:r>
              <a:rPr lang="en-US" sz="2200" dirty="0">
                <a:solidFill>
                  <a:srgbClr val="C00000"/>
                </a:solidFill>
                <a:effectLst/>
                <a:latin typeface="Times New Roman" panose="02020603050405020304" pitchFamily="18" charset="0"/>
                <a:ea typeface="Calibri" panose="020F0502020204030204" pitchFamily="34" charset="0"/>
              </a:rPr>
              <a:t>garden variety of hypotheses on dark matter </a:t>
            </a:r>
            <a:r>
              <a:rPr lang="en-US" sz="2200" dirty="0">
                <a:solidFill>
                  <a:srgbClr val="000000"/>
                </a:solidFill>
                <a:effectLst/>
                <a:latin typeface="Times New Roman" panose="02020603050405020304" pitchFamily="18" charset="0"/>
                <a:ea typeface="Calibri" panose="020F0502020204030204" pitchFamily="34" charset="0"/>
              </a:rPr>
              <a:t>– at least two dozens.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I covered all of the above hypotheses in my review article of 2021 in the Elsevier journal “New Astronomy Reviews” (93, 101632) and in my review published in 2021 by Nova Science Publishers as a chapter in the book “</a:t>
            </a:r>
            <a:r>
              <a:rPr lang="en-US" sz="2200" i="1" dirty="0">
                <a:solidFill>
                  <a:srgbClr val="000000"/>
                </a:solidFill>
                <a:effectLst/>
                <a:latin typeface="Times New Roman" panose="02020603050405020304" pitchFamily="18" charset="0"/>
                <a:ea typeface="Calibri" panose="020F0502020204030204" pitchFamily="34" charset="0"/>
              </a:rPr>
              <a:t>Advances in Dark Matter Research</a:t>
            </a:r>
            <a:r>
              <a:rPr lang="en-US" sz="2200" dirty="0">
                <a:solidFill>
                  <a:srgbClr val="000000"/>
                </a:solidFill>
                <a:effectLst/>
                <a:latin typeface="Times New Roman" panose="02020603050405020304" pitchFamily="18" charset="0"/>
                <a:ea typeface="Calibri" panose="020F0502020204030204" pitchFamily="34" charset="0"/>
              </a:rPr>
              <a:t>”.</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Therefore, as the selection criterion I chose </a:t>
            </a:r>
            <a:r>
              <a:rPr lang="en-US" sz="2200" dirty="0">
                <a:solidFill>
                  <a:srgbClr val="FF0000"/>
                </a:solidFill>
                <a:effectLst/>
                <a:latin typeface="Times New Roman" panose="02020603050405020304" pitchFamily="18" charset="0"/>
                <a:ea typeface="Calibri" panose="020F0502020204030204" pitchFamily="34" charset="0"/>
              </a:rPr>
              <a:t>the “Occam razor principle”, </a:t>
            </a:r>
            <a:r>
              <a:rPr lang="en-US" sz="2200" dirty="0">
                <a:effectLst/>
                <a:latin typeface="Times New Roman" panose="02020603050405020304" pitchFamily="18" charset="0"/>
                <a:ea typeface="Calibri" panose="020F0502020204030204" pitchFamily="34" charset="0"/>
              </a:rPr>
              <a:t>which dictates that </a:t>
            </a:r>
            <a:r>
              <a:rPr lang="en-US" sz="2200" dirty="0">
                <a:solidFill>
                  <a:srgbClr val="FF0000"/>
                </a:solidFill>
                <a:effectLst/>
                <a:latin typeface="Times New Roman" panose="02020603050405020304" pitchFamily="18" charset="0"/>
                <a:ea typeface="Calibri" panose="020F0502020204030204" pitchFamily="34" charset="0"/>
              </a:rPr>
              <a:t>when several theories compete, the one that makes less assumptions has the upper hand </a:t>
            </a:r>
            <a:r>
              <a:rPr lang="en-US" sz="2200" dirty="0">
                <a:solidFill>
                  <a:srgbClr val="000000"/>
                </a:solidFill>
                <a:effectLst/>
                <a:latin typeface="Times New Roman" panose="02020603050405020304" pitchFamily="18" charset="0"/>
                <a:ea typeface="Calibri" panose="020F0502020204030204" pitchFamily="34" charset="0"/>
              </a:rPr>
              <a:t>(i.e., is the most probable to correspond to reality).</a:t>
            </a:r>
          </a:p>
          <a:p>
            <a:pPr marL="0" marR="0">
              <a:spcBef>
                <a:spcPts val="0"/>
              </a:spcBef>
              <a:spcAft>
                <a:spcPts val="0"/>
              </a:spcAft>
            </a:pPr>
            <a:r>
              <a:rPr lang="en-US" sz="2200" dirty="0">
                <a:solidFill>
                  <a:srgbClr val="C00000"/>
                </a:solidFill>
                <a:effectLst/>
                <a:latin typeface="Times New Roman" panose="02020603050405020304" pitchFamily="18" charset="0"/>
                <a:ea typeface="Calibri" panose="020F0502020204030204" pitchFamily="34" charset="0"/>
              </a:rPr>
              <a:t>The overwhelming majority of theories on dark matter either introduce exotic, never discovered experimentally subatomic particles or change the physical laws.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To the best of my knowledge, there are </a:t>
            </a:r>
            <a:r>
              <a:rPr lang="en-US" sz="2200" b="1" dirty="0">
                <a:solidFill>
                  <a:srgbClr val="000000"/>
                </a:solidFill>
                <a:effectLst/>
                <a:latin typeface="Times New Roman" panose="02020603050405020304" pitchFamily="18" charset="0"/>
                <a:ea typeface="Calibri" panose="020F0502020204030204" pitchFamily="34" charset="0"/>
              </a:rPr>
              <a:t>only </a:t>
            </a:r>
            <a:r>
              <a:rPr lang="en-US" sz="2200" b="1" u="sng" dirty="0">
                <a:solidFill>
                  <a:srgbClr val="000000"/>
                </a:solidFill>
                <a:effectLst/>
                <a:latin typeface="Times New Roman" panose="02020603050405020304" pitchFamily="18" charset="0"/>
                <a:ea typeface="Calibri" panose="020F0502020204030204" pitchFamily="34" charset="0"/>
              </a:rPr>
              <a:t>three </a:t>
            </a:r>
            <a:r>
              <a:rPr lang="en-US" sz="2200" b="1" dirty="0">
                <a:solidFill>
                  <a:srgbClr val="000000"/>
                </a:solidFill>
                <a:effectLst/>
                <a:latin typeface="Times New Roman" panose="02020603050405020304" pitchFamily="18" charset="0"/>
                <a:ea typeface="Calibri" panose="020F0502020204030204" pitchFamily="34" charset="0"/>
              </a:rPr>
              <a:t>theories that do not introduce exotic, never discovered experimentally subatomic particles and do not change the existing physical laws.</a:t>
            </a:r>
          </a:p>
          <a:p>
            <a:pPr marL="0" marR="0" indent="0">
              <a:spcBef>
                <a:spcPts val="0"/>
              </a:spcBef>
              <a:spcAft>
                <a:spcPts val="0"/>
              </a:spcAft>
              <a:buNone/>
            </a:pPr>
            <a:endParaRPr lang="en-US" sz="1800" dirty="0">
              <a:solidFill>
                <a:srgbClr val="000000"/>
              </a:solidFill>
              <a:effectLst/>
              <a:latin typeface="Times New Roman" panose="02020603050405020304" pitchFamily="18" charset="0"/>
              <a:ea typeface="Calibri" panose="020F0502020204030204" pitchFamily="34" charset="0"/>
            </a:endParaRPr>
          </a:p>
          <a:p>
            <a:pPr marL="0" indent="0">
              <a:buFontTx/>
              <a:buNone/>
              <a:defRPr/>
            </a:pPr>
            <a:endParaRPr lang="en-US" sz="2400" dirty="0"/>
          </a:p>
        </p:txBody>
      </p:sp>
    </p:spTree>
  </p:cSld>
  <p:clrMapOvr>
    <a:masterClrMapping/>
  </p:clrMapOvr>
  <p:transition spd="slow" advTm="27"/>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304800" y="228600"/>
            <a:ext cx="8610600" cy="6629400"/>
          </a:xfrm>
        </p:spPr>
        <p:txBody>
          <a:bodyPr/>
          <a:lstStyle/>
          <a:p>
            <a:pPr marL="0" indent="0">
              <a:spcBef>
                <a:spcPts val="0"/>
              </a:spcBef>
              <a:spcAft>
                <a:spcPts val="0"/>
              </a:spcAft>
              <a:buNone/>
            </a:pPr>
            <a:r>
              <a:rPr lang="en-US" sz="2100" b="1" dirty="0">
                <a:solidFill>
                  <a:srgbClr val="000000"/>
                </a:solidFill>
                <a:effectLst/>
                <a:latin typeface="Times New Roman" panose="02020603050405020304" pitchFamily="18" charset="0"/>
                <a:ea typeface="Calibri" panose="020F0502020204030204" pitchFamily="34" charset="0"/>
              </a:rPr>
              <a:t>1. Self-interaction terms (non-linearities) in the General Relativity (GR) – </a:t>
            </a:r>
            <a:r>
              <a:rPr lang="en-US" sz="2100" b="1" dirty="0" err="1">
                <a:solidFill>
                  <a:srgbClr val="000000"/>
                </a:solidFill>
                <a:effectLst/>
                <a:latin typeface="Times New Roman" panose="02020603050405020304" pitchFamily="18" charset="0"/>
                <a:ea typeface="Calibri" panose="020F0502020204030204" pitchFamily="34" charset="0"/>
              </a:rPr>
              <a:t>Deur</a:t>
            </a:r>
            <a:r>
              <a:rPr lang="en-US" sz="2100" b="1" dirty="0">
                <a:solidFill>
                  <a:srgbClr val="000000"/>
                </a:solidFill>
                <a:effectLst/>
                <a:latin typeface="Times New Roman" panose="02020603050405020304" pitchFamily="18" charset="0"/>
                <a:ea typeface="Calibri" panose="020F0502020204030204" pitchFamily="34" charset="0"/>
              </a:rPr>
              <a:t> (2019) </a:t>
            </a:r>
            <a:r>
              <a:rPr lang="en-US" sz="1800" i="1" dirty="0" err="1">
                <a:solidFill>
                  <a:srgbClr val="000000"/>
                </a:solidFill>
                <a:effectLst/>
                <a:latin typeface="Times New Roman" panose="02020603050405020304" pitchFamily="18" charset="0"/>
                <a:ea typeface="Calibri" panose="020F0502020204030204" pitchFamily="34" charset="0"/>
              </a:rPr>
              <a:t>Europ</a:t>
            </a:r>
            <a:r>
              <a:rPr lang="en-US" sz="1800" i="1" dirty="0">
                <a:solidFill>
                  <a:srgbClr val="000000"/>
                </a:solidFill>
                <a:effectLst/>
                <a:latin typeface="Times New Roman" panose="02020603050405020304" pitchFamily="18" charset="0"/>
                <a:ea typeface="Calibri" panose="020F0502020204030204" pitchFamily="34" charset="0"/>
              </a:rPr>
              <a:t>. Phys. J. C 79</a:t>
            </a:r>
            <a:r>
              <a:rPr lang="en-US" sz="1800" dirty="0">
                <a:solidFill>
                  <a:srgbClr val="000000"/>
                </a:solidFill>
                <a:effectLst/>
                <a:latin typeface="Times New Roman" panose="02020603050405020304" pitchFamily="18" charset="0"/>
                <a:ea typeface="Calibri" panose="020F0502020204030204" pitchFamily="34" charset="0"/>
              </a:rPr>
              <a:t>, 883.</a:t>
            </a:r>
            <a:endParaRPr lang="en-US" sz="21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2100" dirty="0">
                <a:solidFill>
                  <a:srgbClr val="000000"/>
                </a:solidFill>
                <a:effectLst/>
                <a:latin typeface="Times New Roman" panose="02020603050405020304" pitchFamily="18" charset="0"/>
                <a:ea typeface="Calibri" panose="020F0502020204030204" pitchFamily="34" charset="0"/>
              </a:rPr>
              <a:t>The gist of </a:t>
            </a:r>
            <a:r>
              <a:rPr lang="en-US" sz="2100" dirty="0" err="1">
                <a:solidFill>
                  <a:srgbClr val="000000"/>
                </a:solidFill>
                <a:effectLst/>
                <a:latin typeface="Times New Roman" panose="02020603050405020304" pitchFamily="18" charset="0"/>
                <a:ea typeface="Calibri" panose="020F0502020204030204" pitchFamily="34" charset="0"/>
              </a:rPr>
              <a:t>Deur’s</a:t>
            </a:r>
            <a:r>
              <a:rPr lang="en-US" sz="2100" dirty="0">
                <a:solidFill>
                  <a:srgbClr val="000000"/>
                </a:solidFill>
                <a:effectLst/>
                <a:latin typeface="Times New Roman" panose="02020603050405020304" pitchFamily="18" charset="0"/>
                <a:ea typeface="Calibri" panose="020F0502020204030204" pitchFamily="34" charset="0"/>
              </a:rPr>
              <a:t> idea is the following. </a:t>
            </a:r>
            <a:r>
              <a:rPr lang="en-US" sz="2100" dirty="0">
                <a:solidFill>
                  <a:srgbClr val="C00000"/>
                </a:solidFill>
                <a:effectLst/>
                <a:latin typeface="Times New Roman" panose="02020603050405020304" pitchFamily="18" charset="0"/>
                <a:ea typeface="Calibri" panose="020F0502020204030204" pitchFamily="34" charset="0"/>
              </a:rPr>
              <a:t>The </a:t>
            </a:r>
            <a:r>
              <a:rPr lang="en-US" sz="2100" dirty="0" err="1">
                <a:solidFill>
                  <a:srgbClr val="C00000"/>
                </a:solidFill>
                <a:effectLst/>
                <a:latin typeface="Times New Roman" panose="02020603050405020304" pitchFamily="18" charset="0"/>
                <a:ea typeface="Calibri" panose="020F0502020204030204" pitchFamily="34" charset="0"/>
              </a:rPr>
              <a:t>Lagrangian</a:t>
            </a:r>
            <a:r>
              <a:rPr lang="en-US" sz="2100" dirty="0">
                <a:solidFill>
                  <a:srgbClr val="C00000"/>
                </a:solidFill>
                <a:effectLst/>
                <a:latin typeface="Times New Roman" panose="02020603050405020304" pitchFamily="18" charset="0"/>
                <a:ea typeface="Calibri" panose="020F0502020204030204" pitchFamily="34" charset="0"/>
              </a:rPr>
              <a:t> of the general relativity contains field self-interaction terms – </a:t>
            </a:r>
            <a:r>
              <a:rPr lang="en-US" sz="2100" i="1" dirty="0">
                <a:solidFill>
                  <a:srgbClr val="C00000"/>
                </a:solidFill>
                <a:effectLst/>
                <a:latin typeface="Times New Roman" panose="02020603050405020304" pitchFamily="18" charset="0"/>
                <a:ea typeface="Calibri" panose="020F0502020204030204" pitchFamily="34" charset="0"/>
              </a:rPr>
              <a:t>similar to the self-interaction terms in quantum chromodynamics</a:t>
            </a:r>
            <a:r>
              <a:rPr lang="en-US" sz="2100" dirty="0">
                <a:solidFill>
                  <a:srgbClr val="000000"/>
                </a:solidFill>
                <a:effectLst/>
                <a:latin typeface="Times New Roman" panose="02020603050405020304" pitchFamily="18" charset="0"/>
                <a:ea typeface="Calibri" panose="020F0502020204030204" pitchFamily="34" charset="0"/>
              </a:rPr>
              <a:t> – that become important for very massive systems. </a:t>
            </a:r>
          </a:p>
          <a:p>
            <a:pPr marL="0" marR="0">
              <a:spcBef>
                <a:spcPts val="0"/>
              </a:spcBef>
              <a:spcAft>
                <a:spcPts val="0"/>
              </a:spcAft>
            </a:pPr>
            <a:r>
              <a:rPr lang="en-US" sz="2100" dirty="0">
                <a:solidFill>
                  <a:srgbClr val="000000"/>
                </a:solidFill>
                <a:effectLst/>
                <a:latin typeface="Times New Roman" panose="02020603050405020304" pitchFamily="18" charset="0"/>
                <a:ea typeface="Calibri" panose="020F0502020204030204" pitchFamily="34" charset="0"/>
              </a:rPr>
              <a:t>Their effects are unaccounted for in the studies of galaxies and galaxy clusters since the dynamical studies of these systems rely on Newton’s law of gravity. </a:t>
            </a:r>
          </a:p>
          <a:p>
            <a:pPr marL="0" marR="0">
              <a:spcBef>
                <a:spcPts val="0"/>
              </a:spcBef>
              <a:spcAft>
                <a:spcPts val="0"/>
              </a:spcAft>
            </a:pPr>
            <a:r>
              <a:rPr lang="en-US" sz="2100" dirty="0">
                <a:solidFill>
                  <a:srgbClr val="FF0000"/>
                </a:solidFill>
                <a:effectLst/>
                <a:latin typeface="Times New Roman" panose="02020603050405020304" pitchFamily="18" charset="0"/>
                <a:ea typeface="Calibri" panose="020F0502020204030204" pitchFamily="34" charset="0"/>
              </a:rPr>
              <a:t>Accounting for field self-interaction locally strengthens gravity’s binding, thereby making dark matter superfluous. </a:t>
            </a:r>
          </a:p>
          <a:p>
            <a:pPr marL="0" marR="0">
              <a:spcBef>
                <a:spcPts val="0"/>
              </a:spcBef>
              <a:spcAft>
                <a:spcPts val="0"/>
              </a:spcAft>
            </a:pPr>
            <a:r>
              <a:rPr lang="en-US" sz="2100" dirty="0" err="1">
                <a:solidFill>
                  <a:srgbClr val="000000"/>
                </a:solidFill>
                <a:effectLst/>
                <a:latin typeface="Times New Roman" panose="02020603050405020304" pitchFamily="18" charset="0"/>
                <a:ea typeface="Calibri" panose="020F0502020204030204" pitchFamily="34" charset="0"/>
              </a:rPr>
              <a:t>Deur</a:t>
            </a:r>
            <a:r>
              <a:rPr lang="en-US" sz="2100" dirty="0">
                <a:solidFill>
                  <a:srgbClr val="000000"/>
                </a:solidFill>
                <a:effectLst/>
                <a:latin typeface="Times New Roman" panose="02020603050405020304" pitchFamily="18" charset="0"/>
                <a:ea typeface="Calibri" panose="020F0502020204030204" pitchFamily="34" charset="0"/>
              </a:rPr>
              <a:t> expanded the </a:t>
            </a:r>
            <a:r>
              <a:rPr lang="en-US" sz="2100" dirty="0" err="1">
                <a:solidFill>
                  <a:srgbClr val="000000"/>
                </a:solidFill>
                <a:effectLst/>
                <a:latin typeface="Times New Roman" panose="02020603050405020304" pitchFamily="18" charset="0"/>
                <a:ea typeface="Calibri" panose="020F0502020204030204" pitchFamily="34" charset="0"/>
              </a:rPr>
              <a:t>Lagrangian</a:t>
            </a:r>
            <a:r>
              <a:rPr lang="en-US" sz="2100" dirty="0">
                <a:solidFill>
                  <a:srgbClr val="000000"/>
                </a:solidFill>
                <a:effectLst/>
                <a:latin typeface="Times New Roman" panose="02020603050405020304" pitchFamily="18" charset="0"/>
                <a:ea typeface="Calibri" panose="020F0502020204030204" pitchFamily="34" charset="0"/>
              </a:rPr>
              <a:t> density L</a:t>
            </a:r>
            <a:r>
              <a:rPr lang="en-US" sz="2100" baseline="-25000" dirty="0">
                <a:solidFill>
                  <a:srgbClr val="000000"/>
                </a:solidFill>
                <a:effectLst/>
                <a:latin typeface="Times New Roman" panose="02020603050405020304" pitchFamily="18" charset="0"/>
                <a:ea typeface="Calibri" panose="020F0502020204030204" pitchFamily="34" charset="0"/>
              </a:rPr>
              <a:t>GR</a:t>
            </a:r>
            <a:r>
              <a:rPr lang="en-US" sz="2100" dirty="0">
                <a:solidFill>
                  <a:srgbClr val="000000"/>
                </a:solidFill>
                <a:effectLst/>
                <a:latin typeface="Times New Roman" panose="02020603050405020304" pitchFamily="18" charset="0"/>
                <a:ea typeface="Calibri" panose="020F0502020204030204" pitchFamily="34" charset="0"/>
              </a:rPr>
              <a:t> of the GR in terms of the gravity field φ as </a:t>
            </a:r>
          </a:p>
          <a:p>
            <a:pPr marL="0" marR="0" indent="0">
              <a:spcBef>
                <a:spcPts val="0"/>
              </a:spcBef>
              <a:spcAft>
                <a:spcPts val="0"/>
              </a:spcAft>
              <a:buNone/>
            </a:pPr>
            <a:r>
              <a:rPr lang="en-US" sz="2100" dirty="0">
                <a:solidFill>
                  <a:srgbClr val="000000"/>
                </a:solidFill>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2100" dirty="0">
                <a:solidFill>
                  <a:srgbClr val="000000"/>
                </a:solidFill>
                <a:effectLst/>
                <a:latin typeface="Times New Roman" panose="02020603050405020304" pitchFamily="18" charset="0"/>
                <a:ea typeface="Calibri" panose="020F0502020204030204" pitchFamily="34" charset="0"/>
              </a:rPr>
              <a:t>	L</a:t>
            </a:r>
            <a:r>
              <a:rPr lang="en-US" sz="2100" baseline="-25000" dirty="0">
                <a:solidFill>
                  <a:srgbClr val="000000"/>
                </a:solidFill>
                <a:effectLst/>
                <a:latin typeface="Times New Roman" panose="02020603050405020304" pitchFamily="18" charset="0"/>
                <a:ea typeface="Calibri" panose="020F0502020204030204" pitchFamily="34" charset="0"/>
              </a:rPr>
              <a:t>GR</a:t>
            </a:r>
            <a:r>
              <a:rPr lang="en-US" sz="2100" dirty="0">
                <a:solidFill>
                  <a:srgbClr val="000000"/>
                </a:solidFill>
                <a:effectLst/>
                <a:latin typeface="Times New Roman" panose="02020603050405020304" pitchFamily="18" charset="0"/>
                <a:ea typeface="Calibri" panose="020F0502020204030204" pitchFamily="34" charset="0"/>
              </a:rPr>
              <a:t> = ∂</a:t>
            </a:r>
            <a:r>
              <a:rPr lang="en-US" sz="2100" baseline="-25000" dirty="0">
                <a:solidFill>
                  <a:srgbClr val="000000"/>
                </a:solidFill>
                <a:effectLst/>
                <a:latin typeface="Times New Roman" panose="02020603050405020304" pitchFamily="18" charset="0"/>
                <a:ea typeface="Calibri" panose="020F0502020204030204" pitchFamily="34" charset="0"/>
              </a:rPr>
              <a:t>α</a:t>
            </a:r>
            <a:r>
              <a:rPr lang="en-US" sz="2100" dirty="0">
                <a:solidFill>
                  <a:srgbClr val="000000"/>
                </a:solidFill>
                <a:effectLst/>
                <a:latin typeface="Times New Roman" panose="02020603050405020304" pitchFamily="18" charset="0"/>
                <a:ea typeface="Calibri" panose="020F0502020204030204" pitchFamily="34" charset="0"/>
              </a:rPr>
              <a:t>φ∂</a:t>
            </a:r>
            <a:r>
              <a:rPr lang="en-US" sz="2100" baseline="30000" dirty="0">
                <a:solidFill>
                  <a:srgbClr val="000000"/>
                </a:solidFill>
                <a:effectLst/>
                <a:latin typeface="Times New Roman" panose="02020603050405020304" pitchFamily="18" charset="0"/>
                <a:ea typeface="Calibri" panose="020F0502020204030204" pitchFamily="34" charset="0"/>
              </a:rPr>
              <a:t>α</a:t>
            </a:r>
            <a:r>
              <a:rPr lang="en-US" sz="2100" dirty="0">
                <a:solidFill>
                  <a:srgbClr val="000000"/>
                </a:solidFill>
                <a:effectLst/>
                <a:latin typeface="Times New Roman" panose="02020603050405020304" pitchFamily="18" charset="0"/>
                <a:ea typeface="Calibri" panose="020F0502020204030204" pitchFamily="34" charset="0"/>
              </a:rPr>
              <a:t>φ + </a:t>
            </a:r>
            <a:r>
              <a:rPr lang="en-US" sz="2100" dirty="0" err="1">
                <a:solidFill>
                  <a:srgbClr val="000000"/>
                </a:solidFill>
                <a:effectLst/>
                <a:latin typeface="Times New Roman" panose="02020603050405020304" pitchFamily="18" charset="0"/>
                <a:ea typeface="Calibri" panose="020F0502020204030204" pitchFamily="34" charset="0"/>
              </a:rPr>
              <a:t>gφ</a:t>
            </a:r>
            <a:r>
              <a:rPr lang="en-US" sz="2100" dirty="0">
                <a:solidFill>
                  <a:srgbClr val="000000"/>
                </a:solidFill>
                <a:effectLst/>
                <a:latin typeface="Times New Roman" panose="02020603050405020304" pitchFamily="18" charset="0"/>
                <a:ea typeface="Calibri" panose="020F0502020204030204" pitchFamily="34" charset="0"/>
              </a:rPr>
              <a:t> ∂</a:t>
            </a:r>
            <a:r>
              <a:rPr lang="en-US" sz="2100" baseline="-25000" dirty="0">
                <a:solidFill>
                  <a:srgbClr val="000000"/>
                </a:solidFill>
                <a:effectLst/>
                <a:latin typeface="Times New Roman" panose="02020603050405020304" pitchFamily="18" charset="0"/>
                <a:ea typeface="Calibri" panose="020F0502020204030204" pitchFamily="34" charset="0"/>
              </a:rPr>
              <a:t>α</a:t>
            </a:r>
            <a:r>
              <a:rPr lang="en-US" sz="2100" dirty="0">
                <a:solidFill>
                  <a:srgbClr val="000000"/>
                </a:solidFill>
                <a:effectLst/>
                <a:latin typeface="Times New Roman" panose="02020603050405020304" pitchFamily="18" charset="0"/>
                <a:ea typeface="Calibri" panose="020F0502020204030204" pitchFamily="34" charset="0"/>
              </a:rPr>
              <a:t>φ∂</a:t>
            </a:r>
            <a:r>
              <a:rPr lang="en-US" sz="2100" baseline="30000" dirty="0">
                <a:solidFill>
                  <a:srgbClr val="000000"/>
                </a:solidFill>
                <a:effectLst/>
                <a:latin typeface="Times New Roman" panose="02020603050405020304" pitchFamily="18" charset="0"/>
                <a:ea typeface="Calibri" panose="020F0502020204030204" pitchFamily="34" charset="0"/>
              </a:rPr>
              <a:t>α</a:t>
            </a:r>
            <a:r>
              <a:rPr lang="en-US" sz="2100" dirty="0">
                <a:solidFill>
                  <a:srgbClr val="000000"/>
                </a:solidFill>
                <a:effectLst/>
                <a:latin typeface="Times New Roman" panose="02020603050405020304" pitchFamily="18" charset="0"/>
                <a:ea typeface="Calibri" panose="020F0502020204030204" pitchFamily="34" charset="0"/>
              </a:rPr>
              <a:t>φ + g</a:t>
            </a:r>
            <a:r>
              <a:rPr lang="en-US" sz="2100" baseline="30000" dirty="0">
                <a:solidFill>
                  <a:srgbClr val="000000"/>
                </a:solidFill>
                <a:effectLst/>
                <a:latin typeface="Times New Roman" panose="02020603050405020304" pitchFamily="18" charset="0"/>
                <a:ea typeface="Calibri" panose="020F0502020204030204" pitchFamily="34" charset="0"/>
              </a:rPr>
              <a:t>2</a:t>
            </a:r>
            <a:r>
              <a:rPr lang="en-US" sz="2100" dirty="0">
                <a:solidFill>
                  <a:srgbClr val="000000"/>
                </a:solidFill>
                <a:effectLst/>
                <a:latin typeface="Times New Roman" panose="02020603050405020304" pitchFamily="18" charset="0"/>
                <a:ea typeface="Calibri" panose="020F0502020204030204" pitchFamily="34" charset="0"/>
              </a:rPr>
              <a:t>φ</a:t>
            </a:r>
            <a:r>
              <a:rPr lang="en-US" sz="2100" baseline="30000" dirty="0">
                <a:solidFill>
                  <a:srgbClr val="000000"/>
                </a:solidFill>
                <a:effectLst/>
                <a:latin typeface="Times New Roman" panose="02020603050405020304" pitchFamily="18" charset="0"/>
                <a:ea typeface="Calibri" panose="020F0502020204030204" pitchFamily="34" charset="0"/>
              </a:rPr>
              <a:t>2 </a:t>
            </a:r>
            <a:r>
              <a:rPr lang="en-US" sz="2100" dirty="0">
                <a:solidFill>
                  <a:srgbClr val="000000"/>
                </a:solidFill>
                <a:effectLst/>
                <a:latin typeface="Times New Roman" panose="02020603050405020304" pitchFamily="18" charset="0"/>
                <a:ea typeface="Calibri" panose="020F0502020204030204" pitchFamily="34" charset="0"/>
              </a:rPr>
              <a:t>∂</a:t>
            </a:r>
            <a:r>
              <a:rPr lang="en-US" sz="2100" baseline="-25000" dirty="0">
                <a:solidFill>
                  <a:srgbClr val="000000"/>
                </a:solidFill>
                <a:effectLst/>
                <a:latin typeface="Times New Roman" panose="02020603050405020304" pitchFamily="18" charset="0"/>
                <a:ea typeface="Calibri" panose="020F0502020204030204" pitchFamily="34" charset="0"/>
              </a:rPr>
              <a:t>α</a:t>
            </a:r>
            <a:r>
              <a:rPr lang="en-US" sz="2100" dirty="0">
                <a:solidFill>
                  <a:srgbClr val="000000"/>
                </a:solidFill>
                <a:effectLst/>
                <a:latin typeface="Times New Roman" panose="02020603050405020304" pitchFamily="18" charset="0"/>
                <a:ea typeface="Calibri" panose="020F0502020204030204" pitchFamily="34" charset="0"/>
              </a:rPr>
              <a:t>φ∂</a:t>
            </a:r>
            <a:r>
              <a:rPr lang="en-US" sz="2100" baseline="30000" dirty="0">
                <a:solidFill>
                  <a:srgbClr val="000000"/>
                </a:solidFill>
                <a:effectLst/>
                <a:latin typeface="Times New Roman" panose="02020603050405020304" pitchFamily="18" charset="0"/>
                <a:ea typeface="Calibri" panose="020F0502020204030204" pitchFamily="34" charset="0"/>
              </a:rPr>
              <a:t>α</a:t>
            </a:r>
            <a:r>
              <a:rPr lang="en-US" sz="2100" dirty="0">
                <a:solidFill>
                  <a:srgbClr val="000000"/>
                </a:solidFill>
                <a:effectLst/>
                <a:latin typeface="Times New Roman" panose="02020603050405020304" pitchFamily="18" charset="0"/>
                <a:ea typeface="Calibri" panose="020F0502020204030204" pitchFamily="34" charset="0"/>
              </a:rPr>
              <a:t>φ,</a:t>
            </a:r>
          </a:p>
          <a:p>
            <a:pPr marL="0" marR="0" indent="0">
              <a:spcBef>
                <a:spcPts val="0"/>
              </a:spcBef>
              <a:spcAft>
                <a:spcPts val="0"/>
              </a:spcAft>
              <a:buNone/>
            </a:pPr>
            <a:r>
              <a:rPr lang="en-US" sz="2100" dirty="0">
                <a:solidFill>
                  <a:srgbClr val="000000"/>
                </a:solidFill>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2100" dirty="0">
                <a:solidFill>
                  <a:srgbClr val="000000"/>
                </a:solidFill>
                <a:effectLst/>
                <a:latin typeface="Times New Roman" panose="02020603050405020304" pitchFamily="18" charset="0"/>
                <a:ea typeface="Calibri" panose="020F0502020204030204" pitchFamily="34" charset="0"/>
              </a:rPr>
              <a:t>where g is a coupling of the dimension 1/(energy)</a:t>
            </a:r>
            <a:r>
              <a:rPr lang="en-US" sz="2100" baseline="30000" dirty="0">
                <a:solidFill>
                  <a:srgbClr val="000000"/>
                </a:solidFill>
                <a:effectLst/>
                <a:latin typeface="Times New Roman" panose="02020603050405020304" pitchFamily="18" charset="0"/>
                <a:ea typeface="Calibri" panose="020F0502020204030204" pitchFamily="34" charset="0"/>
              </a:rPr>
              <a:t>2</a:t>
            </a:r>
            <a:r>
              <a:rPr lang="en-US" sz="2100" dirty="0">
                <a:solidFill>
                  <a:srgbClr val="000000"/>
                </a:solidFill>
                <a:effectLst/>
                <a:latin typeface="Times New Roman" panose="02020603050405020304" pitchFamily="18" charset="0"/>
                <a:ea typeface="Calibri" panose="020F0502020204030204" pitchFamily="34" charset="0"/>
              </a:rPr>
              <a:t>, g</a:t>
            </a:r>
            <a:r>
              <a:rPr lang="en-US" sz="2100" baseline="30000" dirty="0">
                <a:solidFill>
                  <a:srgbClr val="000000"/>
                </a:solidFill>
                <a:effectLst/>
                <a:latin typeface="Times New Roman" panose="02020603050405020304" pitchFamily="18" charset="0"/>
                <a:ea typeface="Calibri" panose="020F0502020204030204" pitchFamily="34" charset="0"/>
              </a:rPr>
              <a:t>2</a:t>
            </a:r>
            <a:r>
              <a:rPr lang="en-US" sz="2100" dirty="0">
                <a:solidFill>
                  <a:srgbClr val="000000"/>
                </a:solidFill>
                <a:effectLst/>
                <a:latin typeface="Times New Roman" panose="02020603050405020304" pitchFamily="18" charset="0"/>
                <a:ea typeface="Calibri" panose="020F0502020204030204" pitchFamily="34" charset="0"/>
              </a:rPr>
              <a:t> being proportional to G (the Newton constant). </a:t>
            </a:r>
          </a:p>
          <a:p>
            <a:pPr>
              <a:spcBef>
                <a:spcPts val="0"/>
              </a:spcBef>
              <a:spcAft>
                <a:spcPts val="0"/>
              </a:spcAft>
            </a:pPr>
            <a:r>
              <a:rPr lang="en-US" sz="2100" dirty="0">
                <a:solidFill>
                  <a:srgbClr val="000000"/>
                </a:solidFill>
                <a:effectLst/>
                <a:latin typeface="Times New Roman" panose="02020603050405020304" pitchFamily="18" charset="0"/>
                <a:ea typeface="Calibri" panose="020F0502020204030204" pitchFamily="34" charset="0"/>
              </a:rPr>
              <a:t>The 1</a:t>
            </a:r>
            <a:r>
              <a:rPr lang="en-US" sz="2100" baseline="30000" dirty="0">
                <a:solidFill>
                  <a:srgbClr val="000000"/>
                </a:solidFill>
                <a:effectLst/>
                <a:latin typeface="Times New Roman" panose="02020603050405020304" pitchFamily="18" charset="0"/>
                <a:ea typeface="Calibri" panose="020F0502020204030204" pitchFamily="34" charset="0"/>
              </a:rPr>
              <a:t>st</a:t>
            </a:r>
            <a:r>
              <a:rPr lang="en-US" sz="2100" dirty="0">
                <a:solidFill>
                  <a:srgbClr val="000000"/>
                </a:solidFill>
                <a:effectLst/>
                <a:latin typeface="Times New Roman" panose="02020603050405020304" pitchFamily="18" charset="0"/>
                <a:ea typeface="Calibri" panose="020F0502020204030204" pitchFamily="34" charset="0"/>
              </a:rPr>
              <a:t> term is Newton’s gravity. </a:t>
            </a:r>
          </a:p>
          <a:p>
            <a:pPr>
              <a:spcBef>
                <a:spcPts val="0"/>
              </a:spcBef>
              <a:spcAft>
                <a:spcPts val="0"/>
              </a:spcAft>
            </a:pPr>
            <a:r>
              <a:rPr lang="en-US" sz="2100" dirty="0">
                <a:solidFill>
                  <a:srgbClr val="000000"/>
                </a:solidFill>
                <a:effectLst/>
                <a:latin typeface="Times New Roman" panose="02020603050405020304" pitchFamily="18" charset="0"/>
                <a:ea typeface="Calibri" panose="020F0502020204030204" pitchFamily="34" charset="0"/>
              </a:rPr>
              <a:t>The other terms cause field self-interaction.</a:t>
            </a:r>
          </a:p>
          <a:p>
            <a:pPr marL="0" indent="0">
              <a:buNone/>
            </a:pPr>
            <a:endParaRPr lang="en-US" sz="2400" dirty="0"/>
          </a:p>
        </p:txBody>
      </p:sp>
    </p:spTree>
  </p:cSld>
  <p:clrMapOvr>
    <a:masterClrMapping/>
  </p:clrMapOvr>
  <p:transition spd="slow" advTm="7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lstStyle/>
          <a:p>
            <a:pPr marL="0" marR="0">
              <a:spcBef>
                <a:spcPts val="0"/>
              </a:spcBef>
              <a:spcAft>
                <a:spcPts val="0"/>
              </a:spcAft>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Deur</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noted that </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this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Lagrangian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is similar to the </a:t>
            </a:r>
            <a:r>
              <a:rPr lang="en-US" sz="24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Lagrangian</a:t>
            </a:r>
            <a:r>
              <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for the gluonic field in quantum chromodynamics (QCD) and that in the QCD the self-interaction terms increase the binding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compared to the 1st term. </a:t>
            </a:r>
          </a:p>
          <a:p>
            <a:pPr marL="0" marR="0" indent="0">
              <a:spcBef>
                <a:spcPts val="0"/>
              </a:spcBef>
              <a:spcAft>
                <a:spcPts val="0"/>
              </a:spcAft>
              <a:buNone/>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Deur</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showed that </a:t>
            </a:r>
            <a:r>
              <a:rPr lang="en-US" sz="2400" b="0" i="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accounting for self-interaction </a:t>
            </a:r>
            <a:r>
              <a:rPr lang="en-US" sz="2400" b="1" i="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automatically yields flat rotation curves</a:t>
            </a:r>
            <a:r>
              <a:rPr lang="en-US" sz="2400" b="0" i="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for disk</a:t>
            </a:r>
            <a:r>
              <a:rPr lang="en-US" sz="2400" dirty="0">
                <a:solidFill>
                  <a:srgbClr val="000000"/>
                </a:solidFill>
                <a:effectLst/>
                <a:latin typeface="Times New Roman" panose="02020603050405020304" pitchFamily="18" charset="0"/>
                <a:ea typeface="Times-Roman"/>
                <a:cs typeface="Times New Roman" panose="02020603050405020304" pitchFamily="18" charset="0"/>
              </a:rPr>
              <a:t> </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galaxies.</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DISADVANTAGE of </a:t>
            </a:r>
            <a:r>
              <a:rPr lang="en-US" sz="24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Deur’s</a:t>
            </a:r>
            <a:r>
              <a:rPr lang="en-US" sz="24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theory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it explains only 1 out of the 3 major types of astrophysical observations that resorted to dark matter (the flattening of the rotation curves of the galaxies), but not the other two types. </a:t>
            </a:r>
          </a:p>
          <a:p>
            <a:pPr>
              <a:defRPr/>
            </a:pPr>
            <a:endParaRPr lang="en-US" sz="2000" dirty="0"/>
          </a:p>
        </p:txBody>
      </p:sp>
    </p:spTree>
  </p:cSld>
  <p:clrMapOvr>
    <a:masterClrMapping/>
  </p:clrMapOvr>
  <p:transition spd="slow" advTm="34"/>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74638"/>
            <a:ext cx="8991600" cy="6583362"/>
          </a:xfrm>
        </p:spPr>
        <p:txBody>
          <a:bodyPr/>
          <a:lstStyle/>
          <a:p>
            <a:pPr marL="0" marR="0" indent="0">
              <a:spcBef>
                <a:spcPts val="0"/>
              </a:spcBef>
              <a:spcAft>
                <a:spcPts val="0"/>
              </a:spcAft>
              <a:buNone/>
            </a:pP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Retardation effects–Yahalom (</a:t>
            </a:r>
            <a:r>
              <a:rPr lang="en-US" sz="2200" b="0" i="1" dirty="0">
                <a:solidFill>
                  <a:srgbClr val="000000"/>
                </a:solidFill>
                <a:effectLst/>
                <a:latin typeface="Times New Roman" panose="02020603050405020304" pitchFamily="18" charset="0"/>
                <a:cs typeface="Times New Roman" panose="02020603050405020304" pitchFamily="18" charset="0"/>
              </a:rPr>
              <a:t>Symmetry </a:t>
            </a:r>
            <a:r>
              <a:rPr lang="en-US" sz="2200" b="1" i="0" dirty="0">
                <a:solidFill>
                  <a:srgbClr val="000000"/>
                </a:solidFill>
                <a:effectLst/>
                <a:latin typeface="Times New Roman" panose="02020603050405020304" pitchFamily="18" charset="0"/>
                <a:cs typeface="Times New Roman" panose="02020603050405020304" pitchFamily="18" charset="0"/>
              </a:rPr>
              <a:t>2020</a:t>
            </a:r>
            <a:r>
              <a:rPr lang="en-US" sz="2200" b="0" i="0" dirty="0">
                <a:solidFill>
                  <a:srgbClr val="000000"/>
                </a:solidFill>
                <a:effectLst/>
                <a:latin typeface="Times New Roman" panose="02020603050405020304" pitchFamily="18" charset="0"/>
                <a:cs typeface="Times New Roman" panose="02020603050405020304" pitchFamily="18" charset="0"/>
              </a:rPr>
              <a:t>, </a:t>
            </a:r>
            <a:r>
              <a:rPr lang="en-US" sz="2200" b="0" i="1" dirty="0">
                <a:solidFill>
                  <a:srgbClr val="000000"/>
                </a:solidFill>
                <a:effectLst/>
                <a:latin typeface="Times New Roman" panose="02020603050405020304" pitchFamily="18" charset="0"/>
                <a:cs typeface="Times New Roman" panose="02020603050405020304" pitchFamily="18" charset="0"/>
              </a:rPr>
              <a:t>12</a:t>
            </a:r>
            <a:r>
              <a:rPr lang="en-US" sz="2200" b="0" i="0" dirty="0">
                <a:solidFill>
                  <a:srgbClr val="000000"/>
                </a:solidFill>
                <a:effectLst/>
                <a:latin typeface="Times New Roman" panose="02020603050405020304" pitchFamily="18" charset="0"/>
                <a:cs typeface="Times New Roman" panose="02020603050405020304" pitchFamily="18" charset="0"/>
              </a:rPr>
              <a:t>, 1693;</a:t>
            </a:r>
            <a:r>
              <a:rPr lang="en-US" sz="2200" dirty="0">
                <a:latin typeface="Times New Roman" panose="02020603050405020304" pitchFamily="18" charset="0"/>
                <a:cs typeface="Times New Roman" panose="02020603050405020304" pitchFamily="18" charset="0"/>
              </a:rPr>
              <a:t> </a:t>
            </a:r>
            <a:r>
              <a:rPr lang="en-US" sz="2200" b="1" i="0" dirty="0">
                <a:solidFill>
                  <a:srgbClr val="000000"/>
                </a:solidFill>
                <a:effectLst/>
                <a:latin typeface="Times New Roman" panose="02020603050405020304" pitchFamily="18" charset="0"/>
                <a:cs typeface="Times New Roman" panose="02020603050405020304" pitchFamily="18" charset="0"/>
              </a:rPr>
              <a:t>2022</a:t>
            </a:r>
            <a:r>
              <a:rPr lang="en-US" sz="2200" b="0" i="0" dirty="0">
                <a:solidFill>
                  <a:srgbClr val="000000"/>
                </a:solidFill>
                <a:effectLst/>
                <a:latin typeface="Times New Roman" panose="02020603050405020304" pitchFamily="18" charset="0"/>
                <a:cs typeface="Times New Roman" panose="02020603050405020304" pitchFamily="18" charset="0"/>
              </a:rPr>
              <a:t>, </a:t>
            </a:r>
            <a:r>
              <a:rPr lang="en-US" sz="2200" b="0" i="1" dirty="0">
                <a:solidFill>
                  <a:srgbClr val="000000"/>
                </a:solidFill>
                <a:effectLst/>
                <a:latin typeface="Times New Roman" panose="02020603050405020304" pitchFamily="18" charset="0"/>
                <a:cs typeface="Times New Roman" panose="02020603050405020304" pitchFamily="18" charset="0"/>
              </a:rPr>
              <a:t>13</a:t>
            </a:r>
            <a:r>
              <a:rPr lang="en-US" sz="2200" b="0" i="0" dirty="0">
                <a:solidFill>
                  <a:srgbClr val="000000"/>
                </a:solidFill>
                <a:effectLst/>
                <a:latin typeface="Times New Roman" panose="02020603050405020304" pitchFamily="18" charset="0"/>
                <a:cs typeface="Times New Roman" panose="02020603050405020304" pitchFamily="18" charset="0"/>
              </a:rPr>
              <a:t>, 1062 </a:t>
            </a:r>
            <a:r>
              <a:rPr lang="en-US" sz="2200" dirty="0">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gist of Yahalom’s idea of 2020 is the following.</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Galaxies are huge physical systems with dimensions of many tens of thousands of light years.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Thus, </a:t>
            </a:r>
            <a:r>
              <a:rPr lang="en-US"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any change of the mass with time at the galactic center </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(due to the accretion) </a:t>
            </a:r>
            <a:r>
              <a:rPr lang="en-US"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will be noticed at the rim only tens of thousands of years later</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2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These retardation effects can explain the flattening of the rotation curves of the galaxies without postulating dark matter.</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Yahalom showed that the effective retardation force </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
            </a:r>
            <a:r>
              <a:rPr lang="en-US" sz="2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is proportional to the 2</a:t>
            </a:r>
            <a:r>
              <a:rPr lang="en-US" sz="22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nd</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time derivative of the mass M of the system: </a:t>
            </a:r>
          </a:p>
          <a:p>
            <a:pPr marL="0" marR="0" indent="0">
              <a:spcBef>
                <a:spcPts val="0"/>
              </a:spcBef>
              <a:spcAft>
                <a:spcPts val="0"/>
              </a:spcAft>
              <a:buNone/>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a:t>
            </a:r>
            <a:r>
              <a:rPr lang="en-US" sz="2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[G/(2c</a:t>
            </a:r>
            <a:r>
              <a:rPr lang="en-US" sz="22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22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M/dt</a:t>
            </a:r>
            <a:r>
              <a:rPr lang="en-US" sz="22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spcBef>
                <a:spcPts val="0"/>
              </a:spcBef>
              <a:spcAft>
                <a:spcPts val="0"/>
              </a:spcAft>
              <a:buNone/>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where </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is a unit vector.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 wrote: “</a:t>
            </a:r>
            <a:r>
              <a:rPr lang="en-US" sz="2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 the galaxy attracts intergalactic gas, its mass becomes larger and therefore </a:t>
            </a:r>
            <a:r>
              <a:rPr lang="en-US" sz="2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dM</a:t>
            </a:r>
            <a:r>
              <a:rPr lang="en-US" sz="2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/dt &gt; 0. However, as the intergalactic gas is depleted, the rate at which the mass is accumulated must decrease and therefore d</a:t>
            </a:r>
            <a:r>
              <a:rPr lang="en-US" sz="2200" i="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M/dt</a:t>
            </a:r>
            <a:r>
              <a:rPr lang="en-US" sz="2200" i="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&lt; 0.</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If so, then the retardation force is the </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attractive</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force.</a:t>
            </a:r>
          </a:p>
          <a:p>
            <a:pPr marL="0" indent="0">
              <a:buFontTx/>
              <a:buNone/>
              <a:defRPr/>
            </a:pPr>
            <a:endParaRPr lang="en-US" sz="2400" dirty="0"/>
          </a:p>
        </p:txBody>
      </p:sp>
    </p:spTree>
  </p:cSld>
  <p:clrMapOvr>
    <a:masterClrMapping/>
  </p:clrMapOvr>
  <p:transition spd="slow" advTm="26"/>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9B844-FDED-B93C-1933-FAC5130F2591}"/>
              </a:ext>
            </a:extLst>
          </p:cNvPr>
          <p:cNvSpPr>
            <a:spLocks noGrp="1"/>
          </p:cNvSpPr>
          <p:nvPr>
            <p:ph type="title"/>
          </p:nvPr>
        </p:nvSpPr>
        <p:spPr>
          <a:xfrm>
            <a:off x="293370" y="-1711642"/>
            <a:ext cx="8229600" cy="2163762"/>
          </a:xfrm>
        </p:spPr>
        <p:txBody>
          <a:bodyPr/>
          <a:lstStyle/>
          <a:p>
            <a:endParaRPr lang="en-US" dirty="0"/>
          </a:p>
        </p:txBody>
      </p:sp>
      <p:sp>
        <p:nvSpPr>
          <p:cNvPr id="3" name="Content Placeholder 2">
            <a:extLst>
              <a:ext uri="{FF2B5EF4-FFF2-40B4-BE49-F238E27FC236}">
                <a16:creationId xmlns:a16="http://schemas.microsoft.com/office/drawing/2014/main" id="{2C71FB4D-7EEC-CB8F-852A-86B318D79603}"/>
              </a:ext>
            </a:extLst>
          </p:cNvPr>
          <p:cNvSpPr>
            <a:spLocks noGrp="1"/>
          </p:cNvSpPr>
          <p:nvPr>
            <p:ph idx="1"/>
          </p:nvPr>
        </p:nvSpPr>
        <p:spPr>
          <a:xfrm>
            <a:off x="457200" y="5486400"/>
            <a:ext cx="8229600" cy="1066800"/>
          </a:xfrm>
        </p:spPr>
        <p:txBody>
          <a:bodyPr/>
          <a:lstStyle/>
          <a:p>
            <a:r>
              <a:rPr lang="en-US" sz="2000" dirty="0">
                <a:solidFill>
                  <a:srgbClr val="000000"/>
                </a:solidFill>
                <a:effectLst/>
                <a:latin typeface="Times New Roman" panose="02020603050405020304" pitchFamily="18" charset="0"/>
                <a:ea typeface="Calibri" panose="020F0502020204030204" pitchFamily="34" charset="0"/>
              </a:rPr>
              <a:t>Plot of the galactic rotation velocity (km/s) versus the distance r(kpc)</a:t>
            </a:r>
          </a:p>
          <a:p>
            <a:r>
              <a:rPr lang="en-US" sz="2000" dirty="0">
                <a:solidFill>
                  <a:srgbClr val="000000"/>
                </a:solidFill>
                <a:effectLst/>
                <a:latin typeface="Times New Roman" panose="02020603050405020304" pitchFamily="18" charset="0"/>
                <a:ea typeface="Calibri" panose="020F0502020204030204" pitchFamily="34" charset="0"/>
              </a:rPr>
              <a:t>This result for galaxy M33 was obtained </a:t>
            </a:r>
            <a:r>
              <a:rPr lang="en-US" sz="2000" dirty="0">
                <a:solidFill>
                  <a:srgbClr val="FF0000"/>
                </a:solidFill>
                <a:effectLst/>
                <a:latin typeface="Times New Roman" panose="02020603050405020304" pitchFamily="18" charset="0"/>
                <a:ea typeface="Calibri" panose="020F0502020204030204" pitchFamily="34" charset="0"/>
              </a:rPr>
              <a:t>assuming a sufficiently large |d</a:t>
            </a:r>
            <a:r>
              <a:rPr lang="en-US" sz="2000" baseline="30000" dirty="0">
                <a:solidFill>
                  <a:srgbClr val="FF0000"/>
                </a:solidFill>
                <a:effectLst/>
                <a:latin typeface="Times New Roman" panose="02020603050405020304" pitchFamily="18" charset="0"/>
                <a:ea typeface="Calibri" panose="020F0502020204030204" pitchFamily="34" charset="0"/>
              </a:rPr>
              <a:t>2</a:t>
            </a:r>
            <a:r>
              <a:rPr lang="en-US" sz="2000" dirty="0">
                <a:solidFill>
                  <a:srgbClr val="FF0000"/>
                </a:solidFill>
                <a:effectLst/>
                <a:latin typeface="Times New Roman" panose="02020603050405020304" pitchFamily="18" charset="0"/>
                <a:ea typeface="Calibri" panose="020F0502020204030204" pitchFamily="34" charset="0"/>
              </a:rPr>
              <a:t>M/dt</a:t>
            </a:r>
            <a:r>
              <a:rPr lang="en-US" sz="2000" baseline="30000" dirty="0">
                <a:solidFill>
                  <a:srgbClr val="FF0000"/>
                </a:solidFill>
                <a:effectLst/>
                <a:latin typeface="Times New Roman" panose="02020603050405020304" pitchFamily="18" charset="0"/>
                <a:ea typeface="Calibri" panose="020F0502020204030204" pitchFamily="34" charset="0"/>
              </a:rPr>
              <a:t>2</a:t>
            </a:r>
            <a:r>
              <a:rPr lang="en-US" sz="2000" dirty="0">
                <a:solidFill>
                  <a:srgbClr val="FF0000"/>
                </a:solidFill>
                <a:effectLst/>
                <a:latin typeface="Times New Roman" panose="02020603050405020304" pitchFamily="18" charset="0"/>
                <a:ea typeface="Calibri" panose="020F0502020204030204" pitchFamily="34" charset="0"/>
              </a:rPr>
              <a:t>| = 9.12 </a:t>
            </a:r>
            <a:r>
              <a:rPr lang="en-US" sz="2000" i="1" dirty="0">
                <a:solidFill>
                  <a:srgbClr val="FF0000"/>
                </a:solidFill>
                <a:effectLst/>
                <a:latin typeface="Times New Roman" panose="02020603050405020304" pitchFamily="18" charset="0"/>
                <a:ea typeface="Calibri" panose="020F0502020204030204" pitchFamily="34" charset="0"/>
              </a:rPr>
              <a:t>× </a:t>
            </a:r>
            <a:r>
              <a:rPr lang="en-US" sz="2000" dirty="0">
                <a:solidFill>
                  <a:srgbClr val="FF0000"/>
                </a:solidFill>
                <a:effectLst/>
                <a:latin typeface="Times New Roman" panose="02020603050405020304" pitchFamily="18" charset="0"/>
                <a:ea typeface="Calibri" panose="020F0502020204030204" pitchFamily="34" charset="0"/>
              </a:rPr>
              <a:t>10</a:t>
            </a:r>
            <a:r>
              <a:rPr lang="en-US" sz="2000" baseline="30000" dirty="0">
                <a:solidFill>
                  <a:srgbClr val="FF0000"/>
                </a:solidFill>
                <a:effectLst/>
                <a:latin typeface="Times New Roman" panose="02020603050405020304" pitchFamily="18" charset="0"/>
                <a:ea typeface="Calibri" panose="020F0502020204030204" pitchFamily="34" charset="0"/>
              </a:rPr>
              <a:t>16</a:t>
            </a:r>
            <a:r>
              <a:rPr lang="en-US" sz="2000" dirty="0">
                <a:solidFill>
                  <a:srgbClr val="FF0000"/>
                </a:solidFill>
                <a:effectLst/>
                <a:latin typeface="Times New Roman" panose="02020603050405020304" pitchFamily="18" charset="0"/>
                <a:ea typeface="Calibri" panose="020F0502020204030204" pitchFamily="34" charset="0"/>
              </a:rPr>
              <a:t> kg/s</a:t>
            </a:r>
            <a:r>
              <a:rPr lang="en-US" sz="2000" baseline="30000" dirty="0">
                <a:solidFill>
                  <a:srgbClr val="FF0000"/>
                </a:solidFill>
                <a:effectLst/>
                <a:latin typeface="Times New Roman" panose="02020603050405020304" pitchFamily="18" charset="0"/>
                <a:ea typeface="Calibri" panose="020F0502020204030204" pitchFamily="34" charset="0"/>
              </a:rPr>
              <a:t>2</a:t>
            </a:r>
            <a:r>
              <a:rPr lang="en-US" sz="2000" dirty="0">
                <a:solidFill>
                  <a:srgbClr val="FF0000"/>
                </a:solidFill>
                <a:effectLst/>
                <a:latin typeface="Times New Roman" panose="02020603050405020304" pitchFamily="18" charset="0"/>
                <a:ea typeface="Calibri" panose="020F0502020204030204" pitchFamily="34" charset="0"/>
              </a:rPr>
              <a:t>.</a:t>
            </a:r>
            <a:r>
              <a:rPr lang="en-US" sz="2000" baseline="30000" dirty="0">
                <a:solidFill>
                  <a:srgbClr val="FF0000"/>
                </a:solidFill>
                <a:effectLst/>
                <a:latin typeface="Times New Roman" panose="02020603050405020304" pitchFamily="18" charset="0"/>
                <a:ea typeface="Calibri" panose="020F0502020204030204" pitchFamily="34" charset="0"/>
              </a:rPr>
              <a:t> </a:t>
            </a:r>
            <a:endParaRPr lang="en-US" sz="2000" dirty="0">
              <a:solidFill>
                <a:srgbClr val="FF0000"/>
              </a:solidFill>
              <a:effectLst/>
              <a:latin typeface="Times New Roman" panose="02020603050405020304" pitchFamily="18" charset="0"/>
              <a:ea typeface="Calibri" panose="020F0502020204030204" pitchFamily="34" charset="0"/>
            </a:endParaRPr>
          </a:p>
          <a:p>
            <a:pPr marL="0" indent="0">
              <a:buNone/>
            </a:pPr>
            <a:endParaRPr lang="en-US" dirty="0"/>
          </a:p>
        </p:txBody>
      </p:sp>
      <p:pic>
        <p:nvPicPr>
          <p:cNvPr id="4" name="Picture 3" descr="A picture containing text, sky, line, colorful&#10;&#10;Description automatically generated">
            <a:extLst>
              <a:ext uri="{FF2B5EF4-FFF2-40B4-BE49-F238E27FC236}">
                <a16:creationId xmlns:a16="http://schemas.microsoft.com/office/drawing/2014/main" id="{F1EF1499-FFAA-6C91-9678-5B5D608F8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452120"/>
            <a:ext cx="7363313" cy="4577080"/>
          </a:xfrm>
          <a:prstGeom prst="rect">
            <a:avLst/>
          </a:prstGeom>
        </p:spPr>
      </p:pic>
    </p:spTree>
    <p:extLst>
      <p:ext uri="{BB962C8B-B14F-4D97-AF65-F5344CB8AC3E}">
        <p14:creationId xmlns:p14="http://schemas.microsoft.com/office/powerpoint/2010/main" val="4269298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228600"/>
            <a:ext cx="8458200" cy="6477000"/>
          </a:xfrm>
        </p:spPr>
        <p:txBody>
          <a:bodyPr/>
          <a:lstStyle/>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In the next Yahalom (2022) paper he tried to show how the retardation effects can explain the gravitational microlensing.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He showed that </a:t>
            </a:r>
            <a:r>
              <a:rPr lang="en-US" sz="2200" dirty="0">
                <a:solidFill>
                  <a:srgbClr val="C00000"/>
                </a:solidFill>
                <a:effectLst/>
                <a:latin typeface="Times New Roman" panose="02020603050405020304" pitchFamily="18" charset="0"/>
                <a:ea typeface="Calibri" panose="020F0502020204030204" pitchFamily="34" charset="0"/>
              </a:rPr>
              <a:t>the retardation effects create an additional force on the light ray</a:t>
            </a:r>
            <a:r>
              <a:rPr lang="en-US" sz="2200" dirty="0">
                <a:solidFill>
                  <a:srgbClr val="000000"/>
                </a:solidFill>
                <a:effectLst/>
                <a:latin typeface="Times New Roman" panose="02020603050405020304" pitchFamily="18" charset="0"/>
                <a:ea typeface="Calibri" panose="020F0502020204030204" pitchFamily="34" charset="0"/>
              </a:rPr>
              <a:t> in the direction perpendicular to it, </a:t>
            </a:r>
            <a:r>
              <a:rPr lang="en-US" sz="2200" dirty="0">
                <a:solidFill>
                  <a:srgbClr val="C00000"/>
                </a:solidFill>
                <a:effectLst/>
                <a:latin typeface="Times New Roman" panose="02020603050405020304" pitchFamily="18" charset="0"/>
                <a:ea typeface="Calibri" panose="020F0502020204030204" pitchFamily="34" charset="0"/>
              </a:rPr>
              <a:t>usually thought to be caused by some dark matter mass </a:t>
            </a:r>
            <a:r>
              <a:rPr lang="en-US" sz="2200" dirty="0" err="1">
                <a:solidFill>
                  <a:srgbClr val="C00000"/>
                </a:solidFill>
                <a:effectLst/>
                <a:latin typeface="Times New Roman" panose="02020603050405020304" pitchFamily="18" charset="0"/>
                <a:ea typeface="Calibri" panose="020F0502020204030204" pitchFamily="34" charset="0"/>
              </a:rPr>
              <a:t>M</a:t>
            </a:r>
            <a:r>
              <a:rPr lang="en-US" sz="2200" baseline="-25000" dirty="0" err="1">
                <a:solidFill>
                  <a:srgbClr val="C00000"/>
                </a:solidFill>
                <a:effectLst/>
                <a:latin typeface="Times New Roman" panose="02020603050405020304" pitchFamily="18" charset="0"/>
                <a:ea typeface="Calibri" panose="020F0502020204030204" pitchFamily="34" charset="0"/>
              </a:rPr>
              <a:t>dark</a:t>
            </a:r>
            <a:r>
              <a:rPr lang="en-US" sz="2200" dirty="0">
                <a:solidFill>
                  <a:srgbClr val="C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This force </a:t>
            </a:r>
            <a:r>
              <a:rPr lang="en-US" sz="2200" dirty="0">
                <a:solidFill>
                  <a:srgbClr val="FF0000"/>
                </a:solidFill>
                <a:effectLst/>
                <a:latin typeface="Times New Roman" panose="02020603050405020304" pitchFamily="18" charset="0"/>
                <a:ea typeface="Calibri" panose="020F0502020204030204" pitchFamily="34" charset="0"/>
              </a:rPr>
              <a:t>can be produced by the retardation effects if (again) |d</a:t>
            </a:r>
            <a:r>
              <a:rPr lang="en-US" sz="2200" baseline="30000" dirty="0">
                <a:solidFill>
                  <a:srgbClr val="FF0000"/>
                </a:solidFill>
                <a:effectLst/>
                <a:latin typeface="Times New Roman" panose="02020603050405020304" pitchFamily="18" charset="0"/>
                <a:ea typeface="Calibri" panose="020F0502020204030204" pitchFamily="34" charset="0"/>
              </a:rPr>
              <a:t>2</a:t>
            </a:r>
            <a:r>
              <a:rPr lang="en-US" sz="2200" dirty="0">
                <a:solidFill>
                  <a:srgbClr val="FF0000"/>
                </a:solidFill>
                <a:effectLst/>
                <a:latin typeface="Times New Roman" panose="02020603050405020304" pitchFamily="18" charset="0"/>
                <a:ea typeface="Calibri" panose="020F0502020204030204" pitchFamily="34" charset="0"/>
              </a:rPr>
              <a:t>M/dt</a:t>
            </a:r>
            <a:r>
              <a:rPr lang="en-US" sz="2200" baseline="30000" dirty="0">
                <a:solidFill>
                  <a:srgbClr val="FF0000"/>
                </a:solidFill>
                <a:effectLst/>
                <a:latin typeface="Times New Roman" panose="02020603050405020304" pitchFamily="18" charset="0"/>
                <a:ea typeface="Calibri" panose="020F0502020204030204" pitchFamily="34" charset="0"/>
              </a:rPr>
              <a:t>2</a:t>
            </a:r>
            <a:r>
              <a:rPr lang="en-US" sz="2200" dirty="0">
                <a:solidFill>
                  <a:srgbClr val="FF0000"/>
                </a:solidFill>
                <a:effectLst/>
                <a:latin typeface="Times New Roman" panose="02020603050405020304" pitchFamily="18" charset="0"/>
                <a:ea typeface="Calibri" panose="020F0502020204030204" pitchFamily="34" charset="0"/>
              </a:rPr>
              <a:t>| would be sufficiently high</a:t>
            </a:r>
            <a:r>
              <a:rPr lang="en-US" sz="2200" dirty="0">
                <a:solidFill>
                  <a:srgbClr val="000000"/>
                </a:solidFill>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2200" dirty="0">
                <a:solidFill>
                  <a:srgbClr val="000000"/>
                </a:solidFill>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2200" dirty="0">
                <a:solidFill>
                  <a:srgbClr val="000000"/>
                </a:solidFill>
                <a:effectLst/>
                <a:latin typeface="Times New Roman" panose="02020603050405020304" pitchFamily="18" charset="0"/>
                <a:ea typeface="Calibri" panose="020F0502020204030204" pitchFamily="34" charset="0"/>
              </a:rPr>
              <a:t>		[r</a:t>
            </a:r>
            <a:r>
              <a:rPr lang="en-US" sz="2200" baseline="30000" dirty="0">
                <a:solidFill>
                  <a:srgbClr val="000000"/>
                </a:solidFill>
                <a:effectLst/>
                <a:latin typeface="Times New Roman" panose="02020603050405020304" pitchFamily="18" charset="0"/>
                <a:ea typeface="Calibri" panose="020F0502020204030204" pitchFamily="34" charset="0"/>
              </a:rPr>
              <a:t>2</a:t>
            </a:r>
            <a:r>
              <a:rPr lang="en-US" sz="2200" dirty="0">
                <a:solidFill>
                  <a:srgbClr val="000000"/>
                </a:solidFill>
                <a:effectLst/>
                <a:latin typeface="Times New Roman" panose="02020603050405020304" pitchFamily="18" charset="0"/>
                <a:ea typeface="Calibri" panose="020F0502020204030204" pitchFamily="34" charset="0"/>
              </a:rPr>
              <a:t>/(2c</a:t>
            </a:r>
            <a:r>
              <a:rPr lang="en-US" sz="2200" baseline="30000" dirty="0">
                <a:solidFill>
                  <a:srgbClr val="000000"/>
                </a:solidFill>
                <a:effectLst/>
                <a:latin typeface="Times New Roman" panose="02020603050405020304" pitchFamily="18" charset="0"/>
                <a:ea typeface="Calibri" panose="020F0502020204030204" pitchFamily="34" charset="0"/>
              </a:rPr>
              <a:t>2</a:t>
            </a:r>
            <a:r>
              <a:rPr lang="en-US" sz="2200" dirty="0">
                <a:solidFill>
                  <a:srgbClr val="000000"/>
                </a:solidFill>
                <a:effectLst/>
                <a:latin typeface="Times New Roman" panose="02020603050405020304" pitchFamily="18" charset="0"/>
                <a:ea typeface="Calibri" panose="020F0502020204030204" pitchFamily="34" charset="0"/>
              </a:rPr>
              <a:t>)] |d</a:t>
            </a:r>
            <a:r>
              <a:rPr lang="en-US" sz="2200" baseline="30000" dirty="0">
                <a:solidFill>
                  <a:srgbClr val="000000"/>
                </a:solidFill>
                <a:effectLst/>
                <a:latin typeface="Times New Roman" panose="02020603050405020304" pitchFamily="18" charset="0"/>
                <a:ea typeface="Calibri" panose="020F0502020204030204" pitchFamily="34" charset="0"/>
              </a:rPr>
              <a:t>2</a:t>
            </a:r>
            <a:r>
              <a:rPr lang="en-US" sz="2200" dirty="0">
                <a:solidFill>
                  <a:srgbClr val="000000"/>
                </a:solidFill>
                <a:effectLst/>
                <a:latin typeface="Times New Roman" panose="02020603050405020304" pitchFamily="18" charset="0"/>
                <a:ea typeface="Calibri" panose="020F0502020204030204" pitchFamily="34" charset="0"/>
              </a:rPr>
              <a:t>M/dt</a:t>
            </a:r>
            <a:r>
              <a:rPr lang="en-US" sz="2200" baseline="30000" dirty="0">
                <a:solidFill>
                  <a:srgbClr val="000000"/>
                </a:solidFill>
                <a:effectLst/>
                <a:latin typeface="Times New Roman" panose="02020603050405020304" pitchFamily="18" charset="0"/>
                <a:ea typeface="Calibri" panose="020F0502020204030204" pitchFamily="34" charset="0"/>
              </a:rPr>
              <a:t>2</a:t>
            </a:r>
            <a:r>
              <a:rPr lang="en-US" sz="2200" dirty="0">
                <a:solidFill>
                  <a:srgbClr val="000000"/>
                </a:solidFill>
                <a:effectLst/>
                <a:latin typeface="Times New Roman" panose="02020603050405020304" pitchFamily="18" charset="0"/>
                <a:ea typeface="Calibri" panose="020F0502020204030204" pitchFamily="34" charset="0"/>
              </a:rPr>
              <a:t>| is equivalent to </a:t>
            </a:r>
            <a:r>
              <a:rPr lang="en-US" sz="2200" dirty="0" err="1">
                <a:solidFill>
                  <a:srgbClr val="000000"/>
                </a:solidFill>
                <a:effectLst/>
                <a:latin typeface="Times New Roman" panose="02020603050405020304" pitchFamily="18" charset="0"/>
                <a:ea typeface="Calibri" panose="020F0502020204030204" pitchFamily="34" charset="0"/>
              </a:rPr>
              <a:t>M</a:t>
            </a:r>
            <a:r>
              <a:rPr lang="en-US" sz="2200" baseline="-25000" dirty="0" err="1">
                <a:solidFill>
                  <a:srgbClr val="000000"/>
                </a:solidFill>
                <a:effectLst/>
                <a:latin typeface="Times New Roman" panose="02020603050405020304" pitchFamily="18" charset="0"/>
                <a:ea typeface="Calibri" panose="020F0502020204030204" pitchFamily="34" charset="0"/>
              </a:rPr>
              <a:t>dark</a:t>
            </a:r>
            <a:r>
              <a:rPr lang="en-US" sz="2200" dirty="0">
                <a:solidFill>
                  <a:srgbClr val="000000"/>
                </a:solidFill>
                <a:effectLst/>
                <a:latin typeface="Times New Roman" panose="02020603050405020304" pitchFamily="18" charset="0"/>
                <a:ea typeface="Calibri" panose="020F0502020204030204" pitchFamily="34" charset="0"/>
              </a:rPr>
              <a:t>(r)</a:t>
            </a:r>
          </a:p>
          <a:p>
            <a:pPr marL="0" marR="0" indent="0">
              <a:spcBef>
                <a:spcPts val="0"/>
              </a:spcBef>
              <a:spcAft>
                <a:spcPts val="0"/>
              </a:spcAft>
              <a:buNone/>
            </a:pPr>
            <a:r>
              <a:rPr lang="en-US" sz="2200" dirty="0">
                <a:solidFill>
                  <a:srgbClr val="000000"/>
                </a:solidFill>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2200" u="sng" dirty="0">
                <a:solidFill>
                  <a:srgbClr val="000000"/>
                </a:solidFill>
                <a:effectLst/>
                <a:latin typeface="Times New Roman" panose="02020603050405020304" pitchFamily="18" charset="0"/>
                <a:ea typeface="Calibri" panose="020F0502020204030204" pitchFamily="34" charset="0"/>
              </a:rPr>
              <a:t>DISADVANTAGES of </a:t>
            </a:r>
            <a:r>
              <a:rPr lang="en-US" sz="2200" u="sng" dirty="0" err="1">
                <a:solidFill>
                  <a:srgbClr val="000000"/>
                </a:solidFill>
                <a:effectLst/>
                <a:latin typeface="Times New Roman" panose="02020603050405020304" pitchFamily="18" charset="0"/>
                <a:ea typeface="Calibri" panose="020F0502020204030204" pitchFamily="34" charset="0"/>
              </a:rPr>
              <a:t>Yahaloms’s</a:t>
            </a:r>
            <a:r>
              <a:rPr lang="en-US" sz="2200" u="sng" dirty="0">
                <a:solidFill>
                  <a:srgbClr val="000000"/>
                </a:solidFill>
                <a:effectLst/>
                <a:latin typeface="Times New Roman" panose="02020603050405020304" pitchFamily="18" charset="0"/>
                <a:ea typeface="Calibri" panose="020F0502020204030204" pitchFamily="34" charset="0"/>
              </a:rPr>
              <a:t> theory</a:t>
            </a:r>
            <a:r>
              <a:rPr lang="en-US" sz="22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A) it makes an additional assumption of sufficiently large |d</a:t>
            </a:r>
            <a:r>
              <a:rPr lang="en-US" sz="2200" baseline="30000" dirty="0">
                <a:solidFill>
                  <a:srgbClr val="000000"/>
                </a:solidFill>
                <a:effectLst/>
                <a:latin typeface="Times New Roman" panose="02020603050405020304" pitchFamily="18" charset="0"/>
                <a:ea typeface="Calibri" panose="020F0502020204030204" pitchFamily="34" charset="0"/>
              </a:rPr>
              <a:t>2</a:t>
            </a:r>
            <a:r>
              <a:rPr lang="en-US" sz="2200" dirty="0">
                <a:solidFill>
                  <a:srgbClr val="000000"/>
                </a:solidFill>
                <a:effectLst/>
                <a:latin typeface="Times New Roman" panose="02020603050405020304" pitchFamily="18" charset="0"/>
                <a:ea typeface="Calibri" panose="020F0502020204030204" pitchFamily="34" charset="0"/>
              </a:rPr>
              <a:t>M/dt</a:t>
            </a:r>
            <a:r>
              <a:rPr lang="en-US" sz="2200" baseline="30000" dirty="0">
                <a:solidFill>
                  <a:srgbClr val="000000"/>
                </a:solidFill>
                <a:effectLst/>
                <a:latin typeface="Times New Roman" panose="02020603050405020304" pitchFamily="18" charset="0"/>
                <a:ea typeface="Calibri" panose="020F0502020204030204" pitchFamily="34" charset="0"/>
              </a:rPr>
              <a:t>2</a:t>
            </a:r>
            <a:r>
              <a:rPr lang="en-US" sz="2200" dirty="0">
                <a:solidFill>
                  <a:srgbClr val="000000"/>
                </a:solidFill>
                <a:effectLst/>
                <a:latin typeface="Times New Roman" panose="02020603050405020304" pitchFamily="18" charset="0"/>
                <a:ea typeface="Calibri" panose="020F0502020204030204" pitchFamily="34" charset="0"/>
              </a:rPr>
              <a:t>| = 9.12 </a:t>
            </a:r>
            <a:r>
              <a:rPr lang="en-US" sz="2200" i="1" dirty="0">
                <a:solidFill>
                  <a:srgbClr val="000000"/>
                </a:solidFill>
                <a:effectLst/>
                <a:latin typeface="Times New Roman" panose="02020603050405020304" pitchFamily="18" charset="0"/>
                <a:ea typeface="Calibri" panose="020F0502020204030204" pitchFamily="34" charset="0"/>
              </a:rPr>
              <a:t>× </a:t>
            </a:r>
            <a:r>
              <a:rPr lang="en-US" sz="2200" dirty="0">
                <a:solidFill>
                  <a:srgbClr val="000000"/>
                </a:solidFill>
                <a:effectLst/>
                <a:latin typeface="Times New Roman" panose="02020603050405020304" pitchFamily="18" charset="0"/>
                <a:ea typeface="Calibri" panose="020F0502020204030204" pitchFamily="34" charset="0"/>
              </a:rPr>
              <a:t>10</a:t>
            </a:r>
            <a:r>
              <a:rPr lang="en-US" sz="2200" baseline="30000" dirty="0">
                <a:solidFill>
                  <a:srgbClr val="000000"/>
                </a:solidFill>
                <a:effectLst/>
                <a:latin typeface="Times New Roman" panose="02020603050405020304" pitchFamily="18" charset="0"/>
                <a:ea typeface="Calibri" panose="020F0502020204030204" pitchFamily="34" charset="0"/>
              </a:rPr>
              <a:t>16</a:t>
            </a:r>
            <a:r>
              <a:rPr lang="en-US" sz="2200" dirty="0">
                <a:solidFill>
                  <a:srgbClr val="000000"/>
                </a:solidFill>
                <a:effectLst/>
                <a:latin typeface="Times New Roman" panose="02020603050405020304" pitchFamily="18" charset="0"/>
                <a:ea typeface="Calibri" panose="020F0502020204030204" pitchFamily="34" charset="0"/>
              </a:rPr>
              <a:t> kg/s</a:t>
            </a:r>
            <a:r>
              <a:rPr lang="en-US" sz="2200" baseline="30000" dirty="0">
                <a:solidFill>
                  <a:srgbClr val="000000"/>
                </a:solidFill>
                <a:effectLst/>
                <a:latin typeface="Times New Roman" panose="02020603050405020304" pitchFamily="18" charset="0"/>
                <a:ea typeface="Calibri" panose="020F0502020204030204" pitchFamily="34" charset="0"/>
              </a:rPr>
              <a:t>2</a:t>
            </a:r>
            <a:r>
              <a:rPr lang="en-US" sz="2200" dirty="0">
                <a:solidFill>
                  <a:srgbClr val="000000"/>
                </a:solidFill>
                <a:effectLst/>
                <a:latin typeface="Times New Roman" panose="02020603050405020304" pitchFamily="18" charset="0"/>
                <a:ea typeface="Calibri" panose="020F0502020204030204" pitchFamily="34" charset="0"/>
              </a:rPr>
              <a:t> (there are no direct measurement of the second temporal derivative of the galactic mass).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B) it explains only 2 out of the are 3 major types of astrophysical observations that resorted to dark matter (the flattening of the rotation curves of the galaxies and gravitational microlensing), but not the anomalous absorption in the 21 cm line from the early Universe.</a:t>
            </a:r>
          </a:p>
          <a:p>
            <a:pPr>
              <a:defRPr/>
            </a:pPr>
            <a:endParaRPr lang="en-US" sz="2000" dirty="0"/>
          </a:p>
        </p:txBody>
      </p:sp>
    </p:spTree>
  </p:cSld>
  <p:clrMapOvr>
    <a:masterClrMapping/>
  </p:clrMapOvr>
  <p:transition spd="slow" advTm="2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553200"/>
          </a:xfrm>
        </p:spPr>
        <p:txBody>
          <a:bodyPr/>
          <a:lstStyle/>
          <a:p>
            <a:pPr marL="0" marR="0" indent="0">
              <a:spcBef>
                <a:spcPts val="0"/>
              </a:spcBef>
              <a:spcAft>
                <a:spcPts val="0"/>
              </a:spcAft>
              <a:buNone/>
            </a:pPr>
            <a:r>
              <a:rPr lang="en-US" sz="2200" b="1" dirty="0">
                <a:solidFill>
                  <a:srgbClr val="000000"/>
                </a:solidFill>
                <a:effectLst/>
                <a:latin typeface="Times New Roman" panose="02020603050405020304" pitchFamily="18" charset="0"/>
                <a:ea typeface="Calibri" panose="020F0502020204030204" pitchFamily="34" charset="0"/>
              </a:rPr>
              <a:t>SUMMARY</a:t>
            </a:r>
            <a:r>
              <a:rPr lang="en-US" sz="22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200" u="sng" dirty="0">
                <a:solidFill>
                  <a:srgbClr val="000000"/>
                </a:solidFill>
                <a:effectLst/>
                <a:latin typeface="Times New Roman" panose="02020603050405020304" pitchFamily="18" charset="0"/>
                <a:ea typeface="Calibri" panose="020F0502020204030204" pitchFamily="34" charset="0"/>
              </a:rPr>
              <a:t>The overwhelming majority of theories on dark matter either introduce exotic, never discovered experimentally subatomic particles or change the physical laws</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a:solidFill>
                  <a:srgbClr val="C00000"/>
                </a:solidFill>
                <a:effectLst/>
                <a:latin typeface="Times New Roman" panose="02020603050405020304" pitchFamily="18" charset="0"/>
                <a:ea typeface="Calibri" panose="020F0502020204030204" pitchFamily="34" charset="0"/>
              </a:rPr>
              <a:t>except the above three theories</a:t>
            </a:r>
            <a:r>
              <a:rPr lang="en-US" sz="2200" dirty="0">
                <a:solidFill>
                  <a:srgbClr val="000000"/>
                </a:solidFill>
                <a:effectLst/>
                <a:latin typeface="Times New Roman" panose="02020603050405020304" pitchFamily="18" charset="0"/>
                <a:ea typeface="Calibri" panose="020F0502020204030204" pitchFamily="34" charset="0"/>
              </a:rPr>
              <a:t>, which are therefore </a:t>
            </a:r>
            <a:r>
              <a:rPr lang="en-US" sz="2200" dirty="0">
                <a:solidFill>
                  <a:srgbClr val="C00000"/>
                </a:solidFill>
                <a:effectLst/>
                <a:latin typeface="Times New Roman" panose="02020603050405020304" pitchFamily="18" charset="0"/>
                <a:ea typeface="Calibri" panose="020F0502020204030204" pitchFamily="34" charset="0"/>
              </a:rPr>
              <a:t>preferable from the viewpoint of the Occam razor principle</a:t>
            </a:r>
            <a:r>
              <a:rPr lang="en-US" sz="22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200" b="1" dirty="0" err="1">
                <a:solidFill>
                  <a:srgbClr val="000000"/>
                </a:solidFill>
                <a:effectLst/>
                <a:latin typeface="Times New Roman" panose="02020603050405020304" pitchFamily="18" charset="0"/>
                <a:ea typeface="Calibri" panose="020F0502020204030204" pitchFamily="34" charset="0"/>
              </a:rPr>
              <a:t>Deur’s</a:t>
            </a:r>
            <a:r>
              <a:rPr lang="en-US" sz="2200" b="1" dirty="0">
                <a:solidFill>
                  <a:srgbClr val="000000"/>
                </a:solidFill>
                <a:effectLst/>
                <a:latin typeface="Times New Roman" panose="02020603050405020304" pitchFamily="18" charset="0"/>
                <a:ea typeface="Calibri" panose="020F0502020204030204" pitchFamily="34" charset="0"/>
              </a:rPr>
              <a:t> theory (self-interaction in GR): Great theory!</a:t>
            </a:r>
            <a:endParaRPr lang="en-US" sz="22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2200" dirty="0">
                <a:solidFill>
                  <a:srgbClr val="000000"/>
                </a:solidFill>
                <a:effectLst/>
                <a:latin typeface="Times New Roman" panose="02020603050405020304" pitchFamily="18" charset="0"/>
                <a:ea typeface="Calibri" panose="020F0502020204030204" pitchFamily="34" charset="0"/>
              </a:rPr>
              <a:t>DISADVANTAGE: </a:t>
            </a:r>
            <a:r>
              <a:rPr lang="en-US" sz="2200" u="sng" dirty="0">
                <a:solidFill>
                  <a:srgbClr val="000000"/>
                </a:solidFill>
                <a:effectLst/>
                <a:latin typeface="Times New Roman" panose="02020603050405020304" pitchFamily="18" charset="0"/>
                <a:ea typeface="Calibri" panose="020F0502020204030204" pitchFamily="34" charset="0"/>
              </a:rPr>
              <a:t>it explains </a:t>
            </a:r>
            <a:r>
              <a:rPr lang="en-US" sz="2200" u="sng" dirty="0">
                <a:solidFill>
                  <a:srgbClr val="C00000"/>
                </a:solidFill>
                <a:effectLst/>
                <a:latin typeface="Times New Roman" panose="02020603050405020304" pitchFamily="18" charset="0"/>
                <a:ea typeface="Calibri" panose="020F0502020204030204" pitchFamily="34" charset="0"/>
              </a:rPr>
              <a:t>only 1 out of the 3 </a:t>
            </a:r>
            <a:r>
              <a:rPr lang="en-US" sz="2200" u="sng" dirty="0">
                <a:solidFill>
                  <a:srgbClr val="000000"/>
                </a:solidFill>
                <a:effectLst/>
                <a:latin typeface="Times New Roman" panose="02020603050405020304" pitchFamily="18" charset="0"/>
                <a:ea typeface="Calibri" panose="020F0502020204030204" pitchFamily="34" charset="0"/>
              </a:rPr>
              <a:t>major types of astrophysical observations</a:t>
            </a:r>
            <a:r>
              <a:rPr lang="en-US" sz="2200" dirty="0">
                <a:solidFill>
                  <a:srgbClr val="000000"/>
                </a:solidFill>
                <a:effectLst/>
                <a:latin typeface="Times New Roman" panose="02020603050405020304" pitchFamily="18" charset="0"/>
                <a:ea typeface="Calibri" panose="020F0502020204030204" pitchFamily="34" charset="0"/>
              </a:rPr>
              <a:t> that resorted to dark matter (the flattening of the rotation curves of the galaxies), but not the other two types.  </a:t>
            </a:r>
          </a:p>
          <a:p>
            <a:pPr marL="0" marR="0">
              <a:spcBef>
                <a:spcPts val="0"/>
              </a:spcBef>
              <a:spcAft>
                <a:spcPts val="0"/>
              </a:spcAft>
            </a:pPr>
            <a:r>
              <a:rPr lang="en-US" sz="2200" b="1" dirty="0">
                <a:solidFill>
                  <a:srgbClr val="000000"/>
                </a:solidFill>
                <a:effectLst/>
                <a:latin typeface="Times New Roman" panose="02020603050405020304" pitchFamily="18" charset="0"/>
                <a:ea typeface="Calibri" panose="020F0502020204030204" pitchFamily="34" charset="0"/>
              </a:rPr>
              <a:t>Yahalom’s theory (retardation effects in GR): Great theory!</a:t>
            </a:r>
            <a:endParaRPr lang="en-US" sz="22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2200" dirty="0">
                <a:solidFill>
                  <a:srgbClr val="000000"/>
                </a:solidFill>
                <a:effectLst/>
                <a:latin typeface="Times New Roman" panose="02020603050405020304" pitchFamily="18" charset="0"/>
                <a:ea typeface="Calibri" panose="020F0502020204030204" pitchFamily="34" charset="0"/>
              </a:rPr>
              <a:t>DISADVANTAGES: </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A) it makes </a:t>
            </a:r>
            <a:r>
              <a:rPr lang="en-US" sz="2200" u="sng" dirty="0">
                <a:solidFill>
                  <a:srgbClr val="C00000"/>
                </a:solidFill>
                <a:effectLst/>
                <a:latin typeface="Times New Roman" panose="02020603050405020304" pitchFamily="18" charset="0"/>
                <a:ea typeface="Calibri" panose="020F0502020204030204" pitchFamily="34" charset="0"/>
              </a:rPr>
              <a:t>an additional assumption </a:t>
            </a:r>
            <a:r>
              <a:rPr lang="en-US" sz="2200" dirty="0">
                <a:solidFill>
                  <a:srgbClr val="000000"/>
                </a:solidFill>
                <a:effectLst/>
                <a:latin typeface="Times New Roman" panose="02020603050405020304" pitchFamily="18" charset="0"/>
                <a:ea typeface="Calibri" panose="020F0502020204030204" pitchFamily="34" charset="0"/>
              </a:rPr>
              <a:t>of sufficiently large |d</a:t>
            </a:r>
            <a:r>
              <a:rPr lang="en-US" sz="2200" baseline="30000" dirty="0">
                <a:solidFill>
                  <a:srgbClr val="000000"/>
                </a:solidFill>
                <a:effectLst/>
                <a:latin typeface="Times New Roman" panose="02020603050405020304" pitchFamily="18" charset="0"/>
                <a:ea typeface="Calibri" panose="020F0502020204030204" pitchFamily="34" charset="0"/>
              </a:rPr>
              <a:t>2</a:t>
            </a:r>
            <a:r>
              <a:rPr lang="en-US" sz="2200" dirty="0">
                <a:solidFill>
                  <a:srgbClr val="000000"/>
                </a:solidFill>
                <a:effectLst/>
                <a:latin typeface="Times New Roman" panose="02020603050405020304" pitchFamily="18" charset="0"/>
                <a:ea typeface="Calibri" panose="020F0502020204030204" pitchFamily="34" charset="0"/>
              </a:rPr>
              <a:t>M/dt</a:t>
            </a:r>
            <a:r>
              <a:rPr lang="en-US" sz="2200" baseline="30000" dirty="0">
                <a:solidFill>
                  <a:srgbClr val="000000"/>
                </a:solidFill>
                <a:effectLst/>
                <a:latin typeface="Times New Roman" panose="02020603050405020304" pitchFamily="18" charset="0"/>
                <a:ea typeface="Calibri" panose="020F0502020204030204" pitchFamily="34" charset="0"/>
              </a:rPr>
              <a:t>2</a:t>
            </a:r>
            <a:r>
              <a:rPr lang="en-US" sz="2200" dirty="0">
                <a:solidFill>
                  <a:srgbClr val="000000"/>
                </a:solidFill>
                <a:effectLst/>
                <a:latin typeface="Times New Roman" panose="02020603050405020304" pitchFamily="18" charset="0"/>
                <a:ea typeface="Calibri" panose="020F0502020204030204" pitchFamily="34" charset="0"/>
              </a:rPr>
              <a:t>| = 9.12 </a:t>
            </a:r>
            <a:r>
              <a:rPr lang="en-US" sz="2200" i="1" dirty="0">
                <a:solidFill>
                  <a:srgbClr val="000000"/>
                </a:solidFill>
                <a:effectLst/>
                <a:latin typeface="Times New Roman" panose="02020603050405020304" pitchFamily="18" charset="0"/>
                <a:ea typeface="Calibri" panose="020F0502020204030204" pitchFamily="34" charset="0"/>
              </a:rPr>
              <a:t>× </a:t>
            </a:r>
            <a:r>
              <a:rPr lang="en-US" sz="2200" dirty="0">
                <a:solidFill>
                  <a:srgbClr val="000000"/>
                </a:solidFill>
                <a:effectLst/>
                <a:latin typeface="Times New Roman" panose="02020603050405020304" pitchFamily="18" charset="0"/>
                <a:ea typeface="Calibri" panose="020F0502020204030204" pitchFamily="34" charset="0"/>
              </a:rPr>
              <a:t>10</a:t>
            </a:r>
            <a:r>
              <a:rPr lang="en-US" sz="2200" baseline="30000" dirty="0">
                <a:solidFill>
                  <a:srgbClr val="000000"/>
                </a:solidFill>
                <a:effectLst/>
                <a:latin typeface="Times New Roman" panose="02020603050405020304" pitchFamily="18" charset="0"/>
                <a:ea typeface="Calibri" panose="020F0502020204030204" pitchFamily="34" charset="0"/>
              </a:rPr>
              <a:t>16</a:t>
            </a:r>
            <a:r>
              <a:rPr lang="en-US" sz="2200" dirty="0">
                <a:solidFill>
                  <a:srgbClr val="000000"/>
                </a:solidFill>
                <a:effectLst/>
                <a:latin typeface="Times New Roman" panose="02020603050405020304" pitchFamily="18" charset="0"/>
                <a:ea typeface="Calibri" panose="020F0502020204030204" pitchFamily="34" charset="0"/>
              </a:rPr>
              <a:t> kg/s</a:t>
            </a:r>
            <a:r>
              <a:rPr lang="en-US" sz="2200" baseline="30000" dirty="0">
                <a:solidFill>
                  <a:srgbClr val="000000"/>
                </a:solidFill>
                <a:effectLst/>
                <a:latin typeface="Times New Roman" panose="02020603050405020304" pitchFamily="18" charset="0"/>
                <a:ea typeface="Calibri" panose="020F0502020204030204" pitchFamily="34" charset="0"/>
              </a:rPr>
              <a:t>2</a:t>
            </a:r>
            <a:r>
              <a:rPr lang="en-US" sz="2200" dirty="0">
                <a:solidFill>
                  <a:srgbClr val="000000"/>
                </a:solidFill>
                <a:effectLst/>
                <a:latin typeface="Times New Roman" panose="02020603050405020304" pitchFamily="18" charset="0"/>
                <a:ea typeface="Calibri" panose="020F0502020204030204" pitchFamily="34" charset="0"/>
              </a:rPr>
              <a:t> (there are no direct measurement of the second temporal derivative of the galactic mass). This is a </a:t>
            </a:r>
            <a:r>
              <a:rPr lang="en-US" sz="2200" u="sng" dirty="0">
                <a:solidFill>
                  <a:srgbClr val="000000"/>
                </a:solidFill>
                <a:effectLst/>
                <a:latin typeface="Times New Roman" panose="02020603050405020304" pitchFamily="18" charset="0"/>
                <a:ea typeface="Calibri" panose="020F0502020204030204" pitchFamily="34" charset="0"/>
              </a:rPr>
              <a:t>minus from the viewpoint of the Occam razor principle</a:t>
            </a:r>
            <a:r>
              <a:rPr lang="en-US" sz="2200" dirty="0">
                <a:solidFill>
                  <a:srgbClr val="000000"/>
                </a:solidFill>
                <a:effectLst/>
                <a:latin typeface="Times New Roman" panose="02020603050405020304" pitchFamily="18" charset="0"/>
                <a:ea typeface="Calibri" panose="020F0502020204030204" pitchFamily="34" charset="0"/>
              </a:rPr>
              <a:t>.</a:t>
            </a:r>
          </a:p>
          <a:p>
            <a:pPr marL="0" marR="0">
              <a:spcBef>
                <a:spcPts val="0"/>
              </a:spcBef>
              <a:spcAft>
                <a:spcPts val="0"/>
              </a:spcAft>
            </a:pPr>
            <a:r>
              <a:rPr lang="en-US" sz="2200" dirty="0">
                <a:solidFill>
                  <a:srgbClr val="000000"/>
                </a:solidFill>
                <a:effectLst/>
                <a:latin typeface="Times New Roman" panose="02020603050405020304" pitchFamily="18" charset="0"/>
                <a:ea typeface="Calibri" panose="020F0502020204030204" pitchFamily="34" charset="0"/>
              </a:rPr>
              <a:t>B) </a:t>
            </a:r>
            <a:r>
              <a:rPr lang="en-US" sz="2200" u="sng" dirty="0">
                <a:solidFill>
                  <a:srgbClr val="000000"/>
                </a:solidFill>
                <a:effectLst/>
                <a:latin typeface="Times New Roman" panose="02020603050405020304" pitchFamily="18" charset="0"/>
                <a:ea typeface="Calibri" panose="020F0502020204030204" pitchFamily="34" charset="0"/>
              </a:rPr>
              <a:t>it explains </a:t>
            </a:r>
            <a:r>
              <a:rPr lang="en-US" sz="2200" u="sng" dirty="0">
                <a:solidFill>
                  <a:srgbClr val="C00000"/>
                </a:solidFill>
                <a:effectLst/>
                <a:latin typeface="Times New Roman" panose="02020603050405020304" pitchFamily="18" charset="0"/>
                <a:ea typeface="Calibri" panose="020F0502020204030204" pitchFamily="34" charset="0"/>
              </a:rPr>
              <a:t>only 2 out of the are 3 </a:t>
            </a:r>
            <a:r>
              <a:rPr lang="en-US" sz="2200" u="sng" dirty="0">
                <a:solidFill>
                  <a:srgbClr val="000000"/>
                </a:solidFill>
                <a:effectLst/>
                <a:latin typeface="Times New Roman" panose="02020603050405020304" pitchFamily="18" charset="0"/>
                <a:ea typeface="Calibri" panose="020F0502020204030204" pitchFamily="34" charset="0"/>
              </a:rPr>
              <a:t>major types of astrophysical observations</a:t>
            </a:r>
            <a:r>
              <a:rPr lang="en-US" sz="2200" dirty="0">
                <a:solidFill>
                  <a:srgbClr val="000000"/>
                </a:solidFill>
                <a:effectLst/>
                <a:latin typeface="Times New Roman" panose="02020603050405020304" pitchFamily="18" charset="0"/>
                <a:ea typeface="Calibri" panose="020F0502020204030204" pitchFamily="34" charset="0"/>
              </a:rPr>
              <a:t> that resorted to dark matter (the flattening of the rotation curves of the galaxies and gravitational microlensing), but not the anomalous absorption in the 21 cm line from the early Universe.</a:t>
            </a:r>
          </a:p>
          <a:p>
            <a:pPr>
              <a:defRPr/>
            </a:pPr>
            <a:endParaRPr lang="en-US" sz="2000" dirty="0"/>
          </a:p>
        </p:txBody>
      </p:sp>
    </p:spTree>
  </p:cSld>
  <p:clrMapOvr>
    <a:masterClrMapping/>
  </p:clrMapOvr>
  <p:transition spd="slow" advTm="26"/>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457200" y="228600"/>
            <a:ext cx="8305800" cy="6477000"/>
          </a:xfrm>
        </p:spPr>
        <p:txBody>
          <a:bodyPr/>
          <a:lstStyle/>
          <a:p>
            <a:r>
              <a:rPr lang="en-US" sz="2400" dirty="0">
                <a:solidFill>
                  <a:srgbClr val="000000"/>
                </a:solidFill>
                <a:effectLst/>
                <a:latin typeface="Times New Roman" panose="02020603050405020304" pitchFamily="18" charset="0"/>
                <a:ea typeface="Calibri" panose="020F0502020204030204" pitchFamily="34" charset="0"/>
              </a:rPr>
              <a:t>Hills et al (2018) expressed concerns about some aspects of the data processing by Bowman et al (2018), though it was admitted by Hills et al (2018) that their analysis does not prove that the feature identified by Bowman et al. (2018) is absent.</a:t>
            </a:r>
          </a:p>
          <a:p>
            <a:r>
              <a:rPr lang="en-US" sz="2400" dirty="0">
                <a:solidFill>
                  <a:srgbClr val="000000"/>
                </a:solidFill>
                <a:effectLst/>
                <a:latin typeface="Times New Roman" panose="02020603050405020304" pitchFamily="18" charset="0"/>
                <a:ea typeface="Calibri" panose="020F0502020204030204" pitchFamily="34" charset="0"/>
              </a:rPr>
              <a:t> In response, Bowman et al (2018b) pointed out that they conducted tests that showed that </a:t>
            </a:r>
            <a:r>
              <a:rPr lang="en-US" sz="2400" dirty="0">
                <a:solidFill>
                  <a:srgbClr val="FF0000"/>
                </a:solidFill>
                <a:effectLst/>
                <a:latin typeface="Times New Roman" panose="02020603050405020304" pitchFamily="18" charset="0"/>
                <a:ea typeface="Calibri" panose="020F0502020204030204" pitchFamily="34" charset="0"/>
              </a:rPr>
              <a:t>the recorded absorption signal was indeed astronomical</a:t>
            </a:r>
            <a:r>
              <a:rPr lang="en-US" sz="2400" dirty="0">
                <a:solidFill>
                  <a:srgbClr val="000000"/>
                </a:solidFill>
                <a:effectLst/>
                <a:latin typeface="Times New Roman" panose="02020603050405020304" pitchFamily="18" charset="0"/>
                <a:ea typeface="Calibri" panose="020F0502020204030204" pitchFamily="34" charset="0"/>
              </a:rPr>
              <a:t> (rather than having to do with the data processing). </a:t>
            </a:r>
          </a:p>
          <a:p>
            <a:r>
              <a:rPr lang="en-US" sz="2400" dirty="0">
                <a:solidFill>
                  <a:srgbClr val="000000"/>
                </a:solidFill>
                <a:effectLst/>
                <a:latin typeface="Times New Roman" panose="02020603050405020304" pitchFamily="18" charset="0"/>
                <a:ea typeface="Calibri" panose="020F0502020204030204" pitchFamily="34" charset="0"/>
              </a:rPr>
              <a:t>Bowman et al (2018) also wrote that </a:t>
            </a:r>
            <a:r>
              <a:rPr lang="en-US" sz="2400" dirty="0">
                <a:solidFill>
                  <a:srgbClr val="C00000"/>
                </a:solidFill>
                <a:effectLst/>
                <a:latin typeface="Times New Roman" panose="02020603050405020304" pitchFamily="18" charset="0"/>
                <a:ea typeface="Calibri" panose="020F0502020204030204" pitchFamily="34" charset="0"/>
              </a:rPr>
              <a:t>they have data that exclude some of the alternative signal models </a:t>
            </a:r>
            <a:r>
              <a:rPr lang="en-US" sz="2400" dirty="0">
                <a:solidFill>
                  <a:srgbClr val="000000"/>
                </a:solidFill>
                <a:effectLst/>
                <a:latin typeface="Times New Roman" panose="02020603050405020304" pitchFamily="18" charset="0"/>
                <a:ea typeface="Calibri" panose="020F0502020204030204" pitchFamily="34" charset="0"/>
              </a:rPr>
              <a:t>proposed by Hills et al (2018).</a:t>
            </a:r>
          </a:p>
          <a:p>
            <a:pPr marL="0" indent="0">
              <a:buNone/>
            </a:pPr>
            <a:endParaRPr lang="en-US" sz="2400" dirty="0"/>
          </a:p>
          <a:p>
            <a:pPr marL="0" indent="0">
              <a:buNone/>
            </a:pPr>
            <a:r>
              <a:rPr lang="en-US" sz="1800" dirty="0">
                <a:effectLst/>
                <a:latin typeface="Times New Roman" panose="02020603050405020304" pitchFamily="18" charset="0"/>
                <a:ea typeface="Calibri" panose="020F0502020204030204" pitchFamily="34" charset="0"/>
              </a:rPr>
              <a:t>Hills et al, </a:t>
            </a:r>
            <a:r>
              <a:rPr lang="en-US" sz="1800" i="1" dirty="0">
                <a:effectLst/>
                <a:latin typeface="Times New Roman" panose="02020603050405020304" pitchFamily="18" charset="0"/>
                <a:ea typeface="Calibri" panose="020F0502020204030204" pitchFamily="34" charset="0"/>
              </a:rPr>
              <a:t>Nature</a:t>
            </a:r>
            <a:r>
              <a:rPr lang="en-US" sz="1800" dirty="0">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2018</a:t>
            </a:r>
            <a:r>
              <a:rPr lang="en-US" sz="1800" dirty="0">
                <a:effectLst/>
                <a:latin typeface="Times New Roman" panose="02020603050405020304" pitchFamily="18" charset="0"/>
                <a:ea typeface="Calibri" panose="020F0502020204030204" pitchFamily="34" charset="0"/>
              </a:rPr>
              <a:t>, </a:t>
            </a:r>
            <a:r>
              <a:rPr lang="en-US" sz="1800" i="1" dirty="0">
                <a:effectLst/>
                <a:latin typeface="Times New Roman" panose="02020603050405020304" pitchFamily="18" charset="0"/>
                <a:ea typeface="Calibri" panose="020F0502020204030204" pitchFamily="34" charset="0"/>
              </a:rPr>
              <a:t>564</a:t>
            </a:r>
            <a:r>
              <a:rPr lang="en-US" sz="1800" dirty="0">
                <a:effectLst/>
                <a:latin typeface="Times New Roman" panose="02020603050405020304" pitchFamily="18" charset="0"/>
                <a:ea typeface="Calibri" panose="020F0502020204030204" pitchFamily="34" charset="0"/>
              </a:rPr>
              <a:t>, E32 </a:t>
            </a:r>
          </a:p>
          <a:p>
            <a:pPr marL="0" indent="0">
              <a:buNone/>
            </a:pPr>
            <a:r>
              <a:rPr lang="en-US" sz="1800" dirty="0">
                <a:latin typeface="Times New Roman" panose="02020603050405020304" pitchFamily="18" charset="0"/>
              </a:rPr>
              <a:t>Bowman et al, </a:t>
            </a:r>
            <a:r>
              <a:rPr lang="en-US" sz="1800" i="1" dirty="0">
                <a:solidFill>
                  <a:srgbClr val="222222"/>
                </a:solidFill>
                <a:effectLst/>
                <a:latin typeface="Times New Roman" panose="02020603050405020304" pitchFamily="18" charset="0"/>
                <a:ea typeface="Calibri" panose="020F0502020204030204" pitchFamily="34" charset="0"/>
              </a:rPr>
              <a:t>Nature</a:t>
            </a:r>
            <a:r>
              <a:rPr lang="en-US" sz="1800" dirty="0">
                <a:solidFill>
                  <a:srgbClr val="222222"/>
                </a:solidFill>
                <a:effectLst/>
                <a:latin typeface="Times New Roman" panose="02020603050405020304" pitchFamily="18" charset="0"/>
                <a:ea typeface="Calibri" panose="020F0502020204030204" pitchFamily="34" charset="0"/>
              </a:rPr>
              <a:t> </a:t>
            </a:r>
            <a:r>
              <a:rPr lang="en-US" sz="1800" b="1" dirty="0">
                <a:solidFill>
                  <a:srgbClr val="222222"/>
                </a:solidFill>
                <a:effectLst/>
                <a:latin typeface="Times New Roman" panose="02020603050405020304" pitchFamily="18" charset="0"/>
                <a:ea typeface="Calibri" panose="020F0502020204030204" pitchFamily="34" charset="0"/>
              </a:rPr>
              <a:t>2018</a:t>
            </a:r>
            <a:r>
              <a:rPr lang="en-US" sz="1800" dirty="0">
                <a:solidFill>
                  <a:srgbClr val="222222"/>
                </a:solidFill>
                <a:effectLst/>
                <a:latin typeface="Times New Roman" panose="02020603050405020304" pitchFamily="18" charset="0"/>
                <a:ea typeface="Calibri" panose="020F0502020204030204" pitchFamily="34" charset="0"/>
              </a:rPr>
              <a:t>, </a:t>
            </a:r>
            <a:r>
              <a:rPr lang="en-US" sz="1800" i="1" dirty="0">
                <a:solidFill>
                  <a:srgbClr val="222222"/>
                </a:solidFill>
                <a:effectLst/>
                <a:latin typeface="Times New Roman" panose="02020603050405020304" pitchFamily="18" charset="0"/>
                <a:ea typeface="Calibri" panose="020F0502020204030204" pitchFamily="34" charset="0"/>
              </a:rPr>
              <a:t>564</a:t>
            </a:r>
            <a:r>
              <a:rPr lang="en-US" sz="1800" dirty="0">
                <a:solidFill>
                  <a:srgbClr val="222222"/>
                </a:solidFill>
                <a:effectLst/>
                <a:latin typeface="Times New Roman" panose="02020603050405020304" pitchFamily="18" charset="0"/>
                <a:ea typeface="Calibri" panose="020F0502020204030204" pitchFamily="34" charset="0"/>
              </a:rPr>
              <a:t>, E35 </a:t>
            </a:r>
            <a:endParaRPr lang="en-US" sz="1800" dirty="0">
              <a:solidFill>
                <a:srgbClr val="000000"/>
              </a:solidFill>
              <a:effectLst/>
              <a:latin typeface="Times New Roman" panose="02020603050405020304" pitchFamily="18" charset="0"/>
              <a:ea typeface="Calibri" panose="020F0502020204030204" pitchFamily="34" charset="0"/>
            </a:endParaRPr>
          </a:p>
          <a:p>
            <a:pPr marL="0" indent="0">
              <a:buNone/>
            </a:pPr>
            <a:endParaRPr lang="en-US" sz="2400" dirty="0"/>
          </a:p>
        </p:txBody>
      </p:sp>
    </p:spTree>
  </p:cSld>
  <p:clrMapOvr>
    <a:masterClrMapping/>
  </p:clrMapOvr>
  <p:transition spd="slow" advTm="27"/>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0A84A-499F-2A28-4872-17C1AAA7AA21}"/>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4ADD3786-F1A5-034A-268A-6820F251BDF6}"/>
              </a:ext>
            </a:extLst>
          </p:cNvPr>
          <p:cNvSpPr>
            <a:spLocks noGrp="1"/>
          </p:cNvSpPr>
          <p:nvPr>
            <p:ph idx="1"/>
          </p:nvPr>
        </p:nvSpPr>
        <p:spPr>
          <a:xfrm>
            <a:off x="457200" y="320358"/>
            <a:ext cx="8229600" cy="6080442"/>
          </a:xfrm>
        </p:spPr>
        <p:txBody>
          <a:bodyPr/>
          <a:lstStyle/>
          <a:p>
            <a:pPr marL="0" indent="0" algn="ctr">
              <a:buNone/>
            </a:pPr>
            <a:r>
              <a:rPr lang="en-US" sz="2400" b="1" dirty="0">
                <a:solidFill>
                  <a:srgbClr val="000000"/>
                </a:solidFill>
                <a:effectLst/>
                <a:latin typeface="Times New Roman" panose="02020603050405020304" pitchFamily="18" charset="0"/>
                <a:ea typeface="Calibri" panose="020F0502020204030204" pitchFamily="34" charset="0"/>
              </a:rPr>
              <a:t>Problems with Singh et al 2021 SARAS 3 observations of the 21 cm line</a:t>
            </a:r>
            <a:endParaRPr lang="en-US" sz="2400" dirty="0">
              <a:solidFill>
                <a:srgbClr val="201F1E"/>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solidFill>
                  <a:srgbClr val="201F1E"/>
                </a:solidFill>
                <a:latin typeface="Times New Roman" panose="02020603050405020304" pitchFamily="18" charset="0"/>
                <a:ea typeface="Calibri" panose="020F0502020204030204" pitchFamily="34" charset="0"/>
                <a:cs typeface="Times New Roman" panose="02020603050405020304" pitchFamily="18" charset="0"/>
              </a:rPr>
              <a:t>Prof. Bowman (the Head of the EDGES team) in his private communication to me shared with me the following </a:t>
            </a:r>
            <a:r>
              <a:rPr lang="en-US" sz="2400" b="1" dirty="0">
                <a:solidFill>
                  <a:srgbClr val="201F1E"/>
                </a:solidFill>
                <a:latin typeface="Times New Roman" panose="02020603050405020304" pitchFamily="18" charset="0"/>
                <a:ea typeface="Calibri" panose="020F0502020204030204" pitchFamily="34" charset="0"/>
                <a:cs typeface="Times New Roman" panose="02020603050405020304" pitchFamily="18" charset="0"/>
              </a:rPr>
              <a:t>concerns </a:t>
            </a:r>
            <a:r>
              <a:rPr lang="en-US" sz="2400" b="1"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with the Singh et al. paper</a:t>
            </a:r>
            <a:r>
              <a:rPr lang="en-US" sz="2400"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solidFill>
                  <a:srgbClr val="201F1E"/>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he limited amount of data </a:t>
            </a:r>
            <a:r>
              <a:rPr lang="en-US" sz="2400"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which causes </a:t>
            </a:r>
            <a:r>
              <a:rPr lang="en-US" sz="2400" b="1"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low sensitivity and reduces options for testing</a:t>
            </a:r>
            <a:r>
              <a:rPr lang="en-US" sz="2400"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for instrumental effects</a:t>
            </a:r>
            <a:r>
              <a:rPr lang="en-US" sz="2400"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he narrow bandwidth </a:t>
            </a:r>
            <a:r>
              <a:rPr lang="en-US" sz="2400"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that makes the 21cm </a:t>
            </a:r>
            <a:r>
              <a:rPr lang="en-US" sz="2400" b="1"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parameter estimation weaker and less robust</a:t>
            </a:r>
            <a:r>
              <a:rPr lang="en-US" sz="2400"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solidFill>
                  <a:srgbClr val="201F1E"/>
                </a:solidFill>
                <a:latin typeface="Times New Roman" panose="02020603050405020304" pitchFamily="18" charset="0"/>
                <a:ea typeface="Calibri" panose="020F0502020204030204" pitchFamily="34" charset="0"/>
                <a:cs typeface="Times New Roman" panose="02020603050405020304" pitchFamily="18" charset="0"/>
              </a:rPr>
              <a:t>3.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he lack of assessment of systematic errors</a:t>
            </a:r>
            <a:r>
              <a:rPr lang="en-US" sz="2400"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 in their parameter estimation.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400"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Prof. Bowman added</a:t>
            </a:r>
            <a:r>
              <a:rPr lang="en-US" sz="2400"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 “These experiments are extremely challenging.  As we noted in </a:t>
            </a:r>
            <a:r>
              <a:rPr lang="en-US" sz="2400" dirty="0">
                <a:solidFill>
                  <a:srgbClr val="201F1E"/>
                </a:solidFill>
                <a:latin typeface="Times New Roman" panose="02020603050405020304" pitchFamily="18" charset="0"/>
                <a:ea typeface="Calibri" panose="020F0502020204030204" pitchFamily="34" charset="0"/>
                <a:cs typeface="Times New Roman" panose="02020603050405020304" pitchFamily="18" charset="0"/>
              </a:rPr>
              <a:t>the</a:t>
            </a:r>
            <a:r>
              <a:rPr lang="en-US" sz="2400" dirty="0">
                <a:solidFill>
                  <a:srgbClr val="201F1E"/>
                </a:solidFill>
                <a:effectLst/>
                <a:latin typeface="Times New Roman" panose="02020603050405020304" pitchFamily="18" charset="0"/>
                <a:ea typeface="Calibri" panose="020F0502020204030204" pitchFamily="34" charset="0"/>
                <a:cs typeface="Times New Roman" panose="02020603050405020304" pitchFamily="18" charset="0"/>
              </a:rPr>
              <a:t> 2018 paper, </a:t>
            </a:r>
            <a:r>
              <a:rPr lang="en-US" sz="2400" dirty="0">
                <a:solidFill>
                  <a:srgbClr val="993300"/>
                </a:solidFill>
                <a:effectLst/>
                <a:latin typeface="Times New Roman" panose="02020603050405020304" pitchFamily="18" charset="0"/>
                <a:ea typeface="Calibri" panose="020F0502020204030204" pitchFamily="34" charset="0"/>
                <a:cs typeface="Times New Roman" panose="02020603050405020304" pitchFamily="18" charset="0"/>
              </a:rPr>
              <a:t>we made many tests of the instrument and analysis before reporting our evidence of a detection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sz="2000" dirty="0"/>
          </a:p>
        </p:txBody>
      </p:sp>
    </p:spTree>
    <p:extLst>
      <p:ext uri="{BB962C8B-B14F-4D97-AF65-F5344CB8AC3E}">
        <p14:creationId xmlns:p14="http://schemas.microsoft.com/office/powerpoint/2010/main" val="137334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292AC-FDA6-BB28-60D4-CAFBCF38B387}"/>
              </a:ext>
            </a:extLst>
          </p:cNvPr>
          <p:cNvSpPr>
            <a:spLocks noGrp="1"/>
          </p:cNvSpPr>
          <p:nvPr>
            <p:ph type="title"/>
          </p:nvPr>
        </p:nvSpPr>
        <p:spPr>
          <a:xfrm flipV="1">
            <a:off x="426720" y="-609600"/>
            <a:ext cx="8229600" cy="976314"/>
          </a:xfrm>
        </p:spPr>
        <p:txBody>
          <a:bodyPr/>
          <a:lstStyle/>
          <a:p>
            <a:r>
              <a:rPr lang="en-US" dirty="0"/>
              <a:t>p</a:t>
            </a:r>
          </a:p>
        </p:txBody>
      </p:sp>
      <p:sp>
        <p:nvSpPr>
          <p:cNvPr id="3" name="Content Placeholder 2">
            <a:extLst>
              <a:ext uri="{FF2B5EF4-FFF2-40B4-BE49-F238E27FC236}">
                <a16:creationId xmlns:a16="http://schemas.microsoft.com/office/drawing/2014/main" id="{7E4891C3-E18E-6FC8-5268-553D4E673576}"/>
              </a:ext>
            </a:extLst>
          </p:cNvPr>
          <p:cNvSpPr>
            <a:spLocks noGrp="1"/>
          </p:cNvSpPr>
          <p:nvPr>
            <p:ph idx="1"/>
          </p:nvPr>
        </p:nvSpPr>
        <p:spPr>
          <a:xfrm>
            <a:off x="457200" y="320676"/>
            <a:ext cx="8229600" cy="6308724"/>
          </a:xfrm>
        </p:spPr>
        <p:txBody>
          <a:bodyPr/>
          <a:lstStyle/>
          <a:p>
            <a:r>
              <a:rPr lang="en-US" sz="2200" dirty="0"/>
              <a:t>The situation changes after allowing for the </a:t>
            </a:r>
            <a:r>
              <a:rPr lang="en-US" sz="2200" dirty="0">
                <a:solidFill>
                  <a:srgbClr val="C00000"/>
                </a:solidFill>
              </a:rPr>
              <a:t>finite nuclear size</a:t>
            </a:r>
            <a:r>
              <a:rPr lang="en-US" sz="2200" dirty="0"/>
              <a:t>.</a:t>
            </a:r>
          </a:p>
          <a:p>
            <a:r>
              <a:rPr lang="en-US" sz="1600" dirty="0">
                <a:solidFill>
                  <a:srgbClr val="000000"/>
                </a:solidFill>
                <a:latin typeface="Times New Roman" panose="02020603050405020304" pitchFamily="18" charset="0"/>
                <a:ea typeface="Calibri" panose="020F0502020204030204" pitchFamily="34" charset="0"/>
              </a:rPr>
              <a:t>For models where</a:t>
            </a:r>
            <a:r>
              <a:rPr lang="en-US" sz="1600" dirty="0">
                <a:solidFill>
                  <a:srgbClr val="000000"/>
                </a:solidFill>
                <a:effectLst/>
                <a:latin typeface="Times New Roman" panose="02020603050405020304" pitchFamily="18" charset="0"/>
                <a:ea typeface="Calibri" panose="020F0502020204030204" pitchFamily="34" charset="0"/>
              </a:rPr>
              <a:t> the charge distribution inside the nucleus (the proton) is assumed to be either a charged spherical shell or a uniformly charged sphere, the 2</a:t>
            </a:r>
            <a:r>
              <a:rPr lang="en-US" sz="1600" baseline="30000" dirty="0">
                <a:solidFill>
                  <a:srgbClr val="000000"/>
                </a:solidFill>
                <a:effectLst/>
                <a:latin typeface="Times New Roman" panose="02020603050405020304" pitchFamily="18" charset="0"/>
                <a:ea typeface="Calibri" panose="020F0502020204030204" pitchFamily="34" charset="0"/>
              </a:rPr>
              <a:t>nd</a:t>
            </a:r>
            <a:r>
              <a:rPr lang="en-US" sz="1600" dirty="0">
                <a:solidFill>
                  <a:srgbClr val="000000"/>
                </a:solidFill>
                <a:effectLst/>
                <a:latin typeface="Times New Roman" panose="02020603050405020304" pitchFamily="18" charset="0"/>
                <a:ea typeface="Calibri" panose="020F0502020204030204" pitchFamily="34" charset="0"/>
              </a:rPr>
              <a:t> solution outside the proton is justifiably rejected: it cannot be tailored with the corresponding regular solution inside the nucleus.</a:t>
            </a:r>
          </a:p>
          <a:p>
            <a:r>
              <a:rPr lang="en-US" sz="2200" dirty="0">
                <a:solidFill>
                  <a:srgbClr val="000000"/>
                </a:solidFill>
                <a:latin typeface="Times New Roman" panose="02020603050405020304" pitchFamily="18" charset="0"/>
                <a:ea typeface="Calibri" panose="020F0502020204030204" pitchFamily="34" charset="0"/>
              </a:rPr>
              <a:t>In that paper of 2001 in the JPB, there was derived a </a:t>
            </a:r>
            <a:r>
              <a:rPr lang="en-US" sz="2200" u="sng" dirty="0">
                <a:solidFill>
                  <a:srgbClr val="C00000"/>
                </a:solidFill>
                <a:latin typeface="Times New Roman" panose="02020603050405020304" pitchFamily="18" charset="0"/>
                <a:ea typeface="Calibri" panose="020F0502020204030204" pitchFamily="34" charset="0"/>
              </a:rPr>
              <a:t>general class of potentials inside the nucleus</a:t>
            </a:r>
            <a:r>
              <a:rPr lang="en-US" sz="2200" dirty="0">
                <a:solidFill>
                  <a:srgbClr val="000000"/>
                </a:solidFill>
                <a:latin typeface="Times New Roman" panose="02020603050405020304" pitchFamily="18" charset="0"/>
                <a:ea typeface="Calibri" panose="020F0502020204030204" pitchFamily="34" charset="0"/>
              </a:rPr>
              <a:t>, for which the singular solution outside the nucleus </a:t>
            </a:r>
            <a:r>
              <a:rPr lang="en-US" sz="2200" u="sng" dirty="0">
                <a:solidFill>
                  <a:srgbClr val="C00000"/>
                </a:solidFill>
                <a:latin typeface="Times New Roman" panose="02020603050405020304" pitchFamily="18" charset="0"/>
                <a:ea typeface="Calibri" panose="020F0502020204030204" pitchFamily="34" charset="0"/>
              </a:rPr>
              <a:t>can be actually tailored </a:t>
            </a:r>
            <a:r>
              <a:rPr lang="en-US" sz="2200" dirty="0">
                <a:solidFill>
                  <a:srgbClr val="000000"/>
                </a:solidFill>
                <a:latin typeface="Times New Roman" panose="02020603050405020304" pitchFamily="18" charset="0"/>
                <a:ea typeface="Calibri" panose="020F0502020204030204" pitchFamily="34" charset="0"/>
              </a:rPr>
              <a:t>with the </a:t>
            </a:r>
            <a:r>
              <a:rPr lang="en-US" sz="2200" dirty="0">
                <a:solidFill>
                  <a:srgbClr val="000000"/>
                </a:solidFill>
                <a:effectLst/>
                <a:latin typeface="Times New Roman" panose="02020603050405020304" pitchFamily="18" charset="0"/>
                <a:ea typeface="Calibri" panose="020F0502020204030204" pitchFamily="34" charset="0"/>
              </a:rPr>
              <a:t>corresponding regular solution inside the nucleus at the boundary.</a:t>
            </a:r>
          </a:p>
          <a:p>
            <a:r>
              <a:rPr lang="en-US" sz="2200" dirty="0">
                <a:solidFill>
                  <a:srgbClr val="000000"/>
                </a:solidFill>
                <a:latin typeface="Times New Roman" panose="02020603050405020304" pitchFamily="18" charset="0"/>
                <a:ea typeface="Calibri" panose="020F0502020204030204" pitchFamily="34" charset="0"/>
              </a:rPr>
              <a:t>In particular, this class of potentials includes those corresponding to the charge distributions that </a:t>
            </a:r>
            <a:r>
              <a:rPr lang="en-US" sz="2200" dirty="0">
                <a:solidFill>
                  <a:srgbClr val="FF0000"/>
                </a:solidFill>
                <a:effectLst/>
                <a:latin typeface="Times New Roman" panose="02020603050405020304" pitchFamily="18" charset="0"/>
                <a:ea typeface="Calibri" panose="020F0502020204030204" pitchFamily="34" charset="0"/>
              </a:rPr>
              <a:t>have a </a:t>
            </a:r>
            <a:r>
              <a:rPr lang="en-US" sz="2200" b="1" dirty="0">
                <a:solidFill>
                  <a:srgbClr val="FF0000"/>
                </a:solidFill>
                <a:effectLst/>
                <a:latin typeface="Times New Roman" panose="02020603050405020304" pitchFamily="18" charset="0"/>
                <a:ea typeface="Calibri" panose="020F0502020204030204" pitchFamily="34" charset="0"/>
              </a:rPr>
              <a:t>peak at r = 0.</a:t>
            </a:r>
            <a:r>
              <a:rPr lang="en-US" sz="2200" dirty="0">
                <a:solidFill>
                  <a:srgbClr val="000000"/>
                </a:solidFill>
                <a:latin typeface="Times New Roman" panose="02020603050405020304" pitchFamily="18" charset="0"/>
                <a:ea typeface="Calibri" panose="020F0502020204030204" pitchFamily="34" charset="0"/>
              </a:rPr>
              <a:t> </a:t>
            </a:r>
            <a:r>
              <a:rPr lang="en-US" sz="2200" dirty="0">
                <a:solidFill>
                  <a:srgbClr val="000000"/>
                </a:solidFill>
                <a:effectLst/>
                <a:latin typeface="Times New Roman" panose="02020603050405020304" pitchFamily="18" charset="0"/>
                <a:ea typeface="Calibri" panose="020F0502020204030204" pitchFamily="34" charset="0"/>
              </a:rPr>
              <a:t> </a:t>
            </a:r>
          </a:p>
          <a:p>
            <a:r>
              <a:rPr lang="en-US" sz="2200" dirty="0">
                <a:solidFill>
                  <a:srgbClr val="000000"/>
                </a:solidFill>
                <a:latin typeface="Times New Roman" panose="02020603050405020304" pitchFamily="18" charset="0"/>
                <a:ea typeface="Calibri" panose="020F0502020204030204" pitchFamily="34" charset="0"/>
              </a:rPr>
              <a:t>F</a:t>
            </a:r>
            <a:r>
              <a:rPr lang="en-US" sz="2200" dirty="0">
                <a:solidFill>
                  <a:srgbClr val="000000"/>
                </a:solidFill>
                <a:effectLst/>
                <a:latin typeface="Times New Roman" panose="02020603050405020304" pitchFamily="18" charset="0"/>
                <a:ea typeface="Calibri" panose="020F0502020204030204" pitchFamily="34" charset="0"/>
              </a:rPr>
              <a:t>rom experiments on the elastic scattering of electrons on protons (see, e.g., Simon et al (1980) and Perkins (1987)), it is known that the </a:t>
            </a:r>
            <a:r>
              <a:rPr lang="en-US" sz="2200" dirty="0">
                <a:solidFill>
                  <a:srgbClr val="FF0000"/>
                </a:solidFill>
                <a:effectLst/>
                <a:latin typeface="Times New Roman" panose="02020603050405020304" pitchFamily="18" charset="0"/>
                <a:ea typeface="Calibri" panose="020F0502020204030204" pitchFamily="34" charset="0"/>
              </a:rPr>
              <a:t>charge distribution inside protons </a:t>
            </a:r>
            <a:r>
              <a:rPr lang="en-US" sz="2200" dirty="0">
                <a:solidFill>
                  <a:srgbClr val="FF0000"/>
                </a:solidFill>
                <a:latin typeface="Times New Roman" panose="02020603050405020304" pitchFamily="18" charset="0"/>
                <a:ea typeface="Calibri" panose="020F0502020204030204" pitchFamily="34" charset="0"/>
              </a:rPr>
              <a:t>does </a:t>
            </a:r>
            <a:r>
              <a:rPr lang="en-US" sz="2200" dirty="0">
                <a:solidFill>
                  <a:srgbClr val="FF0000"/>
                </a:solidFill>
                <a:effectLst/>
                <a:latin typeface="Times New Roman" panose="02020603050405020304" pitchFamily="18" charset="0"/>
                <a:ea typeface="Calibri" panose="020F0502020204030204" pitchFamily="34" charset="0"/>
              </a:rPr>
              <a:t>have a </a:t>
            </a:r>
            <a:r>
              <a:rPr lang="en-US" sz="2200" b="1" dirty="0">
                <a:solidFill>
                  <a:srgbClr val="FF0000"/>
                </a:solidFill>
                <a:effectLst/>
                <a:latin typeface="Times New Roman" panose="02020603050405020304" pitchFamily="18" charset="0"/>
                <a:ea typeface="Calibri" panose="020F0502020204030204" pitchFamily="34" charset="0"/>
              </a:rPr>
              <a:t>peak at r = 0</a:t>
            </a:r>
            <a:r>
              <a:rPr lang="en-US" sz="2200" b="1" dirty="0">
                <a:solidFill>
                  <a:srgbClr val="000000"/>
                </a:solidFill>
                <a:latin typeface="Times New Roman" panose="02020603050405020304" pitchFamily="18" charset="0"/>
                <a:ea typeface="Calibri" panose="020F0502020204030204" pitchFamily="34" charset="0"/>
              </a:rPr>
              <a:t>.</a:t>
            </a:r>
          </a:p>
          <a:p>
            <a:pPr marL="0" indent="0">
              <a:buNone/>
            </a:pPr>
            <a:r>
              <a:rPr lang="en-US" sz="1600" dirty="0">
                <a:latin typeface="Times New Roman" panose="02020603050405020304" pitchFamily="18" charset="0"/>
                <a:cs typeface="Times New Roman" panose="02020603050405020304" pitchFamily="18" charset="0"/>
              </a:rPr>
              <a:t>Simon et al, </a:t>
            </a:r>
            <a:r>
              <a:rPr lang="en-US" sz="1600" i="1" dirty="0" err="1">
                <a:effectLst/>
                <a:latin typeface="Times New Roman" panose="02020603050405020304" pitchFamily="18" charset="0"/>
                <a:ea typeface="Calibri" panose="020F0502020204030204" pitchFamily="34" charset="0"/>
              </a:rPr>
              <a:t>Nucl</a:t>
            </a:r>
            <a:r>
              <a:rPr lang="en-US" sz="1600" i="1" dirty="0">
                <a:effectLst/>
                <a:latin typeface="Times New Roman" panose="02020603050405020304" pitchFamily="18" charset="0"/>
                <a:ea typeface="Calibri" panose="020F0502020204030204" pitchFamily="34" charset="0"/>
              </a:rPr>
              <a:t>. Phys.</a:t>
            </a:r>
            <a:r>
              <a:rPr lang="en-US" sz="1600" dirty="0">
                <a:effectLst/>
                <a:latin typeface="Times New Roman" panose="02020603050405020304" pitchFamily="18" charset="0"/>
                <a:ea typeface="Calibri" panose="020F0502020204030204" pitchFamily="34" charset="0"/>
              </a:rPr>
              <a:t> </a:t>
            </a:r>
            <a:r>
              <a:rPr lang="en-US" sz="1600" b="1" dirty="0">
                <a:effectLst/>
                <a:latin typeface="Times New Roman" panose="02020603050405020304" pitchFamily="18" charset="0"/>
                <a:ea typeface="Calibri" panose="020F0502020204030204" pitchFamily="34" charset="0"/>
              </a:rPr>
              <a:t>1980</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A333</a:t>
            </a:r>
            <a:r>
              <a:rPr lang="en-US" sz="1600" dirty="0">
                <a:effectLst/>
                <a:latin typeface="Times New Roman" panose="02020603050405020304" pitchFamily="18" charset="0"/>
                <a:ea typeface="Calibri" panose="020F0502020204030204" pitchFamily="34" charset="0"/>
              </a:rPr>
              <a:t>, 381</a:t>
            </a:r>
          </a:p>
          <a:p>
            <a:pPr marL="0" indent="0">
              <a:buNone/>
            </a:pPr>
            <a:r>
              <a:rPr lang="en-US" sz="1600" dirty="0">
                <a:latin typeface="Times New Roman" panose="02020603050405020304" pitchFamily="18" charset="0"/>
              </a:rPr>
              <a:t>Perkins, </a:t>
            </a:r>
            <a:r>
              <a:rPr lang="en-US" sz="1600" dirty="0">
                <a:solidFill>
                  <a:srgbClr val="000000"/>
                </a:solidFill>
                <a:effectLst/>
                <a:latin typeface="Times New Roman" panose="02020603050405020304" pitchFamily="18" charset="0"/>
                <a:ea typeface="Calibri" panose="020F0502020204030204" pitchFamily="34" charset="0"/>
              </a:rPr>
              <a:t> </a:t>
            </a:r>
            <a:r>
              <a:rPr lang="en-US" sz="1600" i="1" dirty="0">
                <a:solidFill>
                  <a:srgbClr val="000000"/>
                </a:solidFill>
                <a:effectLst/>
                <a:latin typeface="Times New Roman" panose="02020603050405020304" pitchFamily="18" charset="0"/>
                <a:ea typeface="Calibri" panose="020F0502020204030204" pitchFamily="34" charset="0"/>
              </a:rPr>
              <a:t>Introduction to High Energy Physics</a:t>
            </a:r>
            <a:r>
              <a:rPr lang="en-US" sz="1600" dirty="0">
                <a:solidFill>
                  <a:srgbClr val="000000"/>
                </a:solidFill>
                <a:effectLst/>
                <a:latin typeface="Times New Roman" panose="02020603050405020304" pitchFamily="18" charset="0"/>
                <a:ea typeface="Calibri" panose="020F0502020204030204" pitchFamily="34" charset="0"/>
              </a:rPr>
              <a:t>; Addison-Wesley: Menlo Park, CA, USA, 1987, Sect. 6.5.</a:t>
            </a:r>
            <a:endParaRPr lang="en-US" sz="1600" dirty="0"/>
          </a:p>
          <a:p>
            <a:pPr marL="0" indent="0">
              <a:buNone/>
            </a:pPr>
            <a:endParaRPr lang="en-US" sz="2000" b="1" dirty="0">
              <a:solidFill>
                <a:srgbClr val="000000"/>
              </a:solidFill>
              <a:latin typeface="Times New Roman" panose="02020603050405020304" pitchFamily="18" charset="0"/>
            </a:endParaRPr>
          </a:p>
          <a:p>
            <a:endParaRPr lang="en-US" sz="2000" b="1" dirty="0">
              <a:solidFill>
                <a:srgbClr val="000000"/>
              </a:solidFill>
              <a:latin typeface="Times New Roman" panose="02020603050405020304" pitchFamily="18" charset="0"/>
            </a:endParaRPr>
          </a:p>
          <a:p>
            <a:endParaRPr lang="en-US" sz="2000" b="1" dirty="0">
              <a:solidFill>
                <a:srgbClr val="000000"/>
              </a:solidFill>
              <a:latin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3197317454"/>
      </p:ext>
    </p:extLst>
  </p:cSld>
  <p:clrMapOvr>
    <a:masterClrMapping/>
  </p:clrMapOvr>
  <mc:AlternateContent xmlns:mc="http://schemas.openxmlformats.org/markup-compatibility/2006" xmlns:p14="http://schemas.microsoft.com/office/powerpoint/2010/main">
    <mc:Choice Requires="p14">
      <p:transition spd="slow" p14:dur="2000" advTm="38491"/>
    </mc:Choice>
    <mc:Fallback xmlns="">
      <p:transition spd="slow" advTm="38491"/>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6A271-F63B-C9DD-F85C-A19D4439D21D}"/>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F9BF8B23-3266-3266-2489-BC9E64381A1D}"/>
              </a:ext>
            </a:extLst>
          </p:cNvPr>
          <p:cNvSpPr>
            <a:spLocks noGrp="1"/>
          </p:cNvSpPr>
          <p:nvPr>
            <p:ph idx="1"/>
          </p:nvPr>
        </p:nvSpPr>
        <p:spPr>
          <a:xfrm>
            <a:off x="457200" y="381000"/>
            <a:ext cx="8229600" cy="6477000"/>
          </a:xfrm>
        </p:spPr>
        <p:txBody>
          <a:bodyPr/>
          <a:lstStyle/>
          <a:p>
            <a:pPr marL="0" marR="0" indent="0" algn="ctr">
              <a:spcBef>
                <a:spcPts val="0"/>
              </a:spcBef>
              <a:spcAft>
                <a:spcPts val="0"/>
              </a:spcAft>
              <a:buNone/>
            </a:pPr>
            <a:r>
              <a:rPr lang="en-US" sz="2400" b="1" dirty="0">
                <a:solidFill>
                  <a:srgbClr val="000000"/>
                </a:solidFill>
                <a:effectLst/>
                <a:latin typeface="Times New Roman" panose="02020603050405020304" pitchFamily="18" charset="0"/>
                <a:ea typeface="Calibri" panose="020F0502020204030204" pitchFamily="34" charset="0"/>
              </a:rPr>
              <a:t>Problems with Singh et al 2021 SARAS 3 observations of the 21 cm line</a:t>
            </a:r>
            <a:endParaRPr lang="en-US" sz="24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At the SARAS 3, there was some </a:t>
            </a:r>
            <a:r>
              <a:rPr lang="en-US" sz="2400" dirty="0">
                <a:solidFill>
                  <a:srgbClr val="FF0000"/>
                </a:solidFill>
                <a:effectLst/>
                <a:latin typeface="Times New Roman" panose="02020603050405020304" pitchFamily="18" charset="0"/>
                <a:ea typeface="Calibri" panose="020F0502020204030204" pitchFamily="34" charset="0"/>
              </a:rPr>
              <a:t>unwanted contribution from receiver noise and thermal emission from water beneath the antenna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a:solidFill>
                  <a:srgbClr val="000000"/>
                </a:solidFill>
                <a:latin typeface="Times New Roman" panose="02020603050405020304" pitchFamily="18" charset="0"/>
                <a:ea typeface="Calibri" panose="020F0502020204030204" pitchFamily="34" charset="0"/>
              </a:rPr>
              <a:t>the antenna being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b="0" i="0" dirty="0">
                <a:solidFill>
                  <a:srgbClr val="000000"/>
                </a:solidFill>
                <a:effectLst/>
                <a:latin typeface="Times New Roman" panose="02020603050405020304" pitchFamily="18" charset="0"/>
                <a:ea typeface="Calibri" panose="020F0502020204030204" pitchFamily="34" charset="0"/>
              </a:rPr>
              <a:t>floated on a large body of water (on lakes in Southern India).</a:t>
            </a:r>
            <a:endParaRPr lang="en-US" sz="24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2400" dirty="0">
                <a:solidFill>
                  <a:srgbClr val="FF0000"/>
                </a:solidFill>
                <a:effectLst/>
                <a:latin typeface="Times New Roman" panose="02020603050405020304" pitchFamily="18" charset="0"/>
                <a:ea typeface="Calibri" panose="020F0502020204030204" pitchFamily="34" charset="0"/>
              </a:rPr>
              <a:t>The noise level </a:t>
            </a:r>
            <a:r>
              <a:rPr lang="en-US" sz="2400" dirty="0">
                <a:solidFill>
                  <a:srgbClr val="000000"/>
                </a:solidFill>
                <a:effectLst/>
                <a:latin typeface="Times New Roman" panose="02020603050405020304" pitchFamily="18" charset="0"/>
                <a:ea typeface="Calibri" panose="020F0502020204030204" pitchFamily="34" charset="0"/>
              </a:rPr>
              <a:t>at the SARAS 3 was 213 </a:t>
            </a:r>
            <a:r>
              <a:rPr lang="en-US" sz="2400" dirty="0" err="1">
                <a:solidFill>
                  <a:srgbClr val="000000"/>
                </a:solidFill>
                <a:effectLst/>
                <a:latin typeface="Times New Roman" panose="02020603050405020304" pitchFamily="18" charset="0"/>
                <a:ea typeface="Calibri" panose="020F0502020204030204" pitchFamily="34" charset="0"/>
              </a:rPr>
              <a:t>mK</a:t>
            </a:r>
            <a:r>
              <a:rPr lang="en-US" sz="2400" dirty="0">
                <a:solidFill>
                  <a:srgbClr val="000000"/>
                </a:solidFill>
                <a:effectLst/>
                <a:latin typeface="Times New Roman" panose="02020603050405020304" pitchFamily="18" charset="0"/>
                <a:ea typeface="Calibri" panose="020F0502020204030204" pitchFamily="34" charset="0"/>
              </a:rPr>
              <a:t>, which was </a:t>
            </a:r>
            <a:r>
              <a:rPr lang="en-US" sz="2400" dirty="0">
                <a:solidFill>
                  <a:srgbClr val="FF0000"/>
                </a:solidFill>
                <a:effectLst/>
                <a:latin typeface="Times New Roman" panose="02020603050405020304" pitchFamily="18" charset="0"/>
                <a:ea typeface="Calibri" panose="020F0502020204030204" pitchFamily="34" charset="0"/>
              </a:rPr>
              <a:t>several times higher</a:t>
            </a:r>
            <a:r>
              <a:rPr lang="en-US" sz="2400" dirty="0">
                <a:solidFill>
                  <a:srgbClr val="000000"/>
                </a:solidFill>
                <a:effectLst/>
                <a:latin typeface="Times New Roman" panose="02020603050405020304" pitchFamily="18" charset="0"/>
                <a:ea typeface="Calibri" panose="020F0502020204030204" pitchFamily="34" charset="0"/>
              </a:rPr>
              <a:t> than the noise level of 87 </a:t>
            </a:r>
            <a:r>
              <a:rPr lang="en-US" sz="2400" dirty="0" err="1">
                <a:solidFill>
                  <a:srgbClr val="000000"/>
                </a:solidFill>
                <a:effectLst/>
                <a:latin typeface="Times New Roman" panose="02020603050405020304" pitchFamily="18" charset="0"/>
                <a:ea typeface="Calibri" panose="020F0502020204030204" pitchFamily="34" charset="0"/>
              </a:rPr>
              <a:t>mK</a:t>
            </a:r>
            <a:r>
              <a:rPr lang="en-US" sz="2400" dirty="0">
                <a:solidFill>
                  <a:srgbClr val="000000"/>
                </a:solidFill>
                <a:effectLst/>
                <a:latin typeface="Times New Roman" panose="02020603050405020304" pitchFamily="18" charset="0"/>
                <a:ea typeface="Calibri" panose="020F0502020204030204" pitchFamily="34" charset="0"/>
              </a:rPr>
              <a:t> at the EDGES.</a:t>
            </a:r>
          </a:p>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rPr>
              <a:t>Radio Frequency Interference (RFI): </a:t>
            </a:r>
            <a:r>
              <a:rPr lang="en-US" sz="2400" dirty="0">
                <a:solidFill>
                  <a:srgbClr val="000000"/>
                </a:solidFill>
                <a:effectLst/>
                <a:latin typeface="Times New Roman" panose="02020603050405020304" pitchFamily="18" charset="0"/>
                <a:ea typeface="Calibri" panose="020F0502020204030204" pitchFamily="34" charset="0"/>
              </a:rPr>
              <a:t>At the SARAS 3 observing sites in India, </a:t>
            </a:r>
            <a:r>
              <a:rPr lang="en-US" sz="2400" dirty="0">
                <a:solidFill>
                  <a:srgbClr val="FF0000"/>
                </a:solidFill>
                <a:effectLst/>
                <a:latin typeface="Times New Roman" panose="02020603050405020304" pitchFamily="18" charset="0"/>
                <a:ea typeface="Calibri" panose="020F0502020204030204" pitchFamily="34" charset="0"/>
              </a:rPr>
              <a:t>substantial RFI was encountered up to 55 MHz and the spectrum was also unusable above 85 </a:t>
            </a:r>
            <a:r>
              <a:rPr lang="en-US" sz="2400" dirty="0" err="1">
                <a:solidFill>
                  <a:srgbClr val="FF0000"/>
                </a:solidFill>
                <a:effectLst/>
                <a:latin typeface="Times New Roman" panose="02020603050405020304" pitchFamily="18" charset="0"/>
                <a:ea typeface="Calibri" panose="020F0502020204030204" pitchFamily="34" charset="0"/>
              </a:rPr>
              <a:t>MHz.</a:t>
            </a:r>
            <a:r>
              <a:rPr lang="en-US" sz="2400" dirty="0">
                <a:solidFill>
                  <a:srgbClr val="FF0000"/>
                </a:solidFill>
                <a:effectLst/>
                <a:latin typeface="Times New Roman" panose="02020603050405020304" pitchFamily="18" charset="0"/>
                <a:ea typeface="Calibri" panose="020F0502020204030204" pitchFamily="34" charset="0"/>
              </a:rPr>
              <a:t> </a:t>
            </a:r>
            <a:r>
              <a:rPr lang="en-US" sz="2400" dirty="0">
                <a:solidFill>
                  <a:srgbClr val="000000"/>
                </a:solidFill>
                <a:effectLst/>
                <a:latin typeface="Times New Roman" panose="02020603050405020304" pitchFamily="18" charset="0"/>
                <a:ea typeface="Calibri" panose="020F0502020204030204" pitchFamily="34" charset="0"/>
              </a:rPr>
              <a:t>In distinction, in Australia (where the EDGES is located), there are no licensed digital TV transmitters below 174 MHz, what </a:t>
            </a:r>
            <a:r>
              <a:rPr lang="en-US" sz="2400" dirty="0">
                <a:solidFill>
                  <a:srgbClr val="FF0000"/>
                </a:solidFill>
                <a:effectLst/>
                <a:latin typeface="Times New Roman" panose="02020603050405020304" pitchFamily="18" charset="0"/>
                <a:ea typeface="Calibri" panose="020F0502020204030204" pitchFamily="34" charset="0"/>
              </a:rPr>
              <a:t>allowed Bowman et al (2018) to perform observations in the broader range of 50 – 100 </a:t>
            </a:r>
            <a:r>
              <a:rPr lang="en-US" sz="2400" dirty="0" err="1">
                <a:solidFill>
                  <a:srgbClr val="FF0000"/>
                </a:solidFill>
                <a:effectLst/>
                <a:latin typeface="Times New Roman" panose="02020603050405020304" pitchFamily="18" charset="0"/>
                <a:ea typeface="Calibri" panose="020F0502020204030204" pitchFamily="34" charset="0"/>
              </a:rPr>
              <a:t>MHz.</a:t>
            </a:r>
            <a:endParaRPr lang="en-US" sz="2400" dirty="0">
              <a:solidFill>
                <a:srgbClr val="FF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24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Singh et al, </a:t>
            </a:r>
            <a:r>
              <a:rPr lang="en-US" sz="1800" i="1" dirty="0">
                <a:latin typeface="Times New Roman" panose="02020603050405020304" pitchFamily="18" charset="0"/>
                <a:cs typeface="Times New Roman" panose="02020603050405020304" pitchFamily="18" charset="0"/>
              </a:rPr>
              <a:t>Nature Astronomy </a:t>
            </a:r>
            <a:r>
              <a:rPr lang="en-US" sz="1800" b="1" dirty="0">
                <a:latin typeface="Times New Roman" panose="02020603050405020304" pitchFamily="18" charset="0"/>
                <a:cs typeface="Times New Roman" panose="02020603050405020304" pitchFamily="18" charset="0"/>
              </a:rPr>
              <a:t>2022</a:t>
            </a:r>
            <a:r>
              <a:rPr lang="en-US" sz="1800" dirty="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6</a:t>
            </a:r>
            <a:r>
              <a:rPr lang="en-US" sz="1800" dirty="0">
                <a:latin typeface="Times New Roman" panose="02020603050405020304" pitchFamily="18" charset="0"/>
                <a:cs typeface="Times New Roman" panose="02020603050405020304" pitchFamily="18" charset="0"/>
              </a:rPr>
              <a:t>, 607</a:t>
            </a:r>
          </a:p>
        </p:txBody>
      </p:sp>
    </p:spTree>
    <p:extLst>
      <p:ext uri="{BB962C8B-B14F-4D97-AF65-F5344CB8AC3E}">
        <p14:creationId xmlns:p14="http://schemas.microsoft.com/office/powerpoint/2010/main" val="38055803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 y="228600"/>
            <a:ext cx="8229600" cy="5897563"/>
          </a:xfrm>
        </p:spPr>
        <p:txBody>
          <a:bodyPr/>
          <a:lstStyle/>
          <a:p>
            <a:pPr marL="0" marR="0" fontAlgn="base">
              <a:spcBef>
                <a:spcPts val="0"/>
              </a:spcBef>
              <a:spcAft>
                <a:spcPts val="2100"/>
              </a:spcAft>
            </a:pPr>
            <a:r>
              <a:rPr lang="en-US" sz="2400" dirty="0">
                <a:solidFill>
                  <a:srgbClr val="000000"/>
                </a:solidFill>
                <a:effectLst/>
                <a:latin typeface="Times New Roman" panose="02020603050405020304" pitchFamily="18" charset="0"/>
                <a:ea typeface="Calibri" panose="020F0502020204030204" pitchFamily="34" charset="0"/>
              </a:rPr>
              <a:t>Out of other hypotheses, the one that came relatively close to having an experimental confirmation (by </a:t>
            </a:r>
            <a:r>
              <a:rPr lang="en-US" sz="2400" dirty="0" err="1">
                <a:solidFill>
                  <a:srgbClr val="000000"/>
                </a:solidFill>
                <a:effectLst/>
                <a:latin typeface="Times New Roman" panose="02020603050405020304" pitchFamily="18" charset="0"/>
                <a:ea typeface="Calibri" panose="020F0502020204030204" pitchFamily="34" charset="0"/>
              </a:rPr>
              <a:t>Adlarson</a:t>
            </a:r>
            <a:r>
              <a:rPr lang="en-US" sz="2400" dirty="0">
                <a:solidFill>
                  <a:srgbClr val="000000"/>
                </a:solidFill>
                <a:effectLst/>
                <a:latin typeface="Times New Roman" panose="02020603050405020304" pitchFamily="18" charset="0"/>
                <a:ea typeface="Calibri" panose="020F0502020204030204" pitchFamily="34" charset="0"/>
              </a:rPr>
              <a:t> et al (2014)), is the </a:t>
            </a:r>
            <a:r>
              <a:rPr lang="en-US" sz="2400" dirty="0">
                <a:solidFill>
                  <a:srgbClr val="C00000"/>
                </a:solidFill>
                <a:effectLst/>
                <a:latin typeface="Times New Roman" panose="02020603050405020304" pitchFamily="18" charset="0"/>
                <a:ea typeface="Calibri" panose="020F0502020204030204" pitchFamily="34" charset="0"/>
              </a:rPr>
              <a:t>dibaryon hypothesis</a:t>
            </a:r>
            <a:r>
              <a:rPr lang="en-US" sz="2400" dirty="0">
                <a:solidFill>
                  <a:srgbClr val="000000"/>
                </a:solidFill>
                <a:latin typeface="Times New Roman" panose="02020603050405020304" pitchFamily="18" charset="0"/>
                <a:ea typeface="Calibri" panose="020F0502020204030204" pitchFamily="34" charset="0"/>
              </a:rPr>
              <a:t> </a:t>
            </a:r>
            <a:r>
              <a:rPr lang="en-US" sz="2400" dirty="0">
                <a:solidFill>
                  <a:srgbClr val="C00000"/>
                </a:solidFill>
                <a:effectLst/>
                <a:latin typeface="Times New Roman" panose="02020603050405020304" pitchFamily="18" charset="0"/>
                <a:ea typeface="Calibri" panose="020F0502020204030204" pitchFamily="34" charset="0"/>
              </a:rPr>
              <a:t>(hexaquarks).</a:t>
            </a:r>
            <a:r>
              <a:rPr lang="en-US" sz="2400" dirty="0">
                <a:solidFill>
                  <a:srgbClr val="000000"/>
                </a:solidFill>
                <a:effectLst/>
                <a:latin typeface="Times New Roman" panose="02020603050405020304" pitchFamily="18" charset="0"/>
                <a:ea typeface="Calibri" panose="020F0502020204030204" pitchFamily="34" charset="0"/>
              </a:rPr>
              <a:t> </a:t>
            </a:r>
          </a:p>
          <a:p>
            <a:pPr marL="0" marR="0" fontAlgn="base">
              <a:spcBef>
                <a:spcPts val="0"/>
              </a:spcBef>
              <a:spcAft>
                <a:spcPts val="2100"/>
              </a:spcAft>
            </a:pPr>
            <a:r>
              <a:rPr lang="en-US" sz="2400" dirty="0">
                <a:solidFill>
                  <a:srgbClr val="000000"/>
                </a:solidFill>
                <a:effectLst/>
                <a:latin typeface="Times New Roman" panose="02020603050405020304" pitchFamily="18" charset="0"/>
                <a:ea typeface="Calibri" panose="020F0502020204030204" pitchFamily="34" charset="0"/>
              </a:rPr>
              <a:t>However, Bugg (2014) pointed out logical flaws in the interpretation of that experiment as the discovery of the dibaryon and </a:t>
            </a:r>
            <a:r>
              <a:rPr lang="en-US" sz="2400" b="1" dirty="0">
                <a:solidFill>
                  <a:srgbClr val="000000"/>
                </a:solidFill>
                <a:effectLst/>
                <a:latin typeface="Times New Roman" panose="02020603050405020304" pitchFamily="18" charset="0"/>
                <a:ea typeface="Calibri" panose="020F0502020204030204" pitchFamily="34" charset="0"/>
              </a:rPr>
              <a:t>provided an alternative explanation to the experimental results of </a:t>
            </a:r>
            <a:r>
              <a:rPr lang="en-US" sz="2400" b="1" dirty="0" err="1">
                <a:solidFill>
                  <a:srgbClr val="000000"/>
                </a:solidFill>
                <a:effectLst/>
                <a:latin typeface="Times New Roman" panose="02020603050405020304" pitchFamily="18" charset="0"/>
                <a:ea typeface="Calibri" panose="020F0502020204030204" pitchFamily="34" charset="0"/>
              </a:rPr>
              <a:t>Adlarson</a:t>
            </a:r>
            <a:r>
              <a:rPr lang="en-US" sz="2400" b="1" dirty="0">
                <a:solidFill>
                  <a:srgbClr val="000000"/>
                </a:solidFill>
                <a:effectLst/>
                <a:latin typeface="Times New Roman" panose="02020603050405020304" pitchFamily="18" charset="0"/>
                <a:ea typeface="Calibri" panose="020F0502020204030204" pitchFamily="34" charset="0"/>
              </a:rPr>
              <a:t> et al (2014).</a:t>
            </a:r>
          </a:p>
          <a:p>
            <a:pPr marL="0" marR="0" indent="0">
              <a:spcBef>
                <a:spcPts val="0"/>
              </a:spcBef>
              <a:spcAft>
                <a:spcPts val="0"/>
              </a:spcAft>
              <a:buNone/>
            </a:pPr>
            <a:endParaRPr lang="en-US" sz="18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dirty="0" err="1">
                <a:solidFill>
                  <a:srgbClr val="202122"/>
                </a:solidFill>
                <a:effectLst/>
                <a:latin typeface="Times New Roman" panose="02020603050405020304" pitchFamily="18" charset="0"/>
                <a:ea typeface="Calibri" panose="020F0502020204030204" pitchFamily="34" charset="0"/>
              </a:rPr>
              <a:t>Adlarson</a:t>
            </a:r>
            <a:r>
              <a:rPr lang="en-US" sz="1800" dirty="0">
                <a:solidFill>
                  <a:srgbClr val="202122"/>
                </a:solidFill>
                <a:effectLst/>
                <a:latin typeface="Times New Roman" panose="02020603050405020304" pitchFamily="18" charset="0"/>
                <a:ea typeface="Calibri" panose="020F0502020204030204" pitchFamily="34" charset="0"/>
              </a:rPr>
              <a:t>, P. et al. </a:t>
            </a:r>
            <a:r>
              <a:rPr lang="en-US" sz="1800" dirty="0">
                <a:solidFill>
                  <a:srgbClr val="000000"/>
                </a:solidFill>
                <a:effectLst/>
                <a:latin typeface="Times New Roman" panose="02020603050405020304" pitchFamily="18" charset="0"/>
                <a:ea typeface="Calibri" panose="020F0502020204030204" pitchFamily="34" charset="0"/>
              </a:rPr>
              <a:t>Neutron-proton scattering in the context of the d</a:t>
            </a:r>
            <a:r>
              <a:rPr lang="en-US" sz="1800" dirty="0">
                <a:solidFill>
                  <a:srgbClr val="000000"/>
                </a:solidFill>
                <a:effectLst/>
                <a:latin typeface="Cambria Math" panose="02040503050406030204" pitchFamily="18" charset="0"/>
                <a:ea typeface="MTSYB"/>
                <a:cs typeface="Cambria Math" panose="02040503050406030204" pitchFamily="18" charset="0"/>
              </a:rPr>
              <a:t>∗</a:t>
            </a:r>
            <a:r>
              <a:rPr lang="en-US" sz="1800" dirty="0">
                <a:solidFill>
                  <a:srgbClr val="000000"/>
                </a:solidFill>
                <a:effectLst/>
                <a:latin typeface="Times New Roman" panose="02020603050405020304" pitchFamily="18" charset="0"/>
                <a:ea typeface="Calibri" panose="020F0502020204030204" pitchFamily="34" charset="0"/>
              </a:rPr>
              <a:t>(2380) resonance. </a:t>
            </a:r>
            <a:r>
              <a:rPr lang="en-US" sz="1800" i="1" dirty="0">
                <a:solidFill>
                  <a:srgbClr val="000000"/>
                </a:solidFill>
                <a:effectLst/>
                <a:latin typeface="Times New Roman" panose="02020603050405020304" pitchFamily="18" charset="0"/>
                <a:ea typeface="Calibri" panose="020F0502020204030204" pitchFamily="34" charset="0"/>
              </a:rPr>
              <a:t>Phys. Rev. C</a:t>
            </a:r>
            <a:r>
              <a:rPr lang="en-US" sz="1800" dirty="0">
                <a:solidFill>
                  <a:srgbClr val="000000"/>
                </a:solidFill>
                <a:effectLst/>
                <a:latin typeface="Times New Roman" panose="02020603050405020304" pitchFamily="18" charset="0"/>
                <a:ea typeface="Calibri" panose="020F0502020204030204" pitchFamily="34" charset="0"/>
              </a:rPr>
              <a:t> </a:t>
            </a:r>
            <a:r>
              <a:rPr lang="en-US" sz="1800" b="1" dirty="0">
                <a:solidFill>
                  <a:srgbClr val="000000"/>
                </a:solidFill>
                <a:effectLst/>
                <a:latin typeface="Times New Roman" panose="02020603050405020304" pitchFamily="18" charset="0"/>
                <a:ea typeface="Calibri" panose="020F0502020204030204" pitchFamily="34" charset="0"/>
              </a:rPr>
              <a:t>2014</a:t>
            </a:r>
            <a:r>
              <a:rPr lang="en-US" sz="1800" dirty="0">
                <a:solidFill>
                  <a:srgbClr val="000000"/>
                </a:solidFill>
                <a:effectLst/>
                <a:latin typeface="Times New Roman" panose="02020603050405020304" pitchFamily="18" charset="0"/>
                <a:ea typeface="Calibri" panose="020F0502020204030204" pitchFamily="34" charset="0"/>
              </a:rPr>
              <a:t>, 90, 035204.</a:t>
            </a: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Bugg, D.V. </a:t>
            </a:r>
            <a:r>
              <a:rPr lang="en-US" sz="1800" dirty="0">
                <a:solidFill>
                  <a:srgbClr val="131413"/>
                </a:solidFill>
                <a:effectLst/>
                <a:latin typeface="Times New Roman" panose="02020603050405020304" pitchFamily="18" charset="0"/>
                <a:ea typeface="Calibri" panose="020F0502020204030204" pitchFamily="34" charset="0"/>
              </a:rPr>
              <a:t>An alternative explanation for the dibaryon suggested by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a:solidFill>
                  <a:srgbClr val="131413"/>
                </a:solidFill>
                <a:effectLst/>
                <a:latin typeface="Times New Roman" panose="02020603050405020304" pitchFamily="18" charset="0"/>
                <a:ea typeface="Calibri" panose="020F0502020204030204" pitchFamily="34" charset="0"/>
              </a:rPr>
              <a:t>experiments at the WASA facility at Julich. </a:t>
            </a:r>
            <a:r>
              <a:rPr lang="en-US" sz="1800" i="1" dirty="0">
                <a:solidFill>
                  <a:srgbClr val="131413"/>
                </a:solidFill>
                <a:effectLst/>
                <a:latin typeface="Times New Roman" panose="02020603050405020304" pitchFamily="18" charset="0"/>
                <a:ea typeface="Calibri" panose="020F0502020204030204" pitchFamily="34" charset="0"/>
              </a:rPr>
              <a:t>Eur. Phys. J. A</a:t>
            </a:r>
            <a:r>
              <a:rPr lang="en-US" sz="1800" dirty="0">
                <a:solidFill>
                  <a:srgbClr val="131413"/>
                </a:solidFill>
                <a:effectLst/>
                <a:latin typeface="Times New Roman" panose="02020603050405020304" pitchFamily="18" charset="0"/>
                <a:ea typeface="Calibri" panose="020F0502020204030204" pitchFamily="34" charset="0"/>
              </a:rPr>
              <a:t> </a:t>
            </a:r>
            <a:r>
              <a:rPr lang="en-US" sz="1800" b="1" dirty="0">
                <a:solidFill>
                  <a:srgbClr val="131413"/>
                </a:solidFill>
                <a:effectLst/>
                <a:latin typeface="Times New Roman" panose="02020603050405020304" pitchFamily="18" charset="0"/>
                <a:ea typeface="Calibri" panose="020F0502020204030204" pitchFamily="34" charset="0"/>
              </a:rPr>
              <a:t>2014</a:t>
            </a:r>
            <a:r>
              <a:rPr lang="en-US" sz="1800" dirty="0">
                <a:solidFill>
                  <a:srgbClr val="131413"/>
                </a:solidFill>
                <a:effectLst/>
                <a:latin typeface="Times New Roman" panose="02020603050405020304" pitchFamily="18" charset="0"/>
                <a:ea typeface="Calibri" panose="020F0502020204030204" pitchFamily="34" charset="0"/>
              </a:rPr>
              <a:t>, 50, 104.</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endParaRPr lang="en-US" sz="1800" dirty="0">
              <a:solidFill>
                <a:srgbClr val="000000"/>
              </a:solidFill>
              <a:effectLst/>
              <a:latin typeface="Times New Roman" panose="02020603050405020304" pitchFamily="18" charset="0"/>
              <a:ea typeface="Calibri" panose="020F0502020204030204" pitchFamily="34" charset="0"/>
            </a:endParaRPr>
          </a:p>
          <a:p>
            <a:endParaRPr lang="en-US" sz="2400" dirty="0"/>
          </a:p>
        </p:txBody>
      </p:sp>
    </p:spTree>
  </p:cSld>
  <p:clrMapOvr>
    <a:masterClrMapping/>
  </p:clrMapOvr>
  <p:transition spd="slow" advTm="14"/>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pPr marL="0">
              <a:spcBef>
                <a:spcPts val="0"/>
              </a:spcBef>
              <a:spcAft>
                <a:spcPts val="0"/>
              </a:spcAft>
            </a:pPr>
            <a:r>
              <a:rPr lang="en-US" sz="2400" dirty="0">
                <a:solidFill>
                  <a:srgbClr val="000000"/>
                </a:solidFill>
                <a:latin typeface="Times New Roman" panose="02020603050405020304" pitchFamily="18" charset="0"/>
                <a:ea typeface="Calibri" panose="020F0502020204030204" pitchFamily="34" charset="0"/>
              </a:rPr>
              <a:t>I</a:t>
            </a:r>
            <a:r>
              <a:rPr lang="en-US" sz="2400" dirty="0">
                <a:solidFill>
                  <a:srgbClr val="000000"/>
                </a:solidFill>
                <a:effectLst/>
                <a:latin typeface="Times New Roman" panose="02020603050405020304" pitchFamily="18" charset="0"/>
                <a:ea typeface="Calibri" panose="020F0502020204030204" pitchFamily="34" charset="0"/>
              </a:rPr>
              <a:t>n our review article of 2021 in the Elsevier journal “New Astronomy Reviews” and in </a:t>
            </a:r>
            <a:r>
              <a:rPr lang="en-US" sz="2400" dirty="0">
                <a:solidFill>
                  <a:srgbClr val="000000"/>
                </a:solidFill>
                <a:latin typeface="Times New Roman" panose="02020603050405020304" pitchFamily="18" charset="0"/>
                <a:ea typeface="Calibri" panose="020F0502020204030204" pitchFamily="34" charset="0"/>
              </a:rPr>
              <a:t>our</a:t>
            </a:r>
            <a:r>
              <a:rPr lang="en-US" sz="2400" dirty="0">
                <a:solidFill>
                  <a:srgbClr val="000000"/>
                </a:solidFill>
                <a:effectLst/>
                <a:latin typeface="Times New Roman" panose="02020603050405020304" pitchFamily="18" charset="0"/>
                <a:ea typeface="Calibri" panose="020F0502020204030204" pitchFamily="34" charset="0"/>
              </a:rPr>
              <a:t> review published in 2021 by Nova Science Publishers as a chapter in the book “</a:t>
            </a:r>
            <a:r>
              <a:rPr lang="en-US" sz="2400" i="1" dirty="0">
                <a:solidFill>
                  <a:srgbClr val="000000"/>
                </a:solidFill>
                <a:effectLst/>
                <a:latin typeface="Times New Roman" panose="02020603050405020304" pitchFamily="18" charset="0"/>
                <a:ea typeface="Calibri" panose="020F0502020204030204" pitchFamily="34" charset="0"/>
              </a:rPr>
              <a:t>Advances in Dark Matter Research</a:t>
            </a:r>
            <a:r>
              <a:rPr lang="en-US" sz="2400" dirty="0">
                <a:solidFill>
                  <a:srgbClr val="000000"/>
                </a:solidFill>
                <a:effectLst/>
                <a:latin typeface="Times New Roman" panose="02020603050405020304" pitchFamily="18" charset="0"/>
                <a:ea typeface="Calibri" panose="020F0502020204030204" pitchFamily="34" charset="0"/>
              </a:rPr>
              <a:t>”,</a:t>
            </a:r>
            <a:r>
              <a:rPr lang="en-US" sz="2400" dirty="0">
                <a:solidFill>
                  <a:srgbClr val="000000"/>
                </a:solidFill>
                <a:latin typeface="Times New Roman" panose="02020603050405020304" pitchFamily="18" charset="0"/>
                <a:ea typeface="Calibri" panose="020F0502020204030204" pitchFamily="34" charset="0"/>
              </a:rPr>
              <a:t> </a:t>
            </a:r>
            <a:r>
              <a:rPr lang="en-US" sz="2400" dirty="0">
                <a:solidFill>
                  <a:srgbClr val="000000"/>
                </a:solidFill>
                <a:effectLst/>
                <a:latin typeface="Times New Roman" panose="02020603050405020304" pitchFamily="18" charset="0"/>
                <a:ea typeface="Calibri" panose="020F0502020204030204" pitchFamily="34" charset="0"/>
              </a:rPr>
              <a:t>in the section devoted to </a:t>
            </a:r>
            <a:r>
              <a:rPr lang="en-US" sz="2400" b="1" u="sng" dirty="0">
                <a:solidFill>
                  <a:srgbClr val="000000"/>
                </a:solidFill>
                <a:effectLst/>
                <a:latin typeface="Times New Roman" panose="02020603050405020304" pitchFamily="18" charset="0"/>
                <a:ea typeface="Calibri" panose="020F0502020204030204" pitchFamily="34" charset="0"/>
              </a:rPr>
              <a:t>particle dark matter</a:t>
            </a:r>
            <a:r>
              <a:rPr lang="en-US" sz="2400" dirty="0">
                <a:solidFill>
                  <a:srgbClr val="000000"/>
                </a:solidFill>
                <a:effectLst/>
                <a:latin typeface="Times New Roman" panose="02020603050405020304" pitchFamily="18" charset="0"/>
                <a:ea typeface="Calibri" panose="020F0502020204030204" pitchFamily="34" charset="0"/>
              </a:rPr>
              <a:t>, I overviewed recent publications on </a:t>
            </a:r>
            <a:r>
              <a:rPr lang="en-US" sz="2400" dirty="0">
                <a:solidFill>
                  <a:srgbClr val="C00000"/>
                </a:solidFill>
                <a:effectLst/>
                <a:latin typeface="Times New Roman" panose="02020603050405020304" pitchFamily="18" charset="0"/>
                <a:ea typeface="Calibri" panose="020F0502020204030204" pitchFamily="34" charset="0"/>
              </a:rPr>
              <a:t>sterile neutrinos, self-interacting dark matter, </a:t>
            </a:r>
            <a:r>
              <a:rPr lang="en-US" sz="2400" dirty="0" err="1">
                <a:solidFill>
                  <a:srgbClr val="C00000"/>
                </a:solidFill>
                <a:effectLst/>
                <a:latin typeface="Times New Roman" panose="02020603050405020304" pitchFamily="18" charset="0"/>
                <a:ea typeface="Calibri" panose="020F0502020204030204" pitchFamily="34" charset="0"/>
              </a:rPr>
              <a:t>dibarions</a:t>
            </a:r>
            <a:r>
              <a:rPr lang="en-US" sz="2400" dirty="0">
                <a:solidFill>
                  <a:srgbClr val="C00000"/>
                </a:solidFill>
                <a:effectLst/>
                <a:latin typeface="Times New Roman" panose="02020603050405020304" pitchFamily="18" charset="0"/>
                <a:ea typeface="Calibri" panose="020F0502020204030204" pitchFamily="34" charset="0"/>
              </a:rPr>
              <a:t> (hexaquarks), dark matter from primordial “bubbles”, primordial black holes as dark matter, axions escaping from neutron stars, and dark and usual matter interacting via the fifth dimension.</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While discussing </a:t>
            </a:r>
            <a:r>
              <a:rPr lang="en-US" sz="2400" b="1" u="sng" dirty="0">
                <a:solidFill>
                  <a:srgbClr val="000000"/>
                </a:solidFill>
                <a:effectLst/>
                <a:latin typeface="Times New Roman" panose="02020603050405020304" pitchFamily="18" charset="0"/>
                <a:ea typeface="Calibri" panose="020F0502020204030204" pitchFamily="34" charset="0"/>
              </a:rPr>
              <a:t>non-particle models </a:t>
            </a:r>
            <a:r>
              <a:rPr lang="en-US" sz="2400" dirty="0">
                <a:solidFill>
                  <a:srgbClr val="000000"/>
                </a:solidFill>
                <a:effectLst/>
                <a:latin typeface="Times New Roman" panose="02020603050405020304" pitchFamily="18" charset="0"/>
                <a:ea typeface="Calibri" panose="020F0502020204030204" pitchFamily="34" charset="0"/>
              </a:rPr>
              <a:t>of the cause of dark matter effects, I covered </a:t>
            </a:r>
            <a:r>
              <a:rPr lang="en-US" sz="2400" dirty="0">
                <a:solidFill>
                  <a:srgbClr val="C00000"/>
                </a:solidFill>
                <a:effectLst/>
                <a:latin typeface="Times New Roman" panose="02020603050405020304" pitchFamily="18" charset="0"/>
                <a:ea typeface="Calibri" panose="020F0502020204030204" pitchFamily="34" charset="0"/>
              </a:rPr>
              <a:t>the modified Newtonian dynamics and modifications of the strong equivalence principles</a:t>
            </a:r>
            <a:r>
              <a:rPr lang="en-US" sz="2400" dirty="0">
                <a:solidFill>
                  <a:srgbClr val="000000"/>
                </a:solidFill>
                <a:effectLst/>
                <a:latin typeface="Times New Roman" panose="02020603050405020304" pitchFamily="18" charset="0"/>
                <a:ea typeface="Calibri" panose="020F0502020204030204" pitchFamily="34" charset="0"/>
              </a:rPr>
              <a:t>. I also considered </a:t>
            </a:r>
            <a:r>
              <a:rPr lang="en-US" sz="2400" dirty="0">
                <a:solidFill>
                  <a:srgbClr val="C00000"/>
                </a:solidFill>
                <a:effectLst/>
                <a:latin typeface="Times New Roman" panose="02020603050405020304" pitchFamily="18" charset="0"/>
                <a:ea typeface="Calibri" panose="020F0502020204030204" pitchFamily="34" charset="0"/>
              </a:rPr>
              <a:t>exotic compact objects, primordial black holes, and retardation effects</a:t>
            </a:r>
            <a:r>
              <a:rPr lang="en-US" sz="2400" dirty="0">
                <a:solidFill>
                  <a:srgbClr val="000000"/>
                </a:solidFill>
                <a:effectLst/>
                <a:latin typeface="Times New Roman" panose="02020603050405020304" pitchFamily="18" charset="0"/>
                <a:ea typeface="Calibri" panose="020F0502020204030204" pitchFamily="34" charset="0"/>
              </a:rPr>
              <a:t>.</a:t>
            </a:r>
          </a:p>
          <a:p>
            <a:pPr marL="0" indent="0">
              <a:buNone/>
              <a:defRPr/>
            </a:pPr>
            <a:endParaRPr lang="en-US" sz="2000" dirty="0"/>
          </a:p>
        </p:txBody>
      </p:sp>
    </p:spTree>
  </p:cSld>
  <p:clrMapOvr>
    <a:masterClrMapping/>
  </p:clrMapOvr>
  <p:transition spd="slow" advTm="13"/>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57200" y="152400"/>
            <a:ext cx="8229600" cy="5973763"/>
          </a:xfrm>
        </p:spPr>
        <p:txBody>
          <a:bodyPr/>
          <a:lstStyle/>
          <a:p>
            <a:r>
              <a:rPr lang="en-US" sz="2400" dirty="0" err="1">
                <a:solidFill>
                  <a:srgbClr val="000000"/>
                </a:solidFill>
                <a:effectLst/>
                <a:latin typeface="Times New Roman" panose="02020603050405020304" pitchFamily="18" charset="0"/>
                <a:ea typeface="Calibri" panose="020F0502020204030204" pitchFamily="34" charset="0"/>
              </a:rPr>
              <a:t>Deur’s</a:t>
            </a:r>
            <a:r>
              <a:rPr lang="en-US" sz="2400" dirty="0">
                <a:solidFill>
                  <a:srgbClr val="000000"/>
                </a:solidFill>
                <a:effectLst/>
                <a:latin typeface="Times New Roman" panose="02020603050405020304" pitchFamily="18" charset="0"/>
                <a:ea typeface="Calibri" panose="020F0502020204030204" pitchFamily="34" charset="0"/>
              </a:rPr>
              <a:t> theory should </a:t>
            </a:r>
            <a:r>
              <a:rPr lang="en-US" sz="2400" b="1" dirty="0">
                <a:solidFill>
                  <a:srgbClr val="000000"/>
                </a:solidFill>
                <a:effectLst/>
                <a:latin typeface="Times New Roman" panose="02020603050405020304" pitchFamily="18" charset="0"/>
                <a:ea typeface="Calibri" panose="020F0502020204030204" pitchFamily="34" charset="0"/>
              </a:rPr>
              <a:t>not </a:t>
            </a:r>
            <a:r>
              <a:rPr lang="en-US" sz="2400" dirty="0">
                <a:solidFill>
                  <a:srgbClr val="000000"/>
                </a:solidFill>
                <a:effectLst/>
                <a:latin typeface="Times New Roman" panose="02020603050405020304" pitchFamily="18" charset="0"/>
                <a:ea typeface="Calibri" panose="020F0502020204030204" pitchFamily="34" charset="0"/>
              </a:rPr>
              <a:t>be confused with the hypothesis of a self-interacting dark matter brought up by </a:t>
            </a:r>
            <a:r>
              <a:rPr lang="en-US" sz="2400" dirty="0" err="1">
                <a:solidFill>
                  <a:srgbClr val="000000"/>
                </a:solidFill>
                <a:effectLst/>
                <a:latin typeface="Times New Roman" panose="02020603050405020304" pitchFamily="18" charset="0"/>
                <a:ea typeface="Calibri" panose="020F0502020204030204" pitchFamily="34" charset="0"/>
              </a:rPr>
              <a:t>Spergel</a:t>
            </a:r>
            <a:r>
              <a:rPr lang="en-US" sz="2400" dirty="0">
                <a:solidFill>
                  <a:srgbClr val="000000"/>
                </a:solidFill>
                <a:effectLst/>
                <a:latin typeface="Times New Roman" panose="02020603050405020304" pitchFamily="18" charset="0"/>
                <a:ea typeface="Calibri" panose="020F0502020204030204" pitchFamily="34" charset="0"/>
              </a:rPr>
              <a:t> &amp; Steinhardt (2000) and further modeled by Loeb &amp; Weiner (2011) and by Yang et al (2020). </a:t>
            </a:r>
          </a:p>
          <a:p>
            <a:r>
              <a:rPr lang="en-US" sz="2400">
                <a:solidFill>
                  <a:srgbClr val="C00000"/>
                </a:solidFill>
                <a:effectLst/>
                <a:latin typeface="Times New Roman" panose="02020603050405020304" pitchFamily="18" charset="0"/>
                <a:ea typeface="Calibri" panose="020F0502020204030204" pitchFamily="34" charset="0"/>
              </a:rPr>
              <a:t>Their </a:t>
            </a:r>
            <a:r>
              <a:rPr lang="en-US" sz="2400" dirty="0">
                <a:solidFill>
                  <a:srgbClr val="C00000"/>
                </a:solidFill>
                <a:effectLst/>
                <a:latin typeface="Times New Roman" panose="02020603050405020304" pitchFamily="18" charset="0"/>
                <a:ea typeface="Calibri" panose="020F0502020204030204" pitchFamily="34" charset="0"/>
              </a:rPr>
              <a:t>hypothesis assumes that dark matter particles interact through an </a:t>
            </a:r>
            <a:r>
              <a:rPr lang="en-US" sz="2400" b="1" dirty="0">
                <a:solidFill>
                  <a:srgbClr val="C00000"/>
                </a:solidFill>
                <a:effectLst/>
                <a:latin typeface="Times New Roman" panose="02020603050405020304" pitchFamily="18" charset="0"/>
                <a:ea typeface="Calibri" panose="020F0502020204030204" pitchFamily="34" charset="0"/>
              </a:rPr>
              <a:t>unknown dark force</a:t>
            </a:r>
            <a:r>
              <a:rPr lang="en-US" sz="2400" dirty="0">
                <a:solidFill>
                  <a:srgbClr val="000000"/>
                </a:solidFill>
                <a:effectLst/>
                <a:latin typeface="Times New Roman" panose="02020603050405020304" pitchFamily="18" charset="0"/>
                <a:ea typeface="Calibri" panose="020F0502020204030204" pitchFamily="34" charset="0"/>
              </a:rPr>
              <a:t>. </a:t>
            </a:r>
          </a:p>
          <a:p>
            <a:r>
              <a:rPr lang="en-US" sz="2400" dirty="0">
                <a:solidFill>
                  <a:srgbClr val="000000"/>
                </a:solidFill>
                <a:effectLst/>
                <a:latin typeface="Times New Roman" panose="02020603050405020304" pitchFamily="18" charset="0"/>
                <a:ea typeface="Calibri" panose="020F0502020204030204" pitchFamily="34" charset="0"/>
              </a:rPr>
              <a:t>Therefore, according to the Occam razor principle, the latter hypothesis is </a:t>
            </a:r>
            <a:r>
              <a:rPr lang="en-US" sz="2400" dirty="0">
                <a:solidFill>
                  <a:srgbClr val="C00000"/>
                </a:solidFill>
                <a:effectLst/>
                <a:latin typeface="Times New Roman" panose="02020603050405020304" pitchFamily="18" charset="0"/>
                <a:ea typeface="Calibri" panose="020F0502020204030204" pitchFamily="34" charset="0"/>
              </a:rPr>
              <a:t>less favorable than </a:t>
            </a:r>
            <a:r>
              <a:rPr lang="en-US" sz="2400" dirty="0" err="1">
                <a:solidFill>
                  <a:srgbClr val="C00000"/>
                </a:solidFill>
                <a:effectLst/>
                <a:latin typeface="Times New Roman" panose="02020603050405020304" pitchFamily="18" charset="0"/>
                <a:ea typeface="Calibri" panose="020F0502020204030204" pitchFamily="34" charset="0"/>
              </a:rPr>
              <a:t>Deur’s</a:t>
            </a:r>
            <a:r>
              <a:rPr lang="en-US" sz="2400" dirty="0">
                <a:solidFill>
                  <a:srgbClr val="C00000"/>
                </a:solidFill>
                <a:effectLst/>
                <a:latin typeface="Times New Roman" panose="02020603050405020304" pitchFamily="18" charset="0"/>
                <a:ea typeface="Calibri" panose="020F0502020204030204" pitchFamily="34" charset="0"/>
              </a:rPr>
              <a:t> theory</a:t>
            </a:r>
            <a:r>
              <a:rPr lang="en-US" sz="2400" dirty="0">
                <a:solidFill>
                  <a:srgbClr val="000000"/>
                </a:solidFill>
                <a:effectLst/>
                <a:latin typeface="Times New Roman" panose="02020603050405020304" pitchFamily="18" charset="0"/>
                <a:ea typeface="Calibri" panose="020F0502020204030204" pitchFamily="34" charset="0"/>
              </a:rPr>
              <a:t>.</a:t>
            </a:r>
          </a:p>
          <a:p>
            <a:pPr marL="0" indent="0">
              <a:buNone/>
            </a:pPr>
            <a:endParaRPr lang="en-US" sz="2400" dirty="0"/>
          </a:p>
          <a:p>
            <a:pPr marL="0" indent="0">
              <a:buNone/>
            </a:pPr>
            <a:endParaRPr lang="en-US" sz="2400" dirty="0"/>
          </a:p>
          <a:p>
            <a:pPr marL="0" marR="0">
              <a:spcBef>
                <a:spcPts val="0"/>
              </a:spcBef>
              <a:spcAft>
                <a:spcPts val="0"/>
              </a:spcAft>
            </a:pPr>
            <a:r>
              <a:rPr lang="en-US" sz="1800" dirty="0" err="1">
                <a:solidFill>
                  <a:srgbClr val="202122"/>
                </a:solidFill>
                <a:effectLst/>
                <a:latin typeface="Times New Roman" panose="02020603050405020304" pitchFamily="18" charset="0"/>
                <a:ea typeface="Calibri" panose="020F0502020204030204" pitchFamily="34" charset="0"/>
              </a:rPr>
              <a:t>Spergel</a:t>
            </a:r>
            <a:r>
              <a:rPr lang="en-US" sz="1800" dirty="0">
                <a:solidFill>
                  <a:srgbClr val="202122"/>
                </a:solidFill>
                <a:effectLst/>
                <a:latin typeface="Times New Roman" panose="02020603050405020304" pitchFamily="18" charset="0"/>
                <a:ea typeface="Calibri" panose="020F0502020204030204" pitchFamily="34" charset="0"/>
              </a:rPr>
              <a:t>, D.N.; Steinhardt, P.J. </a:t>
            </a:r>
            <a:r>
              <a:rPr lang="en-US" sz="1800" dirty="0">
                <a:solidFill>
                  <a:srgbClr val="000000"/>
                </a:solidFill>
                <a:effectLst/>
                <a:latin typeface="Times New Roman" panose="02020603050405020304" pitchFamily="18" charset="0"/>
                <a:ea typeface="Calibri" panose="020F0502020204030204" pitchFamily="34" charset="0"/>
              </a:rPr>
              <a:t>Observational evidence for self-Interacting cold dark matter. </a:t>
            </a:r>
            <a:r>
              <a:rPr lang="en-US" sz="1800" i="1" dirty="0">
                <a:solidFill>
                  <a:srgbClr val="000000"/>
                </a:solidFill>
                <a:effectLst/>
                <a:latin typeface="Times New Roman" panose="02020603050405020304" pitchFamily="18" charset="0"/>
                <a:ea typeface="Calibri" panose="020F0502020204030204" pitchFamily="34" charset="0"/>
              </a:rPr>
              <a:t>Phys. Rev. Lett.</a:t>
            </a:r>
            <a:r>
              <a:rPr lang="en-US" sz="1800" dirty="0">
                <a:solidFill>
                  <a:srgbClr val="000000"/>
                </a:solidFill>
                <a:effectLst/>
                <a:latin typeface="Times New Roman" panose="02020603050405020304" pitchFamily="18" charset="0"/>
                <a:ea typeface="Calibri" panose="020F0502020204030204" pitchFamily="34" charset="0"/>
              </a:rPr>
              <a:t> </a:t>
            </a:r>
            <a:r>
              <a:rPr lang="en-US" sz="1800" b="1" dirty="0">
                <a:solidFill>
                  <a:srgbClr val="000000"/>
                </a:solidFill>
                <a:effectLst/>
                <a:latin typeface="Times New Roman" panose="02020603050405020304" pitchFamily="18" charset="0"/>
                <a:ea typeface="Calibri" panose="020F0502020204030204" pitchFamily="34" charset="0"/>
              </a:rPr>
              <a:t>2000</a:t>
            </a:r>
            <a:r>
              <a:rPr lang="en-US" sz="1800" dirty="0">
                <a:solidFill>
                  <a:srgbClr val="000000"/>
                </a:solidFill>
                <a:effectLst/>
                <a:latin typeface="Times New Roman" panose="02020603050405020304" pitchFamily="18" charset="0"/>
                <a:ea typeface="Calibri" panose="020F0502020204030204" pitchFamily="34" charset="0"/>
              </a:rPr>
              <a:t>, 84, 3760.</a:t>
            </a:r>
          </a:p>
          <a:p>
            <a:pPr marL="0" marR="0">
              <a:spcBef>
                <a:spcPts val="0"/>
              </a:spcBef>
              <a:spcAft>
                <a:spcPts val="0"/>
              </a:spcAft>
            </a:pPr>
            <a:r>
              <a:rPr lang="en-US" sz="1800" dirty="0">
                <a:solidFill>
                  <a:srgbClr val="000000"/>
                </a:solidFill>
                <a:effectLst/>
                <a:latin typeface="Times New Roman" panose="02020603050405020304" pitchFamily="18" charset="0"/>
                <a:ea typeface="Times-Roman"/>
              </a:rPr>
              <a:t>Loeb, A.; Weiner, N. </a:t>
            </a:r>
            <a:r>
              <a:rPr lang="en-US" sz="1800" dirty="0">
                <a:solidFill>
                  <a:srgbClr val="000000"/>
                </a:solidFill>
                <a:effectLst/>
                <a:latin typeface="Times New Roman" panose="02020603050405020304" pitchFamily="18" charset="0"/>
                <a:ea typeface="Calibri" panose="020F0502020204030204" pitchFamily="34" charset="0"/>
              </a:rPr>
              <a:t>Cores in dwarf galaxies from dark matter with a Yukawa potential. </a:t>
            </a:r>
            <a:r>
              <a:rPr lang="en-US" sz="1800" i="1" dirty="0">
                <a:solidFill>
                  <a:srgbClr val="000000"/>
                </a:solidFill>
                <a:effectLst/>
                <a:latin typeface="Times New Roman" panose="02020603050405020304" pitchFamily="18" charset="0"/>
                <a:ea typeface="Calibri" panose="020F0502020204030204" pitchFamily="34" charset="0"/>
              </a:rPr>
              <a:t>Phys. Rev. Lett. </a:t>
            </a:r>
            <a:r>
              <a:rPr lang="en-US" sz="1800" b="1" dirty="0">
                <a:solidFill>
                  <a:srgbClr val="000000"/>
                </a:solidFill>
                <a:effectLst/>
                <a:latin typeface="Times New Roman" panose="02020603050405020304" pitchFamily="18" charset="0"/>
                <a:ea typeface="Calibri" panose="020F0502020204030204" pitchFamily="34" charset="0"/>
              </a:rPr>
              <a:t>2011</a:t>
            </a:r>
            <a:r>
              <a:rPr lang="en-US" sz="1800" dirty="0">
                <a:solidFill>
                  <a:srgbClr val="000000"/>
                </a:solidFill>
                <a:effectLst/>
                <a:latin typeface="Times New Roman" panose="02020603050405020304" pitchFamily="18" charset="0"/>
                <a:ea typeface="Calibri" panose="020F0502020204030204" pitchFamily="34" charset="0"/>
              </a:rPr>
              <a:t>, 106, 17132.</a:t>
            </a:r>
          </a:p>
          <a:p>
            <a:pPr marL="0" marR="0">
              <a:spcBef>
                <a:spcPts val="0"/>
              </a:spcBef>
              <a:spcAft>
                <a:spcPts val="0"/>
              </a:spcAft>
            </a:pPr>
            <a:r>
              <a:rPr lang="en-US" sz="1800" dirty="0">
                <a:solidFill>
                  <a:srgbClr val="222222"/>
                </a:solidFill>
                <a:effectLst/>
                <a:latin typeface="Times New Roman" panose="02020603050405020304" pitchFamily="18" charset="0"/>
                <a:ea typeface="Calibri" panose="020F0502020204030204" pitchFamily="34" charset="0"/>
              </a:rPr>
              <a:t>Yang, D.; Yu, H.B.; An, H. </a:t>
            </a:r>
            <a:r>
              <a:rPr lang="en-US" sz="1800" dirty="0">
                <a:solidFill>
                  <a:srgbClr val="000000"/>
                </a:solidFill>
                <a:effectLst/>
                <a:latin typeface="Times New Roman" panose="02020603050405020304" pitchFamily="18" charset="0"/>
                <a:ea typeface="Calibri" panose="020F0502020204030204" pitchFamily="34" charset="0"/>
              </a:rPr>
              <a:t>Self-interacting dark matter and the origin of </a:t>
            </a:r>
            <a:r>
              <a:rPr lang="en-US" sz="1800" dirty="0" err="1">
                <a:solidFill>
                  <a:srgbClr val="000000"/>
                </a:solidFill>
                <a:effectLst/>
                <a:latin typeface="Times New Roman" panose="02020603050405020304" pitchFamily="18" charset="0"/>
                <a:ea typeface="Calibri" panose="020F0502020204030204" pitchFamily="34" charset="0"/>
              </a:rPr>
              <a:t>ultradiffuse</a:t>
            </a:r>
            <a:r>
              <a:rPr lang="en-US" sz="1800" dirty="0">
                <a:solidFill>
                  <a:srgbClr val="000000"/>
                </a:solidFill>
                <a:effectLst/>
                <a:latin typeface="Times New Roman" panose="02020603050405020304" pitchFamily="18" charset="0"/>
                <a:ea typeface="Calibri" panose="020F0502020204030204" pitchFamily="34" charset="0"/>
              </a:rPr>
              <a:t> galaxies NGC1052-DF2 and -DF4. </a:t>
            </a:r>
            <a:r>
              <a:rPr lang="en-US" sz="1800" i="1" dirty="0">
                <a:solidFill>
                  <a:srgbClr val="000000"/>
                </a:solidFill>
                <a:effectLst/>
                <a:latin typeface="Times New Roman" panose="02020603050405020304" pitchFamily="18" charset="0"/>
                <a:ea typeface="Calibri" panose="020F0502020204030204" pitchFamily="34" charset="0"/>
              </a:rPr>
              <a:t>Phys. Rev. Lett. </a:t>
            </a:r>
            <a:r>
              <a:rPr lang="en-US" sz="1800" b="1" dirty="0">
                <a:solidFill>
                  <a:srgbClr val="000000"/>
                </a:solidFill>
                <a:effectLst/>
                <a:latin typeface="Times New Roman" panose="02020603050405020304" pitchFamily="18" charset="0"/>
                <a:ea typeface="Calibri" panose="020F0502020204030204" pitchFamily="34" charset="0"/>
              </a:rPr>
              <a:t>2020</a:t>
            </a:r>
            <a:r>
              <a:rPr lang="en-US" sz="1800" dirty="0">
                <a:solidFill>
                  <a:srgbClr val="000000"/>
                </a:solidFill>
                <a:effectLst/>
                <a:latin typeface="Times New Roman" panose="02020603050405020304" pitchFamily="18" charset="0"/>
                <a:ea typeface="Calibri" panose="020F0502020204030204" pitchFamily="34" charset="0"/>
              </a:rPr>
              <a:t>, 125, 11110</a:t>
            </a:r>
          </a:p>
          <a:p>
            <a:pPr marL="0" indent="0">
              <a:buNone/>
            </a:pPr>
            <a:endParaRPr lang="en-US" sz="2400" dirty="0"/>
          </a:p>
        </p:txBody>
      </p:sp>
    </p:spTree>
  </p:cSld>
  <p:clrMapOvr>
    <a:masterClrMapping/>
  </p:clrMapOvr>
  <p:transition spd="slow" advTm="25"/>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400800"/>
          </a:xfrm>
        </p:spPr>
        <p:txBody>
          <a:bodyPr/>
          <a:lstStyle/>
          <a:p>
            <a:pPr>
              <a:defRPr/>
            </a:pP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Deur</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defRPr/>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In summary, </a:t>
            </a:r>
            <a:r>
              <a:rPr lang="en-US" sz="2400" b="1"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traditional analyses of </a:t>
            </a:r>
            <a:r>
              <a:rPr lang="en-US" sz="24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internal galaxy or cluster dynamics</a:t>
            </a:r>
            <a:r>
              <a:rPr lang="en-US" sz="2400" b="1"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employ Newton’s gravity that neglects the </a:t>
            </a:r>
            <a:r>
              <a:rPr lang="en-US" sz="2400" b="1" i="1"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selfinteraction</a:t>
            </a:r>
            <a:r>
              <a:rPr lang="en-US" sz="2400" b="1"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terms</a:t>
            </a:r>
            <a:r>
              <a:rPr lang="en-US" sz="2400" b="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and this may explain the need</a:t>
            </a:r>
            <a:br>
              <a:rPr lang="en-US" sz="2400" i="1" dirty="0">
                <a:solidFill>
                  <a:srgbClr val="000000"/>
                </a:solidFill>
                <a:effectLst/>
                <a:latin typeface="Times New Roman" panose="02020603050405020304" pitchFamily="18" charset="0"/>
                <a:ea typeface="Times-Roman"/>
                <a:cs typeface="Times New Roman" panose="02020603050405020304" pitchFamily="18" charset="0"/>
              </a:rPr>
            </a:br>
            <a:r>
              <a:rPr lang="en-US" sz="2400" b="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for dark matter. </a:t>
            </a:r>
          </a:p>
          <a:p>
            <a:pPr>
              <a:defRPr/>
            </a:pPr>
            <a:r>
              <a:rPr lang="en-US" sz="2400" b="1"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Traditional analyses of </a:t>
            </a:r>
            <a:r>
              <a:rPr lang="en-US" sz="24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universe evolution</a:t>
            </a:r>
            <a:r>
              <a:rPr lang="en-US" sz="2400" b="1"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do use GR, but under the approximations of isotropy</a:t>
            </a:r>
            <a:r>
              <a:rPr lang="en-US" sz="2400" b="1" i="1" dirty="0">
                <a:solidFill>
                  <a:srgbClr val="000000"/>
                </a:solidFill>
                <a:effectLst/>
                <a:latin typeface="Times New Roman" panose="02020603050405020304" pitchFamily="18" charset="0"/>
                <a:ea typeface="Times-Roman"/>
                <a:cs typeface="Times New Roman" panose="02020603050405020304" pitchFamily="18" charset="0"/>
              </a:rPr>
              <a:t> </a:t>
            </a:r>
            <a:r>
              <a:rPr lang="en-US" sz="2400" b="1"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and homogeneity, which suppress the effects of the </a:t>
            </a:r>
            <a:r>
              <a:rPr lang="en-US" sz="2400" b="1" i="1"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selfinteraction</a:t>
            </a:r>
            <a:r>
              <a:rPr lang="en-US" sz="2400" b="1"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terms</a:t>
            </a:r>
            <a:r>
              <a:rPr lang="en-US" sz="2400" b="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and would by definition disregard</a:t>
            </a:r>
            <a:r>
              <a:rPr lang="en-US" sz="2400" i="1" dirty="0">
                <a:solidFill>
                  <a:srgbClr val="000000"/>
                </a:solidFill>
                <a:effectLst/>
                <a:latin typeface="Times New Roman" panose="02020603050405020304" pitchFamily="18" charset="0"/>
                <a:ea typeface="Times-Roman"/>
                <a:cs typeface="Times New Roman" panose="02020603050405020304" pitchFamily="18" charset="0"/>
              </a:rPr>
              <a:t> </a:t>
            </a:r>
            <a:r>
              <a:rPr lang="en-US" sz="2400" b="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any local phenomenon that could affect gravity’s field, such</a:t>
            </a:r>
            <a:r>
              <a:rPr lang="en-US" sz="2400" i="1" dirty="0">
                <a:solidFill>
                  <a:srgbClr val="000000"/>
                </a:solidFill>
                <a:effectLst/>
                <a:latin typeface="Times New Roman" panose="02020603050405020304" pitchFamily="18" charset="0"/>
                <a:ea typeface="Times-Roman"/>
                <a:cs typeface="Times New Roman" panose="02020603050405020304" pitchFamily="18" charset="0"/>
              </a:rPr>
              <a:t> </a:t>
            </a:r>
            <a:r>
              <a:rPr lang="en-US" sz="2400" b="0" i="1"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as field trapping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defRPr/>
            </a:pPr>
            <a:endParaRPr lang="en-US" sz="2000" dirty="0"/>
          </a:p>
        </p:txBody>
      </p:sp>
    </p:spTree>
  </p:cSld>
  <p:clrMapOvr>
    <a:masterClrMapping/>
  </p:clrMapOvr>
  <p:transition spd="slow" advTm="24"/>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lstStyle/>
          <a:p>
            <a:pPr>
              <a:defRPr/>
            </a:pPr>
            <a:r>
              <a:rPr lang="en-US" sz="2400" dirty="0">
                <a:solidFill>
                  <a:srgbClr val="000000"/>
                </a:solidFill>
                <a:effectLst/>
                <a:latin typeface="Times New Roman" panose="02020603050405020304" pitchFamily="18" charset="0"/>
                <a:ea typeface="Calibri" panose="020F0502020204030204" pitchFamily="34" charset="0"/>
              </a:rPr>
              <a:t>Yahalom (2022) emphasized that </a:t>
            </a:r>
            <a:r>
              <a:rPr lang="en-US" sz="2400" dirty="0">
                <a:solidFill>
                  <a:srgbClr val="C00000"/>
                </a:solidFill>
                <a:effectLst/>
                <a:latin typeface="Times New Roman" panose="02020603050405020304" pitchFamily="18" charset="0"/>
                <a:ea typeface="Calibri" panose="020F0502020204030204" pitchFamily="34" charset="0"/>
              </a:rPr>
              <a:t>he did not consider </a:t>
            </a:r>
            <a:r>
              <a:rPr lang="en-US" sz="2400" dirty="0">
                <a:solidFill>
                  <a:srgbClr val="000000"/>
                </a:solidFill>
                <a:effectLst/>
                <a:latin typeface="Times New Roman" panose="02020603050405020304" pitchFamily="18" charset="0"/>
                <a:ea typeface="Calibri" panose="020F0502020204030204" pitchFamily="34" charset="0"/>
              </a:rPr>
              <a:t>a post-Newtonian approximation, in which matter travels at </a:t>
            </a:r>
            <a:r>
              <a:rPr lang="en-US" sz="2400" dirty="0">
                <a:solidFill>
                  <a:srgbClr val="C00000"/>
                </a:solidFill>
                <a:effectLst/>
                <a:latin typeface="Times New Roman" panose="02020603050405020304" pitchFamily="18" charset="0"/>
                <a:ea typeface="Calibri" panose="020F0502020204030204" pitchFamily="34" charset="0"/>
              </a:rPr>
              <a:t>nearly relativistic speeds. </a:t>
            </a:r>
          </a:p>
          <a:p>
            <a:pPr>
              <a:defRPr/>
            </a:pPr>
            <a:r>
              <a:rPr lang="en-US" sz="2400" dirty="0">
                <a:solidFill>
                  <a:srgbClr val="000000"/>
                </a:solidFill>
                <a:effectLst/>
                <a:latin typeface="Times New Roman" panose="02020603050405020304" pitchFamily="18" charset="0"/>
                <a:ea typeface="Calibri" panose="020F0502020204030204" pitchFamily="34" charset="0"/>
              </a:rPr>
              <a:t>He considered the retardation effects and finite propagation speed of the gravitational field in the case of galaxies, where </a:t>
            </a:r>
            <a:r>
              <a:rPr lang="en-US" sz="2400" dirty="0">
                <a:solidFill>
                  <a:srgbClr val="C00000"/>
                </a:solidFill>
                <a:effectLst/>
                <a:latin typeface="Times New Roman" panose="02020603050405020304" pitchFamily="18" charset="0"/>
                <a:ea typeface="Calibri" panose="020F0502020204030204" pitchFamily="34" charset="0"/>
              </a:rPr>
              <a:t>v/c ~ 10</a:t>
            </a:r>
            <a:r>
              <a:rPr lang="en-US" sz="2400" baseline="30000" dirty="0">
                <a:solidFill>
                  <a:srgbClr val="C00000"/>
                </a:solidFill>
                <a:effectLst/>
                <a:latin typeface="Times New Roman" panose="02020603050405020304" pitchFamily="18" charset="0"/>
                <a:ea typeface="Calibri" panose="020F0502020204030204" pitchFamily="34" charset="0"/>
              </a:rPr>
              <a:t>–3</a:t>
            </a:r>
            <a:r>
              <a:rPr lang="en-US" sz="2400" dirty="0">
                <a:solidFill>
                  <a:srgbClr val="000000"/>
                </a:solidFill>
                <a:effectLst/>
                <a:latin typeface="Times New Roman" panose="02020603050405020304" pitchFamily="18" charset="0"/>
                <a:ea typeface="Calibri" panose="020F0502020204030204" pitchFamily="34" charset="0"/>
              </a:rPr>
              <a:t>.</a:t>
            </a:r>
            <a:r>
              <a:rPr lang="en-US" sz="2400" baseline="30000" dirty="0">
                <a:solidFill>
                  <a:srgbClr val="000000"/>
                </a:solidFill>
                <a:effectLst/>
                <a:latin typeface="Times New Roman" panose="02020603050405020304" pitchFamily="18" charset="0"/>
                <a:ea typeface="Calibri" panose="020F0502020204030204" pitchFamily="34" charset="0"/>
              </a:rPr>
              <a:t> </a:t>
            </a:r>
          </a:p>
          <a:p>
            <a:pPr>
              <a:defRPr/>
            </a:pPr>
            <a:r>
              <a:rPr lang="en-US" sz="2400" dirty="0">
                <a:solidFill>
                  <a:srgbClr val="000000"/>
                </a:solidFill>
                <a:effectLst/>
                <a:latin typeface="Times New Roman" panose="02020603050405020304" pitchFamily="18" charset="0"/>
                <a:ea typeface="Calibri" panose="020F0502020204030204" pitchFamily="34" charset="0"/>
              </a:rPr>
              <a:t>He wrote: “</a:t>
            </a:r>
            <a:r>
              <a:rPr lang="en-US" sz="2400" b="1" i="1" dirty="0">
                <a:solidFill>
                  <a:srgbClr val="000000"/>
                </a:solidFill>
                <a:effectLst/>
                <a:latin typeface="Times New Roman" panose="02020603050405020304" pitchFamily="18" charset="0"/>
                <a:ea typeface="Calibri" panose="020F0502020204030204" pitchFamily="34" charset="0"/>
              </a:rPr>
              <a:t>Every gravitational system, even if it consists of subluminal entities, has a retardation distance, above which retardation cannot be neglected</a:t>
            </a:r>
            <a:r>
              <a:rPr lang="en-US" sz="2400" i="1" dirty="0">
                <a:solidFill>
                  <a:srgbClr val="000000"/>
                </a:solidFill>
                <a:effectLst/>
                <a:latin typeface="Times New Roman" panose="02020603050405020304" pitchFamily="18" charset="0"/>
                <a:ea typeface="Calibri" panose="020F0502020204030204" pitchFamily="34" charset="0"/>
              </a:rPr>
              <a:t>…The retardation distance is roughly 4.54 kpc for M33; other galaxies of different types have shown similar results</a:t>
            </a:r>
            <a:r>
              <a:rPr lang="en-US" sz="2400" dirty="0">
                <a:solidFill>
                  <a:srgbClr val="000000"/>
                </a:solidFill>
                <a:effectLst/>
                <a:latin typeface="Times New Roman" panose="02020603050405020304" pitchFamily="18" charset="0"/>
                <a:ea typeface="Calibri" panose="020F0502020204030204" pitchFamily="34" charset="0"/>
              </a:rPr>
              <a:t>.”</a:t>
            </a:r>
          </a:p>
          <a:p>
            <a:pPr marL="0" indent="0">
              <a:buNone/>
              <a:defRPr/>
            </a:pPr>
            <a:endParaRPr lang="en-US" sz="20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705600"/>
          </a:xfrm>
        </p:spPr>
        <p: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The 21 cm line mentioned above is of great interest in cosmology because it is </a:t>
            </a:r>
            <a:r>
              <a:rPr lang="en-US" sz="2400" dirty="0">
                <a:solidFill>
                  <a:srgbClr val="C00000"/>
                </a:solidFill>
                <a:effectLst/>
                <a:latin typeface="Times New Roman" panose="02020603050405020304" pitchFamily="18" charset="0"/>
                <a:ea typeface="Calibri" panose="020F0502020204030204" pitchFamily="34" charset="0"/>
              </a:rPr>
              <a:t>the only known way to probe the "dark ages”.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Due to the redshift, this line </a:t>
            </a:r>
            <a:r>
              <a:rPr lang="en-US" sz="2400" u="sng" dirty="0">
                <a:solidFill>
                  <a:srgbClr val="000000"/>
                </a:solidFill>
                <a:effectLst/>
                <a:latin typeface="Times New Roman" panose="02020603050405020304" pitchFamily="18" charset="0"/>
                <a:ea typeface="Calibri" panose="020F0502020204030204" pitchFamily="34" charset="0"/>
              </a:rPr>
              <a:t>is observed on Earth at frequencies from 200 MHz to about 9 </a:t>
            </a:r>
            <a:r>
              <a:rPr lang="en-US" sz="2400" u="sng" dirty="0" err="1">
                <a:solidFill>
                  <a:srgbClr val="000000"/>
                </a:solidFill>
                <a:effectLst/>
                <a:latin typeface="Times New Roman" panose="02020603050405020304" pitchFamily="18" charset="0"/>
                <a:ea typeface="Calibri" panose="020F0502020204030204" pitchFamily="34" charset="0"/>
              </a:rPr>
              <a:t>MHz</a:t>
            </a:r>
            <a:r>
              <a:rPr lang="en-US" sz="2400" dirty="0" err="1">
                <a:solidFill>
                  <a:srgbClr val="000000"/>
                </a:solidFill>
                <a:effectLst/>
                <a:latin typeface="Times New Roman" panose="02020603050405020304" pitchFamily="18" charset="0"/>
                <a:ea typeface="Calibri" panose="020F0502020204030204" pitchFamily="34" charset="0"/>
              </a:rPr>
              <a:t>.</a:t>
            </a:r>
            <a:endParaRPr lang="en-US" sz="24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   The 21 cm line is </a:t>
            </a:r>
            <a:r>
              <a:rPr lang="en-US" sz="2400" b="1" dirty="0">
                <a:solidFill>
                  <a:srgbClr val="000000"/>
                </a:solidFill>
                <a:effectLst/>
                <a:latin typeface="Times New Roman" panose="02020603050405020304" pitchFamily="18" charset="0"/>
                <a:ea typeface="Calibri" panose="020F0502020204030204" pitchFamily="34" charset="0"/>
              </a:rPr>
              <a:t>the radiative transition between the two hyperfine levels </a:t>
            </a:r>
            <a:r>
              <a:rPr lang="en-US" sz="2400" dirty="0">
                <a:solidFill>
                  <a:srgbClr val="000000"/>
                </a:solidFill>
                <a:effectLst/>
                <a:latin typeface="Times New Roman" panose="02020603050405020304" pitchFamily="18" charset="0"/>
                <a:ea typeface="Calibri" panose="020F0502020204030204" pitchFamily="34" charset="0"/>
              </a:rPr>
              <a:t>of the hydrogen ground state. </a:t>
            </a:r>
          </a:p>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rPr>
              <a:t>It is </a:t>
            </a:r>
            <a:r>
              <a:rPr lang="en-US" sz="2400" dirty="0">
                <a:solidFill>
                  <a:srgbClr val="C00000"/>
                </a:solidFill>
                <a:effectLst/>
                <a:latin typeface="Times New Roman" panose="02020603050405020304" pitchFamily="18" charset="0"/>
                <a:ea typeface="Calibri" panose="020F0502020204030204" pitchFamily="34" charset="0"/>
              </a:rPr>
              <a:t>the </a:t>
            </a:r>
            <a:r>
              <a:rPr lang="en-US" sz="2400" i="1" dirty="0">
                <a:solidFill>
                  <a:srgbClr val="C00000"/>
                </a:solidFill>
                <a:effectLst/>
                <a:latin typeface="Times New Roman" panose="02020603050405020304" pitchFamily="18" charset="0"/>
                <a:ea typeface="Calibri" panose="020F0502020204030204" pitchFamily="34" charset="0"/>
              </a:rPr>
              <a:t>spin-flip transition</a:t>
            </a:r>
            <a:r>
              <a:rPr lang="en-US" sz="2400" dirty="0">
                <a:solidFill>
                  <a:srgbClr val="C00000"/>
                </a:solidFill>
                <a:effectLst/>
                <a:latin typeface="Times New Roman" panose="02020603050405020304" pitchFamily="18" charset="0"/>
                <a:ea typeface="Calibri" panose="020F0502020204030204" pitchFamily="34" charset="0"/>
              </a:rPr>
              <a:t> between parallel and antiparallel configurations</a:t>
            </a:r>
            <a:r>
              <a:rPr lang="en-US" sz="2400" dirty="0">
                <a:solidFill>
                  <a:srgbClr val="000000"/>
                </a:solidFill>
                <a:effectLst/>
                <a:latin typeface="Times New Roman" panose="02020603050405020304" pitchFamily="18" charset="0"/>
                <a:ea typeface="Calibri" panose="020F0502020204030204" pitchFamily="34" charset="0"/>
              </a:rPr>
              <a:t> of the electron and proton spins. </a:t>
            </a:r>
          </a:p>
          <a:p>
            <a:pPr>
              <a:defRPr/>
            </a:pPr>
            <a:endParaRPr lang="en-US" sz="20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400D-6A11-4941-8857-5E62EE31E7D2}"/>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88AC4D60-554B-4E58-947D-A286E134298F}"/>
              </a:ext>
            </a:extLst>
          </p:cNvPr>
          <p:cNvSpPr>
            <a:spLocks noGrp="1"/>
          </p:cNvSpPr>
          <p:nvPr>
            <p:ph idx="1"/>
          </p:nvPr>
        </p:nvSpPr>
        <p:spPr>
          <a:xfrm>
            <a:off x="457200" y="426720"/>
            <a:ext cx="8229600" cy="6156642"/>
          </a:xfrm>
        </p:spPr>
        <p:txBody>
          <a:bodyPr/>
          <a:lstStyle/>
          <a:p>
            <a:pPr marL="0" indent="0">
              <a:buNone/>
            </a:pPr>
            <a:r>
              <a:rPr lang="en-US" sz="2800" dirty="0">
                <a:effectLst/>
                <a:latin typeface="Times New Roman" panose="02020603050405020304" pitchFamily="18" charset="0"/>
                <a:ea typeface="Calibri" panose="020F0502020204030204" pitchFamily="34" charset="0"/>
              </a:rPr>
              <a:t>I remind that </a:t>
            </a:r>
            <a:r>
              <a:rPr lang="en-US" sz="2800" b="1" dirty="0">
                <a:effectLst/>
                <a:latin typeface="Times New Roman" panose="02020603050405020304" pitchFamily="18" charset="0"/>
                <a:ea typeface="Calibri" panose="020F0502020204030204" pitchFamily="34" charset="0"/>
              </a:rPr>
              <a:t>matter does </a:t>
            </a:r>
            <a:r>
              <a:rPr lang="en-US" sz="2800" b="1" u="sng" dirty="0">
                <a:solidFill>
                  <a:srgbClr val="FF0000"/>
                </a:solidFill>
                <a:effectLst/>
                <a:latin typeface="Times New Roman" panose="02020603050405020304" pitchFamily="18" charset="0"/>
                <a:ea typeface="Calibri" panose="020F0502020204030204" pitchFamily="34" charset="0"/>
              </a:rPr>
              <a:t>not</a:t>
            </a:r>
            <a:r>
              <a:rPr lang="en-US" sz="2800" b="1" dirty="0">
                <a:effectLst/>
                <a:latin typeface="Times New Roman" panose="02020603050405020304" pitchFamily="18" charset="0"/>
                <a:ea typeface="Calibri" panose="020F0502020204030204" pitchFamily="34" charset="0"/>
              </a:rPr>
              <a:t> bend light itself</a:t>
            </a:r>
            <a:r>
              <a:rPr lang="en-US" sz="2800" dirty="0">
                <a:effectLst/>
                <a:latin typeface="Times New Roman" panose="02020603050405020304" pitchFamily="18" charset="0"/>
                <a:ea typeface="Calibri" panose="020F0502020204030204" pitchFamily="34" charset="0"/>
              </a:rPr>
              <a:t>: </a:t>
            </a:r>
          </a:p>
          <a:p>
            <a:r>
              <a:rPr lang="en-US" sz="2800" dirty="0">
                <a:solidFill>
                  <a:srgbClr val="FF0000"/>
                </a:solidFill>
                <a:effectLst/>
                <a:latin typeface="Times New Roman" panose="02020603050405020304" pitchFamily="18" charset="0"/>
                <a:ea typeface="Calibri" panose="020F0502020204030204" pitchFamily="34" charset="0"/>
              </a:rPr>
              <a:t>mass bends spacetime </a:t>
            </a:r>
          </a:p>
          <a:p>
            <a:r>
              <a:rPr lang="en-US" sz="2800" dirty="0">
                <a:solidFill>
                  <a:srgbClr val="FF0000"/>
                </a:solidFill>
                <a:effectLst/>
                <a:latin typeface="Times New Roman" panose="02020603050405020304" pitchFamily="18" charset="0"/>
                <a:ea typeface="Calibri" panose="020F0502020204030204" pitchFamily="34" charset="0"/>
              </a:rPr>
              <a:t>light follows the curvature of spacetime</a:t>
            </a:r>
            <a:r>
              <a:rPr lang="en-US" sz="2800" dirty="0">
                <a:effectLst/>
                <a:latin typeface="Times New Roman" panose="02020603050405020304" pitchFamily="18" charset="0"/>
                <a:ea typeface="Calibri" panose="020F0502020204030204" pitchFamily="34" charset="0"/>
              </a:rPr>
              <a:t>, resulting in the lensing effect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6809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B26C-F6E1-3B19-1592-5F9E2D68E25F}"/>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F380F320-57E5-DC6F-014F-5D064E79CB99}"/>
              </a:ext>
            </a:extLst>
          </p:cNvPr>
          <p:cNvSpPr>
            <a:spLocks noGrp="1"/>
          </p:cNvSpPr>
          <p:nvPr>
            <p:ph idx="1"/>
          </p:nvPr>
        </p:nvSpPr>
        <p:spPr>
          <a:xfrm>
            <a:off x="457200" y="320358"/>
            <a:ext cx="8229600" cy="6263004"/>
          </a:xfrm>
        </p:spPr>
        <p:txBody>
          <a:bodyPr/>
          <a:lstStyle/>
          <a:p>
            <a:pPr marL="0" marR="0" indent="0" algn="ctr">
              <a:spcBef>
                <a:spcPts val="0"/>
              </a:spcBef>
              <a:spcAft>
                <a:spcPts val="0"/>
              </a:spcAft>
              <a:buNone/>
            </a:pPr>
            <a:r>
              <a:rPr lang="en-US" sz="2000" b="1" dirty="0">
                <a:solidFill>
                  <a:srgbClr val="000000"/>
                </a:solidFill>
                <a:effectLst/>
                <a:latin typeface="Times New Roman" panose="02020603050405020304" pitchFamily="18" charset="0"/>
                <a:ea typeface="Calibri" panose="020F0502020204030204" pitchFamily="34" charset="0"/>
              </a:rPr>
              <a:t>Why the SFHA can be excited to the 2s state by electron impact</a:t>
            </a:r>
            <a:endParaRPr lang="en-US" sz="20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rPr>
              <a:t> </a:t>
            </a:r>
          </a:p>
          <a:p>
            <a:pPr>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For example, in the Born approximation, the excitation amplitude from 1s to 2s is controlled by (see, e.g., </a:t>
            </a:r>
            <a:r>
              <a:rPr lang="en-US" sz="2000" dirty="0" err="1">
                <a:solidFill>
                  <a:srgbClr val="000000"/>
                </a:solidFill>
                <a:effectLst/>
                <a:latin typeface="Times New Roman" panose="02020603050405020304" pitchFamily="18" charset="0"/>
                <a:ea typeface="Calibri" panose="020F0502020204030204" pitchFamily="34" charset="0"/>
              </a:rPr>
              <a:t>Geltman</a:t>
            </a:r>
            <a:r>
              <a:rPr lang="en-US" sz="2000" dirty="0">
                <a:solidFill>
                  <a:srgbClr val="000000"/>
                </a:solidFill>
                <a:effectLst/>
                <a:latin typeface="Times New Roman" panose="02020603050405020304" pitchFamily="18" charset="0"/>
                <a:ea typeface="Calibri" panose="020F0502020204030204" pitchFamily="34" charset="0"/>
              </a:rPr>
              <a:t> &amp; Hidalgo, JPB </a:t>
            </a:r>
            <a:r>
              <a:rPr lang="en-US" sz="2000" b="1" dirty="0">
                <a:solidFill>
                  <a:srgbClr val="000000"/>
                </a:solidFill>
                <a:effectLst/>
                <a:latin typeface="Times New Roman" panose="02020603050405020304" pitchFamily="18" charset="0"/>
                <a:ea typeface="Calibri" panose="020F0502020204030204" pitchFamily="34" charset="0"/>
              </a:rPr>
              <a:t>4</a:t>
            </a:r>
            <a:r>
              <a:rPr lang="en-US" sz="2000" dirty="0">
                <a:solidFill>
                  <a:srgbClr val="000000"/>
                </a:solidFill>
                <a:effectLst/>
                <a:latin typeface="Times New Roman" panose="02020603050405020304" pitchFamily="18" charset="0"/>
                <a:ea typeface="Calibri" panose="020F0502020204030204" pitchFamily="34" charset="0"/>
              </a:rPr>
              <a:t> (1971) 1299)</a:t>
            </a:r>
          </a:p>
          <a:p>
            <a:pPr marL="0" marR="0" indent="0">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rPr>
              <a:t> </a:t>
            </a:r>
          </a:p>
          <a:p>
            <a:pPr marL="0" marR="0" indent="0" algn="ctr">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rPr>
              <a:t>∫</a:t>
            </a:r>
            <a:r>
              <a:rPr lang="en-US" sz="2000" dirty="0" err="1">
                <a:solidFill>
                  <a:srgbClr val="000000"/>
                </a:solidFill>
                <a:effectLst/>
                <a:latin typeface="Times New Roman" panose="02020603050405020304" pitchFamily="18" charset="0"/>
                <a:ea typeface="Calibri" panose="020F0502020204030204" pitchFamily="34" charset="0"/>
              </a:rPr>
              <a:t>d</a:t>
            </a:r>
            <a:r>
              <a:rPr lang="en-US" sz="2000" b="1" dirty="0" err="1">
                <a:solidFill>
                  <a:srgbClr val="000000"/>
                </a:solidFill>
                <a:effectLst/>
                <a:latin typeface="Times New Roman" panose="02020603050405020304" pitchFamily="18" charset="0"/>
                <a:ea typeface="Calibri" panose="020F0502020204030204" pitchFamily="34" charset="0"/>
              </a:rPr>
              <a:t>r</a:t>
            </a:r>
            <a:r>
              <a:rPr lang="en-US" sz="2000" dirty="0">
                <a:solidFill>
                  <a:srgbClr val="000000"/>
                </a:solidFill>
                <a:effectLst/>
                <a:latin typeface="Times New Roman" panose="02020603050405020304" pitchFamily="18" charset="0"/>
                <a:ea typeface="Calibri" panose="020F0502020204030204" pitchFamily="34" charset="0"/>
              </a:rPr>
              <a:t> exp[</a:t>
            </a:r>
            <a:r>
              <a:rPr lang="en-US" sz="2000" dirty="0" err="1">
                <a:solidFill>
                  <a:srgbClr val="000000"/>
                </a:solidFill>
                <a:effectLst/>
                <a:latin typeface="Times New Roman" panose="02020603050405020304" pitchFamily="18" charset="0"/>
                <a:ea typeface="Calibri" panose="020F0502020204030204" pitchFamily="34" charset="0"/>
              </a:rPr>
              <a:t>i</a:t>
            </a:r>
            <a:r>
              <a:rPr lang="en-US" sz="2000" dirty="0">
                <a:solidFill>
                  <a:srgbClr val="000000"/>
                </a:solidFill>
                <a:effectLst/>
                <a:latin typeface="Times New Roman" panose="02020603050405020304" pitchFamily="18" charset="0"/>
                <a:ea typeface="Calibri" panose="020F0502020204030204" pitchFamily="34" charset="0"/>
              </a:rPr>
              <a:t>(</a:t>
            </a:r>
            <a:r>
              <a:rPr lang="en-US" sz="2000" b="1" dirty="0" err="1">
                <a:solidFill>
                  <a:srgbClr val="000000"/>
                </a:solidFill>
                <a:effectLst/>
                <a:latin typeface="Times New Roman" panose="02020603050405020304" pitchFamily="18" charset="0"/>
                <a:ea typeface="Calibri" panose="020F0502020204030204" pitchFamily="34" charset="0"/>
              </a:rPr>
              <a:t>k</a:t>
            </a:r>
            <a:r>
              <a:rPr lang="en-US" sz="2000" baseline="-25000" dirty="0" err="1">
                <a:solidFill>
                  <a:srgbClr val="000000"/>
                </a:solidFill>
                <a:effectLst/>
                <a:latin typeface="Times New Roman" panose="02020603050405020304" pitchFamily="18" charset="0"/>
                <a:ea typeface="Calibri" panose="020F0502020204030204" pitchFamily="34" charset="0"/>
              </a:rPr>
              <a:t>p</a:t>
            </a:r>
            <a:r>
              <a:rPr lang="en-US" sz="2000" dirty="0">
                <a:solidFill>
                  <a:srgbClr val="000000"/>
                </a:solidFill>
                <a:effectLst/>
                <a:latin typeface="Times New Roman" panose="02020603050405020304" pitchFamily="18" charset="0"/>
                <a:ea typeface="Calibri" panose="020F0502020204030204" pitchFamily="34" charset="0"/>
              </a:rPr>
              <a:t> – </a:t>
            </a:r>
            <a:r>
              <a:rPr lang="en-US" sz="2000" b="1" dirty="0" err="1">
                <a:solidFill>
                  <a:srgbClr val="000000"/>
                </a:solidFill>
                <a:effectLst/>
                <a:latin typeface="Times New Roman" panose="02020603050405020304" pitchFamily="18" charset="0"/>
                <a:ea typeface="Calibri" panose="020F0502020204030204" pitchFamily="34" charset="0"/>
              </a:rPr>
              <a:t>k</a:t>
            </a:r>
            <a:r>
              <a:rPr lang="en-US" sz="2000" baseline="-25000" dirty="0" err="1">
                <a:solidFill>
                  <a:srgbClr val="000000"/>
                </a:solidFill>
                <a:effectLst/>
                <a:latin typeface="Times New Roman" panose="02020603050405020304" pitchFamily="18" charset="0"/>
                <a:ea typeface="Calibri" panose="020F0502020204030204" pitchFamily="34" charset="0"/>
              </a:rPr>
              <a:t>q</a:t>
            </a:r>
            <a:r>
              <a:rPr lang="en-US" sz="2000" dirty="0">
                <a:solidFill>
                  <a:srgbClr val="000000"/>
                </a:solidFill>
                <a:effectLst/>
                <a:latin typeface="Times New Roman" panose="02020603050405020304" pitchFamily="18" charset="0"/>
                <a:ea typeface="Calibri" panose="020F0502020204030204" pitchFamily="34" charset="0"/>
              </a:rPr>
              <a:t>)</a:t>
            </a:r>
            <a:r>
              <a:rPr lang="en-US" sz="2000" b="1" dirty="0">
                <a:solidFill>
                  <a:srgbClr val="000000"/>
                </a:solidFill>
                <a:effectLst/>
                <a:latin typeface="Times New Roman" panose="02020603050405020304" pitchFamily="18" charset="0"/>
                <a:ea typeface="Calibri" panose="020F0502020204030204" pitchFamily="34" charset="0"/>
              </a:rPr>
              <a:t>r</a:t>
            </a:r>
            <a:r>
              <a:rPr lang="en-US" sz="2000" dirty="0">
                <a:solidFill>
                  <a:srgbClr val="000000"/>
                </a:solidFill>
                <a:effectLst/>
                <a:latin typeface="Times New Roman" panose="02020603050405020304" pitchFamily="18" charset="0"/>
                <a:ea typeface="Calibri" panose="020F0502020204030204" pitchFamily="34" charset="0"/>
              </a:rPr>
              <a:t>] </a:t>
            </a:r>
            <a:r>
              <a:rPr lang="en-US" sz="2000" baseline="-25000" dirty="0">
                <a:solidFill>
                  <a:srgbClr val="000000"/>
                </a:solidFill>
                <a:effectLst/>
                <a:latin typeface="Times New Roman" panose="02020603050405020304" pitchFamily="18" charset="0"/>
                <a:ea typeface="Calibri" panose="020F0502020204030204" pitchFamily="34" charset="0"/>
              </a:rPr>
              <a:t>1</a:t>
            </a:r>
            <a:r>
              <a:rPr lang="en-US" sz="2000" dirty="0">
                <a:solidFill>
                  <a:srgbClr val="000000"/>
                </a:solidFill>
                <a:effectLst/>
                <a:latin typeface="Times New Roman" panose="02020603050405020304" pitchFamily="18" charset="0"/>
                <a:ea typeface="Calibri" panose="020F0502020204030204" pitchFamily="34" charset="0"/>
              </a:rPr>
              <a:t>F</a:t>
            </a:r>
            <a:r>
              <a:rPr lang="en-US" sz="2000" baseline="-25000" dirty="0">
                <a:solidFill>
                  <a:srgbClr val="000000"/>
                </a:solidFill>
                <a:effectLst/>
                <a:latin typeface="Times New Roman" panose="02020603050405020304" pitchFamily="18" charset="0"/>
                <a:ea typeface="Calibri" panose="020F0502020204030204" pitchFamily="34" charset="0"/>
              </a:rPr>
              <a:t>1</a:t>
            </a:r>
            <a:r>
              <a:rPr lang="en-US" sz="2000" dirty="0">
                <a:solidFill>
                  <a:srgbClr val="000000"/>
                </a:solidFill>
                <a:effectLst/>
                <a:latin typeface="Times New Roman" panose="02020603050405020304" pitchFamily="18" charset="0"/>
                <a:ea typeface="Calibri" panose="020F0502020204030204" pitchFamily="34" charset="0"/>
              </a:rPr>
              <a:t>[ime</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/(ħ</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k</a:t>
            </a:r>
            <a:r>
              <a:rPr lang="en-US" sz="2000" baseline="-25000" dirty="0">
                <a:solidFill>
                  <a:srgbClr val="000000"/>
                </a:solidFill>
                <a:effectLst/>
                <a:latin typeface="Times New Roman" panose="02020603050405020304" pitchFamily="18" charset="0"/>
                <a:ea typeface="Calibri" panose="020F0502020204030204" pitchFamily="34" charset="0"/>
              </a:rPr>
              <a:t>q</a:t>
            </a:r>
            <a:r>
              <a:rPr lang="en-US" sz="2000" dirty="0">
                <a:solidFill>
                  <a:srgbClr val="000000"/>
                </a:solidFill>
                <a:effectLst/>
                <a:latin typeface="Times New Roman" panose="02020603050405020304" pitchFamily="18" charset="0"/>
                <a:ea typeface="Calibri" panose="020F0502020204030204" pitchFamily="34" charset="0"/>
              </a:rPr>
              <a:t>); 1; </a:t>
            </a:r>
            <a:r>
              <a:rPr lang="en-US" sz="2000" dirty="0" err="1">
                <a:solidFill>
                  <a:srgbClr val="000000"/>
                </a:solidFill>
                <a:effectLst/>
                <a:latin typeface="Times New Roman" panose="02020603050405020304" pitchFamily="18" charset="0"/>
                <a:ea typeface="Calibri" panose="020F0502020204030204" pitchFamily="34" charset="0"/>
              </a:rPr>
              <a:t>ik</a:t>
            </a:r>
            <a:r>
              <a:rPr lang="en-US" sz="2000" baseline="-25000" dirty="0" err="1">
                <a:solidFill>
                  <a:srgbClr val="000000"/>
                </a:solidFill>
                <a:effectLst/>
                <a:latin typeface="Times New Roman" panose="02020603050405020304" pitchFamily="18" charset="0"/>
                <a:ea typeface="Calibri" panose="020F0502020204030204" pitchFamily="34" charset="0"/>
              </a:rPr>
              <a:t>q</a:t>
            </a:r>
            <a:r>
              <a:rPr lang="en-US" sz="2000" dirty="0" err="1">
                <a:solidFill>
                  <a:srgbClr val="000000"/>
                </a:solidFill>
                <a:effectLst/>
                <a:latin typeface="Times New Roman" panose="02020603050405020304" pitchFamily="18" charset="0"/>
                <a:ea typeface="Calibri" panose="020F0502020204030204" pitchFamily="34" charset="0"/>
              </a:rPr>
              <a:t>r+i</a:t>
            </a:r>
            <a:r>
              <a:rPr lang="en-US" sz="2000" b="1" dirty="0" err="1">
                <a:solidFill>
                  <a:srgbClr val="000000"/>
                </a:solidFill>
                <a:effectLst/>
                <a:latin typeface="Times New Roman" panose="02020603050405020304" pitchFamily="18" charset="0"/>
                <a:ea typeface="Calibri" panose="020F0502020204030204" pitchFamily="34" charset="0"/>
              </a:rPr>
              <a:t>k</a:t>
            </a:r>
            <a:r>
              <a:rPr lang="en-US" sz="2000" baseline="-25000" dirty="0" err="1">
                <a:solidFill>
                  <a:srgbClr val="000000"/>
                </a:solidFill>
                <a:effectLst/>
                <a:latin typeface="Times New Roman" panose="02020603050405020304" pitchFamily="18" charset="0"/>
                <a:ea typeface="Calibri" panose="020F0502020204030204" pitchFamily="34" charset="0"/>
              </a:rPr>
              <a:t>p</a:t>
            </a:r>
            <a:r>
              <a:rPr lang="en-US" sz="2000" b="1" dirty="0" err="1">
                <a:solidFill>
                  <a:srgbClr val="000000"/>
                </a:solidFill>
                <a:effectLst/>
                <a:latin typeface="Times New Roman" panose="02020603050405020304" pitchFamily="18" charset="0"/>
                <a:ea typeface="Calibri" panose="020F0502020204030204" pitchFamily="34" charset="0"/>
              </a:rPr>
              <a:t>r</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a:solidFill>
                  <a:srgbClr val="FF0000"/>
                </a:solidFill>
                <a:effectLst/>
                <a:latin typeface="Times New Roman" panose="02020603050405020304" pitchFamily="18" charset="0"/>
                <a:ea typeface="Calibri" panose="020F0502020204030204" pitchFamily="34" charset="0"/>
              </a:rPr>
              <a:t>y</a:t>
            </a:r>
            <a:r>
              <a:rPr lang="en-US" sz="2000" baseline="-25000" dirty="0">
                <a:solidFill>
                  <a:srgbClr val="FF0000"/>
                </a:solidFill>
                <a:effectLst/>
                <a:latin typeface="Times New Roman" panose="02020603050405020304" pitchFamily="18" charset="0"/>
                <a:ea typeface="Calibri" panose="020F0502020204030204" pitchFamily="34" charset="0"/>
              </a:rPr>
              <a:t>0</a:t>
            </a:r>
            <a:r>
              <a:rPr lang="en-US" sz="2000" dirty="0">
                <a:solidFill>
                  <a:srgbClr val="FF0000"/>
                </a:solidFill>
                <a:effectLst/>
                <a:latin typeface="Times New Roman" panose="02020603050405020304" pitchFamily="18" charset="0"/>
                <a:ea typeface="Calibri" panose="020F0502020204030204" pitchFamily="34" charset="0"/>
              </a:rPr>
              <a:t>(10,20|r)</a:t>
            </a:r>
            <a:r>
              <a:rPr lang="en-US" sz="2000" dirty="0">
                <a:solidFill>
                  <a:srgbClr val="000000"/>
                </a:solidFill>
                <a:effectLst/>
                <a:latin typeface="Times New Roman" panose="02020603050405020304" pitchFamily="18" charset="0"/>
                <a:ea typeface="Calibri" panose="020F0502020204030204" pitchFamily="34" charset="0"/>
              </a:rPr>
              <a:t>, 	(1)</a:t>
            </a:r>
          </a:p>
          <a:p>
            <a:pPr marL="0" marR="0" indent="0">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rPr>
              <a:t> </a:t>
            </a:r>
          </a:p>
          <a:p>
            <a:pPr marL="0" marR="0" indent="0">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rPr>
              <a:t>where</a:t>
            </a:r>
          </a:p>
          <a:p>
            <a:pPr marL="0" marR="0" indent="0">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a:solidFill>
                  <a:srgbClr val="FF0000"/>
                </a:solidFill>
                <a:effectLst/>
                <a:latin typeface="Times New Roman" panose="02020603050405020304" pitchFamily="18" charset="0"/>
                <a:ea typeface="Calibri" panose="020F0502020204030204" pitchFamily="34" charset="0"/>
              </a:rPr>
              <a:t>     </a:t>
            </a:r>
            <a:r>
              <a:rPr lang="en-US" sz="2000" baseline="-25000" dirty="0">
                <a:solidFill>
                  <a:srgbClr val="FF0000"/>
                </a:solidFill>
                <a:effectLst/>
                <a:latin typeface="Times New Roman" panose="02020603050405020304" pitchFamily="18" charset="0"/>
                <a:ea typeface="Calibri" panose="020F0502020204030204" pitchFamily="34" charset="0"/>
              </a:rPr>
              <a:t>r</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a:solidFill>
                  <a:srgbClr val="FF0000"/>
                </a:solidFill>
                <a:latin typeface="Times New Roman" panose="02020603050405020304" pitchFamily="18" charset="0"/>
                <a:ea typeface="Calibri" panose="020F0502020204030204" pitchFamily="34" charset="0"/>
              </a:rPr>
              <a:t>	</a:t>
            </a:r>
            <a:r>
              <a:rPr lang="en-US" sz="2000" baseline="-25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2000" dirty="0">
                <a:solidFill>
                  <a:srgbClr val="FF0000"/>
                </a:solidFill>
                <a:effectLst/>
                <a:latin typeface="Times New Roman" panose="02020603050405020304" pitchFamily="18" charset="0"/>
                <a:ea typeface="Calibri" panose="020F0502020204030204" pitchFamily="34" charset="0"/>
              </a:rPr>
              <a:t>y</a:t>
            </a:r>
            <a:r>
              <a:rPr lang="en-US" sz="2000" baseline="-25000" dirty="0">
                <a:solidFill>
                  <a:srgbClr val="FF0000"/>
                </a:solidFill>
                <a:effectLst/>
                <a:latin typeface="Times New Roman" panose="02020603050405020304" pitchFamily="18" charset="0"/>
                <a:ea typeface="Calibri" panose="020F0502020204030204" pitchFamily="34" charset="0"/>
              </a:rPr>
              <a:t>0</a:t>
            </a:r>
            <a:r>
              <a:rPr lang="en-US" sz="2000" dirty="0">
                <a:solidFill>
                  <a:srgbClr val="FF0000"/>
                </a:solidFill>
                <a:effectLst/>
                <a:latin typeface="Times New Roman" panose="02020603050405020304" pitchFamily="18" charset="0"/>
                <a:ea typeface="Calibri" panose="020F0502020204030204" pitchFamily="34" charset="0"/>
              </a:rPr>
              <a:t>(10,20|r) = (1/r) ∫ dr</a:t>
            </a:r>
            <a:r>
              <a:rPr lang="en-US" sz="2000" baseline="-25000" dirty="0">
                <a:solidFill>
                  <a:srgbClr val="FF0000"/>
                </a:solidFill>
                <a:effectLst/>
                <a:latin typeface="Times New Roman" panose="02020603050405020304" pitchFamily="18" charset="0"/>
                <a:ea typeface="Calibri" panose="020F0502020204030204" pitchFamily="34" charset="0"/>
              </a:rPr>
              <a:t>1</a:t>
            </a:r>
            <a:r>
              <a:rPr lang="en-US" sz="2000" dirty="0">
                <a:solidFill>
                  <a:srgbClr val="FF0000"/>
                </a:solidFill>
                <a:effectLst/>
                <a:latin typeface="Times New Roman" panose="02020603050405020304" pitchFamily="18" charset="0"/>
                <a:ea typeface="Calibri" panose="020F0502020204030204" pitchFamily="34" charset="0"/>
              </a:rPr>
              <a:t>R</a:t>
            </a:r>
            <a:r>
              <a:rPr lang="en-US" sz="2000" baseline="-25000" dirty="0">
                <a:solidFill>
                  <a:srgbClr val="FF0000"/>
                </a:solidFill>
                <a:effectLst/>
                <a:latin typeface="Times New Roman" panose="02020603050405020304" pitchFamily="18" charset="0"/>
                <a:ea typeface="Calibri" panose="020F0502020204030204" pitchFamily="34" charset="0"/>
              </a:rPr>
              <a:t>10</a:t>
            </a:r>
            <a:r>
              <a:rPr lang="en-US" sz="2000" dirty="0">
                <a:solidFill>
                  <a:srgbClr val="FF0000"/>
                </a:solidFill>
                <a:effectLst/>
                <a:latin typeface="Times New Roman" panose="02020603050405020304" pitchFamily="18" charset="0"/>
                <a:ea typeface="Calibri" panose="020F0502020204030204" pitchFamily="34" charset="0"/>
              </a:rPr>
              <a:t>(r</a:t>
            </a:r>
            <a:r>
              <a:rPr lang="en-US" sz="2000" baseline="-25000" dirty="0">
                <a:solidFill>
                  <a:srgbClr val="FF0000"/>
                </a:solidFill>
                <a:effectLst/>
                <a:latin typeface="Times New Roman" panose="02020603050405020304" pitchFamily="18" charset="0"/>
                <a:ea typeface="Calibri" panose="020F0502020204030204" pitchFamily="34" charset="0"/>
              </a:rPr>
              <a:t>1</a:t>
            </a:r>
            <a:r>
              <a:rPr lang="en-US" sz="2000" dirty="0">
                <a:solidFill>
                  <a:srgbClr val="FF0000"/>
                </a:solidFill>
                <a:effectLst/>
                <a:latin typeface="Times New Roman" panose="02020603050405020304" pitchFamily="18" charset="0"/>
                <a:ea typeface="Calibri" panose="020F0502020204030204" pitchFamily="34" charset="0"/>
              </a:rPr>
              <a:t>)R</a:t>
            </a:r>
            <a:r>
              <a:rPr lang="en-US" sz="2000" baseline="-25000" dirty="0">
                <a:solidFill>
                  <a:srgbClr val="FF0000"/>
                </a:solidFill>
                <a:effectLst/>
                <a:latin typeface="Times New Roman" panose="02020603050405020304" pitchFamily="18" charset="0"/>
                <a:ea typeface="Calibri" panose="020F0502020204030204" pitchFamily="34" charset="0"/>
              </a:rPr>
              <a:t>20</a:t>
            </a:r>
            <a:r>
              <a:rPr lang="en-US" sz="2000" dirty="0">
                <a:solidFill>
                  <a:srgbClr val="FF0000"/>
                </a:solidFill>
                <a:effectLst/>
                <a:latin typeface="Times New Roman" panose="02020603050405020304" pitchFamily="18" charset="0"/>
                <a:ea typeface="Calibri" panose="020F0502020204030204" pitchFamily="34" charset="0"/>
              </a:rPr>
              <a:t>(r</a:t>
            </a:r>
            <a:r>
              <a:rPr lang="en-US" sz="2000" baseline="-25000" dirty="0">
                <a:solidFill>
                  <a:srgbClr val="FF0000"/>
                </a:solidFill>
                <a:effectLst/>
                <a:latin typeface="Times New Roman" panose="02020603050405020304" pitchFamily="18" charset="0"/>
                <a:ea typeface="Calibri" panose="020F0502020204030204" pitchFamily="34" charset="0"/>
              </a:rPr>
              <a:t>1</a:t>
            </a:r>
            <a:r>
              <a:rPr lang="en-US" sz="2000" dirty="0">
                <a:solidFill>
                  <a:srgbClr val="FF0000"/>
                </a:solidFill>
                <a:effectLst/>
                <a:latin typeface="Times New Roman" panose="02020603050405020304" pitchFamily="18" charset="0"/>
                <a:ea typeface="Calibri" panose="020F0502020204030204" pitchFamily="34" charset="0"/>
              </a:rPr>
              <a:t>) r</a:t>
            </a:r>
            <a:r>
              <a:rPr lang="en-US" sz="2000" baseline="-25000" dirty="0">
                <a:solidFill>
                  <a:srgbClr val="FF0000"/>
                </a:solidFill>
                <a:effectLst/>
                <a:latin typeface="Times New Roman" panose="02020603050405020304" pitchFamily="18" charset="0"/>
                <a:ea typeface="Calibri" panose="020F0502020204030204" pitchFamily="34" charset="0"/>
              </a:rPr>
              <a:t>1</a:t>
            </a:r>
            <a:r>
              <a:rPr lang="en-US" sz="2000" dirty="0">
                <a:solidFill>
                  <a:srgbClr val="FF0000"/>
                </a:solidFill>
                <a:effectLst/>
                <a:latin typeface="Times New Roman" panose="02020603050405020304" pitchFamily="18" charset="0"/>
                <a:ea typeface="Calibri" panose="020F0502020204030204" pitchFamily="34" charset="0"/>
              </a:rPr>
              <a:t> + r ∫ dr</a:t>
            </a:r>
            <a:r>
              <a:rPr lang="en-US" sz="2000" baseline="-25000" dirty="0">
                <a:solidFill>
                  <a:srgbClr val="FF0000"/>
                </a:solidFill>
                <a:effectLst/>
                <a:latin typeface="Times New Roman" panose="02020603050405020304" pitchFamily="18" charset="0"/>
                <a:ea typeface="Calibri" panose="020F0502020204030204" pitchFamily="34" charset="0"/>
              </a:rPr>
              <a:t>1</a:t>
            </a:r>
            <a:r>
              <a:rPr lang="en-US" sz="2000" dirty="0">
                <a:solidFill>
                  <a:srgbClr val="FF0000"/>
                </a:solidFill>
                <a:effectLst/>
                <a:latin typeface="Times New Roman" panose="02020603050405020304" pitchFamily="18" charset="0"/>
                <a:ea typeface="Calibri" panose="020F0502020204030204" pitchFamily="34" charset="0"/>
              </a:rPr>
              <a:t>R</a:t>
            </a:r>
            <a:r>
              <a:rPr lang="en-US" sz="2000" baseline="-25000" dirty="0">
                <a:solidFill>
                  <a:srgbClr val="FF0000"/>
                </a:solidFill>
                <a:effectLst/>
                <a:latin typeface="Times New Roman" panose="02020603050405020304" pitchFamily="18" charset="0"/>
                <a:ea typeface="Calibri" panose="020F0502020204030204" pitchFamily="34" charset="0"/>
              </a:rPr>
              <a:t>10</a:t>
            </a:r>
            <a:r>
              <a:rPr lang="en-US" sz="2000" dirty="0">
                <a:solidFill>
                  <a:srgbClr val="FF0000"/>
                </a:solidFill>
                <a:effectLst/>
                <a:latin typeface="Times New Roman" panose="02020603050405020304" pitchFamily="18" charset="0"/>
                <a:ea typeface="Calibri" panose="020F0502020204030204" pitchFamily="34" charset="0"/>
              </a:rPr>
              <a:t>(r</a:t>
            </a:r>
            <a:r>
              <a:rPr lang="en-US" sz="2000" baseline="-25000" dirty="0">
                <a:solidFill>
                  <a:srgbClr val="FF0000"/>
                </a:solidFill>
                <a:effectLst/>
                <a:latin typeface="Times New Roman" panose="02020603050405020304" pitchFamily="18" charset="0"/>
                <a:ea typeface="Calibri" panose="020F0502020204030204" pitchFamily="34" charset="0"/>
              </a:rPr>
              <a:t>1</a:t>
            </a:r>
            <a:r>
              <a:rPr lang="en-US" sz="2000" dirty="0">
                <a:solidFill>
                  <a:srgbClr val="FF0000"/>
                </a:solidFill>
                <a:effectLst/>
                <a:latin typeface="Times New Roman" panose="02020603050405020304" pitchFamily="18" charset="0"/>
                <a:ea typeface="Calibri" panose="020F0502020204030204" pitchFamily="34" charset="0"/>
              </a:rPr>
              <a:t>)R</a:t>
            </a:r>
            <a:r>
              <a:rPr lang="en-US" sz="2000" baseline="-25000" dirty="0">
                <a:solidFill>
                  <a:srgbClr val="FF0000"/>
                </a:solidFill>
                <a:effectLst/>
                <a:latin typeface="Times New Roman" panose="02020603050405020304" pitchFamily="18" charset="0"/>
                <a:ea typeface="Calibri" panose="020F0502020204030204" pitchFamily="34" charset="0"/>
              </a:rPr>
              <a:t>20</a:t>
            </a:r>
            <a:r>
              <a:rPr lang="en-US" sz="2000" dirty="0">
                <a:solidFill>
                  <a:srgbClr val="FF0000"/>
                </a:solidFill>
                <a:effectLst/>
                <a:latin typeface="Times New Roman" panose="02020603050405020304" pitchFamily="18" charset="0"/>
                <a:ea typeface="Calibri" panose="020F0502020204030204" pitchFamily="34" charset="0"/>
              </a:rPr>
              <a:t>(r</a:t>
            </a:r>
            <a:r>
              <a:rPr lang="en-US" sz="2000" baseline="-25000" dirty="0">
                <a:solidFill>
                  <a:srgbClr val="FF0000"/>
                </a:solidFill>
                <a:effectLst/>
                <a:latin typeface="Times New Roman" panose="02020603050405020304" pitchFamily="18" charset="0"/>
                <a:ea typeface="Calibri" panose="020F0502020204030204" pitchFamily="34" charset="0"/>
              </a:rPr>
              <a:t>1</a:t>
            </a:r>
            <a:r>
              <a:rPr lang="en-US" sz="2000" dirty="0">
                <a:solidFill>
                  <a:srgbClr val="FF0000"/>
                </a:solidFill>
                <a:effectLst/>
                <a:latin typeface="Times New Roman" panose="02020603050405020304" pitchFamily="18" charset="0"/>
                <a:ea typeface="Calibri" panose="020F0502020204030204" pitchFamily="34" charset="0"/>
              </a:rPr>
              <a:t>)/r</a:t>
            </a:r>
            <a:r>
              <a:rPr lang="en-US" sz="2000" baseline="-25000" dirty="0">
                <a:solidFill>
                  <a:srgbClr val="FF0000"/>
                </a:solidFill>
                <a:effectLst/>
                <a:latin typeface="Times New Roman" panose="02020603050405020304" pitchFamily="18" charset="0"/>
                <a:ea typeface="Calibri" panose="020F0502020204030204" pitchFamily="34" charset="0"/>
              </a:rPr>
              <a:t>1</a:t>
            </a:r>
            <a:r>
              <a:rPr lang="en-US" sz="2000" dirty="0">
                <a:solidFill>
                  <a:srgbClr val="FF0000"/>
                </a:solidFill>
                <a:effectLst/>
                <a:latin typeface="Times New Roman" panose="02020603050405020304" pitchFamily="18" charset="0"/>
                <a:ea typeface="Calibri" panose="020F0502020204030204" pitchFamily="34" charset="0"/>
              </a:rPr>
              <a:t> .	</a:t>
            </a:r>
            <a:r>
              <a:rPr lang="en-US" sz="2000" dirty="0">
                <a:solidFill>
                  <a:srgbClr val="000000"/>
                </a:solidFill>
                <a:effectLst/>
                <a:latin typeface="Times New Roman" panose="02020603050405020304" pitchFamily="18" charset="0"/>
                <a:ea typeface="Calibri" panose="020F0502020204030204" pitchFamily="34" charset="0"/>
              </a:rPr>
              <a:t>(2)</a:t>
            </a:r>
          </a:p>
          <a:p>
            <a:pPr marL="0" marR="0" indent="0">
              <a:spcBef>
                <a:spcPts val="0"/>
              </a:spcBef>
              <a:spcAft>
                <a:spcPts val="0"/>
              </a:spcAft>
              <a:buNone/>
            </a:pPr>
            <a:r>
              <a:rPr lang="en-US" sz="2000" dirty="0">
                <a:solidFill>
                  <a:srgbClr val="FF0000"/>
                </a:solidFill>
                <a:effectLst/>
                <a:latin typeface="Times New Roman" panose="02020603050405020304" pitchFamily="18" charset="0"/>
                <a:ea typeface="Calibri" panose="020F0502020204030204" pitchFamily="34" charset="0"/>
              </a:rPr>
              <a:t>		   </a:t>
            </a:r>
            <a:r>
              <a:rPr lang="en-US" sz="2000" baseline="30000" dirty="0">
                <a:solidFill>
                  <a:srgbClr val="FF0000"/>
                </a:solidFill>
                <a:effectLst/>
                <a:latin typeface="Times New Roman" panose="02020603050405020304" pitchFamily="18" charset="0"/>
                <a:ea typeface="Calibri" panose="020F0502020204030204" pitchFamily="34" charset="0"/>
              </a:rPr>
              <a:t>0</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a:solidFill>
                  <a:srgbClr val="FF0000"/>
                </a:solidFill>
                <a:latin typeface="Times New Roman" panose="02020603050405020304" pitchFamily="18" charset="0"/>
                <a:ea typeface="Calibri" panose="020F0502020204030204" pitchFamily="34" charset="0"/>
              </a:rPr>
              <a:t>	             </a:t>
            </a:r>
            <a:r>
              <a:rPr lang="en-US" sz="2000" baseline="30000" dirty="0">
                <a:solidFill>
                  <a:srgbClr val="FF0000"/>
                </a:solidFill>
                <a:effectLst/>
                <a:latin typeface="Times New Roman" panose="02020603050405020304" pitchFamily="18" charset="0"/>
                <a:ea typeface="Calibri" panose="020F0502020204030204" pitchFamily="34" charset="0"/>
              </a:rPr>
              <a:t>r</a:t>
            </a:r>
            <a:endParaRPr lang="en-US" sz="20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20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   The value of </a:t>
            </a:r>
            <a:r>
              <a:rPr lang="en-US" sz="2000" dirty="0">
                <a:solidFill>
                  <a:srgbClr val="FF0000"/>
                </a:solidFill>
                <a:effectLst/>
                <a:latin typeface="Times New Roman" panose="02020603050405020304" pitchFamily="18" charset="0"/>
                <a:ea typeface="Calibri" panose="020F0502020204030204" pitchFamily="34" charset="0"/>
              </a:rPr>
              <a:t>y</a:t>
            </a:r>
            <a:r>
              <a:rPr lang="en-US" sz="2000" baseline="-25000" dirty="0">
                <a:solidFill>
                  <a:srgbClr val="FF0000"/>
                </a:solidFill>
                <a:effectLst/>
                <a:latin typeface="Times New Roman" panose="02020603050405020304" pitchFamily="18" charset="0"/>
                <a:ea typeface="Calibri" panose="020F0502020204030204" pitchFamily="34" charset="0"/>
              </a:rPr>
              <a:t>0</a:t>
            </a:r>
            <a:r>
              <a:rPr lang="en-US" sz="2000" dirty="0">
                <a:solidFill>
                  <a:srgbClr val="FF0000"/>
                </a:solidFill>
                <a:effectLst/>
                <a:latin typeface="Times New Roman" panose="02020603050405020304" pitchFamily="18" charset="0"/>
                <a:ea typeface="Calibri" panose="020F0502020204030204" pitchFamily="34" charset="0"/>
              </a:rPr>
              <a:t>(10,20|r) </a:t>
            </a:r>
            <a:r>
              <a:rPr lang="en-US" sz="2000" dirty="0">
                <a:solidFill>
                  <a:srgbClr val="000000"/>
                </a:solidFill>
                <a:effectLst/>
                <a:latin typeface="Times New Roman" panose="02020603050405020304" pitchFamily="18" charset="0"/>
                <a:ea typeface="Calibri" panose="020F0502020204030204" pitchFamily="34" charset="0"/>
              </a:rPr>
              <a:t>does not vanish for the usual hydrogen atoms and for the SFHA.</a:t>
            </a:r>
          </a:p>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While the 1</a:t>
            </a:r>
            <a:r>
              <a:rPr lang="en-US" sz="2000" baseline="30000" dirty="0">
                <a:solidFill>
                  <a:srgbClr val="000000"/>
                </a:solidFill>
                <a:effectLst/>
                <a:latin typeface="Times New Roman" panose="02020603050405020304" pitchFamily="18" charset="0"/>
                <a:ea typeface="Calibri" panose="020F0502020204030204" pitchFamily="34" charset="0"/>
              </a:rPr>
              <a:t>st</a:t>
            </a:r>
            <a:r>
              <a:rPr lang="en-US" sz="2000" dirty="0">
                <a:solidFill>
                  <a:srgbClr val="000000"/>
                </a:solidFill>
                <a:effectLst/>
                <a:latin typeface="Times New Roman" panose="02020603050405020304" pitchFamily="18" charset="0"/>
                <a:ea typeface="Calibri" panose="020F0502020204030204" pitchFamily="34" charset="0"/>
              </a:rPr>
              <a:t> integral in (2) might resemble the matrix element of r</a:t>
            </a:r>
            <a:r>
              <a:rPr lang="en-US" sz="2000" baseline="-25000" dirty="0">
                <a:solidFill>
                  <a:srgbClr val="000000"/>
                </a:solidFill>
                <a:effectLst/>
                <a:latin typeface="Times New Roman" panose="02020603050405020304" pitchFamily="18" charset="0"/>
                <a:ea typeface="Calibri" panose="020F0502020204030204" pitchFamily="34" charset="0"/>
              </a:rPr>
              <a:t>1</a:t>
            </a:r>
            <a:r>
              <a:rPr lang="en-US" sz="2000" dirty="0">
                <a:solidFill>
                  <a:srgbClr val="000000"/>
                </a:solidFill>
                <a:effectLst/>
                <a:latin typeface="Times New Roman" panose="02020603050405020304" pitchFamily="18" charset="0"/>
                <a:ea typeface="Calibri" panose="020F0502020204030204" pitchFamily="34" charset="0"/>
              </a:rPr>
              <a:t> and it would be zero if the upper limit would be infinite, in reality </a:t>
            </a:r>
            <a:r>
              <a:rPr lang="en-US" sz="2000" b="1" dirty="0">
                <a:solidFill>
                  <a:srgbClr val="000000"/>
                </a:solidFill>
                <a:effectLst/>
                <a:latin typeface="Times New Roman" panose="02020603050405020304" pitchFamily="18" charset="0"/>
                <a:ea typeface="Calibri" panose="020F0502020204030204" pitchFamily="34" charset="0"/>
              </a:rPr>
              <a:t>the integration is in finite limits, which is why the result is not zero</a:t>
            </a:r>
            <a:r>
              <a:rPr lang="en-US" sz="2000" dirty="0">
                <a:solidFill>
                  <a:srgbClr val="000000"/>
                </a:solidFill>
                <a:effectLst/>
                <a:latin typeface="Times New Roman" panose="02020603050405020304" pitchFamily="18" charset="0"/>
                <a:ea typeface="Calibri" panose="020F0502020204030204" pitchFamily="34" charset="0"/>
              </a:rPr>
              <a:t>.</a:t>
            </a:r>
          </a:p>
          <a:p>
            <a:pPr marL="0" indent="0">
              <a:buNone/>
            </a:pPr>
            <a:endParaRPr lang="en-US" sz="2000" dirty="0"/>
          </a:p>
        </p:txBody>
      </p:sp>
    </p:spTree>
    <p:extLst>
      <p:ext uri="{BB962C8B-B14F-4D97-AF65-F5344CB8AC3E}">
        <p14:creationId xmlns:p14="http://schemas.microsoft.com/office/powerpoint/2010/main" val="4112390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480A-5AA2-32C3-3B3F-C786C14CF413}"/>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18BA53A6-B1D2-01D5-8F5F-5C5155C109A4}"/>
              </a:ext>
            </a:extLst>
          </p:cNvPr>
          <p:cNvSpPr>
            <a:spLocks noGrp="1"/>
          </p:cNvSpPr>
          <p:nvPr>
            <p:ph idx="1"/>
          </p:nvPr>
        </p:nvSpPr>
        <p:spPr>
          <a:xfrm>
            <a:off x="457200" y="4953000"/>
            <a:ext cx="8229600" cy="1752600"/>
          </a:xfrm>
        </p:spPr>
        <p:txBody>
          <a:bodyPr/>
          <a:lstStyle/>
          <a:p>
            <a:r>
              <a:rPr lang="en-US" altLang="en-US" sz="2000" dirty="0"/>
              <a:t>In this picture of the evolution of the Universe, which is now about 14 billion years old, the recombination epoch (see the label </a:t>
            </a:r>
            <a:r>
              <a:rPr lang="en-US" altLang="en-US" sz="2000" i="1" dirty="0"/>
              <a:t>Afterglow Light </a:t>
            </a:r>
            <a:r>
              <a:rPr lang="en-US" altLang="en-US" sz="2000" dirty="0"/>
              <a:t>in the top left corner) is just about 370,000 years after the Big Bang.</a:t>
            </a:r>
          </a:p>
          <a:p>
            <a:r>
              <a:rPr lang="en-US" altLang="en-US" sz="2000" dirty="0"/>
              <a:t>It followed by “Dark Ages” for about 400 million years.</a:t>
            </a:r>
          </a:p>
        </p:txBody>
      </p:sp>
      <p:pic>
        <p:nvPicPr>
          <p:cNvPr id="4" name="Content Placeholder 3" descr="https://upload.wikimedia.org/wikipedia/commons/thumb/6/6f/CMB_Timeline300_no_WMAP.jpg/440px-CMB_Timeline300_no_WMAP.jpg">
            <a:extLst>
              <a:ext uri="{FF2B5EF4-FFF2-40B4-BE49-F238E27FC236}">
                <a16:creationId xmlns:a16="http://schemas.microsoft.com/office/drawing/2014/main" id="{FFC7ECAC-9D43-520F-2AFC-3D2766D76136}"/>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229600" cy="422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995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113A-0B53-4275-2F37-FB9789365375}"/>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DC94B3FC-7AC2-2F0E-0A7A-BB1A9E3D2EB5}"/>
              </a:ext>
            </a:extLst>
          </p:cNvPr>
          <p:cNvSpPr>
            <a:spLocks noGrp="1"/>
          </p:cNvSpPr>
          <p:nvPr>
            <p:ph idx="1"/>
          </p:nvPr>
        </p:nvSpPr>
        <p:spPr>
          <a:xfrm>
            <a:off x="457200" y="366078"/>
            <a:ext cx="8229600" cy="6491922"/>
          </a:xfrm>
        </p:spPr>
        <p:txBody>
          <a:bodyPr/>
          <a:lstStyle/>
          <a:p>
            <a:r>
              <a:rPr lang="en-US" sz="2400" dirty="0">
                <a:solidFill>
                  <a:srgbClr val="000000"/>
                </a:solidFill>
                <a:latin typeface="Times New Roman" panose="02020603050405020304" pitchFamily="18" charset="0"/>
                <a:ea typeface="Calibri" panose="020F0502020204030204" pitchFamily="34" charset="0"/>
              </a:rPr>
              <a:t>Thus, </a:t>
            </a:r>
            <a:r>
              <a:rPr lang="en-US" sz="2400" dirty="0">
                <a:solidFill>
                  <a:srgbClr val="C00000"/>
                </a:solidFill>
                <a:latin typeface="Times New Roman" panose="02020603050405020304" pitchFamily="18" charset="0"/>
                <a:ea typeface="Calibri" panose="020F0502020204030204" pitchFamily="34" charset="0"/>
              </a:rPr>
              <a:t>the regular solution inside the proton can be tailored with the singular solution outside the proton</a:t>
            </a:r>
            <a:r>
              <a:rPr lang="en-US" sz="2400" dirty="0">
                <a:solidFill>
                  <a:srgbClr val="000000"/>
                </a:solidFill>
                <a:latin typeface="Times New Roman" panose="02020603050405020304" pitchFamily="18" charset="0"/>
                <a:ea typeface="Calibri" panose="020F0502020204030204" pitchFamily="34" charset="0"/>
              </a:rPr>
              <a:t> at the boundary.</a:t>
            </a:r>
            <a:endParaRPr lang="en-US" sz="2400" dirty="0"/>
          </a:p>
          <a:p>
            <a:r>
              <a:rPr lang="en-US" sz="2400" dirty="0"/>
              <a:t>So, in that paper of 2001 in JPB, there was derived analytically the corresponding wave function.</a:t>
            </a:r>
          </a:p>
          <a:p>
            <a:r>
              <a:rPr lang="en-US" sz="2400" dirty="0"/>
              <a:t>As a result, the </a:t>
            </a:r>
            <a:r>
              <a:rPr lang="en-US" sz="2400" dirty="0">
                <a:solidFill>
                  <a:srgbClr val="FF0000"/>
                </a:solidFill>
              </a:rPr>
              <a:t>huge multi-order </a:t>
            </a:r>
            <a:r>
              <a:rPr lang="en-US" sz="2400" b="1" dirty="0">
                <a:solidFill>
                  <a:srgbClr val="FF0000"/>
                </a:solidFill>
              </a:rPr>
              <a:t>discrepancy</a:t>
            </a:r>
            <a:r>
              <a:rPr lang="en-US" sz="2400" dirty="0">
                <a:solidFill>
                  <a:srgbClr val="FF0000"/>
                </a:solidFill>
              </a:rPr>
              <a:t> between the experimental and theoretical HTMD got </a:t>
            </a:r>
            <a:r>
              <a:rPr lang="en-US" sz="2400" b="1" dirty="0">
                <a:solidFill>
                  <a:srgbClr val="FF0000"/>
                </a:solidFill>
              </a:rPr>
              <a:t>completely eliminated</a:t>
            </a:r>
            <a:r>
              <a:rPr lang="en-US" sz="2400" dirty="0"/>
              <a:t>.</a:t>
            </a:r>
          </a:p>
          <a:p>
            <a:r>
              <a:rPr lang="en-US" sz="2400" dirty="0"/>
              <a:t>The reason: for the singular solution outside the proton, a much stronger rise of the </a:t>
            </a:r>
            <a:r>
              <a:rPr lang="en-US" sz="2400" dirty="0">
                <a:solidFill>
                  <a:srgbClr val="C00000"/>
                </a:solidFill>
              </a:rPr>
              <a:t>coordinate wave function </a:t>
            </a:r>
            <a:r>
              <a:rPr lang="en-US" sz="2400" dirty="0"/>
              <a:t>toward the proton at small r translates into a </a:t>
            </a:r>
            <a:r>
              <a:rPr lang="en-US" sz="2400" i="1" dirty="0">
                <a:solidFill>
                  <a:srgbClr val="FF0000"/>
                </a:solidFill>
              </a:rPr>
              <a:t>much slower fall-off </a:t>
            </a:r>
            <a:r>
              <a:rPr lang="en-US" sz="2400" dirty="0"/>
              <a:t>of the </a:t>
            </a:r>
            <a:r>
              <a:rPr lang="en-US" sz="2400" dirty="0">
                <a:solidFill>
                  <a:srgbClr val="C00000"/>
                </a:solidFill>
              </a:rPr>
              <a:t>wave function in the p-representation </a:t>
            </a:r>
            <a:r>
              <a:rPr lang="en-US" sz="2400" dirty="0"/>
              <a:t>for large p (according to the properties of the Fourier transform) than the scaling </a:t>
            </a:r>
            <a:r>
              <a:rPr lang="en-US" sz="2400" dirty="0">
                <a:solidFill>
                  <a:srgbClr val="000000"/>
                </a:solidFill>
                <a:effectLst/>
                <a:latin typeface="Times New Roman" panose="02020603050405020304" pitchFamily="18" charset="0"/>
                <a:ea typeface="Calibri" panose="020F0502020204030204" pitchFamily="34" charset="0"/>
              </a:rPr>
              <a:t>~ 1/p</a:t>
            </a:r>
            <a:r>
              <a:rPr lang="en-US" sz="2400" baseline="30000" dirty="0">
                <a:solidFill>
                  <a:srgbClr val="000000"/>
                </a:solidFill>
                <a:effectLst/>
                <a:latin typeface="Times New Roman" panose="02020603050405020304" pitchFamily="18" charset="0"/>
                <a:ea typeface="Calibri" panose="020F0502020204030204" pitchFamily="34" charset="0"/>
              </a:rPr>
              <a:t>6</a:t>
            </a:r>
            <a:r>
              <a:rPr lang="en-US" sz="2400" baseline="30000" dirty="0">
                <a:solidFill>
                  <a:srgbClr val="000000"/>
                </a:solidFill>
                <a:latin typeface="Times New Roman" panose="02020603050405020304" pitchFamily="18" charset="0"/>
                <a:ea typeface="Calibri" panose="020F0502020204030204" pitchFamily="34" charset="0"/>
              </a:rPr>
              <a:t> </a:t>
            </a:r>
            <a:r>
              <a:rPr lang="en-US" sz="2400" dirty="0"/>
              <a:t>predicted by </a:t>
            </a:r>
            <a:r>
              <a:rPr lang="en-US" sz="2400" dirty="0" err="1"/>
              <a:t>Fock</a:t>
            </a:r>
            <a:r>
              <a:rPr lang="en-US" sz="2400" dirty="0"/>
              <a:t> (1935).</a:t>
            </a:r>
          </a:p>
          <a:p>
            <a:pPr marL="0" indent="0">
              <a:buNone/>
            </a:pPr>
            <a:endParaRPr lang="en-US" sz="2000" dirty="0"/>
          </a:p>
          <a:p>
            <a:pPr marL="0" indent="0">
              <a:buNone/>
            </a:pPr>
            <a:r>
              <a:rPr lang="en-US" sz="1600" dirty="0"/>
              <a:t>Oks, </a:t>
            </a:r>
            <a:r>
              <a:rPr lang="en-US" sz="1600" i="1" dirty="0">
                <a:solidFill>
                  <a:srgbClr val="000000"/>
                </a:solidFill>
                <a:effectLst/>
                <a:latin typeface="Times New Roman" panose="02020603050405020304" pitchFamily="18" charset="0"/>
                <a:ea typeface="Calibri" panose="020F0502020204030204" pitchFamily="34" charset="0"/>
              </a:rPr>
              <a:t>J. Phys. B: At. Mol. Opt. Phys.</a:t>
            </a:r>
            <a:r>
              <a:rPr lang="en-US" sz="1600" dirty="0">
                <a:solidFill>
                  <a:srgbClr val="000000"/>
                </a:solidFill>
                <a:effectLst/>
                <a:latin typeface="Times New Roman" panose="02020603050405020304" pitchFamily="18" charset="0"/>
                <a:ea typeface="Calibri" panose="020F0502020204030204" pitchFamily="34" charset="0"/>
              </a:rPr>
              <a:t>, </a:t>
            </a:r>
            <a:r>
              <a:rPr lang="en-US" sz="1600" b="1" dirty="0">
                <a:solidFill>
                  <a:srgbClr val="000000"/>
                </a:solidFill>
                <a:effectLst/>
                <a:latin typeface="Times New Roman" panose="02020603050405020304" pitchFamily="18" charset="0"/>
                <a:ea typeface="Calibri" panose="020F0502020204030204" pitchFamily="34" charset="0"/>
              </a:rPr>
              <a:t>2001</a:t>
            </a:r>
            <a:r>
              <a:rPr lang="en-US" sz="1600" dirty="0">
                <a:solidFill>
                  <a:srgbClr val="000000"/>
                </a:solidFill>
                <a:effectLst/>
                <a:latin typeface="Times New Roman" panose="02020603050405020304" pitchFamily="18" charset="0"/>
                <a:ea typeface="Calibri" panose="020F0502020204030204" pitchFamily="34" charset="0"/>
              </a:rPr>
              <a:t>, </a:t>
            </a:r>
            <a:r>
              <a:rPr lang="en-US" sz="1600" i="1" dirty="0">
                <a:solidFill>
                  <a:srgbClr val="000000"/>
                </a:solidFill>
                <a:effectLst/>
                <a:latin typeface="Times New Roman" panose="02020603050405020304" pitchFamily="18" charset="0"/>
                <a:ea typeface="Calibri" panose="020F0502020204030204" pitchFamily="34" charset="0"/>
              </a:rPr>
              <a:t>34</a:t>
            </a:r>
            <a:r>
              <a:rPr lang="en-US" sz="1600" dirty="0">
                <a:solidFill>
                  <a:srgbClr val="000000"/>
                </a:solidFill>
                <a:effectLst/>
                <a:latin typeface="Times New Roman" panose="02020603050405020304" pitchFamily="18" charset="0"/>
                <a:ea typeface="Calibri" panose="020F0502020204030204" pitchFamily="34" charset="0"/>
              </a:rPr>
              <a:t>, 2235</a:t>
            </a:r>
          </a:p>
          <a:p>
            <a:pPr marL="0" indent="0">
              <a:buNone/>
            </a:pPr>
            <a:endParaRPr lang="en-US" sz="2000" dirty="0"/>
          </a:p>
        </p:txBody>
      </p:sp>
    </p:spTree>
    <p:extLst>
      <p:ext uri="{BB962C8B-B14F-4D97-AF65-F5344CB8AC3E}">
        <p14:creationId xmlns:p14="http://schemas.microsoft.com/office/powerpoint/2010/main" val="3632985621"/>
      </p:ext>
    </p:extLst>
  </p:cSld>
  <p:clrMapOvr>
    <a:masterClrMapping/>
  </p:clrMapOvr>
  <mc:AlternateContent xmlns:mc="http://schemas.openxmlformats.org/markup-compatibility/2006" xmlns:p14="http://schemas.microsoft.com/office/powerpoint/2010/main">
    <mc:Choice Requires="p14">
      <p:transition spd="slow" p14:dur="2000" advTm="39217"/>
    </mc:Choice>
    <mc:Fallback xmlns="">
      <p:transition spd="slow" advTm="39217"/>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6F4D7-42C7-847B-FDEF-1B81A3257BAE}"/>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047159FE-8957-6AF8-B62E-59029457058B}"/>
              </a:ext>
            </a:extLst>
          </p:cNvPr>
          <p:cNvSpPr>
            <a:spLocks noGrp="1"/>
          </p:cNvSpPr>
          <p:nvPr>
            <p:ph idx="1"/>
          </p:nvPr>
        </p:nvSpPr>
        <p:spPr>
          <a:xfrm>
            <a:off x="457200" y="426720"/>
            <a:ext cx="8229600" cy="6202680"/>
          </a:xfrm>
        </p:spPr>
        <p:txBody>
          <a:bodyPr/>
          <a:lstStyle/>
          <a:p>
            <a:pPr marL="0" marR="0">
              <a:spcBef>
                <a:spcPts val="0"/>
              </a:spcBef>
              <a:spcAft>
                <a:spcPts val="0"/>
              </a:spcAft>
            </a:pPr>
            <a:r>
              <a:rPr lang="en-US" sz="2000" dirty="0">
                <a:solidFill>
                  <a:srgbClr val="C00000"/>
                </a:solidFill>
                <a:effectLst/>
                <a:latin typeface="Times New Roman" panose="02020603050405020304" pitchFamily="18" charset="0"/>
                <a:ea typeface="Calibri" panose="020F0502020204030204" pitchFamily="34" charset="0"/>
              </a:rPr>
              <a:t>The existence of the SFHA was evidenced/proven in 4 different types of atomic/molecular experiments. What about the universe?</a:t>
            </a:r>
          </a:p>
          <a:p>
            <a:pPr marL="0">
              <a:spcBef>
                <a:spcPts val="0"/>
              </a:spcBef>
              <a:spcAft>
                <a:spcPts val="0"/>
              </a:spcAft>
              <a:tabLst>
                <a:tab pos="6314440" algn="l"/>
              </a:tabLst>
            </a:pPr>
            <a:r>
              <a:rPr lang="en-US" sz="2000" dirty="0">
                <a:solidFill>
                  <a:srgbClr val="FF0000"/>
                </a:solidFill>
                <a:effectLst/>
                <a:latin typeface="Times New Roman" panose="02020603050405020304" pitchFamily="18" charset="0"/>
                <a:ea typeface="Calibri" panose="020F0502020204030204" pitchFamily="34" charset="0"/>
              </a:rPr>
              <a:t>The presence of the SFHA at the universe age of about 200 Myr is evidenced by the observation by Bowman et al (2018) </a:t>
            </a:r>
            <a:r>
              <a:rPr lang="en-US" sz="2000" dirty="0">
                <a:solidFill>
                  <a:srgbClr val="000000"/>
                </a:solidFill>
                <a:effectLst/>
                <a:latin typeface="Times New Roman" panose="02020603050405020304" pitchFamily="18" charset="0"/>
                <a:ea typeface="Calibri" panose="020F0502020204030204" pitchFamily="34" charset="0"/>
              </a:rPr>
              <a:t>and its theoretical analysis by </a:t>
            </a:r>
            <a:r>
              <a:rPr lang="en-US" sz="2000" dirty="0" err="1">
                <a:solidFill>
                  <a:srgbClr val="000000"/>
                </a:solidFill>
                <a:effectLst/>
                <a:latin typeface="Times New Roman" panose="02020603050405020304" pitchFamily="18" charset="0"/>
                <a:ea typeface="Calibri" panose="020F0502020204030204" pitchFamily="34" charset="0"/>
              </a:rPr>
              <a:t>Barkana</a:t>
            </a:r>
            <a:r>
              <a:rPr lang="en-US" sz="2000" dirty="0">
                <a:solidFill>
                  <a:srgbClr val="000000"/>
                </a:solidFill>
                <a:effectLst/>
                <a:latin typeface="Times New Roman" panose="02020603050405020304" pitchFamily="18" charset="0"/>
                <a:ea typeface="Calibri" panose="020F0502020204030204" pitchFamily="34" charset="0"/>
              </a:rPr>
              <a:t> (2018), </a:t>
            </a:r>
            <a:r>
              <a:rPr lang="en-US" sz="2000" dirty="0" err="1">
                <a:solidFill>
                  <a:srgbClr val="000000"/>
                </a:solidFill>
                <a:effectLst/>
                <a:latin typeface="Times New Roman" panose="02020603050405020304" pitchFamily="18" charset="0"/>
                <a:ea typeface="Calibri" panose="020F0502020204030204" pitchFamily="34" charset="0"/>
              </a:rPr>
              <a:t>McGaugh</a:t>
            </a:r>
            <a:r>
              <a:rPr lang="en-US" sz="2000" dirty="0">
                <a:solidFill>
                  <a:srgbClr val="000000"/>
                </a:solidFill>
                <a:effectLst/>
                <a:latin typeface="Times New Roman" panose="02020603050405020304" pitchFamily="18" charset="0"/>
                <a:ea typeface="Calibri" panose="020F0502020204030204" pitchFamily="34" charset="0"/>
              </a:rPr>
              <a:t> (2018), and then Oks (2020). This fact does not contradict to cosmological constraints, as explained below.</a:t>
            </a:r>
          </a:p>
          <a:p>
            <a:pPr marL="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a:solidFill>
                  <a:srgbClr val="C00000"/>
                </a:solidFill>
                <a:effectLst/>
                <a:latin typeface="Times New Roman" panose="02020603050405020304" pitchFamily="18" charset="0"/>
                <a:ea typeface="Calibri" panose="020F0502020204030204" pitchFamily="34" charset="0"/>
              </a:rPr>
              <a:t>The SFHA in the universe got produced at the end of the recombination epoch (at the universe age of 370000 </a:t>
            </a:r>
            <a:r>
              <a:rPr lang="en-US" sz="2000" dirty="0" err="1">
                <a:solidFill>
                  <a:srgbClr val="C00000"/>
                </a:solidFill>
                <a:effectLst/>
                <a:latin typeface="Times New Roman" panose="02020603050405020304" pitchFamily="18" charset="0"/>
                <a:ea typeface="Calibri" panose="020F0502020204030204" pitchFamily="34" charset="0"/>
              </a:rPr>
              <a:t>yr</a:t>
            </a:r>
            <a:r>
              <a:rPr lang="en-US" sz="2000" dirty="0">
                <a:solidFill>
                  <a:srgbClr val="C00000"/>
                </a:solidFill>
                <a:effectLst/>
                <a:latin typeface="Times New Roman" panose="02020603050405020304" pitchFamily="18" charset="0"/>
                <a:ea typeface="Calibri" panose="020F0502020204030204" pitchFamily="34" charset="0"/>
              </a:rPr>
              <a:t>) just as the usual hydrogen atoms</a:t>
            </a:r>
            <a:r>
              <a:rPr lang="en-US" sz="2000" dirty="0">
                <a:solidFill>
                  <a:srgbClr val="000000"/>
                </a:solidFill>
                <a:effectLst/>
                <a:latin typeface="Times New Roman" panose="02020603050405020304" pitchFamily="18" charset="0"/>
                <a:ea typeface="Calibri" panose="020F0502020204030204" pitchFamily="34" charset="0"/>
              </a:rPr>
              <a:t>. In particular, this means that at the period of the nucleosynthesis, that ended at the universe age of about 20 minutes, the SFHA did not exist – so that the SFHA cannot contradict to any concepts on the nucleosynthesis.</a:t>
            </a:r>
          </a:p>
          <a:p>
            <a:pPr marL="0" marR="0">
              <a:spcBef>
                <a:spcPts val="0"/>
              </a:spcBef>
              <a:spcAft>
                <a:spcPts val="0"/>
              </a:spcAft>
            </a:pPr>
            <a:r>
              <a:rPr lang="en-US" sz="2000" b="1" dirty="0">
                <a:solidFill>
                  <a:srgbClr val="FF0000"/>
                </a:solidFill>
                <a:effectLst/>
                <a:latin typeface="Times New Roman" panose="02020603050405020304" pitchFamily="18" charset="0"/>
                <a:ea typeface="Calibri" panose="020F0502020204030204" pitchFamily="34" charset="0"/>
              </a:rPr>
              <a:t> The SFHA represents most of the baryonic dark matter (DM). </a:t>
            </a:r>
            <a:r>
              <a:rPr lang="en-US" sz="2000" dirty="0">
                <a:solidFill>
                  <a:srgbClr val="000000"/>
                </a:solidFill>
                <a:effectLst/>
                <a:latin typeface="Times New Roman" panose="02020603050405020304" pitchFamily="18" charset="0"/>
                <a:ea typeface="Calibri" panose="020F0502020204030204" pitchFamily="34" charset="0"/>
              </a:rPr>
              <a:t>It is known that </a:t>
            </a:r>
            <a:r>
              <a:rPr lang="en-US" sz="2000" dirty="0">
                <a:solidFill>
                  <a:srgbClr val="FF0000"/>
                </a:solidFill>
                <a:effectLst/>
                <a:latin typeface="Times New Roman" panose="02020603050405020304" pitchFamily="18" charset="0"/>
                <a:ea typeface="Calibri" panose="020F0502020204030204" pitchFamily="34" charset="0"/>
              </a:rPr>
              <a:t>at the end of the recombination epoch, the ratio of non-baryonic DM to baryonic DM was about factor of 5</a:t>
            </a:r>
            <a:r>
              <a:rPr lang="en-US" sz="2000" dirty="0">
                <a:solidFill>
                  <a:srgbClr val="000000"/>
                </a:solidFill>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see, e.g., </a:t>
            </a:r>
            <a:r>
              <a:rPr lang="en-US" sz="2000" dirty="0" err="1">
                <a:solidFill>
                  <a:srgbClr val="FF0000"/>
                </a:solidFill>
                <a:effectLst/>
                <a:latin typeface="Times New Roman" panose="02020603050405020304" pitchFamily="18" charset="0"/>
                <a:ea typeface="Calibri" panose="020F0502020204030204" pitchFamily="34" charset="0"/>
              </a:rPr>
              <a:t>Arbey-Mahmoudy</a:t>
            </a:r>
            <a:r>
              <a:rPr lang="en-US" sz="2000" dirty="0">
                <a:solidFill>
                  <a:srgbClr val="FF0000"/>
                </a:solidFill>
                <a:effectLst/>
                <a:latin typeface="Times New Roman" panose="02020603050405020304" pitchFamily="18" charset="0"/>
                <a:ea typeface="Calibri" panose="020F0502020204030204" pitchFamily="34" charset="0"/>
              </a:rPr>
              <a:t> review of 2021). </a:t>
            </a:r>
          </a:p>
          <a:p>
            <a:pPr marL="0" marR="0">
              <a:spcBef>
                <a:spcPts val="0"/>
              </a:spcBef>
              <a:spcAft>
                <a:spcPts val="0"/>
              </a:spcAft>
            </a:pPr>
            <a:r>
              <a:rPr lang="en-US" sz="2000" dirty="0">
                <a:solidFill>
                  <a:srgbClr val="FF0000"/>
                </a:solidFill>
                <a:effectLst/>
                <a:latin typeface="Times New Roman" panose="02020603050405020304" pitchFamily="18" charset="0"/>
                <a:ea typeface="Calibri" panose="020F0502020204030204" pitchFamily="34" charset="0"/>
              </a:rPr>
              <a:t>So, this ratio </a:t>
            </a:r>
            <a:endParaRPr lang="en-US" sz="2000" dirty="0">
              <a:solidFill>
                <a:srgbClr val="00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2000" dirty="0">
                <a:solidFill>
                  <a:srgbClr val="FF0000"/>
                </a:solidFill>
                <a:effectLst/>
                <a:latin typeface="Times New Roman" panose="02020603050405020304" pitchFamily="18" charset="0"/>
                <a:ea typeface="Calibri" panose="020F0502020204030204" pitchFamily="34" charset="0"/>
              </a:rPr>
              <a:t>R</a:t>
            </a:r>
            <a:r>
              <a:rPr lang="en-US" sz="2000" baseline="-25000" dirty="0">
                <a:solidFill>
                  <a:srgbClr val="FF0000"/>
                </a:solidFill>
                <a:effectLst/>
                <a:latin typeface="Times New Roman" panose="02020603050405020304" pitchFamily="18" charset="0"/>
                <a:ea typeface="Calibri" panose="020F0502020204030204" pitchFamily="34" charset="0"/>
              </a:rPr>
              <a:t>1</a:t>
            </a:r>
            <a:r>
              <a:rPr lang="en-US" sz="2000" dirty="0">
                <a:solidFill>
                  <a:srgbClr val="FF0000"/>
                </a:solidFill>
                <a:effectLst/>
                <a:latin typeface="Times New Roman" panose="02020603050405020304" pitchFamily="18" charset="0"/>
                <a:ea typeface="Calibri" panose="020F0502020204030204" pitchFamily="34" charset="0"/>
              </a:rPr>
              <a:t> = (</a:t>
            </a:r>
            <a:r>
              <a:rPr lang="en-US" sz="2000" dirty="0" err="1">
                <a:solidFill>
                  <a:srgbClr val="FF0000"/>
                </a:solidFill>
                <a:effectLst/>
                <a:latin typeface="Times New Roman" panose="02020603050405020304" pitchFamily="18" charset="0"/>
                <a:ea typeface="Calibri" panose="020F0502020204030204" pitchFamily="34" charset="0"/>
              </a:rPr>
              <a:t>nonbarDM</a:t>
            </a:r>
            <a:r>
              <a:rPr lang="en-US" sz="2000" dirty="0">
                <a:solidFill>
                  <a:srgbClr val="FF0000"/>
                </a:solidFill>
                <a:effectLst/>
                <a:latin typeface="Times New Roman" panose="02020603050405020304" pitchFamily="18" charset="0"/>
                <a:ea typeface="Calibri" panose="020F0502020204030204" pitchFamily="34" charset="0"/>
              </a:rPr>
              <a:t>)/(</a:t>
            </a:r>
            <a:r>
              <a:rPr lang="en-US" sz="2000" dirty="0" err="1">
                <a:solidFill>
                  <a:srgbClr val="FF0000"/>
                </a:solidFill>
                <a:effectLst/>
                <a:latin typeface="Times New Roman" panose="02020603050405020304" pitchFamily="18" charset="0"/>
                <a:ea typeface="Calibri" panose="020F0502020204030204" pitchFamily="34" charset="0"/>
              </a:rPr>
              <a:t>barDM</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2000" dirty="0">
                <a:solidFill>
                  <a:srgbClr val="FF0000"/>
                </a:solidFill>
                <a:effectLst/>
                <a:latin typeface="Times New Roman" panose="02020603050405020304" pitchFamily="18" charset="0"/>
                <a:ea typeface="Calibri" panose="020F0502020204030204" pitchFamily="34" charset="0"/>
              </a:rPr>
              <a:t>is finite, not infinite: there is a baryonic DM. It should be noted that the above ratio R</a:t>
            </a:r>
            <a:r>
              <a:rPr lang="en-US" sz="2000" baseline="-25000" dirty="0">
                <a:solidFill>
                  <a:srgbClr val="FF0000"/>
                </a:solidFill>
                <a:effectLst/>
                <a:latin typeface="Times New Roman" panose="02020603050405020304" pitchFamily="18" charset="0"/>
                <a:ea typeface="Calibri" panose="020F0502020204030204" pitchFamily="34" charset="0"/>
              </a:rPr>
              <a:t>1</a:t>
            </a:r>
            <a:r>
              <a:rPr lang="en-US" sz="2000" dirty="0">
                <a:solidFill>
                  <a:srgbClr val="FF0000"/>
                </a:solidFill>
                <a:effectLst/>
                <a:latin typeface="Times New Roman" panose="02020603050405020304" pitchFamily="18" charset="0"/>
                <a:ea typeface="Calibri" panose="020F0502020204030204" pitchFamily="34" charset="0"/>
              </a:rPr>
              <a:t> ~ 5 was deduced from the detailed map of the Cosmic Microwave Background (CMB) and thus refers to the end of the recombination epoch.</a:t>
            </a:r>
            <a:endParaRPr lang="en-US" sz="20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18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endParaRPr lang="en-US" sz="2000" dirty="0">
              <a:solidFill>
                <a:srgbClr val="000000"/>
              </a:solidFill>
              <a:effectLst/>
              <a:latin typeface="Times New Roman" panose="02020603050405020304" pitchFamily="18" charset="0"/>
              <a:ea typeface="Calibri" panose="020F0502020204030204" pitchFamily="34" charset="0"/>
            </a:endParaRPr>
          </a:p>
          <a:p>
            <a:pPr marL="0" indent="0">
              <a:buNone/>
            </a:pPr>
            <a:endParaRPr lang="en-US" sz="2000" dirty="0"/>
          </a:p>
        </p:txBody>
      </p:sp>
    </p:spTree>
    <p:extLst>
      <p:ext uri="{BB962C8B-B14F-4D97-AF65-F5344CB8AC3E}">
        <p14:creationId xmlns:p14="http://schemas.microsoft.com/office/powerpoint/2010/main" val="2997940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A558-840D-9915-C8A3-DDC1F6C8C5AC}"/>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D9DC10F1-FC07-5EFB-5BF8-6F09BCE81B4F}"/>
              </a:ext>
            </a:extLst>
          </p:cNvPr>
          <p:cNvSpPr>
            <a:spLocks noGrp="1"/>
          </p:cNvSpPr>
          <p:nvPr>
            <p:ph idx="1"/>
          </p:nvPr>
        </p:nvSpPr>
        <p:spPr>
          <a:xfrm>
            <a:off x="457200" y="320358"/>
            <a:ext cx="8229600" cy="6309042"/>
          </a:xfrm>
        </p:spPr>
        <p:txBody>
          <a:bodyPr/>
          <a:lstStyle/>
          <a:p>
            <a:pPr marL="0" marR="0">
              <a:spcBef>
                <a:spcPts val="0"/>
              </a:spcBef>
              <a:spcAft>
                <a:spcPts val="0"/>
              </a:spcAft>
            </a:pPr>
            <a:r>
              <a:rPr lang="en-US" sz="1900" dirty="0">
                <a:solidFill>
                  <a:srgbClr val="FF0000"/>
                </a:solidFill>
                <a:effectLst/>
                <a:latin typeface="Times New Roman" panose="02020603050405020304" pitchFamily="18" charset="0"/>
                <a:ea typeface="Calibri" panose="020F0502020204030204" pitchFamily="34" charset="0"/>
              </a:rPr>
              <a:t>Now let us consider the ratio </a:t>
            </a:r>
            <a:endParaRPr lang="en-US" sz="1900" dirty="0">
              <a:solidFill>
                <a:srgbClr val="00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1900" dirty="0">
                <a:solidFill>
                  <a:srgbClr val="FF0000"/>
                </a:solidFill>
                <a:effectLst/>
                <a:latin typeface="Times New Roman" panose="02020603050405020304" pitchFamily="18" charset="0"/>
                <a:ea typeface="Calibri" panose="020F0502020204030204" pitchFamily="34" charset="0"/>
              </a:rPr>
              <a:t>R</a:t>
            </a:r>
            <a:r>
              <a:rPr lang="en-US" sz="1900" baseline="-25000" dirty="0">
                <a:solidFill>
                  <a:srgbClr val="FF0000"/>
                </a:solidFill>
                <a:effectLst/>
                <a:latin typeface="Times New Roman" panose="02020603050405020304" pitchFamily="18" charset="0"/>
                <a:ea typeface="Calibri" panose="020F0502020204030204" pitchFamily="34" charset="0"/>
              </a:rPr>
              <a:t>2</a:t>
            </a:r>
            <a:r>
              <a:rPr lang="en-US" sz="1900" dirty="0">
                <a:solidFill>
                  <a:srgbClr val="FF0000"/>
                </a:solidFill>
                <a:effectLst/>
                <a:latin typeface="Times New Roman" panose="02020603050405020304" pitchFamily="18" charset="0"/>
                <a:ea typeface="Calibri" panose="020F0502020204030204" pitchFamily="34" charset="0"/>
              </a:rPr>
              <a:t> = (</a:t>
            </a:r>
            <a:r>
              <a:rPr lang="en-US" sz="1900" dirty="0" err="1">
                <a:solidFill>
                  <a:srgbClr val="FF0000"/>
                </a:solidFill>
                <a:effectLst/>
                <a:latin typeface="Times New Roman" panose="02020603050405020304" pitchFamily="18" charset="0"/>
                <a:ea typeface="Calibri" panose="020F0502020204030204" pitchFamily="34" charset="0"/>
              </a:rPr>
              <a:t>totalDM</a:t>
            </a:r>
            <a:r>
              <a:rPr lang="en-US" sz="1900" dirty="0">
                <a:solidFill>
                  <a:srgbClr val="FF0000"/>
                </a:solidFill>
                <a:effectLst/>
                <a:latin typeface="Times New Roman" panose="02020603050405020304" pitchFamily="18" charset="0"/>
                <a:ea typeface="Calibri" panose="020F0502020204030204" pitchFamily="34" charset="0"/>
              </a:rPr>
              <a:t>)/UM,</a:t>
            </a:r>
            <a:endParaRPr lang="en-US" sz="19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1900" dirty="0">
                <a:solidFill>
                  <a:srgbClr val="FF0000"/>
                </a:solidFill>
                <a:effectLst/>
                <a:latin typeface="Times New Roman" panose="02020603050405020304" pitchFamily="18" charset="0"/>
                <a:ea typeface="Calibri" panose="020F0502020204030204" pitchFamily="34" charset="0"/>
              </a:rPr>
              <a:t>UM standing for the Usual Matter. </a:t>
            </a:r>
          </a:p>
          <a:p>
            <a:pPr>
              <a:spcBef>
                <a:spcPts val="0"/>
              </a:spcBef>
              <a:spcAft>
                <a:spcPts val="0"/>
              </a:spcAft>
            </a:pPr>
            <a:r>
              <a:rPr lang="en-US" sz="1900" dirty="0">
                <a:solidFill>
                  <a:srgbClr val="FF0000"/>
                </a:solidFill>
                <a:effectLst/>
                <a:latin typeface="Times New Roman" panose="02020603050405020304" pitchFamily="18" charset="0"/>
                <a:ea typeface="Calibri" panose="020F0502020204030204" pitchFamily="34" charset="0"/>
              </a:rPr>
              <a:t>From astrophysical observations follows that R</a:t>
            </a:r>
            <a:r>
              <a:rPr lang="en-US" sz="1900" baseline="-25000" dirty="0">
                <a:solidFill>
                  <a:srgbClr val="FF0000"/>
                </a:solidFill>
                <a:effectLst/>
                <a:latin typeface="Times New Roman" panose="02020603050405020304" pitchFamily="18" charset="0"/>
                <a:ea typeface="Calibri" panose="020F0502020204030204" pitchFamily="34" charset="0"/>
              </a:rPr>
              <a:t>2</a:t>
            </a:r>
            <a:r>
              <a:rPr lang="en-US" sz="1900" dirty="0">
                <a:solidFill>
                  <a:srgbClr val="FF0000"/>
                </a:solidFill>
                <a:effectLst/>
                <a:latin typeface="Times New Roman" panose="02020603050405020304" pitchFamily="18" charset="0"/>
                <a:ea typeface="Calibri" panose="020F0502020204030204" pitchFamily="34" charset="0"/>
              </a:rPr>
              <a:t> was about factor of 5 at the end of </a:t>
            </a:r>
          </a:p>
          <a:p>
            <a:pPr marL="0" indent="0">
              <a:spcBef>
                <a:spcPts val="0"/>
              </a:spcBef>
              <a:spcAft>
                <a:spcPts val="0"/>
              </a:spcAft>
              <a:buNone/>
            </a:pPr>
            <a:r>
              <a:rPr lang="en-US" sz="1900" dirty="0">
                <a:solidFill>
                  <a:srgbClr val="FF0000"/>
                </a:solidFill>
                <a:effectLst/>
                <a:latin typeface="Times New Roman" panose="02020603050405020304" pitchFamily="18" charset="0"/>
                <a:ea typeface="Calibri" panose="020F0502020204030204" pitchFamily="34" charset="0"/>
              </a:rPr>
              <a:t>the recombination epoch (as deduced by the Planck Collaboration) and still is about factor of 5 at the current epoch – see, e.g., Siegel 2022 (</a:t>
            </a:r>
            <a:r>
              <a:rPr lang="en-US" sz="1900" u="sng" dirty="0">
                <a:solidFill>
                  <a:srgbClr val="FF0000"/>
                </a:solidFill>
                <a:effectLst/>
                <a:latin typeface="Times New Roman" panose="02020603050405020304" pitchFamily="18" charset="0"/>
                <a:ea typeface="Calibri" panose="020F0502020204030204" pitchFamily="34" charset="0"/>
                <a:hlinkClick r:id="rId2"/>
              </a:rPr>
              <a:t>https://bigthink.com/starts-with-a-bang/dark-matter-decaying-dark-energy/</a:t>
            </a:r>
            <a:r>
              <a:rPr lang="en-US" sz="1900" dirty="0">
                <a:solidFill>
                  <a:srgbClr val="FF0000"/>
                </a:solidFill>
                <a:effectLst/>
                <a:latin typeface="Times New Roman" panose="02020603050405020304" pitchFamily="18" charset="0"/>
                <a:ea typeface="Calibri" panose="020F0502020204030204" pitchFamily="34" charset="0"/>
              </a:rPr>
              <a:t>). </a:t>
            </a:r>
          </a:p>
          <a:p>
            <a:pPr>
              <a:spcBef>
                <a:spcPts val="0"/>
              </a:spcBef>
              <a:spcAft>
                <a:spcPts val="0"/>
              </a:spcAft>
            </a:pPr>
            <a:r>
              <a:rPr lang="en-US" sz="1900" dirty="0">
                <a:solidFill>
                  <a:srgbClr val="FF0000"/>
                </a:solidFill>
                <a:effectLst/>
                <a:latin typeface="Times New Roman" panose="02020603050405020304" pitchFamily="18" charset="0"/>
                <a:ea typeface="Calibri" panose="020F0502020204030204" pitchFamily="34" charset="0"/>
              </a:rPr>
              <a:t>Since the production of the SFHA, required for explaining the perplexing </a:t>
            </a:r>
          </a:p>
          <a:p>
            <a:pPr marL="0" indent="0">
              <a:spcBef>
                <a:spcPts val="0"/>
              </a:spcBef>
              <a:spcAft>
                <a:spcPts val="0"/>
              </a:spcAft>
              <a:buNone/>
            </a:pPr>
            <a:r>
              <a:rPr lang="en-US" sz="1900" dirty="0">
                <a:solidFill>
                  <a:srgbClr val="FF0000"/>
                </a:solidFill>
                <a:effectLst/>
                <a:latin typeface="Times New Roman" panose="02020603050405020304" pitchFamily="18" charset="0"/>
                <a:ea typeface="Calibri" panose="020F0502020204030204" pitchFamily="34" charset="0"/>
              </a:rPr>
              <a:t>observation by Bowman et al (2018), occurred at the end of the recombination epoch, i.e., at the time corresponding to value of R</a:t>
            </a:r>
            <a:r>
              <a:rPr lang="en-US" sz="1900" baseline="-25000" dirty="0">
                <a:solidFill>
                  <a:srgbClr val="FF0000"/>
                </a:solidFill>
                <a:effectLst/>
                <a:latin typeface="Times New Roman" panose="02020603050405020304" pitchFamily="18" charset="0"/>
                <a:ea typeface="Calibri" panose="020F0502020204030204" pitchFamily="34" charset="0"/>
              </a:rPr>
              <a:t>2</a:t>
            </a:r>
            <a:r>
              <a:rPr lang="en-US" sz="1900" dirty="0">
                <a:solidFill>
                  <a:srgbClr val="FF0000"/>
                </a:solidFill>
                <a:effectLst/>
                <a:latin typeface="Times New Roman" panose="02020603050405020304" pitchFamily="18" charset="0"/>
                <a:ea typeface="Calibri" panose="020F0502020204030204" pitchFamily="34" charset="0"/>
              </a:rPr>
              <a:t> ~ 5 deduced by the Plank Collaboration, then the SFHA was already included in the value of R</a:t>
            </a:r>
            <a:r>
              <a:rPr lang="en-US" sz="1900" baseline="-25000" dirty="0">
                <a:solidFill>
                  <a:srgbClr val="FF0000"/>
                </a:solidFill>
                <a:effectLst/>
                <a:latin typeface="Times New Roman" panose="02020603050405020304" pitchFamily="18" charset="0"/>
                <a:ea typeface="Calibri" panose="020F0502020204030204" pitchFamily="34" charset="0"/>
              </a:rPr>
              <a:t>2</a:t>
            </a:r>
            <a:r>
              <a:rPr lang="en-US" sz="1900" dirty="0">
                <a:solidFill>
                  <a:srgbClr val="FF0000"/>
                </a:solidFill>
                <a:effectLst/>
                <a:latin typeface="Times New Roman" panose="02020603050405020304" pitchFamily="18" charset="0"/>
                <a:ea typeface="Calibri" panose="020F0502020204030204" pitchFamily="34" charset="0"/>
              </a:rPr>
              <a:t> (deduced by the Plank Collaboration) as a part of the total DM (i.e., as the part of the numerator in the R</a:t>
            </a:r>
            <a:r>
              <a:rPr lang="en-US" sz="1900" baseline="-25000" dirty="0">
                <a:solidFill>
                  <a:srgbClr val="FF0000"/>
                </a:solidFill>
                <a:effectLst/>
                <a:latin typeface="Times New Roman" panose="02020603050405020304" pitchFamily="18" charset="0"/>
                <a:ea typeface="Calibri" panose="020F0502020204030204" pitchFamily="34" charset="0"/>
              </a:rPr>
              <a:t>2</a:t>
            </a:r>
            <a:r>
              <a:rPr lang="en-US" sz="1900" dirty="0">
                <a:solidFill>
                  <a:srgbClr val="FF0000"/>
                </a:solidFill>
                <a:effectLst/>
                <a:latin typeface="Times New Roman" panose="02020603050405020304" pitchFamily="18" charset="0"/>
                <a:ea typeface="Calibri" panose="020F0502020204030204" pitchFamily="34" charset="0"/>
              </a:rPr>
              <a:t>).</a:t>
            </a:r>
          </a:p>
          <a:p>
            <a:pPr>
              <a:spcBef>
                <a:spcPts val="0"/>
              </a:spcBef>
              <a:spcAft>
                <a:spcPts val="0"/>
              </a:spcAft>
            </a:pPr>
            <a:r>
              <a:rPr lang="en-US" sz="1900" dirty="0">
                <a:solidFill>
                  <a:srgbClr val="FF0000"/>
                </a:solidFill>
                <a:effectLst/>
                <a:latin typeface="Times New Roman" panose="02020603050405020304" pitchFamily="18" charset="0"/>
                <a:ea typeface="Calibri" panose="020F0502020204030204" pitchFamily="34" charset="0"/>
              </a:rPr>
              <a:t>Then the fact that in the current epoch the observationally determined value of R</a:t>
            </a:r>
            <a:r>
              <a:rPr lang="en-US" sz="1900" baseline="-25000" dirty="0">
                <a:solidFill>
                  <a:srgbClr val="FF0000"/>
                </a:solidFill>
                <a:effectLst/>
                <a:latin typeface="Times New Roman" panose="02020603050405020304" pitchFamily="18" charset="0"/>
                <a:ea typeface="Calibri" panose="020F0502020204030204" pitchFamily="34" charset="0"/>
              </a:rPr>
              <a:t>2</a:t>
            </a:r>
            <a:r>
              <a:rPr lang="en-US" sz="1900" dirty="0">
                <a:solidFill>
                  <a:srgbClr val="FF0000"/>
                </a:solidFill>
                <a:effectLst/>
                <a:latin typeface="Times New Roman" panose="02020603050405020304" pitchFamily="18" charset="0"/>
                <a:ea typeface="Calibri" panose="020F0502020204030204" pitchFamily="34" charset="0"/>
              </a:rPr>
              <a:t> is </a:t>
            </a:r>
          </a:p>
          <a:p>
            <a:pPr marL="0" indent="0">
              <a:spcBef>
                <a:spcPts val="0"/>
              </a:spcBef>
              <a:spcAft>
                <a:spcPts val="0"/>
              </a:spcAft>
              <a:buNone/>
            </a:pPr>
            <a:r>
              <a:rPr lang="en-US" sz="1900" dirty="0">
                <a:solidFill>
                  <a:srgbClr val="FF0000"/>
                </a:solidFill>
                <a:effectLst/>
                <a:latin typeface="Times New Roman" panose="02020603050405020304" pitchFamily="18" charset="0"/>
                <a:ea typeface="Calibri" panose="020F0502020204030204" pitchFamily="34" charset="0"/>
              </a:rPr>
              <a:t>still about the factor of 5 simply means that the SFHA still exists now and is the same part of the numerator in the R</a:t>
            </a:r>
            <a:r>
              <a:rPr lang="en-US" sz="1900" baseline="-25000" dirty="0">
                <a:solidFill>
                  <a:srgbClr val="FF0000"/>
                </a:solidFill>
                <a:effectLst/>
                <a:latin typeface="Times New Roman" panose="02020603050405020304" pitchFamily="18" charset="0"/>
                <a:ea typeface="Calibri" panose="020F0502020204030204" pitchFamily="34" charset="0"/>
              </a:rPr>
              <a:t>2</a:t>
            </a:r>
            <a:r>
              <a:rPr lang="en-US" sz="1900" dirty="0">
                <a:solidFill>
                  <a:srgbClr val="FF0000"/>
                </a:solidFill>
                <a:effectLst/>
                <a:latin typeface="Times New Roman" panose="02020603050405020304" pitchFamily="18" charset="0"/>
                <a:ea typeface="Calibri" panose="020F0502020204030204" pitchFamily="34" charset="0"/>
              </a:rPr>
              <a:t>, as at the end of the recombination epoch. </a:t>
            </a:r>
          </a:p>
          <a:p>
            <a:pPr>
              <a:spcBef>
                <a:spcPts val="0"/>
              </a:spcBef>
              <a:spcAft>
                <a:spcPts val="0"/>
              </a:spcAft>
            </a:pPr>
            <a:r>
              <a:rPr lang="en-US" sz="1900" dirty="0">
                <a:solidFill>
                  <a:srgbClr val="FF0000"/>
                </a:solidFill>
                <a:effectLst/>
                <a:latin typeface="Times New Roman" panose="02020603050405020304" pitchFamily="18" charset="0"/>
                <a:ea typeface="Calibri" panose="020F0502020204030204" pitchFamily="34" charset="0"/>
              </a:rPr>
              <a:t>Thus, the formation of the SFHA at the end of the recombination epoch did not </a:t>
            </a:r>
          </a:p>
          <a:p>
            <a:pPr marL="0" indent="0">
              <a:spcBef>
                <a:spcPts val="0"/>
              </a:spcBef>
              <a:spcAft>
                <a:spcPts val="0"/>
              </a:spcAft>
              <a:buNone/>
            </a:pPr>
            <a:r>
              <a:rPr lang="en-US" sz="1900" dirty="0">
                <a:solidFill>
                  <a:srgbClr val="FF0000"/>
                </a:solidFill>
                <a:effectLst/>
                <a:latin typeface="Times New Roman" panose="02020603050405020304" pitchFamily="18" charset="0"/>
                <a:ea typeface="Calibri" panose="020F0502020204030204" pitchFamily="34" charset="0"/>
              </a:rPr>
              <a:t>contradict to the ratio R</a:t>
            </a:r>
            <a:r>
              <a:rPr lang="en-US" sz="1900" baseline="-25000" dirty="0">
                <a:solidFill>
                  <a:srgbClr val="FF0000"/>
                </a:solidFill>
                <a:effectLst/>
                <a:latin typeface="Times New Roman" panose="02020603050405020304" pitchFamily="18" charset="0"/>
                <a:ea typeface="Calibri" panose="020F0502020204030204" pitchFamily="34" charset="0"/>
              </a:rPr>
              <a:t>2</a:t>
            </a:r>
            <a:r>
              <a:rPr lang="en-US" sz="1900" dirty="0">
                <a:solidFill>
                  <a:srgbClr val="FF0000"/>
                </a:solidFill>
                <a:effectLst/>
                <a:latin typeface="Times New Roman" panose="02020603050405020304" pitchFamily="18" charset="0"/>
                <a:ea typeface="Calibri" panose="020F0502020204030204" pitchFamily="34" charset="0"/>
              </a:rPr>
              <a:t>: the formation of the SFHA was automatically accounted for in the ratio R</a:t>
            </a:r>
            <a:r>
              <a:rPr lang="en-US" sz="1900" baseline="-25000" dirty="0">
                <a:solidFill>
                  <a:srgbClr val="FF0000"/>
                </a:solidFill>
                <a:effectLst/>
                <a:latin typeface="Times New Roman" panose="02020603050405020304" pitchFamily="18" charset="0"/>
                <a:ea typeface="Calibri" panose="020F0502020204030204" pitchFamily="34" charset="0"/>
              </a:rPr>
              <a:t>2</a:t>
            </a:r>
            <a:r>
              <a:rPr lang="en-US" sz="1900" dirty="0">
                <a:solidFill>
                  <a:srgbClr val="FF0000"/>
                </a:solidFill>
                <a:effectLst/>
                <a:latin typeface="Times New Roman" panose="02020603050405020304" pitchFamily="18" charset="0"/>
                <a:ea typeface="Calibri" panose="020F0502020204030204" pitchFamily="34" charset="0"/>
              </a:rPr>
              <a:t> deduced by the Plank Collaboration. </a:t>
            </a:r>
            <a:endParaRPr lang="en-US" sz="1900" dirty="0">
              <a:solidFill>
                <a:srgbClr val="000000"/>
              </a:solidFill>
              <a:effectLst/>
              <a:latin typeface="Times New Roman" panose="02020603050405020304" pitchFamily="18" charset="0"/>
              <a:ea typeface="Calibri" panose="020F0502020204030204" pitchFamily="34" charset="0"/>
            </a:endParaRPr>
          </a:p>
          <a:p>
            <a:endParaRPr lang="en-US" sz="2000" dirty="0"/>
          </a:p>
        </p:txBody>
      </p:sp>
    </p:spTree>
    <p:extLst>
      <p:ext uri="{BB962C8B-B14F-4D97-AF65-F5344CB8AC3E}">
        <p14:creationId xmlns:p14="http://schemas.microsoft.com/office/powerpoint/2010/main" val="7777929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B5C8-3387-1CD5-9BD7-F79FC47433D0}"/>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BF40365C-10B9-76EB-E52E-66DEC74719E2}"/>
              </a:ext>
            </a:extLst>
          </p:cNvPr>
          <p:cNvSpPr>
            <a:spLocks noGrp="1"/>
          </p:cNvSpPr>
          <p:nvPr>
            <p:ph idx="1"/>
          </p:nvPr>
        </p:nvSpPr>
        <p:spPr>
          <a:xfrm>
            <a:off x="457200" y="472438"/>
            <a:ext cx="8229600" cy="5653725"/>
          </a:xfrm>
        </p:spPr>
        <p:txBody>
          <a:bodyPr/>
          <a:lstStyle/>
          <a:p>
            <a:pPr marL="0" marR="0">
              <a:spcBef>
                <a:spcPts val="0"/>
              </a:spcBef>
              <a:spcAft>
                <a:spcPts val="0"/>
              </a:spcAft>
            </a:pPr>
            <a:r>
              <a:rPr lang="en-US" sz="2000" dirty="0">
                <a:solidFill>
                  <a:srgbClr val="FF0000"/>
                </a:solidFill>
                <a:effectLst/>
                <a:latin typeface="Times New Roman" panose="02020603050405020304" pitchFamily="18" charset="0"/>
                <a:ea typeface="Calibri" panose="020F0502020204030204" pitchFamily="34" charset="0"/>
              </a:rPr>
              <a:t>Next, let us consider the ratio </a:t>
            </a:r>
            <a:endParaRPr lang="en-US" sz="2000" dirty="0">
              <a:solidFill>
                <a:srgbClr val="00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2000" dirty="0">
                <a:solidFill>
                  <a:srgbClr val="FF0000"/>
                </a:solidFill>
                <a:effectLst/>
                <a:latin typeface="Times New Roman" panose="02020603050405020304" pitchFamily="18" charset="0"/>
                <a:ea typeface="Calibri" panose="020F0502020204030204" pitchFamily="34" charset="0"/>
              </a:rPr>
              <a:t>R</a:t>
            </a:r>
            <a:r>
              <a:rPr lang="en-US" sz="2000" baseline="-25000" dirty="0">
                <a:solidFill>
                  <a:srgbClr val="FF0000"/>
                </a:solidFill>
                <a:effectLst/>
                <a:latin typeface="Times New Roman" panose="02020603050405020304" pitchFamily="18" charset="0"/>
                <a:ea typeface="Calibri" panose="020F0502020204030204" pitchFamily="34" charset="0"/>
              </a:rPr>
              <a:t>3</a:t>
            </a:r>
            <a:r>
              <a:rPr lang="en-US" sz="2000" dirty="0">
                <a:solidFill>
                  <a:srgbClr val="FF0000"/>
                </a:solidFill>
                <a:effectLst/>
                <a:latin typeface="Times New Roman" panose="02020603050405020304" pitchFamily="18" charset="0"/>
                <a:ea typeface="Calibri" panose="020F0502020204030204" pitchFamily="34" charset="0"/>
              </a:rPr>
              <a:t> = (</a:t>
            </a:r>
            <a:r>
              <a:rPr lang="en-US" sz="2000" dirty="0" err="1">
                <a:solidFill>
                  <a:srgbClr val="FF0000"/>
                </a:solidFill>
                <a:effectLst/>
                <a:latin typeface="Times New Roman" panose="02020603050405020304" pitchFamily="18" charset="0"/>
                <a:ea typeface="Calibri" panose="020F0502020204030204" pitchFamily="34" charset="0"/>
              </a:rPr>
              <a:t>barDM</a:t>
            </a:r>
            <a:r>
              <a:rPr lang="en-US" sz="2000" dirty="0">
                <a:solidFill>
                  <a:srgbClr val="FF0000"/>
                </a:solidFill>
                <a:effectLst/>
                <a:latin typeface="Times New Roman" panose="02020603050405020304" pitchFamily="18" charset="0"/>
                <a:ea typeface="Calibri" panose="020F0502020204030204" pitchFamily="34" charset="0"/>
              </a:rPr>
              <a:t>)/UM.</a:t>
            </a:r>
            <a:endParaRPr lang="en-US" sz="20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2000" dirty="0">
                <a:solidFill>
                  <a:srgbClr val="FF0000"/>
                </a:solidFill>
                <a:effectLst/>
                <a:latin typeface="Times New Roman" panose="02020603050405020304" pitchFamily="18" charset="0"/>
                <a:ea typeface="Calibri" panose="020F0502020204030204" pitchFamily="34" charset="0"/>
              </a:rPr>
              <a:t>If R</a:t>
            </a:r>
            <a:r>
              <a:rPr lang="en-US" sz="2000" baseline="-25000" dirty="0">
                <a:solidFill>
                  <a:srgbClr val="FF0000"/>
                </a:solidFill>
                <a:effectLst/>
                <a:latin typeface="Times New Roman" panose="02020603050405020304" pitchFamily="18" charset="0"/>
                <a:ea typeface="Calibri" panose="020F0502020204030204" pitchFamily="34" charset="0"/>
              </a:rPr>
              <a:t>1</a:t>
            </a:r>
            <a:r>
              <a:rPr lang="en-US" sz="2000" dirty="0">
                <a:solidFill>
                  <a:srgbClr val="FF0000"/>
                </a:solidFill>
                <a:effectLst/>
                <a:latin typeface="Times New Roman" panose="02020603050405020304" pitchFamily="18" charset="0"/>
                <a:ea typeface="Calibri" panose="020F0502020204030204" pitchFamily="34" charset="0"/>
              </a:rPr>
              <a:t> ~ 5 and R</a:t>
            </a:r>
            <a:r>
              <a:rPr lang="en-US" sz="2000" baseline="-25000" dirty="0">
                <a:solidFill>
                  <a:srgbClr val="FF0000"/>
                </a:solidFill>
                <a:effectLst/>
                <a:latin typeface="Times New Roman" panose="02020603050405020304" pitchFamily="18" charset="0"/>
                <a:ea typeface="Calibri" panose="020F0502020204030204" pitchFamily="34" charset="0"/>
              </a:rPr>
              <a:t>2</a:t>
            </a:r>
            <a:r>
              <a:rPr lang="en-US" sz="2000" dirty="0">
                <a:solidFill>
                  <a:srgbClr val="FF0000"/>
                </a:solidFill>
                <a:effectLst/>
                <a:latin typeface="Times New Roman" panose="02020603050405020304" pitchFamily="18" charset="0"/>
                <a:ea typeface="Calibri" panose="020F0502020204030204" pitchFamily="34" charset="0"/>
              </a:rPr>
              <a:t> ~ 5, it is easy to estimate that R</a:t>
            </a:r>
            <a:r>
              <a:rPr lang="en-US" sz="2000" baseline="-25000" dirty="0">
                <a:solidFill>
                  <a:srgbClr val="FF0000"/>
                </a:solidFill>
                <a:effectLst/>
                <a:latin typeface="Times New Roman" panose="02020603050405020304" pitchFamily="18" charset="0"/>
                <a:ea typeface="Calibri" panose="020F0502020204030204" pitchFamily="34" charset="0"/>
              </a:rPr>
              <a:t>3</a:t>
            </a:r>
            <a:r>
              <a:rPr lang="en-US" sz="2000" dirty="0">
                <a:solidFill>
                  <a:srgbClr val="FF0000"/>
                </a:solidFill>
                <a:effectLst/>
                <a:latin typeface="Times New Roman" panose="02020603050405020304" pitchFamily="18" charset="0"/>
                <a:ea typeface="Calibri" panose="020F0502020204030204" pitchFamily="34" charset="0"/>
              </a:rPr>
              <a:t> ~ 0.8.</a:t>
            </a:r>
            <a:endParaRPr lang="en-US" sz="2000" dirty="0">
              <a:solidFill>
                <a:srgbClr val="000000"/>
              </a:solidFill>
              <a:effectLst/>
              <a:latin typeface="Times New Roman" panose="02020603050405020304" pitchFamily="18" charset="0"/>
              <a:ea typeface="Calibri" panose="020F0502020204030204" pitchFamily="34" charset="0"/>
            </a:endParaRPr>
          </a:p>
          <a:p>
            <a:r>
              <a:rPr lang="en-US" sz="2000" dirty="0">
                <a:solidFill>
                  <a:srgbClr val="FF0000"/>
                </a:solidFill>
                <a:effectLst/>
                <a:latin typeface="Times New Roman" panose="02020603050405020304" pitchFamily="18" charset="0"/>
                <a:ea typeface="Calibri" panose="020F0502020204030204" pitchFamily="34" charset="0"/>
              </a:rPr>
              <a:t>   For removing the huge multi-order discrepancy between the experimental high-</a:t>
            </a:r>
          </a:p>
          <a:p>
            <a:pPr marL="0" indent="0">
              <a:buNone/>
            </a:pPr>
            <a:r>
              <a:rPr lang="en-US" sz="2000" dirty="0">
                <a:solidFill>
                  <a:srgbClr val="FF0000"/>
                </a:solidFill>
                <a:effectLst/>
                <a:latin typeface="Times New Roman" panose="02020603050405020304" pitchFamily="18" charset="0"/>
                <a:ea typeface="Calibri" panose="020F0502020204030204" pitchFamily="34" charset="0"/>
              </a:rPr>
              <a:t>energy tail of the linear momentum distribution in the ground state of hydrogen atoms and the previous theories, the ratio of the SFHA to the usual hydrogen atoms in the experimental gas is required to be ~ 1 (Oks, 2001, J. Phys. B: At. Mol. Opt. Phys. v. 34, p. 2235). </a:t>
            </a:r>
          </a:p>
          <a:p>
            <a:r>
              <a:rPr lang="en-US" sz="2000" dirty="0">
                <a:solidFill>
                  <a:srgbClr val="FF0000"/>
                </a:solidFill>
                <a:effectLst/>
                <a:latin typeface="Times New Roman" panose="02020603050405020304" pitchFamily="18" charset="0"/>
                <a:ea typeface="Calibri" panose="020F0502020204030204" pitchFamily="34" charset="0"/>
              </a:rPr>
              <a:t>For removing the significant discrepancy between the experimental cross-sections </a:t>
            </a:r>
          </a:p>
          <a:p>
            <a:pPr marL="0" indent="0">
              <a:buNone/>
            </a:pPr>
            <a:r>
              <a:rPr lang="en-US" sz="2000" dirty="0">
                <a:solidFill>
                  <a:srgbClr val="FF0000"/>
                </a:solidFill>
                <a:effectLst/>
                <a:latin typeface="Times New Roman" panose="02020603050405020304" pitchFamily="18" charset="0"/>
                <a:ea typeface="Calibri" panose="020F0502020204030204" pitchFamily="34" charset="0"/>
              </a:rPr>
              <a:t>of the excitation of hydrogen atoms by electrons and the previous theories, the ratio of the SFHA to the usual hydrogen atoms in the experimental gas is required to be ~ 0.8 (Oks, 2022, Foundations v.2, p. 541).</a:t>
            </a:r>
          </a:p>
          <a:p>
            <a:pPr marL="0" indent="0">
              <a:buNone/>
            </a:pPr>
            <a:endParaRPr lang="en-US" sz="2000" dirty="0"/>
          </a:p>
        </p:txBody>
      </p:sp>
    </p:spTree>
    <p:extLst>
      <p:ext uri="{BB962C8B-B14F-4D97-AF65-F5344CB8AC3E}">
        <p14:creationId xmlns:p14="http://schemas.microsoft.com/office/powerpoint/2010/main" val="38021664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C840-9951-3A6D-6984-1CDE19464C5B}"/>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5A1D08E3-8CE6-2AD6-5217-0577F05C3896}"/>
              </a:ext>
            </a:extLst>
          </p:cNvPr>
          <p:cNvSpPr>
            <a:spLocks noGrp="1"/>
          </p:cNvSpPr>
          <p:nvPr>
            <p:ph idx="1"/>
          </p:nvPr>
        </p:nvSpPr>
        <p:spPr>
          <a:xfrm>
            <a:off x="457200" y="320358"/>
            <a:ext cx="8229600" cy="5805806"/>
          </a:xfrm>
        </p:spPr>
        <p:txBody>
          <a:bodyPr/>
          <a:lstStyle/>
          <a:p>
            <a:pPr marL="0" marR="0">
              <a:spcBef>
                <a:spcPts val="0"/>
              </a:spcBef>
              <a:spcAft>
                <a:spcPts val="0"/>
              </a:spcAft>
            </a:pPr>
            <a:r>
              <a:rPr lang="en-US" sz="2200" dirty="0">
                <a:solidFill>
                  <a:srgbClr val="FF0000"/>
                </a:solidFill>
                <a:effectLst/>
                <a:latin typeface="Times New Roman" panose="02020603050405020304" pitchFamily="18" charset="0"/>
                <a:ea typeface="Calibri" panose="020F0502020204030204" pitchFamily="34" charset="0"/>
              </a:rPr>
              <a:t>So, if the ratio </a:t>
            </a:r>
            <a:endParaRPr lang="en-US" sz="2200" dirty="0">
              <a:solidFill>
                <a:srgbClr val="00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2200" dirty="0">
                <a:solidFill>
                  <a:srgbClr val="FF0000"/>
                </a:solidFill>
                <a:effectLst/>
                <a:latin typeface="Times New Roman" panose="02020603050405020304" pitchFamily="18" charset="0"/>
                <a:ea typeface="Calibri" panose="020F0502020204030204" pitchFamily="34" charset="0"/>
              </a:rPr>
              <a:t>R</a:t>
            </a:r>
            <a:r>
              <a:rPr lang="en-US" sz="2200" baseline="-25000" dirty="0">
                <a:solidFill>
                  <a:srgbClr val="FF0000"/>
                </a:solidFill>
                <a:effectLst/>
                <a:latin typeface="Times New Roman" panose="02020603050405020304" pitchFamily="18" charset="0"/>
                <a:ea typeface="Calibri" panose="020F0502020204030204" pitchFamily="34" charset="0"/>
              </a:rPr>
              <a:t>4</a:t>
            </a:r>
            <a:r>
              <a:rPr lang="en-US" sz="2200" dirty="0">
                <a:solidFill>
                  <a:srgbClr val="FF0000"/>
                </a:solidFill>
                <a:effectLst/>
                <a:latin typeface="Times New Roman" panose="02020603050405020304" pitchFamily="18" charset="0"/>
                <a:ea typeface="Calibri" panose="020F0502020204030204" pitchFamily="34" charset="0"/>
              </a:rPr>
              <a:t> = SFHA/(usual H) ~ (0.8 – 1),</a:t>
            </a:r>
            <a:endParaRPr lang="en-US" sz="22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2200" dirty="0">
                <a:solidFill>
                  <a:srgbClr val="FF0000"/>
                </a:solidFill>
                <a:effectLst/>
                <a:latin typeface="Times New Roman" panose="02020603050405020304" pitchFamily="18" charset="0"/>
                <a:ea typeface="Calibri" panose="020F0502020204030204" pitchFamily="34" charset="0"/>
              </a:rPr>
              <a:t>and since hydrogen abundance in the universe is 74% (while the rest is represented by helium and other chemical elements), then it is easy to estimate that the ratio </a:t>
            </a:r>
            <a:endParaRPr lang="en-US" sz="2200" dirty="0">
              <a:solidFill>
                <a:srgbClr val="00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2200" dirty="0">
                <a:solidFill>
                  <a:srgbClr val="FF0000"/>
                </a:solidFill>
                <a:effectLst/>
                <a:latin typeface="Times New Roman" panose="02020603050405020304" pitchFamily="18" charset="0"/>
                <a:ea typeface="Calibri" panose="020F0502020204030204" pitchFamily="34" charset="0"/>
              </a:rPr>
              <a:t>R</a:t>
            </a:r>
            <a:r>
              <a:rPr lang="en-US" sz="2200" baseline="-25000" dirty="0">
                <a:solidFill>
                  <a:srgbClr val="FF0000"/>
                </a:solidFill>
                <a:effectLst/>
                <a:latin typeface="Times New Roman" panose="02020603050405020304" pitchFamily="18" charset="0"/>
                <a:ea typeface="Calibri" panose="020F0502020204030204" pitchFamily="34" charset="0"/>
              </a:rPr>
              <a:t>5</a:t>
            </a:r>
            <a:r>
              <a:rPr lang="en-US" sz="2200" dirty="0">
                <a:solidFill>
                  <a:srgbClr val="FF0000"/>
                </a:solidFill>
                <a:effectLst/>
                <a:latin typeface="Times New Roman" panose="02020603050405020304" pitchFamily="18" charset="0"/>
                <a:ea typeface="Calibri" panose="020F0502020204030204" pitchFamily="34" charset="0"/>
              </a:rPr>
              <a:t> = SFHA/[(usual H) + (other chemical elements)],</a:t>
            </a:r>
            <a:endParaRPr lang="en-US" sz="22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2200" dirty="0">
                <a:solidFill>
                  <a:srgbClr val="FF0000"/>
                </a:solidFill>
                <a:effectLst/>
                <a:latin typeface="Times New Roman" panose="02020603050405020304" pitchFamily="18" charset="0"/>
                <a:ea typeface="Calibri" panose="020F0502020204030204" pitchFamily="34" charset="0"/>
              </a:rPr>
              <a:t> which is the same as SFHA/UM, is </a:t>
            </a:r>
            <a:endParaRPr lang="en-US" sz="2200" dirty="0">
              <a:solidFill>
                <a:srgbClr val="00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2200" dirty="0">
                <a:solidFill>
                  <a:srgbClr val="FF0000"/>
                </a:solidFill>
                <a:effectLst/>
                <a:latin typeface="Times New Roman" panose="02020603050405020304" pitchFamily="18" charset="0"/>
                <a:ea typeface="Calibri" panose="020F0502020204030204" pitchFamily="34" charset="0"/>
              </a:rPr>
              <a:t>R</a:t>
            </a:r>
            <a:r>
              <a:rPr lang="en-US" sz="2200" baseline="-25000" dirty="0">
                <a:solidFill>
                  <a:srgbClr val="FF0000"/>
                </a:solidFill>
                <a:effectLst/>
                <a:latin typeface="Times New Roman" panose="02020603050405020304" pitchFamily="18" charset="0"/>
                <a:ea typeface="Calibri" panose="020F0502020204030204" pitchFamily="34" charset="0"/>
              </a:rPr>
              <a:t>5</a:t>
            </a:r>
            <a:r>
              <a:rPr lang="en-US" sz="2200" dirty="0">
                <a:solidFill>
                  <a:srgbClr val="FF0000"/>
                </a:solidFill>
                <a:effectLst/>
                <a:latin typeface="Times New Roman" panose="02020603050405020304" pitchFamily="18" charset="0"/>
                <a:ea typeface="Calibri" panose="020F0502020204030204" pitchFamily="34" charset="0"/>
              </a:rPr>
              <a:t> ~ (0.6 – 0.7).</a:t>
            </a:r>
          </a:p>
          <a:p>
            <a:pPr>
              <a:spcBef>
                <a:spcPts val="0"/>
              </a:spcBef>
              <a:spcAft>
                <a:spcPts val="0"/>
              </a:spcAft>
            </a:pPr>
            <a:r>
              <a:rPr lang="en-US" sz="2200" dirty="0">
                <a:solidFill>
                  <a:srgbClr val="FF0000"/>
                </a:solidFill>
                <a:effectLst/>
                <a:latin typeface="Times New Roman" panose="02020603050405020304" pitchFamily="18" charset="0"/>
                <a:ea typeface="Calibri" panose="020F0502020204030204" pitchFamily="34" charset="0"/>
              </a:rPr>
              <a:t>From the comparison of the estimated ratio SFHA/UM ~ (0.6 – 0.7) with the </a:t>
            </a:r>
          </a:p>
          <a:p>
            <a:pPr marL="0" indent="0">
              <a:spcBef>
                <a:spcPts val="0"/>
              </a:spcBef>
              <a:spcAft>
                <a:spcPts val="0"/>
              </a:spcAft>
              <a:buNone/>
            </a:pPr>
            <a:r>
              <a:rPr lang="en-US" sz="2200" dirty="0">
                <a:solidFill>
                  <a:srgbClr val="FF0000"/>
                </a:solidFill>
                <a:effectLst/>
                <a:latin typeface="Times New Roman" panose="02020603050405020304" pitchFamily="18" charset="0"/>
                <a:ea typeface="Calibri" panose="020F0502020204030204" pitchFamily="34" charset="0"/>
              </a:rPr>
              <a:t>estimated above ratio (</a:t>
            </a:r>
            <a:r>
              <a:rPr lang="en-US" sz="2200" dirty="0" err="1">
                <a:solidFill>
                  <a:srgbClr val="FF0000"/>
                </a:solidFill>
                <a:effectLst/>
                <a:latin typeface="Times New Roman" panose="02020603050405020304" pitchFamily="18" charset="0"/>
                <a:ea typeface="Calibri" panose="020F0502020204030204" pitchFamily="34" charset="0"/>
              </a:rPr>
              <a:t>barDM</a:t>
            </a:r>
            <a:r>
              <a:rPr lang="en-US" sz="2200" dirty="0">
                <a:solidFill>
                  <a:srgbClr val="FF0000"/>
                </a:solidFill>
                <a:effectLst/>
                <a:latin typeface="Times New Roman" panose="02020603050405020304" pitchFamily="18" charset="0"/>
                <a:ea typeface="Calibri" panose="020F0502020204030204" pitchFamily="34" charset="0"/>
              </a:rPr>
              <a:t>)/UM ~ 0.8, one can conclude the following:</a:t>
            </a:r>
          </a:p>
          <a:p>
            <a:pPr marL="0" indent="0">
              <a:spcBef>
                <a:spcPts val="0"/>
              </a:spcBef>
              <a:spcAft>
                <a:spcPts val="0"/>
              </a:spcAft>
              <a:buNone/>
            </a:pPr>
            <a:r>
              <a:rPr lang="en-US" sz="2200" dirty="0">
                <a:solidFill>
                  <a:srgbClr val="FF0000"/>
                </a:solidFill>
                <a:effectLst/>
                <a:latin typeface="Times New Roman" panose="02020603050405020304" pitchFamily="18" charset="0"/>
                <a:ea typeface="Calibri" panose="020F0502020204030204" pitchFamily="34" charset="0"/>
              </a:rPr>
              <a:t> 1) </a:t>
            </a:r>
            <a:r>
              <a:rPr lang="en-US" sz="2200" b="1" dirty="0">
                <a:solidFill>
                  <a:srgbClr val="FF0000"/>
                </a:solidFill>
                <a:effectLst/>
                <a:latin typeface="Times New Roman" panose="02020603050405020304" pitchFamily="18" charset="0"/>
                <a:ea typeface="Calibri" panose="020F0502020204030204" pitchFamily="34" charset="0"/>
              </a:rPr>
              <a:t>the SFHA can constitute most of the baryonic DM in the current epoch</a:t>
            </a:r>
            <a:r>
              <a:rPr lang="en-US" sz="2200" dirty="0">
                <a:solidFill>
                  <a:srgbClr val="FF0000"/>
                </a:solidFill>
                <a:effectLst/>
                <a:latin typeface="Times New Roman" panose="02020603050405020304" pitchFamily="18" charset="0"/>
                <a:ea typeface="Calibri" panose="020F0502020204030204" pitchFamily="34" charset="0"/>
              </a:rPr>
              <a:t>; </a:t>
            </a:r>
          </a:p>
          <a:p>
            <a:pPr marL="0" indent="0">
              <a:spcBef>
                <a:spcPts val="0"/>
              </a:spcBef>
              <a:spcAft>
                <a:spcPts val="0"/>
              </a:spcAft>
              <a:buNone/>
            </a:pPr>
            <a:r>
              <a:rPr lang="en-US" sz="2200" dirty="0">
                <a:solidFill>
                  <a:srgbClr val="FF0000"/>
                </a:solidFill>
                <a:effectLst/>
                <a:latin typeface="Times New Roman" panose="02020603050405020304" pitchFamily="18" charset="0"/>
                <a:ea typeface="Calibri" panose="020F0502020204030204" pitchFamily="34" charset="0"/>
              </a:rPr>
              <a:t>2) in addition to the SFHA, there is still possible a share of another type of baryonic DM. </a:t>
            </a:r>
            <a:endParaRPr lang="en-US" sz="22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endParaRPr lang="en-US" sz="1800" dirty="0">
              <a:solidFill>
                <a:srgbClr val="000000"/>
              </a:solidFill>
              <a:effectLst/>
              <a:latin typeface="Times New Roman" panose="02020603050405020304" pitchFamily="18" charset="0"/>
              <a:ea typeface="Calibri" panose="020F0502020204030204" pitchFamily="34" charset="0"/>
            </a:endParaRPr>
          </a:p>
          <a:p>
            <a:endParaRPr lang="en-US" sz="1800" dirty="0"/>
          </a:p>
        </p:txBody>
      </p:sp>
    </p:spTree>
    <p:extLst>
      <p:ext uri="{BB962C8B-B14F-4D97-AF65-F5344CB8AC3E}">
        <p14:creationId xmlns:p14="http://schemas.microsoft.com/office/powerpoint/2010/main" val="17139347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62EA1-5663-6180-8F01-709C6A893591}"/>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ADF3F329-1DE2-C059-5C84-9C3C88037F91}"/>
              </a:ext>
            </a:extLst>
          </p:cNvPr>
          <p:cNvSpPr>
            <a:spLocks noGrp="1"/>
          </p:cNvSpPr>
          <p:nvPr>
            <p:ph idx="1"/>
          </p:nvPr>
        </p:nvSpPr>
        <p:spPr>
          <a:xfrm>
            <a:off x="457200" y="320358"/>
            <a:ext cx="8229600" cy="5805806"/>
          </a:xfrm>
        </p:spPr>
        <p:txBody>
          <a:bodyPr/>
          <a:lstStyle/>
          <a:p>
            <a:pPr marL="0" marR="0">
              <a:spcBef>
                <a:spcPts val="0"/>
              </a:spcBef>
              <a:spcAft>
                <a:spcPts val="0"/>
              </a:spcAft>
            </a:pPr>
            <a:r>
              <a:rPr lang="en-US" sz="2000" dirty="0">
                <a:solidFill>
                  <a:srgbClr val="000000"/>
                </a:solidFill>
                <a:effectLst/>
                <a:latin typeface="Times New Roman" panose="02020603050405020304" pitchFamily="18" charset="0"/>
                <a:ea typeface="Calibri" panose="020F0502020204030204" pitchFamily="34" charset="0"/>
              </a:rPr>
              <a:t> </a:t>
            </a:r>
            <a:r>
              <a:rPr lang="en-US" sz="2300" dirty="0">
                <a:solidFill>
                  <a:srgbClr val="000000"/>
                </a:solidFill>
                <a:effectLst/>
                <a:latin typeface="Times New Roman" panose="02020603050405020304" pitchFamily="18" charset="0"/>
                <a:ea typeface="Calibri" panose="020F0502020204030204" pitchFamily="34" charset="0"/>
              </a:rPr>
              <a:t>It is commonly accepted that in the universe the </a:t>
            </a:r>
            <a:r>
              <a:rPr lang="en-US" sz="2300" dirty="0">
                <a:solidFill>
                  <a:srgbClr val="C00000"/>
                </a:solidFill>
                <a:effectLst/>
                <a:latin typeface="Times New Roman" panose="02020603050405020304" pitchFamily="18" charset="0"/>
                <a:ea typeface="Calibri" panose="020F0502020204030204" pitchFamily="34" charset="0"/>
              </a:rPr>
              <a:t>baryonic DM </a:t>
            </a:r>
            <a:r>
              <a:rPr lang="en-US" sz="2300" dirty="0">
                <a:solidFill>
                  <a:srgbClr val="000000"/>
                </a:solidFill>
                <a:effectLst/>
                <a:latin typeface="Times New Roman" panose="02020603050405020304" pitchFamily="18" charset="0"/>
                <a:ea typeface="Calibri" panose="020F0502020204030204" pitchFamily="34" charset="0"/>
              </a:rPr>
              <a:t>currently resides mostly </a:t>
            </a:r>
            <a:r>
              <a:rPr lang="en-US" sz="2300" dirty="0">
                <a:solidFill>
                  <a:srgbClr val="C00000"/>
                </a:solidFill>
                <a:effectLst/>
                <a:latin typeface="Times New Roman" panose="02020603050405020304" pitchFamily="18" charset="0"/>
                <a:ea typeface="Calibri" panose="020F0502020204030204" pitchFamily="34" charset="0"/>
              </a:rPr>
              <a:t>in galactic halos</a:t>
            </a:r>
            <a:r>
              <a:rPr lang="en-US" sz="2300" dirty="0">
                <a:solidFill>
                  <a:srgbClr val="000000"/>
                </a:solidFill>
                <a:effectLst/>
                <a:latin typeface="Times New Roman" panose="02020603050405020304" pitchFamily="18" charset="0"/>
                <a:ea typeface="Calibri" panose="020F0502020204030204" pitchFamily="34" charset="0"/>
              </a:rPr>
              <a:t>. Thus, the </a:t>
            </a:r>
            <a:r>
              <a:rPr lang="en-US" sz="2300" b="1" dirty="0">
                <a:solidFill>
                  <a:srgbClr val="C00000"/>
                </a:solidFill>
                <a:effectLst/>
                <a:latin typeface="Times New Roman" panose="02020603050405020304" pitchFamily="18" charset="0"/>
                <a:ea typeface="Calibri" panose="020F0502020204030204" pitchFamily="34" charset="0"/>
              </a:rPr>
              <a:t>SFHA</a:t>
            </a:r>
            <a:r>
              <a:rPr lang="en-US" sz="2300" dirty="0">
                <a:solidFill>
                  <a:srgbClr val="000000"/>
                </a:solidFill>
                <a:effectLst/>
                <a:latin typeface="Times New Roman" panose="02020603050405020304" pitchFamily="18" charset="0"/>
                <a:ea typeface="Calibri" panose="020F0502020204030204" pitchFamily="34" charset="0"/>
              </a:rPr>
              <a:t> in the universe currently resides mostly </a:t>
            </a:r>
            <a:r>
              <a:rPr lang="en-US" sz="2300" b="1" dirty="0">
                <a:solidFill>
                  <a:srgbClr val="C00000"/>
                </a:solidFill>
                <a:effectLst/>
                <a:latin typeface="Times New Roman" panose="02020603050405020304" pitchFamily="18" charset="0"/>
                <a:ea typeface="Calibri" panose="020F0502020204030204" pitchFamily="34" charset="0"/>
              </a:rPr>
              <a:t>in galactic halos</a:t>
            </a:r>
            <a:r>
              <a:rPr lang="en-US" sz="2300" dirty="0">
                <a:solidFill>
                  <a:srgbClr val="000000"/>
                </a:solidFill>
                <a:effectLst/>
                <a:latin typeface="Times New Roman" panose="02020603050405020304" pitchFamily="18" charset="0"/>
                <a:ea typeface="Calibri" panose="020F0502020204030204" pitchFamily="34" charset="0"/>
              </a:rPr>
              <a:t>.</a:t>
            </a:r>
          </a:p>
          <a:p>
            <a:pPr marL="0" marR="0">
              <a:spcBef>
                <a:spcPts val="0"/>
              </a:spcBef>
              <a:spcAft>
                <a:spcPts val="0"/>
              </a:spcAft>
            </a:pPr>
            <a:r>
              <a:rPr lang="en-US" sz="2300" dirty="0">
                <a:solidFill>
                  <a:srgbClr val="000000"/>
                </a:solidFill>
                <a:effectLst/>
                <a:latin typeface="Times New Roman" panose="02020603050405020304" pitchFamily="18" charset="0"/>
                <a:ea typeface="Calibri" panose="020F0502020204030204" pitchFamily="34" charset="0"/>
              </a:rPr>
              <a:t> Besides, </a:t>
            </a:r>
            <a:r>
              <a:rPr lang="en-US" sz="2300" b="1" dirty="0">
                <a:solidFill>
                  <a:srgbClr val="FF0000"/>
                </a:solidFill>
                <a:effectLst/>
                <a:latin typeface="Times New Roman" panose="02020603050405020304" pitchFamily="18" charset="0"/>
                <a:ea typeface="Calibri" panose="020F0502020204030204" pitchFamily="34" charset="0"/>
              </a:rPr>
              <a:t>old neutron stars </a:t>
            </a:r>
            <a:r>
              <a:rPr lang="en-US" sz="2300" dirty="0">
                <a:solidFill>
                  <a:srgbClr val="000000"/>
                </a:solidFill>
                <a:effectLst/>
                <a:latin typeface="Times New Roman" panose="02020603050405020304" pitchFamily="18" charset="0"/>
                <a:ea typeface="Calibri" panose="020F0502020204030204" pitchFamily="34" charset="0"/>
              </a:rPr>
              <a:t>could very slowly generate new </a:t>
            </a:r>
            <a:r>
              <a:rPr lang="en-US" sz="2300" i="1" dirty="0">
                <a:solidFill>
                  <a:srgbClr val="000000"/>
                </a:solidFill>
                <a:effectLst/>
                <a:latin typeface="Times New Roman" panose="02020603050405020304" pitchFamily="18" charset="0"/>
                <a:ea typeface="Calibri" panose="020F0502020204030204" pitchFamily="34" charset="0"/>
              </a:rPr>
              <a:t>specific, described in detail</a:t>
            </a:r>
            <a:r>
              <a:rPr lang="en-US" sz="2300" dirty="0">
                <a:solidFill>
                  <a:srgbClr val="000000"/>
                </a:solidFill>
                <a:effectLst/>
                <a:latin typeface="Times New Roman" panose="02020603050405020304" pitchFamily="18" charset="0"/>
                <a:ea typeface="Calibri" panose="020F0502020204030204" pitchFamily="34" charset="0"/>
              </a:rPr>
              <a:t> baryonic DM in the form of the SFHA. </a:t>
            </a:r>
          </a:p>
          <a:p>
            <a:pPr marL="0" marR="0">
              <a:spcBef>
                <a:spcPts val="0"/>
              </a:spcBef>
              <a:spcAft>
                <a:spcPts val="0"/>
              </a:spcAft>
            </a:pPr>
            <a:r>
              <a:rPr lang="en-US" sz="2300" dirty="0">
                <a:solidFill>
                  <a:srgbClr val="000000"/>
                </a:solidFill>
                <a:effectLst/>
                <a:latin typeface="Times New Roman" panose="02020603050405020304" pitchFamily="18" charset="0"/>
                <a:ea typeface="Calibri" panose="020F0502020204030204" pitchFamily="34" charset="0"/>
              </a:rPr>
              <a:t>Some old neutron stars would release it into their tiny </a:t>
            </a:r>
            <a:r>
              <a:rPr lang="en-US" sz="2300" b="1" dirty="0">
                <a:solidFill>
                  <a:srgbClr val="FF0000"/>
                </a:solidFill>
                <a:effectLst/>
                <a:latin typeface="Times New Roman" panose="02020603050405020304" pitchFamily="18" charset="0"/>
                <a:ea typeface="Calibri" panose="020F0502020204030204" pitchFamily="34" charset="0"/>
              </a:rPr>
              <a:t>atmospheres</a:t>
            </a:r>
            <a:r>
              <a:rPr lang="en-US" sz="2300" dirty="0">
                <a:solidFill>
                  <a:srgbClr val="000000"/>
                </a:solidFill>
                <a:effectLst/>
                <a:latin typeface="Times New Roman" panose="02020603050405020304" pitchFamily="18" charset="0"/>
                <a:ea typeface="Calibri" panose="020F0502020204030204" pitchFamily="34" charset="0"/>
              </a:rPr>
              <a:t>, while some other old neutron stars release it into the </a:t>
            </a:r>
            <a:r>
              <a:rPr lang="en-US" sz="2300" b="1" dirty="0">
                <a:solidFill>
                  <a:srgbClr val="FF0000"/>
                </a:solidFill>
                <a:effectLst/>
                <a:latin typeface="Times New Roman" panose="02020603050405020304" pitchFamily="18" charset="0"/>
                <a:ea typeface="Calibri" panose="020F0502020204030204" pitchFamily="34" charset="0"/>
              </a:rPr>
              <a:t>interstellar medium</a:t>
            </a:r>
            <a:r>
              <a:rPr lang="en-US" sz="2300" dirty="0">
                <a:solidFill>
                  <a:srgbClr val="000000"/>
                </a:solidFill>
                <a:effectLst/>
                <a:latin typeface="Times New Roman" panose="02020603050405020304" pitchFamily="18" charset="0"/>
                <a:ea typeface="Calibri" panose="020F0502020204030204" pitchFamily="34" charset="0"/>
              </a:rPr>
              <a:t>. </a:t>
            </a:r>
          </a:p>
          <a:p>
            <a:pPr marL="0" marR="0">
              <a:spcBef>
                <a:spcPts val="0"/>
              </a:spcBef>
              <a:spcAft>
                <a:spcPts val="0"/>
              </a:spcAft>
            </a:pPr>
            <a:r>
              <a:rPr lang="en-US" sz="2300" dirty="0">
                <a:solidFill>
                  <a:srgbClr val="000000"/>
                </a:solidFill>
                <a:effectLst/>
                <a:latin typeface="Times New Roman" panose="02020603050405020304" pitchFamily="18" charset="0"/>
                <a:ea typeface="Calibri" panose="020F0502020204030204" pitchFamily="34" charset="0"/>
              </a:rPr>
              <a:t>So, </a:t>
            </a:r>
            <a:r>
              <a:rPr lang="en-US" sz="2300" b="1" dirty="0">
                <a:solidFill>
                  <a:srgbClr val="C00000"/>
                </a:solidFill>
                <a:effectLst/>
                <a:latin typeface="Times New Roman" panose="02020603050405020304" pitchFamily="18" charset="0"/>
                <a:ea typeface="Calibri" panose="020F0502020204030204" pitchFamily="34" charset="0"/>
              </a:rPr>
              <a:t>this is where the SFHA can reside in the universe as well</a:t>
            </a:r>
            <a:r>
              <a:rPr lang="en-US" sz="2300" dirty="0">
                <a:solidFill>
                  <a:srgbClr val="000000"/>
                </a:solidFill>
                <a:effectLst/>
                <a:latin typeface="Times New Roman" panose="02020603050405020304" pitchFamily="18" charset="0"/>
                <a:ea typeface="Calibri" panose="020F0502020204030204" pitchFamily="34" charset="0"/>
              </a:rPr>
              <a:t>.</a:t>
            </a:r>
            <a:endParaRPr lang="en-US" sz="2300" dirty="0"/>
          </a:p>
        </p:txBody>
      </p:sp>
    </p:spTree>
    <p:extLst>
      <p:ext uri="{BB962C8B-B14F-4D97-AF65-F5344CB8AC3E}">
        <p14:creationId xmlns:p14="http://schemas.microsoft.com/office/powerpoint/2010/main" val="2451862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25A0F-9238-9BBA-D8D9-5A37110546BA}"/>
              </a:ext>
            </a:extLst>
          </p:cNvPr>
          <p:cNvSpPr>
            <a:spLocks noGrp="1"/>
          </p:cNvSpPr>
          <p:nvPr>
            <p:ph type="title"/>
          </p:nvPr>
        </p:nvSpPr>
        <p:spPr>
          <a:xfrm>
            <a:off x="457200" y="274638"/>
            <a:ext cx="8229600" cy="45719"/>
          </a:xfrm>
        </p:spPr>
        <p:txBody>
          <a:bodyPr/>
          <a:lstStyle/>
          <a:p>
            <a:endParaRPr lang="en-US" dirty="0"/>
          </a:p>
        </p:txBody>
      </p:sp>
      <p:sp>
        <p:nvSpPr>
          <p:cNvPr id="3" name="Content Placeholder 2">
            <a:extLst>
              <a:ext uri="{FF2B5EF4-FFF2-40B4-BE49-F238E27FC236}">
                <a16:creationId xmlns:a16="http://schemas.microsoft.com/office/drawing/2014/main" id="{F7BF2CE9-35CE-14BF-358C-47F50507A6D2}"/>
              </a:ext>
            </a:extLst>
          </p:cNvPr>
          <p:cNvSpPr>
            <a:spLocks noGrp="1"/>
          </p:cNvSpPr>
          <p:nvPr>
            <p:ph idx="1"/>
          </p:nvPr>
        </p:nvSpPr>
        <p:spPr>
          <a:xfrm>
            <a:off x="457200" y="381000"/>
            <a:ext cx="8229600" cy="6278881"/>
          </a:xfrm>
        </p:spPr>
        <p:txBody>
          <a:bodyPr/>
          <a:lstStyle/>
          <a:p>
            <a:r>
              <a:rPr lang="en-US" sz="2000" dirty="0">
                <a:solidFill>
                  <a:srgbClr val="000000"/>
                </a:solidFill>
                <a:effectLst/>
                <a:latin typeface="Times New Roman" panose="02020603050405020304" pitchFamily="18" charset="0"/>
                <a:ea typeface="Calibri" panose="020F0502020204030204" pitchFamily="34" charset="0"/>
              </a:rPr>
              <a:t>The corresponding derivation in </a:t>
            </a:r>
            <a:r>
              <a:rPr lang="en-US" sz="2000" dirty="0">
                <a:solidFill>
                  <a:srgbClr val="000000"/>
                </a:solidFill>
                <a:latin typeface="Times New Roman" panose="02020603050405020304" pitchFamily="18" charset="0"/>
                <a:ea typeface="Calibri" panose="020F0502020204030204" pitchFamily="34" charset="0"/>
              </a:rPr>
              <a:t>that</a:t>
            </a:r>
            <a:r>
              <a:rPr lang="en-US" sz="2000" dirty="0">
                <a:solidFill>
                  <a:srgbClr val="000000"/>
                </a:solidFill>
                <a:effectLst/>
                <a:latin typeface="Times New Roman" panose="02020603050405020304" pitchFamily="18" charset="0"/>
                <a:ea typeface="Calibri" panose="020F0502020204030204" pitchFamily="34" charset="0"/>
              </a:rPr>
              <a:t> paper of 2001</a:t>
            </a:r>
            <a:r>
              <a:rPr lang="en-US" sz="2000" dirty="0">
                <a:solidFill>
                  <a:srgbClr val="000000"/>
                </a:solidFill>
                <a:latin typeface="Times New Roman" panose="02020603050405020304" pitchFamily="18" charset="0"/>
                <a:ea typeface="Calibri" panose="020F0502020204030204" pitchFamily="34" charset="0"/>
              </a:rPr>
              <a:t>in JPB</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a:solidFill>
                  <a:srgbClr val="C00000"/>
                </a:solidFill>
                <a:effectLst/>
                <a:latin typeface="Times New Roman" panose="02020603050405020304" pitchFamily="18" charset="0"/>
                <a:ea typeface="Calibri" panose="020F0502020204030204" pitchFamily="34" charset="0"/>
              </a:rPr>
              <a:t>used </a:t>
            </a:r>
            <a:r>
              <a:rPr lang="en-US" sz="2000" i="1" dirty="0">
                <a:solidFill>
                  <a:srgbClr val="C00000"/>
                </a:solidFill>
                <a:effectLst/>
                <a:latin typeface="Times New Roman" panose="02020603050405020304" pitchFamily="18" charset="0"/>
                <a:ea typeface="Calibri" panose="020F0502020204030204" pitchFamily="34" charset="0"/>
              </a:rPr>
              <a:t>only</a:t>
            </a:r>
            <a:r>
              <a:rPr lang="en-US" sz="2000" dirty="0">
                <a:solidFill>
                  <a:srgbClr val="C00000"/>
                </a:solidFill>
                <a:effectLst/>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the fact that in the ground state the eigenvalue of the operator K is </a:t>
            </a:r>
          </a:p>
          <a:p>
            <a:pPr marL="0" indent="0">
              <a:buNone/>
            </a:pPr>
            <a:r>
              <a:rPr lang="en-US" sz="2000" dirty="0">
                <a:solidFill>
                  <a:srgbClr val="C00000"/>
                </a:solidFill>
                <a:latin typeface="Times New Roman" panose="02020603050405020304" pitchFamily="18" charset="0"/>
                <a:ea typeface="Calibri" panose="020F0502020204030204" pitchFamily="34" charset="0"/>
              </a:rPr>
              <a:t>     </a:t>
            </a:r>
            <a:r>
              <a:rPr lang="en-US" sz="2000" dirty="0">
                <a:solidFill>
                  <a:srgbClr val="C00000"/>
                </a:solidFill>
                <a:effectLst/>
                <a:latin typeface="Times New Roman" panose="02020603050405020304" pitchFamily="18" charset="0"/>
                <a:ea typeface="Calibri" panose="020F0502020204030204" pitchFamily="34" charset="0"/>
              </a:rPr>
              <a:t>k = –1</a:t>
            </a:r>
            <a:r>
              <a:rPr lang="en-US" sz="2000" dirty="0">
                <a:solidFill>
                  <a:srgbClr val="000000"/>
                </a:solidFill>
                <a:effectLst/>
                <a:latin typeface="Times New Roman" panose="02020603050405020304" pitchFamily="18" charset="0"/>
                <a:ea typeface="Calibri" panose="020F0502020204030204" pitchFamily="34" charset="0"/>
              </a:rPr>
              <a:t>. </a:t>
            </a:r>
          </a:p>
          <a:p>
            <a:r>
              <a:rPr lang="en-US" sz="2000" dirty="0">
                <a:solidFill>
                  <a:srgbClr val="000000"/>
                </a:solidFill>
                <a:effectLst/>
                <a:latin typeface="Times New Roman" panose="02020603050405020304" pitchFamily="18" charset="0"/>
                <a:ea typeface="Calibri" panose="020F0502020204030204" pitchFamily="34" charset="0"/>
              </a:rPr>
              <a:t>Therefore, actually the corresponding derivation is </a:t>
            </a:r>
            <a:r>
              <a:rPr lang="en-US" sz="2000" dirty="0">
                <a:solidFill>
                  <a:srgbClr val="C00000"/>
                </a:solidFill>
                <a:effectLst/>
                <a:latin typeface="Times New Roman" panose="02020603050405020304" pitchFamily="18" charset="0"/>
                <a:ea typeface="Calibri" panose="020F0502020204030204" pitchFamily="34" charset="0"/>
              </a:rPr>
              <a:t>valid</a:t>
            </a:r>
            <a:r>
              <a:rPr lang="en-US" sz="2000" dirty="0">
                <a:solidFill>
                  <a:srgbClr val="000000"/>
                </a:solidFill>
                <a:effectLst/>
                <a:latin typeface="Times New Roman" panose="02020603050405020304" pitchFamily="18" charset="0"/>
                <a:ea typeface="Calibri" panose="020F0502020204030204" pitchFamily="34" charset="0"/>
              </a:rPr>
              <a:t> not just for the ground state, but </a:t>
            </a:r>
            <a:r>
              <a:rPr lang="en-US" sz="2000" dirty="0">
                <a:solidFill>
                  <a:srgbClr val="C00000"/>
                </a:solidFill>
                <a:effectLst/>
                <a:latin typeface="Times New Roman" panose="02020603050405020304" pitchFamily="18" charset="0"/>
                <a:ea typeface="Calibri" panose="020F0502020204030204" pitchFamily="34" charset="0"/>
              </a:rPr>
              <a:t>for any state of hydrogen atoms characterized by the quantum number  k = –1</a:t>
            </a:r>
            <a:r>
              <a:rPr lang="en-US" sz="2000" dirty="0">
                <a:solidFill>
                  <a:srgbClr val="000000"/>
                </a:solidFill>
                <a:effectLst/>
                <a:latin typeface="Times New Roman" panose="02020603050405020304" pitchFamily="18" charset="0"/>
                <a:ea typeface="Calibri" panose="020F0502020204030204" pitchFamily="34" charset="0"/>
              </a:rPr>
              <a:t>. </a:t>
            </a:r>
          </a:p>
          <a:p>
            <a:r>
              <a:rPr lang="en-US" sz="2000" dirty="0">
                <a:solidFill>
                  <a:srgbClr val="FF0000"/>
                </a:solidFill>
                <a:effectLst/>
                <a:latin typeface="Times New Roman" panose="02020603050405020304" pitchFamily="18" charset="0"/>
                <a:ea typeface="Calibri" panose="020F0502020204030204" pitchFamily="34" charset="0"/>
              </a:rPr>
              <a:t>Those are S-states (</a:t>
            </a:r>
            <a:r>
              <a:rPr lang="en-US" sz="2000" i="1" dirty="0">
                <a:solidFill>
                  <a:srgbClr val="FF0000"/>
                </a:solidFill>
                <a:effectLst/>
                <a:latin typeface="Times New Roman" panose="02020603050405020304" pitchFamily="18" charset="0"/>
                <a:ea typeface="Calibri" panose="020F0502020204030204" pitchFamily="34" charset="0"/>
              </a:rPr>
              <a:t>l</a:t>
            </a:r>
            <a:r>
              <a:rPr lang="en-US" sz="2000" dirty="0">
                <a:solidFill>
                  <a:srgbClr val="FF0000"/>
                </a:solidFill>
                <a:effectLst/>
                <a:latin typeface="Times New Roman" panose="02020603050405020304" pitchFamily="18" charset="0"/>
                <a:ea typeface="Calibri" panose="020F0502020204030204" pitchFamily="34" charset="0"/>
              </a:rPr>
              <a:t> = 0), specifically </a:t>
            </a:r>
            <a:r>
              <a:rPr lang="en-US" sz="2000" baseline="30000" dirty="0">
                <a:solidFill>
                  <a:srgbClr val="FF0000"/>
                </a:solidFill>
                <a:effectLst/>
                <a:latin typeface="Times New Roman" panose="02020603050405020304" pitchFamily="18" charset="0"/>
                <a:ea typeface="Calibri" panose="020F0502020204030204" pitchFamily="34" charset="0"/>
              </a:rPr>
              <a:t>2</a:t>
            </a:r>
            <a:r>
              <a:rPr lang="en-US" sz="2000" dirty="0">
                <a:solidFill>
                  <a:srgbClr val="FF0000"/>
                </a:solidFill>
                <a:effectLst/>
                <a:latin typeface="Times New Roman" panose="02020603050405020304" pitchFamily="18" charset="0"/>
                <a:ea typeface="Calibri" panose="020F0502020204030204" pitchFamily="34" charset="0"/>
              </a:rPr>
              <a:t>S</a:t>
            </a:r>
            <a:r>
              <a:rPr lang="en-US" sz="2000" baseline="-25000" dirty="0">
                <a:solidFill>
                  <a:srgbClr val="FF0000"/>
                </a:solidFill>
                <a:effectLst/>
                <a:latin typeface="Times New Roman" panose="02020603050405020304" pitchFamily="18" charset="0"/>
                <a:ea typeface="Calibri" panose="020F0502020204030204" pitchFamily="34" charset="0"/>
              </a:rPr>
              <a:t>1/2</a:t>
            </a:r>
            <a:r>
              <a:rPr lang="en-US" sz="2000" dirty="0">
                <a:solidFill>
                  <a:srgbClr val="FF0000"/>
                </a:solidFill>
                <a:effectLst/>
                <a:latin typeface="Times New Roman" panose="02020603050405020304" pitchFamily="18" charset="0"/>
                <a:ea typeface="Calibri" panose="020F0502020204030204" pitchFamily="34" charset="0"/>
              </a:rPr>
              <a:t> states</a:t>
            </a:r>
            <a:r>
              <a:rPr lang="en-US" sz="2000" dirty="0">
                <a:solidFill>
                  <a:srgbClr val="000000"/>
                </a:solidFill>
                <a:effectLst/>
                <a:latin typeface="Times New Roman" panose="02020603050405020304" pitchFamily="18" charset="0"/>
                <a:ea typeface="Calibri" panose="020F0502020204030204" pitchFamily="34" charset="0"/>
              </a:rPr>
              <a:t>. </a:t>
            </a:r>
          </a:p>
          <a:p>
            <a:r>
              <a:rPr lang="en-US" sz="2000" dirty="0">
                <a:solidFill>
                  <a:srgbClr val="000000"/>
                </a:solidFill>
                <a:effectLst/>
                <a:latin typeface="Times New Roman" panose="02020603050405020304" pitchFamily="18" charset="0"/>
                <a:ea typeface="Calibri" panose="020F0502020204030204" pitchFamily="34" charset="0"/>
              </a:rPr>
              <a:t>So, both the regular ex</a:t>
            </a:r>
            <a:r>
              <a:rPr lang="en-US" sz="2000" dirty="0">
                <a:solidFill>
                  <a:srgbClr val="000000"/>
                </a:solidFill>
                <a:latin typeface="Times New Roman" panose="02020603050405020304" pitchFamily="18" charset="0"/>
                <a:ea typeface="Calibri" panose="020F0502020204030204" pitchFamily="34" charset="0"/>
              </a:rPr>
              <a:t>terior</a:t>
            </a:r>
            <a:r>
              <a:rPr lang="en-US" sz="2000" dirty="0">
                <a:solidFill>
                  <a:srgbClr val="000000"/>
                </a:solidFill>
                <a:effectLst/>
                <a:latin typeface="Times New Roman" panose="02020603050405020304" pitchFamily="18" charset="0"/>
                <a:ea typeface="Calibri" panose="020F0502020204030204" pitchFamily="34" charset="0"/>
              </a:rPr>
              <a:t> solution and the singular exterior solution are </a:t>
            </a:r>
            <a:r>
              <a:rPr lang="en-US" sz="2000" dirty="0">
                <a:solidFill>
                  <a:srgbClr val="FF0000"/>
                </a:solidFill>
                <a:effectLst/>
                <a:latin typeface="Times New Roman" panose="02020603050405020304" pitchFamily="18" charset="0"/>
                <a:ea typeface="Calibri" panose="020F0502020204030204" pitchFamily="34" charset="0"/>
              </a:rPr>
              <a:t>legitimate</a:t>
            </a:r>
            <a:r>
              <a:rPr lang="en-US" sz="2000" dirty="0">
                <a:solidFill>
                  <a:srgbClr val="000000"/>
                </a:solidFill>
                <a:effectLst/>
                <a:latin typeface="Times New Roman" panose="02020603050405020304" pitchFamily="18" charset="0"/>
                <a:ea typeface="Calibri" panose="020F0502020204030204" pitchFamily="34" charset="0"/>
              </a:rPr>
              <a:t> not only for the ground state 1</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S</a:t>
            </a:r>
            <a:r>
              <a:rPr lang="en-US" sz="2000" baseline="-25000" dirty="0">
                <a:solidFill>
                  <a:srgbClr val="000000"/>
                </a:solidFill>
                <a:effectLst/>
                <a:latin typeface="Times New Roman" panose="02020603050405020304" pitchFamily="18" charset="0"/>
                <a:ea typeface="Calibri" panose="020F0502020204030204" pitchFamily="34" charset="0"/>
              </a:rPr>
              <a:t>1/2</a:t>
            </a:r>
            <a:r>
              <a:rPr lang="en-US" sz="2000" dirty="0">
                <a:solidFill>
                  <a:srgbClr val="000000"/>
                </a:solidFill>
                <a:effectLst/>
                <a:latin typeface="Times New Roman" panose="02020603050405020304" pitchFamily="18" charset="0"/>
                <a:ea typeface="Calibri" panose="020F0502020204030204" pitchFamily="34" charset="0"/>
              </a:rPr>
              <a:t>, but also </a:t>
            </a:r>
            <a:r>
              <a:rPr lang="en-US" sz="2000" dirty="0">
                <a:solidFill>
                  <a:srgbClr val="FF0000"/>
                </a:solidFill>
                <a:effectLst/>
                <a:latin typeface="Times New Roman" panose="02020603050405020304" pitchFamily="18" charset="0"/>
                <a:ea typeface="Calibri" panose="020F0502020204030204" pitchFamily="34" charset="0"/>
              </a:rPr>
              <a:t>for the states 2</a:t>
            </a:r>
            <a:r>
              <a:rPr lang="en-US" sz="2000" baseline="30000" dirty="0">
                <a:solidFill>
                  <a:srgbClr val="FF0000"/>
                </a:solidFill>
                <a:effectLst/>
                <a:latin typeface="Times New Roman" panose="02020603050405020304" pitchFamily="18" charset="0"/>
                <a:ea typeface="Calibri" panose="020F0502020204030204" pitchFamily="34" charset="0"/>
              </a:rPr>
              <a:t>2</a:t>
            </a:r>
            <a:r>
              <a:rPr lang="en-US" sz="2000" dirty="0">
                <a:solidFill>
                  <a:srgbClr val="FF0000"/>
                </a:solidFill>
                <a:effectLst/>
                <a:latin typeface="Times New Roman" panose="02020603050405020304" pitchFamily="18" charset="0"/>
                <a:ea typeface="Calibri" panose="020F0502020204030204" pitchFamily="34" charset="0"/>
              </a:rPr>
              <a:t>S</a:t>
            </a:r>
            <a:r>
              <a:rPr lang="en-US" sz="2000" baseline="-25000" dirty="0">
                <a:solidFill>
                  <a:srgbClr val="FF0000"/>
                </a:solidFill>
                <a:effectLst/>
                <a:latin typeface="Times New Roman" panose="02020603050405020304" pitchFamily="18" charset="0"/>
                <a:ea typeface="Calibri" panose="020F0502020204030204" pitchFamily="34" charset="0"/>
              </a:rPr>
              <a:t>1/2</a:t>
            </a:r>
            <a:r>
              <a:rPr lang="en-US" sz="2000" dirty="0">
                <a:solidFill>
                  <a:srgbClr val="FF0000"/>
                </a:solidFill>
                <a:effectLst/>
                <a:latin typeface="Times New Roman" panose="02020603050405020304" pitchFamily="18" charset="0"/>
                <a:ea typeface="Calibri" panose="020F0502020204030204" pitchFamily="34" charset="0"/>
              </a:rPr>
              <a:t>, 3</a:t>
            </a:r>
            <a:r>
              <a:rPr lang="en-US" sz="2000" baseline="30000" dirty="0">
                <a:solidFill>
                  <a:srgbClr val="FF0000"/>
                </a:solidFill>
                <a:effectLst/>
                <a:latin typeface="Times New Roman" panose="02020603050405020304" pitchFamily="18" charset="0"/>
                <a:ea typeface="Calibri" panose="020F0502020204030204" pitchFamily="34" charset="0"/>
              </a:rPr>
              <a:t>2</a:t>
            </a:r>
            <a:r>
              <a:rPr lang="en-US" sz="2000" dirty="0">
                <a:solidFill>
                  <a:srgbClr val="FF0000"/>
                </a:solidFill>
                <a:effectLst/>
                <a:latin typeface="Times New Roman" panose="02020603050405020304" pitchFamily="18" charset="0"/>
                <a:ea typeface="Calibri" panose="020F0502020204030204" pitchFamily="34" charset="0"/>
              </a:rPr>
              <a:t>S</a:t>
            </a:r>
            <a:r>
              <a:rPr lang="en-US" sz="2000" baseline="-25000" dirty="0">
                <a:solidFill>
                  <a:srgbClr val="FF0000"/>
                </a:solidFill>
                <a:effectLst/>
                <a:latin typeface="Times New Roman" panose="02020603050405020304" pitchFamily="18" charset="0"/>
                <a:ea typeface="Calibri" panose="020F0502020204030204" pitchFamily="34" charset="0"/>
              </a:rPr>
              <a:t>1/2</a:t>
            </a:r>
            <a:r>
              <a:rPr lang="en-US" sz="2000" dirty="0">
                <a:solidFill>
                  <a:srgbClr val="FF0000"/>
                </a:solidFill>
                <a:effectLst/>
                <a:latin typeface="Times New Roman" panose="02020603050405020304" pitchFamily="18" charset="0"/>
                <a:ea typeface="Calibri" panose="020F0502020204030204" pitchFamily="34" charset="0"/>
              </a:rPr>
              <a:t>, and so on, i.e., for the states n</a:t>
            </a:r>
            <a:r>
              <a:rPr lang="en-US" sz="2000" baseline="30000" dirty="0">
                <a:solidFill>
                  <a:srgbClr val="FF0000"/>
                </a:solidFill>
                <a:effectLst/>
                <a:latin typeface="Times New Roman" panose="02020603050405020304" pitchFamily="18" charset="0"/>
                <a:ea typeface="Calibri" panose="020F0502020204030204" pitchFamily="34" charset="0"/>
              </a:rPr>
              <a:t>2</a:t>
            </a:r>
            <a:r>
              <a:rPr lang="en-US" sz="2000" dirty="0">
                <a:solidFill>
                  <a:srgbClr val="FF0000"/>
                </a:solidFill>
                <a:effectLst/>
                <a:latin typeface="Times New Roman" panose="02020603050405020304" pitchFamily="18" charset="0"/>
                <a:ea typeface="Calibri" panose="020F0502020204030204" pitchFamily="34" charset="0"/>
              </a:rPr>
              <a:t>S</a:t>
            </a:r>
            <a:r>
              <a:rPr lang="en-US" sz="2000" baseline="-25000" dirty="0">
                <a:solidFill>
                  <a:srgbClr val="FF0000"/>
                </a:solidFill>
                <a:effectLst/>
                <a:latin typeface="Times New Roman" panose="02020603050405020304" pitchFamily="18" charset="0"/>
                <a:ea typeface="Calibri" panose="020F0502020204030204" pitchFamily="34" charset="0"/>
              </a:rPr>
              <a:t>1/2</a:t>
            </a:r>
            <a:r>
              <a:rPr lang="en-US" sz="2000" dirty="0">
                <a:solidFill>
                  <a:srgbClr val="000000"/>
                </a:solidFill>
                <a:effectLst/>
                <a:latin typeface="Times New Roman" panose="02020603050405020304" pitchFamily="18" charset="0"/>
                <a:ea typeface="Calibri" panose="020F0502020204030204" pitchFamily="34" charset="0"/>
              </a:rPr>
              <a:t>, where n = N + |k| = N + 1 is the principal quantum number ( n = 1, 2, 3, …). </a:t>
            </a:r>
          </a:p>
          <a:p>
            <a:r>
              <a:rPr lang="en-US" sz="2000" dirty="0">
                <a:solidFill>
                  <a:srgbClr val="000000"/>
                </a:solidFill>
                <a:effectLst/>
                <a:latin typeface="Times New Roman" panose="02020603050405020304" pitchFamily="18" charset="0"/>
                <a:ea typeface="Calibri" panose="020F0502020204030204" pitchFamily="34" charset="0"/>
              </a:rPr>
              <a:t>Both the regular exterior solution corresponding to q = 1 – (1 – α</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a:t>
            </a:r>
            <a:r>
              <a:rPr lang="en-US" sz="2000" baseline="30000" dirty="0">
                <a:solidFill>
                  <a:srgbClr val="000000"/>
                </a:solidFill>
                <a:effectLst/>
                <a:latin typeface="Times New Roman" panose="02020603050405020304" pitchFamily="18" charset="0"/>
                <a:ea typeface="Calibri" panose="020F0502020204030204" pitchFamily="34" charset="0"/>
              </a:rPr>
              <a:t>1/2 </a:t>
            </a:r>
            <a:r>
              <a:rPr lang="en-US" sz="2000" dirty="0">
                <a:solidFill>
                  <a:srgbClr val="000000"/>
                </a:solidFill>
                <a:effectLst/>
                <a:latin typeface="Times New Roman" panose="02020603050405020304" pitchFamily="18" charset="0"/>
                <a:ea typeface="Calibri" panose="020F0502020204030204" pitchFamily="34" charset="0"/>
              </a:rPr>
              <a:t>and the singular exterior solution corresponding to q = 1 + (1 – α</a:t>
            </a:r>
            <a:r>
              <a:rPr lang="en-US" sz="2000" baseline="30000" dirty="0">
                <a:solidFill>
                  <a:srgbClr val="000000"/>
                </a:solidFill>
                <a:effectLst/>
                <a:latin typeface="Times New Roman" panose="02020603050405020304" pitchFamily="18" charset="0"/>
                <a:ea typeface="Calibri" panose="020F0502020204030204" pitchFamily="34" charset="0"/>
              </a:rPr>
              <a:t>2</a:t>
            </a:r>
            <a:r>
              <a:rPr lang="en-US" sz="2000" dirty="0">
                <a:solidFill>
                  <a:srgbClr val="000000"/>
                </a:solidFill>
                <a:effectLst/>
                <a:latin typeface="Times New Roman" panose="02020603050405020304" pitchFamily="18" charset="0"/>
                <a:ea typeface="Calibri" panose="020F0502020204030204" pitchFamily="34" charset="0"/>
              </a:rPr>
              <a:t>)</a:t>
            </a:r>
            <a:r>
              <a:rPr lang="en-US" sz="2000" baseline="30000" dirty="0">
                <a:solidFill>
                  <a:srgbClr val="000000"/>
                </a:solidFill>
                <a:effectLst/>
                <a:latin typeface="Times New Roman" panose="02020603050405020304" pitchFamily="18" charset="0"/>
                <a:ea typeface="Calibri" panose="020F0502020204030204" pitchFamily="34" charset="0"/>
              </a:rPr>
              <a:t>1/2 </a:t>
            </a:r>
            <a:r>
              <a:rPr lang="en-US" sz="2000" dirty="0">
                <a:solidFill>
                  <a:srgbClr val="000000"/>
                </a:solidFill>
                <a:effectLst/>
                <a:latin typeface="Times New Roman" panose="02020603050405020304" pitchFamily="18" charset="0"/>
                <a:ea typeface="Calibri" panose="020F0502020204030204" pitchFamily="34" charset="0"/>
              </a:rPr>
              <a:t>are </a:t>
            </a:r>
            <a:r>
              <a:rPr lang="en-US" sz="2000" dirty="0">
                <a:solidFill>
                  <a:srgbClr val="FF0000"/>
                </a:solidFill>
                <a:effectLst/>
                <a:latin typeface="Times New Roman" panose="02020603050405020304" pitchFamily="18" charset="0"/>
                <a:ea typeface="Calibri" panose="020F0502020204030204" pitchFamily="34" charset="0"/>
              </a:rPr>
              <a:t>legitimate also for the </a:t>
            </a:r>
            <a:r>
              <a:rPr lang="en-US" sz="2000" i="1" dirty="0">
                <a:solidFill>
                  <a:srgbClr val="FF0000"/>
                </a:solidFill>
                <a:effectLst/>
                <a:latin typeface="Times New Roman" panose="02020603050405020304" pitchFamily="18" charset="0"/>
                <a:ea typeface="Calibri" panose="020F0502020204030204" pitchFamily="34" charset="0"/>
              </a:rPr>
              <a:t>l</a:t>
            </a:r>
            <a:r>
              <a:rPr lang="en-US" sz="2000" dirty="0">
                <a:solidFill>
                  <a:srgbClr val="FF0000"/>
                </a:solidFill>
                <a:effectLst/>
                <a:latin typeface="Times New Roman" panose="02020603050405020304" pitchFamily="18" charset="0"/>
                <a:ea typeface="Calibri" panose="020F0502020204030204" pitchFamily="34" charset="0"/>
              </a:rPr>
              <a:t> = 0 states of the </a:t>
            </a:r>
            <a:r>
              <a:rPr lang="en-US" sz="2000" i="1" dirty="0">
                <a:solidFill>
                  <a:srgbClr val="FF0000"/>
                </a:solidFill>
                <a:effectLst/>
                <a:latin typeface="Times New Roman" panose="02020603050405020304" pitchFamily="18" charset="0"/>
                <a:ea typeface="Calibri" panose="020F0502020204030204" pitchFamily="34" charset="0"/>
              </a:rPr>
              <a:t>continuous</a:t>
            </a:r>
            <a:r>
              <a:rPr lang="en-US" sz="2000" dirty="0">
                <a:solidFill>
                  <a:srgbClr val="FF0000"/>
                </a:solidFill>
                <a:effectLst/>
                <a:latin typeface="Times New Roman" panose="02020603050405020304" pitchFamily="18" charset="0"/>
                <a:ea typeface="Calibri" panose="020F0502020204030204" pitchFamily="34" charset="0"/>
              </a:rPr>
              <a:t> spectrum</a:t>
            </a:r>
            <a:r>
              <a:rPr lang="en-US" sz="2000" dirty="0">
                <a:solidFill>
                  <a:srgbClr val="000000"/>
                </a:solidFill>
                <a:effectLst/>
                <a:latin typeface="Times New Roman" panose="02020603050405020304" pitchFamily="18" charset="0"/>
                <a:ea typeface="Calibri" panose="020F0502020204030204" pitchFamily="34" charset="0"/>
              </a:rPr>
              <a:t>.</a:t>
            </a:r>
          </a:p>
          <a:p>
            <a:r>
              <a:rPr lang="en-US" sz="2000" dirty="0">
                <a:solidFill>
                  <a:srgbClr val="000000"/>
                </a:solidFill>
                <a:latin typeface="Times New Roman" panose="02020603050405020304" pitchFamily="18" charset="0"/>
                <a:ea typeface="Calibri" panose="020F0502020204030204" pitchFamily="34" charset="0"/>
              </a:rPr>
              <a:t>All of these additional results were presented in our paper of 2020 in </a:t>
            </a:r>
            <a:r>
              <a:rPr lang="en-US" sz="2000" i="1" dirty="0">
                <a:solidFill>
                  <a:srgbClr val="000000"/>
                </a:solidFill>
                <a:latin typeface="Times New Roman" panose="02020603050405020304" pitchFamily="18" charset="0"/>
                <a:ea typeface="Calibri" panose="020F0502020204030204" pitchFamily="34" charset="0"/>
              </a:rPr>
              <a:t>Research in Astronomy and Astrophysics</a:t>
            </a:r>
            <a:r>
              <a:rPr lang="en-US" sz="2000" dirty="0">
                <a:solidFill>
                  <a:srgbClr val="000000"/>
                </a:solidFill>
                <a:latin typeface="Times New Roman" panose="02020603050405020304" pitchFamily="18" charset="0"/>
                <a:ea typeface="Calibri" panose="020F0502020204030204" pitchFamily="34" charset="0"/>
              </a:rPr>
              <a:t> </a:t>
            </a:r>
            <a:r>
              <a:rPr lang="en-US" sz="2000" dirty="0"/>
              <a:t>(</a:t>
            </a:r>
            <a:r>
              <a:rPr lang="en-US" sz="2000" b="1" dirty="0">
                <a:solidFill>
                  <a:srgbClr val="000000"/>
                </a:solidFill>
                <a:effectLst/>
                <a:latin typeface="Times New Roman" panose="02020603050405020304" pitchFamily="18" charset="0"/>
                <a:ea typeface="Calibri" panose="020F0502020204030204" pitchFamily="34" charset="0"/>
              </a:rPr>
              <a:t>2020</a:t>
            </a:r>
            <a:r>
              <a:rPr lang="en-US" sz="2000" dirty="0">
                <a:solidFill>
                  <a:srgbClr val="000000"/>
                </a:solidFill>
                <a:effectLst/>
                <a:latin typeface="Times New Roman" panose="02020603050405020304" pitchFamily="18" charset="0"/>
                <a:ea typeface="Calibri" panose="020F0502020204030204" pitchFamily="34" charset="0"/>
              </a:rPr>
              <a:t>, </a:t>
            </a:r>
            <a:r>
              <a:rPr lang="en-US" sz="2000" i="1" dirty="0">
                <a:solidFill>
                  <a:srgbClr val="000000"/>
                </a:solidFill>
                <a:effectLst/>
                <a:latin typeface="Times New Roman" panose="02020603050405020304" pitchFamily="18" charset="0"/>
                <a:ea typeface="Calibri" panose="020F0502020204030204" pitchFamily="34" charset="0"/>
              </a:rPr>
              <a:t>20(7)</a:t>
            </a:r>
            <a:r>
              <a:rPr lang="en-US" sz="2000" dirty="0">
                <a:solidFill>
                  <a:srgbClr val="000000"/>
                </a:solidFill>
                <a:effectLst/>
                <a:latin typeface="Times New Roman" panose="02020603050405020304" pitchFamily="18" charset="0"/>
                <a:ea typeface="Calibri" panose="020F0502020204030204" pitchFamily="34" charset="0"/>
              </a:rPr>
              <a:t>, 109) published by the British IOP Publishing, where these results were applied to solving one of the dark matter puzzles. </a:t>
            </a:r>
            <a:r>
              <a:rPr lang="en-US" sz="2000" i="1" dirty="0">
                <a:solidFill>
                  <a:srgbClr val="000000"/>
                </a:solidFill>
                <a:effectLst/>
                <a:latin typeface="Times New Roman" panose="02020603050405020304" pitchFamily="18" charset="0"/>
                <a:ea typeface="Calibri" panose="020F0502020204030204" pitchFamily="34" charset="0"/>
              </a:rPr>
              <a:t>20(7)</a:t>
            </a:r>
            <a:r>
              <a:rPr lang="en-US" sz="2000" dirty="0">
                <a:solidFill>
                  <a:srgbClr val="000000"/>
                </a:solidFill>
                <a:effectLst/>
                <a:latin typeface="Times New Roman" panose="02020603050405020304" pitchFamily="18" charset="0"/>
                <a:ea typeface="Calibri" panose="020F0502020204030204" pitchFamily="34" charset="0"/>
              </a:rPr>
              <a:t>, 109</a:t>
            </a:r>
          </a:p>
          <a:p>
            <a:pPr marL="0" indent="0">
              <a:buNone/>
            </a:pPr>
            <a:endParaRPr lang="en-US" sz="2000" dirty="0"/>
          </a:p>
        </p:txBody>
      </p:sp>
    </p:spTree>
    <p:extLst>
      <p:ext uri="{BB962C8B-B14F-4D97-AF65-F5344CB8AC3E}">
        <p14:creationId xmlns:p14="http://schemas.microsoft.com/office/powerpoint/2010/main" val="400472413"/>
      </p:ext>
    </p:extLst>
  </p:cSld>
  <p:clrMapOvr>
    <a:masterClrMapping/>
  </p:clrMapOvr>
  <mc:AlternateContent xmlns:mc="http://schemas.openxmlformats.org/markup-compatibility/2006" xmlns:p14="http://schemas.microsoft.com/office/powerpoint/2010/main">
    <mc:Choice Requires="p14">
      <p:transition spd="slow" p14:dur="2000" advTm="55426"/>
    </mc:Choice>
    <mc:Fallback xmlns="">
      <p:transition spd="slow" advTm="55426"/>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Blends</Template>
  <TotalTime>57712</TotalTime>
  <Words>12532</Words>
  <Application>Microsoft Office PowerPoint</Application>
  <PresentationFormat>On-screen Show (4:3)</PresentationFormat>
  <Paragraphs>481</Paragraphs>
  <Slides>84</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84</vt:i4>
      </vt:variant>
    </vt:vector>
  </HeadingPairs>
  <TitlesOfParts>
    <vt:vector size="93" baseType="lpstr">
      <vt:lpstr>Arial</vt:lpstr>
      <vt:lpstr>Biome Light</vt:lpstr>
      <vt:lpstr>Calibri</vt:lpstr>
      <vt:lpstr>Cambria Math</vt:lpstr>
      <vt:lpstr>Tahoma</vt:lpstr>
      <vt:lpstr>Times New Roman</vt:lpstr>
      <vt:lpstr>Times-Bold</vt:lpstr>
      <vt:lpstr>Times-Roman</vt:lpstr>
      <vt:lpstr>Default Design</vt:lpstr>
      <vt:lpstr>New Factor Potentially Affecting the Extraction of the Nuclear Charge Radii  For a Number of Nuclei </vt:lpstr>
      <vt:lpstr>PowerPoint Presentation</vt:lpstr>
      <vt:lpstr>PowerPoint Presentation</vt:lpstr>
      <vt:lpstr>PowerPoint Presentation</vt:lpstr>
      <vt:lpstr>PowerPoint Presentation</vt:lpstr>
      <vt:lpstr>PowerPoint Presentation</vt:lpstr>
      <vt:lpstr>p</vt:lpstr>
      <vt:lpstr>PowerPoint Presentation</vt:lpstr>
      <vt:lpstr>PowerPoint Presentation</vt:lpstr>
      <vt:lpstr>PowerPoint Presentation</vt:lpstr>
      <vt:lps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Auburn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 between Theories, Experiments, and Simulations of Spectral Line Shapes</dc:title>
  <dc:creator>oks</dc:creator>
  <cp:lastModifiedBy>Eugene Oks</cp:lastModifiedBy>
  <cp:revision>962</cp:revision>
  <dcterms:created xsi:type="dcterms:W3CDTF">2010-03-06T17:12:45Z</dcterms:created>
  <dcterms:modified xsi:type="dcterms:W3CDTF">2024-04-30T14:51:39Z</dcterms:modified>
</cp:coreProperties>
</file>