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69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8" autoAdjust="0"/>
    <p:restoredTop sz="94660"/>
  </p:normalViewPr>
  <p:slideViewPr>
    <p:cSldViewPr snapToGrid="0">
      <p:cViewPr varScale="1">
        <p:scale>
          <a:sx n="62" d="100"/>
          <a:sy n="62" d="100"/>
        </p:scale>
        <p:origin x="58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BEA65-CDEC-4562-9F16-BC472304F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992D7-038D-4014-B916-E557546DC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2D40A-9FDF-4B56-9E35-620F051B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B5A50-313E-4CA0-8192-22CF033A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9B9ED-C0BB-4139-AE39-68C867888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7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7556B-E501-4E2F-B7A5-E44BD281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5FDC5-B839-432E-8DB9-D9694456B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CC958-C7FF-4430-B0AF-57308EA6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463C5-E3B3-462A-A4D9-A415B71D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A2462-4AD7-4A9D-ACFF-1E19E89D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16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314720-7CF1-411A-8CFA-20FBD4666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1E8D4-9456-48DD-B57E-13FB33668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374C4-C01C-4463-8024-E43B7E913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FCC41-B2B1-46ED-B0F4-FB33ABCF8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FC269-4F26-402D-B2B2-24AD2314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7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F250-C5C0-41E6-BBC1-B1707099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F5F-C156-4F5D-8480-BD8B335CF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46773-180C-4F76-8AD4-6228E941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2749F-835C-442A-B119-09F0B76B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E86FA-988A-41E8-A78A-C30C76933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4CAD-D71D-4939-96E0-935820E08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6BB5A-FF41-46DB-A49E-D4F67FB6D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50FBF-AC32-47FD-93A0-BD3F593DC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FC467-19F1-47A8-88DE-9000FC47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D06BB-9F07-406D-8660-46D21A95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7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519C-6E1D-458F-B3F6-4BD9B79AF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76587-20E9-4A07-A4D7-CAE81304F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6DBB90-42C0-4720-8816-0D6311ED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98E50-AC4F-401A-AA20-B21E4350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ADAAD-A04E-4572-A34D-64DD717BC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F3871-3748-4DE8-819B-51DB268E6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3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1255-9C2A-482E-BE40-712F72D1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9E546-58AF-4AB2-8154-A7D31F812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3B4F8-ED67-443F-BDA3-FA7C757EA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5364B-3103-4787-8BFA-94A278E75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D8A1B-8132-41CE-AADC-D55FF0CE1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C088DB-D50E-4674-B67A-3040A9A51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7EDDEB-7576-469D-8EAD-5D080914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37D066-DD6E-4BE0-B947-3AEA27D8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07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4C77-5B50-45EE-8963-8835D3FD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CAB81-A52D-45CB-BA8F-AF70AC607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6F6DB-2096-430E-9113-A0E1F834D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832DC-3E13-43D8-9178-15C45969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2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03DF46-6E3A-4039-A2FC-ECC62F325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D83D7-48B7-42F6-8B75-6908BE75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1304A-940E-40CF-92CF-0DE21F54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9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DBE47-9328-4D11-AC26-B6EB26D6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B5145-5618-4C32-B792-B6896AA5B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5A6C3-5496-4F24-B59E-F079AD03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217F0-912B-43FC-BA1A-B9EA0F197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83B0D-ECEB-4EA4-8BAE-11BF4F6A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0714D-7EBD-4ECB-AA65-B56D3D39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2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EDC3-CA8E-42B2-8A8E-969EE50FD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A017A-814B-49D5-9D71-E143BF2A9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75AE7-76CA-4EC2-8633-0E0CB7524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DE365-B9BF-4B65-8A82-2E112368F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83BF6-688E-460D-927E-5F499BC50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CC635-F416-4C21-8700-4ED67A4D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10AED4-F769-4EF0-9C43-5FB549B0B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4FF91-0E95-4346-8F9B-FD62D135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3B6D8-CC49-4F3A-B4BA-368600F6B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2E4D9-0721-4E50-B047-8F1D320537E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6A188-23F9-4C0C-930E-CD80DB921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4AC69-A22E-4FBB-BE68-7925BB4B6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E47C8-4142-4265-B93D-51B3FBC8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5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1A759-4A8D-45A2-8C12-8D4C55A9C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146" y="378785"/>
            <a:ext cx="9144000" cy="2387600"/>
          </a:xfrm>
        </p:spPr>
        <p:txBody>
          <a:bodyPr/>
          <a:lstStyle/>
          <a:p>
            <a:r>
              <a:rPr lang="en-US" dirty="0"/>
              <a:t>LAPPD and HRPPD update: performance measurements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775203-FB0B-47CB-BB1A-9223269F3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096" y="3169958"/>
            <a:ext cx="9144000" cy="1655762"/>
          </a:xfrm>
        </p:spPr>
        <p:txBody>
          <a:bodyPr/>
          <a:lstStyle/>
          <a:p>
            <a:r>
              <a:rPr lang="en-US" dirty="0"/>
              <a:t>Mark Popecki, Stephen Clarke, Cole Hamel</a:t>
            </a:r>
          </a:p>
          <a:p>
            <a:r>
              <a:rPr lang="en-US" dirty="0" err="1"/>
              <a:t>Incom</a:t>
            </a:r>
            <a:r>
              <a:rPr lang="en-US" dirty="0"/>
              <a:t>, Inc.</a:t>
            </a:r>
          </a:p>
          <a:p>
            <a:r>
              <a:rPr lang="en-US" dirty="0"/>
              <a:t>05-08-2024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9ED69-07EE-40A5-A231-0CFA8294A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73" y="4834123"/>
            <a:ext cx="3831649" cy="119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33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35082E-43DD-42D6-98DF-125AAD8A0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037678"/>
              </p:ext>
            </p:extLst>
          </p:nvPr>
        </p:nvGraphicFramePr>
        <p:xfrm>
          <a:off x="429626" y="4041156"/>
          <a:ext cx="4494067" cy="2658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926">
                  <a:extLst>
                    <a:ext uri="{9D8B030D-6E8A-4147-A177-3AD203B41FA5}">
                      <a16:colId xmlns:a16="http://schemas.microsoft.com/office/drawing/2014/main" val="690128542"/>
                    </a:ext>
                  </a:extLst>
                </a:gridCol>
                <a:gridCol w="1662014">
                  <a:extLst>
                    <a:ext uri="{9D8B030D-6E8A-4147-A177-3AD203B41FA5}">
                      <a16:colId xmlns:a16="http://schemas.microsoft.com/office/drawing/2014/main" val="3203270779"/>
                    </a:ext>
                  </a:extLst>
                </a:gridCol>
                <a:gridCol w="1782127">
                  <a:extLst>
                    <a:ext uri="{9D8B030D-6E8A-4147-A177-3AD203B41FA5}">
                      <a16:colId xmlns:a16="http://schemas.microsoft.com/office/drawing/2014/main" val="1732848042"/>
                    </a:ext>
                  </a:extLst>
                </a:gridCol>
              </a:tblGrid>
              <a:tr h="69259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HRPPD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Transit Time Spread (lowest recorded, in 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EIC Standard – TTS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517753"/>
                  </a:ext>
                </a:extLst>
              </a:tr>
              <a:tr h="3620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59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≤60 ps, validated at BNL utilizing a femtosecond laser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57995"/>
                  </a:ext>
                </a:extLst>
              </a:tr>
              <a:tr h="3142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59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216904"/>
                  </a:ext>
                </a:extLst>
              </a:tr>
              <a:tr h="3367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948457"/>
                  </a:ext>
                </a:extLst>
              </a:tr>
              <a:tr h="2989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425689"/>
                  </a:ext>
                </a:extLst>
              </a:tr>
              <a:tr h="3014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 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128889"/>
                  </a:ext>
                </a:extLst>
              </a:tr>
              <a:tr h="2938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3090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B2D3CD-1364-4609-AB48-196B64334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691022"/>
              </p:ext>
            </p:extLst>
          </p:nvPr>
        </p:nvGraphicFramePr>
        <p:xfrm>
          <a:off x="8283603" y="578025"/>
          <a:ext cx="3763691" cy="3020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909">
                  <a:extLst>
                    <a:ext uri="{9D8B030D-6E8A-4147-A177-3AD203B41FA5}">
                      <a16:colId xmlns:a16="http://schemas.microsoft.com/office/drawing/2014/main" val="690128542"/>
                    </a:ext>
                  </a:extLst>
                </a:gridCol>
                <a:gridCol w="1420987">
                  <a:extLst>
                    <a:ext uri="{9D8B030D-6E8A-4147-A177-3AD203B41FA5}">
                      <a16:colId xmlns:a16="http://schemas.microsoft.com/office/drawing/2014/main" val="3203270779"/>
                    </a:ext>
                  </a:extLst>
                </a:gridCol>
                <a:gridCol w="1497795">
                  <a:extLst>
                    <a:ext uri="{9D8B030D-6E8A-4147-A177-3AD203B41FA5}">
                      <a16:colId xmlns:a16="http://schemas.microsoft.com/office/drawing/2014/main" val="3841534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r>
                        <a:rPr lang="en-US" sz="1400" dirty="0"/>
                        <a:t>HRPPD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Operating Voltage Range (V/MCP)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Gain Range at ≥ 100V Bias on Photocathode (PC)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517753"/>
                  </a:ext>
                </a:extLst>
              </a:tr>
              <a:tr h="356136">
                <a:tc>
                  <a:txBody>
                    <a:bodyPr/>
                    <a:lstStyle/>
                    <a:p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750-850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6.5E5 – 1.4E7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457995"/>
                  </a:ext>
                </a:extLst>
              </a:tr>
              <a:tr h="350050">
                <a:tc>
                  <a:txBody>
                    <a:bodyPr/>
                    <a:lstStyle/>
                    <a:p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625-725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9.2E5 – 1.3E7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216904"/>
                  </a:ext>
                </a:extLst>
              </a:tr>
              <a:tr h="343963">
                <a:tc>
                  <a:txBody>
                    <a:bodyPr/>
                    <a:lstStyle/>
                    <a:p>
                      <a:r>
                        <a:rPr lang="en-U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600-700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1.0E6 – 1.8E7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948457"/>
                  </a:ext>
                </a:extLst>
              </a:tr>
              <a:tr h="347925">
                <a:tc>
                  <a:txBody>
                    <a:bodyPr/>
                    <a:lstStyle/>
                    <a:p>
                      <a:r>
                        <a:rPr lang="en-US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825-975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9.6E5 – 1.4E7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425689"/>
                  </a:ext>
                </a:extLst>
              </a:tr>
              <a:tr h="341839">
                <a:tc>
                  <a:txBody>
                    <a:bodyPr/>
                    <a:lstStyle/>
                    <a:p>
                      <a:r>
                        <a:rPr lang="en-US" sz="1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600-700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2.9E6 – 3.7E7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128889"/>
                  </a:ext>
                </a:extLst>
              </a:tr>
              <a:tr h="335752">
                <a:tc>
                  <a:txBody>
                    <a:bodyPr/>
                    <a:lstStyle/>
                    <a:p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575-700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6.8E5 – 2.2E7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3090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398826D-E48E-4A5D-AD99-0A9DB3019597}"/>
              </a:ext>
            </a:extLst>
          </p:cNvPr>
          <p:cNvSpPr txBox="1"/>
          <p:nvPr/>
        </p:nvSpPr>
        <p:spPr>
          <a:xfrm>
            <a:off x="9696661" y="150724"/>
            <a:ext cx="163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88505-04FF-40BE-8A16-DA97AB690BB1}"/>
              </a:ext>
            </a:extLst>
          </p:cNvPr>
          <p:cNvSpPr txBox="1"/>
          <p:nvPr/>
        </p:nvSpPr>
        <p:spPr>
          <a:xfrm>
            <a:off x="1991248" y="3649222"/>
            <a:ext cx="163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Timing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6F32B98-68BA-49CD-8450-057284EFF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935467"/>
              </p:ext>
            </p:extLst>
          </p:nvPr>
        </p:nvGraphicFramePr>
        <p:xfrm>
          <a:off x="181993" y="685580"/>
          <a:ext cx="5294358" cy="2860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469">
                  <a:extLst>
                    <a:ext uri="{9D8B030D-6E8A-4147-A177-3AD203B41FA5}">
                      <a16:colId xmlns:a16="http://schemas.microsoft.com/office/drawing/2014/main" val="690128542"/>
                    </a:ext>
                  </a:extLst>
                </a:gridCol>
                <a:gridCol w="1399579">
                  <a:extLst>
                    <a:ext uri="{9D8B030D-6E8A-4147-A177-3AD203B41FA5}">
                      <a16:colId xmlns:a16="http://schemas.microsoft.com/office/drawing/2014/main" val="3203270779"/>
                    </a:ext>
                  </a:extLst>
                </a:gridCol>
                <a:gridCol w="1306792">
                  <a:extLst>
                    <a:ext uri="{9D8B030D-6E8A-4147-A177-3AD203B41FA5}">
                      <a16:colId xmlns:a16="http://schemas.microsoft.com/office/drawing/2014/main" val="384153401"/>
                    </a:ext>
                  </a:extLst>
                </a:gridCol>
                <a:gridCol w="1634518">
                  <a:extLst>
                    <a:ext uri="{9D8B030D-6E8A-4147-A177-3AD203B41FA5}">
                      <a16:colId xmlns:a16="http://schemas.microsoft.com/office/drawing/2014/main" val="17328480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r>
                        <a:rPr lang="en-US" sz="1400" dirty="0"/>
                        <a:t>HRPPD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Operating Voltage Range (V/MCP)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Dark Rates @ 1X10^6 Gain (Hz/cm^2)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r>
                        <a:rPr lang="en-US" sz="1400" dirty="0"/>
                        <a:t>EIC Standard – Dark Rates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517753"/>
                  </a:ext>
                </a:extLst>
              </a:tr>
              <a:tr h="327629">
                <a:tc>
                  <a:txBody>
                    <a:bodyPr/>
                    <a:lstStyle/>
                    <a:p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750-850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160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r>
                        <a:rPr lang="en-US" sz="1400" dirty="0"/>
                        <a:t>≤ 2E3Hz/cm^2 at ≥ 10^6 Gain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57995"/>
                  </a:ext>
                </a:extLst>
              </a:tr>
              <a:tr h="361736">
                <a:tc>
                  <a:txBody>
                    <a:bodyPr/>
                    <a:lstStyle/>
                    <a:p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625-725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0.18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216904"/>
                  </a:ext>
                </a:extLst>
              </a:tr>
              <a:tr h="375746">
                <a:tc>
                  <a:txBody>
                    <a:bodyPr/>
                    <a:lstStyle/>
                    <a:p>
                      <a:r>
                        <a:rPr lang="en-U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600-700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948457"/>
                  </a:ext>
                </a:extLst>
              </a:tr>
              <a:tr h="369660">
                <a:tc>
                  <a:txBody>
                    <a:bodyPr/>
                    <a:lstStyle/>
                    <a:p>
                      <a:r>
                        <a:rPr lang="en-US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825-975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3.60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425689"/>
                  </a:ext>
                </a:extLst>
              </a:tr>
              <a:tr h="362315">
                <a:tc>
                  <a:txBody>
                    <a:bodyPr/>
                    <a:lstStyle/>
                    <a:p>
                      <a:r>
                        <a:rPr lang="en-US" sz="1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600-700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0.37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128889"/>
                  </a:ext>
                </a:extLst>
              </a:tr>
              <a:tr h="331595">
                <a:tc>
                  <a:txBody>
                    <a:bodyPr/>
                    <a:lstStyle/>
                    <a:p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575-700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309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D1849C5-E377-44B7-BB97-A578A93B6301}"/>
              </a:ext>
            </a:extLst>
          </p:cNvPr>
          <p:cNvSpPr txBox="1"/>
          <p:nvPr/>
        </p:nvSpPr>
        <p:spPr>
          <a:xfrm>
            <a:off x="1902488" y="274654"/>
            <a:ext cx="163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Dark 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CD5E5-7EA7-4C20-8E2C-C35AF4540F03}"/>
              </a:ext>
            </a:extLst>
          </p:cNvPr>
          <p:cNvSpPr txBox="1"/>
          <p:nvPr/>
        </p:nvSpPr>
        <p:spPr>
          <a:xfrm>
            <a:off x="5828044" y="190919"/>
            <a:ext cx="1929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Summary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A550614-7859-4396-9F7E-E47BC1F35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853899"/>
              </p:ext>
            </p:extLst>
          </p:nvPr>
        </p:nvGraphicFramePr>
        <p:xfrm>
          <a:off x="5842279" y="3808024"/>
          <a:ext cx="4547716" cy="2929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310">
                  <a:extLst>
                    <a:ext uri="{9D8B030D-6E8A-4147-A177-3AD203B41FA5}">
                      <a16:colId xmlns:a16="http://schemas.microsoft.com/office/drawing/2014/main" val="1864014896"/>
                    </a:ext>
                  </a:extLst>
                </a:gridCol>
                <a:gridCol w="1235947">
                  <a:extLst>
                    <a:ext uri="{9D8B030D-6E8A-4147-A177-3AD203B41FA5}">
                      <a16:colId xmlns:a16="http://schemas.microsoft.com/office/drawing/2014/main" val="1725601813"/>
                    </a:ext>
                  </a:extLst>
                </a:gridCol>
                <a:gridCol w="954594">
                  <a:extLst>
                    <a:ext uri="{9D8B030D-6E8A-4147-A177-3AD203B41FA5}">
                      <a16:colId xmlns:a16="http://schemas.microsoft.com/office/drawing/2014/main" val="1383543983"/>
                    </a:ext>
                  </a:extLst>
                </a:gridCol>
                <a:gridCol w="1426865">
                  <a:extLst>
                    <a:ext uri="{9D8B030D-6E8A-4147-A177-3AD203B41FA5}">
                      <a16:colId xmlns:a16="http://schemas.microsoft.com/office/drawing/2014/main" val="281823885"/>
                    </a:ext>
                  </a:extLst>
                </a:gridCol>
              </a:tblGrid>
              <a:tr h="50850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HRPPD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QE @ 365nm</a:t>
                      </a:r>
                    </a:p>
                    <a:p>
                      <a:pPr algn="ctr"/>
                      <a:r>
                        <a:rPr lang="en-US" sz="1400" dirty="0"/>
                        <a:t>(Avg./Max.)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Std. Dev.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EIC Standard – Avg. QE Each  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843628"/>
                  </a:ext>
                </a:extLst>
              </a:tr>
              <a:tr h="3066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32.9%/34%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1.1%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27%</a:t>
                      </a:r>
                      <a:br>
                        <a:rPr lang="en-US" sz="1400" dirty="0"/>
                      </a:br>
                      <a:br>
                        <a:rPr lang="en-US" sz="1400" dirty="0"/>
                      </a:b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705286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34%/35.3%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0.64%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045863"/>
                  </a:ext>
                </a:extLst>
              </a:tr>
              <a:tr h="3215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35.2%/36.2%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0.88%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86663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530427"/>
                  </a:ext>
                </a:extLst>
              </a:tr>
              <a:tr h="3066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26.8%/28.8%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1.7%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848662"/>
                  </a:ext>
                </a:extLst>
              </a:tr>
              <a:tr h="3418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36.5%/37.3%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0.49%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627062"/>
                  </a:ext>
                </a:extLst>
              </a:tr>
              <a:tr h="2764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AVG All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33.1%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87980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A93A72D-2B95-43B2-B18D-5E31F81021B8}"/>
              </a:ext>
            </a:extLst>
          </p:cNvPr>
          <p:cNvSpPr txBox="1"/>
          <p:nvPr/>
        </p:nvSpPr>
        <p:spPr>
          <a:xfrm>
            <a:off x="5809622" y="3438210"/>
            <a:ext cx="2600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 Efficiency</a:t>
            </a:r>
          </a:p>
        </p:txBody>
      </p:sp>
    </p:spTree>
    <p:extLst>
      <p:ext uri="{BB962C8B-B14F-4D97-AF65-F5344CB8AC3E}">
        <p14:creationId xmlns:p14="http://schemas.microsoft.com/office/powerpoint/2010/main" val="439656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8E19-085C-442F-AAAD-6DCD53BD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0" y="2626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LAPPD Recent Results: Transit Scan for Gain</a:t>
            </a:r>
          </a:p>
        </p:txBody>
      </p:sp>
    </p:spTree>
    <p:extLst>
      <p:ext uri="{BB962C8B-B14F-4D97-AF65-F5344CB8AC3E}">
        <p14:creationId xmlns:p14="http://schemas.microsoft.com/office/powerpoint/2010/main" val="749252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76150-BE23-43FE-A384-8F5128E7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68" y="253916"/>
            <a:ext cx="10515600" cy="770338"/>
          </a:xfrm>
        </p:spPr>
        <p:txBody>
          <a:bodyPr>
            <a:normAutofit/>
          </a:bodyPr>
          <a:lstStyle/>
          <a:p>
            <a:r>
              <a:rPr lang="en-US" sz="3200" dirty="0"/>
              <a:t>Transit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453F-F822-4D76-B254-BA6B8F7D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86" y="1059507"/>
            <a:ext cx="6526427" cy="1844331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Measure gain uniformity across the window, to the edge.</a:t>
            </a:r>
          </a:p>
          <a:p>
            <a:r>
              <a:rPr lang="en-US" sz="2000" dirty="0"/>
              <a:t>Gain may decrease at the edges because the planar symmetry between the MCP and anode ends there.</a:t>
            </a:r>
          </a:p>
          <a:p>
            <a:r>
              <a:rPr lang="en-US" sz="2000" dirty="0"/>
              <a:t>Gain measured at one set of operating voltages, in steps across the window to the metallized edge.</a:t>
            </a:r>
          </a:p>
          <a:p>
            <a:r>
              <a:rPr lang="en-US" sz="2000" dirty="0"/>
              <a:t>Step a ~1 mm diameter laser spot across the window.</a:t>
            </a:r>
          </a:p>
          <a:p>
            <a:endParaRPr lang="en-US" sz="2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DE1CB7-3056-4AF5-B61D-140E2DA4972D}"/>
              </a:ext>
            </a:extLst>
          </p:cNvPr>
          <p:cNvGrpSpPr/>
          <p:nvPr/>
        </p:nvGrpSpPr>
        <p:grpSpPr>
          <a:xfrm>
            <a:off x="8041261" y="238037"/>
            <a:ext cx="3906150" cy="3750496"/>
            <a:chOff x="8041261" y="238037"/>
            <a:chExt cx="3906150" cy="37504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714330-C6AE-4D26-B9FE-3F54531E6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3" t="11722" r="15458" b="10184"/>
            <a:stretch/>
          </p:blipFill>
          <p:spPr>
            <a:xfrm>
              <a:off x="8041261" y="238037"/>
              <a:ext cx="3906150" cy="3750496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ABAE15F-4481-4555-880F-85CD6F8D7E84}"/>
                </a:ext>
              </a:extLst>
            </p:cNvPr>
            <p:cNvCxnSpPr>
              <a:cxnSpLocks/>
            </p:cNvCxnSpPr>
            <p:nvPr/>
          </p:nvCxnSpPr>
          <p:spPr>
            <a:xfrm>
              <a:off x="9934832" y="1754659"/>
              <a:ext cx="1401746" cy="90707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B43176-814A-4DDD-9003-E611A6312F5D}"/>
              </a:ext>
            </a:extLst>
          </p:cNvPr>
          <p:cNvGrpSpPr/>
          <p:nvPr/>
        </p:nvGrpSpPr>
        <p:grpSpPr>
          <a:xfrm>
            <a:off x="819467" y="2953266"/>
            <a:ext cx="5494835" cy="3594746"/>
            <a:chOff x="819467" y="2953266"/>
            <a:chExt cx="5494835" cy="35947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496465-5B62-432C-872B-09E57A75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467" y="3255886"/>
              <a:ext cx="5486875" cy="3292126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3CA722B-EAE4-40B5-B146-118EFB1E0728}"/>
                </a:ext>
              </a:extLst>
            </p:cNvPr>
            <p:cNvCxnSpPr/>
            <p:nvPr/>
          </p:nvCxnSpPr>
          <p:spPr>
            <a:xfrm>
              <a:off x="5436973" y="3237470"/>
              <a:ext cx="0" cy="976184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754ABF-29F6-4A2F-B453-2C979361765E}"/>
                </a:ext>
              </a:extLst>
            </p:cNvPr>
            <p:cNvSpPr txBox="1"/>
            <p:nvPr/>
          </p:nvSpPr>
          <p:spPr>
            <a:xfrm>
              <a:off x="5016842" y="2953266"/>
              <a:ext cx="1297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Edge of window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811D643-B2C8-49B1-849D-456705CFAC44}"/>
              </a:ext>
            </a:extLst>
          </p:cNvPr>
          <p:cNvSpPr txBox="1"/>
          <p:nvPr/>
        </p:nvSpPr>
        <p:spPr>
          <a:xfrm>
            <a:off x="6623222" y="4448432"/>
            <a:ext cx="4930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dirty="0"/>
              <a:t>Gain is stable across the window, except for a decrease ~10 mm before the edge.</a:t>
            </a:r>
          </a:p>
          <a:p>
            <a:pPr marL="173038" indent="-173038"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dirty="0"/>
              <a:t>A signal is observed when the laser spot is beyond the edge of the window – internal light reflection in the window?</a:t>
            </a:r>
          </a:p>
          <a:p>
            <a:pPr marL="173038" indent="-173038"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dirty="0"/>
              <a:t>Perform a preliminary electrostatic </a:t>
            </a:r>
            <a:r>
              <a:rPr lang="en-US" dirty="0" err="1"/>
              <a:t>Simion</a:t>
            </a:r>
            <a:r>
              <a:rPr lang="en-US" dirty="0"/>
              <a:t> simulation of the edge area to see where electrons might go. </a:t>
            </a:r>
          </a:p>
        </p:txBody>
      </p:sp>
    </p:spTree>
    <p:extLst>
      <p:ext uri="{BB962C8B-B14F-4D97-AF65-F5344CB8AC3E}">
        <p14:creationId xmlns:p14="http://schemas.microsoft.com/office/powerpoint/2010/main" val="940497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3275F-07F4-4A2E-98E0-D1AEA6E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0" y="154110"/>
            <a:ext cx="10515600" cy="890919"/>
          </a:xfrm>
        </p:spPr>
        <p:txBody>
          <a:bodyPr>
            <a:normAutofit/>
          </a:bodyPr>
          <a:lstStyle/>
          <a:p>
            <a:r>
              <a:rPr lang="en-US" sz="3200" dirty="0"/>
              <a:t>Energy and Angle Distribution of MCP Electrons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2CFE1-F986-46F4-9AB0-56396FA04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55" y="1051901"/>
            <a:ext cx="5773614" cy="293729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The output electrons have energies between:</a:t>
            </a:r>
          </a:p>
          <a:p>
            <a:pPr>
              <a:lnSpc>
                <a:spcPct val="110000"/>
              </a:lnSpc>
            </a:pPr>
            <a:r>
              <a:rPr lang="en-US" dirty="0"/>
              <a:t> 2-3 eV from electrons that scattered the last time near the exit of the microchannel</a:t>
            </a:r>
          </a:p>
          <a:p>
            <a:pPr>
              <a:lnSpc>
                <a:spcPct val="110000"/>
              </a:lnSpc>
            </a:pPr>
            <a:r>
              <a:rPr lang="en-US" dirty="0"/>
              <a:t>and ~200 eV, for electrons that scattered last higher up in the microchannel.</a:t>
            </a:r>
          </a:p>
          <a:p>
            <a:pPr>
              <a:lnSpc>
                <a:spcPct val="110000"/>
              </a:lnSpc>
            </a:pPr>
            <a:r>
              <a:rPr lang="en-US" dirty="0"/>
              <a:t>The distribution depends in part on the </a:t>
            </a:r>
            <a:r>
              <a:rPr lang="en-US" dirty="0" err="1"/>
              <a:t>endspoiling</a:t>
            </a:r>
            <a:r>
              <a:rPr lang="en-US" dirty="0"/>
              <a:t> depth of the metal contact on the surface of the MCP.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Incom</a:t>
            </a:r>
            <a:r>
              <a:rPr lang="en-US" dirty="0"/>
              <a:t> MCP </a:t>
            </a:r>
            <a:r>
              <a:rPr lang="en-US" dirty="0" err="1"/>
              <a:t>endspoiling</a:t>
            </a:r>
            <a:r>
              <a:rPr lang="en-US" dirty="0"/>
              <a:t> depth is ~1 diameter (see arrow at right)</a:t>
            </a:r>
          </a:p>
          <a:p>
            <a:pPr>
              <a:lnSpc>
                <a:spcPct val="110000"/>
              </a:lnSpc>
            </a:pPr>
            <a:r>
              <a:rPr lang="en-US" dirty="0"/>
              <a:t>The angle distribution is ~2 degrees half-angle.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8F397B-EB40-4C7A-B002-125EB4948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22" y="3806739"/>
            <a:ext cx="4282811" cy="27815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A49EE5-47A6-40B9-A303-C83C181C07C2}"/>
              </a:ext>
            </a:extLst>
          </p:cNvPr>
          <p:cNvGrpSpPr/>
          <p:nvPr/>
        </p:nvGrpSpPr>
        <p:grpSpPr>
          <a:xfrm>
            <a:off x="6832879" y="1559574"/>
            <a:ext cx="4441556" cy="4160881"/>
            <a:chOff x="6832879" y="1559574"/>
            <a:chExt cx="4441556" cy="41608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307C68-02A2-4B90-B68E-57743E7DE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6865" y="1559574"/>
              <a:ext cx="4267570" cy="4160881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EF1CF0-AD74-443A-8EB4-512C8A94C02D}"/>
                </a:ext>
              </a:extLst>
            </p:cNvPr>
            <p:cNvCxnSpPr/>
            <p:nvPr/>
          </p:nvCxnSpPr>
          <p:spPr>
            <a:xfrm flipV="1">
              <a:off x="6832879" y="3768132"/>
              <a:ext cx="1125416" cy="3516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E63E23-B3DD-4E1D-9700-CA90646325AD}"/>
              </a:ext>
            </a:extLst>
          </p:cNvPr>
          <p:cNvSpPr txBox="1"/>
          <p:nvPr/>
        </p:nvSpPr>
        <p:spPr>
          <a:xfrm>
            <a:off x="7335297" y="6370655"/>
            <a:ext cx="3898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G.J. Price, G.W. Fraser / Nuclear Instruments and Methods in Physics Research A 474 (2001) 188–196</a:t>
            </a:r>
          </a:p>
        </p:txBody>
      </p:sp>
    </p:spTree>
    <p:extLst>
      <p:ext uri="{BB962C8B-B14F-4D97-AF65-F5344CB8AC3E}">
        <p14:creationId xmlns:p14="http://schemas.microsoft.com/office/powerpoint/2010/main" val="779462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A754BA-397C-4C98-AE8C-B81C98219157}"/>
              </a:ext>
            </a:extLst>
          </p:cNvPr>
          <p:cNvSpPr txBox="1"/>
          <p:nvPr/>
        </p:nvSpPr>
        <p:spPr>
          <a:xfrm>
            <a:off x="7047032" y="5358229"/>
            <a:ext cx="674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6C543-EA65-4997-8664-D452FA44294A}"/>
              </a:ext>
            </a:extLst>
          </p:cNvPr>
          <p:cNvSpPr txBox="1"/>
          <p:nvPr/>
        </p:nvSpPr>
        <p:spPr>
          <a:xfrm>
            <a:off x="8300079" y="4893423"/>
            <a:ext cx="76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6.35 mm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A6223-E152-46D6-8ABA-E437D6686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55" t="29812" r="30820" b="42120"/>
          <a:stretch/>
        </p:blipFill>
        <p:spPr>
          <a:xfrm>
            <a:off x="4221767" y="4684612"/>
            <a:ext cx="5064370" cy="21922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12681D-E84C-4DC2-884D-A2F6F8D5E60A}"/>
              </a:ext>
            </a:extLst>
          </p:cNvPr>
          <p:cNvCxnSpPr/>
          <p:nvPr/>
        </p:nvCxnSpPr>
        <p:spPr>
          <a:xfrm flipH="1">
            <a:off x="9091243" y="5459081"/>
            <a:ext cx="480646" cy="278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915626C-C39D-47C3-9C15-607EA3893E62}"/>
              </a:ext>
            </a:extLst>
          </p:cNvPr>
          <p:cNvSpPr txBox="1"/>
          <p:nvPr/>
        </p:nvSpPr>
        <p:spPr>
          <a:xfrm>
            <a:off x="9571889" y="5300290"/>
            <a:ext cx="756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-200 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78D0D-50C3-42C3-9CBA-F7467B47377B}"/>
              </a:ext>
            </a:extLst>
          </p:cNvPr>
          <p:cNvSpPr txBox="1"/>
          <p:nvPr/>
        </p:nvSpPr>
        <p:spPr>
          <a:xfrm>
            <a:off x="9671536" y="6280622"/>
            <a:ext cx="756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 V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51F88F4-5F7A-4D50-A36E-463EC9778204}"/>
              </a:ext>
            </a:extLst>
          </p:cNvPr>
          <p:cNvCxnSpPr>
            <a:stCxn id="7" idx="1"/>
          </p:cNvCxnSpPr>
          <p:nvPr/>
        </p:nvCxnSpPr>
        <p:spPr>
          <a:xfrm flipH="1">
            <a:off x="9068746" y="6419122"/>
            <a:ext cx="602790" cy="195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FB3DD2-C320-4F2F-AC4E-6674EDED9F33}"/>
              </a:ext>
            </a:extLst>
          </p:cNvPr>
          <p:cNvCxnSpPr/>
          <p:nvPr/>
        </p:nvCxnSpPr>
        <p:spPr>
          <a:xfrm flipH="1">
            <a:off x="9126411" y="5946027"/>
            <a:ext cx="545125" cy="191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C7B4CD5-4F6C-45E3-8A01-F1333232A1A4}"/>
              </a:ext>
            </a:extLst>
          </p:cNvPr>
          <p:cNvSpPr txBox="1"/>
          <p:nvPr/>
        </p:nvSpPr>
        <p:spPr>
          <a:xfrm>
            <a:off x="9671536" y="5577289"/>
            <a:ext cx="167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2 eV </a:t>
            </a:r>
            <a:r>
              <a:rPr lang="en-US" sz="1200" dirty="0"/>
              <a:t>electrons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/>
              <a:t>Cone distribution, 1 </a:t>
            </a:r>
            <a:r>
              <a:rPr lang="en-US" sz="1200" dirty="0" err="1"/>
              <a:t>deg</a:t>
            </a:r>
            <a:r>
              <a:rPr lang="en-US" sz="1200" dirty="0"/>
              <a:t> Half Width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DACDDC-D06E-49E1-A6D4-084EFEC36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6" t="29662" r="30579" b="42721"/>
          <a:stretch/>
        </p:blipFill>
        <p:spPr>
          <a:xfrm>
            <a:off x="4179276" y="153280"/>
            <a:ext cx="5158154" cy="215704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054B59-FB91-4E19-B22A-EC17DFDBDF31}"/>
              </a:ext>
            </a:extLst>
          </p:cNvPr>
          <p:cNvSpPr txBox="1">
            <a:spLocks/>
          </p:cNvSpPr>
          <p:nvPr/>
        </p:nvSpPr>
        <p:spPr>
          <a:xfrm>
            <a:off x="99646" y="210538"/>
            <a:ext cx="323849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Parallel Plane MCP and Anode – No Support Material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FE1C97-14B0-4E95-8D21-2A4F0EAD3E63}"/>
              </a:ext>
            </a:extLst>
          </p:cNvPr>
          <p:cNvSpPr txBox="1">
            <a:spLocks/>
          </p:cNvSpPr>
          <p:nvPr/>
        </p:nvSpPr>
        <p:spPr>
          <a:xfrm>
            <a:off x="164220" y="1910818"/>
            <a:ext cx="2660417" cy="332437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Low energy MCP electrons are steered slightly inwards at the edge</a:t>
            </a:r>
          </a:p>
          <a:p>
            <a:r>
              <a:rPr lang="en-US" sz="1800" dirty="0"/>
              <a:t>Higher energy MCP electrons exhibit less steering.</a:t>
            </a:r>
          </a:p>
          <a:p>
            <a:r>
              <a:rPr lang="en-US" sz="1800" dirty="0"/>
              <a:t>In practice, however, MCPs must be supported – then parallel planes become planes that are terminated in walls.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E9303C-A4CD-44AB-A1D0-036E2DB861C6}"/>
              </a:ext>
            </a:extLst>
          </p:cNvPr>
          <p:cNvCxnSpPr/>
          <p:nvPr/>
        </p:nvCxnSpPr>
        <p:spPr>
          <a:xfrm flipH="1">
            <a:off x="9100037" y="918455"/>
            <a:ext cx="480646" cy="278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615F732-2551-4CAD-9F88-FD99038368C3}"/>
              </a:ext>
            </a:extLst>
          </p:cNvPr>
          <p:cNvSpPr txBox="1"/>
          <p:nvPr/>
        </p:nvSpPr>
        <p:spPr>
          <a:xfrm>
            <a:off x="9580683" y="759664"/>
            <a:ext cx="756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-200 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EEA0FA-B8B8-4549-8E8B-FA3FBEDED450}"/>
              </a:ext>
            </a:extLst>
          </p:cNvPr>
          <p:cNvSpPr txBox="1"/>
          <p:nvPr/>
        </p:nvSpPr>
        <p:spPr>
          <a:xfrm>
            <a:off x="3402623" y="1006498"/>
            <a:ext cx="550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MCP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7166B3-B678-4759-8E8C-9DAAD4E71C54}"/>
              </a:ext>
            </a:extLst>
          </p:cNvPr>
          <p:cNvSpPr txBox="1"/>
          <p:nvPr/>
        </p:nvSpPr>
        <p:spPr>
          <a:xfrm>
            <a:off x="3402623" y="681276"/>
            <a:ext cx="550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MCP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96D5CA-E755-4E22-B42D-613D9CBAF61A}"/>
              </a:ext>
            </a:extLst>
          </p:cNvPr>
          <p:cNvSpPr txBox="1"/>
          <p:nvPr/>
        </p:nvSpPr>
        <p:spPr>
          <a:xfrm>
            <a:off x="3009899" y="195633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Photocathode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DEB7A8-EC50-4CAC-B8EA-1F49B007EB3D}"/>
              </a:ext>
            </a:extLst>
          </p:cNvPr>
          <p:cNvSpPr txBox="1"/>
          <p:nvPr/>
        </p:nvSpPr>
        <p:spPr>
          <a:xfrm>
            <a:off x="3338145" y="1985153"/>
            <a:ext cx="674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Anode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77A235-C8F6-47D9-B562-2C69A5A4FB33}"/>
              </a:ext>
            </a:extLst>
          </p:cNvPr>
          <p:cNvSpPr txBox="1"/>
          <p:nvPr/>
        </p:nvSpPr>
        <p:spPr>
          <a:xfrm>
            <a:off x="9680330" y="1739996"/>
            <a:ext cx="756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 V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BCC273-24CE-40FB-A93B-298EBD56B7EF}"/>
              </a:ext>
            </a:extLst>
          </p:cNvPr>
          <p:cNvCxnSpPr/>
          <p:nvPr/>
        </p:nvCxnSpPr>
        <p:spPr>
          <a:xfrm flipH="1">
            <a:off x="9357944" y="1948763"/>
            <a:ext cx="322386" cy="136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E6B03A-7404-46BB-B29A-641B94F19357}"/>
              </a:ext>
            </a:extLst>
          </p:cNvPr>
          <p:cNvCxnSpPr/>
          <p:nvPr/>
        </p:nvCxnSpPr>
        <p:spPr>
          <a:xfrm flipH="1">
            <a:off x="9135205" y="1405401"/>
            <a:ext cx="545125" cy="191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CC00E5F-96D3-42CE-93CB-7E19F60D5661}"/>
              </a:ext>
            </a:extLst>
          </p:cNvPr>
          <p:cNvSpPr txBox="1"/>
          <p:nvPr/>
        </p:nvSpPr>
        <p:spPr>
          <a:xfrm>
            <a:off x="9680330" y="1036663"/>
            <a:ext cx="167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2 eV </a:t>
            </a:r>
            <a:r>
              <a:rPr lang="en-US" sz="1200" dirty="0"/>
              <a:t>electrons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/>
              <a:t>Cone distribution, 1 </a:t>
            </a:r>
            <a:r>
              <a:rPr lang="en-US" sz="1200" dirty="0" err="1"/>
              <a:t>deg</a:t>
            </a:r>
            <a:r>
              <a:rPr lang="en-US" sz="1200" dirty="0"/>
              <a:t> Half Width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CA5F5E9-C1A0-482F-A4C7-F90490B9EE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5" t="29212" r="30659" b="42570"/>
          <a:stretch/>
        </p:blipFill>
        <p:spPr>
          <a:xfrm>
            <a:off x="4236429" y="2337354"/>
            <a:ext cx="5005754" cy="220393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490A4F2-8FDA-4C8A-91D6-BDF28252064F}"/>
              </a:ext>
            </a:extLst>
          </p:cNvPr>
          <p:cNvCxnSpPr/>
          <p:nvPr/>
        </p:nvCxnSpPr>
        <p:spPr>
          <a:xfrm flipH="1">
            <a:off x="9013583" y="3112807"/>
            <a:ext cx="480646" cy="278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262BA40-538E-42B7-9332-BE12BD9BE25A}"/>
              </a:ext>
            </a:extLst>
          </p:cNvPr>
          <p:cNvSpPr txBox="1"/>
          <p:nvPr/>
        </p:nvSpPr>
        <p:spPr>
          <a:xfrm>
            <a:off x="9494229" y="2954016"/>
            <a:ext cx="756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-200 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A13580-AFF9-4593-8432-D46255329A71}"/>
              </a:ext>
            </a:extLst>
          </p:cNvPr>
          <p:cNvSpPr txBox="1"/>
          <p:nvPr/>
        </p:nvSpPr>
        <p:spPr>
          <a:xfrm>
            <a:off x="9593876" y="3934348"/>
            <a:ext cx="756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 V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F9C340D-A0F9-497B-855C-0F50039AD73E}"/>
              </a:ext>
            </a:extLst>
          </p:cNvPr>
          <p:cNvCxnSpPr/>
          <p:nvPr/>
        </p:nvCxnSpPr>
        <p:spPr>
          <a:xfrm flipH="1">
            <a:off x="9271490" y="4143115"/>
            <a:ext cx="322386" cy="136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9C7AF3-8D45-47F0-AF13-9395179852AD}"/>
              </a:ext>
            </a:extLst>
          </p:cNvPr>
          <p:cNvCxnSpPr/>
          <p:nvPr/>
        </p:nvCxnSpPr>
        <p:spPr>
          <a:xfrm flipH="1">
            <a:off x="9048751" y="3599753"/>
            <a:ext cx="545125" cy="191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D93C641-B31E-4CA2-82E4-B5DF4E976DAC}"/>
              </a:ext>
            </a:extLst>
          </p:cNvPr>
          <p:cNvSpPr txBox="1"/>
          <p:nvPr/>
        </p:nvSpPr>
        <p:spPr>
          <a:xfrm>
            <a:off x="9593876" y="3231015"/>
            <a:ext cx="167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200 eV </a:t>
            </a:r>
            <a:r>
              <a:rPr lang="en-US" sz="1200" dirty="0"/>
              <a:t>electrons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/>
              <a:t>Cone distribution, 1 </a:t>
            </a:r>
            <a:r>
              <a:rPr lang="en-US" sz="1200" dirty="0" err="1"/>
              <a:t>deg</a:t>
            </a:r>
            <a:r>
              <a:rPr lang="en-US" sz="1200" dirty="0"/>
              <a:t> Half Width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C92841-4AF4-4308-93D1-6811B8887829}"/>
              </a:ext>
            </a:extLst>
          </p:cNvPr>
          <p:cNvSpPr txBox="1"/>
          <p:nvPr/>
        </p:nvSpPr>
        <p:spPr>
          <a:xfrm>
            <a:off x="3357201" y="3232692"/>
            <a:ext cx="550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MCP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35C079-4AEB-4D51-9E70-91E8A185364C}"/>
              </a:ext>
            </a:extLst>
          </p:cNvPr>
          <p:cNvSpPr txBox="1"/>
          <p:nvPr/>
        </p:nvSpPr>
        <p:spPr>
          <a:xfrm>
            <a:off x="3357201" y="2907470"/>
            <a:ext cx="550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MCP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9189F2-A5DC-482A-91C6-40AB303B4202}"/>
              </a:ext>
            </a:extLst>
          </p:cNvPr>
          <p:cNvSpPr txBox="1"/>
          <p:nvPr/>
        </p:nvSpPr>
        <p:spPr>
          <a:xfrm>
            <a:off x="2964477" y="2421827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Photocathode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4B2B117-7536-4D79-BD89-6A72A6142F14}"/>
              </a:ext>
            </a:extLst>
          </p:cNvPr>
          <p:cNvCxnSpPr/>
          <p:nvPr/>
        </p:nvCxnSpPr>
        <p:spPr>
          <a:xfrm>
            <a:off x="4665785" y="3439323"/>
            <a:ext cx="1839" cy="8402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98A5240-85C6-4B34-BF82-0672FCF3DF22}"/>
              </a:ext>
            </a:extLst>
          </p:cNvPr>
          <p:cNvSpPr txBox="1"/>
          <p:nvPr/>
        </p:nvSpPr>
        <p:spPr>
          <a:xfrm>
            <a:off x="4665785" y="3746541"/>
            <a:ext cx="705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6.3 mm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40A2AE-C506-4EF8-A38A-7429DFC69DFA}"/>
              </a:ext>
            </a:extLst>
          </p:cNvPr>
          <p:cNvSpPr txBox="1"/>
          <p:nvPr/>
        </p:nvSpPr>
        <p:spPr>
          <a:xfrm>
            <a:off x="3338145" y="4247938"/>
            <a:ext cx="674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Anode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E4873A-AFB4-4C48-B05B-2E84A8696318}"/>
              </a:ext>
            </a:extLst>
          </p:cNvPr>
          <p:cNvSpPr txBox="1"/>
          <p:nvPr/>
        </p:nvSpPr>
        <p:spPr>
          <a:xfrm>
            <a:off x="3357201" y="5530646"/>
            <a:ext cx="550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MCP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595821-F52E-4197-A4C5-459B8A1113F0}"/>
              </a:ext>
            </a:extLst>
          </p:cNvPr>
          <p:cNvSpPr txBox="1"/>
          <p:nvPr/>
        </p:nvSpPr>
        <p:spPr>
          <a:xfrm>
            <a:off x="3357201" y="5205424"/>
            <a:ext cx="550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MCP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2F4D33-69F5-4CE1-987D-A00F8E7048A3}"/>
              </a:ext>
            </a:extLst>
          </p:cNvPr>
          <p:cNvSpPr txBox="1"/>
          <p:nvPr/>
        </p:nvSpPr>
        <p:spPr>
          <a:xfrm>
            <a:off x="2964477" y="471978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Photocathode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B84D56-0DE8-4657-B4AA-2C55DCF6F403}"/>
              </a:ext>
            </a:extLst>
          </p:cNvPr>
          <p:cNvSpPr txBox="1"/>
          <p:nvPr/>
        </p:nvSpPr>
        <p:spPr>
          <a:xfrm>
            <a:off x="183562" y="6580331"/>
            <a:ext cx="2627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LAPPD edge v3 anode same edge as MCP.pa#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E4120AF-E7A8-4DF1-A723-F3ED8E413CBF}"/>
              </a:ext>
            </a:extLst>
          </p:cNvPr>
          <p:cNvSpPr/>
          <p:nvPr/>
        </p:nvSpPr>
        <p:spPr>
          <a:xfrm>
            <a:off x="9616273" y="3195376"/>
            <a:ext cx="1326382" cy="32154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C9BC66B-BB60-45F6-8ABD-40C4CCEC972F}"/>
              </a:ext>
            </a:extLst>
          </p:cNvPr>
          <p:cNvSpPr/>
          <p:nvPr/>
        </p:nvSpPr>
        <p:spPr>
          <a:xfrm>
            <a:off x="8603064" y="6521380"/>
            <a:ext cx="842387" cy="262932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09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770D-3187-4668-A7D4-0927B683674D}"/>
              </a:ext>
            </a:extLst>
          </p:cNvPr>
          <p:cNvSpPr txBox="1">
            <a:spLocks/>
          </p:cNvSpPr>
          <p:nvPr/>
        </p:nvSpPr>
        <p:spPr>
          <a:xfrm>
            <a:off x="90854" y="271462"/>
            <a:ext cx="6309946" cy="690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Introduction of walls at the edge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FB5F4-2DDB-4420-9EAD-094A2738910A}"/>
              </a:ext>
            </a:extLst>
          </p:cNvPr>
          <p:cNvSpPr txBox="1">
            <a:spLocks/>
          </p:cNvSpPr>
          <p:nvPr/>
        </p:nvSpPr>
        <p:spPr>
          <a:xfrm>
            <a:off x="177817" y="1583361"/>
            <a:ext cx="2987413" cy="4837536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-117475"/>
            <a:r>
              <a:rPr lang="en-US" sz="3800" dirty="0"/>
              <a:t>Add structures to the edge</a:t>
            </a:r>
          </a:p>
          <a:p>
            <a:pPr marL="117475" indent="-117475">
              <a:lnSpc>
                <a:spcPct val="110000"/>
              </a:lnSpc>
            </a:pPr>
            <a:r>
              <a:rPr lang="en-US" sz="3800" dirty="0"/>
              <a:t>Allow potential to vary by height: </a:t>
            </a:r>
          </a:p>
          <a:p>
            <a:pPr marL="461963" lvl="1" indent="-239713">
              <a:buFont typeface="Courier New" panose="02070309020205020404" pitchFamily="49" charset="0"/>
              <a:buChar char="o"/>
            </a:pPr>
            <a:r>
              <a:rPr lang="en-US" sz="2900" dirty="0"/>
              <a:t>insulators in an electric field, </a:t>
            </a:r>
          </a:p>
          <a:p>
            <a:pPr marL="461963" lvl="1" indent="-239713">
              <a:buFont typeface="Courier New" panose="02070309020205020404" pitchFamily="49" charset="0"/>
              <a:buChar char="o"/>
            </a:pPr>
            <a:r>
              <a:rPr lang="en-US" sz="2900" dirty="0"/>
              <a:t>possible surface charging.</a:t>
            </a:r>
          </a:p>
          <a:p>
            <a:pPr marL="117475" indent="-117475">
              <a:lnSpc>
                <a:spcPct val="110000"/>
              </a:lnSpc>
            </a:pPr>
            <a:r>
              <a:rPr lang="en-US" sz="3800" dirty="0"/>
              <a:t>Lateral electron steering at the edge, toward the structures.</a:t>
            </a:r>
          </a:p>
          <a:p>
            <a:pPr marL="117475" indent="-117475">
              <a:lnSpc>
                <a:spcPct val="110000"/>
              </a:lnSpc>
            </a:pPr>
            <a:r>
              <a:rPr lang="en-US" sz="3800" dirty="0"/>
              <a:t>Electrons at the right edge of the MCP are not reaching the anode – </a:t>
            </a:r>
            <a:r>
              <a:rPr lang="en-US" sz="3800" b="1" dirty="0"/>
              <a:t>loss of gain.</a:t>
            </a:r>
            <a:endParaRPr lang="en-US" sz="3800" dirty="0"/>
          </a:p>
          <a:p>
            <a:pPr marL="117475" indent="-117475">
              <a:lnSpc>
                <a:spcPct val="110000"/>
              </a:lnSpc>
            </a:pPr>
            <a:r>
              <a:rPr lang="en-US" sz="3800" dirty="0"/>
              <a:t>Voltages may be applied at the left </a:t>
            </a:r>
            <a:r>
              <a:rPr lang="en-US" sz="3800" b="1" dirty="0"/>
              <a:t>counter steer </a:t>
            </a:r>
            <a:r>
              <a:rPr lang="en-US" sz="3800" dirty="0"/>
              <a:t>electrons back to the anode</a:t>
            </a:r>
          </a:p>
          <a:p>
            <a:pPr marL="117475" indent="-117475">
              <a:lnSpc>
                <a:spcPct val="110000"/>
              </a:lnSpc>
            </a:pPr>
            <a:r>
              <a:rPr lang="en-US" sz="3800" dirty="0"/>
              <a:t>There may be time of flight variations at the edge.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DFC796-25F7-481F-A1F7-4C1D181F5313}"/>
              </a:ext>
            </a:extLst>
          </p:cNvPr>
          <p:cNvGrpSpPr/>
          <p:nvPr/>
        </p:nvGrpSpPr>
        <p:grpSpPr>
          <a:xfrm>
            <a:off x="3035921" y="1060101"/>
            <a:ext cx="7444252" cy="5164846"/>
            <a:chOff x="2794761" y="1160585"/>
            <a:chExt cx="7444252" cy="5164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0B5E04-66E2-410B-8027-BB401A88B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856" t="29812" r="30579" b="42420"/>
            <a:stretch/>
          </p:blipFill>
          <p:spPr>
            <a:xfrm>
              <a:off x="3927230" y="1160585"/>
              <a:ext cx="5216770" cy="2168769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D827177-4115-4D77-B7F7-44F6E4ECFE44}"/>
                </a:ext>
              </a:extLst>
            </p:cNvPr>
            <p:cNvCxnSpPr/>
            <p:nvPr/>
          </p:nvCxnSpPr>
          <p:spPr>
            <a:xfrm flipH="1">
              <a:off x="8862645" y="1902085"/>
              <a:ext cx="480646" cy="2781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A8CBF4-86A0-4C80-841B-724ADAABF9C3}"/>
                </a:ext>
              </a:extLst>
            </p:cNvPr>
            <p:cNvSpPr txBox="1"/>
            <p:nvPr/>
          </p:nvSpPr>
          <p:spPr>
            <a:xfrm>
              <a:off x="9343291" y="1750456"/>
              <a:ext cx="756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-200 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E6DD57-EA78-4630-BA64-6C0282A8EB93}"/>
                </a:ext>
              </a:extLst>
            </p:cNvPr>
            <p:cNvSpPr txBox="1"/>
            <p:nvPr/>
          </p:nvSpPr>
          <p:spPr>
            <a:xfrm>
              <a:off x="9469589" y="2893354"/>
              <a:ext cx="756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 V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7FD69BA-C14B-4051-A9F7-369264305588}"/>
                </a:ext>
              </a:extLst>
            </p:cNvPr>
            <p:cNvCxnSpPr>
              <a:stCxn id="7" idx="1"/>
            </p:cNvCxnSpPr>
            <p:nvPr/>
          </p:nvCxnSpPr>
          <p:spPr>
            <a:xfrm flipH="1">
              <a:off x="8874368" y="3031854"/>
              <a:ext cx="595221" cy="39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593473F-3F20-440B-AED5-2C2220BDA32A}"/>
                </a:ext>
              </a:extLst>
            </p:cNvPr>
            <p:cNvCxnSpPr/>
            <p:nvPr/>
          </p:nvCxnSpPr>
          <p:spPr>
            <a:xfrm flipV="1">
              <a:off x="6729046" y="2392194"/>
              <a:ext cx="410308" cy="1868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401B66-BEF4-456B-921D-BCD3D2E56BEC}"/>
                </a:ext>
              </a:extLst>
            </p:cNvPr>
            <p:cNvSpPr txBox="1"/>
            <p:nvPr/>
          </p:nvSpPr>
          <p:spPr>
            <a:xfrm>
              <a:off x="5348654" y="2307215"/>
              <a:ext cx="1494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5" indent="-117475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2 eV </a:t>
              </a:r>
              <a:r>
                <a:rPr lang="en-US" sz="1200" dirty="0"/>
                <a:t>electrons</a:t>
              </a:r>
            </a:p>
            <a:p>
              <a:pPr marL="117475" indent="-117475">
                <a:buFont typeface="Arial" panose="020B0604020202020204" pitchFamily="34" charset="0"/>
                <a:buChar char="•"/>
              </a:pPr>
              <a:r>
                <a:rPr lang="en-US" sz="1200" dirty="0"/>
                <a:t>Cone distribution, 1 </a:t>
              </a:r>
              <a:r>
                <a:rPr lang="en-US" sz="1200" dirty="0" err="1"/>
                <a:t>deg</a:t>
              </a:r>
              <a:r>
                <a:rPr lang="en-US" sz="1200" dirty="0"/>
                <a:t> Half Width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907D886-BF62-4A33-B93E-E636E085348F}"/>
                </a:ext>
              </a:extLst>
            </p:cNvPr>
            <p:cNvCxnSpPr/>
            <p:nvPr/>
          </p:nvCxnSpPr>
          <p:spPr>
            <a:xfrm>
              <a:off x="4285330" y="2231191"/>
              <a:ext cx="1839" cy="8402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01AA3A-BEB4-433D-92A7-E28E21281C39}"/>
                </a:ext>
              </a:extLst>
            </p:cNvPr>
            <p:cNvSpPr txBox="1"/>
            <p:nvPr/>
          </p:nvSpPr>
          <p:spPr>
            <a:xfrm>
              <a:off x="4285330" y="2538409"/>
              <a:ext cx="7052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accent1">
                      <a:lumMod val="75000"/>
                    </a:schemeClr>
                  </a:solidFill>
                </a:rPr>
                <a:t>6.3 mm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CF7B6D6-4159-423C-BF92-5B8965825334}"/>
                </a:ext>
              </a:extLst>
            </p:cNvPr>
            <p:cNvCxnSpPr/>
            <p:nvPr/>
          </p:nvCxnSpPr>
          <p:spPr>
            <a:xfrm flipH="1">
              <a:off x="8914304" y="2786090"/>
              <a:ext cx="568570" cy="123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6B2ED4-B95B-460E-B7A3-307F1CAC0CB6}"/>
                </a:ext>
              </a:extLst>
            </p:cNvPr>
            <p:cNvSpPr txBox="1"/>
            <p:nvPr/>
          </p:nvSpPr>
          <p:spPr>
            <a:xfrm>
              <a:off x="9482874" y="2651319"/>
              <a:ext cx="756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-70 V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5804C6A-2C19-4CF6-9216-894B94461D06}"/>
                </a:ext>
              </a:extLst>
            </p:cNvPr>
            <p:cNvCxnSpPr/>
            <p:nvPr/>
          </p:nvCxnSpPr>
          <p:spPr>
            <a:xfrm flipH="1">
              <a:off x="8874368" y="2503984"/>
              <a:ext cx="568570" cy="123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CD3794-1745-409E-B573-A098732F6034}"/>
                </a:ext>
              </a:extLst>
            </p:cNvPr>
            <p:cNvSpPr txBox="1"/>
            <p:nvPr/>
          </p:nvSpPr>
          <p:spPr>
            <a:xfrm>
              <a:off x="9423339" y="2350413"/>
              <a:ext cx="756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-105 V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36A8FB9-617D-4E9F-A059-63C11EF9EFBE}"/>
                </a:ext>
              </a:extLst>
            </p:cNvPr>
            <p:cNvCxnSpPr/>
            <p:nvPr/>
          </p:nvCxnSpPr>
          <p:spPr>
            <a:xfrm flipH="1">
              <a:off x="8885085" y="2233819"/>
              <a:ext cx="568570" cy="123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5F09FF-AA0F-4307-9D77-639D99129321}"/>
                </a:ext>
              </a:extLst>
            </p:cNvPr>
            <p:cNvSpPr txBox="1"/>
            <p:nvPr/>
          </p:nvSpPr>
          <p:spPr>
            <a:xfrm>
              <a:off x="9434056" y="2080248"/>
              <a:ext cx="756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-134V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5E21D6-28F1-42EB-B265-84127D3F5176}"/>
                </a:ext>
              </a:extLst>
            </p:cNvPr>
            <p:cNvSpPr txBox="1"/>
            <p:nvPr/>
          </p:nvSpPr>
          <p:spPr>
            <a:xfrm>
              <a:off x="3225585" y="2006842"/>
              <a:ext cx="550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MCP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F51671-CC92-47B7-ABAF-179EC2890D24}"/>
                </a:ext>
              </a:extLst>
            </p:cNvPr>
            <p:cNvSpPr txBox="1"/>
            <p:nvPr/>
          </p:nvSpPr>
          <p:spPr>
            <a:xfrm>
              <a:off x="3225585" y="1681620"/>
              <a:ext cx="550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MCP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BE4F3F-912D-4D10-B58E-677BFD02BD12}"/>
                </a:ext>
              </a:extLst>
            </p:cNvPr>
            <p:cNvSpPr txBox="1"/>
            <p:nvPr/>
          </p:nvSpPr>
          <p:spPr>
            <a:xfrm>
              <a:off x="2832861" y="1195977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Photocathode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F1CF6E-E896-47E0-B169-2D5F4F9678E1}"/>
                </a:ext>
              </a:extLst>
            </p:cNvPr>
            <p:cNvSpPr txBox="1"/>
            <p:nvPr/>
          </p:nvSpPr>
          <p:spPr>
            <a:xfrm>
              <a:off x="3223374" y="2993068"/>
              <a:ext cx="6740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Anode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1F9B612-AACE-493F-AE09-367E9666186F}"/>
                </a:ext>
              </a:extLst>
            </p:cNvPr>
            <p:cNvSpPr/>
            <p:nvPr/>
          </p:nvSpPr>
          <p:spPr>
            <a:xfrm>
              <a:off x="8138984" y="2800019"/>
              <a:ext cx="691978" cy="23183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E324EB-B669-457E-B490-EE54149A3DEA}"/>
                </a:ext>
              </a:extLst>
            </p:cNvPr>
            <p:cNvSpPr/>
            <p:nvPr/>
          </p:nvSpPr>
          <p:spPr>
            <a:xfrm>
              <a:off x="8144066" y="2511494"/>
              <a:ext cx="691978" cy="2609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DC06A36-AB0F-4E6B-8D75-4C2F28576F6D}"/>
                </a:ext>
              </a:extLst>
            </p:cNvPr>
            <p:cNvSpPr/>
            <p:nvPr/>
          </p:nvSpPr>
          <p:spPr>
            <a:xfrm>
              <a:off x="8163228" y="2236734"/>
              <a:ext cx="667734" cy="24723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844B00F-276A-425B-9F06-69E983722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76" t="29362" r="31299" b="41670"/>
            <a:stretch/>
          </p:blipFill>
          <p:spPr>
            <a:xfrm>
              <a:off x="3859352" y="4062877"/>
              <a:ext cx="5064369" cy="226255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2782941-B3C2-4F0D-941E-F577AF001CF7}"/>
                </a:ext>
              </a:extLst>
            </p:cNvPr>
            <p:cNvSpPr txBox="1"/>
            <p:nvPr/>
          </p:nvSpPr>
          <p:spPr>
            <a:xfrm>
              <a:off x="3187485" y="4952917"/>
              <a:ext cx="550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MCP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8AFFA8-1A8F-4A82-B20C-E34F293271F3}"/>
                </a:ext>
              </a:extLst>
            </p:cNvPr>
            <p:cNvSpPr txBox="1"/>
            <p:nvPr/>
          </p:nvSpPr>
          <p:spPr>
            <a:xfrm>
              <a:off x="3187485" y="4627695"/>
              <a:ext cx="550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MCP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B0D3F9-8154-42E1-AE1E-7CC4D1B594AA}"/>
                </a:ext>
              </a:extLst>
            </p:cNvPr>
            <p:cNvSpPr txBox="1"/>
            <p:nvPr/>
          </p:nvSpPr>
          <p:spPr>
            <a:xfrm>
              <a:off x="2794761" y="4142052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Photocathode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0E76EB-58C0-45A8-AEBE-1314AE7DD7D0}"/>
                </a:ext>
              </a:extLst>
            </p:cNvPr>
            <p:cNvSpPr txBox="1"/>
            <p:nvPr/>
          </p:nvSpPr>
          <p:spPr>
            <a:xfrm>
              <a:off x="3185274" y="5939143"/>
              <a:ext cx="6740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Anode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4A0E950-F9C1-4FBF-94DC-41B831048594}"/>
                </a:ext>
              </a:extLst>
            </p:cNvPr>
            <p:cNvCxnSpPr/>
            <p:nvPr/>
          </p:nvCxnSpPr>
          <p:spPr>
            <a:xfrm flipH="1">
              <a:off x="8736347" y="4883786"/>
              <a:ext cx="480646" cy="2781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464C49-D1BD-47C6-9655-9773E269896D}"/>
                </a:ext>
              </a:extLst>
            </p:cNvPr>
            <p:cNvSpPr txBox="1"/>
            <p:nvPr/>
          </p:nvSpPr>
          <p:spPr>
            <a:xfrm>
              <a:off x="9216993" y="4732157"/>
              <a:ext cx="756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-200 V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613815F-50E7-48FB-93C7-B91C75711B3B}"/>
                </a:ext>
              </a:extLst>
            </p:cNvPr>
            <p:cNvSpPr txBox="1"/>
            <p:nvPr/>
          </p:nvSpPr>
          <p:spPr>
            <a:xfrm>
              <a:off x="9343291" y="5875055"/>
              <a:ext cx="756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 V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9A5F45C-FF14-408F-A7ED-8E9255B2EE10}"/>
                </a:ext>
              </a:extLst>
            </p:cNvPr>
            <p:cNvCxnSpPr>
              <a:stCxn id="33" idx="1"/>
            </p:cNvCxnSpPr>
            <p:nvPr/>
          </p:nvCxnSpPr>
          <p:spPr>
            <a:xfrm flipH="1">
              <a:off x="8748070" y="6013555"/>
              <a:ext cx="595221" cy="39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31A169C-C1A8-499D-B8EF-DAD00131BE6D}"/>
                </a:ext>
              </a:extLst>
            </p:cNvPr>
            <p:cNvCxnSpPr>
              <a:stCxn id="36" idx="1"/>
            </p:cNvCxnSpPr>
            <p:nvPr/>
          </p:nvCxnSpPr>
          <p:spPr>
            <a:xfrm flipH="1">
              <a:off x="8788007" y="5818979"/>
              <a:ext cx="623519" cy="722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E60613A-8156-476A-8D3E-370E60A0CB4E}"/>
                </a:ext>
              </a:extLst>
            </p:cNvPr>
            <p:cNvSpPr txBox="1"/>
            <p:nvPr/>
          </p:nvSpPr>
          <p:spPr>
            <a:xfrm>
              <a:off x="9411526" y="5680479"/>
              <a:ext cx="756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 -5 V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93D0B8A-C1EB-4D2A-9DA5-3F5637EB4E35}"/>
                </a:ext>
              </a:extLst>
            </p:cNvPr>
            <p:cNvCxnSpPr/>
            <p:nvPr/>
          </p:nvCxnSpPr>
          <p:spPr>
            <a:xfrm flipH="1">
              <a:off x="8771517" y="5398679"/>
              <a:ext cx="468922" cy="925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D009268-9EE6-467C-B87C-78DE3063B94D}"/>
                </a:ext>
              </a:extLst>
            </p:cNvPr>
            <p:cNvSpPr txBox="1"/>
            <p:nvPr/>
          </p:nvSpPr>
          <p:spPr>
            <a:xfrm>
              <a:off x="9321003" y="5261617"/>
              <a:ext cx="756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-100 V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80A2D5D-81C7-4D0F-B4B6-91F0DE3F1654}"/>
                </a:ext>
              </a:extLst>
            </p:cNvPr>
            <p:cNvCxnSpPr/>
            <p:nvPr/>
          </p:nvCxnSpPr>
          <p:spPr>
            <a:xfrm flipH="1">
              <a:off x="8760319" y="5179839"/>
              <a:ext cx="568570" cy="123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4FC159C-BD38-4E28-8CB0-71D064A41B53}"/>
                </a:ext>
              </a:extLst>
            </p:cNvPr>
            <p:cNvSpPr txBox="1"/>
            <p:nvPr/>
          </p:nvSpPr>
          <p:spPr>
            <a:xfrm>
              <a:off x="9307758" y="5061949"/>
              <a:ext cx="756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-195V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80C9B22-8B64-42F7-82CD-A431366A72BD}"/>
                </a:ext>
              </a:extLst>
            </p:cNvPr>
            <p:cNvCxnSpPr/>
            <p:nvPr/>
          </p:nvCxnSpPr>
          <p:spPr>
            <a:xfrm flipH="1">
              <a:off x="8788008" y="5581030"/>
              <a:ext cx="519750" cy="530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6F8A7A-3D27-42F6-BACF-F0C15F486625}"/>
                </a:ext>
              </a:extLst>
            </p:cNvPr>
            <p:cNvSpPr txBox="1"/>
            <p:nvPr/>
          </p:nvSpPr>
          <p:spPr>
            <a:xfrm>
              <a:off x="9386817" y="5436671"/>
              <a:ext cx="756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-40 V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1926152-7C93-40E5-9874-CEE9FA477242}"/>
              </a:ext>
            </a:extLst>
          </p:cNvPr>
          <p:cNvSpPr txBox="1"/>
          <p:nvPr/>
        </p:nvSpPr>
        <p:spPr>
          <a:xfrm>
            <a:off x="10323086" y="1884980"/>
            <a:ext cx="1606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Approximation of potentials on insulators in an electric field, from surface charging.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79B6C2-C8AA-4481-ADF9-4101283E4A14}"/>
              </a:ext>
            </a:extLst>
          </p:cNvPr>
          <p:cNvSpPr txBox="1"/>
          <p:nvPr/>
        </p:nvSpPr>
        <p:spPr>
          <a:xfrm>
            <a:off x="10244375" y="4780579"/>
            <a:ext cx="1606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Enforce potentials externally to steer electrons back into the detection area.</a:t>
            </a:r>
          </a:p>
        </p:txBody>
      </p:sp>
    </p:spTree>
    <p:extLst>
      <p:ext uri="{BB962C8B-B14F-4D97-AF65-F5344CB8AC3E}">
        <p14:creationId xmlns:p14="http://schemas.microsoft.com/office/powerpoint/2010/main" val="2701866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777B-4D9C-41FD-AD53-0E2626E6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1451"/>
          </a:xfrm>
        </p:spPr>
        <p:txBody>
          <a:bodyPr>
            <a:normAutofit/>
          </a:bodyPr>
          <a:lstStyle/>
          <a:p>
            <a:r>
              <a:rPr lang="en-US" sz="3200" dirty="0"/>
              <a:t>Summary – Gain Transit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28266-BF44-4607-9535-39DC867DA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427" y="1433739"/>
            <a:ext cx="10515600" cy="3771307"/>
          </a:xfrm>
        </p:spPr>
        <p:txBody>
          <a:bodyPr>
            <a:normAutofit/>
          </a:bodyPr>
          <a:lstStyle/>
          <a:p>
            <a:r>
              <a:rPr lang="en-US" sz="2400" dirty="0"/>
              <a:t>Preliminary electrostatic modeling suggests that MCP output electrons can be steered away from the anode, resulting in a loss of measured gain.</a:t>
            </a:r>
          </a:p>
          <a:p>
            <a:r>
              <a:rPr lang="en-US" sz="2400" dirty="0"/>
              <a:t>The simple electrostatic simulation does not yet reproduce the edge behavior observed in the LAPPD, although light reflection within the window is not included.</a:t>
            </a:r>
          </a:p>
          <a:p>
            <a:r>
              <a:rPr lang="en-US" sz="2400" dirty="0"/>
              <a:t>Potentials on the support sidewall will strongly influence electron motion – these must be well known.</a:t>
            </a:r>
          </a:p>
          <a:p>
            <a:r>
              <a:rPr lang="en-US" sz="2400" dirty="0"/>
              <a:t>If electron steering is occurring because of wall charging, it may be compensated by applying a counter-steering potential on the outside of the walls.</a:t>
            </a:r>
          </a:p>
        </p:txBody>
      </p:sp>
    </p:spTree>
    <p:extLst>
      <p:ext uri="{BB962C8B-B14F-4D97-AF65-F5344CB8AC3E}">
        <p14:creationId xmlns:p14="http://schemas.microsoft.com/office/powerpoint/2010/main" val="232225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5FB5E-D8A0-41EF-8227-706B8B8D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161"/>
          </a:xfrm>
        </p:spPr>
        <p:txBody>
          <a:bodyPr>
            <a:normAutofit/>
          </a:bodyPr>
          <a:lstStyle/>
          <a:p>
            <a:r>
              <a:rPr lang="en-US" sz="3200" dirty="0"/>
              <a:t>Summary: HRPPD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728D8-6082-4825-B701-8824BB050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435" y="1335700"/>
            <a:ext cx="7287251" cy="47685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Five directly-coupled HRPPDs were delivered to the EIC project for evaluation.</a:t>
            </a:r>
          </a:p>
          <a:p>
            <a:pPr>
              <a:lnSpc>
                <a:spcPct val="110000"/>
              </a:lnSpc>
            </a:pPr>
            <a:r>
              <a:rPr lang="en-US" dirty="0"/>
              <a:t>Quantum efficiency was high for all units, with an average of 33% at 365 nm across the five.</a:t>
            </a:r>
          </a:p>
          <a:p>
            <a:pPr>
              <a:lnSpc>
                <a:spcPct val="110000"/>
              </a:lnSpc>
            </a:pPr>
            <a:r>
              <a:rPr lang="en-US" dirty="0"/>
              <a:t>Gain was high at low MCP voltages, providing margin for operation in a magnetic field.</a:t>
            </a:r>
          </a:p>
          <a:p>
            <a:pPr>
              <a:lnSpc>
                <a:spcPct val="110000"/>
              </a:lnSpc>
            </a:pPr>
            <a:r>
              <a:rPr lang="en-US" dirty="0"/>
              <a:t>Low voltage MCP operation may reduce </a:t>
            </a:r>
            <a:r>
              <a:rPr lang="en-US" dirty="0" err="1"/>
              <a:t>afterpulsing</a:t>
            </a:r>
            <a:r>
              <a:rPr lang="en-US" dirty="0"/>
              <a:t>, therefore extending the life of the photocathodes. Life testing will be performed on additional devices.</a:t>
            </a:r>
          </a:p>
          <a:p>
            <a:pPr>
              <a:lnSpc>
                <a:spcPct val="110000"/>
              </a:lnSpc>
            </a:pPr>
            <a:r>
              <a:rPr lang="en-US" dirty="0"/>
              <a:t>A ceramic multilayer anode and signal board have been developed to collect 1024 discrete pixels into a manageable connection interface. Electronics appropriate to any application may be mated to the signal board.</a:t>
            </a:r>
          </a:p>
          <a:p>
            <a:pPr>
              <a:lnSpc>
                <a:spcPct val="110000"/>
              </a:lnSpc>
            </a:pPr>
            <a:r>
              <a:rPr lang="en-US" dirty="0"/>
              <a:t>Early development issues with board attachment occurred, and will be addressed in the next revision of the ceramic anode.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4E62B-C368-46D1-9A81-C5930A5C2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3" t="9669" r="6008" b="3004"/>
          <a:stretch/>
        </p:blipFill>
        <p:spPr>
          <a:xfrm>
            <a:off x="8152336" y="551980"/>
            <a:ext cx="3710094" cy="299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ED8A4B-93F1-4F31-85B2-7F027C884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5044" r="11938" b="10811"/>
          <a:stretch/>
        </p:blipFill>
        <p:spPr>
          <a:xfrm>
            <a:off x="8155458" y="3669956"/>
            <a:ext cx="3783427" cy="2886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775A2D-0BAA-44BF-82E5-EFD3A16A5EB7}"/>
              </a:ext>
            </a:extLst>
          </p:cNvPr>
          <p:cNvSpPr txBox="1"/>
          <p:nvPr/>
        </p:nvSpPr>
        <p:spPr>
          <a:xfrm>
            <a:off x="8093676" y="6571676"/>
            <a:ext cx="889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HRPPD 18</a:t>
            </a:r>
          </a:p>
        </p:txBody>
      </p:sp>
    </p:spTree>
    <p:extLst>
      <p:ext uri="{BB962C8B-B14F-4D97-AF65-F5344CB8AC3E}">
        <p14:creationId xmlns:p14="http://schemas.microsoft.com/office/powerpoint/2010/main" val="125965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B6AB-9F08-4A31-B5B7-1A3A95AA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389839"/>
            <a:ext cx="5278395" cy="833480"/>
          </a:xfrm>
        </p:spPr>
        <p:txBody>
          <a:bodyPr>
            <a:normAutofit/>
          </a:bodyPr>
          <a:lstStyle/>
          <a:p>
            <a:r>
              <a:rPr lang="en-US" sz="3200" dirty="0"/>
              <a:t>LAPPD and HRPPD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798D0-0CEC-4A99-B0EA-34CB9FB0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49" y="1316334"/>
            <a:ext cx="4918962" cy="500407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HRPPD models: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10 cm square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 support structures in window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10 um MCPs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633413" algn="l"/>
              </a:tabLst>
            </a:pPr>
            <a:r>
              <a:rPr lang="en-US" dirty="0"/>
              <a:t>Directly coupled through ceramic anodes, with ~3mm discrete pixels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633413" algn="l"/>
              </a:tabLst>
            </a:pPr>
            <a:r>
              <a:rPr lang="en-US" dirty="0"/>
              <a:t>Capacitively-coupled, with 2 mm thick anode</a:t>
            </a:r>
          </a:p>
          <a:p>
            <a:r>
              <a:rPr lang="en-US" dirty="0"/>
              <a:t>LAPPD models: 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20 cm square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Internal </a:t>
            </a:r>
            <a:r>
              <a:rPr lang="en-US" dirty="0" err="1"/>
              <a:t>stripline</a:t>
            </a:r>
            <a:endParaRPr lang="en-US" dirty="0"/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Capacitively-coupled (CC) with anodes of 5 mm thick glass or 2 mm thick ceramic.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Typically 20 um MCPs.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CC signal board is user-changeable.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Both types: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Excellent pulse waveforms – good for timing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High gain, suitable for strong magnetic fields.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High QE, ~27% or more at 365 nm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CA6C04-9752-4B20-8553-3FB73489331D}"/>
              </a:ext>
            </a:extLst>
          </p:cNvPr>
          <p:cNvGrpSpPr/>
          <p:nvPr/>
        </p:nvGrpSpPr>
        <p:grpSpPr>
          <a:xfrm>
            <a:off x="9128159" y="4410835"/>
            <a:ext cx="2853175" cy="2173717"/>
            <a:chOff x="9128159" y="4410835"/>
            <a:chExt cx="2853175" cy="217371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13D0673-CEA5-4C86-B708-A1E2C4B4A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28159" y="4410835"/>
              <a:ext cx="2853175" cy="17436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AB34D7-C80A-4B89-9786-7ABE03DC793B}"/>
                </a:ext>
              </a:extLst>
            </p:cNvPr>
            <p:cNvSpPr txBox="1"/>
            <p:nvPr/>
          </p:nvSpPr>
          <p:spPr>
            <a:xfrm>
              <a:off x="9823621" y="6153665"/>
              <a:ext cx="1828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Capacitively-Coupled HRPPD, present version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EF9EAF1-B71D-4BF8-B430-01E28FAED7B5}"/>
              </a:ext>
            </a:extLst>
          </p:cNvPr>
          <p:cNvGrpSpPr/>
          <p:nvPr/>
        </p:nvGrpSpPr>
        <p:grpSpPr>
          <a:xfrm>
            <a:off x="8510402" y="518850"/>
            <a:ext cx="3076027" cy="3680848"/>
            <a:chOff x="8510402" y="518850"/>
            <a:chExt cx="3076027" cy="368084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0325E94-AD0E-4421-BE0B-71627D214712}"/>
                </a:ext>
              </a:extLst>
            </p:cNvPr>
            <p:cNvGrpSpPr/>
            <p:nvPr/>
          </p:nvGrpSpPr>
          <p:grpSpPr>
            <a:xfrm>
              <a:off x="8510402" y="518850"/>
              <a:ext cx="3076027" cy="3237520"/>
              <a:chOff x="8279290" y="679624"/>
              <a:chExt cx="3076027" cy="323752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5AB799-FE52-4B25-8F0F-746A2F89A1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0" t="2772" r="16731" b="7558"/>
              <a:stretch/>
            </p:blipFill>
            <p:spPr>
              <a:xfrm rot="5400000">
                <a:off x="8198544" y="760370"/>
                <a:ext cx="3237520" cy="3076027"/>
              </a:xfrm>
              <a:prstGeom prst="rect">
                <a:avLst/>
              </a:prstGeom>
            </p:spPr>
          </p:pic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9D6C4CA7-8771-4BF7-8909-598EF8E2A5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89028" y="1804494"/>
                <a:ext cx="346262" cy="109717"/>
              </a:xfrm>
              <a:prstGeom prst="straightConnector1">
                <a:avLst/>
              </a:prstGeom>
              <a:ln w="6350">
                <a:solidFill>
                  <a:srgbClr val="FFC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2E9F110-0BD3-417A-ABFD-5571102C29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24872" y="2034791"/>
                <a:ext cx="366763" cy="110532"/>
              </a:xfrm>
              <a:prstGeom prst="straightConnector1">
                <a:avLst/>
              </a:prstGeom>
              <a:ln w="6350">
                <a:solidFill>
                  <a:srgbClr val="FFC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2B71F3-7EB8-4707-BCC3-3FF09543008F}"/>
                </a:ext>
              </a:extLst>
            </p:cNvPr>
            <p:cNvSpPr txBox="1"/>
            <p:nvPr/>
          </p:nvSpPr>
          <p:spPr>
            <a:xfrm>
              <a:off x="9205784" y="3768811"/>
              <a:ext cx="22118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Capacitively-coupled LAPPD, arranged for PET concept testing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4901DE-3EA1-42CE-88F6-AF60DB2097F1}"/>
              </a:ext>
            </a:extLst>
          </p:cNvPr>
          <p:cNvGrpSpPr/>
          <p:nvPr/>
        </p:nvGrpSpPr>
        <p:grpSpPr>
          <a:xfrm>
            <a:off x="5004350" y="86494"/>
            <a:ext cx="3274677" cy="3297656"/>
            <a:chOff x="5004350" y="86494"/>
            <a:chExt cx="3274677" cy="32976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B59877E-D8B2-4D9E-AAC2-7C8572D7B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21" t="3503" r="5114"/>
            <a:stretch/>
          </p:blipFill>
          <p:spPr>
            <a:xfrm>
              <a:off x="5004350" y="86494"/>
              <a:ext cx="3163331" cy="294914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427C32-EC5E-47D8-A9E9-E269C81B852B}"/>
                </a:ext>
              </a:extLst>
            </p:cNvPr>
            <p:cNvSpPr txBox="1"/>
            <p:nvPr/>
          </p:nvSpPr>
          <p:spPr>
            <a:xfrm>
              <a:off x="5041421" y="2953263"/>
              <a:ext cx="32376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Directly-coupled HRPPD, with a 32x32 array of ~3mm discrete pixels.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2045F72-B4FC-4A27-8A8B-146656022A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" b="5774"/>
          <a:stretch/>
        </p:blipFill>
        <p:spPr>
          <a:xfrm>
            <a:off x="5159661" y="3591361"/>
            <a:ext cx="3018061" cy="32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3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5CD66-8E97-4F97-9B69-4FCCA683B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2626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HRPPD Recent Results: Directly Coupled Anode</a:t>
            </a:r>
          </a:p>
        </p:txBody>
      </p:sp>
    </p:spTree>
    <p:extLst>
      <p:ext uri="{BB962C8B-B14F-4D97-AF65-F5344CB8AC3E}">
        <p14:creationId xmlns:p14="http://schemas.microsoft.com/office/powerpoint/2010/main" val="3163001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A7CD1-4546-44B5-A32B-91489DC49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24" y="229202"/>
            <a:ext cx="6192795" cy="858194"/>
          </a:xfrm>
        </p:spPr>
        <p:txBody>
          <a:bodyPr>
            <a:normAutofit/>
          </a:bodyPr>
          <a:lstStyle/>
          <a:p>
            <a:r>
              <a:rPr lang="en-US" sz="3200" dirty="0"/>
              <a:t>Recent Results: HRPPD DC-Coupled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01891-3C42-44B5-BEB8-E977EC481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73" y="1479635"/>
            <a:ext cx="5241324" cy="504473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Five devices delivered to the EIC project for evaluation.</a:t>
            </a:r>
          </a:p>
          <a:p>
            <a:pPr>
              <a:lnSpc>
                <a:spcPct val="99000"/>
              </a:lnSpc>
            </a:pPr>
            <a:r>
              <a:rPr lang="en-US" dirty="0"/>
              <a:t>1024 individual pixels were brought out to the rear side of the anode, and collected in 16 groups.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The ceramic anode functioned as a multi-layer circuit board.</a:t>
            </a:r>
          </a:p>
          <a:p>
            <a:pPr>
              <a:lnSpc>
                <a:spcPct val="110000"/>
              </a:lnSpc>
            </a:pPr>
            <a:r>
              <a:rPr lang="en-US" dirty="0"/>
              <a:t>A signal board connected to the ceramic anode and further collected signals to </a:t>
            </a:r>
            <a:r>
              <a:rPr lang="en-US" dirty="0" err="1"/>
              <a:t>Samtec</a:t>
            </a:r>
            <a:r>
              <a:rPr lang="en-US" dirty="0"/>
              <a:t> connectors.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This signal board is the interface</a:t>
            </a:r>
            <a:r>
              <a:rPr lang="en-US" dirty="0"/>
              <a:t> to a user-designed electronics board.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err="1"/>
              <a:t>Incom</a:t>
            </a:r>
            <a:r>
              <a:rPr lang="en-US" dirty="0"/>
              <a:t> connected DRS4 electronics to selected pixels.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A custom housing was prepared to securely hold the HRPPD and connect high voltages and signal cables.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1A8BED-F992-46A3-8678-7C2845819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3355" r="23100" b="3338"/>
          <a:stretch/>
        </p:blipFill>
        <p:spPr>
          <a:xfrm rot="5400000">
            <a:off x="8272650" y="3378162"/>
            <a:ext cx="3072492" cy="322509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FF87AB4-40FE-4237-BF11-F23A852487FF}"/>
              </a:ext>
            </a:extLst>
          </p:cNvPr>
          <p:cNvGrpSpPr/>
          <p:nvPr/>
        </p:nvGrpSpPr>
        <p:grpSpPr>
          <a:xfrm>
            <a:off x="5931243" y="457196"/>
            <a:ext cx="5622318" cy="2835852"/>
            <a:chOff x="5931243" y="457196"/>
            <a:chExt cx="5622318" cy="28358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A32E848-8C41-414B-8811-91D6061AB4DB}"/>
                </a:ext>
              </a:extLst>
            </p:cNvPr>
            <p:cNvGrpSpPr/>
            <p:nvPr/>
          </p:nvGrpSpPr>
          <p:grpSpPr>
            <a:xfrm>
              <a:off x="6796216" y="457196"/>
              <a:ext cx="4757345" cy="2835852"/>
              <a:chOff x="6796216" y="457196"/>
              <a:chExt cx="4757345" cy="283585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F3D054C-CC3D-4013-BFDE-C0215A552C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1" r="8794" b="8146"/>
              <a:stretch/>
            </p:blipFill>
            <p:spPr>
              <a:xfrm>
                <a:off x="7883611" y="457196"/>
                <a:ext cx="3669950" cy="2835852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D55D57B1-8525-480B-BF24-DCB59A4770FC}"/>
                  </a:ext>
                </a:extLst>
              </p:cNvPr>
              <p:cNvCxnSpPr/>
              <p:nvPr/>
            </p:nvCxnSpPr>
            <p:spPr>
              <a:xfrm flipV="1">
                <a:off x="7506119" y="2019719"/>
                <a:ext cx="1798655" cy="572756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88BAF0-988B-4ABB-9DDF-7AAD2EEED7B9}"/>
                  </a:ext>
                </a:extLst>
              </p:cNvPr>
              <p:cNvSpPr txBox="1"/>
              <p:nvPr/>
            </p:nvSpPr>
            <p:spPr>
              <a:xfrm>
                <a:off x="6796216" y="2570203"/>
                <a:ext cx="112446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/>
                  <a:t>Samtec</a:t>
                </a:r>
                <a:r>
                  <a:rPr lang="en-US" sz="1100" dirty="0"/>
                  <a:t> sockets on signal board</a:t>
                </a: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4A148C9-382B-42BF-8662-664C99E733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1762" y="1161537"/>
              <a:ext cx="1223320" cy="17299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3FAF4D-E7C4-47C1-BB3F-E7D7008C4988}"/>
                </a:ext>
              </a:extLst>
            </p:cNvPr>
            <p:cNvSpPr txBox="1"/>
            <p:nvPr/>
          </p:nvSpPr>
          <p:spPr>
            <a:xfrm>
              <a:off x="5931243" y="1099751"/>
              <a:ext cx="175466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Signal board – interface to user-designed electronics board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B197D7-0472-41A0-A66C-E96EDF168610}"/>
              </a:ext>
            </a:extLst>
          </p:cNvPr>
          <p:cNvGrpSpPr/>
          <p:nvPr/>
        </p:nvGrpSpPr>
        <p:grpSpPr>
          <a:xfrm>
            <a:off x="5948354" y="3417799"/>
            <a:ext cx="2060054" cy="2459295"/>
            <a:chOff x="5948354" y="3417799"/>
            <a:chExt cx="2060054" cy="245929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9FE955E-8C89-4462-AB0D-99F61A9A042A}"/>
                </a:ext>
              </a:extLst>
            </p:cNvPr>
            <p:cNvGrpSpPr/>
            <p:nvPr/>
          </p:nvGrpSpPr>
          <p:grpSpPr>
            <a:xfrm>
              <a:off x="5948354" y="3417799"/>
              <a:ext cx="2060054" cy="2056244"/>
              <a:chOff x="5948354" y="3417799"/>
              <a:chExt cx="2060054" cy="205624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CBED7EB-A49E-40A9-A120-2CE7000EA7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72" t="6594" r="27656" b="29524"/>
              <a:stretch/>
            </p:blipFill>
            <p:spPr>
              <a:xfrm>
                <a:off x="5948354" y="3417799"/>
                <a:ext cx="2060054" cy="1717363"/>
              </a:xfrm>
              <a:prstGeom prst="rect">
                <a:avLst/>
              </a:prstGeom>
            </p:spPr>
          </p:pic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B417000-3C21-4ED9-8D9D-CA9DD5EF7A78}"/>
                  </a:ext>
                </a:extLst>
              </p:cNvPr>
              <p:cNvCxnSpPr/>
              <p:nvPr/>
            </p:nvCxnSpPr>
            <p:spPr>
              <a:xfrm flipH="1" flipV="1">
                <a:off x="7117492" y="4930346"/>
                <a:ext cx="197708" cy="506627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9626CB0-3980-46F5-A0CE-DD8938805F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27556" y="4856205"/>
                <a:ext cx="74141" cy="617838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E5B622-F473-41CD-9205-B7D7B29A06DD}"/>
                </a:ext>
              </a:extLst>
            </p:cNvPr>
            <p:cNvSpPr txBox="1"/>
            <p:nvPr/>
          </p:nvSpPr>
          <p:spPr>
            <a:xfrm>
              <a:off x="6883120" y="5446207"/>
              <a:ext cx="11153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Samtec</a:t>
              </a:r>
              <a:r>
                <a:rPr lang="en-US" sz="1100" dirty="0"/>
                <a:t> mating connectors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1066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71C5-EA57-4BD6-9EA0-96606EA4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2" y="229202"/>
            <a:ext cx="6798276" cy="81053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Gain vs. MCP and Photocathode Voltage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 err="1"/>
              <a:t>Afterpulse</a:t>
            </a:r>
            <a:r>
              <a:rPr lang="en-US" sz="3200" dirty="0"/>
              <a:t>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010ED-A867-47D8-8B8B-CB706C830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73" y="1480586"/>
            <a:ext cx="4547286" cy="462460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High gain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Operating MCP voltages are remarkably low on HRPPD 23.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resistive film on these MCPs is known as Chem-5. </a:t>
            </a:r>
          </a:p>
          <a:p>
            <a:pPr marL="568325"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It was developed under a project to reduce coefficient of thermal resistance.</a:t>
            </a:r>
          </a:p>
          <a:p>
            <a:pPr marL="568325"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Chem1 is the existing resistive film.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combination of the Chem5 resistive film and MgO emissive film produces a high gain in sealed devices.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Operation at lower MCP voltages may reduce </a:t>
            </a:r>
            <a:r>
              <a:rPr lang="en-US" sz="2000" dirty="0" err="1"/>
              <a:t>afterpulsing</a:t>
            </a:r>
            <a:r>
              <a:rPr lang="en-US" sz="2000" dirty="0"/>
              <a:t>, extending the life of the photocathode.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Life testing of Chem5 HRPPDs is planned.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1C315E-F806-48BA-9E6A-2BBE16AA3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8811" r="2670" b="6462"/>
          <a:stretch/>
        </p:blipFill>
        <p:spPr>
          <a:xfrm>
            <a:off x="5152768" y="667265"/>
            <a:ext cx="3099213" cy="29435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A21FEE8-AA24-4B0D-AF23-A0F76CEBD9F0}"/>
              </a:ext>
            </a:extLst>
          </p:cNvPr>
          <p:cNvGrpSpPr/>
          <p:nvPr/>
        </p:nvGrpSpPr>
        <p:grpSpPr>
          <a:xfrm>
            <a:off x="8366746" y="659391"/>
            <a:ext cx="3106099" cy="2941016"/>
            <a:chOff x="8366746" y="759871"/>
            <a:chExt cx="3106099" cy="2941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745060-6B80-4AFE-8CEA-099EE28F4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" t="8907" r="3260" b="6440"/>
            <a:stretch/>
          </p:blipFill>
          <p:spPr>
            <a:xfrm>
              <a:off x="8366746" y="759871"/>
              <a:ext cx="3106099" cy="29410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F46246-2140-4F13-B4EE-B36773C9EE40}"/>
                </a:ext>
              </a:extLst>
            </p:cNvPr>
            <p:cNvSpPr txBox="1"/>
            <p:nvPr/>
          </p:nvSpPr>
          <p:spPr>
            <a:xfrm>
              <a:off x="8963130" y="3044651"/>
              <a:ext cx="7067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Chem5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5B8AB7-20B3-46EE-9634-5214E1EB13E6}"/>
              </a:ext>
            </a:extLst>
          </p:cNvPr>
          <p:cNvGrpSpPr/>
          <p:nvPr/>
        </p:nvGrpSpPr>
        <p:grpSpPr>
          <a:xfrm>
            <a:off x="8451751" y="3760926"/>
            <a:ext cx="3067409" cy="2913361"/>
            <a:chOff x="8451751" y="3760926"/>
            <a:chExt cx="3067409" cy="29133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11A3B7-6717-425A-99E6-46998C96C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8" t="9861" r="3426" b="6282"/>
            <a:stretch/>
          </p:blipFill>
          <p:spPr>
            <a:xfrm>
              <a:off x="8451751" y="3760926"/>
              <a:ext cx="3067409" cy="29133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079096-D2DD-4109-85E3-ED77169AE963}"/>
                </a:ext>
              </a:extLst>
            </p:cNvPr>
            <p:cNvSpPr txBox="1"/>
            <p:nvPr/>
          </p:nvSpPr>
          <p:spPr>
            <a:xfrm>
              <a:off x="8904515" y="6030686"/>
              <a:ext cx="7067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Chem1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C96284-041A-4740-852C-B8CE665A8825}"/>
              </a:ext>
            </a:extLst>
          </p:cNvPr>
          <p:cNvCxnSpPr>
            <a:cxnSpLocks/>
          </p:cNvCxnSpPr>
          <p:nvPr/>
        </p:nvCxnSpPr>
        <p:spPr>
          <a:xfrm flipV="1">
            <a:off x="7414054" y="2270927"/>
            <a:ext cx="1448592" cy="917116"/>
          </a:xfrm>
          <a:prstGeom prst="straightConnector1">
            <a:avLst/>
          </a:prstGeom>
          <a:ln>
            <a:solidFill>
              <a:srgbClr val="FFC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C79A4A-0DC5-43CC-B6A3-CB665CC46DD6}"/>
              </a:ext>
            </a:extLst>
          </p:cNvPr>
          <p:cNvCxnSpPr/>
          <p:nvPr/>
        </p:nvCxnSpPr>
        <p:spPr>
          <a:xfrm flipH="1">
            <a:off x="11264202" y="2351315"/>
            <a:ext cx="34164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4CC15E-2520-421C-9F3D-AFC8CA6BBE08}"/>
              </a:ext>
            </a:extLst>
          </p:cNvPr>
          <p:cNvCxnSpPr/>
          <p:nvPr/>
        </p:nvCxnSpPr>
        <p:spPr>
          <a:xfrm flipH="1">
            <a:off x="11265877" y="5528268"/>
            <a:ext cx="34164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3EDD83D-9ADC-48D4-9B5D-0EA217B8BBA3}"/>
              </a:ext>
            </a:extLst>
          </p:cNvPr>
          <p:cNvGrpSpPr/>
          <p:nvPr/>
        </p:nvGrpSpPr>
        <p:grpSpPr>
          <a:xfrm>
            <a:off x="5078628" y="3768810"/>
            <a:ext cx="3237463" cy="2761742"/>
            <a:chOff x="5078628" y="3768810"/>
            <a:chExt cx="3237463" cy="276174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7D08B08-FC08-40EA-9278-82E318AAE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t="7636" r="3990" b="4897"/>
            <a:stretch/>
          </p:blipFill>
          <p:spPr>
            <a:xfrm>
              <a:off x="5078628" y="3768810"/>
              <a:ext cx="3237463" cy="276174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EADB45-FC38-4D50-BCB1-A298D75FF24B}"/>
                </a:ext>
              </a:extLst>
            </p:cNvPr>
            <p:cNvSpPr txBox="1"/>
            <p:nvPr/>
          </p:nvSpPr>
          <p:spPr>
            <a:xfrm>
              <a:off x="7290485" y="4423718"/>
              <a:ext cx="840260" cy="28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HRPPD 23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030DB77-5FB3-4298-8B0D-EC5F9E08D1E5}"/>
              </a:ext>
            </a:extLst>
          </p:cNvPr>
          <p:cNvSpPr txBox="1"/>
          <p:nvPr/>
        </p:nvSpPr>
        <p:spPr>
          <a:xfrm>
            <a:off x="5651155" y="844379"/>
            <a:ext cx="9349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HRPPD 23</a:t>
            </a:r>
          </a:p>
          <a:p>
            <a:r>
              <a:rPr lang="en-US" sz="1100" dirty="0" err="1"/>
              <a:t>Afterpulsing</a:t>
            </a:r>
            <a:endParaRPr lang="en-US" sz="11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CF2921-3D46-4B4D-BB46-46B1F86969C5}"/>
              </a:ext>
            </a:extLst>
          </p:cNvPr>
          <p:cNvSpPr txBox="1"/>
          <p:nvPr/>
        </p:nvSpPr>
        <p:spPr>
          <a:xfrm>
            <a:off x="10375556" y="2912076"/>
            <a:ext cx="840260" cy="284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HRPPD 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465AFD-9234-4376-B7D9-0AF0380AD669}"/>
              </a:ext>
            </a:extLst>
          </p:cNvPr>
          <p:cNvSpPr txBox="1"/>
          <p:nvPr/>
        </p:nvSpPr>
        <p:spPr>
          <a:xfrm>
            <a:off x="10515599" y="6005385"/>
            <a:ext cx="840260" cy="284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HRPPD 15</a:t>
            </a:r>
          </a:p>
        </p:txBody>
      </p:sp>
    </p:spTree>
    <p:extLst>
      <p:ext uri="{BB962C8B-B14F-4D97-AF65-F5344CB8AC3E}">
        <p14:creationId xmlns:p14="http://schemas.microsoft.com/office/powerpoint/2010/main" val="3299071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A4E5-B0F4-46B6-A8AB-E69DC4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70" y="426909"/>
            <a:ext cx="2621692" cy="1191825"/>
          </a:xfrm>
        </p:spPr>
        <p:txBody>
          <a:bodyPr>
            <a:normAutofit/>
          </a:bodyPr>
          <a:lstStyle/>
          <a:p>
            <a:r>
              <a:rPr lang="en-US" sz="3200" b="1" dirty="0"/>
              <a:t>Quantum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B939E-6E89-4C0B-9E47-418D6FB67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276" y="2437352"/>
            <a:ext cx="2879690" cy="3278938"/>
          </a:xfrm>
        </p:spPr>
        <p:txBody>
          <a:bodyPr/>
          <a:lstStyle/>
          <a:p>
            <a:r>
              <a:rPr lang="en-US" dirty="0"/>
              <a:t>Quantum efficiency for all five delivered units at 365 nm:  27-37%</a:t>
            </a:r>
          </a:p>
          <a:p>
            <a:r>
              <a:rPr lang="en-US" dirty="0"/>
              <a:t>Average over five units: 33%.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A511F-EEC2-4A19-930D-D42B3AD0D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r="5663" b="5300"/>
          <a:stretch/>
        </p:blipFill>
        <p:spPr>
          <a:xfrm>
            <a:off x="3562573" y="206941"/>
            <a:ext cx="5287997" cy="353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D627A-49B3-40FE-ACF2-5C8619572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" r="6691" b="5513"/>
          <a:stretch/>
        </p:blipFill>
        <p:spPr>
          <a:xfrm>
            <a:off x="6388408" y="3311566"/>
            <a:ext cx="5267704" cy="35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59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485F7-0075-4D0E-BBC7-E27D879E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4" y="241557"/>
            <a:ext cx="1559010" cy="808767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Quantum Efficiency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BAC29-1536-4C5B-9A5E-9185BCDAA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" r="6690" b="6179"/>
          <a:stretch/>
        </p:blipFill>
        <p:spPr>
          <a:xfrm>
            <a:off x="4217481" y="3805881"/>
            <a:ext cx="4109624" cy="2813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17B859-C073-4ABA-A117-6EB34118A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r="3510" b="7676"/>
          <a:stretch/>
        </p:blipFill>
        <p:spPr>
          <a:xfrm>
            <a:off x="2023298" y="469557"/>
            <a:ext cx="4283380" cy="2732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D0550B-F7D1-4DF4-87D1-A9EF8105C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" r="3056" b="5002"/>
          <a:stretch/>
        </p:blipFill>
        <p:spPr>
          <a:xfrm>
            <a:off x="6916917" y="452266"/>
            <a:ext cx="4289990" cy="2813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AADDD1-4407-4F72-9D11-72E841B984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 r="4248" b="5635"/>
          <a:stretch/>
        </p:blipFill>
        <p:spPr>
          <a:xfrm>
            <a:off x="0" y="3756485"/>
            <a:ext cx="4233897" cy="2786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052835-EFA6-457A-B8D9-3E5FD76715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r="4284" b="7311"/>
          <a:stretch/>
        </p:blipFill>
        <p:spPr>
          <a:xfrm>
            <a:off x="7956352" y="3867666"/>
            <a:ext cx="4235648" cy="272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44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0116-8374-4A32-89D4-12BD8F9A9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01" y="73724"/>
            <a:ext cx="2337079" cy="981353"/>
          </a:xfrm>
        </p:spPr>
        <p:txBody>
          <a:bodyPr>
            <a:normAutofit/>
          </a:bodyPr>
          <a:lstStyle/>
          <a:p>
            <a:r>
              <a:rPr lang="en-US" sz="3200" dirty="0"/>
              <a:t>Dark Rates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1EB8D-58A4-4EDE-A84C-0CF78224C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67" y="2106979"/>
            <a:ext cx="2090058" cy="2987535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2000" dirty="0"/>
              <a:t>Dark rates increase with MCP and photocathode voltage.</a:t>
            </a:r>
          </a:p>
          <a:p>
            <a:pPr marL="171450" indent="-171450"/>
            <a:r>
              <a:rPr lang="en-US" sz="2000" dirty="0"/>
              <a:t>Dark rates at mid-E6 gain are ~700 Hz/cm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E81229-C5D6-45AA-A633-3BD8A801AEFC}"/>
              </a:ext>
            </a:extLst>
          </p:cNvPr>
          <p:cNvGrpSpPr/>
          <p:nvPr/>
        </p:nvGrpSpPr>
        <p:grpSpPr>
          <a:xfrm>
            <a:off x="8179085" y="1640462"/>
            <a:ext cx="3670844" cy="3481368"/>
            <a:chOff x="8179085" y="1640462"/>
            <a:chExt cx="3670844" cy="34813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554393-504E-4FA5-8FA1-0F9E2D3F3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" t="8907" r="3260" b="6440"/>
            <a:stretch/>
          </p:blipFill>
          <p:spPr>
            <a:xfrm>
              <a:off x="8179085" y="1640462"/>
              <a:ext cx="3670844" cy="34813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A48C00-62C8-4C1C-908E-DB65A16941F3}"/>
                </a:ext>
              </a:extLst>
            </p:cNvPr>
            <p:cNvSpPr txBox="1"/>
            <p:nvPr/>
          </p:nvSpPr>
          <p:spPr>
            <a:xfrm>
              <a:off x="8800183" y="4370086"/>
              <a:ext cx="874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HRPPD 23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CC5880-D7F8-40EF-AB7B-288694859304}"/>
              </a:ext>
            </a:extLst>
          </p:cNvPr>
          <p:cNvGrpSpPr/>
          <p:nvPr/>
        </p:nvGrpSpPr>
        <p:grpSpPr>
          <a:xfrm>
            <a:off x="2431701" y="944545"/>
            <a:ext cx="5647174" cy="5315578"/>
            <a:chOff x="2431701" y="944545"/>
            <a:chExt cx="5647174" cy="53155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9076D3-5E3D-4746-A2B6-D2746B6BC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" t="10020" r="4423" b="5805"/>
            <a:stretch/>
          </p:blipFill>
          <p:spPr>
            <a:xfrm>
              <a:off x="2431701" y="944545"/>
              <a:ext cx="5647174" cy="53155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CF9D35-DDBA-4804-9E5C-86E1A61655B7}"/>
                </a:ext>
              </a:extLst>
            </p:cNvPr>
            <p:cNvSpPr txBox="1"/>
            <p:nvPr/>
          </p:nvSpPr>
          <p:spPr>
            <a:xfrm>
              <a:off x="3547069" y="5245240"/>
              <a:ext cx="924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HRPPD 23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7E1295-9A7B-4FE4-BE2B-0BCBD4CC86D2}"/>
              </a:ext>
            </a:extLst>
          </p:cNvPr>
          <p:cNvCxnSpPr>
            <a:cxnSpLocks/>
          </p:cNvCxnSpPr>
          <p:nvPr/>
        </p:nvCxnSpPr>
        <p:spPr>
          <a:xfrm flipV="1">
            <a:off x="4752870" y="2612571"/>
            <a:ext cx="4431323" cy="482321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86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F82D-B27A-4D71-BDD0-6728AB9DA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07" y="294787"/>
            <a:ext cx="1915048" cy="740193"/>
          </a:xfrm>
        </p:spPr>
        <p:txBody>
          <a:bodyPr>
            <a:normAutofit/>
          </a:bodyPr>
          <a:lstStyle/>
          <a:p>
            <a:r>
              <a:rPr lang="en-US" sz="3200" dirty="0"/>
              <a:t>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DDD96-A5DA-4950-9608-FDB51C68C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2458671"/>
            <a:ext cx="1607736" cy="3339228"/>
          </a:xfrm>
        </p:spPr>
        <p:txBody>
          <a:bodyPr>
            <a:normAutofit fontScale="55000" lnSpcReduction="20000"/>
          </a:bodyPr>
          <a:lstStyle/>
          <a:p>
            <a:pPr marL="111125" indent="-111125"/>
            <a:r>
              <a:rPr lang="en-US" dirty="0"/>
              <a:t>Minimum transit time spread is ~69 </a:t>
            </a:r>
            <a:r>
              <a:rPr lang="en-US" dirty="0" err="1"/>
              <a:t>ps</a:t>
            </a:r>
            <a:r>
              <a:rPr lang="en-US" dirty="0"/>
              <a:t> with no corrections.</a:t>
            </a:r>
          </a:p>
          <a:p>
            <a:pPr marL="111125" indent="-111125"/>
            <a:r>
              <a:rPr lang="en-US" dirty="0"/>
              <a:t>Subtracting the laser pulse width and electronics uncertainty: 58 ps.</a:t>
            </a:r>
          </a:p>
          <a:p>
            <a:pPr marL="111125" indent="-111125"/>
            <a:r>
              <a:rPr lang="en-US" dirty="0"/>
              <a:t>Uncertainty in laser diode monitor will be measured.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FAF74-B81C-4F7B-866C-48DD9DFEF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9384" r="4848" b="5964"/>
          <a:stretch/>
        </p:blipFill>
        <p:spPr>
          <a:xfrm>
            <a:off x="1723698" y="1244909"/>
            <a:ext cx="5797899" cy="534572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79650A9-2E6F-46EA-A2F1-99C34AF056AC}"/>
              </a:ext>
            </a:extLst>
          </p:cNvPr>
          <p:cNvGrpSpPr/>
          <p:nvPr/>
        </p:nvGrpSpPr>
        <p:grpSpPr>
          <a:xfrm>
            <a:off x="7401018" y="3461795"/>
            <a:ext cx="3604985" cy="2941016"/>
            <a:chOff x="7401018" y="3461795"/>
            <a:chExt cx="3604985" cy="294101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43977B-FAF8-4BEB-AEB6-FFCAF75121A9}"/>
                </a:ext>
              </a:extLst>
            </p:cNvPr>
            <p:cNvGrpSpPr/>
            <p:nvPr/>
          </p:nvGrpSpPr>
          <p:grpSpPr>
            <a:xfrm>
              <a:off x="7401018" y="3461795"/>
              <a:ext cx="3604985" cy="2941016"/>
              <a:chOff x="8340132" y="3091092"/>
              <a:chExt cx="3604985" cy="294101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A4C38FD-8B96-4EE5-B70C-557D5A0B410C}"/>
                  </a:ext>
                </a:extLst>
              </p:cNvPr>
              <p:cNvGrpSpPr/>
              <p:nvPr/>
            </p:nvGrpSpPr>
            <p:grpSpPr>
              <a:xfrm>
                <a:off x="8839018" y="3091092"/>
                <a:ext cx="3106099" cy="2941016"/>
                <a:chOff x="8366746" y="759871"/>
                <a:chExt cx="3106099" cy="2941016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9F10F286-5F37-4C4A-8667-BB8045BDD5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1" t="8907" r="3260" b="6440"/>
                <a:stretch/>
              </p:blipFill>
              <p:spPr>
                <a:xfrm>
                  <a:off x="8366746" y="759871"/>
                  <a:ext cx="3106099" cy="2941016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9C60B44-7F65-4E4E-A82B-7BAB79BC9B0B}"/>
                    </a:ext>
                  </a:extLst>
                </p:cNvPr>
                <p:cNvSpPr txBox="1"/>
                <p:nvPr/>
              </p:nvSpPr>
              <p:spPr>
                <a:xfrm>
                  <a:off x="8963130" y="3044651"/>
                  <a:ext cx="70673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Chem5</a:t>
                  </a:r>
                </a:p>
              </p:txBody>
            </p: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5F01517-23DA-4C00-BFAF-ED53B2F6F5AE}"/>
                  </a:ext>
                </a:extLst>
              </p:cNvPr>
              <p:cNvCxnSpPr/>
              <p:nvPr/>
            </p:nvCxnSpPr>
            <p:spPr>
              <a:xfrm flipV="1">
                <a:off x="8340132" y="4069582"/>
                <a:ext cx="1065125" cy="351692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15E20D-C7F6-45C6-98C5-ED7F5D1EA750}"/>
                </a:ext>
              </a:extLst>
            </p:cNvPr>
            <p:cNvSpPr txBox="1"/>
            <p:nvPr/>
          </p:nvSpPr>
          <p:spPr>
            <a:xfrm>
              <a:off x="10168933" y="5717512"/>
              <a:ext cx="5627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Gain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922B85-6297-4C5C-A6AC-6C8D83580036}"/>
              </a:ext>
            </a:extLst>
          </p:cNvPr>
          <p:cNvGrpSpPr/>
          <p:nvPr/>
        </p:nvGrpSpPr>
        <p:grpSpPr>
          <a:xfrm>
            <a:off x="6852976" y="86497"/>
            <a:ext cx="5075414" cy="3096308"/>
            <a:chOff x="6852976" y="86497"/>
            <a:chExt cx="5075414" cy="309630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08D082C-3D76-4860-8361-89EB05F89A01}"/>
                </a:ext>
              </a:extLst>
            </p:cNvPr>
            <p:cNvSpPr/>
            <p:nvPr/>
          </p:nvSpPr>
          <p:spPr>
            <a:xfrm>
              <a:off x="7871254" y="86497"/>
              <a:ext cx="3435178" cy="114917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E0A761-3CA0-40B9-A684-0A53E50E6A36}"/>
                </a:ext>
              </a:extLst>
            </p:cNvPr>
            <p:cNvSpPr/>
            <p:nvPr/>
          </p:nvSpPr>
          <p:spPr>
            <a:xfrm>
              <a:off x="8861513" y="2406818"/>
              <a:ext cx="2105084" cy="77598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C7C7F-88E1-47F2-BD01-4BCAECD5E0A6}"/>
                </a:ext>
              </a:extLst>
            </p:cNvPr>
            <p:cNvGrpSpPr/>
            <p:nvPr/>
          </p:nvGrpSpPr>
          <p:grpSpPr>
            <a:xfrm>
              <a:off x="7968695" y="452297"/>
              <a:ext cx="3959695" cy="2395936"/>
              <a:chOff x="7968695" y="452297"/>
              <a:chExt cx="3959695" cy="239593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954B50A-815D-4478-A137-E979F90E5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68695" y="452297"/>
                <a:ext cx="3959695" cy="2395936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C62DC4B-4D75-457C-AB11-A8CDBA51D745}"/>
                  </a:ext>
                </a:extLst>
              </p:cNvPr>
              <p:cNvSpPr/>
              <p:nvPr/>
            </p:nvSpPr>
            <p:spPr>
              <a:xfrm>
                <a:off x="10841096" y="2427111"/>
                <a:ext cx="308563" cy="1166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CD88E6-C823-415C-AD1A-318DF02780D6}"/>
                </a:ext>
              </a:extLst>
            </p:cNvPr>
            <p:cNvSpPr txBox="1"/>
            <p:nvPr/>
          </p:nvSpPr>
          <p:spPr>
            <a:xfrm>
              <a:off x="6852976" y="110532"/>
              <a:ext cx="1266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TTS Measurement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58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1444</Words>
  <Application>Microsoft Office PowerPoint</Application>
  <PresentationFormat>Widescreen</PresentationFormat>
  <Paragraphs>269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Wingdings</vt:lpstr>
      <vt:lpstr>Office Theme</vt:lpstr>
      <vt:lpstr>LAPPD and HRPPD update: performance measurements</vt:lpstr>
      <vt:lpstr>LAPPD and HRPPD</vt:lpstr>
      <vt:lpstr>HRPPD Recent Results: Directly Coupled Anode</vt:lpstr>
      <vt:lpstr>Recent Results: HRPPD DC-Coupled</vt:lpstr>
      <vt:lpstr>Gain vs. MCP and Photocathode Voltage and Afterpulse Rate</vt:lpstr>
      <vt:lpstr>Quantum Efficiency</vt:lpstr>
      <vt:lpstr>Quantum Efficiency</vt:lpstr>
      <vt:lpstr>Dark Rates </vt:lpstr>
      <vt:lpstr>Timing</vt:lpstr>
      <vt:lpstr>PowerPoint Presentation</vt:lpstr>
      <vt:lpstr>LAPPD Recent Results: Transit Scan for Gain</vt:lpstr>
      <vt:lpstr>Transit Scan</vt:lpstr>
      <vt:lpstr>Energy and Angle Distribution of MCP Electrons</vt:lpstr>
      <vt:lpstr>PowerPoint Presentation</vt:lpstr>
      <vt:lpstr>PowerPoint Presentation</vt:lpstr>
      <vt:lpstr>Summary – Gain Transit</vt:lpstr>
      <vt:lpstr>Summary: HRPPD Production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LAPPD and HRPPD update: performance measurements</dc:title>
  <dc:creator>Mark A. Popecki</dc:creator>
  <cp:lastModifiedBy>Mark A. Popecki</cp:lastModifiedBy>
  <cp:revision>67</cp:revision>
  <dcterms:created xsi:type="dcterms:W3CDTF">2024-05-07T18:52:41Z</dcterms:created>
  <dcterms:modified xsi:type="dcterms:W3CDTF">2024-05-08T02:38:48Z</dcterms:modified>
</cp:coreProperties>
</file>