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2"/>
  </p:notesMasterIdLst>
  <p:handoutMasterIdLst>
    <p:handoutMasterId r:id="rId43"/>
  </p:handoutMasterIdLst>
  <p:sldIdLst>
    <p:sldId id="256" r:id="rId3"/>
    <p:sldId id="257" r:id="rId4"/>
    <p:sldId id="263" r:id="rId5"/>
    <p:sldId id="874" r:id="rId6"/>
    <p:sldId id="907" r:id="rId7"/>
    <p:sldId id="307" r:id="rId8"/>
    <p:sldId id="316" r:id="rId9"/>
    <p:sldId id="312" r:id="rId10"/>
    <p:sldId id="898" r:id="rId11"/>
    <p:sldId id="904" r:id="rId12"/>
    <p:sldId id="309" r:id="rId13"/>
    <p:sldId id="903" r:id="rId14"/>
    <p:sldId id="905" r:id="rId15"/>
    <p:sldId id="872" r:id="rId16"/>
    <p:sldId id="320" r:id="rId17"/>
    <p:sldId id="313" r:id="rId18"/>
    <p:sldId id="906" r:id="rId19"/>
    <p:sldId id="304" r:id="rId20"/>
    <p:sldId id="866" r:id="rId21"/>
    <p:sldId id="867" r:id="rId22"/>
    <p:sldId id="314" r:id="rId23"/>
    <p:sldId id="868" r:id="rId24"/>
    <p:sldId id="869" r:id="rId25"/>
    <p:sldId id="315" r:id="rId26"/>
    <p:sldId id="900" r:id="rId27"/>
    <p:sldId id="870" r:id="rId28"/>
    <p:sldId id="901" r:id="rId29"/>
    <p:sldId id="303" r:id="rId30"/>
    <p:sldId id="290" r:id="rId31"/>
    <p:sldId id="311" r:id="rId32"/>
    <p:sldId id="878" r:id="rId33"/>
    <p:sldId id="882" r:id="rId34"/>
    <p:sldId id="890" r:id="rId35"/>
    <p:sldId id="908" r:id="rId36"/>
    <p:sldId id="895" r:id="rId37"/>
    <p:sldId id="909" r:id="rId38"/>
    <p:sldId id="877" r:id="rId39"/>
    <p:sldId id="902" r:id="rId40"/>
    <p:sldId id="897" r:id="rId41"/>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103B9064-7607-404C-BF81-5D8F50D58AFB}">
          <p14:sldIdLst>
            <p14:sldId id="256"/>
            <p14:sldId id="257"/>
          </p14:sldIdLst>
        </p14:section>
        <p14:section name="Intro" id="{56707D13-3B9C-49E0-877D-E9FF4ED16E71}">
          <p14:sldIdLst>
            <p14:sldId id="263"/>
            <p14:sldId id="874"/>
            <p14:sldId id="907"/>
          </p14:sldIdLst>
        </p14:section>
        <p14:section name="CNM" id="{37D205DB-788C-4F3F-9519-8BC872C636BC}">
          <p14:sldIdLst>
            <p14:sldId id="307"/>
            <p14:sldId id="316"/>
            <p14:sldId id="312"/>
          </p14:sldIdLst>
        </p14:section>
        <p14:section name="HNM" id="{5827001C-DB9D-453F-A995-CE2262DFF269}">
          <p14:sldIdLst>
            <p14:sldId id="898"/>
            <p14:sldId id="904"/>
            <p14:sldId id="309"/>
            <p14:sldId id="903"/>
            <p14:sldId id="905"/>
            <p14:sldId id="872"/>
            <p14:sldId id="320"/>
            <p14:sldId id="313"/>
            <p14:sldId id="906"/>
          </p14:sldIdLst>
        </p14:section>
        <p14:section name="Results" id="{35258EE3-DB65-45D2-ABA9-D3441AC61FBC}">
          <p14:sldIdLst>
            <p14:sldId id="304"/>
            <p14:sldId id="866"/>
            <p14:sldId id="867"/>
            <p14:sldId id="314"/>
            <p14:sldId id="868"/>
            <p14:sldId id="869"/>
            <p14:sldId id="315"/>
            <p14:sldId id="900"/>
            <p14:sldId id="870"/>
            <p14:sldId id="901"/>
          </p14:sldIdLst>
        </p14:section>
        <p14:section name="Conclusion" id="{F4E3F22B-B883-4EBC-8416-8BF77852DE4C}">
          <p14:sldIdLst>
            <p14:sldId id="303"/>
            <p14:sldId id="290"/>
          </p14:sldIdLst>
        </p14:section>
        <p14:section name="Backup" id="{5B1DDC4F-0748-44E7-BD36-97B63E3BFB56}">
          <p14:sldIdLst>
            <p14:sldId id="311"/>
            <p14:sldId id="878"/>
            <p14:sldId id="882"/>
            <p14:sldId id="890"/>
            <p14:sldId id="908"/>
            <p14:sldId id="895"/>
            <p14:sldId id="909"/>
            <p14:sldId id="877"/>
            <p14:sldId id="902"/>
            <p14:sldId id="8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9B206C-CCC9-F294-6527-89D49AAFF274}" name="Thapa, Sabin" initials="TS" userId="S::sthapa3@kent.edu::2a268407-57e2-4a6e-b36b-d39c72ae11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71" autoAdjust="0"/>
  </p:normalViewPr>
  <p:slideViewPr>
    <p:cSldViewPr snapToGrid="0">
      <p:cViewPr varScale="1">
        <p:scale>
          <a:sx n="59" d="100"/>
          <a:sy n="59" d="100"/>
        </p:scale>
        <p:origin x="921"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5C089-A27D-FBF8-667C-F64EF0E32749}"/>
              </a:ext>
            </a:extLst>
          </p:cNvPr>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3E0E98-C872-F654-711A-3BFD1C890787}"/>
              </a:ext>
            </a:extLst>
          </p:cNvPr>
          <p:cNvSpPr>
            <a:spLocks noGrp="1"/>
          </p:cNvSpPr>
          <p:nvPr>
            <p:ph type="dt" sz="quarter" idx="1"/>
          </p:nvPr>
        </p:nvSpPr>
        <p:spPr>
          <a:xfrm>
            <a:off x="4402138" y="0"/>
            <a:ext cx="3368675" cy="504825"/>
          </a:xfrm>
          <a:prstGeom prst="rect">
            <a:avLst/>
          </a:prstGeom>
        </p:spPr>
        <p:txBody>
          <a:bodyPr vert="horz" lIns="91440" tIns="45720" rIns="91440" bIns="45720" rtlCol="0"/>
          <a:lstStyle>
            <a:lvl1pPr algn="r">
              <a:defRPr sz="1200"/>
            </a:lvl1pPr>
          </a:lstStyle>
          <a:p>
            <a:fld id="{35A76089-9A48-7F49-8918-FF715B0B2587}" type="datetimeFigureOut">
              <a:rPr lang="en-US" smtClean="0"/>
              <a:t>1/15/2025</a:t>
            </a:fld>
            <a:endParaRPr lang="en-US"/>
          </a:p>
        </p:txBody>
      </p:sp>
      <p:sp>
        <p:nvSpPr>
          <p:cNvPr id="4" name="Footer Placeholder 3">
            <a:extLst>
              <a:ext uri="{FF2B5EF4-FFF2-40B4-BE49-F238E27FC236}">
                <a16:creationId xmlns:a16="http://schemas.microsoft.com/office/drawing/2014/main" id="{3C12BE1D-48AE-C882-2D78-121C24BEF036}"/>
              </a:ext>
            </a:extLst>
          </p:cNvPr>
          <p:cNvSpPr>
            <a:spLocks noGrp="1"/>
          </p:cNvSpPr>
          <p:nvPr>
            <p:ph type="ftr" sz="quarter" idx="2"/>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3AAD44-10CF-B737-FC58-99ACC329B3F7}"/>
              </a:ext>
            </a:extLst>
          </p:cNvPr>
          <p:cNvSpPr>
            <a:spLocks noGrp="1"/>
          </p:cNvSpPr>
          <p:nvPr>
            <p:ph type="sldNum" sz="quarter" idx="3"/>
          </p:nvPr>
        </p:nvSpPr>
        <p:spPr>
          <a:xfrm>
            <a:off x="4402138" y="9553575"/>
            <a:ext cx="3368675" cy="504825"/>
          </a:xfrm>
          <a:prstGeom prst="rect">
            <a:avLst/>
          </a:prstGeom>
        </p:spPr>
        <p:txBody>
          <a:bodyPr vert="horz" lIns="91440" tIns="45720" rIns="91440" bIns="45720" rtlCol="0" anchor="b"/>
          <a:lstStyle>
            <a:lvl1pPr algn="r">
              <a:defRPr sz="1200"/>
            </a:lvl1pPr>
          </a:lstStyle>
          <a:p>
            <a:fld id="{7411621D-974C-394F-B510-F42AE90CBAF8}" type="slidenum">
              <a:rPr lang="en-US" smtClean="0"/>
              <a:t>‹#›</a:t>
            </a:fld>
            <a:endParaRPr lang="en-US"/>
          </a:p>
        </p:txBody>
      </p:sp>
    </p:spTree>
    <p:extLst>
      <p:ext uri="{BB962C8B-B14F-4D97-AF65-F5344CB8AC3E}">
        <p14:creationId xmlns:p14="http://schemas.microsoft.com/office/powerpoint/2010/main" val="302445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890D76B9-6A07-6140-AFBF-EDF71C7EB0A1}" type="datetimeFigureOut">
              <a:rPr lang="en-US" smtClean="0"/>
              <a:t>1/15/2025</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57E1AD91-BA45-2B46-B3AD-FB1680FF17FC}" type="slidenum">
              <a:rPr lang="en-US" smtClean="0"/>
              <a:t>‹#›</a:t>
            </a:fld>
            <a:endParaRPr lang="en-US"/>
          </a:p>
        </p:txBody>
      </p:sp>
    </p:spTree>
    <p:extLst>
      <p:ext uri="{BB962C8B-B14F-4D97-AF65-F5344CB8AC3E}">
        <p14:creationId xmlns:p14="http://schemas.microsoft.com/office/powerpoint/2010/main" val="49849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E1AD91-BA45-2B46-B3AD-FB1680FF17FC}" type="slidenum">
              <a:rPr lang="en-US" smtClean="0"/>
              <a:t>1</a:t>
            </a:fld>
            <a:endParaRPr lang="en-US"/>
          </a:p>
        </p:txBody>
      </p:sp>
    </p:spTree>
    <p:extLst>
      <p:ext uri="{BB962C8B-B14F-4D97-AF65-F5344CB8AC3E}">
        <p14:creationId xmlns:p14="http://schemas.microsoft.com/office/powerpoint/2010/main" val="1280825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13</a:t>
            </a:fld>
            <a:endParaRPr lang="en-US"/>
          </a:p>
        </p:txBody>
      </p:sp>
    </p:spTree>
    <p:extLst>
      <p:ext uri="{BB962C8B-B14F-4D97-AF65-F5344CB8AC3E}">
        <p14:creationId xmlns:p14="http://schemas.microsoft.com/office/powerpoint/2010/main" val="348752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14</a:t>
            </a:fld>
            <a:endParaRPr lang="en-US"/>
          </a:p>
        </p:txBody>
      </p:sp>
    </p:spTree>
    <p:extLst>
      <p:ext uri="{BB962C8B-B14F-4D97-AF65-F5344CB8AC3E}">
        <p14:creationId xmlns:p14="http://schemas.microsoft.com/office/powerpoint/2010/main" val="78720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E1AD91-BA45-2B46-B3AD-FB1680FF17FC}" type="slidenum">
              <a:rPr lang="en-US" smtClean="0"/>
              <a:t>31</a:t>
            </a:fld>
            <a:endParaRPr lang="en-US"/>
          </a:p>
        </p:txBody>
      </p:sp>
    </p:spTree>
    <p:extLst>
      <p:ext uri="{BB962C8B-B14F-4D97-AF65-F5344CB8AC3E}">
        <p14:creationId xmlns:p14="http://schemas.microsoft.com/office/powerpoint/2010/main" val="3567017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36</a:t>
            </a:fld>
            <a:endParaRPr lang="en-US"/>
          </a:p>
        </p:txBody>
      </p:sp>
    </p:spTree>
    <p:extLst>
      <p:ext uri="{BB962C8B-B14F-4D97-AF65-F5344CB8AC3E}">
        <p14:creationId xmlns:p14="http://schemas.microsoft.com/office/powerpoint/2010/main" val="7753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3</a:t>
            </a:fld>
            <a:endParaRPr lang="en-US"/>
          </a:p>
        </p:txBody>
      </p:sp>
    </p:spTree>
    <p:extLst>
      <p:ext uri="{BB962C8B-B14F-4D97-AF65-F5344CB8AC3E}">
        <p14:creationId xmlns:p14="http://schemas.microsoft.com/office/powerpoint/2010/main" val="122566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7E1AD91-BA45-2B46-B3AD-FB1680FF17FC}" type="slidenum">
              <a:rPr lang="en-US" smtClean="0"/>
              <a:t>4</a:t>
            </a:fld>
            <a:endParaRPr lang="en-US"/>
          </a:p>
        </p:txBody>
      </p:sp>
    </p:spTree>
    <p:extLst>
      <p:ext uri="{BB962C8B-B14F-4D97-AF65-F5344CB8AC3E}">
        <p14:creationId xmlns:p14="http://schemas.microsoft.com/office/powerpoint/2010/main" val="122566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65DC-1473-066A-F5FE-780BAD35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C5BE3-675D-0916-4549-67E88982B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473B0-DA82-2FDC-B1E7-A32272DFB01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95F6B8BB-2C75-76A8-F2D4-C205EEC78C17}"/>
              </a:ext>
            </a:extLst>
          </p:cNvPr>
          <p:cNvSpPr>
            <a:spLocks noGrp="1"/>
          </p:cNvSpPr>
          <p:nvPr>
            <p:ph type="sldNum" sz="quarter" idx="5"/>
          </p:nvPr>
        </p:nvSpPr>
        <p:spPr/>
        <p:txBody>
          <a:bodyPr/>
          <a:lstStyle/>
          <a:p>
            <a:fld id="{57E1AD91-BA45-2B46-B3AD-FB1680FF17FC}" type="slidenum">
              <a:rPr lang="en-US" smtClean="0"/>
              <a:t>5</a:t>
            </a:fld>
            <a:endParaRPr lang="en-US"/>
          </a:p>
        </p:txBody>
      </p:sp>
    </p:spTree>
    <p:extLst>
      <p:ext uri="{BB962C8B-B14F-4D97-AF65-F5344CB8AC3E}">
        <p14:creationId xmlns:p14="http://schemas.microsoft.com/office/powerpoint/2010/main" val="235944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7E1AD91-BA45-2B46-B3AD-FB1680FF17FC}" type="slidenum">
              <a:rPr lang="en-US" smtClean="0"/>
              <a:t>6</a:t>
            </a:fld>
            <a:endParaRPr lang="en-US"/>
          </a:p>
        </p:txBody>
      </p:sp>
    </p:spTree>
    <p:extLst>
      <p:ext uri="{BB962C8B-B14F-4D97-AF65-F5344CB8AC3E}">
        <p14:creationId xmlns:p14="http://schemas.microsoft.com/office/powerpoint/2010/main" val="3487115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7E1AD91-BA45-2B46-B3AD-FB1680FF17FC}" type="slidenum">
              <a:rPr lang="en-US" smtClean="0"/>
              <a:t>7</a:t>
            </a:fld>
            <a:endParaRPr lang="en-US"/>
          </a:p>
        </p:txBody>
      </p:sp>
    </p:spTree>
    <p:extLst>
      <p:ext uri="{BB962C8B-B14F-4D97-AF65-F5344CB8AC3E}">
        <p14:creationId xmlns:p14="http://schemas.microsoft.com/office/powerpoint/2010/main" val="142833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9</a:t>
            </a:fld>
            <a:endParaRPr lang="en-US"/>
          </a:p>
        </p:txBody>
      </p:sp>
    </p:spTree>
    <p:extLst>
      <p:ext uri="{BB962C8B-B14F-4D97-AF65-F5344CB8AC3E}">
        <p14:creationId xmlns:p14="http://schemas.microsoft.com/office/powerpoint/2010/main" val="153233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10</a:t>
            </a:fld>
            <a:endParaRPr lang="en-US"/>
          </a:p>
        </p:txBody>
      </p:sp>
    </p:spTree>
    <p:extLst>
      <p:ext uri="{BB962C8B-B14F-4D97-AF65-F5344CB8AC3E}">
        <p14:creationId xmlns:p14="http://schemas.microsoft.com/office/powerpoint/2010/main" val="182804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12</a:t>
            </a:fld>
            <a:endParaRPr lang="en-US"/>
          </a:p>
        </p:txBody>
      </p:sp>
    </p:spTree>
    <p:extLst>
      <p:ext uri="{BB962C8B-B14F-4D97-AF65-F5344CB8AC3E}">
        <p14:creationId xmlns:p14="http://schemas.microsoft.com/office/powerpoint/2010/main" val="46556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rPr lang="en-US"/>
              <a:t>Sabin Thapa, Kent State University @CFNS2025</a:t>
            </a:r>
            <a:endParaRPr/>
          </a:p>
        </p:txBody>
      </p:sp>
      <p:sp>
        <p:nvSpPr>
          <p:cNvPr id="3" name="PlaceHolder 2"/>
          <p:cNvSpPr>
            <a:spLocks noGrp="1"/>
          </p:cNvSpPr>
          <p:nvPr>
            <p:ph type="sldNum" idx="2"/>
          </p:nvPr>
        </p:nvSpPr>
        <p:spPr/>
        <p:txBody>
          <a:bodyPr/>
          <a:lstStyle/>
          <a:p>
            <a:fld id="{81E84D03-BA46-4F9D-8DDA-215DD2702BFF}" type="slidenum">
              <a:t>‹#›</a:t>
            </a:fld>
            <a:endParaRPr/>
          </a:p>
        </p:txBody>
      </p:sp>
      <p:sp>
        <p:nvSpPr>
          <p:cNvPr id="4" name="PlaceHolder 3"/>
          <p:cNvSpPr>
            <a:spLocks noGrp="1"/>
          </p:cNvSpPr>
          <p:nvPr>
            <p:ph type="dt" idx="3"/>
          </p:nvPr>
        </p:nvSpPr>
        <p:spPr/>
        <p:txBody>
          <a:bodyPr/>
          <a:lstStyle/>
          <a:p>
            <a:fld id="{E0CE2AC3-5661-4264-BF16-FDF4AA1B0048}" type="datetime3">
              <a:rPr lang="en-US" smtClean="0"/>
              <a:t>15 January 2025</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rPr lang="en-US"/>
              <a:t>Sabin Thapa, Kent State University @CFNS2025</a:t>
            </a:r>
            <a:endParaRPr/>
          </a:p>
        </p:txBody>
      </p:sp>
      <p:sp>
        <p:nvSpPr>
          <p:cNvPr id="6" name="PlaceHolder 5"/>
          <p:cNvSpPr>
            <a:spLocks noGrp="1"/>
          </p:cNvSpPr>
          <p:nvPr>
            <p:ph type="sldNum" idx="2"/>
          </p:nvPr>
        </p:nvSpPr>
        <p:spPr/>
        <p:txBody>
          <a:bodyPr/>
          <a:lstStyle/>
          <a:p>
            <a:fld id="{23389F7A-070D-4AC5-AD52-DD4885FF74A0}" type="slidenum">
              <a:t>‹#›</a:t>
            </a:fld>
            <a:endParaRPr/>
          </a:p>
        </p:txBody>
      </p:sp>
      <p:sp>
        <p:nvSpPr>
          <p:cNvPr id="7" name="PlaceHolder 6"/>
          <p:cNvSpPr>
            <a:spLocks noGrp="1"/>
          </p:cNvSpPr>
          <p:nvPr>
            <p:ph type="dt" idx="3"/>
          </p:nvPr>
        </p:nvSpPr>
        <p:spPr/>
        <p:txBody>
          <a:bodyPr/>
          <a:lstStyle/>
          <a:p>
            <a:fld id="{3D1A6150-C07C-4EBA-A3D5-48F9A2BFC482}" type="datetime3">
              <a:rPr lang="en-US" smtClean="0"/>
              <a:t>15 January 2025</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1"/>
          </p:nvPr>
        </p:nvSpPr>
        <p:spPr/>
        <p:txBody>
          <a:bodyPr/>
          <a:lstStyle/>
          <a:p>
            <a:r>
              <a:rPr lang="en-US"/>
              <a:t>Sabin Thapa, Kent State University @CFNS2025</a:t>
            </a:r>
            <a:endParaRPr/>
          </a:p>
        </p:txBody>
      </p:sp>
      <p:sp>
        <p:nvSpPr>
          <p:cNvPr id="8" name="PlaceHolder 7"/>
          <p:cNvSpPr>
            <a:spLocks noGrp="1"/>
          </p:cNvSpPr>
          <p:nvPr>
            <p:ph type="sldNum" idx="2"/>
          </p:nvPr>
        </p:nvSpPr>
        <p:spPr/>
        <p:txBody>
          <a:bodyPr/>
          <a:lstStyle/>
          <a:p>
            <a:fld id="{25DD2384-5B69-4314-A91F-998213212A84}" type="slidenum">
              <a:t>‹#›</a:t>
            </a:fld>
            <a:endParaRPr/>
          </a:p>
        </p:txBody>
      </p:sp>
      <p:sp>
        <p:nvSpPr>
          <p:cNvPr id="9" name="PlaceHolder 8"/>
          <p:cNvSpPr>
            <a:spLocks noGrp="1"/>
          </p:cNvSpPr>
          <p:nvPr>
            <p:ph type="dt" idx="3"/>
          </p:nvPr>
        </p:nvSpPr>
        <p:spPr/>
        <p:txBody>
          <a:bodyPr/>
          <a:lstStyle/>
          <a:p>
            <a:fld id="{F70DD447-AA5C-4EE6-9ADC-9DEED212B47B}" type="datetime3">
              <a:rPr lang="en-US" smtClean="0"/>
              <a:t>15 January 2025</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1"/>
          </p:nvPr>
        </p:nvSpPr>
        <p:spPr/>
        <p:txBody>
          <a:bodyPr/>
          <a:lstStyle/>
          <a:p>
            <a:r>
              <a:rPr lang="en-US"/>
              <a:t>Sabin Thapa, Kent State University @CFNS2025</a:t>
            </a:r>
            <a:endParaRPr/>
          </a:p>
        </p:txBody>
      </p:sp>
      <p:sp>
        <p:nvSpPr>
          <p:cNvPr id="10" name="PlaceHolder 9"/>
          <p:cNvSpPr>
            <a:spLocks noGrp="1"/>
          </p:cNvSpPr>
          <p:nvPr>
            <p:ph type="sldNum" idx="2"/>
          </p:nvPr>
        </p:nvSpPr>
        <p:spPr/>
        <p:txBody>
          <a:bodyPr/>
          <a:lstStyle/>
          <a:p>
            <a:fld id="{FE2A2A42-8918-4B42-967C-6399CDEF0F1B}" type="slidenum">
              <a:t>‹#›</a:t>
            </a:fld>
            <a:endParaRPr/>
          </a:p>
        </p:txBody>
      </p:sp>
      <p:sp>
        <p:nvSpPr>
          <p:cNvPr id="11" name="PlaceHolder 10"/>
          <p:cNvSpPr>
            <a:spLocks noGrp="1"/>
          </p:cNvSpPr>
          <p:nvPr>
            <p:ph type="dt" idx="3"/>
          </p:nvPr>
        </p:nvSpPr>
        <p:spPr/>
        <p:txBody>
          <a:bodyPr/>
          <a:lstStyle/>
          <a:p>
            <a:fld id="{8D2707C2-0FC7-48B1-8C94-F702FD9987B3}" type="datetime3">
              <a:rPr lang="en-US" smtClean="0"/>
              <a:t>15 January 2025</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lvl1pPr>
              <a:defRPr baseline="0">
                <a:latin typeface="Calibri" panose="020F0502020204030204" pitchFamily="34" charset="0"/>
              </a:defRPr>
            </a:lvl1pPr>
          </a:lstStyle>
          <a:p>
            <a:r>
              <a:rPr lang="en-US"/>
              <a:t>Sabin Thapa, Kent State University @CFNS2025</a:t>
            </a:r>
          </a:p>
        </p:txBody>
      </p:sp>
      <p:sp>
        <p:nvSpPr>
          <p:cNvPr id="3" name="PlaceHolder 2"/>
          <p:cNvSpPr>
            <a:spLocks noGrp="1"/>
          </p:cNvSpPr>
          <p:nvPr>
            <p:ph type="sldNum" idx="5"/>
          </p:nvPr>
        </p:nvSpPr>
        <p:spPr/>
        <p:txBody>
          <a:bodyPr/>
          <a:lstStyle/>
          <a:p>
            <a:fld id="{6665402A-E0A4-4C36-B0BC-8E7B2EFF3FF5}" type="slidenum">
              <a:t>‹#›</a:t>
            </a:fld>
            <a:endParaRPr/>
          </a:p>
        </p:txBody>
      </p:sp>
      <p:sp>
        <p:nvSpPr>
          <p:cNvPr id="4" name="PlaceHolder 3"/>
          <p:cNvSpPr>
            <a:spLocks noGrp="1"/>
          </p:cNvSpPr>
          <p:nvPr>
            <p:ph type="dt" idx="6"/>
          </p:nvPr>
        </p:nvSpPr>
        <p:spPr/>
        <p:txBody>
          <a:bodyPr/>
          <a:lstStyle>
            <a:lvl1pPr>
              <a:defRPr baseline="0">
                <a:latin typeface="Calibri" panose="020F0502020204030204" pitchFamily="34" charset="0"/>
              </a:defRPr>
            </a:lvl1pPr>
          </a:lstStyle>
          <a:p>
            <a:fld id="{D37F82FA-3ACD-4E73-953A-19EEB7DD0368}" type="datetime3">
              <a:rPr lang="en-US" smtClean="0"/>
              <a:t>15 January 2025</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4"/>
          </p:nvPr>
        </p:nvSpPr>
        <p:spPr/>
        <p:txBody>
          <a:bodyPr/>
          <a:lstStyle/>
          <a:p>
            <a:r>
              <a:rPr lang="en-US"/>
              <a:t>Sabin Thapa, Kent State University @CFNS2025</a:t>
            </a:r>
            <a:endParaRPr/>
          </a:p>
        </p:txBody>
      </p:sp>
      <p:sp>
        <p:nvSpPr>
          <p:cNvPr id="5" name="PlaceHolder 4"/>
          <p:cNvSpPr>
            <a:spLocks noGrp="1"/>
          </p:cNvSpPr>
          <p:nvPr>
            <p:ph type="sldNum" idx="5"/>
          </p:nvPr>
        </p:nvSpPr>
        <p:spPr/>
        <p:txBody>
          <a:bodyPr/>
          <a:lstStyle/>
          <a:p>
            <a:fld id="{C37145DF-DC35-4278-80CB-0B769879CA81}" type="slidenum">
              <a:t>‹#›</a:t>
            </a:fld>
            <a:endParaRPr/>
          </a:p>
        </p:txBody>
      </p:sp>
      <p:sp>
        <p:nvSpPr>
          <p:cNvPr id="6" name="PlaceHolder 5"/>
          <p:cNvSpPr>
            <a:spLocks noGrp="1"/>
          </p:cNvSpPr>
          <p:nvPr>
            <p:ph type="dt" idx="6"/>
          </p:nvPr>
        </p:nvSpPr>
        <p:spPr/>
        <p:txBody>
          <a:bodyPr/>
          <a:lstStyle/>
          <a:p>
            <a:fld id="{15CC18BE-1049-46B7-AC08-6C908AD6651E}" type="datetime3">
              <a:rPr lang="en-US" smtClean="0"/>
              <a:t>15 January 2025</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4"/>
          </p:nvPr>
        </p:nvSpPr>
        <p:spPr/>
        <p:txBody>
          <a:bodyPr/>
          <a:lstStyle/>
          <a:p>
            <a:r>
              <a:rPr lang="en-US"/>
              <a:t>Sabin Thapa, Kent State University @CFNS2025</a:t>
            </a:r>
            <a:endParaRPr/>
          </a:p>
        </p:txBody>
      </p:sp>
      <p:sp>
        <p:nvSpPr>
          <p:cNvPr id="5" name="PlaceHolder 4"/>
          <p:cNvSpPr>
            <a:spLocks noGrp="1"/>
          </p:cNvSpPr>
          <p:nvPr>
            <p:ph type="sldNum" idx="5"/>
          </p:nvPr>
        </p:nvSpPr>
        <p:spPr/>
        <p:txBody>
          <a:bodyPr/>
          <a:lstStyle/>
          <a:p>
            <a:fld id="{4D816705-FEDC-4D8B-8A72-38372B00EC64}" type="slidenum">
              <a:t>‹#›</a:t>
            </a:fld>
            <a:endParaRPr/>
          </a:p>
        </p:txBody>
      </p:sp>
      <p:sp>
        <p:nvSpPr>
          <p:cNvPr id="6" name="PlaceHolder 5"/>
          <p:cNvSpPr>
            <a:spLocks noGrp="1"/>
          </p:cNvSpPr>
          <p:nvPr>
            <p:ph type="dt" idx="6"/>
          </p:nvPr>
        </p:nvSpPr>
        <p:spPr/>
        <p:txBody>
          <a:bodyPr/>
          <a:lstStyle/>
          <a:p>
            <a:fld id="{358236E3-0A39-4384-A9B1-ED08FD451808}" type="datetime3">
              <a:rPr lang="en-US" smtClean="0"/>
              <a:t>15 January 2025</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4"/>
          </p:nvPr>
        </p:nvSpPr>
        <p:spPr/>
        <p:txBody>
          <a:bodyPr/>
          <a:lstStyle/>
          <a:p>
            <a:r>
              <a:rPr lang="en-US"/>
              <a:t>Sabin Thapa, Kent State University @CFNS2025</a:t>
            </a:r>
            <a:endParaRPr/>
          </a:p>
        </p:txBody>
      </p:sp>
      <p:sp>
        <p:nvSpPr>
          <p:cNvPr id="6" name="PlaceHolder 5"/>
          <p:cNvSpPr>
            <a:spLocks noGrp="1"/>
          </p:cNvSpPr>
          <p:nvPr>
            <p:ph type="sldNum" idx="5"/>
          </p:nvPr>
        </p:nvSpPr>
        <p:spPr/>
        <p:txBody>
          <a:bodyPr/>
          <a:lstStyle/>
          <a:p>
            <a:fld id="{08E9A6B3-2995-4B03-9245-532F4ADE69AF}" type="slidenum">
              <a:t>‹#›</a:t>
            </a:fld>
            <a:endParaRPr/>
          </a:p>
        </p:txBody>
      </p:sp>
      <p:sp>
        <p:nvSpPr>
          <p:cNvPr id="7" name="PlaceHolder 6"/>
          <p:cNvSpPr>
            <a:spLocks noGrp="1"/>
          </p:cNvSpPr>
          <p:nvPr>
            <p:ph type="dt" idx="6"/>
          </p:nvPr>
        </p:nvSpPr>
        <p:spPr/>
        <p:txBody>
          <a:bodyPr/>
          <a:lstStyle/>
          <a:p>
            <a:fld id="{299E337D-C881-4F71-A2F8-8238B15A65AF}" type="datetime3">
              <a:rPr lang="en-US" smtClean="0"/>
              <a:t>15 January 2025</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4"/>
          </p:nvPr>
        </p:nvSpPr>
        <p:spPr/>
        <p:txBody>
          <a:bodyPr/>
          <a:lstStyle/>
          <a:p>
            <a:r>
              <a:rPr lang="en-US"/>
              <a:t>Sabin Thapa, Kent State University @CFNS2025</a:t>
            </a:r>
            <a:endParaRPr/>
          </a:p>
        </p:txBody>
      </p:sp>
      <p:sp>
        <p:nvSpPr>
          <p:cNvPr id="4" name="PlaceHolder 3"/>
          <p:cNvSpPr>
            <a:spLocks noGrp="1"/>
          </p:cNvSpPr>
          <p:nvPr>
            <p:ph type="sldNum" idx="5"/>
          </p:nvPr>
        </p:nvSpPr>
        <p:spPr/>
        <p:txBody>
          <a:bodyPr/>
          <a:lstStyle/>
          <a:p>
            <a:fld id="{E5D7DFCB-AC91-43AE-AB30-473996ACAE9D}" type="slidenum">
              <a:t>‹#›</a:t>
            </a:fld>
            <a:endParaRPr/>
          </a:p>
        </p:txBody>
      </p:sp>
      <p:sp>
        <p:nvSpPr>
          <p:cNvPr id="5" name="PlaceHolder 4"/>
          <p:cNvSpPr>
            <a:spLocks noGrp="1"/>
          </p:cNvSpPr>
          <p:nvPr>
            <p:ph type="dt" idx="6"/>
          </p:nvPr>
        </p:nvSpPr>
        <p:spPr/>
        <p:txBody>
          <a:bodyPr/>
          <a:lstStyle/>
          <a:p>
            <a:fld id="{E9FDE557-009A-4943-90E1-C717C9BD7583}" type="datetime3">
              <a:rPr lang="en-US" smtClean="0"/>
              <a:t>15 January 2025</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4"/>
          </p:nvPr>
        </p:nvSpPr>
        <p:spPr/>
        <p:txBody>
          <a:bodyPr/>
          <a:lstStyle/>
          <a:p>
            <a:r>
              <a:rPr lang="en-US"/>
              <a:t>Sabin Thapa, Kent State University @CFNS2025</a:t>
            </a:r>
            <a:endParaRPr/>
          </a:p>
        </p:txBody>
      </p:sp>
      <p:sp>
        <p:nvSpPr>
          <p:cNvPr id="4" name="PlaceHolder 3"/>
          <p:cNvSpPr>
            <a:spLocks noGrp="1"/>
          </p:cNvSpPr>
          <p:nvPr>
            <p:ph type="sldNum" idx="5"/>
          </p:nvPr>
        </p:nvSpPr>
        <p:spPr/>
        <p:txBody>
          <a:bodyPr/>
          <a:lstStyle/>
          <a:p>
            <a:fld id="{47727D83-DC4A-4D99-BE6A-34FF76EAD06D}" type="slidenum">
              <a:t>‹#›</a:t>
            </a:fld>
            <a:endParaRPr/>
          </a:p>
        </p:txBody>
      </p:sp>
      <p:sp>
        <p:nvSpPr>
          <p:cNvPr id="5" name="PlaceHolder 4"/>
          <p:cNvSpPr>
            <a:spLocks noGrp="1"/>
          </p:cNvSpPr>
          <p:nvPr>
            <p:ph type="dt" idx="6"/>
          </p:nvPr>
        </p:nvSpPr>
        <p:spPr/>
        <p:txBody>
          <a:bodyPr/>
          <a:lstStyle/>
          <a:p>
            <a:fld id="{8081C2A0-5884-42D0-8116-58E1123E383B}" type="datetime3">
              <a:rPr lang="en-US" smtClean="0"/>
              <a:t>15 January 2025</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rPr lang="en-US"/>
              <a:t>Sabin Thapa, Kent State University @CFNS2025</a:t>
            </a:r>
            <a:endParaRPr/>
          </a:p>
        </p:txBody>
      </p:sp>
      <p:sp>
        <p:nvSpPr>
          <p:cNvPr id="7" name="PlaceHolder 6"/>
          <p:cNvSpPr>
            <a:spLocks noGrp="1"/>
          </p:cNvSpPr>
          <p:nvPr>
            <p:ph type="sldNum" idx="5"/>
          </p:nvPr>
        </p:nvSpPr>
        <p:spPr/>
        <p:txBody>
          <a:bodyPr/>
          <a:lstStyle/>
          <a:p>
            <a:fld id="{DC06DE19-B356-4838-BA8B-8578998D1320}" type="slidenum">
              <a:t>‹#›</a:t>
            </a:fld>
            <a:endParaRPr/>
          </a:p>
        </p:txBody>
      </p:sp>
      <p:sp>
        <p:nvSpPr>
          <p:cNvPr id="8" name="PlaceHolder 7"/>
          <p:cNvSpPr>
            <a:spLocks noGrp="1"/>
          </p:cNvSpPr>
          <p:nvPr>
            <p:ph type="dt" idx="6"/>
          </p:nvPr>
        </p:nvSpPr>
        <p:spPr/>
        <p:txBody>
          <a:bodyPr/>
          <a:lstStyle/>
          <a:p>
            <a:fld id="{69454C52-0129-4DAB-8F9C-E43A1062FBC0}" type="datetime3">
              <a:rPr lang="en-US" smtClean="0"/>
              <a:t>15 January 2025</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1"/>
          </p:nvPr>
        </p:nvSpPr>
        <p:spPr/>
        <p:txBody>
          <a:bodyPr/>
          <a:lstStyle/>
          <a:p>
            <a:r>
              <a:rPr lang="en-US"/>
              <a:t>Sabin Thapa, Kent State University @CFNS2025</a:t>
            </a:r>
            <a:endParaRPr/>
          </a:p>
        </p:txBody>
      </p:sp>
      <p:sp>
        <p:nvSpPr>
          <p:cNvPr id="2" name="PlaceHolder 4"/>
          <p:cNvSpPr>
            <a:spLocks noGrp="1"/>
          </p:cNvSpPr>
          <p:nvPr>
            <p:ph type="sldNum" idx="2"/>
          </p:nvPr>
        </p:nvSpPr>
        <p:spPr/>
        <p:txBody>
          <a:bodyPr/>
          <a:lstStyle/>
          <a:p>
            <a:fld id="{BC0DE4FE-1D7D-4DC2-88E7-B02F248013F4}" type="slidenum">
              <a:t>‹#›</a:t>
            </a:fld>
            <a:endParaRPr/>
          </a:p>
        </p:txBody>
      </p:sp>
      <p:sp>
        <p:nvSpPr>
          <p:cNvPr id="3" name="PlaceHolder 5"/>
          <p:cNvSpPr>
            <a:spLocks noGrp="1"/>
          </p:cNvSpPr>
          <p:nvPr>
            <p:ph type="dt" idx="3"/>
          </p:nvPr>
        </p:nvSpPr>
        <p:spPr/>
        <p:txBody>
          <a:bodyPr/>
          <a:lstStyle/>
          <a:p>
            <a:fld id="{E862B877-05C3-44DF-90DC-A58203B1EDB4}" type="datetime3">
              <a:rPr lang="en-US" smtClean="0"/>
              <a:t>15 January 2025</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rPr lang="en-US"/>
              <a:t>Sabin Thapa, Kent State University @CFNS2025</a:t>
            </a:r>
            <a:endParaRPr/>
          </a:p>
        </p:txBody>
      </p:sp>
      <p:sp>
        <p:nvSpPr>
          <p:cNvPr id="7" name="PlaceHolder 6"/>
          <p:cNvSpPr>
            <a:spLocks noGrp="1"/>
          </p:cNvSpPr>
          <p:nvPr>
            <p:ph type="sldNum" idx="5"/>
          </p:nvPr>
        </p:nvSpPr>
        <p:spPr/>
        <p:txBody>
          <a:bodyPr/>
          <a:lstStyle/>
          <a:p>
            <a:fld id="{FE2A21E3-5BCF-480A-A963-06FC3B0E22FA}" type="slidenum">
              <a:t>‹#›</a:t>
            </a:fld>
            <a:endParaRPr/>
          </a:p>
        </p:txBody>
      </p:sp>
      <p:sp>
        <p:nvSpPr>
          <p:cNvPr id="8" name="PlaceHolder 7"/>
          <p:cNvSpPr>
            <a:spLocks noGrp="1"/>
          </p:cNvSpPr>
          <p:nvPr>
            <p:ph type="dt" idx="6"/>
          </p:nvPr>
        </p:nvSpPr>
        <p:spPr/>
        <p:txBody>
          <a:bodyPr/>
          <a:lstStyle/>
          <a:p>
            <a:fld id="{6118D35B-AA6D-41D1-9D99-657C205F2A0A}" type="datetime3">
              <a:rPr lang="en-US" smtClean="0"/>
              <a:t>15 January 2025</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rPr lang="en-US"/>
              <a:t>Sabin Thapa, Kent State University @CFNS2025</a:t>
            </a:r>
            <a:endParaRPr/>
          </a:p>
        </p:txBody>
      </p:sp>
      <p:sp>
        <p:nvSpPr>
          <p:cNvPr id="7" name="PlaceHolder 6"/>
          <p:cNvSpPr>
            <a:spLocks noGrp="1"/>
          </p:cNvSpPr>
          <p:nvPr>
            <p:ph type="sldNum" idx="5"/>
          </p:nvPr>
        </p:nvSpPr>
        <p:spPr/>
        <p:txBody>
          <a:bodyPr/>
          <a:lstStyle/>
          <a:p>
            <a:fld id="{E85CC720-BD10-4B16-AC91-7215280DA0EC}" type="slidenum">
              <a:t>‹#›</a:t>
            </a:fld>
            <a:endParaRPr/>
          </a:p>
        </p:txBody>
      </p:sp>
      <p:sp>
        <p:nvSpPr>
          <p:cNvPr id="8" name="PlaceHolder 7"/>
          <p:cNvSpPr>
            <a:spLocks noGrp="1"/>
          </p:cNvSpPr>
          <p:nvPr>
            <p:ph type="dt" idx="6"/>
          </p:nvPr>
        </p:nvSpPr>
        <p:spPr/>
        <p:txBody>
          <a:bodyPr/>
          <a:lstStyle/>
          <a:p>
            <a:fld id="{57A66245-BF24-4423-AF95-699724A9675E}" type="datetime3">
              <a:rPr lang="en-US" smtClean="0"/>
              <a:t>15 January 2025</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4"/>
          </p:nvPr>
        </p:nvSpPr>
        <p:spPr/>
        <p:txBody>
          <a:bodyPr/>
          <a:lstStyle/>
          <a:p>
            <a:r>
              <a:rPr lang="en-US"/>
              <a:t>Sabin Thapa, Kent State University @CFNS2025</a:t>
            </a:r>
            <a:endParaRPr/>
          </a:p>
        </p:txBody>
      </p:sp>
      <p:sp>
        <p:nvSpPr>
          <p:cNvPr id="6" name="PlaceHolder 5"/>
          <p:cNvSpPr>
            <a:spLocks noGrp="1"/>
          </p:cNvSpPr>
          <p:nvPr>
            <p:ph type="sldNum" idx="5"/>
          </p:nvPr>
        </p:nvSpPr>
        <p:spPr/>
        <p:txBody>
          <a:bodyPr/>
          <a:lstStyle/>
          <a:p>
            <a:fld id="{30F9066C-AE50-4678-817C-4124E6D35EDE}" type="slidenum">
              <a:t>‹#›</a:t>
            </a:fld>
            <a:endParaRPr/>
          </a:p>
        </p:txBody>
      </p:sp>
      <p:sp>
        <p:nvSpPr>
          <p:cNvPr id="7" name="PlaceHolder 6"/>
          <p:cNvSpPr>
            <a:spLocks noGrp="1"/>
          </p:cNvSpPr>
          <p:nvPr>
            <p:ph type="dt" idx="6"/>
          </p:nvPr>
        </p:nvSpPr>
        <p:spPr/>
        <p:txBody>
          <a:bodyPr/>
          <a:lstStyle/>
          <a:p>
            <a:fld id="{5D487388-BD9C-476D-B9E2-22E9210D7032}" type="datetime3">
              <a:rPr lang="en-US" smtClean="0"/>
              <a:t>15 January 2025</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4"/>
          </p:nvPr>
        </p:nvSpPr>
        <p:spPr/>
        <p:txBody>
          <a:bodyPr/>
          <a:lstStyle/>
          <a:p>
            <a:r>
              <a:rPr lang="en-US"/>
              <a:t>Sabin Thapa, Kent State University @CFNS2025</a:t>
            </a:r>
            <a:endParaRPr/>
          </a:p>
        </p:txBody>
      </p:sp>
      <p:sp>
        <p:nvSpPr>
          <p:cNvPr id="8" name="PlaceHolder 7"/>
          <p:cNvSpPr>
            <a:spLocks noGrp="1"/>
          </p:cNvSpPr>
          <p:nvPr>
            <p:ph type="sldNum" idx="5"/>
          </p:nvPr>
        </p:nvSpPr>
        <p:spPr/>
        <p:txBody>
          <a:bodyPr/>
          <a:lstStyle/>
          <a:p>
            <a:fld id="{F5A8D7AF-B15A-4BFF-9B7F-B2ACD1986B6B}" type="slidenum">
              <a:t>‹#›</a:t>
            </a:fld>
            <a:endParaRPr/>
          </a:p>
        </p:txBody>
      </p:sp>
      <p:sp>
        <p:nvSpPr>
          <p:cNvPr id="9" name="PlaceHolder 8"/>
          <p:cNvSpPr>
            <a:spLocks noGrp="1"/>
          </p:cNvSpPr>
          <p:nvPr>
            <p:ph type="dt" idx="6"/>
          </p:nvPr>
        </p:nvSpPr>
        <p:spPr/>
        <p:txBody>
          <a:bodyPr/>
          <a:lstStyle/>
          <a:p>
            <a:fld id="{6BFC171D-ADA2-4ACA-9768-B1EEF94D073E}" type="datetime3">
              <a:rPr lang="en-US" smtClean="0"/>
              <a:t>15 January 2025</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4"/>
          </p:nvPr>
        </p:nvSpPr>
        <p:spPr/>
        <p:txBody>
          <a:bodyPr/>
          <a:lstStyle/>
          <a:p>
            <a:r>
              <a:rPr lang="en-US"/>
              <a:t>Sabin Thapa, Kent State University @CFNS2025</a:t>
            </a:r>
            <a:endParaRPr/>
          </a:p>
        </p:txBody>
      </p:sp>
      <p:sp>
        <p:nvSpPr>
          <p:cNvPr id="10" name="PlaceHolder 9"/>
          <p:cNvSpPr>
            <a:spLocks noGrp="1"/>
          </p:cNvSpPr>
          <p:nvPr>
            <p:ph type="sldNum" idx="5"/>
          </p:nvPr>
        </p:nvSpPr>
        <p:spPr/>
        <p:txBody>
          <a:bodyPr/>
          <a:lstStyle/>
          <a:p>
            <a:fld id="{59344A0E-D4E8-44B0-A24F-9FA4CEC07160}" type="slidenum">
              <a:t>‹#›</a:t>
            </a:fld>
            <a:endParaRPr/>
          </a:p>
        </p:txBody>
      </p:sp>
      <p:sp>
        <p:nvSpPr>
          <p:cNvPr id="11" name="PlaceHolder 10"/>
          <p:cNvSpPr>
            <a:spLocks noGrp="1"/>
          </p:cNvSpPr>
          <p:nvPr>
            <p:ph type="dt" idx="6"/>
          </p:nvPr>
        </p:nvSpPr>
        <p:spPr/>
        <p:txBody>
          <a:bodyPr/>
          <a:lstStyle/>
          <a:p>
            <a:fld id="{AB067038-4115-4589-BA49-16704733D8F8}" type="datetime3">
              <a:rPr lang="en-US" smtClean="0"/>
              <a:t>15 January 2025</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1"/>
          </p:nvPr>
        </p:nvSpPr>
        <p:spPr/>
        <p:txBody>
          <a:bodyPr/>
          <a:lstStyle/>
          <a:p>
            <a:r>
              <a:rPr lang="en-US"/>
              <a:t>Sabin Thapa, Kent State University @CFNS2025</a:t>
            </a:r>
            <a:endParaRPr/>
          </a:p>
        </p:txBody>
      </p:sp>
      <p:sp>
        <p:nvSpPr>
          <p:cNvPr id="5" name="PlaceHolder 4"/>
          <p:cNvSpPr>
            <a:spLocks noGrp="1"/>
          </p:cNvSpPr>
          <p:nvPr>
            <p:ph type="sldNum" idx="2"/>
          </p:nvPr>
        </p:nvSpPr>
        <p:spPr/>
        <p:txBody>
          <a:bodyPr/>
          <a:lstStyle/>
          <a:p>
            <a:fld id="{775E3A0F-F690-4141-B3B8-A03FD1A38E50}" type="slidenum">
              <a:t>‹#›</a:t>
            </a:fld>
            <a:endParaRPr/>
          </a:p>
        </p:txBody>
      </p:sp>
      <p:sp>
        <p:nvSpPr>
          <p:cNvPr id="6" name="PlaceHolder 5"/>
          <p:cNvSpPr>
            <a:spLocks noGrp="1"/>
          </p:cNvSpPr>
          <p:nvPr>
            <p:ph type="dt" idx="3"/>
          </p:nvPr>
        </p:nvSpPr>
        <p:spPr/>
        <p:txBody>
          <a:bodyPr/>
          <a:lstStyle/>
          <a:p>
            <a:fld id="{0D6BC6FD-3BD4-4F2D-AC08-CDD27EE34689}" type="datetime3">
              <a:rPr lang="en-US" smtClean="0"/>
              <a:t>15 January 2025</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rPr lang="en-US"/>
              <a:t>Sabin Thapa, Kent State University @CFNS2025</a:t>
            </a:r>
            <a:endParaRPr/>
          </a:p>
        </p:txBody>
      </p:sp>
      <p:sp>
        <p:nvSpPr>
          <p:cNvPr id="6" name="PlaceHolder 5"/>
          <p:cNvSpPr>
            <a:spLocks noGrp="1"/>
          </p:cNvSpPr>
          <p:nvPr>
            <p:ph type="sldNum" idx="2"/>
          </p:nvPr>
        </p:nvSpPr>
        <p:spPr/>
        <p:txBody>
          <a:bodyPr/>
          <a:lstStyle/>
          <a:p>
            <a:fld id="{75EC54F1-5CEF-4126-9B8E-B913538DE905}" type="slidenum">
              <a:t>‹#›</a:t>
            </a:fld>
            <a:endParaRPr/>
          </a:p>
        </p:txBody>
      </p:sp>
      <p:sp>
        <p:nvSpPr>
          <p:cNvPr id="7" name="PlaceHolder 6"/>
          <p:cNvSpPr>
            <a:spLocks noGrp="1"/>
          </p:cNvSpPr>
          <p:nvPr>
            <p:ph type="dt" idx="3"/>
          </p:nvPr>
        </p:nvSpPr>
        <p:spPr/>
        <p:txBody>
          <a:bodyPr/>
          <a:lstStyle/>
          <a:p>
            <a:fld id="{2227AE1C-0B8C-4297-9F24-5BEC73A286AF}" type="datetime3">
              <a:rPr lang="en-US" smtClean="0"/>
              <a:t>15 January 2025</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1"/>
          </p:nvPr>
        </p:nvSpPr>
        <p:spPr/>
        <p:txBody>
          <a:bodyPr/>
          <a:lstStyle/>
          <a:p>
            <a:r>
              <a:rPr lang="en-US"/>
              <a:t>Sabin Thapa, Kent State University @CFNS2025</a:t>
            </a:r>
            <a:endParaRPr/>
          </a:p>
        </p:txBody>
      </p:sp>
      <p:sp>
        <p:nvSpPr>
          <p:cNvPr id="4" name="PlaceHolder 3"/>
          <p:cNvSpPr>
            <a:spLocks noGrp="1"/>
          </p:cNvSpPr>
          <p:nvPr>
            <p:ph type="sldNum" idx="2"/>
          </p:nvPr>
        </p:nvSpPr>
        <p:spPr/>
        <p:txBody>
          <a:bodyPr/>
          <a:lstStyle/>
          <a:p>
            <a:fld id="{2EF41EBB-8EB0-4170-A4C8-3AEA092C38BC}" type="slidenum">
              <a:t>‹#›</a:t>
            </a:fld>
            <a:endParaRPr/>
          </a:p>
        </p:txBody>
      </p:sp>
      <p:sp>
        <p:nvSpPr>
          <p:cNvPr id="5" name="PlaceHolder 4"/>
          <p:cNvSpPr>
            <a:spLocks noGrp="1"/>
          </p:cNvSpPr>
          <p:nvPr>
            <p:ph type="dt" idx="3"/>
          </p:nvPr>
        </p:nvSpPr>
        <p:spPr/>
        <p:txBody>
          <a:bodyPr/>
          <a:lstStyle/>
          <a:p>
            <a:fld id="{F958B3CF-FFFC-42ED-88BF-2E6D2E6263A3}" type="datetime3">
              <a:rPr lang="en-US" smtClean="0"/>
              <a:t>15 January 2025</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1"/>
          </p:nvPr>
        </p:nvSpPr>
        <p:spPr/>
        <p:txBody>
          <a:bodyPr/>
          <a:lstStyle/>
          <a:p>
            <a:r>
              <a:rPr lang="en-US"/>
              <a:t>Sabin Thapa, Kent State University @CFNS2025</a:t>
            </a:r>
            <a:endParaRPr/>
          </a:p>
        </p:txBody>
      </p:sp>
      <p:sp>
        <p:nvSpPr>
          <p:cNvPr id="4" name="PlaceHolder 3"/>
          <p:cNvSpPr>
            <a:spLocks noGrp="1"/>
          </p:cNvSpPr>
          <p:nvPr>
            <p:ph type="sldNum" idx="2"/>
          </p:nvPr>
        </p:nvSpPr>
        <p:spPr/>
        <p:txBody>
          <a:bodyPr/>
          <a:lstStyle/>
          <a:p>
            <a:fld id="{9348F432-2654-4BCA-AC4B-6288134A59D1}" type="slidenum">
              <a:t>‹#›</a:t>
            </a:fld>
            <a:endParaRPr/>
          </a:p>
        </p:txBody>
      </p:sp>
      <p:sp>
        <p:nvSpPr>
          <p:cNvPr id="5" name="PlaceHolder 4"/>
          <p:cNvSpPr>
            <a:spLocks noGrp="1"/>
          </p:cNvSpPr>
          <p:nvPr>
            <p:ph type="dt" idx="3"/>
          </p:nvPr>
        </p:nvSpPr>
        <p:spPr/>
        <p:txBody>
          <a:bodyPr/>
          <a:lstStyle/>
          <a:p>
            <a:fld id="{F06B2E31-7099-4F28-AA03-24A5D149F72A}" type="datetime3">
              <a:rPr lang="en-US" smtClean="0"/>
              <a:t>15 January 2025</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rPr lang="en-US"/>
              <a:t>Sabin Thapa, Kent State University @CFNS2025</a:t>
            </a:r>
            <a:endParaRPr/>
          </a:p>
        </p:txBody>
      </p:sp>
      <p:sp>
        <p:nvSpPr>
          <p:cNvPr id="7" name="PlaceHolder 6"/>
          <p:cNvSpPr>
            <a:spLocks noGrp="1"/>
          </p:cNvSpPr>
          <p:nvPr>
            <p:ph type="sldNum" idx="2"/>
          </p:nvPr>
        </p:nvSpPr>
        <p:spPr/>
        <p:txBody>
          <a:bodyPr/>
          <a:lstStyle/>
          <a:p>
            <a:fld id="{DA520F0E-A0D0-44FD-B4C8-34C27A17EF84}" type="slidenum">
              <a:t>‹#›</a:t>
            </a:fld>
            <a:endParaRPr/>
          </a:p>
        </p:txBody>
      </p:sp>
      <p:sp>
        <p:nvSpPr>
          <p:cNvPr id="8" name="PlaceHolder 7"/>
          <p:cNvSpPr>
            <a:spLocks noGrp="1"/>
          </p:cNvSpPr>
          <p:nvPr>
            <p:ph type="dt" idx="3"/>
          </p:nvPr>
        </p:nvSpPr>
        <p:spPr/>
        <p:txBody>
          <a:bodyPr/>
          <a:lstStyle/>
          <a:p>
            <a:fld id="{D4951D0B-EA8D-4307-9420-F767E0C6CFA0}" type="datetime3">
              <a:rPr lang="en-US" smtClean="0"/>
              <a:t>15 January 2025</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rPr lang="en-US"/>
              <a:t>Sabin Thapa, Kent State University @CFNS2025</a:t>
            </a:r>
            <a:endParaRPr/>
          </a:p>
        </p:txBody>
      </p:sp>
      <p:sp>
        <p:nvSpPr>
          <p:cNvPr id="7" name="PlaceHolder 6"/>
          <p:cNvSpPr>
            <a:spLocks noGrp="1"/>
          </p:cNvSpPr>
          <p:nvPr>
            <p:ph type="sldNum" idx="2"/>
          </p:nvPr>
        </p:nvSpPr>
        <p:spPr/>
        <p:txBody>
          <a:bodyPr/>
          <a:lstStyle/>
          <a:p>
            <a:fld id="{6B0E0D4A-9CA5-475C-97ED-5ED1B9EBB970}" type="slidenum">
              <a:t>‹#›</a:t>
            </a:fld>
            <a:endParaRPr/>
          </a:p>
        </p:txBody>
      </p:sp>
      <p:sp>
        <p:nvSpPr>
          <p:cNvPr id="8" name="PlaceHolder 7"/>
          <p:cNvSpPr>
            <a:spLocks noGrp="1"/>
          </p:cNvSpPr>
          <p:nvPr>
            <p:ph type="dt" idx="3"/>
          </p:nvPr>
        </p:nvSpPr>
        <p:spPr/>
        <p:txBody>
          <a:bodyPr/>
          <a:lstStyle/>
          <a:p>
            <a:fld id="{CEAA69A5-E26D-4D7F-8D68-A1A8940C2AFB}" type="datetime3">
              <a:rPr lang="en-US" smtClean="0"/>
              <a:t>15 January 2025</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rPr lang="en-US"/>
              <a:t>Sabin Thapa, Kent State University @CFNS2025</a:t>
            </a:r>
            <a:endParaRPr/>
          </a:p>
        </p:txBody>
      </p:sp>
      <p:sp>
        <p:nvSpPr>
          <p:cNvPr id="7" name="PlaceHolder 6"/>
          <p:cNvSpPr>
            <a:spLocks noGrp="1"/>
          </p:cNvSpPr>
          <p:nvPr>
            <p:ph type="sldNum" idx="2"/>
          </p:nvPr>
        </p:nvSpPr>
        <p:spPr/>
        <p:txBody>
          <a:bodyPr/>
          <a:lstStyle/>
          <a:p>
            <a:fld id="{3DD38C0B-0DB2-4B6C-8893-394ADF827159}" type="slidenum">
              <a:t>‹#›</a:t>
            </a:fld>
            <a:endParaRPr/>
          </a:p>
        </p:txBody>
      </p:sp>
      <p:sp>
        <p:nvSpPr>
          <p:cNvPr id="8" name="PlaceHolder 7"/>
          <p:cNvSpPr>
            <a:spLocks noGrp="1"/>
          </p:cNvSpPr>
          <p:nvPr>
            <p:ph type="dt" idx="3"/>
          </p:nvPr>
        </p:nvSpPr>
        <p:spPr/>
        <p:txBody>
          <a:bodyPr/>
          <a:lstStyle/>
          <a:p>
            <a:fld id="{FC64CB4B-43F2-4BDC-8D2A-B4163A172515}" type="datetime3">
              <a:rPr lang="en-US" smtClean="0"/>
              <a:t>15 January 2025</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151496" y="6504120"/>
            <a:ext cx="4103640" cy="35388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Sabin Thapa, Kent State University @CFNS2025</a:t>
            </a:r>
          </a:p>
        </p:txBody>
      </p:sp>
      <p:sp>
        <p:nvSpPr>
          <p:cNvPr id="6" name="PlaceHolder 2"/>
          <p:cNvSpPr>
            <a:spLocks noGrp="1"/>
          </p:cNvSpPr>
          <p:nvPr>
            <p:ph type="sldNum" idx="2"/>
          </p:nvPr>
        </p:nvSpPr>
        <p:spPr>
          <a:xfrm>
            <a:off x="9459960" y="6504120"/>
            <a:ext cx="2732040" cy="35388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F31005AC-890E-4DC3-8431-7D431168DD42}" type="slidenum">
              <a:rPr lang="en-US" sz="1200" b="0" strike="noStrike" spc="-1">
                <a:solidFill>
                  <a:srgbClr val="8B8B8B"/>
                </a:solidFill>
                <a:latin typeface="Calibri"/>
              </a:rPr>
              <a:t>‹#›</a:t>
            </a:fld>
            <a:endParaRPr lang="en-US" sz="1200" b="0" strike="noStrike" spc="-1">
              <a:latin typeface="Times New Roman"/>
            </a:endParaRPr>
          </a:p>
        </p:txBody>
      </p:sp>
      <p:sp>
        <p:nvSpPr>
          <p:cNvPr id="2" name="PlaceHolder 3"/>
          <p:cNvSpPr>
            <a:spLocks noGrp="1"/>
          </p:cNvSpPr>
          <p:nvPr>
            <p:ph type="dt" idx="3"/>
          </p:nvPr>
        </p:nvSpPr>
        <p:spPr>
          <a:xfrm>
            <a:off x="0" y="6504120"/>
            <a:ext cx="2732040" cy="35388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fld id="{E4F65183-A08A-4E21-AFED-783A360AD2E5}" type="datetime3">
              <a:rPr lang="en-US" sz="1400" b="0" strike="noStrike" spc="-1" smtClean="0">
                <a:latin typeface="Times New Roman"/>
              </a:rPr>
              <a:t>15 January 2025</a:t>
            </a:fld>
            <a:endParaRPr lang="en-US" sz="1400" b="0" strike="noStrike" spc="-1">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43880" y="6504120"/>
            <a:ext cx="4103640" cy="35388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Sabin Thapa, Kent State University @CFNS2025</a:t>
            </a:r>
          </a:p>
        </p:txBody>
      </p:sp>
      <p:sp>
        <p:nvSpPr>
          <p:cNvPr id="42" name="PlaceHolder 2"/>
          <p:cNvSpPr>
            <a:spLocks noGrp="1"/>
          </p:cNvSpPr>
          <p:nvPr>
            <p:ph type="sldNum" idx="5"/>
          </p:nvPr>
        </p:nvSpPr>
        <p:spPr>
          <a:xfrm>
            <a:off x="9459960" y="6504120"/>
            <a:ext cx="2732040" cy="35388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r>
              <a:rPr lang="en-US" sz="1200" b="0" strike="noStrike" spc="-1">
                <a:solidFill>
                  <a:srgbClr val="8B8B8B"/>
                </a:solidFill>
                <a:latin typeface="Calibri"/>
              </a:rPr>
              <a:t>1</a:t>
            </a:r>
            <a:endParaRPr lang="en-US" sz="1200" b="0" strike="noStrike" spc="-1">
              <a:latin typeface="Times New Roman"/>
            </a:endParaRPr>
          </a:p>
        </p:txBody>
      </p:sp>
      <p:sp>
        <p:nvSpPr>
          <p:cNvPr id="43" name="PlaceHolder 3"/>
          <p:cNvSpPr>
            <a:spLocks noGrp="1"/>
          </p:cNvSpPr>
          <p:nvPr>
            <p:ph type="dt" idx="6"/>
          </p:nvPr>
        </p:nvSpPr>
        <p:spPr>
          <a:xfrm>
            <a:off x="0" y="6504120"/>
            <a:ext cx="2732040" cy="35388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fld id="{68CC5099-3F87-42F6-92BF-3C102F869D29}" type="datetime3">
              <a:rPr lang="en-US" sz="1400" b="0" strike="noStrike" spc="-1" smtClean="0">
                <a:latin typeface="Times New Roman"/>
              </a:rPr>
              <a:t>15 January 2025</a:t>
            </a:fld>
            <a:endParaRPr lang="en-US" sz="1400" b="0" strike="noStrike" spc="-1">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pdf/1111.6537" TargetMode="External"/><Relationship Id="rId13"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hyperlink" Target="https://arxiv.org/abs/2404.09881" TargetMode="External"/><Relationship Id="rId5" Type="http://schemas.openxmlformats.org/officeDocument/2006/relationships/image" Target="../media/image51.png"/><Relationship Id="rId10" Type="http://schemas.openxmlformats.org/officeDocument/2006/relationships/hyperlink" Target="https://arxiv.org/pdf/1808.10014" TargetMode="External"/><Relationship Id="rId4" Type="http://schemas.openxmlformats.org/officeDocument/2006/relationships/image" Target="../media/image50.png"/><Relationship Id="rId9" Type="http://schemas.openxmlformats.org/officeDocument/2006/relationships/hyperlink" Target="https://arxiv.org/abs/1706.08670" TargetMode="External"/><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5.png"/><Relationship Id="rId2" Type="http://schemas.openxmlformats.org/officeDocument/2006/relationships/image" Target="../media/image63.jpeg"/><Relationship Id="rId1" Type="http://schemas.openxmlformats.org/officeDocument/2006/relationships/slideLayout" Target="../slideLayouts/slideLayout13.xml"/><Relationship Id="rId6" Type="http://schemas.openxmlformats.org/officeDocument/2006/relationships/hyperlink" Target="https://arxiv.org/abs/2205.10289" TargetMode="External"/><Relationship Id="rId5" Type="http://schemas.openxmlformats.org/officeDocument/2006/relationships/image" Target="../media/image6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arxiv.org/abs/1304.363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hyperlink" Target="https://arxiv.org/abs/nucl-th/9306003" TargetMode="External"/><Relationship Id="rId9"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45.png"/><Relationship Id="rId9"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arxiv.org/pdf/1005.0769" TargetMode="External"/><Relationship Id="rId4" Type="http://schemas.openxmlformats.org/officeDocument/2006/relationships/hyperlink" Target="https://arxiv.org/pdf/1706.08670"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84221" y="439344"/>
            <a:ext cx="11845069" cy="595372"/>
          </a:xfrm>
          <a:prstGeom prst="rect">
            <a:avLst/>
          </a:prstGeom>
          <a:noFill/>
          <a:ln w="0">
            <a:noFill/>
          </a:ln>
        </p:spPr>
        <p:txBody>
          <a:bodyPr lIns="0" tIns="0" rIns="0" bIns="0" anchor="b">
            <a:normAutofit fontScale="90000"/>
          </a:bodyPr>
          <a:lstStyle/>
          <a:p>
            <a:pPr algn="ctr"/>
            <a:r>
              <a:rPr lang="en-US" sz="4000" b="1" strike="noStrike" spc="-1" dirty="0">
                <a:solidFill>
                  <a:srgbClr val="000000"/>
                </a:solidFill>
                <a:latin typeface="Calibri"/>
                <a:cs typeface="Calibri"/>
              </a:rPr>
              <a:t>Bottomonium suppression in p-Pb collisions</a:t>
            </a:r>
            <a:r>
              <a:rPr lang="en-US" sz="4000" b="1" spc="-1" dirty="0">
                <a:solidFill>
                  <a:srgbClr val="000000"/>
                </a:solidFill>
                <a:latin typeface="Calibri"/>
                <a:cs typeface="Calibri"/>
              </a:rPr>
              <a:t> at LHC energies</a:t>
            </a:r>
            <a:endParaRPr lang="en-US" sz="4000" b="1" strike="noStrike" spc="-1" dirty="0">
              <a:latin typeface="Calibri"/>
              <a:cs typeface="Calibri"/>
            </a:endParaRPr>
          </a:p>
        </p:txBody>
      </p:sp>
      <p:sp>
        <p:nvSpPr>
          <p:cNvPr id="83" name="PlaceHolder 2"/>
          <p:cNvSpPr>
            <a:spLocks noGrp="1"/>
          </p:cNvSpPr>
          <p:nvPr>
            <p:ph type="subTitle"/>
          </p:nvPr>
        </p:nvSpPr>
        <p:spPr>
          <a:xfrm>
            <a:off x="2064969" y="2516213"/>
            <a:ext cx="8062062" cy="853268"/>
          </a:xfrm>
          <a:prstGeom prst="rect">
            <a:avLst/>
          </a:prstGeom>
          <a:noFill/>
          <a:ln w="0">
            <a:noFill/>
          </a:ln>
        </p:spPr>
        <p:txBody>
          <a:bodyPr lIns="0" tIns="0" rIns="0" bIns="0" anchor="t">
            <a:noAutofit/>
          </a:bodyPr>
          <a:lstStyle/>
          <a:p>
            <a:pPr marL="137160" algn="ctr">
              <a:buNone/>
            </a:pPr>
            <a:r>
              <a:rPr lang="en-US" sz="2400" b="1" strike="noStrike" spc="-1" dirty="0">
                <a:solidFill>
                  <a:srgbClr val="000000"/>
                </a:solidFill>
                <a:latin typeface="Calibri"/>
                <a:cs typeface="Calibri"/>
              </a:rPr>
              <a:t>Sabin Thapa</a:t>
            </a:r>
          </a:p>
          <a:p>
            <a:pPr marL="137160" algn="ctr">
              <a:buNone/>
            </a:pPr>
            <a:r>
              <a:rPr lang="en-US" sz="1800" b="1" strike="noStrike" spc="-1" dirty="0">
                <a:solidFill>
                  <a:srgbClr val="000000"/>
                </a:solidFill>
                <a:latin typeface="Calibri"/>
                <a:cs typeface="Calibri"/>
              </a:rPr>
              <a:t>Kent State University</a:t>
            </a:r>
            <a:endParaRPr lang="en-US" sz="1800" b="1" strike="noStrike" spc="-1" dirty="0">
              <a:latin typeface="Calibri"/>
              <a:cs typeface="Calibri"/>
            </a:endParaRPr>
          </a:p>
        </p:txBody>
      </p:sp>
      <p:pic>
        <p:nvPicPr>
          <p:cNvPr id="84" name="Picture 6" descr="A logo of a university&#10;&#10;Description automatically generated"/>
          <p:cNvPicPr/>
          <p:nvPr/>
        </p:nvPicPr>
        <p:blipFill>
          <a:blip r:embed="rId3"/>
          <a:stretch/>
        </p:blipFill>
        <p:spPr>
          <a:xfrm>
            <a:off x="2886247" y="5576005"/>
            <a:ext cx="3275635" cy="945073"/>
          </a:xfrm>
          <a:prstGeom prst="rect">
            <a:avLst/>
          </a:prstGeom>
          <a:ln w="0">
            <a:noFill/>
          </a:ln>
        </p:spPr>
      </p:pic>
      <p:pic>
        <p:nvPicPr>
          <p:cNvPr id="85" name="Picture 8" descr="A blue ribbon with text&#10;&#10;Description automatically generated"/>
          <p:cNvPicPr/>
          <p:nvPr/>
        </p:nvPicPr>
        <p:blipFill>
          <a:blip r:embed="rId4"/>
          <a:stretch/>
        </p:blipFill>
        <p:spPr>
          <a:xfrm>
            <a:off x="373064" y="5365565"/>
            <a:ext cx="2170622" cy="1365952"/>
          </a:xfrm>
          <a:prstGeom prst="rect">
            <a:avLst/>
          </a:prstGeom>
          <a:ln w="0">
            <a:noFill/>
          </a:ln>
        </p:spPr>
      </p:pic>
      <p:sp>
        <p:nvSpPr>
          <p:cNvPr id="3" name="Subtitle 2">
            <a:extLst>
              <a:ext uri="{FF2B5EF4-FFF2-40B4-BE49-F238E27FC236}">
                <a16:creationId xmlns:a16="http://schemas.microsoft.com/office/drawing/2014/main" id="{090577F9-ECCB-4EA7-70CA-28D3E0B7F0E5}"/>
              </a:ext>
            </a:extLst>
          </p:cNvPr>
          <p:cNvSpPr txBox="1">
            <a:spLocks/>
          </p:cNvSpPr>
          <p:nvPr/>
        </p:nvSpPr>
        <p:spPr>
          <a:xfrm>
            <a:off x="481343" y="3722183"/>
            <a:ext cx="11347306" cy="963386"/>
          </a:xfrm>
          <a:prstGeom prst="rect">
            <a:avLst/>
          </a:prstGeom>
          <a:noFill/>
          <a:ln w="0">
            <a:noFill/>
          </a:ln>
        </p:spPr>
        <p:txBody>
          <a:bodyPr lIns="90000" tIns="45000" rIns="90000" bIns="45000" anchor="ctr">
            <a:normAutofit fontScale="92500" lnSpcReduction="20000"/>
          </a:bodyPr>
          <a:lstStyle>
            <a:defPPr>
              <a:defRPr lang="en-US"/>
            </a:defPPr>
            <a:lvl1pPr marL="0" algn="ctr" defTabSz="914400" rtl="0" eaLnBrk="1" latinLnBrk="0" hangingPunct="1">
              <a:lnSpc>
                <a:spcPct val="100000"/>
              </a:lnSpc>
              <a:buNone/>
              <a:defRPr lang="en-US" sz="1400" b="0" strike="noStrike" kern="1200" spc="-1">
                <a:solidFill>
                  <a:schemeClr val="tx1"/>
                </a:solidFill>
                <a:latin typeface="Times New 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1600" b="1" dirty="0">
                <a:latin typeface="Calibri" panose="020F0502020204030204" pitchFamily="34" charset="0"/>
                <a:ea typeface="Calibri" panose="020F0502020204030204" pitchFamily="34" charset="0"/>
                <a:cs typeface="Calibri" panose="020F0502020204030204" pitchFamily="34" charset="0"/>
              </a:rPr>
              <a:t>Primary references: </a:t>
            </a:r>
            <a:br>
              <a:rPr lang="en-US" sz="1600" b="1"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M. Strickland, S. Thapa, &amp; R. Vogt (2024). Bottomonium suppression in 5.02 and 8.16 TeV p-Pb collisions,  </a:t>
            </a:r>
            <a:r>
              <a:rPr lang="en-US" sz="1600" u="sng" dirty="0">
                <a:latin typeface="Calibri" panose="020F0502020204030204" pitchFamily="34" charset="0"/>
                <a:ea typeface="Calibri" panose="020F0502020204030204" pitchFamily="34" charset="0"/>
                <a:cs typeface="Calibri" panose="020F0502020204030204" pitchFamily="34" charset="0"/>
              </a:rPr>
              <a:t>arXiv:2401.16704</a:t>
            </a:r>
            <a:r>
              <a:rPr lang="en-US" sz="1600"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a:p>
            <a:pPr algn="l">
              <a:lnSpc>
                <a:spcPct val="150000"/>
              </a:lnSpc>
            </a:pPr>
            <a:r>
              <a:rPr lang="en-US" sz="1600" dirty="0">
                <a:latin typeface="Calibri" panose="020F0502020204030204" pitchFamily="34" charset="0"/>
                <a:ea typeface="Calibri" panose="020F0502020204030204" pitchFamily="34" charset="0"/>
                <a:cs typeface="Calibri" panose="020F0502020204030204" pitchFamily="34" charset="0"/>
              </a:rPr>
              <a:t>S. Thapa, R. Vogt, M. Strickland, R. Rapp, B. Wu, &amp; J. Boyd (In Prep). Semi-classical treatment of bottomonium suppression in p-Pb collisions.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doelogo.png">
            <a:extLst>
              <a:ext uri="{FF2B5EF4-FFF2-40B4-BE49-F238E27FC236}">
                <a16:creationId xmlns:a16="http://schemas.microsoft.com/office/drawing/2014/main" id="{983224A7-0B29-B5B5-C35A-02D5A8FC0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758" y="5678427"/>
            <a:ext cx="2834532" cy="740229"/>
          </a:xfrm>
          <a:prstGeom prst="rect">
            <a:avLst/>
          </a:prstGeom>
        </p:spPr>
      </p:pic>
      <p:pic>
        <p:nvPicPr>
          <p:cNvPr id="4" name="Picture 3">
            <a:extLst>
              <a:ext uri="{FF2B5EF4-FFF2-40B4-BE49-F238E27FC236}">
                <a16:creationId xmlns:a16="http://schemas.microsoft.com/office/drawing/2014/main" id="{FCDA83B5-BB8E-15C4-F13E-E396F89C1C06}"/>
              </a:ext>
            </a:extLst>
          </p:cNvPr>
          <p:cNvPicPr>
            <a:picLocks noChangeAspect="1"/>
          </p:cNvPicPr>
          <p:nvPr/>
        </p:nvPicPr>
        <p:blipFill>
          <a:blip r:embed="rId6"/>
          <a:stretch>
            <a:fillRect/>
          </a:stretch>
        </p:blipFill>
        <p:spPr>
          <a:xfrm>
            <a:off x="6504443" y="5564338"/>
            <a:ext cx="2247754" cy="9684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6DBEC-5571-964D-CFE8-FC6B80665374}"/>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5F4CB108-02C1-1833-2342-9D859F3652A1}"/>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11" name="Footer Placeholder 10">
            <a:extLst>
              <a:ext uri="{FF2B5EF4-FFF2-40B4-BE49-F238E27FC236}">
                <a16:creationId xmlns:a16="http://schemas.microsoft.com/office/drawing/2014/main" id="{69E0077A-215E-DF98-08BC-51ADC4AA5349}"/>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3DD70794-A88F-4E99-A3E5-651CB5D6774F}"/>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3" name="Slide Number Placeholder 12">
            <a:extLst>
              <a:ext uri="{FF2B5EF4-FFF2-40B4-BE49-F238E27FC236}">
                <a16:creationId xmlns:a16="http://schemas.microsoft.com/office/drawing/2014/main" id="{5CA15FDC-1C1E-30B7-3097-CEE68A7DD009}"/>
              </a:ext>
            </a:extLst>
          </p:cNvPr>
          <p:cNvSpPr>
            <a:spLocks noGrp="1"/>
          </p:cNvSpPr>
          <p:nvPr>
            <p:ph type="sldNum" idx="5"/>
          </p:nvPr>
        </p:nvSpPr>
        <p:spPr/>
        <p:txBody>
          <a:bodyPr/>
          <a:lstStyle/>
          <a:p>
            <a:fld id="{6665402A-E0A4-4C36-B0BC-8E7B2EFF3FF5}" type="slidenum">
              <a:rPr lang="en-US" smtClean="0"/>
              <a:t>10</a:t>
            </a:fld>
            <a:endParaRPr lang="en-US"/>
          </a:p>
        </p:txBody>
      </p:sp>
      <p:sp>
        <p:nvSpPr>
          <p:cNvPr id="3" name="Rounded Rectangle 2">
            <a:extLst>
              <a:ext uri="{FF2B5EF4-FFF2-40B4-BE49-F238E27FC236}">
                <a16:creationId xmlns:a16="http://schemas.microsoft.com/office/drawing/2014/main" id="{BDB62AD6-5E82-9604-3347-686B413170E4}"/>
              </a:ext>
            </a:extLst>
          </p:cNvPr>
          <p:cNvSpPr/>
          <p:nvPr/>
        </p:nvSpPr>
        <p:spPr>
          <a:xfrm>
            <a:off x="114497" y="579188"/>
            <a:ext cx="6774818" cy="540235"/>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solidFill>
              </a:rPr>
              <a:t>Quantum Transport Model: </a:t>
            </a:r>
          </a:p>
          <a:p>
            <a:pPr algn="ctr"/>
            <a:r>
              <a:rPr lang="en-US" dirty="0">
                <a:solidFill>
                  <a:schemeClr val="tx1"/>
                </a:solidFill>
              </a:rPr>
              <a:t>KSU-Munich Approach (OQS + </a:t>
            </a:r>
            <a:r>
              <a:rPr lang="en-US" dirty="0" err="1">
                <a:solidFill>
                  <a:schemeClr val="tx1"/>
                </a:solidFill>
              </a:rPr>
              <a:t>pNRQCD</a:t>
            </a:r>
            <a:r>
              <a:rPr lang="en-US" dirty="0">
                <a:solidFill>
                  <a:schemeClr val="tx1"/>
                </a:solidFill>
              </a:rPr>
              <a:t>)</a:t>
            </a:r>
          </a:p>
        </p:txBody>
      </p:sp>
      <p:sp>
        <p:nvSpPr>
          <p:cNvPr id="6" name="PlaceHolder 32">
            <a:extLst>
              <a:ext uri="{FF2B5EF4-FFF2-40B4-BE49-F238E27FC236}">
                <a16:creationId xmlns:a16="http://schemas.microsoft.com/office/drawing/2014/main" id="{11E9CA6F-8CCF-E593-C57A-16DF22003935}"/>
              </a:ext>
            </a:extLst>
          </p:cNvPr>
          <p:cNvSpPr/>
          <p:nvPr/>
        </p:nvSpPr>
        <p:spPr>
          <a:xfrm>
            <a:off x="280644" y="96344"/>
            <a:ext cx="10011435" cy="36722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a:cs typeface="Calibri"/>
              </a:rPr>
              <a:t>HOT NUCLEAR MATTER EFFECTS: QGP Effect in the </a:t>
            </a:r>
            <a:r>
              <a:rPr lang="en-US" sz="3000" b="1" spc="-1" dirty="0" err="1">
                <a:solidFill>
                  <a:srgbClr val="000000"/>
                </a:solidFill>
                <a:latin typeface="Calibri"/>
                <a:cs typeface="Calibri"/>
              </a:rPr>
              <a:t>Quarkonia</a:t>
            </a:r>
            <a:endParaRPr lang="en-US" sz="3000" b="1" spc="-1" dirty="0">
              <a:solidFill>
                <a:srgbClr val="000000"/>
              </a:solidFill>
              <a:latin typeface="Calibri"/>
              <a:cs typeface="Calibri"/>
            </a:endParaRPr>
          </a:p>
        </p:txBody>
      </p:sp>
      <p:cxnSp>
        <p:nvCxnSpPr>
          <p:cNvPr id="10" name="Straight Arrow Connector 9">
            <a:extLst>
              <a:ext uri="{FF2B5EF4-FFF2-40B4-BE49-F238E27FC236}">
                <a16:creationId xmlns:a16="http://schemas.microsoft.com/office/drawing/2014/main" id="{E0FCA8F9-9E25-EF5F-1BB4-9841E4F1D5FF}"/>
              </a:ext>
            </a:extLst>
          </p:cNvPr>
          <p:cNvCxnSpPr>
            <a:cxnSpLocks/>
          </p:cNvCxnSpPr>
          <p:nvPr/>
        </p:nvCxnSpPr>
        <p:spPr>
          <a:xfrm>
            <a:off x="-3943" y="52192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2" name="PlaceHolder 32">
            <a:extLst>
              <a:ext uri="{FF2B5EF4-FFF2-40B4-BE49-F238E27FC236}">
                <a16:creationId xmlns:a16="http://schemas.microsoft.com/office/drawing/2014/main" id="{26D2D1E2-5482-1130-E288-D813BDCB5829}"/>
              </a:ext>
            </a:extLst>
          </p:cNvPr>
          <p:cNvSpPr/>
          <p:nvPr/>
        </p:nvSpPr>
        <p:spPr>
          <a:xfrm>
            <a:off x="173082" y="3176464"/>
            <a:ext cx="6693460" cy="25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b="1" u="sng" spc="-1" dirty="0">
                <a:solidFill>
                  <a:srgbClr val="000000"/>
                </a:solidFill>
                <a:latin typeface="Calibri"/>
                <a:cs typeface="Calibri"/>
              </a:rPr>
              <a:t>Lindblad Master Equation: Open Quantum System (OQS) + </a:t>
            </a:r>
            <a:r>
              <a:rPr lang="en-US" b="1" u="sng" spc="-1" dirty="0" err="1">
                <a:solidFill>
                  <a:srgbClr val="000000"/>
                </a:solidFill>
                <a:latin typeface="Calibri"/>
                <a:cs typeface="Calibri"/>
              </a:rPr>
              <a:t>pNRQCD</a:t>
            </a:r>
            <a:endParaRPr lang="en-US" u="sng" dirty="0">
              <a:latin typeface="Calibri"/>
              <a:cs typeface="Calibri"/>
            </a:endParaRPr>
          </a:p>
        </p:txBody>
      </p:sp>
      <p:sp>
        <p:nvSpPr>
          <p:cNvPr id="45" name="TextBox 44">
            <a:extLst>
              <a:ext uri="{FF2B5EF4-FFF2-40B4-BE49-F238E27FC236}">
                <a16:creationId xmlns:a16="http://schemas.microsoft.com/office/drawing/2014/main" id="{8AB72A14-4B39-BB12-EE7D-A0BFFFA7A0AC}"/>
              </a:ext>
            </a:extLst>
          </p:cNvPr>
          <p:cNvSpPr txBox="1"/>
          <p:nvPr/>
        </p:nvSpPr>
        <p:spPr>
          <a:xfrm>
            <a:off x="114497" y="3491285"/>
            <a:ext cx="66934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Following the hierarchy of scales, </a:t>
            </a:r>
            <a:r>
              <a:rPr lang="en-US" b="1" dirty="0">
                <a:latin typeface="Calibri"/>
                <a:cs typeface="Calibri"/>
              </a:rPr>
              <a:t>M &gt;&gt; 1/a</a:t>
            </a:r>
            <a:r>
              <a:rPr lang="en-US" b="1" baseline="-25000" dirty="0">
                <a:latin typeface="Calibri"/>
                <a:cs typeface="Calibri"/>
              </a:rPr>
              <a:t>0</a:t>
            </a:r>
            <a:r>
              <a:rPr lang="en-US" b="1" dirty="0">
                <a:latin typeface="Calibri"/>
                <a:cs typeface="Calibri"/>
              </a:rPr>
              <a:t> &gt;&gt; (</a:t>
            </a:r>
            <a:r>
              <a:rPr lang="en-US" b="1" dirty="0">
                <a:latin typeface="Calibri"/>
                <a:ea typeface="+mn-lt"/>
                <a:cs typeface="Calibri"/>
              </a:rPr>
              <a:t>π</a:t>
            </a:r>
            <a:r>
              <a:rPr lang="en-US" b="1" dirty="0">
                <a:latin typeface="Calibri"/>
                <a:cs typeface="Calibri"/>
              </a:rPr>
              <a:t>) T ∼ </a:t>
            </a:r>
            <a:r>
              <a:rPr lang="en-US" b="1" dirty="0" err="1">
                <a:latin typeface="Calibri"/>
                <a:cs typeface="Calibri"/>
              </a:rPr>
              <a:t>m</a:t>
            </a:r>
            <a:r>
              <a:rPr lang="en-US" b="1" baseline="-25000" dirty="0" err="1">
                <a:latin typeface="Calibri"/>
                <a:cs typeface="Calibri"/>
              </a:rPr>
              <a:t>D</a:t>
            </a:r>
            <a:r>
              <a:rPr lang="en-US" b="1" dirty="0">
                <a:latin typeface="Calibri"/>
                <a:cs typeface="Calibri"/>
              </a:rPr>
              <a:t> &gt;&gt; E</a:t>
            </a:r>
            <a:r>
              <a:rPr lang="en-US" b="1" baseline="-25000" dirty="0">
                <a:latin typeface="Calibri"/>
                <a:cs typeface="Calibri"/>
              </a:rPr>
              <a:t>b</a:t>
            </a:r>
            <a:r>
              <a:rPr lang="en-US" dirty="0">
                <a:latin typeface="Calibri"/>
                <a:cs typeface="Calibri"/>
              </a:rPr>
              <a:t>, at NLO </a:t>
            </a:r>
            <a:r>
              <a:rPr lang="en-US" dirty="0" err="1">
                <a:latin typeface="Calibri"/>
                <a:cs typeface="Calibri"/>
              </a:rPr>
              <a:t>pNRQCD</a:t>
            </a:r>
            <a:r>
              <a:rPr lang="en-US" dirty="0">
                <a:latin typeface="Calibri"/>
                <a:cs typeface="Calibri"/>
              </a:rPr>
              <a:t> in E</a:t>
            </a:r>
            <a:r>
              <a:rPr lang="en-US" baseline="-25000" dirty="0">
                <a:latin typeface="Calibri"/>
                <a:cs typeface="Calibri"/>
              </a:rPr>
              <a:t>b </a:t>
            </a:r>
            <a:r>
              <a:rPr lang="en-US" dirty="0">
                <a:latin typeface="Calibri"/>
                <a:cs typeface="Calibri"/>
              </a:rPr>
              <a:t>/ T, the </a:t>
            </a:r>
            <a:r>
              <a:rPr lang="en-US" sz="1800" spc="-1" dirty="0">
                <a:latin typeface="Calibri"/>
                <a:ea typeface="+mn-lt"/>
                <a:cs typeface="Calibri"/>
              </a:rPr>
              <a:t>Lindblad-</a:t>
            </a:r>
            <a:r>
              <a:rPr lang="en-US" sz="1800" spc="-1" dirty="0" err="1">
                <a:latin typeface="Calibri"/>
                <a:ea typeface="+mn-lt"/>
                <a:cs typeface="Calibri"/>
              </a:rPr>
              <a:t>Gorini</a:t>
            </a:r>
            <a:r>
              <a:rPr lang="en-US" sz="1800" spc="-1" dirty="0">
                <a:latin typeface="Calibri"/>
                <a:ea typeface="+mn-lt"/>
                <a:cs typeface="Calibri"/>
              </a:rPr>
              <a:t>-</a:t>
            </a:r>
            <a:r>
              <a:rPr lang="en-US" sz="1800" spc="-1" dirty="0" err="1">
                <a:latin typeface="Calibri"/>
                <a:ea typeface="+mn-lt"/>
                <a:cs typeface="Calibri"/>
              </a:rPr>
              <a:t>Kossakowski</a:t>
            </a:r>
            <a:r>
              <a:rPr lang="en-US" sz="1800" spc="-1" dirty="0">
                <a:latin typeface="Calibri"/>
                <a:ea typeface="+mn-lt"/>
                <a:cs typeface="Calibri"/>
              </a:rPr>
              <a:t>-Sudarshan </a:t>
            </a:r>
            <a:r>
              <a:rPr lang="en-US" sz="1800" b="1" spc="-1" dirty="0">
                <a:latin typeface="Calibri"/>
                <a:ea typeface="+mn-lt"/>
                <a:cs typeface="Calibri"/>
              </a:rPr>
              <a:t>Master Equation:</a:t>
            </a:r>
            <a:endParaRPr lang="en-US" dirty="0">
              <a:latin typeface="Calibri"/>
              <a:cs typeface="Calibri"/>
            </a:endParaRPr>
          </a:p>
        </p:txBody>
      </p:sp>
      <p:sp>
        <p:nvSpPr>
          <p:cNvPr id="2" name="TextBox 1">
            <a:extLst>
              <a:ext uri="{FF2B5EF4-FFF2-40B4-BE49-F238E27FC236}">
                <a16:creationId xmlns:a16="http://schemas.microsoft.com/office/drawing/2014/main" id="{AFCDB2AC-29C1-80AA-B487-8041FF1955C5}"/>
              </a:ext>
            </a:extLst>
          </p:cNvPr>
          <p:cNvSpPr txBox="1"/>
          <p:nvPr/>
        </p:nvSpPr>
        <p:spPr>
          <a:xfrm>
            <a:off x="687373" y="2279110"/>
            <a:ext cx="3964570" cy="76944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Calibri"/>
                <a:cs typeface="Calibri"/>
              </a:rPr>
              <a:t>Reduced Density Matrix of the System: </a:t>
            </a:r>
          </a:p>
          <a:p>
            <a:r>
              <a:rPr lang="en-US" sz="1400" dirty="0">
                <a:latin typeface="Calibri"/>
                <a:cs typeface="Calibri"/>
              </a:rPr>
              <a:t>(Non-Unitary Evolution)</a:t>
            </a:r>
            <a:endParaRPr lang="en-US" sz="2400" dirty="0">
              <a:latin typeface="Calibri"/>
              <a:cs typeface="Calibri"/>
            </a:endParaRPr>
          </a:p>
          <a:p>
            <a:endParaRPr lang="en-US" sz="1400" dirty="0">
              <a:latin typeface="Calibri"/>
              <a:cs typeface="Calibri"/>
            </a:endParaRPr>
          </a:p>
        </p:txBody>
      </p:sp>
      <p:pic>
        <p:nvPicPr>
          <p:cNvPr id="28" name="Picture 27">
            <a:extLst>
              <a:ext uri="{FF2B5EF4-FFF2-40B4-BE49-F238E27FC236}">
                <a16:creationId xmlns:a16="http://schemas.microsoft.com/office/drawing/2014/main" id="{E0BB6AC2-F869-5518-518B-FF59AD4E5412}"/>
              </a:ext>
            </a:extLst>
          </p:cNvPr>
          <p:cNvPicPr>
            <a:picLocks noChangeAspect="1"/>
          </p:cNvPicPr>
          <p:nvPr/>
        </p:nvPicPr>
        <p:blipFill>
          <a:blip r:embed="rId3"/>
          <a:stretch>
            <a:fillRect/>
          </a:stretch>
        </p:blipFill>
        <p:spPr>
          <a:xfrm>
            <a:off x="1368189" y="1767273"/>
            <a:ext cx="2973050" cy="359828"/>
          </a:xfrm>
          <a:prstGeom prst="rect">
            <a:avLst/>
          </a:prstGeom>
          <a:ln>
            <a:solidFill>
              <a:schemeClr val="tx1"/>
            </a:solidFill>
          </a:ln>
        </p:spPr>
      </p:pic>
      <p:grpSp>
        <p:nvGrpSpPr>
          <p:cNvPr id="36" name="Group 35">
            <a:extLst>
              <a:ext uri="{FF2B5EF4-FFF2-40B4-BE49-F238E27FC236}">
                <a16:creationId xmlns:a16="http://schemas.microsoft.com/office/drawing/2014/main" id="{9D0EFD32-435F-384C-C50D-C3FA29D39ABD}"/>
              </a:ext>
            </a:extLst>
          </p:cNvPr>
          <p:cNvGrpSpPr/>
          <p:nvPr/>
        </p:nvGrpSpPr>
        <p:grpSpPr>
          <a:xfrm>
            <a:off x="7043271" y="608080"/>
            <a:ext cx="5992329" cy="3320919"/>
            <a:chOff x="5666631" y="1894512"/>
            <a:chExt cx="5992329" cy="3320919"/>
          </a:xfrm>
        </p:grpSpPr>
        <p:grpSp>
          <p:nvGrpSpPr>
            <p:cNvPr id="34" name="Group 33">
              <a:extLst>
                <a:ext uri="{FF2B5EF4-FFF2-40B4-BE49-F238E27FC236}">
                  <a16:creationId xmlns:a16="http://schemas.microsoft.com/office/drawing/2014/main" id="{46E96B79-558B-C67A-0FE4-2A778B45C71F}"/>
                </a:ext>
              </a:extLst>
            </p:cNvPr>
            <p:cNvGrpSpPr/>
            <p:nvPr/>
          </p:nvGrpSpPr>
          <p:grpSpPr>
            <a:xfrm>
              <a:off x="5666631" y="1894512"/>
              <a:ext cx="5992329" cy="3320919"/>
              <a:chOff x="7048859" y="543233"/>
              <a:chExt cx="5992329" cy="3320919"/>
            </a:xfrm>
          </p:grpSpPr>
          <p:sp>
            <p:nvSpPr>
              <p:cNvPr id="53" name="TextBox 52">
                <a:extLst>
                  <a:ext uri="{FF2B5EF4-FFF2-40B4-BE49-F238E27FC236}">
                    <a16:creationId xmlns:a16="http://schemas.microsoft.com/office/drawing/2014/main" id="{948189A8-2A9F-86E4-1B52-1C46E717485D}"/>
                  </a:ext>
                </a:extLst>
              </p:cNvPr>
              <p:cNvSpPr txBox="1"/>
              <p:nvPr/>
            </p:nvSpPr>
            <p:spPr>
              <a:xfrm>
                <a:off x="11134562" y="3031356"/>
                <a:ext cx="393056" cy="369332"/>
              </a:xfrm>
              <a:prstGeom prst="rect">
                <a:avLst/>
              </a:prstGeom>
              <a:solidFill>
                <a:srgbClr val="FFC000"/>
              </a:solidFill>
            </p:spPr>
            <p:txBody>
              <a:bodyPr wrap="none" rtlCol="0">
                <a:spAutoFit/>
              </a:bodyPr>
              <a:lstStyle/>
              <a:p>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H</a:t>
                </a:r>
                <a:r>
                  <a:rPr lang="en-US" sz="1000" b="1" dirty="0">
                    <a:solidFill>
                      <a:srgbClr val="002060"/>
                    </a:solidFill>
                    <a:latin typeface="Calibri" panose="020F0502020204030204" pitchFamily="34" charset="0"/>
                    <a:ea typeface="Calibri" panose="020F0502020204030204" pitchFamily="34" charset="0"/>
                    <a:cs typeface="Calibri" panose="020F0502020204030204" pitchFamily="34" charset="0"/>
                  </a:rPr>
                  <a:t>E</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C6F94DD6-013A-02EC-688B-F9B1322EFE55}"/>
                  </a:ext>
                </a:extLst>
              </p:cNvPr>
              <p:cNvGrpSpPr/>
              <p:nvPr/>
            </p:nvGrpSpPr>
            <p:grpSpPr>
              <a:xfrm>
                <a:off x="7048859" y="543233"/>
                <a:ext cx="5992329" cy="3320919"/>
                <a:chOff x="7048859" y="543233"/>
                <a:chExt cx="5992329" cy="3320919"/>
              </a:xfrm>
            </p:grpSpPr>
            <p:grpSp>
              <p:nvGrpSpPr>
                <p:cNvPr id="32" name="Group 31">
                  <a:extLst>
                    <a:ext uri="{FF2B5EF4-FFF2-40B4-BE49-F238E27FC236}">
                      <a16:creationId xmlns:a16="http://schemas.microsoft.com/office/drawing/2014/main" id="{82CDF669-C010-9C23-A6E0-C007E111F65E}"/>
                    </a:ext>
                  </a:extLst>
                </p:cNvPr>
                <p:cNvGrpSpPr/>
                <p:nvPr/>
              </p:nvGrpSpPr>
              <p:grpSpPr>
                <a:xfrm>
                  <a:off x="7048859" y="543233"/>
                  <a:ext cx="5992329" cy="3320919"/>
                  <a:chOff x="7048859" y="543233"/>
                  <a:chExt cx="5992329" cy="3320919"/>
                </a:xfrm>
              </p:grpSpPr>
              <p:grpSp>
                <p:nvGrpSpPr>
                  <p:cNvPr id="44" name="Group 43">
                    <a:extLst>
                      <a:ext uri="{FF2B5EF4-FFF2-40B4-BE49-F238E27FC236}">
                        <a16:creationId xmlns:a16="http://schemas.microsoft.com/office/drawing/2014/main" id="{44A43036-BAB5-D039-7061-02AD7E084BA9}"/>
                      </a:ext>
                    </a:extLst>
                  </p:cNvPr>
                  <p:cNvGrpSpPr/>
                  <p:nvPr/>
                </p:nvGrpSpPr>
                <p:grpSpPr>
                  <a:xfrm>
                    <a:off x="7048859" y="617806"/>
                    <a:ext cx="5992329" cy="3168817"/>
                    <a:chOff x="6171711" y="564454"/>
                    <a:chExt cx="5992329" cy="3168817"/>
                  </a:xfrm>
                </p:grpSpPr>
                <p:grpSp>
                  <p:nvGrpSpPr>
                    <p:cNvPr id="41" name="Group 40">
                      <a:extLst>
                        <a:ext uri="{FF2B5EF4-FFF2-40B4-BE49-F238E27FC236}">
                          <a16:creationId xmlns:a16="http://schemas.microsoft.com/office/drawing/2014/main" id="{1F10A6D7-CE00-2BBF-E411-A21792D4052D}"/>
                        </a:ext>
                      </a:extLst>
                    </p:cNvPr>
                    <p:cNvGrpSpPr/>
                    <p:nvPr/>
                  </p:nvGrpSpPr>
                  <p:grpSpPr>
                    <a:xfrm>
                      <a:off x="6171711" y="564454"/>
                      <a:ext cx="5992329" cy="3168817"/>
                      <a:chOff x="6171711" y="564454"/>
                      <a:chExt cx="5992329" cy="3168817"/>
                    </a:xfrm>
                  </p:grpSpPr>
                  <p:sp>
                    <p:nvSpPr>
                      <p:cNvPr id="19" name="Rounded Rectangle 2">
                        <a:extLst>
                          <a:ext uri="{FF2B5EF4-FFF2-40B4-BE49-F238E27FC236}">
                            <a16:creationId xmlns:a16="http://schemas.microsoft.com/office/drawing/2014/main" id="{B3041267-E301-AA30-2C63-59057C6378FE}"/>
                          </a:ext>
                        </a:extLst>
                      </p:cNvPr>
                      <p:cNvSpPr/>
                      <p:nvPr/>
                    </p:nvSpPr>
                    <p:spPr>
                      <a:xfrm>
                        <a:off x="6665821" y="595005"/>
                        <a:ext cx="5498219" cy="31382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latin typeface="Calibri" panose="020F0502020204030204" pitchFamily="34" charset="0"/>
                          <a:cs typeface="Calibri" panose="020F0502020204030204" pitchFamily="34" charset="0"/>
                        </a:endParaRPr>
                      </a:p>
                      <a:p>
                        <a:pPr algn="ctr"/>
                        <a:endParaRPr lang="en-US" sz="1200" dirty="0">
                          <a:solidFill>
                            <a:srgbClr val="92D050"/>
                          </a:solidFill>
                          <a:latin typeface="Calibri" panose="020F0502020204030204" pitchFamily="34" charset="0"/>
                          <a:cs typeface="Calibri" panose="020F0502020204030204" pitchFamily="34" charset="0"/>
                        </a:endParaRPr>
                      </a:p>
                      <a:p>
                        <a:pPr algn="ctr"/>
                        <a:endParaRPr lang="en-US" sz="1200" dirty="0">
                          <a:solidFill>
                            <a:srgbClr val="92D050"/>
                          </a:solidFill>
                          <a:latin typeface="Calibri" panose="020F0502020204030204" pitchFamily="34" charset="0"/>
                          <a:cs typeface="Calibri" panose="020F0502020204030204" pitchFamily="34" charset="0"/>
                        </a:endParaRPr>
                      </a:p>
                      <a:p>
                        <a:pPr algn="ctr"/>
                        <a:endParaRPr lang="en-US" sz="1200" dirty="0">
                          <a:solidFill>
                            <a:srgbClr val="92D050"/>
                          </a:solidFill>
                          <a:latin typeface="Calibri" panose="020F0502020204030204" pitchFamily="34" charset="0"/>
                          <a:cs typeface="Calibri" panose="020F0502020204030204" pitchFamily="34" charset="0"/>
                        </a:endParaRPr>
                      </a:p>
                      <a:p>
                        <a:pPr algn="ctr"/>
                        <a:endParaRPr lang="en-US" sz="1200" dirty="0">
                          <a:solidFill>
                            <a:srgbClr val="92D050"/>
                          </a:solidFill>
                          <a:latin typeface="Calibri" panose="020F0502020204030204" pitchFamily="34" charset="0"/>
                          <a:cs typeface="Calibri" panose="020F0502020204030204" pitchFamily="34" charset="0"/>
                        </a:endParaRPr>
                      </a:p>
                      <a:p>
                        <a:pPr algn="ctr"/>
                        <a:endParaRPr lang="en-US" sz="1200" dirty="0">
                          <a:solidFill>
                            <a:srgbClr val="92D050"/>
                          </a:solidFill>
                          <a:latin typeface="Calibri" panose="020F0502020204030204" pitchFamily="34" charset="0"/>
                          <a:cs typeface="Calibri" panose="020F0502020204030204" pitchFamily="34" charset="0"/>
                        </a:endParaRPr>
                      </a:p>
                      <a:p>
                        <a:pPr algn="ctr"/>
                        <a:endParaRPr lang="en-US" sz="1200" dirty="0">
                          <a:solidFill>
                            <a:srgbClr val="92D050"/>
                          </a:solidFill>
                          <a:latin typeface="Calibri" panose="020F0502020204030204" pitchFamily="34" charset="0"/>
                          <a:cs typeface="Calibri" panose="020F0502020204030204" pitchFamily="34" charset="0"/>
                        </a:endParaRPr>
                      </a:p>
                      <a:p>
                        <a:pPr algn="ctr"/>
                        <a:r>
                          <a:rPr lang="en-US" sz="1200" dirty="0">
                            <a:solidFill>
                              <a:srgbClr val="C00000"/>
                            </a:solidFill>
                            <a:latin typeface="Calibri" panose="020F0502020204030204" pitchFamily="34" charset="0"/>
                            <a:cs typeface="Calibri" panose="020F0502020204030204" pitchFamily="34" charset="0"/>
                          </a:rPr>
                          <a:t>                     Environment / Bath : QGP</a:t>
                        </a:r>
                      </a:p>
                    </p:txBody>
                  </p:sp>
                  <p:sp>
                    <p:nvSpPr>
                      <p:cNvPr id="23" name="Rounded Rectangle 17">
                        <a:extLst>
                          <a:ext uri="{FF2B5EF4-FFF2-40B4-BE49-F238E27FC236}">
                            <a16:creationId xmlns:a16="http://schemas.microsoft.com/office/drawing/2014/main" id="{5D047599-6D8D-62EF-097C-9C9425F64B26}"/>
                          </a:ext>
                        </a:extLst>
                      </p:cNvPr>
                      <p:cNvSpPr/>
                      <p:nvPr/>
                    </p:nvSpPr>
                    <p:spPr>
                      <a:xfrm>
                        <a:off x="6171711" y="2520856"/>
                        <a:ext cx="1836844" cy="6556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latin typeface="Calibri" panose="020F0502020204030204" pitchFamily="34" charset="0"/>
                            <a:cs typeface="Calibri" panose="020F0502020204030204" pitchFamily="34" charset="0"/>
                          </a:rPr>
                          <a:t>Open Quantum </a:t>
                        </a:r>
                        <a:r>
                          <a:rPr lang="en-US" sz="1200" b="1" dirty="0">
                            <a:solidFill>
                              <a:srgbClr val="0070C0"/>
                            </a:solidFill>
                            <a:latin typeface="Calibri" panose="020F0502020204030204" pitchFamily="34" charset="0"/>
                            <a:cs typeface="Calibri" panose="020F0502020204030204" pitchFamily="34" charset="0"/>
                          </a:rPr>
                          <a:t>System</a:t>
                        </a:r>
                        <a:r>
                          <a:rPr lang="en-US" sz="1200" dirty="0">
                            <a:solidFill>
                              <a:srgbClr val="0070C0"/>
                            </a:solidFill>
                            <a:latin typeface="Calibri" panose="020F0502020204030204" pitchFamily="34" charset="0"/>
                            <a:cs typeface="Calibri" panose="020F0502020204030204" pitchFamily="34" charset="0"/>
                          </a:rPr>
                          <a:t>: </a:t>
                        </a:r>
                        <a:r>
                          <a:rPr lang="en-US" sz="1200" b="1" dirty="0">
                            <a:solidFill>
                              <a:srgbClr val="0070C0"/>
                            </a:solidFill>
                            <a:latin typeface="Calibri" panose="020F0502020204030204" pitchFamily="34" charset="0"/>
                            <a:cs typeface="Calibri" panose="020F0502020204030204" pitchFamily="34" charset="0"/>
                          </a:rPr>
                          <a:t>Bottomonium</a:t>
                        </a:r>
                      </a:p>
                    </p:txBody>
                  </p:sp>
                  <p:pic>
                    <p:nvPicPr>
                      <p:cNvPr id="31" name="Picture 30">
                        <a:extLst>
                          <a:ext uri="{FF2B5EF4-FFF2-40B4-BE49-F238E27FC236}">
                            <a16:creationId xmlns:a16="http://schemas.microsoft.com/office/drawing/2014/main" id="{9427661A-B290-7B75-FB18-20CEF7EE6E95}"/>
                          </a:ext>
                        </a:extLst>
                      </p:cNvPr>
                      <p:cNvPicPr>
                        <a:picLocks noChangeAspect="1"/>
                      </p:cNvPicPr>
                      <p:nvPr/>
                    </p:nvPicPr>
                    <p:blipFill>
                      <a:blip r:embed="rId4"/>
                      <a:stretch>
                        <a:fillRect/>
                      </a:stretch>
                    </p:blipFill>
                    <p:spPr>
                      <a:xfrm>
                        <a:off x="7596447" y="564454"/>
                        <a:ext cx="3634104" cy="27523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undefined">
                        <a:extLst>
                          <a:ext uri="{FF2B5EF4-FFF2-40B4-BE49-F238E27FC236}">
                            <a16:creationId xmlns:a16="http://schemas.microsoft.com/office/drawing/2014/main" id="{0D7CC901-1848-1279-9E4D-86D8792439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5546" y="2098193"/>
                        <a:ext cx="655651" cy="655651"/>
                      </a:xfrm>
                      <a:prstGeom prst="ellipse">
                        <a:avLst/>
                      </a:prstGeom>
                      <a:ln w="63500" cap="rnd">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cxnSp>
                  <p:nvCxnSpPr>
                    <p:cNvPr id="25" name="Straight Arrow Connector 24">
                      <a:extLst>
                        <a:ext uri="{FF2B5EF4-FFF2-40B4-BE49-F238E27FC236}">
                          <a16:creationId xmlns:a16="http://schemas.microsoft.com/office/drawing/2014/main" id="{CDB119D7-26FB-A3A5-FDCD-97951AAA5F3B}"/>
                        </a:ext>
                      </a:extLst>
                    </p:cNvPr>
                    <p:cNvCxnSpPr>
                      <a:cxnSpLocks/>
                    </p:cNvCxnSpPr>
                    <p:nvPr/>
                  </p:nvCxnSpPr>
                  <p:spPr>
                    <a:xfrm flipV="1">
                      <a:off x="8826920" y="1562917"/>
                      <a:ext cx="53707" cy="655652"/>
                    </a:xfrm>
                    <a:prstGeom prst="straightConnector1">
                      <a:avLst/>
                    </a:prstGeom>
                    <a:ln>
                      <a:solidFill>
                        <a:srgbClr val="FFFF66"/>
                      </a:solidFill>
                      <a:headEnd type="triangle"/>
                      <a:tailEnd type="triangle"/>
                    </a:ln>
                  </p:spPr>
                  <p:style>
                    <a:lnRef idx="3">
                      <a:schemeClr val="accent5"/>
                    </a:lnRef>
                    <a:fillRef idx="0">
                      <a:schemeClr val="accent5"/>
                    </a:fillRef>
                    <a:effectRef idx="2">
                      <a:schemeClr val="accent5"/>
                    </a:effectRef>
                    <a:fontRef idx="minor">
                      <a:schemeClr val="tx1"/>
                    </a:fontRef>
                  </p:style>
                </p:cxnSp>
              </p:grpSp>
              <p:sp>
                <p:nvSpPr>
                  <p:cNvPr id="29" name="Rectangle 28">
                    <a:extLst>
                      <a:ext uri="{FF2B5EF4-FFF2-40B4-BE49-F238E27FC236}">
                        <a16:creationId xmlns:a16="http://schemas.microsoft.com/office/drawing/2014/main" id="{20DFAAC8-C1FD-EFAF-C349-F96A87E13D3A}"/>
                      </a:ext>
                    </a:extLst>
                  </p:cNvPr>
                  <p:cNvSpPr/>
                  <p:nvPr/>
                </p:nvSpPr>
                <p:spPr>
                  <a:xfrm>
                    <a:off x="7048859" y="543233"/>
                    <a:ext cx="5115181" cy="332091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52" name="TextBox 51">
                  <a:extLst>
                    <a:ext uri="{FF2B5EF4-FFF2-40B4-BE49-F238E27FC236}">
                      <a16:creationId xmlns:a16="http://schemas.microsoft.com/office/drawing/2014/main" id="{AF38E7E1-09FA-2739-0CFB-1460D530D649}"/>
                    </a:ext>
                  </a:extLst>
                </p:cNvPr>
                <p:cNvSpPr txBox="1"/>
                <p:nvPr/>
              </p:nvSpPr>
              <p:spPr>
                <a:xfrm>
                  <a:off x="8784357" y="2565555"/>
                  <a:ext cx="437904" cy="369332"/>
                </a:xfrm>
                <a:prstGeom prst="rect">
                  <a:avLst/>
                </a:prstGeom>
                <a:solidFill>
                  <a:srgbClr val="FFC000"/>
                </a:solidFill>
                <a:ln>
                  <a:solidFill>
                    <a:srgbClr val="FFFF00"/>
                  </a:solidFill>
                </a:ln>
              </p:spPr>
              <p:txBody>
                <a:bodyPr wrap="square" rtlCol="0">
                  <a:spAutoFit/>
                </a:bodyPr>
                <a:lstStyle/>
                <a:p>
                  <a:r>
                    <a:rPr lang="en-US" dirty="0">
                      <a:solidFill>
                        <a:srgbClr val="0070C0"/>
                      </a:solidFill>
                      <a:effectLst>
                        <a:outerShdw blurRad="50800" dist="38100" dir="2700000" algn="tl" rotWithShape="0">
                          <a:prstClr val="black">
                            <a:alpha val="40000"/>
                          </a:prstClr>
                        </a:outerShdw>
                      </a:effectLst>
                    </a:rPr>
                    <a:t>H</a:t>
                  </a:r>
                  <a:r>
                    <a:rPr lang="en-US" sz="1000" dirty="0">
                      <a:solidFill>
                        <a:srgbClr val="0070C0"/>
                      </a:solidFill>
                      <a:effectLst>
                        <a:outerShdw blurRad="50800" dist="38100" dir="2700000" algn="tl" rotWithShape="0">
                          <a:prstClr val="black">
                            <a:alpha val="40000"/>
                          </a:prstClr>
                        </a:outerShdw>
                      </a:effectLst>
                    </a:rPr>
                    <a:t>S</a:t>
                  </a:r>
                  <a:endParaRPr lang="en-US" dirty="0">
                    <a:solidFill>
                      <a:srgbClr val="0070C0"/>
                    </a:solidFill>
                    <a:effectLst>
                      <a:outerShdw blurRad="50800" dist="38100" dir="2700000" algn="tl" rotWithShape="0">
                        <a:prstClr val="black">
                          <a:alpha val="40000"/>
                        </a:prstClr>
                      </a:outerShdw>
                    </a:effectLst>
                  </a:endParaRPr>
                </a:p>
              </p:txBody>
            </p:sp>
          </p:grpSp>
        </p:grpSp>
        <p:sp>
          <p:nvSpPr>
            <p:cNvPr id="55" name="TextBox 54">
              <a:extLst>
                <a:ext uri="{FF2B5EF4-FFF2-40B4-BE49-F238E27FC236}">
                  <a16:creationId xmlns:a16="http://schemas.microsoft.com/office/drawing/2014/main" id="{991AF674-6939-DCC3-5938-B712BCF8A9B1}"/>
                </a:ext>
              </a:extLst>
            </p:cNvPr>
            <p:cNvSpPr txBox="1"/>
            <p:nvPr/>
          </p:nvSpPr>
          <p:spPr>
            <a:xfrm rot="20620626">
              <a:off x="7978624" y="3110349"/>
              <a:ext cx="337792" cy="307777"/>
            </a:xfrm>
            <a:prstGeom prst="rect">
              <a:avLst/>
            </a:prstGeom>
            <a:solidFill>
              <a:srgbClr val="FFC000"/>
            </a:solidFill>
          </p:spPr>
          <p:txBody>
            <a:bodyPr wrap="square">
              <a:spAutoFit/>
            </a:bodyPr>
            <a:lstStyle/>
            <a:p>
              <a:r>
                <a:rPr lang="en-US" sz="1400" b="1" dirty="0">
                  <a:solidFill>
                    <a:srgbClr val="FF0000"/>
                  </a:solidFill>
                  <a:latin typeface="Calibri" panose="020F0502020204030204" pitchFamily="34" charset="0"/>
                  <a:ea typeface="Calibri" panose="020F0502020204030204" pitchFamily="34" charset="0"/>
                  <a:cs typeface="Calibri" panose="020F0502020204030204" pitchFamily="34" charset="0"/>
                </a:rPr>
                <a:t>H</a:t>
              </a:r>
              <a:r>
                <a:rPr lang="en-US" sz="800" dirty="0">
                  <a:solidFill>
                    <a:srgbClr val="FF0000"/>
                  </a:solidFill>
                  <a:latin typeface="Amasis MT Pro Medium" panose="020F0502020204030204" pitchFamily="18" charset="0"/>
                  <a:ea typeface="Calibri" panose="020F0502020204030204" pitchFamily="34" charset="0"/>
                  <a:cs typeface="Calibri" panose="020F0502020204030204" pitchFamily="34" charset="0"/>
                </a:rPr>
                <a:t>I</a:t>
              </a:r>
              <a:endParaRPr lang="en-US" sz="1400" dirty="0">
                <a:solidFill>
                  <a:srgbClr val="FF0000"/>
                </a:solidFill>
                <a:latin typeface="Amasis MT Pro Medium" panose="020F0502020204030204" pitchFamily="18" charset="0"/>
                <a:ea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62CFD241-A9F9-5E70-A516-DBE0123132FB}"/>
              </a:ext>
            </a:extLst>
          </p:cNvPr>
          <p:cNvGrpSpPr/>
          <p:nvPr/>
        </p:nvGrpSpPr>
        <p:grpSpPr>
          <a:xfrm>
            <a:off x="1105713" y="4760398"/>
            <a:ext cx="9079944" cy="1625300"/>
            <a:chOff x="91104" y="4772169"/>
            <a:chExt cx="9079944" cy="1625300"/>
          </a:xfrm>
        </p:grpSpPr>
        <p:pic>
          <p:nvPicPr>
            <p:cNvPr id="26" name="Picture 25" descr="A number and symbols on a white background&#10;&#10;Description automatically generated">
              <a:extLst>
                <a:ext uri="{FF2B5EF4-FFF2-40B4-BE49-F238E27FC236}">
                  <a16:creationId xmlns:a16="http://schemas.microsoft.com/office/drawing/2014/main" id="{0BD20D30-F551-5E90-2401-4558377B9642}"/>
                </a:ext>
              </a:extLst>
            </p:cNvPr>
            <p:cNvPicPr>
              <a:picLocks noChangeAspect="1"/>
            </p:cNvPicPr>
            <p:nvPr/>
          </p:nvPicPr>
          <p:blipFill>
            <a:blip r:embed="rId6"/>
            <a:stretch>
              <a:fillRect/>
            </a:stretch>
          </p:blipFill>
          <p:spPr>
            <a:xfrm>
              <a:off x="2167524" y="4821724"/>
              <a:ext cx="6577311" cy="753837"/>
            </a:xfrm>
            <a:prstGeom prst="rect">
              <a:avLst/>
            </a:prstGeom>
            <a:ln>
              <a:solidFill>
                <a:schemeClr val="tx1"/>
              </a:solidFill>
            </a:ln>
          </p:spPr>
        </p:pic>
        <p:sp>
          <p:nvSpPr>
            <p:cNvPr id="62" name="TextBox 61">
              <a:extLst>
                <a:ext uri="{FF2B5EF4-FFF2-40B4-BE49-F238E27FC236}">
                  <a16:creationId xmlns:a16="http://schemas.microsoft.com/office/drawing/2014/main" id="{F2374E4E-841D-7F33-CFCD-95881BE2BC11}"/>
                </a:ext>
              </a:extLst>
            </p:cNvPr>
            <p:cNvSpPr txBox="1"/>
            <p:nvPr/>
          </p:nvSpPr>
          <p:spPr>
            <a:xfrm>
              <a:off x="3174215" y="6109887"/>
              <a:ext cx="3608624" cy="276999"/>
            </a:xfrm>
            <a:prstGeom prst="rect">
              <a:avLst/>
            </a:prstGeom>
            <a:noFill/>
          </p:spPr>
          <p:txBody>
            <a:bodyPr wrap="square">
              <a:spAutoFit/>
            </a:bodyPr>
            <a:lstStyle/>
            <a:p>
              <a:pPr algn="ctr"/>
              <a:r>
                <a:rPr lang="en-US" sz="1200" dirty="0">
                  <a:solidFill>
                    <a:srgbClr val="0070C0"/>
                  </a:solidFill>
                  <a:latin typeface="Calibri" panose="020F0502020204030204" pitchFamily="34" charset="0"/>
                  <a:cs typeface="Calibri" panose="020F0502020204030204" pitchFamily="34" charset="0"/>
                </a:rPr>
                <a:t>Density Matrix of the (open) Bottomonium System</a:t>
              </a:r>
            </a:p>
          </p:txBody>
        </p:sp>
        <p:cxnSp>
          <p:nvCxnSpPr>
            <p:cNvPr id="128" name="Straight Arrow Connector 127">
              <a:extLst>
                <a:ext uri="{FF2B5EF4-FFF2-40B4-BE49-F238E27FC236}">
                  <a16:creationId xmlns:a16="http://schemas.microsoft.com/office/drawing/2014/main" id="{50F57AE1-C378-0863-1418-301171CE1DD1}"/>
                </a:ext>
              </a:extLst>
            </p:cNvPr>
            <p:cNvCxnSpPr>
              <a:cxnSpLocks/>
            </p:cNvCxnSpPr>
            <p:nvPr/>
          </p:nvCxnSpPr>
          <p:spPr>
            <a:xfrm flipH="1" flipV="1">
              <a:off x="4341239" y="5319402"/>
              <a:ext cx="869231" cy="746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677FD6A2-ECDC-EF62-E42C-4E4907BBFD11}"/>
                </a:ext>
              </a:extLst>
            </p:cNvPr>
            <p:cNvSpPr txBox="1"/>
            <p:nvPr/>
          </p:nvSpPr>
          <p:spPr>
            <a:xfrm>
              <a:off x="7429230" y="6089692"/>
              <a:ext cx="1741818" cy="307777"/>
            </a:xfrm>
            <a:prstGeom prst="rect">
              <a:avLst/>
            </a:prstGeom>
            <a:noFill/>
          </p:spPr>
          <p:txBody>
            <a:bodyPr wrap="square">
              <a:spAutoFit/>
            </a:bodyPr>
            <a:lstStyle/>
            <a:p>
              <a:pPr algn="ctr"/>
              <a:r>
                <a:rPr lang="en-US" sz="1400" dirty="0">
                  <a:solidFill>
                    <a:srgbClr val="0070C0"/>
                  </a:solidFill>
                  <a:latin typeface="Calibri" panose="020F0502020204030204" pitchFamily="34" charset="0"/>
                  <a:cs typeface="Calibri" panose="020F0502020204030204" pitchFamily="34" charset="0"/>
                </a:rPr>
                <a:t>Jump Operators</a:t>
              </a:r>
              <a:endParaRPr lang="en-US" sz="1400" b="1" dirty="0">
                <a:solidFill>
                  <a:srgbClr val="0070C0"/>
                </a:solidFill>
                <a:latin typeface="Calibri" panose="020F0502020204030204" pitchFamily="34" charset="0"/>
                <a:cs typeface="Calibri" panose="020F0502020204030204" pitchFamily="34" charset="0"/>
              </a:endParaRPr>
            </a:p>
          </p:txBody>
        </p:sp>
        <p:cxnSp>
          <p:nvCxnSpPr>
            <p:cNvPr id="136" name="Straight Arrow Connector 135">
              <a:extLst>
                <a:ext uri="{FF2B5EF4-FFF2-40B4-BE49-F238E27FC236}">
                  <a16:creationId xmlns:a16="http://schemas.microsoft.com/office/drawing/2014/main" id="{62C22A53-78B4-A23C-3EE7-B03FE18CC044}"/>
                </a:ext>
              </a:extLst>
            </p:cNvPr>
            <p:cNvCxnSpPr>
              <a:cxnSpLocks/>
              <a:stCxn id="135" idx="0"/>
            </p:cNvCxnSpPr>
            <p:nvPr/>
          </p:nvCxnSpPr>
          <p:spPr>
            <a:xfrm flipH="1" flipV="1">
              <a:off x="7828767" y="5344336"/>
              <a:ext cx="471372" cy="745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F67E39-E1D6-E52A-233E-7BAE4E42F461}"/>
                </a:ext>
              </a:extLst>
            </p:cNvPr>
            <p:cNvSpPr txBox="1"/>
            <p:nvPr/>
          </p:nvSpPr>
          <p:spPr>
            <a:xfrm>
              <a:off x="1023792" y="5999342"/>
              <a:ext cx="2215159" cy="276999"/>
            </a:xfrm>
            <a:prstGeom prst="rect">
              <a:avLst/>
            </a:prstGeom>
            <a:noFill/>
          </p:spPr>
          <p:txBody>
            <a:bodyPr wrap="square">
              <a:spAutoFit/>
            </a:bodyPr>
            <a:lstStyle/>
            <a:p>
              <a:pPr algn="ctr"/>
              <a:r>
                <a:rPr lang="en-US" sz="1200" dirty="0">
                  <a:solidFill>
                    <a:srgbClr val="0070C0"/>
                  </a:solidFill>
                  <a:latin typeface="Calibri" panose="020F0502020204030204" pitchFamily="34" charset="0"/>
                  <a:cs typeface="Calibri" panose="020F0502020204030204" pitchFamily="34" charset="0"/>
                </a:rPr>
                <a:t>Hamiltonian of the System</a:t>
              </a:r>
            </a:p>
          </p:txBody>
        </p:sp>
        <p:cxnSp>
          <p:nvCxnSpPr>
            <p:cNvPr id="5" name="Straight Arrow Connector 4">
              <a:extLst>
                <a:ext uri="{FF2B5EF4-FFF2-40B4-BE49-F238E27FC236}">
                  <a16:creationId xmlns:a16="http://schemas.microsoft.com/office/drawing/2014/main" id="{9E5BAE4D-B8BE-6EDE-B983-972A17DC2D90}"/>
                </a:ext>
              </a:extLst>
            </p:cNvPr>
            <p:cNvCxnSpPr>
              <a:cxnSpLocks/>
            </p:cNvCxnSpPr>
            <p:nvPr/>
          </p:nvCxnSpPr>
          <p:spPr>
            <a:xfrm flipV="1">
              <a:off x="2392471" y="5290533"/>
              <a:ext cx="1541947" cy="71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BBB6E95-E035-E6FB-0F4B-6DE906E59F90}"/>
                </a:ext>
              </a:extLst>
            </p:cNvPr>
            <p:cNvGrpSpPr/>
            <p:nvPr/>
          </p:nvGrpSpPr>
          <p:grpSpPr>
            <a:xfrm>
              <a:off x="91104" y="4772169"/>
              <a:ext cx="1959451" cy="881390"/>
              <a:chOff x="91104" y="4559227"/>
              <a:chExt cx="1959451" cy="881390"/>
            </a:xfrm>
          </p:grpSpPr>
          <p:pic>
            <p:nvPicPr>
              <p:cNvPr id="38" name="Picture 37" descr="A black text with a black line&#10;&#10;Description automatically generated">
                <a:extLst>
                  <a:ext uri="{FF2B5EF4-FFF2-40B4-BE49-F238E27FC236}">
                    <a16:creationId xmlns:a16="http://schemas.microsoft.com/office/drawing/2014/main" id="{212CD3ED-F522-C6E8-7C64-46FB2FEF0FA3}"/>
                  </a:ext>
                </a:extLst>
              </p:cNvPr>
              <p:cNvPicPr>
                <a:picLocks noChangeAspect="1"/>
              </p:cNvPicPr>
              <p:nvPr/>
            </p:nvPicPr>
            <p:blipFill>
              <a:blip r:embed="rId7" cstate="print">
                <a:extLst>
                  <a:ext uri="{28A0092B-C50C-407E-A947-70E740481C1C}">
                    <a14:useLocalDpi xmlns:a14="http://schemas.microsoft.com/office/drawing/2010/main" val="0"/>
                  </a:ext>
                </a:extLst>
              </a:blip>
              <a:srcRect l="8523" t="61496" r="10759" b="2267"/>
              <a:stretch/>
            </p:blipFill>
            <p:spPr>
              <a:xfrm>
                <a:off x="124371" y="5083114"/>
                <a:ext cx="1808727" cy="357503"/>
              </a:xfrm>
              <a:prstGeom prst="rect">
                <a:avLst/>
              </a:prstGeom>
            </p:spPr>
          </p:pic>
          <p:pic>
            <p:nvPicPr>
              <p:cNvPr id="50" name="Picture 49">
                <a:extLst>
                  <a:ext uri="{FF2B5EF4-FFF2-40B4-BE49-F238E27FC236}">
                    <a16:creationId xmlns:a16="http://schemas.microsoft.com/office/drawing/2014/main" id="{70361A95-13D9-060F-9083-CB82704CBAD5}"/>
                  </a:ext>
                </a:extLst>
              </p:cNvPr>
              <p:cNvPicPr>
                <a:picLocks noChangeAspect="1"/>
              </p:cNvPicPr>
              <p:nvPr/>
            </p:nvPicPr>
            <p:blipFill>
              <a:blip r:embed="rId8"/>
              <a:stretch>
                <a:fillRect/>
              </a:stretch>
            </p:blipFill>
            <p:spPr>
              <a:xfrm>
                <a:off x="91104" y="4559227"/>
                <a:ext cx="1959451" cy="281615"/>
              </a:xfrm>
              <a:prstGeom prst="rect">
                <a:avLst/>
              </a:prstGeom>
            </p:spPr>
          </p:pic>
          <p:sp>
            <p:nvSpPr>
              <p:cNvPr id="54" name="Arrow: Right 53">
                <a:extLst>
                  <a:ext uri="{FF2B5EF4-FFF2-40B4-BE49-F238E27FC236}">
                    <a16:creationId xmlns:a16="http://schemas.microsoft.com/office/drawing/2014/main" id="{F53FD68E-45EE-FED5-CA7F-D3D7D2FE524E}"/>
                  </a:ext>
                </a:extLst>
              </p:cNvPr>
              <p:cNvSpPr/>
              <p:nvPr/>
            </p:nvSpPr>
            <p:spPr>
              <a:xfrm>
                <a:off x="91104" y="4892673"/>
                <a:ext cx="1959451" cy="16664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6" name="Rectangle 55">
            <a:extLst>
              <a:ext uri="{FF2B5EF4-FFF2-40B4-BE49-F238E27FC236}">
                <a16:creationId xmlns:a16="http://schemas.microsoft.com/office/drawing/2014/main" id="{0CD1A3EF-B749-AC02-531D-B8319D795AA2}"/>
              </a:ext>
            </a:extLst>
          </p:cNvPr>
          <p:cNvSpPr/>
          <p:nvPr/>
        </p:nvSpPr>
        <p:spPr>
          <a:xfrm>
            <a:off x="5597562" y="4175661"/>
            <a:ext cx="6504549" cy="46503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900" spc="-1" dirty="0">
                <a:solidFill>
                  <a:srgbClr val="2A6099"/>
                </a:solidFill>
                <a:latin typeface="Calibri"/>
                <a:ea typeface="+mn-lt"/>
                <a:cs typeface="Calibri"/>
              </a:rPr>
              <a:t>[1] Bra </a:t>
            </a:r>
            <a:r>
              <a:rPr lang="en-US" sz="900" spc="-1" dirty="0" err="1">
                <a:solidFill>
                  <a:srgbClr val="2A6099"/>
                </a:solidFill>
                <a:latin typeface="Calibri"/>
                <a:ea typeface="+mn-lt"/>
                <a:cs typeface="Calibri"/>
              </a:rPr>
              <a:t>mbilla</a:t>
            </a:r>
            <a:r>
              <a:rPr lang="en-US" sz="900" spc="-1" dirty="0">
                <a:solidFill>
                  <a:srgbClr val="2A6099"/>
                </a:solidFill>
                <a:latin typeface="Calibri"/>
                <a:ea typeface="+mn-lt"/>
                <a:cs typeface="Calibri"/>
              </a:rPr>
              <a:t>, Escobedo, Islam, Strickland, Tiwari, Vairo &amp; Vander Griend (2022/23), </a:t>
            </a:r>
            <a:r>
              <a:rPr lang="en-US" sz="900" u="sng" spc="-1" dirty="0">
                <a:solidFill>
                  <a:srgbClr val="2A6099"/>
                </a:solidFill>
                <a:latin typeface="Calibri"/>
                <a:ea typeface="+mn-lt"/>
                <a:cs typeface="Calibri"/>
              </a:rPr>
              <a:t>2205.10289</a:t>
            </a:r>
            <a:r>
              <a:rPr lang="en-US" sz="900" spc="-1" dirty="0">
                <a:solidFill>
                  <a:srgbClr val="2A6099"/>
                </a:solidFill>
                <a:latin typeface="Calibri"/>
                <a:ea typeface="+mn-lt"/>
                <a:cs typeface="Calibri"/>
              </a:rPr>
              <a:t>, </a:t>
            </a:r>
            <a:r>
              <a:rPr lang="en-US" sz="900" u="sng" spc="-1" dirty="0">
                <a:solidFill>
                  <a:srgbClr val="2A6099"/>
                </a:solidFill>
                <a:latin typeface="Calibri"/>
                <a:ea typeface="+mn-lt"/>
                <a:cs typeface="Calibri"/>
              </a:rPr>
              <a:t>2302.11826 </a:t>
            </a:r>
            <a:r>
              <a:rPr lang="en-US" sz="900" spc="-1" dirty="0">
                <a:solidFill>
                  <a:srgbClr val="2A6099"/>
                </a:solidFill>
                <a:latin typeface="Calibri"/>
                <a:ea typeface="+mn-lt"/>
                <a:cs typeface="Calibri"/>
              </a:rPr>
              <a:t>, Strickland &amp;Thapa (2023), </a:t>
            </a:r>
            <a:r>
              <a:rPr lang="en-US" sz="900" u="sng" spc="-1" dirty="0">
                <a:solidFill>
                  <a:srgbClr val="2A6099"/>
                </a:solidFill>
                <a:latin typeface="Calibri"/>
                <a:ea typeface="+mn-lt"/>
                <a:cs typeface="Calibri"/>
              </a:rPr>
              <a:t>2305.17841,</a:t>
            </a:r>
            <a:r>
              <a:rPr lang="en-US" sz="900" spc="-1" dirty="0">
                <a:solidFill>
                  <a:srgbClr val="2A6099"/>
                </a:solidFill>
                <a:latin typeface="Calibri"/>
                <a:ea typeface="+mn-lt"/>
                <a:cs typeface="Calibri"/>
              </a:rPr>
              <a:t> Omar et al. (2021) QTRAJ 1.0, </a:t>
            </a:r>
            <a:r>
              <a:rPr lang="en-US" sz="900" u="sng" spc="-1" dirty="0">
                <a:solidFill>
                  <a:srgbClr val="2A6099"/>
                </a:solidFill>
                <a:latin typeface="Calibri"/>
                <a:ea typeface="+mn-lt"/>
                <a:cs typeface="Calibri"/>
              </a:rPr>
              <a:t>2107.06147</a:t>
            </a:r>
          </a:p>
          <a:p>
            <a:r>
              <a:rPr lang="en-US" sz="900" u="sng" spc="-1" dirty="0">
                <a:solidFill>
                  <a:srgbClr val="2A6099"/>
                </a:solidFill>
                <a:latin typeface="Calibri"/>
                <a:ea typeface="+mn-lt"/>
                <a:cs typeface="Calibri"/>
              </a:rPr>
              <a:t>[2] G. Lindblad, Commun. Math. Phys. 119, 48 (1976); V. </a:t>
            </a:r>
            <a:r>
              <a:rPr lang="en-US" sz="900" u="sng" spc="-1" dirty="0" err="1">
                <a:solidFill>
                  <a:srgbClr val="2A6099"/>
                </a:solidFill>
                <a:latin typeface="Calibri"/>
                <a:ea typeface="+mn-lt"/>
                <a:cs typeface="Calibri"/>
              </a:rPr>
              <a:t>Gorini</a:t>
            </a:r>
            <a:r>
              <a:rPr lang="en-US" sz="900" u="sng" spc="-1" dirty="0">
                <a:solidFill>
                  <a:srgbClr val="2A6099"/>
                </a:solidFill>
                <a:latin typeface="Calibri"/>
                <a:ea typeface="+mn-lt"/>
                <a:cs typeface="Calibri"/>
              </a:rPr>
              <a:t>, A. </a:t>
            </a:r>
            <a:r>
              <a:rPr lang="en-US" sz="900" u="sng" spc="-1" dirty="0" err="1">
                <a:solidFill>
                  <a:srgbClr val="2A6099"/>
                </a:solidFill>
                <a:latin typeface="Calibri"/>
                <a:ea typeface="+mn-lt"/>
                <a:cs typeface="Calibri"/>
              </a:rPr>
              <a:t>Kossakowski</a:t>
            </a:r>
            <a:r>
              <a:rPr lang="en-US" sz="900" u="sng" spc="-1" dirty="0">
                <a:solidFill>
                  <a:srgbClr val="2A6099"/>
                </a:solidFill>
                <a:latin typeface="Calibri"/>
                <a:ea typeface="+mn-lt"/>
                <a:cs typeface="Calibri"/>
              </a:rPr>
              <a:t>, and E.C. Sudarshan, J. Math. Phys. 17, 821 (1976)</a:t>
            </a:r>
            <a:endParaRPr lang="en-US" sz="900" u="sng" dirty="0">
              <a:latin typeface="Calibri"/>
              <a:cs typeface="Calibri"/>
            </a:endParaRPr>
          </a:p>
        </p:txBody>
      </p:sp>
      <p:sp>
        <p:nvSpPr>
          <p:cNvPr id="131" name="TextBox 130">
            <a:extLst>
              <a:ext uri="{FF2B5EF4-FFF2-40B4-BE49-F238E27FC236}">
                <a16:creationId xmlns:a16="http://schemas.microsoft.com/office/drawing/2014/main" id="{9EB2C51A-51CE-C5B8-529E-0116317435DE}"/>
              </a:ext>
            </a:extLst>
          </p:cNvPr>
          <p:cNvSpPr txBox="1"/>
          <p:nvPr/>
        </p:nvSpPr>
        <p:spPr>
          <a:xfrm>
            <a:off x="205241" y="1190646"/>
            <a:ext cx="66174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600" dirty="0">
                <a:latin typeface="Calibri"/>
                <a:cs typeface="Calibri"/>
              </a:rPr>
              <a:t>Bottomonium system is an open quantum system: it interacts with the QGP medium / environment</a:t>
            </a:r>
          </a:p>
        </p:txBody>
      </p:sp>
      <p:pic>
        <p:nvPicPr>
          <p:cNvPr id="132" name="Picture 131">
            <a:extLst>
              <a:ext uri="{FF2B5EF4-FFF2-40B4-BE49-F238E27FC236}">
                <a16:creationId xmlns:a16="http://schemas.microsoft.com/office/drawing/2014/main" id="{C61E1731-43AB-2390-5404-4D3E297D638B}"/>
              </a:ext>
            </a:extLst>
          </p:cNvPr>
          <p:cNvPicPr>
            <a:picLocks noChangeAspect="1"/>
          </p:cNvPicPr>
          <p:nvPr/>
        </p:nvPicPr>
        <p:blipFill>
          <a:blip r:embed="rId8"/>
          <a:stretch>
            <a:fillRect/>
          </a:stretch>
        </p:blipFill>
        <p:spPr>
          <a:xfrm>
            <a:off x="2609492" y="2627733"/>
            <a:ext cx="1959451" cy="281615"/>
          </a:xfrm>
          <a:prstGeom prst="rect">
            <a:avLst/>
          </a:prstGeom>
        </p:spPr>
      </p:pic>
    </p:spTree>
    <p:extLst>
      <p:ext uri="{BB962C8B-B14F-4D97-AF65-F5344CB8AC3E}">
        <p14:creationId xmlns:p14="http://schemas.microsoft.com/office/powerpoint/2010/main" val="90535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189" name="PlaceHolder 32"/>
          <p:cNvSpPr/>
          <p:nvPr/>
        </p:nvSpPr>
        <p:spPr>
          <a:xfrm>
            <a:off x="128394" y="387"/>
            <a:ext cx="11055163" cy="5484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2800" b="1" spc="-1" dirty="0">
                <a:solidFill>
                  <a:srgbClr val="000000"/>
                </a:solidFill>
                <a:latin typeface="Calibri"/>
                <a:cs typeface="Calibri"/>
              </a:rPr>
              <a:t>KSU-Munich Approach: OQS + </a:t>
            </a:r>
            <a:r>
              <a:rPr lang="en-US" sz="2800" b="1" spc="-1" dirty="0" err="1">
                <a:solidFill>
                  <a:srgbClr val="000000"/>
                </a:solidFill>
                <a:latin typeface="Calibri"/>
                <a:cs typeface="Calibri"/>
              </a:rPr>
              <a:t>pNRQCD</a:t>
            </a:r>
            <a:endParaRPr lang="en-US" sz="3000" dirty="0">
              <a:latin typeface="Calibri"/>
              <a:cs typeface="Calibri"/>
            </a:endParaRPr>
          </a:p>
        </p:txBody>
      </p:sp>
      <p:pic>
        <p:nvPicPr>
          <p:cNvPr id="5" name="Picture 4" descr="A close up of a symbol&#10;&#10;Description automatically generated">
            <a:extLst>
              <a:ext uri="{FF2B5EF4-FFF2-40B4-BE49-F238E27FC236}">
                <a16:creationId xmlns:a16="http://schemas.microsoft.com/office/drawing/2014/main" id="{BF38CD6D-7851-E7B4-C1D3-66883B82FA5A}"/>
              </a:ext>
            </a:extLst>
          </p:cNvPr>
          <p:cNvPicPr>
            <a:picLocks noChangeAspect="1"/>
          </p:cNvPicPr>
          <p:nvPr/>
        </p:nvPicPr>
        <p:blipFill>
          <a:blip r:embed="rId2"/>
          <a:stretch>
            <a:fillRect/>
          </a:stretch>
        </p:blipFill>
        <p:spPr>
          <a:xfrm>
            <a:off x="149338" y="1451474"/>
            <a:ext cx="1763956" cy="582295"/>
          </a:xfrm>
          <a:prstGeom prst="rect">
            <a:avLst/>
          </a:prstGeom>
          <a:ln>
            <a:noFill/>
          </a:ln>
        </p:spPr>
      </p:pic>
      <p:pic>
        <p:nvPicPr>
          <p:cNvPr id="6" name="Picture 5" descr="A black and white text&#10;&#10;Description automatically generated">
            <a:extLst>
              <a:ext uri="{FF2B5EF4-FFF2-40B4-BE49-F238E27FC236}">
                <a16:creationId xmlns:a16="http://schemas.microsoft.com/office/drawing/2014/main" id="{68BA1239-1D81-6248-98F1-E2E7D532BC32}"/>
              </a:ext>
            </a:extLst>
          </p:cNvPr>
          <p:cNvPicPr>
            <a:picLocks noChangeAspect="1"/>
          </p:cNvPicPr>
          <p:nvPr/>
        </p:nvPicPr>
        <p:blipFill>
          <a:blip r:embed="rId3"/>
          <a:stretch>
            <a:fillRect/>
          </a:stretch>
        </p:blipFill>
        <p:spPr>
          <a:xfrm>
            <a:off x="2674427" y="1442807"/>
            <a:ext cx="3067620" cy="582297"/>
          </a:xfrm>
          <a:prstGeom prst="rect">
            <a:avLst/>
          </a:prstGeom>
          <a:ln>
            <a:noFill/>
          </a:ln>
        </p:spPr>
      </p:pic>
      <p:pic>
        <p:nvPicPr>
          <p:cNvPr id="7" name="Picture 6">
            <a:extLst>
              <a:ext uri="{FF2B5EF4-FFF2-40B4-BE49-F238E27FC236}">
                <a16:creationId xmlns:a16="http://schemas.microsoft.com/office/drawing/2014/main" id="{32D43191-09CF-1871-A540-765EA25477F1}"/>
              </a:ext>
            </a:extLst>
          </p:cNvPr>
          <p:cNvPicPr>
            <a:picLocks noChangeAspect="1"/>
          </p:cNvPicPr>
          <p:nvPr/>
        </p:nvPicPr>
        <p:blipFill>
          <a:blip r:embed="rId4"/>
          <a:stretch>
            <a:fillRect/>
          </a:stretch>
        </p:blipFill>
        <p:spPr>
          <a:xfrm>
            <a:off x="2496515" y="2168180"/>
            <a:ext cx="3748783" cy="1028719"/>
          </a:xfrm>
          <a:prstGeom prst="rect">
            <a:avLst/>
          </a:prstGeom>
          <a:ln>
            <a:noFill/>
          </a:ln>
        </p:spPr>
      </p:pic>
      <p:pic>
        <p:nvPicPr>
          <p:cNvPr id="8" name="Picture 7" descr="A group of math equations&#10;&#10;Description automatically generated">
            <a:extLst>
              <a:ext uri="{FF2B5EF4-FFF2-40B4-BE49-F238E27FC236}">
                <a16:creationId xmlns:a16="http://schemas.microsoft.com/office/drawing/2014/main" id="{C1F4FC75-C88D-8856-EE60-9B2C2CC80629}"/>
              </a:ext>
            </a:extLst>
          </p:cNvPr>
          <p:cNvPicPr>
            <a:picLocks noChangeAspect="1"/>
          </p:cNvPicPr>
          <p:nvPr/>
        </p:nvPicPr>
        <p:blipFill>
          <a:blip r:embed="rId5"/>
          <a:stretch>
            <a:fillRect/>
          </a:stretch>
        </p:blipFill>
        <p:spPr>
          <a:xfrm>
            <a:off x="172103" y="5079319"/>
            <a:ext cx="3251406" cy="1351721"/>
          </a:xfrm>
          <a:prstGeom prst="rect">
            <a:avLst/>
          </a:prstGeom>
          <a:ln>
            <a:solidFill>
              <a:schemeClr val="tx1"/>
            </a:solidFill>
          </a:ln>
        </p:spPr>
      </p:pic>
      <p:pic>
        <p:nvPicPr>
          <p:cNvPr id="9" name="Picture 8">
            <a:extLst>
              <a:ext uri="{FF2B5EF4-FFF2-40B4-BE49-F238E27FC236}">
                <a16:creationId xmlns:a16="http://schemas.microsoft.com/office/drawing/2014/main" id="{BC7C1EDA-5B34-1E2C-052C-A2158B80D313}"/>
              </a:ext>
            </a:extLst>
          </p:cNvPr>
          <p:cNvPicPr>
            <a:picLocks noChangeAspect="1"/>
          </p:cNvPicPr>
          <p:nvPr/>
        </p:nvPicPr>
        <p:blipFill>
          <a:blip r:embed="rId6"/>
          <a:stretch>
            <a:fillRect/>
          </a:stretch>
        </p:blipFill>
        <p:spPr>
          <a:xfrm>
            <a:off x="7443706" y="1136743"/>
            <a:ext cx="4258213" cy="1211756"/>
          </a:xfrm>
          <a:prstGeom prst="rect">
            <a:avLst/>
          </a:prstGeom>
          <a:ln>
            <a:solidFill>
              <a:schemeClr val="tx1"/>
            </a:solidFill>
          </a:ln>
        </p:spPr>
      </p:pic>
      <p:sp>
        <p:nvSpPr>
          <p:cNvPr id="12" name="TextBox 11">
            <a:extLst>
              <a:ext uri="{FF2B5EF4-FFF2-40B4-BE49-F238E27FC236}">
                <a16:creationId xmlns:a16="http://schemas.microsoft.com/office/drawing/2014/main" id="{5FA32869-0F72-BB82-D2CE-A9B3A86DAEA9}"/>
              </a:ext>
            </a:extLst>
          </p:cNvPr>
          <p:cNvSpPr txBox="1"/>
          <p:nvPr/>
        </p:nvSpPr>
        <p:spPr>
          <a:xfrm>
            <a:off x="7358278" y="690242"/>
            <a:ext cx="2340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latin typeface="Calibri"/>
                <a:cs typeface="Calibri"/>
              </a:rPr>
              <a:t>Transport Coefficients:</a:t>
            </a:r>
          </a:p>
        </p:txBody>
      </p:sp>
      <p:sp>
        <p:nvSpPr>
          <p:cNvPr id="16" name="Rectangle 15">
            <a:extLst>
              <a:ext uri="{FF2B5EF4-FFF2-40B4-BE49-F238E27FC236}">
                <a16:creationId xmlns:a16="http://schemas.microsoft.com/office/drawing/2014/main" id="{CE7FC264-AEE5-3C47-025B-9704E436476F}"/>
              </a:ext>
            </a:extLst>
          </p:cNvPr>
          <p:cNvSpPr/>
          <p:nvPr/>
        </p:nvSpPr>
        <p:spPr>
          <a:xfrm>
            <a:off x="4563792" y="867081"/>
            <a:ext cx="2768318" cy="24194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000" spc="-1" dirty="0">
                <a:solidFill>
                  <a:srgbClr val="2A6099"/>
                </a:solidFill>
                <a:latin typeface="Calibri"/>
                <a:ea typeface="+mn-lt"/>
                <a:cs typeface="Calibri"/>
              </a:rPr>
              <a:t>QTRAJ-NLO </a:t>
            </a:r>
            <a:r>
              <a:rPr lang="en-US" sz="1000" u="sng" spc="-1" dirty="0">
                <a:solidFill>
                  <a:srgbClr val="2A6099"/>
                </a:solidFill>
                <a:latin typeface="Calibri"/>
                <a:ea typeface="+mn-lt"/>
                <a:cs typeface="Calibri"/>
              </a:rPr>
              <a:t>2205.10289, </a:t>
            </a:r>
            <a:r>
              <a:rPr lang="en-US" sz="1000" spc="-1" dirty="0">
                <a:solidFill>
                  <a:srgbClr val="2A6099"/>
                </a:solidFill>
                <a:latin typeface="Calibri"/>
                <a:ea typeface="+mn-lt"/>
                <a:cs typeface="Calibri"/>
              </a:rPr>
              <a:t>QTRAJ 1.0 </a:t>
            </a:r>
            <a:r>
              <a:rPr lang="en-US" sz="1000" u="sng" spc="-1" dirty="0">
                <a:solidFill>
                  <a:srgbClr val="2A6099"/>
                </a:solidFill>
                <a:latin typeface="Calibri"/>
                <a:ea typeface="+mn-lt"/>
                <a:cs typeface="Calibri"/>
              </a:rPr>
              <a:t>2107.06147</a:t>
            </a:r>
            <a:endParaRPr lang="en-US" sz="1000" u="sng" dirty="0">
              <a:latin typeface="Calibri"/>
              <a:cs typeface="Calibri"/>
            </a:endParaRPr>
          </a:p>
        </p:txBody>
      </p:sp>
      <p:cxnSp>
        <p:nvCxnSpPr>
          <p:cNvPr id="13" name="Straight Arrow Connector 12">
            <a:extLst>
              <a:ext uri="{FF2B5EF4-FFF2-40B4-BE49-F238E27FC236}">
                <a16:creationId xmlns:a16="http://schemas.microsoft.com/office/drawing/2014/main" id="{08E96B95-EEF9-BD6F-8E15-C3E854ED6F36}"/>
              </a:ext>
            </a:extLst>
          </p:cNvPr>
          <p:cNvCxnSpPr>
            <a:cxnSpLocks/>
          </p:cNvCxnSpPr>
          <p:nvPr/>
        </p:nvCxnSpPr>
        <p:spPr>
          <a:xfrm>
            <a:off x="7358278" y="593816"/>
            <a:ext cx="2500" cy="5938457"/>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5" name="TextBox 14">
            <a:extLst>
              <a:ext uri="{FF2B5EF4-FFF2-40B4-BE49-F238E27FC236}">
                <a16:creationId xmlns:a16="http://schemas.microsoft.com/office/drawing/2014/main" id="{840A6E86-5705-A0EB-CF9C-384E2261BE9F}"/>
              </a:ext>
            </a:extLst>
          </p:cNvPr>
          <p:cNvSpPr txBox="1"/>
          <p:nvPr/>
        </p:nvSpPr>
        <p:spPr>
          <a:xfrm>
            <a:off x="149337" y="747089"/>
            <a:ext cx="47847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Reduced density matrix &amp; Hamiltonian of the system (decomposed into singlet &amp; octet):</a:t>
            </a:r>
          </a:p>
        </p:txBody>
      </p:sp>
      <p:sp>
        <p:nvSpPr>
          <p:cNvPr id="23" name="Footer Placeholder 22">
            <a:extLst>
              <a:ext uri="{FF2B5EF4-FFF2-40B4-BE49-F238E27FC236}">
                <a16:creationId xmlns:a16="http://schemas.microsoft.com/office/drawing/2014/main" id="{80C60F46-6467-0A4F-1F4D-C60FB64FA1DB}"/>
              </a:ext>
            </a:extLst>
          </p:cNvPr>
          <p:cNvSpPr>
            <a:spLocks noGrp="1"/>
          </p:cNvSpPr>
          <p:nvPr>
            <p:ph type="ftr" idx="4"/>
          </p:nvPr>
        </p:nvSpPr>
        <p:spPr/>
        <p:txBody>
          <a:bodyPr/>
          <a:lstStyle/>
          <a:p>
            <a:r>
              <a:rPr lang="en-US"/>
              <a:t>Sabin Thapa, Kent State University @CFNS2025</a:t>
            </a:r>
          </a:p>
        </p:txBody>
      </p:sp>
      <p:cxnSp>
        <p:nvCxnSpPr>
          <p:cNvPr id="24" name="Straight Arrow Connector 23">
            <a:extLst>
              <a:ext uri="{FF2B5EF4-FFF2-40B4-BE49-F238E27FC236}">
                <a16:creationId xmlns:a16="http://schemas.microsoft.com/office/drawing/2014/main" id="{5E5097A1-6B2F-E831-ADDB-D124E26D2815}"/>
              </a:ext>
            </a:extLst>
          </p:cNvPr>
          <p:cNvCxnSpPr>
            <a:cxnSpLocks/>
          </p:cNvCxnSpPr>
          <p:nvPr/>
        </p:nvCxnSpPr>
        <p:spPr>
          <a:xfrm>
            <a:off x="-3943" y="6532273"/>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DE1C3A5D-AC71-081F-93AE-72679844FA12}"/>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6" name="Slide Number Placeholder 25">
            <a:extLst>
              <a:ext uri="{FF2B5EF4-FFF2-40B4-BE49-F238E27FC236}">
                <a16:creationId xmlns:a16="http://schemas.microsoft.com/office/drawing/2014/main" id="{D893F085-0979-E5DA-FE8D-634771BFF53C}"/>
              </a:ext>
            </a:extLst>
          </p:cNvPr>
          <p:cNvSpPr>
            <a:spLocks noGrp="1"/>
          </p:cNvSpPr>
          <p:nvPr>
            <p:ph type="sldNum" idx="5"/>
          </p:nvPr>
        </p:nvSpPr>
        <p:spPr/>
        <p:txBody>
          <a:bodyPr/>
          <a:lstStyle/>
          <a:p>
            <a:fld id="{6665402A-E0A4-4C36-B0BC-8E7B2EFF3FF5}" type="slidenum">
              <a:rPr lang="en-US" smtClean="0"/>
              <a:t>11</a:t>
            </a:fld>
            <a:endParaRPr lang="en-US"/>
          </a:p>
        </p:txBody>
      </p:sp>
      <p:pic>
        <p:nvPicPr>
          <p:cNvPr id="2" name="Picture 1" descr="A diagram of lines and arrows&#10;&#10;Description automatically generated">
            <a:extLst>
              <a:ext uri="{FF2B5EF4-FFF2-40B4-BE49-F238E27FC236}">
                <a16:creationId xmlns:a16="http://schemas.microsoft.com/office/drawing/2014/main" id="{98328D7C-104E-D814-B074-79DE927B4892}"/>
              </a:ext>
            </a:extLst>
          </p:cNvPr>
          <p:cNvPicPr>
            <a:picLocks noChangeAspect="1"/>
          </p:cNvPicPr>
          <p:nvPr/>
        </p:nvPicPr>
        <p:blipFill>
          <a:blip r:embed="rId7"/>
          <a:stretch>
            <a:fillRect/>
          </a:stretch>
        </p:blipFill>
        <p:spPr>
          <a:xfrm>
            <a:off x="4359708" y="3107216"/>
            <a:ext cx="2826154" cy="3323824"/>
          </a:xfrm>
          <a:prstGeom prst="rect">
            <a:avLst/>
          </a:prstGeom>
          <a:ln>
            <a:noFill/>
          </a:ln>
        </p:spPr>
      </p:pic>
      <p:sp>
        <p:nvSpPr>
          <p:cNvPr id="30" name="TextBox 29">
            <a:extLst>
              <a:ext uri="{FF2B5EF4-FFF2-40B4-BE49-F238E27FC236}">
                <a16:creationId xmlns:a16="http://schemas.microsoft.com/office/drawing/2014/main" id="{81EB0B69-ECCD-5BED-B48D-088158776EDF}"/>
              </a:ext>
            </a:extLst>
          </p:cNvPr>
          <p:cNvSpPr txBox="1"/>
          <p:nvPr/>
        </p:nvSpPr>
        <p:spPr>
          <a:xfrm>
            <a:off x="77905" y="4399650"/>
            <a:ext cx="37487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latin typeface="Calibri"/>
                <a:cs typeface="Calibri"/>
              </a:rPr>
              <a:t>Jump/Collapse Operators:</a:t>
            </a:r>
          </a:p>
          <a:p>
            <a:r>
              <a:rPr lang="en-US" sz="1100" dirty="0">
                <a:latin typeface="Calibri"/>
                <a:cs typeface="Calibri"/>
                <a:sym typeface="Wingdings" panose="05000000000000000000" pitchFamily="2" charset="2"/>
              </a:rPr>
              <a:t> Effect of the medium causing transition between singlet &amp; octet states</a:t>
            </a:r>
            <a:endParaRPr lang="en-US" sz="1100" dirty="0">
              <a:latin typeface="Calibri"/>
              <a:cs typeface="Calibri"/>
            </a:endParaRPr>
          </a:p>
        </p:txBody>
      </p:sp>
      <p:sp>
        <p:nvSpPr>
          <p:cNvPr id="3" name="TextBox 2">
            <a:extLst>
              <a:ext uri="{FF2B5EF4-FFF2-40B4-BE49-F238E27FC236}">
                <a16:creationId xmlns:a16="http://schemas.microsoft.com/office/drawing/2014/main" id="{C3192189-CCDD-FA8F-7C4E-686C2BFB785B}"/>
              </a:ext>
            </a:extLst>
          </p:cNvPr>
          <p:cNvSpPr txBox="1"/>
          <p:nvPr/>
        </p:nvSpPr>
        <p:spPr>
          <a:xfrm>
            <a:off x="7467790" y="2508203"/>
            <a:ext cx="45769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k</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appa: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k(T) heavy quark momentum diffusion coefficient responsible for the large thermal width in the QGP medium, </a:t>
            </a:r>
          </a:p>
          <a:p>
            <a:pPr marL="285750" indent="-285750">
              <a:buFont typeface="Arial" panose="020B0604020202020204" pitchFamily="34" charset="0"/>
              <a:buChar char="•"/>
            </a:pP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g</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amma: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l-GR"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γ</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(T) (dispersive counterpart of kappa)  responsible for the thermal mass shift (= 0 for Upsilon states)</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3D32B67-766E-B068-2B5D-6631D326EB9F}"/>
              </a:ext>
            </a:extLst>
          </p:cNvPr>
          <p:cNvSpPr txBox="1"/>
          <p:nvPr/>
        </p:nvSpPr>
        <p:spPr>
          <a:xfrm>
            <a:off x="7458141" y="4723585"/>
            <a:ext cx="47058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In </a:t>
            </a:r>
            <a:r>
              <a:rPr lang="en-US" dirty="0">
                <a:latin typeface="Calibri" panose="020F0502020204030204" pitchFamily="34" charset="0"/>
                <a:cs typeface="Calibri" panose="020F0502020204030204" pitchFamily="34" charset="0"/>
              </a:rPr>
              <a:t>addition to kappa and gamma as inputs, we also have the temperature experienced by the bottomonium state along its propagation through the QGP (along with its physical trajectories coupled to background 3D viscous hydrodynamical evolution)</a:t>
            </a:r>
          </a:p>
        </p:txBody>
      </p:sp>
      <p:sp>
        <p:nvSpPr>
          <p:cNvPr id="19" name="TextBox 18">
            <a:extLst>
              <a:ext uri="{FF2B5EF4-FFF2-40B4-BE49-F238E27FC236}">
                <a16:creationId xmlns:a16="http://schemas.microsoft.com/office/drawing/2014/main" id="{EDD6D6A5-F8B6-4D6E-D255-AB0A41805CFC}"/>
              </a:ext>
            </a:extLst>
          </p:cNvPr>
          <p:cNvSpPr txBox="1"/>
          <p:nvPr/>
        </p:nvSpPr>
        <p:spPr>
          <a:xfrm>
            <a:off x="128394" y="2499222"/>
            <a:ext cx="2384057" cy="1815882"/>
          </a:xfrm>
          <a:prstGeom prst="rect">
            <a:avLst/>
          </a:prstGeom>
          <a:noFill/>
        </p:spPr>
        <p:txBody>
          <a:bodyPr wrap="square">
            <a:spAutoFit/>
          </a:bodyPr>
          <a:lstStyle/>
          <a:p>
            <a:r>
              <a:rPr lang="en-US"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imaginary part of the potential causing the decay of the Upsilon states in the medium </a:t>
            </a:r>
            <a:r>
              <a:rPr lang="en-US" sz="1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(dynamical screening from QGP medium), </a:t>
            </a:r>
            <a:r>
              <a:rPr lang="en-US"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depend on the transport coefficients, kappa and gamma.</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E5B4161-5E4A-F5AA-DAEF-363E8A025393}"/>
              </a:ext>
            </a:extLst>
          </p:cNvPr>
          <p:cNvSpPr txBox="1"/>
          <p:nvPr/>
        </p:nvSpPr>
        <p:spPr>
          <a:xfrm>
            <a:off x="7667350" y="4210282"/>
            <a:ext cx="4496690" cy="369332"/>
          </a:xfrm>
          <a:prstGeom prst="rect">
            <a:avLst/>
          </a:prstGeom>
          <a:noFill/>
        </p:spPr>
        <p:txBody>
          <a:bodyPr wrap="square">
            <a:spAutoFit/>
          </a:bodyPr>
          <a:lstStyle/>
          <a:p>
            <a:pPr marL="0" indent="0">
              <a:buNone/>
              <a:tabLst>
                <a:tab pos="0" algn="l"/>
              </a:tabLst>
            </a:pPr>
            <a:r>
              <a:rPr lang="en-US" sz="900" spc="-1" dirty="0">
                <a:solidFill>
                  <a:srgbClr val="0070C0"/>
                </a:solidFill>
                <a:latin typeface="Calibri" panose="020F0502020204030204" pitchFamily="34" charset="0"/>
                <a:ea typeface="Calibri" panose="020F0502020204030204" pitchFamily="34" charset="0"/>
                <a:cs typeface="Calibri" panose="020F0502020204030204" pitchFamily="34" charset="0"/>
              </a:rPr>
              <a:t>Larsen, </a:t>
            </a:r>
            <a:r>
              <a:rPr lang="en-US" sz="9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Meinel</a:t>
            </a:r>
            <a:r>
              <a:rPr lang="en-US" sz="900" spc="-1" dirty="0">
                <a:solidFill>
                  <a:srgbClr val="0070C0"/>
                </a:solidFill>
                <a:latin typeface="Calibri" panose="020F0502020204030204" pitchFamily="34" charset="0"/>
                <a:ea typeface="Calibri" panose="020F0502020204030204" pitchFamily="34" charset="0"/>
                <a:cs typeface="Calibri" panose="020F0502020204030204" pitchFamily="34" charset="0"/>
              </a:rPr>
              <a:t>, Mukherjee, </a:t>
            </a:r>
            <a:r>
              <a:rPr lang="en-US" sz="9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Petreczky</a:t>
            </a:r>
            <a:r>
              <a:rPr lang="en-US" sz="900" spc="-1" dirty="0">
                <a:solidFill>
                  <a:srgbClr val="0070C0"/>
                </a:solidFill>
                <a:latin typeface="Calibri" panose="020F0502020204030204" pitchFamily="34" charset="0"/>
                <a:ea typeface="Calibri" panose="020F0502020204030204" pitchFamily="34" charset="0"/>
                <a:cs typeface="Calibri" panose="020F0502020204030204" pitchFamily="34" charset="0"/>
              </a:rPr>
              <a:t> (2019) </a:t>
            </a:r>
            <a:r>
              <a:rPr lang="en-US" sz="90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1908.08437</a:t>
            </a:r>
          </a:p>
          <a:p>
            <a:pPr marL="0" indent="0">
              <a:buNone/>
              <a:tabLst>
                <a:tab pos="0" algn="l"/>
              </a:tabLst>
            </a:pPr>
            <a:r>
              <a:rPr lang="en-US" sz="900" spc="-1" dirty="0">
                <a:solidFill>
                  <a:srgbClr val="0070C0"/>
                </a:solidFill>
                <a:latin typeface="Calibri" panose="020F0502020204030204" pitchFamily="34" charset="0"/>
                <a:ea typeface="Calibri" panose="020F0502020204030204" pitchFamily="34" charset="0"/>
                <a:cs typeface="Calibri" panose="020F0502020204030204" pitchFamily="34" charset="0"/>
              </a:rPr>
              <a:t>Bala, Kaczmarek, Larsen, Mukherjee, </a:t>
            </a:r>
            <a:r>
              <a:rPr lang="en-US" sz="9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Parkar</a:t>
            </a:r>
            <a:r>
              <a:rPr lang="en-US" sz="900" spc="-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9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Petreczky</a:t>
            </a:r>
            <a:r>
              <a:rPr lang="en-US" sz="900" spc="-1" dirty="0">
                <a:solidFill>
                  <a:srgbClr val="0070C0"/>
                </a:solidFill>
                <a:latin typeface="Calibri" panose="020F0502020204030204" pitchFamily="34" charset="0"/>
                <a:ea typeface="Calibri" panose="020F0502020204030204" pitchFamily="34" charset="0"/>
                <a:cs typeface="Calibri" panose="020F0502020204030204" pitchFamily="34" charset="0"/>
              </a:rPr>
              <a:t>, Rothkopf, Weber (2022) </a:t>
            </a:r>
            <a:r>
              <a:rPr lang="en-US" sz="90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2110.11659</a:t>
            </a:r>
          </a:p>
        </p:txBody>
      </p:sp>
    </p:spTree>
    <p:extLst>
      <p:ext uri="{BB962C8B-B14F-4D97-AF65-F5344CB8AC3E}">
        <p14:creationId xmlns:p14="http://schemas.microsoft.com/office/powerpoint/2010/main" val="347329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23644-0E10-48DB-44BD-147AE0525040}"/>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80EDF5B0-5D1B-534C-66B2-56467348998D}"/>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11" name="Footer Placeholder 10">
            <a:extLst>
              <a:ext uri="{FF2B5EF4-FFF2-40B4-BE49-F238E27FC236}">
                <a16:creationId xmlns:a16="http://schemas.microsoft.com/office/drawing/2014/main" id="{DEA462A1-8322-8A54-D561-D4CEE1F7FA2A}"/>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47F67EB2-4807-FC10-6B37-D8C8BF8FA8DE}"/>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3" name="Slide Number Placeholder 12">
            <a:extLst>
              <a:ext uri="{FF2B5EF4-FFF2-40B4-BE49-F238E27FC236}">
                <a16:creationId xmlns:a16="http://schemas.microsoft.com/office/drawing/2014/main" id="{D985D613-9639-2CF8-A893-FBDC1F80B8E1}"/>
              </a:ext>
            </a:extLst>
          </p:cNvPr>
          <p:cNvSpPr>
            <a:spLocks noGrp="1"/>
          </p:cNvSpPr>
          <p:nvPr>
            <p:ph type="sldNum" idx="5"/>
          </p:nvPr>
        </p:nvSpPr>
        <p:spPr/>
        <p:txBody>
          <a:bodyPr/>
          <a:lstStyle/>
          <a:p>
            <a:fld id="{6665402A-E0A4-4C36-B0BC-8E7B2EFF3FF5}" type="slidenum">
              <a:rPr lang="en-US" smtClean="0"/>
              <a:t>12</a:t>
            </a:fld>
            <a:endParaRPr lang="en-US"/>
          </a:p>
        </p:txBody>
      </p:sp>
      <p:sp>
        <p:nvSpPr>
          <p:cNvPr id="6" name="PlaceHolder 32">
            <a:extLst>
              <a:ext uri="{FF2B5EF4-FFF2-40B4-BE49-F238E27FC236}">
                <a16:creationId xmlns:a16="http://schemas.microsoft.com/office/drawing/2014/main" id="{1AD42FBB-336D-1157-F1EB-D4133759CBC3}"/>
              </a:ext>
            </a:extLst>
          </p:cNvPr>
          <p:cNvSpPr/>
          <p:nvPr/>
        </p:nvSpPr>
        <p:spPr>
          <a:xfrm>
            <a:off x="280644" y="96344"/>
            <a:ext cx="10011435" cy="36722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a:cs typeface="Calibri"/>
              </a:rPr>
              <a:t>HOT NUCLEAR MATTER EFFECTS: QGP Effect in the </a:t>
            </a:r>
            <a:r>
              <a:rPr lang="en-US" sz="3000" b="1" spc="-1" dirty="0" err="1">
                <a:solidFill>
                  <a:srgbClr val="000000"/>
                </a:solidFill>
                <a:latin typeface="Calibri"/>
                <a:cs typeface="Calibri"/>
              </a:rPr>
              <a:t>Quarkonia</a:t>
            </a:r>
            <a:endParaRPr lang="en-US" sz="3000" b="1" spc="-1" dirty="0">
              <a:solidFill>
                <a:srgbClr val="000000"/>
              </a:solidFill>
              <a:latin typeface="Calibri"/>
              <a:cs typeface="Calibri"/>
            </a:endParaRPr>
          </a:p>
        </p:txBody>
      </p:sp>
      <p:cxnSp>
        <p:nvCxnSpPr>
          <p:cNvPr id="10" name="Straight Arrow Connector 9">
            <a:extLst>
              <a:ext uri="{FF2B5EF4-FFF2-40B4-BE49-F238E27FC236}">
                <a16:creationId xmlns:a16="http://schemas.microsoft.com/office/drawing/2014/main" id="{B2A5820F-37D1-87C8-787A-8BE96DABEFEF}"/>
              </a:ext>
            </a:extLst>
          </p:cNvPr>
          <p:cNvCxnSpPr>
            <a:cxnSpLocks/>
          </p:cNvCxnSpPr>
          <p:nvPr/>
        </p:nvCxnSpPr>
        <p:spPr>
          <a:xfrm>
            <a:off x="-3943" y="52192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pic>
        <p:nvPicPr>
          <p:cNvPr id="17" name="Picture 16" descr="A black text with a letter&#10;&#10;Description automatically generated">
            <a:extLst>
              <a:ext uri="{FF2B5EF4-FFF2-40B4-BE49-F238E27FC236}">
                <a16:creationId xmlns:a16="http://schemas.microsoft.com/office/drawing/2014/main" id="{B9F1E268-01EC-7F2A-F6C2-AF2F8AE76760}"/>
              </a:ext>
            </a:extLst>
          </p:cNvPr>
          <p:cNvPicPr>
            <a:picLocks noChangeAspect="1"/>
          </p:cNvPicPr>
          <p:nvPr/>
        </p:nvPicPr>
        <p:blipFill>
          <a:blip r:embed="rId3"/>
          <a:stretch>
            <a:fillRect/>
          </a:stretch>
        </p:blipFill>
        <p:spPr>
          <a:xfrm>
            <a:off x="261641" y="1778000"/>
            <a:ext cx="4606314" cy="819656"/>
          </a:xfrm>
          <a:prstGeom prst="rect">
            <a:avLst/>
          </a:prstGeom>
          <a:ln>
            <a:solidFill>
              <a:schemeClr val="tx1"/>
            </a:solidFill>
          </a:ln>
        </p:spPr>
      </p:pic>
      <p:pic>
        <p:nvPicPr>
          <p:cNvPr id="2" name="Picture 1" descr="A black text on a white background&#10;&#10;Description automatically generated">
            <a:extLst>
              <a:ext uri="{FF2B5EF4-FFF2-40B4-BE49-F238E27FC236}">
                <a16:creationId xmlns:a16="http://schemas.microsoft.com/office/drawing/2014/main" id="{BD74BF19-29AD-71BD-853B-DD916E4583EB}"/>
              </a:ext>
            </a:extLst>
          </p:cNvPr>
          <p:cNvPicPr>
            <a:picLocks noChangeAspect="1"/>
          </p:cNvPicPr>
          <p:nvPr/>
        </p:nvPicPr>
        <p:blipFill>
          <a:blip r:embed="rId4"/>
          <a:stretch>
            <a:fillRect/>
          </a:stretch>
        </p:blipFill>
        <p:spPr>
          <a:xfrm>
            <a:off x="340923" y="3862992"/>
            <a:ext cx="3447549" cy="688307"/>
          </a:xfrm>
          <a:prstGeom prst="rect">
            <a:avLst/>
          </a:prstGeom>
          <a:ln>
            <a:solidFill>
              <a:schemeClr val="tx1"/>
            </a:solidFill>
          </a:ln>
        </p:spPr>
      </p:pic>
      <p:pic>
        <p:nvPicPr>
          <p:cNvPr id="5" name="Picture 4" descr="A black text with a square and a square in it&#10;&#10;Description automatically generated">
            <a:extLst>
              <a:ext uri="{FF2B5EF4-FFF2-40B4-BE49-F238E27FC236}">
                <a16:creationId xmlns:a16="http://schemas.microsoft.com/office/drawing/2014/main" id="{4B8EBA2D-3DB0-D7A1-B425-8D6CCEF867EC}"/>
              </a:ext>
            </a:extLst>
          </p:cNvPr>
          <p:cNvPicPr>
            <a:picLocks noChangeAspect="1"/>
          </p:cNvPicPr>
          <p:nvPr/>
        </p:nvPicPr>
        <p:blipFill>
          <a:blip r:embed="rId5"/>
          <a:stretch>
            <a:fillRect/>
          </a:stretch>
        </p:blipFill>
        <p:spPr>
          <a:xfrm>
            <a:off x="259404" y="6045463"/>
            <a:ext cx="4331335" cy="405944"/>
          </a:xfrm>
          <a:prstGeom prst="rect">
            <a:avLst/>
          </a:prstGeom>
          <a:ln>
            <a:noFill/>
          </a:ln>
        </p:spPr>
      </p:pic>
      <p:pic>
        <p:nvPicPr>
          <p:cNvPr id="7" name="Picture 6" descr="A black text with a white background&#10;&#10;Description automatically generated">
            <a:extLst>
              <a:ext uri="{FF2B5EF4-FFF2-40B4-BE49-F238E27FC236}">
                <a16:creationId xmlns:a16="http://schemas.microsoft.com/office/drawing/2014/main" id="{C21377B7-FBA1-6C47-AA7A-774A9A94E393}"/>
              </a:ext>
            </a:extLst>
          </p:cNvPr>
          <p:cNvPicPr>
            <a:picLocks noChangeAspect="1"/>
          </p:cNvPicPr>
          <p:nvPr/>
        </p:nvPicPr>
        <p:blipFill>
          <a:blip r:embed="rId6"/>
          <a:stretch>
            <a:fillRect/>
          </a:stretch>
        </p:blipFill>
        <p:spPr>
          <a:xfrm>
            <a:off x="6045039" y="3885883"/>
            <a:ext cx="4679072" cy="762446"/>
          </a:xfrm>
          <a:prstGeom prst="rect">
            <a:avLst/>
          </a:prstGeom>
          <a:ln>
            <a:solidFill>
              <a:schemeClr val="tx1"/>
            </a:solidFill>
          </a:ln>
        </p:spPr>
      </p:pic>
      <p:pic>
        <p:nvPicPr>
          <p:cNvPr id="9" name="Picture 8" descr="A black and white text&#10;&#10;Description automatically generated">
            <a:extLst>
              <a:ext uri="{FF2B5EF4-FFF2-40B4-BE49-F238E27FC236}">
                <a16:creationId xmlns:a16="http://schemas.microsoft.com/office/drawing/2014/main" id="{CA504DBF-A6EF-0BEB-1A72-0D23125DFEEE}"/>
              </a:ext>
            </a:extLst>
          </p:cNvPr>
          <p:cNvPicPr>
            <a:picLocks noChangeAspect="1"/>
          </p:cNvPicPr>
          <p:nvPr/>
        </p:nvPicPr>
        <p:blipFill>
          <a:blip r:embed="rId7"/>
          <a:stretch>
            <a:fillRect/>
          </a:stretch>
        </p:blipFill>
        <p:spPr>
          <a:xfrm>
            <a:off x="5960151" y="5797292"/>
            <a:ext cx="4134489" cy="600596"/>
          </a:xfrm>
          <a:prstGeom prst="rect">
            <a:avLst/>
          </a:prstGeom>
          <a:ln>
            <a:noFill/>
          </a:ln>
        </p:spPr>
      </p:pic>
      <p:sp>
        <p:nvSpPr>
          <p:cNvPr id="15" name="TextBox 14">
            <a:extLst>
              <a:ext uri="{FF2B5EF4-FFF2-40B4-BE49-F238E27FC236}">
                <a16:creationId xmlns:a16="http://schemas.microsoft.com/office/drawing/2014/main" id="{B31A31DD-9EB3-A114-3A22-630BD0C925FA}"/>
              </a:ext>
            </a:extLst>
          </p:cNvPr>
          <p:cNvSpPr txBox="1"/>
          <p:nvPr/>
        </p:nvSpPr>
        <p:spPr>
          <a:xfrm>
            <a:off x="5912272" y="3484561"/>
            <a:ext cx="2340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latin typeface="Calibri"/>
                <a:cs typeface="Calibri"/>
              </a:rPr>
              <a:t>Regeneration:</a:t>
            </a:r>
            <a:endParaRPr lang="en-US" u="sng" dirty="0"/>
          </a:p>
        </p:txBody>
      </p:sp>
      <p:sp>
        <p:nvSpPr>
          <p:cNvPr id="18" name="TextBox 17">
            <a:extLst>
              <a:ext uri="{FF2B5EF4-FFF2-40B4-BE49-F238E27FC236}">
                <a16:creationId xmlns:a16="http://schemas.microsoft.com/office/drawing/2014/main" id="{71B0C0BD-70E4-AF89-31AC-6CDCB4B9FFCC}"/>
              </a:ext>
            </a:extLst>
          </p:cNvPr>
          <p:cNvSpPr txBox="1"/>
          <p:nvPr/>
        </p:nvSpPr>
        <p:spPr>
          <a:xfrm>
            <a:off x="247372" y="3453551"/>
            <a:ext cx="2851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latin typeface="Calibri"/>
                <a:cs typeface="Calibri"/>
              </a:rPr>
              <a:t>Primordial Suppression:</a:t>
            </a:r>
            <a:endParaRPr lang="en-US" u="sng" dirty="0"/>
          </a:p>
        </p:txBody>
      </p:sp>
      <p:sp>
        <p:nvSpPr>
          <p:cNvPr id="20" name="PlaceHolder 32">
            <a:extLst>
              <a:ext uri="{FF2B5EF4-FFF2-40B4-BE49-F238E27FC236}">
                <a16:creationId xmlns:a16="http://schemas.microsoft.com/office/drawing/2014/main" id="{81A4E0B9-9AC8-DCFB-3AF4-B0D86BAB7C5A}"/>
              </a:ext>
            </a:extLst>
          </p:cNvPr>
          <p:cNvSpPr/>
          <p:nvPr/>
        </p:nvSpPr>
        <p:spPr>
          <a:xfrm>
            <a:off x="247372" y="895774"/>
            <a:ext cx="5492388" cy="8221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1600" b="1" spc="-1" dirty="0">
                <a:latin typeface="Calibri"/>
                <a:cs typeface="Calibri"/>
              </a:rPr>
              <a:t>Kinetic Rate Equation for an Upsilon State in terms of loss and gain terms: </a:t>
            </a:r>
            <a:r>
              <a:rPr lang="en-US" spc="-1" dirty="0">
                <a:latin typeface="Calibri"/>
                <a:cs typeface="Calibri"/>
              </a:rPr>
              <a:t>describes the evolution of number of </a:t>
            </a:r>
            <a:r>
              <a:rPr lang="en-US" spc="-1" dirty="0" err="1">
                <a:latin typeface="Calibri"/>
                <a:cs typeface="Calibri"/>
              </a:rPr>
              <a:t>quarkonia</a:t>
            </a:r>
            <a:r>
              <a:rPr lang="en-US" spc="-1" dirty="0">
                <a:latin typeface="Calibri"/>
                <a:cs typeface="Calibri"/>
              </a:rPr>
              <a:t> states in the QGP as a function of time</a:t>
            </a:r>
            <a:endParaRPr lang="en-US" b="1" spc="-1" dirty="0">
              <a:latin typeface="Calibri"/>
              <a:cs typeface="Calibri"/>
            </a:endParaRPr>
          </a:p>
        </p:txBody>
      </p:sp>
      <p:sp>
        <p:nvSpPr>
          <p:cNvPr id="21" name="Rectangle 20">
            <a:extLst>
              <a:ext uri="{FF2B5EF4-FFF2-40B4-BE49-F238E27FC236}">
                <a16:creationId xmlns:a16="http://schemas.microsoft.com/office/drawing/2014/main" id="{CD7AE229-6AAC-467C-294F-60613DD0CE59}"/>
              </a:ext>
            </a:extLst>
          </p:cNvPr>
          <p:cNvSpPr/>
          <p:nvPr/>
        </p:nvSpPr>
        <p:spPr>
          <a:xfrm>
            <a:off x="9370980" y="602052"/>
            <a:ext cx="2793060" cy="58229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rPr>
              <a:t>Rapp, Zhao, Emerick (2012) </a:t>
            </a:r>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8"/>
              </a:rPr>
              <a:t>1111.6537</a:t>
            </a:r>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rPr>
              <a:t>,  Du, He (2017/18), </a:t>
            </a:r>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9"/>
              </a:rPr>
              <a:t>1706.08670</a:t>
            </a:r>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rPr>
              <a:t>,  </a:t>
            </a:r>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10"/>
              </a:rPr>
              <a:t>1808.10014</a:t>
            </a:r>
            <a:endParaRPr lang="en-US" sz="1000" u="sng" spc="-1" dirty="0">
              <a:solidFill>
                <a:srgbClr val="2A6099"/>
              </a:solidFill>
              <a:latin typeface="Calibri" panose="020F0502020204030204" pitchFamily="34" charset="0"/>
              <a:ea typeface="Calibri" panose="020F0502020204030204" pitchFamily="34" charset="0"/>
              <a:cs typeface="Calibri" panose="020F0502020204030204" pitchFamily="34" charset="0"/>
            </a:endParaRPr>
          </a:p>
          <a:p>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rPr>
              <a:t>Rapp, Wu (2024) </a:t>
            </a:r>
            <a:r>
              <a:rPr lang="en-US" sz="10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11"/>
              </a:rPr>
              <a:t>2404.09881</a:t>
            </a:r>
            <a:endParaRPr lang="en-US" sz="1000" u="sng"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2">
            <a:extLst>
              <a:ext uri="{FF2B5EF4-FFF2-40B4-BE49-F238E27FC236}">
                <a16:creationId xmlns:a16="http://schemas.microsoft.com/office/drawing/2014/main" id="{FF4F3037-5213-4A6C-EE30-03B799137744}"/>
              </a:ext>
            </a:extLst>
          </p:cNvPr>
          <p:cNvSpPr/>
          <p:nvPr/>
        </p:nvSpPr>
        <p:spPr>
          <a:xfrm>
            <a:off x="2593476" y="598134"/>
            <a:ext cx="6292566" cy="239432"/>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solidFill>
              </a:rPr>
              <a:t>Semi-classical Transport Model: </a:t>
            </a:r>
            <a:r>
              <a:rPr lang="en-US" b="1" dirty="0">
                <a:solidFill>
                  <a:schemeClr val="tx1"/>
                </a:solidFill>
              </a:rPr>
              <a:t>TAMU</a:t>
            </a:r>
          </a:p>
        </p:txBody>
      </p:sp>
      <p:sp>
        <p:nvSpPr>
          <p:cNvPr id="16" name="TextBox 15">
            <a:extLst>
              <a:ext uri="{FF2B5EF4-FFF2-40B4-BE49-F238E27FC236}">
                <a16:creationId xmlns:a16="http://schemas.microsoft.com/office/drawing/2014/main" id="{8B9FC8A5-C901-F602-90C0-D1CE65F721C6}"/>
              </a:ext>
            </a:extLst>
          </p:cNvPr>
          <p:cNvSpPr txBox="1"/>
          <p:nvPr/>
        </p:nvSpPr>
        <p:spPr>
          <a:xfrm>
            <a:off x="189107" y="5384480"/>
            <a:ext cx="39455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cs typeface="Calibri"/>
              </a:rPr>
              <a:t>Primordially produced Upsilon states that </a:t>
            </a:r>
            <a:r>
              <a:rPr lang="en-US" sz="1600" b="1" dirty="0">
                <a:latin typeface="Calibri"/>
                <a:cs typeface="Calibri"/>
              </a:rPr>
              <a:t>survive</a:t>
            </a:r>
            <a:r>
              <a:rPr lang="en-US" sz="1600" dirty="0">
                <a:latin typeface="Calibri"/>
                <a:cs typeface="Calibri"/>
              </a:rPr>
              <a:t> the QGP fireball expansion:</a:t>
            </a:r>
            <a:endParaRPr lang="en-US" sz="1600" dirty="0"/>
          </a:p>
        </p:txBody>
      </p:sp>
      <p:sp>
        <p:nvSpPr>
          <p:cNvPr id="19" name="TextBox 18">
            <a:extLst>
              <a:ext uri="{FF2B5EF4-FFF2-40B4-BE49-F238E27FC236}">
                <a16:creationId xmlns:a16="http://schemas.microsoft.com/office/drawing/2014/main" id="{4B9F2CB1-F360-C27F-2E7E-CAA60009546A}"/>
              </a:ext>
            </a:extLst>
          </p:cNvPr>
          <p:cNvSpPr txBox="1"/>
          <p:nvPr/>
        </p:nvSpPr>
        <p:spPr>
          <a:xfrm>
            <a:off x="5822360" y="5398062"/>
            <a:ext cx="60189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cs typeface="Calibri"/>
              </a:rPr>
              <a:t>Solution of this gives the number of regenerated Upsilon states:</a:t>
            </a:r>
            <a:endParaRPr lang="en-US" sz="1600" dirty="0"/>
          </a:p>
        </p:txBody>
      </p:sp>
      <p:cxnSp>
        <p:nvCxnSpPr>
          <p:cNvPr id="22" name="Straight Arrow Connector 21">
            <a:extLst>
              <a:ext uri="{FF2B5EF4-FFF2-40B4-BE49-F238E27FC236}">
                <a16:creationId xmlns:a16="http://schemas.microsoft.com/office/drawing/2014/main" id="{502961C8-6D5B-6D11-A5C5-D61D209DC0FC}"/>
              </a:ext>
            </a:extLst>
          </p:cNvPr>
          <p:cNvCxnSpPr>
            <a:cxnSpLocks/>
          </p:cNvCxnSpPr>
          <p:nvPr/>
        </p:nvCxnSpPr>
        <p:spPr>
          <a:xfrm flipH="1">
            <a:off x="5739759" y="3479632"/>
            <a:ext cx="65760" cy="3024488"/>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DAE7B2BF-69EB-9681-A2F1-876C4FB74AC1}"/>
              </a:ext>
            </a:extLst>
          </p:cNvPr>
          <p:cNvCxnSpPr>
            <a:cxnSpLocks/>
          </p:cNvCxnSpPr>
          <p:nvPr/>
        </p:nvCxnSpPr>
        <p:spPr>
          <a:xfrm flipH="1" flipV="1">
            <a:off x="0" y="3418263"/>
            <a:ext cx="12164040" cy="61369"/>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31" name="TextBox 30">
            <a:extLst>
              <a:ext uri="{FF2B5EF4-FFF2-40B4-BE49-F238E27FC236}">
                <a16:creationId xmlns:a16="http://schemas.microsoft.com/office/drawing/2014/main" id="{6AF11631-1F38-D4F8-8F22-D66FA1CDCBB1}"/>
              </a:ext>
            </a:extLst>
          </p:cNvPr>
          <p:cNvSpPr txBox="1"/>
          <p:nvPr/>
        </p:nvSpPr>
        <p:spPr>
          <a:xfrm>
            <a:off x="280644" y="2711867"/>
            <a:ext cx="2971920" cy="646331"/>
          </a:xfrm>
          <a:prstGeom prst="rect">
            <a:avLst/>
          </a:prstGeom>
          <a:noFill/>
        </p:spPr>
        <p:txBody>
          <a:bodyPr wrap="square">
            <a:spAutoFit/>
          </a:bodyPr>
          <a:lstStyle/>
          <a:p>
            <a:r>
              <a:rPr lang="en-US" sz="1200" dirty="0">
                <a:latin typeface="Calibri"/>
                <a:cs typeface="Calibri"/>
              </a:rPr>
              <a:t>Reaction Rate </a:t>
            </a:r>
            <a:r>
              <a:rPr lang="en-US" sz="1200" dirty="0">
                <a:latin typeface="Calibri"/>
                <a:cs typeface="Calibri"/>
                <a:sym typeface="Wingdings" panose="05000000000000000000" pitchFamily="2" charset="2"/>
              </a:rPr>
              <a:t>  Medium effect on bound Upsilon states (cause decay of bound states into unbound </a:t>
            </a:r>
            <a:r>
              <a:rPr lang="en-US" sz="1200" dirty="0" err="1">
                <a:latin typeface="Calibri"/>
                <a:cs typeface="Calibri"/>
                <a:sym typeface="Wingdings" panose="05000000000000000000" pitchFamily="2" charset="2"/>
              </a:rPr>
              <a:t>bbbar</a:t>
            </a:r>
            <a:r>
              <a:rPr lang="en-US" sz="1200" dirty="0">
                <a:latin typeface="Calibri"/>
                <a:cs typeface="Calibri"/>
                <a:sym typeface="Wingdings" panose="05000000000000000000" pitchFamily="2" charset="2"/>
              </a:rPr>
              <a:t> pairs)</a:t>
            </a:r>
            <a:endParaRPr lang="en-US" sz="1200" dirty="0"/>
          </a:p>
        </p:txBody>
      </p:sp>
      <p:sp>
        <p:nvSpPr>
          <p:cNvPr id="33" name="TextBox 32">
            <a:extLst>
              <a:ext uri="{FF2B5EF4-FFF2-40B4-BE49-F238E27FC236}">
                <a16:creationId xmlns:a16="http://schemas.microsoft.com/office/drawing/2014/main" id="{EEFF15A2-BEDE-A1AD-7F1C-EA26DDC6E5BE}"/>
              </a:ext>
            </a:extLst>
          </p:cNvPr>
          <p:cNvSpPr txBox="1"/>
          <p:nvPr/>
        </p:nvSpPr>
        <p:spPr>
          <a:xfrm>
            <a:off x="6235140" y="1427339"/>
            <a:ext cx="3447549" cy="461665"/>
          </a:xfrm>
          <a:prstGeom prst="rect">
            <a:avLst/>
          </a:prstGeom>
          <a:noFill/>
        </p:spPr>
        <p:txBody>
          <a:bodyPr wrap="square">
            <a:spAutoFit/>
          </a:bodyPr>
          <a:lstStyle/>
          <a:p>
            <a:r>
              <a:rPr lang="en-US" sz="1200" dirty="0">
                <a:latin typeface="Calibri"/>
                <a:cs typeface="Calibri"/>
              </a:rPr>
              <a:t>Equilibrium Limit </a:t>
            </a:r>
            <a:r>
              <a:rPr lang="en-US" sz="1200" dirty="0">
                <a:latin typeface="Calibri"/>
                <a:cs typeface="Calibri"/>
                <a:sym typeface="Wingdings" panose="05000000000000000000" pitchFamily="2" charset="2"/>
              </a:rPr>
              <a:t> Depends on </a:t>
            </a:r>
            <a:r>
              <a:rPr lang="en-US" sz="1200" dirty="0" err="1">
                <a:latin typeface="Calibri"/>
                <a:cs typeface="Calibri"/>
                <a:sym typeface="Wingdings" panose="05000000000000000000" pitchFamily="2" charset="2"/>
              </a:rPr>
              <a:t>bbbar</a:t>
            </a:r>
            <a:r>
              <a:rPr lang="en-US" sz="1200" dirty="0">
                <a:latin typeface="Calibri"/>
                <a:cs typeface="Calibri"/>
                <a:sym typeface="Wingdings" panose="05000000000000000000" pitchFamily="2" charset="2"/>
              </a:rPr>
              <a:t> cross section and the thermal environment (QGP fireball)</a:t>
            </a:r>
            <a:endParaRPr lang="en-US" sz="1200" dirty="0"/>
          </a:p>
        </p:txBody>
      </p:sp>
      <p:cxnSp>
        <p:nvCxnSpPr>
          <p:cNvPr id="35" name="Straight Arrow Connector 34">
            <a:extLst>
              <a:ext uri="{FF2B5EF4-FFF2-40B4-BE49-F238E27FC236}">
                <a16:creationId xmlns:a16="http://schemas.microsoft.com/office/drawing/2014/main" id="{915E8510-3F81-68E3-1D27-7763D2E639E8}"/>
              </a:ext>
            </a:extLst>
          </p:cNvPr>
          <p:cNvCxnSpPr>
            <a:cxnSpLocks/>
            <a:stCxn id="31" idx="0"/>
          </p:cNvCxnSpPr>
          <p:nvPr/>
        </p:nvCxnSpPr>
        <p:spPr>
          <a:xfrm flipV="1">
            <a:off x="1766604" y="2323880"/>
            <a:ext cx="95056" cy="387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CF2C39-E5AE-5B43-425E-506A1C6C05A6}"/>
              </a:ext>
            </a:extLst>
          </p:cNvPr>
          <p:cNvCxnSpPr>
            <a:cxnSpLocks/>
            <a:stCxn id="33" idx="1"/>
          </p:cNvCxnSpPr>
          <p:nvPr/>
        </p:nvCxnSpPr>
        <p:spPr>
          <a:xfrm flipH="1">
            <a:off x="4435820" y="1658172"/>
            <a:ext cx="1799320" cy="326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5EC05717-78BB-AAE4-30A3-F68BE48C0809}"/>
              </a:ext>
            </a:extLst>
          </p:cNvPr>
          <p:cNvPicPr>
            <a:picLocks noChangeAspect="1"/>
          </p:cNvPicPr>
          <p:nvPr/>
        </p:nvPicPr>
        <p:blipFill>
          <a:blip r:embed="rId12"/>
          <a:srcRect t="1904"/>
          <a:stretch/>
        </p:blipFill>
        <p:spPr>
          <a:xfrm>
            <a:off x="3595212" y="2704794"/>
            <a:ext cx="995527" cy="646331"/>
          </a:xfrm>
          <a:prstGeom prst="rect">
            <a:avLst/>
          </a:prstGeom>
        </p:spPr>
      </p:pic>
      <p:pic>
        <p:nvPicPr>
          <p:cNvPr id="48" name="Picture 47">
            <a:extLst>
              <a:ext uri="{FF2B5EF4-FFF2-40B4-BE49-F238E27FC236}">
                <a16:creationId xmlns:a16="http://schemas.microsoft.com/office/drawing/2014/main" id="{B7581C05-A32F-7C3D-5CB8-256EAFABEA9D}"/>
              </a:ext>
            </a:extLst>
          </p:cNvPr>
          <p:cNvPicPr>
            <a:picLocks noChangeAspect="1"/>
          </p:cNvPicPr>
          <p:nvPr/>
        </p:nvPicPr>
        <p:blipFill>
          <a:blip r:embed="rId13"/>
          <a:srcRect t="1836"/>
          <a:stretch/>
        </p:blipFill>
        <p:spPr>
          <a:xfrm>
            <a:off x="7601263" y="2672054"/>
            <a:ext cx="1048970" cy="688001"/>
          </a:xfrm>
          <a:prstGeom prst="rect">
            <a:avLst/>
          </a:prstGeom>
        </p:spPr>
      </p:pic>
      <p:sp>
        <p:nvSpPr>
          <p:cNvPr id="55" name="TextBox 54">
            <a:extLst>
              <a:ext uri="{FF2B5EF4-FFF2-40B4-BE49-F238E27FC236}">
                <a16:creationId xmlns:a16="http://schemas.microsoft.com/office/drawing/2014/main" id="{82A9572D-9779-FEB9-1D02-830B08C5671E}"/>
              </a:ext>
            </a:extLst>
          </p:cNvPr>
          <p:cNvSpPr txBox="1"/>
          <p:nvPr/>
        </p:nvSpPr>
        <p:spPr>
          <a:xfrm>
            <a:off x="4640081" y="2871948"/>
            <a:ext cx="2340635" cy="461665"/>
          </a:xfrm>
          <a:prstGeom prst="rect">
            <a:avLst/>
          </a:prstGeom>
          <a:noFill/>
        </p:spPr>
        <p:txBody>
          <a:bodyPr wrap="square">
            <a:spAutoFit/>
          </a:bodyPr>
          <a:lstStyle/>
          <a:p>
            <a:r>
              <a:rPr lang="en-US" sz="1200" b="1" dirty="0">
                <a:latin typeface="Calibri"/>
                <a:cs typeface="Calibri"/>
              </a:rPr>
              <a:t>Large binding </a:t>
            </a:r>
            <a:r>
              <a:rPr lang="en-US" sz="1200" dirty="0">
                <a:latin typeface="Calibri"/>
                <a:cs typeface="Calibri"/>
              </a:rPr>
              <a:t>(E</a:t>
            </a:r>
            <a:r>
              <a:rPr lang="en-US" sz="1200" baseline="-25000" dirty="0">
                <a:latin typeface="Calibri"/>
                <a:cs typeface="Calibri"/>
              </a:rPr>
              <a:t>B</a:t>
            </a:r>
            <a:r>
              <a:rPr lang="en-US" sz="1200" dirty="0">
                <a:latin typeface="Calibri"/>
                <a:cs typeface="Calibri"/>
              </a:rPr>
              <a:t> &gt;= T) </a:t>
            </a:r>
          </a:p>
          <a:p>
            <a:r>
              <a:rPr lang="en-US" sz="1200" dirty="0" err="1">
                <a:latin typeface="Calibri"/>
                <a:cs typeface="Calibri"/>
              </a:rPr>
              <a:t>Gluo</a:t>
            </a:r>
            <a:r>
              <a:rPr lang="en-US" sz="1200" dirty="0">
                <a:latin typeface="Calibri"/>
                <a:cs typeface="Calibri"/>
              </a:rPr>
              <a:t>-dissociation (singlet-to-octet)</a:t>
            </a:r>
            <a:endParaRPr lang="en-US" sz="1200" dirty="0"/>
          </a:p>
        </p:txBody>
      </p:sp>
      <p:sp>
        <p:nvSpPr>
          <p:cNvPr id="56" name="TextBox 55">
            <a:extLst>
              <a:ext uri="{FF2B5EF4-FFF2-40B4-BE49-F238E27FC236}">
                <a16:creationId xmlns:a16="http://schemas.microsoft.com/office/drawing/2014/main" id="{1AE17BFF-D1E2-A939-3AB1-3FAA5B0B6CC2}"/>
              </a:ext>
            </a:extLst>
          </p:cNvPr>
          <p:cNvSpPr txBox="1"/>
          <p:nvPr/>
        </p:nvSpPr>
        <p:spPr>
          <a:xfrm>
            <a:off x="8650233" y="2907279"/>
            <a:ext cx="1762600" cy="461665"/>
          </a:xfrm>
          <a:prstGeom prst="rect">
            <a:avLst/>
          </a:prstGeom>
          <a:noFill/>
        </p:spPr>
        <p:txBody>
          <a:bodyPr wrap="square">
            <a:spAutoFit/>
          </a:bodyPr>
          <a:lstStyle/>
          <a:p>
            <a:r>
              <a:rPr lang="en-US" sz="1200" b="1" dirty="0">
                <a:latin typeface="Calibri"/>
                <a:cs typeface="Calibri"/>
              </a:rPr>
              <a:t>Small binding </a:t>
            </a:r>
            <a:r>
              <a:rPr lang="en-US" sz="1200" dirty="0">
                <a:latin typeface="Calibri"/>
                <a:cs typeface="Calibri"/>
              </a:rPr>
              <a:t>(E</a:t>
            </a:r>
            <a:r>
              <a:rPr lang="en-US" sz="1200" baseline="-25000" dirty="0">
                <a:latin typeface="Calibri"/>
                <a:cs typeface="Calibri"/>
              </a:rPr>
              <a:t>B</a:t>
            </a:r>
            <a:r>
              <a:rPr lang="en-US" sz="1200" dirty="0">
                <a:latin typeface="Calibri"/>
                <a:cs typeface="Calibri"/>
              </a:rPr>
              <a:t> &lt;= </a:t>
            </a:r>
            <a:r>
              <a:rPr lang="en-US" sz="1200" dirty="0" err="1">
                <a:latin typeface="Calibri"/>
                <a:cs typeface="Calibri"/>
              </a:rPr>
              <a:t>m</a:t>
            </a:r>
            <a:r>
              <a:rPr lang="en-US" sz="1200" baseline="-25000" dirty="0" err="1">
                <a:latin typeface="Calibri"/>
                <a:cs typeface="Calibri"/>
              </a:rPr>
              <a:t>D</a:t>
            </a:r>
            <a:r>
              <a:rPr lang="en-US" sz="1200" dirty="0">
                <a:latin typeface="Calibri"/>
                <a:cs typeface="Calibri"/>
              </a:rPr>
              <a:t>)</a:t>
            </a:r>
          </a:p>
          <a:p>
            <a:r>
              <a:rPr lang="en-US" sz="1200" dirty="0">
                <a:latin typeface="Calibri"/>
                <a:cs typeface="Calibri"/>
              </a:rPr>
              <a:t>Quasi-free dissociation</a:t>
            </a:r>
            <a:endParaRPr lang="en-US" sz="1200" dirty="0"/>
          </a:p>
        </p:txBody>
      </p:sp>
      <p:pic>
        <p:nvPicPr>
          <p:cNvPr id="4" name="Picture 3">
            <a:extLst>
              <a:ext uri="{FF2B5EF4-FFF2-40B4-BE49-F238E27FC236}">
                <a16:creationId xmlns:a16="http://schemas.microsoft.com/office/drawing/2014/main" id="{A5189170-C258-24A0-1F37-1121D2771533}"/>
              </a:ext>
            </a:extLst>
          </p:cNvPr>
          <p:cNvPicPr>
            <a:picLocks noChangeAspect="1"/>
          </p:cNvPicPr>
          <p:nvPr/>
        </p:nvPicPr>
        <p:blipFill>
          <a:blip r:embed="rId14"/>
          <a:stretch>
            <a:fillRect/>
          </a:stretch>
        </p:blipFill>
        <p:spPr>
          <a:xfrm>
            <a:off x="6310850" y="1854564"/>
            <a:ext cx="2026393" cy="250668"/>
          </a:xfrm>
          <a:prstGeom prst="rect">
            <a:avLst/>
          </a:prstGeom>
        </p:spPr>
      </p:pic>
    </p:spTree>
    <p:extLst>
      <p:ext uri="{BB962C8B-B14F-4D97-AF65-F5344CB8AC3E}">
        <p14:creationId xmlns:p14="http://schemas.microsoft.com/office/powerpoint/2010/main" val="104580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8D91-34F1-30DE-1CCA-38D033512401}"/>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31D1FA4C-0C6A-E5D3-F894-39A12319378D}"/>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11" name="Footer Placeholder 10">
            <a:extLst>
              <a:ext uri="{FF2B5EF4-FFF2-40B4-BE49-F238E27FC236}">
                <a16:creationId xmlns:a16="http://schemas.microsoft.com/office/drawing/2014/main" id="{75407083-3D5D-A4F1-E55D-FB3275BCA2C7}"/>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813669CA-6934-55B0-CEDC-CD32A16F355F}"/>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3" name="Slide Number Placeholder 12">
            <a:extLst>
              <a:ext uri="{FF2B5EF4-FFF2-40B4-BE49-F238E27FC236}">
                <a16:creationId xmlns:a16="http://schemas.microsoft.com/office/drawing/2014/main" id="{204C4FD3-6644-8462-5887-ECE35C2F9B78}"/>
              </a:ext>
            </a:extLst>
          </p:cNvPr>
          <p:cNvSpPr>
            <a:spLocks noGrp="1"/>
          </p:cNvSpPr>
          <p:nvPr>
            <p:ph type="sldNum" idx="5"/>
          </p:nvPr>
        </p:nvSpPr>
        <p:spPr/>
        <p:txBody>
          <a:bodyPr/>
          <a:lstStyle/>
          <a:p>
            <a:fld id="{6665402A-E0A4-4C36-B0BC-8E7B2EFF3FF5}" type="slidenum">
              <a:rPr lang="en-US" smtClean="0"/>
              <a:t>13</a:t>
            </a:fld>
            <a:endParaRPr lang="en-US"/>
          </a:p>
        </p:txBody>
      </p:sp>
      <p:sp>
        <p:nvSpPr>
          <p:cNvPr id="6" name="PlaceHolder 32">
            <a:extLst>
              <a:ext uri="{FF2B5EF4-FFF2-40B4-BE49-F238E27FC236}">
                <a16:creationId xmlns:a16="http://schemas.microsoft.com/office/drawing/2014/main" id="{E83BF1EB-C7DA-F591-D5B2-555020C917D3}"/>
              </a:ext>
            </a:extLst>
          </p:cNvPr>
          <p:cNvSpPr/>
          <p:nvPr/>
        </p:nvSpPr>
        <p:spPr>
          <a:xfrm>
            <a:off x="280644" y="96344"/>
            <a:ext cx="10011435" cy="36722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a:cs typeface="Calibri"/>
              </a:rPr>
              <a:t>Reaction Rates of </a:t>
            </a:r>
            <a:r>
              <a:rPr lang="en-US" sz="3000" b="1" spc="-1" dirty="0" err="1">
                <a:solidFill>
                  <a:srgbClr val="000000"/>
                </a:solidFill>
                <a:latin typeface="Calibri"/>
                <a:cs typeface="Calibri"/>
              </a:rPr>
              <a:t>Bottomonia</a:t>
            </a:r>
            <a:r>
              <a:rPr lang="en-US" sz="3000" b="1" spc="-1" dirty="0">
                <a:solidFill>
                  <a:srgbClr val="000000"/>
                </a:solidFill>
                <a:latin typeface="Calibri"/>
                <a:cs typeface="Calibri"/>
              </a:rPr>
              <a:t> in KSU-Munich &amp; TAMU</a:t>
            </a:r>
          </a:p>
        </p:txBody>
      </p:sp>
      <p:cxnSp>
        <p:nvCxnSpPr>
          <p:cNvPr id="10" name="Straight Arrow Connector 9">
            <a:extLst>
              <a:ext uri="{FF2B5EF4-FFF2-40B4-BE49-F238E27FC236}">
                <a16:creationId xmlns:a16="http://schemas.microsoft.com/office/drawing/2014/main" id="{6E4B378D-E814-389F-C8C4-878B653BAAFB}"/>
              </a:ext>
            </a:extLst>
          </p:cNvPr>
          <p:cNvCxnSpPr>
            <a:cxnSpLocks/>
          </p:cNvCxnSpPr>
          <p:nvPr/>
        </p:nvCxnSpPr>
        <p:spPr>
          <a:xfrm>
            <a:off x="-3943" y="52192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3" name="Rounded Rectangle 2">
            <a:extLst>
              <a:ext uri="{FF2B5EF4-FFF2-40B4-BE49-F238E27FC236}">
                <a16:creationId xmlns:a16="http://schemas.microsoft.com/office/drawing/2014/main" id="{BB6CFD26-B104-F968-797D-E69558D60177}"/>
              </a:ext>
            </a:extLst>
          </p:cNvPr>
          <p:cNvSpPr/>
          <p:nvPr/>
        </p:nvSpPr>
        <p:spPr>
          <a:xfrm>
            <a:off x="7062537" y="595006"/>
            <a:ext cx="5101502" cy="540234"/>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solidFill>
              </a:rPr>
              <a:t>TAMU Approach</a:t>
            </a:r>
            <a:endParaRPr lang="en-US" b="1" dirty="0">
              <a:solidFill>
                <a:schemeClr val="tx1"/>
              </a:solidFill>
            </a:endParaRPr>
          </a:p>
        </p:txBody>
      </p:sp>
      <p:sp>
        <p:nvSpPr>
          <p:cNvPr id="4" name="Rounded Rectangle 2">
            <a:extLst>
              <a:ext uri="{FF2B5EF4-FFF2-40B4-BE49-F238E27FC236}">
                <a16:creationId xmlns:a16="http://schemas.microsoft.com/office/drawing/2014/main" id="{517F2A9A-C70C-5344-0ECF-CCEBD5BF2BB2}"/>
              </a:ext>
            </a:extLst>
          </p:cNvPr>
          <p:cNvSpPr/>
          <p:nvPr/>
        </p:nvSpPr>
        <p:spPr>
          <a:xfrm>
            <a:off x="280644" y="571282"/>
            <a:ext cx="5241872" cy="540234"/>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solidFill>
              </a:rPr>
              <a:t>KSU-Munich Approach</a:t>
            </a:r>
            <a:endParaRPr lang="en-US" b="1" dirty="0">
              <a:solidFill>
                <a:schemeClr val="tx1"/>
              </a:solidFill>
            </a:endParaRPr>
          </a:p>
        </p:txBody>
      </p:sp>
      <p:cxnSp>
        <p:nvCxnSpPr>
          <p:cNvPr id="8" name="Straight Arrow Connector 7">
            <a:extLst>
              <a:ext uri="{FF2B5EF4-FFF2-40B4-BE49-F238E27FC236}">
                <a16:creationId xmlns:a16="http://schemas.microsoft.com/office/drawing/2014/main" id="{5B1024EF-387B-1024-6F53-CC90E823C5AD}"/>
              </a:ext>
            </a:extLst>
          </p:cNvPr>
          <p:cNvCxnSpPr>
            <a:cxnSpLocks/>
          </p:cNvCxnSpPr>
          <p:nvPr/>
        </p:nvCxnSpPr>
        <p:spPr>
          <a:xfrm flipH="1">
            <a:off x="5739759" y="571282"/>
            <a:ext cx="88532" cy="5932838"/>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2" name="PlaceHolder 2">
            <a:extLst>
              <a:ext uri="{FF2B5EF4-FFF2-40B4-BE49-F238E27FC236}">
                <a16:creationId xmlns:a16="http://schemas.microsoft.com/office/drawing/2014/main" id="{9967D247-21DA-9D39-BE15-7771725ACCC4}"/>
              </a:ext>
            </a:extLst>
          </p:cNvPr>
          <p:cNvSpPr txBox="1">
            <a:spLocks/>
          </p:cNvSpPr>
          <p:nvPr/>
        </p:nvSpPr>
        <p:spPr>
          <a:xfrm>
            <a:off x="255935" y="1111516"/>
            <a:ext cx="5704396" cy="1668501"/>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001"/>
              </a:spcBef>
              <a:tabLst>
                <a:tab pos="0" algn="l"/>
              </a:tabLst>
            </a:pP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In this approach, the effect of the QGP medium in the </a:t>
            </a:r>
            <a:r>
              <a:rPr lang="en-US" sz="16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quarkonia</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 states (Upsilon (</a:t>
            </a:r>
            <a:r>
              <a:rPr lang="en-US" sz="16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nS</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 are encoded in the heavy quark transport coefficients: kappa &amp; gamma) </a:t>
            </a:r>
            <a:r>
              <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[constrained by the Lattice QCD calculations]</a:t>
            </a:r>
          </a:p>
          <a:p>
            <a:pPr marL="0" indent="0">
              <a:lnSpc>
                <a:spcPct val="150000"/>
              </a:lnSpc>
              <a:spcBef>
                <a:spcPts val="1001"/>
              </a:spcBef>
              <a:buNone/>
              <a:tabLst>
                <a:tab pos="0" algn="l"/>
              </a:tabLst>
            </a:pPr>
            <a:endPar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PlaceHolder 2">
            <a:extLst>
              <a:ext uri="{FF2B5EF4-FFF2-40B4-BE49-F238E27FC236}">
                <a16:creationId xmlns:a16="http://schemas.microsoft.com/office/drawing/2014/main" id="{C37DB173-EA74-155F-97F2-BF41DD72EF80}"/>
              </a:ext>
            </a:extLst>
          </p:cNvPr>
          <p:cNvSpPr txBox="1">
            <a:spLocks/>
          </p:cNvSpPr>
          <p:nvPr/>
        </p:nvSpPr>
        <p:spPr>
          <a:xfrm>
            <a:off x="5911434" y="1257530"/>
            <a:ext cx="6172282" cy="2493939"/>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1"/>
              </a:spcBef>
              <a:tabLst>
                <a:tab pos="0" algn="l"/>
              </a:tabLst>
            </a:pP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Here, hot QGP effect encoded in </a:t>
            </a:r>
            <a:r>
              <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the inelastic reaction rate (</a:t>
            </a:r>
            <a:r>
              <a:rPr lang="el-GR"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Γ</a:t>
            </a:r>
            <a:r>
              <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 &amp; Equilibrium Number</a:t>
            </a:r>
          </a:p>
          <a:p>
            <a:pPr>
              <a:lnSpc>
                <a:spcPct val="100000"/>
              </a:lnSpc>
              <a:spcBef>
                <a:spcPts val="1001"/>
              </a:spcBef>
              <a:tabLst>
                <a:tab pos="0" algn="l"/>
              </a:tabLst>
            </a:pPr>
            <a:r>
              <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Reaction Rates: </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Calculated in two different scenarios, both evaluated within the thermodynamic T-matrix approach by TAMU group</a:t>
            </a:r>
          </a:p>
          <a:p>
            <a:pPr>
              <a:lnSpc>
                <a:spcPct val="100000"/>
              </a:lnSpc>
              <a:spcBef>
                <a:spcPts val="1001"/>
              </a:spcBef>
              <a:tabLst>
                <a:tab pos="0" algn="l"/>
              </a:tabLst>
            </a:pPr>
            <a:r>
              <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First approach: </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based on finite-temperature internal-energy potential from the quarkonium interaction, use </a:t>
            </a:r>
            <a:r>
              <a:rPr lang="en-US" sz="16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lQCD</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 constraints for the bottom-quark mass and bottomonium binding energies, use </a:t>
            </a:r>
            <a:r>
              <a:rPr lang="en-US" sz="16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quasifree</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 approximation to compute the bottomonium dissociation rates using a perturbative coupling to the thermal medium</a:t>
            </a:r>
          </a:p>
          <a:p>
            <a:pPr>
              <a:lnSpc>
                <a:spcPct val="100000"/>
              </a:lnSpc>
              <a:spcBef>
                <a:spcPts val="1001"/>
              </a:spcBef>
              <a:tabLst>
                <a:tab pos="0" algn="l"/>
              </a:tabLst>
            </a:pPr>
            <a:endPar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ECB6690-969A-F5B8-697F-ACF76CE6B9E1}"/>
              </a:ext>
            </a:extLst>
          </p:cNvPr>
          <p:cNvSpPr txBox="1"/>
          <p:nvPr/>
        </p:nvSpPr>
        <p:spPr>
          <a:xfrm>
            <a:off x="5861893" y="5690231"/>
            <a:ext cx="3151634" cy="400110"/>
          </a:xfrm>
          <a:prstGeom prst="rect">
            <a:avLst/>
          </a:prstGeom>
          <a:noFill/>
        </p:spPr>
        <p:txBody>
          <a:bodyPr wrap="square">
            <a:spAutoFit/>
          </a:bodyPr>
          <a:lstStyle/>
          <a:p>
            <a:pPr marL="0" indent="0">
              <a:spcBef>
                <a:spcPts val="1001"/>
              </a:spcBef>
              <a:buNone/>
              <a:tabLst>
                <a:tab pos="0" algn="l"/>
              </a:tabLst>
            </a:pPr>
            <a:r>
              <a:rPr lang="en-US" sz="1000" spc="-1" dirty="0">
                <a:solidFill>
                  <a:srgbClr val="0070C0"/>
                </a:solidFill>
                <a:latin typeface="Calibri" panose="020F0502020204030204" pitchFamily="34" charset="0"/>
                <a:ea typeface="Calibri" panose="020F0502020204030204" pitchFamily="34" charset="0"/>
                <a:cs typeface="Calibri" panose="020F0502020204030204" pitchFamily="34" charset="0"/>
              </a:rPr>
              <a:t>Z. Tang, B. Wu, &amp; R. Rapp, Quarkonium spectroscopy in the quark-gluon plasma (2025), in preparation</a:t>
            </a:r>
            <a:r>
              <a:rPr lang="en-US" sz="100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31" name="Picture 30">
            <a:extLst>
              <a:ext uri="{FF2B5EF4-FFF2-40B4-BE49-F238E27FC236}">
                <a16:creationId xmlns:a16="http://schemas.microsoft.com/office/drawing/2014/main" id="{022F0E60-4101-7B7F-DFB6-A8BEB1E220E6}"/>
              </a:ext>
            </a:extLst>
          </p:cNvPr>
          <p:cNvPicPr>
            <a:picLocks noChangeAspect="1"/>
          </p:cNvPicPr>
          <p:nvPr/>
        </p:nvPicPr>
        <p:blipFill>
          <a:blip r:embed="rId3"/>
          <a:stretch>
            <a:fillRect/>
          </a:stretch>
        </p:blipFill>
        <p:spPr>
          <a:xfrm>
            <a:off x="8965207" y="3727713"/>
            <a:ext cx="3237435" cy="2308480"/>
          </a:xfrm>
          <a:prstGeom prst="rect">
            <a:avLst/>
          </a:prstGeom>
        </p:spPr>
      </p:pic>
      <p:sp>
        <p:nvSpPr>
          <p:cNvPr id="33" name="TextBox 32">
            <a:extLst>
              <a:ext uri="{FF2B5EF4-FFF2-40B4-BE49-F238E27FC236}">
                <a16:creationId xmlns:a16="http://schemas.microsoft.com/office/drawing/2014/main" id="{DE5E0EA8-1432-B108-7E91-8690652700CF}"/>
              </a:ext>
            </a:extLst>
          </p:cNvPr>
          <p:cNvSpPr txBox="1"/>
          <p:nvPr/>
        </p:nvSpPr>
        <p:spPr>
          <a:xfrm>
            <a:off x="5845391" y="4052575"/>
            <a:ext cx="2974064" cy="1569660"/>
          </a:xfrm>
          <a:prstGeom prst="rect">
            <a:avLst/>
          </a:prstGeom>
          <a:noFill/>
        </p:spPr>
        <p:txBody>
          <a:bodyPr wrap="square">
            <a:spAutoFit/>
          </a:bodyPr>
          <a:lstStyle/>
          <a:p>
            <a:pPr marL="285750" indent="-285750">
              <a:lnSpc>
                <a:spcPct val="100000"/>
              </a:lnSpc>
              <a:spcBef>
                <a:spcPts val="1001"/>
              </a:spcBef>
              <a:buFont typeface="Arial" panose="020B0604020202020204" pitchFamily="34" charset="0"/>
              <a:buChar char="•"/>
              <a:tabLst>
                <a:tab pos="0" algn="l"/>
              </a:tabLst>
            </a:pPr>
            <a:r>
              <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rPr>
              <a:t>Second scenario: </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Recent calculations with in-medium potential constrained by </a:t>
            </a:r>
            <a:r>
              <a:rPr lang="en-US" sz="16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lQCD</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 data, using Wilson Line Correlators (WLCs) (Upcoming)</a:t>
            </a:r>
            <a:endParaRPr lang="en-US" sz="1600" b="1"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959F76C1-385D-AFBB-FADA-FC9A077D17F7}"/>
              </a:ext>
            </a:extLst>
          </p:cNvPr>
          <p:cNvSpPr txBox="1"/>
          <p:nvPr/>
        </p:nvSpPr>
        <p:spPr>
          <a:xfrm>
            <a:off x="6680566" y="3636604"/>
            <a:ext cx="1927118" cy="309637"/>
          </a:xfrm>
          <a:prstGeom prst="rect">
            <a:avLst/>
          </a:prstGeom>
          <a:noFill/>
        </p:spPr>
        <p:txBody>
          <a:bodyPr wrap="square">
            <a:spAutoFit/>
          </a:bodyPr>
          <a:lstStyle/>
          <a:p>
            <a:pPr marL="0" indent="0">
              <a:lnSpc>
                <a:spcPct val="150000"/>
              </a:lnSpc>
              <a:spcBef>
                <a:spcPts val="1001"/>
              </a:spcBef>
              <a:buNone/>
              <a:tabLst>
                <a:tab pos="0" algn="l"/>
              </a:tabLst>
            </a:pPr>
            <a:r>
              <a:rPr lang="en-US" sz="1050" spc="-1" dirty="0">
                <a:solidFill>
                  <a:srgbClr val="0070C0"/>
                </a:solidFill>
                <a:latin typeface="Calibri" panose="020F0502020204030204" pitchFamily="34" charset="0"/>
                <a:ea typeface="Calibri" panose="020F0502020204030204" pitchFamily="34" charset="0"/>
                <a:cs typeface="Calibri" panose="020F0502020204030204" pitchFamily="34" charset="0"/>
              </a:rPr>
              <a:t>Reik, Rapp (2010),</a:t>
            </a:r>
            <a:r>
              <a:rPr lang="en-US" sz="105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 1005.0769</a:t>
            </a:r>
          </a:p>
        </p:txBody>
      </p:sp>
      <p:pic>
        <p:nvPicPr>
          <p:cNvPr id="5" name="Picture 4">
            <a:extLst>
              <a:ext uri="{FF2B5EF4-FFF2-40B4-BE49-F238E27FC236}">
                <a16:creationId xmlns:a16="http://schemas.microsoft.com/office/drawing/2014/main" id="{140B7C9B-5F46-B243-7208-048A7FE1E349}"/>
              </a:ext>
            </a:extLst>
          </p:cNvPr>
          <p:cNvPicPr>
            <a:picLocks noChangeAspect="1"/>
          </p:cNvPicPr>
          <p:nvPr/>
        </p:nvPicPr>
        <p:blipFill>
          <a:blip r:embed="rId4"/>
          <a:stretch>
            <a:fillRect/>
          </a:stretch>
        </p:blipFill>
        <p:spPr>
          <a:xfrm>
            <a:off x="2335989" y="2513850"/>
            <a:ext cx="3285887" cy="3822226"/>
          </a:xfrm>
          <a:prstGeom prst="rect">
            <a:avLst/>
          </a:prstGeom>
        </p:spPr>
      </p:pic>
      <p:sp>
        <p:nvSpPr>
          <p:cNvPr id="15" name="TextBox 14">
            <a:extLst>
              <a:ext uri="{FF2B5EF4-FFF2-40B4-BE49-F238E27FC236}">
                <a16:creationId xmlns:a16="http://schemas.microsoft.com/office/drawing/2014/main" id="{B73D49BA-BD75-53E5-DE60-2DCE86C02F1E}"/>
              </a:ext>
            </a:extLst>
          </p:cNvPr>
          <p:cNvSpPr txBox="1"/>
          <p:nvPr/>
        </p:nvSpPr>
        <p:spPr>
          <a:xfrm>
            <a:off x="108284" y="2815733"/>
            <a:ext cx="2249092" cy="2929007"/>
          </a:xfrm>
          <a:prstGeom prst="rect">
            <a:avLst/>
          </a:prstGeom>
          <a:noFill/>
        </p:spPr>
        <p:txBody>
          <a:bodyPr wrap="square">
            <a:spAutoFit/>
          </a:bodyPr>
          <a:lstStyle/>
          <a:p>
            <a:pPr>
              <a:lnSpc>
                <a:spcPct val="100000"/>
              </a:lnSpc>
              <a:spcBef>
                <a:spcPts val="1001"/>
              </a:spcBef>
              <a:tabLst>
                <a:tab pos="0" algn="l"/>
              </a:tabLst>
            </a:pP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Kappa value from the NLO fits to recent lattice measurements of heavy quark transport coefficient </a:t>
            </a: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related to the heavy quark diffusion constant</a:t>
            </a:r>
          </a:p>
          <a:p>
            <a:pPr>
              <a:lnSpc>
                <a:spcPct val="100000"/>
              </a:lnSpc>
              <a:spcBef>
                <a:spcPts val="1001"/>
              </a:spcBef>
              <a:tabLst>
                <a:tab pos="0" algn="l"/>
              </a:tabLst>
            </a:pP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The value of gamma is less constrained, and taken to be 0 (no mass shift for Upsilon)</a:t>
            </a:r>
            <a:endPar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FD5EB88-5E2B-9E8D-5CFE-B9C7B53C4274}"/>
              </a:ext>
            </a:extLst>
          </p:cNvPr>
          <p:cNvPicPr>
            <a:picLocks noChangeAspect="1"/>
          </p:cNvPicPr>
          <p:nvPr/>
        </p:nvPicPr>
        <p:blipFill>
          <a:blip r:embed="rId5"/>
          <a:srcRect l="25639"/>
          <a:stretch/>
        </p:blipFill>
        <p:spPr>
          <a:xfrm>
            <a:off x="51522" y="5779017"/>
            <a:ext cx="2394583" cy="661509"/>
          </a:xfrm>
          <a:prstGeom prst="rect">
            <a:avLst/>
          </a:prstGeom>
          <a:ln>
            <a:solidFill>
              <a:schemeClr val="accent3"/>
            </a:solidFill>
          </a:ln>
        </p:spPr>
      </p:pic>
    </p:spTree>
    <p:extLst>
      <p:ext uri="{BB962C8B-B14F-4D97-AF65-F5344CB8AC3E}">
        <p14:creationId xmlns:p14="http://schemas.microsoft.com/office/powerpoint/2010/main" val="95604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B79E-90E4-7285-95AA-32769DC6EF9E}"/>
            </a:ext>
          </a:extLst>
        </p:cNvPr>
        <p:cNvGrpSpPr/>
        <p:nvPr/>
      </p:nvGrpSpPr>
      <p:grpSpPr>
        <a:xfrm>
          <a:off x="0" y="0"/>
          <a:ext cx="0" cy="0"/>
          <a:chOff x="0" y="0"/>
          <a:chExt cx="0" cy="0"/>
        </a:xfrm>
      </p:grpSpPr>
      <p:sp>
        <p:nvSpPr>
          <p:cNvPr id="2" name="PlaceHolder 2">
            <a:extLst>
              <a:ext uri="{FF2B5EF4-FFF2-40B4-BE49-F238E27FC236}">
                <a16:creationId xmlns:a16="http://schemas.microsoft.com/office/drawing/2014/main" id="{41B16702-E61E-5E56-024C-D9812567A984}"/>
              </a:ext>
            </a:extLst>
          </p:cNvPr>
          <p:cNvSpPr txBox="1">
            <a:spLocks/>
          </p:cNvSpPr>
          <p:nvPr/>
        </p:nvSpPr>
        <p:spPr>
          <a:xfrm>
            <a:off x="369317" y="940520"/>
            <a:ext cx="7562014" cy="1796948"/>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tabLst>
                <a:tab pos="0" algn="l"/>
              </a:tabLst>
            </a:pPr>
            <a:r>
              <a:rPr lang="en-US" sz="2000" spc="-1">
                <a:solidFill>
                  <a:srgbClr val="000000"/>
                </a:solidFill>
                <a:latin typeface="Calibri"/>
                <a:cs typeface="Calibri"/>
              </a:rPr>
              <a:t>Temperature evolution for the QGP background provided by anisotropic hydrodynamics.</a:t>
            </a:r>
            <a:endParaRPr lang="en-US" sz="2000" spc="-1">
              <a:solidFill>
                <a:srgbClr val="000000"/>
              </a:solidFill>
              <a:latin typeface="Calibri" panose="020F0502020204030204" pitchFamily="34" charset="0"/>
              <a:cs typeface="Calibri" panose="020F0502020204030204" pitchFamily="34" charset="0"/>
            </a:endParaRPr>
          </a:p>
          <a:p>
            <a:pPr>
              <a:lnSpc>
                <a:spcPct val="100000"/>
              </a:lnSpc>
              <a:spcBef>
                <a:spcPts val="1600"/>
              </a:spcBef>
              <a:tabLst>
                <a:tab pos="0" algn="l"/>
              </a:tabLst>
            </a:pPr>
            <a:r>
              <a:rPr lang="en-US" sz="2000" spc="-1">
                <a:solidFill>
                  <a:srgbClr val="000000"/>
                </a:solidFill>
                <a:latin typeface="Calibri"/>
                <a:cs typeface="Calibri"/>
              </a:rPr>
              <a:t>Quasiparticle anisotropic hydrodynamics (aHydroQP): good description of identified hadron spectra.</a:t>
            </a:r>
          </a:p>
        </p:txBody>
      </p:sp>
      <p:sp>
        <p:nvSpPr>
          <p:cNvPr id="189" name="PlaceHolder 32">
            <a:extLst>
              <a:ext uri="{FF2B5EF4-FFF2-40B4-BE49-F238E27FC236}">
                <a16:creationId xmlns:a16="http://schemas.microsoft.com/office/drawing/2014/main" id="{DCA2155F-C865-15FF-29A4-4E75B5572C1A}"/>
              </a:ext>
            </a:extLst>
          </p:cNvPr>
          <p:cNvSpPr/>
          <p:nvPr/>
        </p:nvSpPr>
        <p:spPr>
          <a:xfrm>
            <a:off x="423746" y="0"/>
            <a:ext cx="8708030" cy="56529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a:solidFill>
                  <a:srgbClr val="000000"/>
                </a:solidFill>
                <a:latin typeface="Calibri" panose="020F0502020204030204" pitchFamily="34" charset="0"/>
                <a:cs typeface="Calibri" panose="020F0502020204030204" pitchFamily="34" charset="0"/>
              </a:rPr>
              <a:t>Background Evolution: (3+1)D </a:t>
            </a:r>
            <a:r>
              <a:rPr lang="en-US" sz="3000" b="1" spc="-1" err="1">
                <a:solidFill>
                  <a:srgbClr val="000000"/>
                </a:solidFill>
                <a:latin typeface="Calibri" panose="020F0502020204030204" pitchFamily="34" charset="0"/>
                <a:cs typeface="Calibri" panose="020F0502020204030204" pitchFamily="34" charset="0"/>
              </a:rPr>
              <a:t>aHydro</a:t>
            </a:r>
            <a:endParaRPr lang="en-US" sz="3000">
              <a:latin typeface="Calibri" panose="020F0502020204030204" pitchFamily="34" charset="0"/>
              <a:cs typeface="Calibri" panose="020F0502020204030204" pitchFamily="34" charset="0"/>
            </a:endParaRPr>
          </a:p>
        </p:txBody>
      </p:sp>
      <p:sp>
        <p:nvSpPr>
          <p:cNvPr id="11" name="Footer Placeholder 10">
            <a:extLst>
              <a:ext uri="{FF2B5EF4-FFF2-40B4-BE49-F238E27FC236}">
                <a16:creationId xmlns:a16="http://schemas.microsoft.com/office/drawing/2014/main" id="{8B524F70-91DB-5A44-0F44-A5AB16967B30}"/>
              </a:ext>
            </a:extLst>
          </p:cNvPr>
          <p:cNvSpPr>
            <a:spLocks noGrp="1"/>
          </p:cNvSpPr>
          <p:nvPr>
            <p:ph type="ftr" idx="4"/>
          </p:nvPr>
        </p:nvSpPr>
        <p:spPr/>
        <p:txBody>
          <a:bodyPr/>
          <a:lstStyle/>
          <a:p>
            <a:r>
              <a:rPr lang="en-US"/>
              <a:t>Sabin Thapa, Kent State University @CFNS2025</a:t>
            </a:r>
          </a:p>
        </p:txBody>
      </p:sp>
      <p:cxnSp>
        <p:nvCxnSpPr>
          <p:cNvPr id="15" name="Straight Arrow Connector 14">
            <a:extLst>
              <a:ext uri="{FF2B5EF4-FFF2-40B4-BE49-F238E27FC236}">
                <a16:creationId xmlns:a16="http://schemas.microsoft.com/office/drawing/2014/main" id="{D922512A-4B8D-C91D-3ABA-E78734E9D134}"/>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68FD1330-4368-4F15-8466-1EAE9CEA9ABA}"/>
              </a:ext>
            </a:extLst>
          </p:cNvPr>
          <p:cNvCxnSpPr>
            <a:cxnSpLocks/>
          </p:cNvCxnSpPr>
          <p:nvPr/>
        </p:nvCxnSpPr>
        <p:spPr>
          <a:xfrm>
            <a:off x="-3943" y="569751"/>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9" name="Slide Number Placeholder 18">
            <a:extLst>
              <a:ext uri="{FF2B5EF4-FFF2-40B4-BE49-F238E27FC236}">
                <a16:creationId xmlns:a16="http://schemas.microsoft.com/office/drawing/2014/main" id="{98AA7909-F87D-34F5-C15E-BBBD65A7E30E}"/>
              </a:ext>
            </a:extLst>
          </p:cNvPr>
          <p:cNvSpPr>
            <a:spLocks noGrp="1"/>
          </p:cNvSpPr>
          <p:nvPr>
            <p:ph type="sldNum" idx="5"/>
          </p:nvPr>
        </p:nvSpPr>
        <p:spPr/>
        <p:txBody>
          <a:bodyPr/>
          <a:lstStyle/>
          <a:p>
            <a:fld id="{6665402A-E0A4-4C36-B0BC-8E7B2EFF3FF5}" type="slidenum">
              <a:rPr lang="en-US" smtClean="0"/>
              <a:t>14</a:t>
            </a:fld>
            <a:endParaRPr lang="en-US"/>
          </a:p>
        </p:txBody>
      </p:sp>
      <p:sp>
        <p:nvSpPr>
          <p:cNvPr id="21" name="Rectangle 20">
            <a:extLst>
              <a:ext uri="{FF2B5EF4-FFF2-40B4-BE49-F238E27FC236}">
                <a16:creationId xmlns:a16="http://schemas.microsoft.com/office/drawing/2014/main" id="{96FB07A7-1B9E-E426-4C68-D235027D8401}"/>
              </a:ext>
            </a:extLst>
          </p:cNvPr>
          <p:cNvSpPr/>
          <p:nvPr/>
        </p:nvSpPr>
        <p:spPr>
          <a:xfrm>
            <a:off x="3544193" y="2116191"/>
            <a:ext cx="2868890" cy="1589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000" spc="-1" err="1">
                <a:solidFill>
                  <a:srgbClr val="2A6099"/>
                </a:solidFill>
                <a:latin typeface="Calibri"/>
                <a:ea typeface="+mn-lt"/>
                <a:cs typeface="Calibri"/>
              </a:rPr>
              <a:t>Alqahtani</a:t>
            </a:r>
            <a:r>
              <a:rPr lang="en-US" sz="1000" spc="-1">
                <a:solidFill>
                  <a:srgbClr val="2A6099"/>
                </a:solidFill>
                <a:latin typeface="Calibri"/>
                <a:ea typeface="+mn-lt"/>
                <a:cs typeface="Calibri"/>
              </a:rPr>
              <a:t>, </a:t>
            </a:r>
            <a:r>
              <a:rPr lang="en-US" sz="1000" spc="-1" err="1">
                <a:solidFill>
                  <a:srgbClr val="2A6099"/>
                </a:solidFill>
                <a:latin typeface="Calibri"/>
                <a:ea typeface="+mn-lt"/>
                <a:cs typeface="Calibri"/>
              </a:rPr>
              <a:t>Nopoush</a:t>
            </a:r>
            <a:r>
              <a:rPr lang="en-US" sz="1000" spc="-1">
                <a:solidFill>
                  <a:srgbClr val="2A6099"/>
                </a:solidFill>
                <a:latin typeface="Calibri"/>
                <a:ea typeface="+mn-lt"/>
                <a:cs typeface="Calibri"/>
              </a:rPr>
              <a:t>,  Strickland (2015), </a:t>
            </a:r>
            <a:r>
              <a:rPr lang="en-US" sz="1000" u="sng" spc="-1">
                <a:solidFill>
                  <a:srgbClr val="2A6099"/>
                </a:solidFill>
                <a:latin typeface="Calibri"/>
                <a:ea typeface="+mn-lt"/>
                <a:cs typeface="Calibri"/>
              </a:rPr>
              <a:t>1509.02913</a:t>
            </a:r>
            <a:endParaRPr lang="en-US" sz="1000" u="sng">
              <a:latin typeface="Calibri"/>
              <a:cs typeface="Calibri"/>
            </a:endParaRPr>
          </a:p>
        </p:txBody>
      </p:sp>
      <p:pic>
        <p:nvPicPr>
          <p:cNvPr id="4" name="Picture 3">
            <a:extLst>
              <a:ext uri="{FF2B5EF4-FFF2-40B4-BE49-F238E27FC236}">
                <a16:creationId xmlns:a16="http://schemas.microsoft.com/office/drawing/2014/main" id="{234EFA78-0E08-41B1-0FB2-16DFFDA04E06}"/>
              </a:ext>
            </a:extLst>
          </p:cNvPr>
          <p:cNvPicPr>
            <a:picLocks noChangeAspect="1"/>
          </p:cNvPicPr>
          <p:nvPr/>
        </p:nvPicPr>
        <p:blipFill>
          <a:blip r:embed="rId3"/>
          <a:stretch>
            <a:fillRect/>
          </a:stretch>
        </p:blipFill>
        <p:spPr>
          <a:xfrm>
            <a:off x="767160" y="2512222"/>
            <a:ext cx="3750117" cy="3680548"/>
          </a:xfrm>
          <a:prstGeom prst="rect">
            <a:avLst/>
          </a:prstGeom>
        </p:spPr>
      </p:pic>
      <p:sp>
        <p:nvSpPr>
          <p:cNvPr id="22" name="TextBox 21">
            <a:extLst>
              <a:ext uri="{FF2B5EF4-FFF2-40B4-BE49-F238E27FC236}">
                <a16:creationId xmlns:a16="http://schemas.microsoft.com/office/drawing/2014/main" id="{99A6E506-A58D-C4FE-6D79-320D48D474DD}"/>
              </a:ext>
            </a:extLst>
          </p:cNvPr>
          <p:cNvSpPr txBox="1"/>
          <p:nvPr/>
        </p:nvSpPr>
        <p:spPr>
          <a:xfrm>
            <a:off x="3428688" y="1287594"/>
            <a:ext cx="335457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2A6099"/>
                </a:solidFill>
                <a:latin typeface="Calibri"/>
              </a:rPr>
              <a:t>Alqahtani</a:t>
            </a:r>
            <a:r>
              <a:rPr lang="en-US" sz="1000">
                <a:solidFill>
                  <a:srgbClr val="2A6099"/>
                </a:solidFill>
                <a:latin typeface="Calibri"/>
              </a:rPr>
              <a:t>, </a:t>
            </a:r>
            <a:r>
              <a:rPr lang="en-US" sz="1000" err="1">
                <a:solidFill>
                  <a:srgbClr val="2A6099"/>
                </a:solidFill>
                <a:latin typeface="Calibri"/>
              </a:rPr>
              <a:t>Nopoush</a:t>
            </a:r>
            <a:r>
              <a:rPr lang="en-US" sz="1000">
                <a:solidFill>
                  <a:srgbClr val="2A6099"/>
                </a:solidFill>
                <a:latin typeface="Calibri"/>
              </a:rPr>
              <a:t>, Strickland (2017), </a:t>
            </a:r>
            <a:r>
              <a:rPr lang="en-US" sz="1000" u="sng">
                <a:solidFill>
                  <a:srgbClr val="2A6099"/>
                </a:solidFill>
                <a:latin typeface="Calibri"/>
              </a:rPr>
              <a:t>1712.03282</a:t>
            </a:r>
            <a:endParaRPr lang="en-US"/>
          </a:p>
        </p:txBody>
      </p:sp>
      <p:grpSp>
        <p:nvGrpSpPr>
          <p:cNvPr id="16" name="Group 15">
            <a:extLst>
              <a:ext uri="{FF2B5EF4-FFF2-40B4-BE49-F238E27FC236}">
                <a16:creationId xmlns:a16="http://schemas.microsoft.com/office/drawing/2014/main" id="{B2B64557-094E-D238-2ACE-B1A6D0BB3A81}"/>
              </a:ext>
            </a:extLst>
          </p:cNvPr>
          <p:cNvGrpSpPr/>
          <p:nvPr/>
        </p:nvGrpSpPr>
        <p:grpSpPr>
          <a:xfrm>
            <a:off x="6129258" y="2543953"/>
            <a:ext cx="5198065" cy="3765609"/>
            <a:chOff x="8476811" y="829772"/>
            <a:chExt cx="3393419" cy="2553504"/>
          </a:xfrm>
        </p:grpSpPr>
        <p:pic>
          <p:nvPicPr>
            <p:cNvPr id="3" name="Picture 2">
              <a:extLst>
                <a:ext uri="{FF2B5EF4-FFF2-40B4-BE49-F238E27FC236}">
                  <a16:creationId xmlns:a16="http://schemas.microsoft.com/office/drawing/2014/main" id="{DC55E7F7-C9BC-6EBB-7915-276ACB302C31}"/>
                </a:ext>
              </a:extLst>
            </p:cNvPr>
            <p:cNvPicPr>
              <a:picLocks noChangeAspect="1"/>
            </p:cNvPicPr>
            <p:nvPr/>
          </p:nvPicPr>
          <p:blipFill>
            <a:blip r:embed="rId4"/>
            <a:srcRect b="50393"/>
            <a:stretch/>
          </p:blipFill>
          <p:spPr>
            <a:xfrm>
              <a:off x="8476811" y="829772"/>
              <a:ext cx="3393419" cy="2553504"/>
            </a:xfrm>
            <a:prstGeom prst="rect">
              <a:avLst/>
            </a:prstGeom>
          </p:spPr>
        </p:pic>
        <p:grpSp>
          <p:nvGrpSpPr>
            <p:cNvPr id="10" name="Group 9">
              <a:extLst>
                <a:ext uri="{FF2B5EF4-FFF2-40B4-BE49-F238E27FC236}">
                  <a16:creationId xmlns:a16="http://schemas.microsoft.com/office/drawing/2014/main" id="{76748C00-EFA4-7EA3-1545-E58D7A244277}"/>
                </a:ext>
              </a:extLst>
            </p:cNvPr>
            <p:cNvGrpSpPr/>
            <p:nvPr/>
          </p:nvGrpSpPr>
          <p:grpSpPr>
            <a:xfrm>
              <a:off x="9430981" y="905449"/>
              <a:ext cx="2361539" cy="1853036"/>
              <a:chOff x="9430981" y="905449"/>
              <a:chExt cx="2361539" cy="1853036"/>
            </a:xfrm>
          </p:grpSpPr>
          <p:pic>
            <p:nvPicPr>
              <p:cNvPr id="9" name="Picture 8" descr="A close-up of a red and blue sphere&#10;&#10;Description automatically generated">
                <a:extLst>
                  <a:ext uri="{FF2B5EF4-FFF2-40B4-BE49-F238E27FC236}">
                    <a16:creationId xmlns:a16="http://schemas.microsoft.com/office/drawing/2014/main" id="{094A8DCC-8C29-B915-F4B8-FC234582693F}"/>
                  </a:ext>
                </a:extLst>
              </p:cNvPr>
              <p:cNvPicPr>
                <a:picLocks noChangeAspect="1"/>
              </p:cNvPicPr>
              <p:nvPr/>
            </p:nvPicPr>
            <p:blipFill>
              <a:blip r:embed="rId5"/>
              <a:stretch>
                <a:fillRect/>
              </a:stretch>
            </p:blipFill>
            <p:spPr>
              <a:xfrm>
                <a:off x="9709632" y="2273001"/>
                <a:ext cx="461878" cy="485484"/>
              </a:xfrm>
              <a:prstGeom prst="rect">
                <a:avLst/>
              </a:prstGeom>
            </p:spPr>
          </p:pic>
          <p:cxnSp>
            <p:nvCxnSpPr>
              <p:cNvPr id="13" name="Straight Arrow Connector 12">
                <a:extLst>
                  <a:ext uri="{FF2B5EF4-FFF2-40B4-BE49-F238E27FC236}">
                    <a16:creationId xmlns:a16="http://schemas.microsoft.com/office/drawing/2014/main" id="{C9A62244-CBDC-663B-51BF-6B3506BEDD24}"/>
                  </a:ext>
                </a:extLst>
              </p:cNvPr>
              <p:cNvCxnSpPr/>
              <p:nvPr/>
            </p:nvCxnSpPr>
            <p:spPr>
              <a:xfrm flipV="1">
                <a:off x="10896111" y="2514218"/>
                <a:ext cx="231170" cy="15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3C96BD82-386D-FF4E-64DD-069BFCB3C92F}"/>
                  </a:ext>
                </a:extLst>
              </p:cNvPr>
              <p:cNvCxnSpPr>
                <a:cxnSpLocks/>
              </p:cNvCxnSpPr>
              <p:nvPr/>
            </p:nvCxnSpPr>
            <p:spPr>
              <a:xfrm flipH="1" flipV="1">
                <a:off x="9430981" y="2522799"/>
                <a:ext cx="240414" cy="15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Picture 11" descr="A blue ball with white background&#10;&#10;Description automatically generated">
                <a:extLst>
                  <a:ext uri="{FF2B5EF4-FFF2-40B4-BE49-F238E27FC236}">
                    <a16:creationId xmlns:a16="http://schemas.microsoft.com/office/drawing/2014/main" id="{82CA5218-B9A7-C902-9661-4AC7E54ED6E8}"/>
                  </a:ext>
                </a:extLst>
              </p:cNvPr>
              <p:cNvPicPr>
                <a:picLocks noChangeAspect="1"/>
              </p:cNvPicPr>
              <p:nvPr/>
            </p:nvPicPr>
            <p:blipFill>
              <a:blip r:embed="rId6"/>
              <a:stretch>
                <a:fillRect/>
              </a:stretch>
            </p:blipFill>
            <p:spPr>
              <a:xfrm>
                <a:off x="10723426" y="2451511"/>
                <a:ext cx="172685" cy="137995"/>
              </a:xfrm>
              <a:prstGeom prst="rect">
                <a:avLst/>
              </a:prstGeom>
            </p:spPr>
          </p:pic>
          <p:sp>
            <p:nvSpPr>
              <p:cNvPr id="8" name="Triangle 7">
                <a:extLst>
                  <a:ext uri="{FF2B5EF4-FFF2-40B4-BE49-F238E27FC236}">
                    <a16:creationId xmlns:a16="http://schemas.microsoft.com/office/drawing/2014/main" id="{E1D5A7F9-E2BC-49CF-33F3-D9F65AF20394}"/>
                  </a:ext>
                </a:extLst>
              </p:cNvPr>
              <p:cNvSpPr/>
              <p:nvPr/>
            </p:nvSpPr>
            <p:spPr>
              <a:xfrm rot="5400000">
                <a:off x="10350874" y="2248998"/>
                <a:ext cx="210042" cy="535061"/>
              </a:xfrm>
              <a:prstGeom prst="triangle">
                <a:avLst>
                  <a:gd name="adj" fmla="val 5401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242D2B-9C15-8E39-9C9C-FC3D18248659}"/>
                  </a:ext>
                </a:extLst>
              </p:cNvPr>
              <p:cNvPicPr>
                <a:picLocks noChangeAspect="1"/>
              </p:cNvPicPr>
              <p:nvPr/>
            </p:nvPicPr>
            <p:blipFill>
              <a:blip r:embed="rId7"/>
              <a:stretch>
                <a:fillRect/>
              </a:stretch>
            </p:blipFill>
            <p:spPr>
              <a:xfrm>
                <a:off x="11027420" y="905449"/>
                <a:ext cx="765100" cy="472972"/>
              </a:xfrm>
              <a:prstGeom prst="rect">
                <a:avLst/>
              </a:prstGeom>
            </p:spPr>
          </p:pic>
        </p:grpSp>
      </p:grpSp>
    </p:spTree>
    <p:extLst>
      <p:ext uri="{BB962C8B-B14F-4D97-AF65-F5344CB8AC3E}">
        <p14:creationId xmlns:p14="http://schemas.microsoft.com/office/powerpoint/2010/main" val="435535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189" name="PlaceHolder 32"/>
          <p:cNvSpPr/>
          <p:nvPr/>
        </p:nvSpPr>
        <p:spPr>
          <a:xfrm>
            <a:off x="280644" y="96344"/>
            <a:ext cx="10011435" cy="36722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a:solidFill>
                  <a:srgbClr val="000000"/>
                </a:solidFill>
                <a:latin typeface="Calibri"/>
              </a:rPr>
              <a:t>Quarkonium Suppression in the QGP</a:t>
            </a:r>
            <a:endParaRPr lang="en-US" sz="3000" b="1" spc="-1">
              <a:latin typeface="Calibri"/>
            </a:endParaRPr>
          </a:p>
        </p:txBody>
      </p:sp>
      <p:pic>
        <p:nvPicPr>
          <p:cNvPr id="4" name="Picture 3" descr="A graph of different colored lines&#10;&#10;Description automatically generated">
            <a:extLst>
              <a:ext uri="{FF2B5EF4-FFF2-40B4-BE49-F238E27FC236}">
                <a16:creationId xmlns:a16="http://schemas.microsoft.com/office/drawing/2014/main" id="{844ABDC5-80E2-21B8-7BF1-1D4A3F317E78}"/>
              </a:ext>
            </a:extLst>
          </p:cNvPr>
          <p:cNvPicPr>
            <a:picLocks noChangeAspect="1"/>
          </p:cNvPicPr>
          <p:nvPr/>
        </p:nvPicPr>
        <p:blipFill>
          <a:blip r:embed="rId2"/>
          <a:stretch>
            <a:fillRect/>
          </a:stretch>
        </p:blipFill>
        <p:spPr>
          <a:xfrm>
            <a:off x="5471196" y="699546"/>
            <a:ext cx="6692844" cy="4761781"/>
          </a:xfrm>
          <a:prstGeom prst="rect">
            <a:avLst/>
          </a:prstGeom>
        </p:spPr>
      </p:pic>
      <p:sp>
        <p:nvSpPr>
          <p:cNvPr id="3" name="TextBox 2">
            <a:extLst>
              <a:ext uri="{FF2B5EF4-FFF2-40B4-BE49-F238E27FC236}">
                <a16:creationId xmlns:a16="http://schemas.microsoft.com/office/drawing/2014/main" id="{E9F9CBFA-3D55-C1AA-FA9E-7CBF76641C1E}"/>
              </a:ext>
            </a:extLst>
          </p:cNvPr>
          <p:cNvSpPr txBox="1"/>
          <p:nvPr/>
        </p:nvSpPr>
        <p:spPr>
          <a:xfrm>
            <a:off x="6094028" y="5553768"/>
            <a:ext cx="68040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accent1"/>
                </a:solidFill>
                <a:latin typeface="Calibri"/>
                <a:cs typeface="Calibri"/>
              </a:rPr>
              <a:t>QGP-induced suppression of Bottomonium States (using </a:t>
            </a:r>
            <a:r>
              <a:rPr lang="en-US" sz="1100" dirty="0" err="1">
                <a:solidFill>
                  <a:schemeClr val="accent1"/>
                </a:solidFill>
                <a:latin typeface="Calibri"/>
                <a:cs typeface="Calibri"/>
              </a:rPr>
              <a:t>QTraj</a:t>
            </a:r>
            <a:r>
              <a:rPr lang="en-US" sz="1100" dirty="0">
                <a:solidFill>
                  <a:schemeClr val="accent1"/>
                </a:solidFill>
                <a:latin typeface="Calibri"/>
                <a:cs typeface="Calibri"/>
              </a:rPr>
              <a:t> + </a:t>
            </a:r>
            <a:r>
              <a:rPr lang="en-US" sz="1100" dirty="0" err="1">
                <a:solidFill>
                  <a:schemeClr val="accent1"/>
                </a:solidFill>
                <a:latin typeface="Calibri"/>
                <a:cs typeface="Calibri"/>
              </a:rPr>
              <a:t>aHydro</a:t>
            </a:r>
            <a:r>
              <a:rPr lang="en-US" sz="1100" dirty="0">
                <a:solidFill>
                  <a:schemeClr val="accent1"/>
                </a:solidFill>
                <a:latin typeface="Calibri"/>
                <a:cs typeface="Calibri"/>
              </a:rPr>
              <a:t>) at 5.02 TeV p-Pb collision</a:t>
            </a:r>
          </a:p>
        </p:txBody>
      </p:sp>
      <p:sp>
        <p:nvSpPr>
          <p:cNvPr id="11" name="Footer Placeholder 10">
            <a:extLst>
              <a:ext uri="{FF2B5EF4-FFF2-40B4-BE49-F238E27FC236}">
                <a16:creationId xmlns:a16="http://schemas.microsoft.com/office/drawing/2014/main" id="{6BF5A097-DCC2-F60D-CC46-9D9C3F4A0CA5}"/>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AB6A9BB0-BFC4-ABC7-8F58-B2B6DDB013FC}"/>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E523B438-F595-E657-961E-A9503A87066A}"/>
              </a:ext>
            </a:extLst>
          </p:cNvPr>
          <p:cNvCxnSpPr>
            <a:cxnSpLocks/>
          </p:cNvCxnSpPr>
          <p:nvPr/>
        </p:nvCxnSpPr>
        <p:spPr>
          <a:xfrm>
            <a:off x="-3943" y="52192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5" name="Slide Number Placeholder 14">
            <a:extLst>
              <a:ext uri="{FF2B5EF4-FFF2-40B4-BE49-F238E27FC236}">
                <a16:creationId xmlns:a16="http://schemas.microsoft.com/office/drawing/2014/main" id="{2BA93FF8-671B-DE53-4CF4-E0ECBFB02633}"/>
              </a:ext>
            </a:extLst>
          </p:cNvPr>
          <p:cNvSpPr>
            <a:spLocks noGrp="1"/>
          </p:cNvSpPr>
          <p:nvPr>
            <p:ph type="sldNum" idx="5"/>
          </p:nvPr>
        </p:nvSpPr>
        <p:spPr/>
        <p:txBody>
          <a:bodyPr/>
          <a:lstStyle/>
          <a:p>
            <a:fld id="{6665402A-E0A4-4C36-B0BC-8E7B2EFF3FF5}" type="slidenum">
              <a:rPr lang="en-US" smtClean="0"/>
              <a:t>15</a:t>
            </a:fld>
            <a:endParaRPr lang="en-US"/>
          </a:p>
        </p:txBody>
      </p:sp>
      <p:sp>
        <p:nvSpPr>
          <p:cNvPr id="5" name="TextBox 4">
            <a:extLst>
              <a:ext uri="{FF2B5EF4-FFF2-40B4-BE49-F238E27FC236}">
                <a16:creationId xmlns:a16="http://schemas.microsoft.com/office/drawing/2014/main" id="{DDBE1519-BFE7-0F23-80FE-C61D5135487A}"/>
              </a:ext>
            </a:extLst>
          </p:cNvPr>
          <p:cNvSpPr txBox="1"/>
          <p:nvPr/>
        </p:nvSpPr>
        <p:spPr>
          <a:xfrm>
            <a:off x="264647" y="2861404"/>
            <a:ext cx="4609105" cy="1229054"/>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1700" dirty="0">
                <a:latin typeface="Calibri"/>
              </a:rPr>
              <a:t>Shoot </a:t>
            </a:r>
            <a:r>
              <a:rPr lang="en-US" sz="1700" dirty="0" err="1">
                <a:latin typeface="Calibri"/>
              </a:rPr>
              <a:t>bottomonia</a:t>
            </a:r>
            <a:r>
              <a:rPr lang="en-US" sz="1700" dirty="0">
                <a:latin typeface="Calibri"/>
              </a:rPr>
              <a:t> through the plasma</a:t>
            </a:r>
          </a:p>
          <a:p>
            <a:pPr marL="285750" indent="-285750">
              <a:lnSpc>
                <a:spcPct val="150000"/>
              </a:lnSpc>
              <a:buFont typeface="Arial" panose="020B0604020202020204" pitchFamily="34" charset="0"/>
              <a:buChar char="•"/>
            </a:pPr>
            <a:r>
              <a:rPr lang="en-US" sz="1700" dirty="0">
                <a:latin typeface="Calibri"/>
              </a:rPr>
              <a:t>Calculate Survival Probability as a function of transverse momentum (</a:t>
            </a:r>
            <a:r>
              <a:rPr lang="en-US" sz="1700" dirty="0" err="1">
                <a:latin typeface="Calibri"/>
              </a:rPr>
              <a:t>p</a:t>
            </a:r>
            <a:r>
              <a:rPr lang="en-US" sz="1700" baseline="-25000" dirty="0" err="1">
                <a:latin typeface="Calibri"/>
              </a:rPr>
              <a:t>T</a:t>
            </a:r>
            <a:r>
              <a:rPr lang="en-US" sz="1700" dirty="0">
                <a:latin typeface="Calibri"/>
              </a:rPr>
              <a:t>) and rapidity (y).</a:t>
            </a:r>
          </a:p>
        </p:txBody>
      </p:sp>
      <p:pic>
        <p:nvPicPr>
          <p:cNvPr id="6" name="Picture 5" descr="A close-up of a red and blue sphere&#10;&#10;Description automatically generated">
            <a:extLst>
              <a:ext uri="{FF2B5EF4-FFF2-40B4-BE49-F238E27FC236}">
                <a16:creationId xmlns:a16="http://schemas.microsoft.com/office/drawing/2014/main" id="{2510A5C6-D217-1F2B-6FFD-A551F18ECED1}"/>
              </a:ext>
            </a:extLst>
          </p:cNvPr>
          <p:cNvPicPr>
            <a:picLocks noChangeAspect="1"/>
          </p:cNvPicPr>
          <p:nvPr/>
        </p:nvPicPr>
        <p:blipFill>
          <a:blip r:embed="rId3"/>
          <a:stretch>
            <a:fillRect/>
          </a:stretch>
        </p:blipFill>
        <p:spPr>
          <a:xfrm>
            <a:off x="5774127" y="3517800"/>
            <a:ext cx="461878" cy="485484"/>
          </a:xfrm>
          <a:prstGeom prst="rect">
            <a:avLst/>
          </a:prstGeom>
        </p:spPr>
      </p:pic>
      <p:pic>
        <p:nvPicPr>
          <p:cNvPr id="7" name="Picture 6" descr="A blue ball with white background&#10;&#10;Description automatically generated">
            <a:extLst>
              <a:ext uri="{FF2B5EF4-FFF2-40B4-BE49-F238E27FC236}">
                <a16:creationId xmlns:a16="http://schemas.microsoft.com/office/drawing/2014/main" id="{36BA001F-FEA1-D438-FD86-F7FF0830C72A}"/>
              </a:ext>
            </a:extLst>
          </p:cNvPr>
          <p:cNvPicPr>
            <a:picLocks noChangeAspect="1"/>
          </p:cNvPicPr>
          <p:nvPr/>
        </p:nvPicPr>
        <p:blipFill>
          <a:blip r:embed="rId4"/>
          <a:stretch>
            <a:fillRect/>
          </a:stretch>
        </p:blipFill>
        <p:spPr>
          <a:xfrm>
            <a:off x="11090980" y="3691544"/>
            <a:ext cx="172685" cy="137995"/>
          </a:xfrm>
          <a:prstGeom prst="rect">
            <a:avLst/>
          </a:prstGeom>
        </p:spPr>
      </p:pic>
      <p:pic>
        <p:nvPicPr>
          <p:cNvPr id="8" name="Picture 7" descr="A math equation with black text&#10;&#10;Description automatically generated with medium confidence">
            <a:extLst>
              <a:ext uri="{FF2B5EF4-FFF2-40B4-BE49-F238E27FC236}">
                <a16:creationId xmlns:a16="http://schemas.microsoft.com/office/drawing/2014/main" id="{AA266005-7654-5BEF-987A-3EC1FA67C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942" y="4273600"/>
            <a:ext cx="2704876" cy="1333390"/>
          </a:xfrm>
          <a:prstGeom prst="rect">
            <a:avLst/>
          </a:prstGeom>
        </p:spPr>
      </p:pic>
      <p:sp>
        <p:nvSpPr>
          <p:cNvPr id="9" name="TextBox 8">
            <a:extLst>
              <a:ext uri="{FF2B5EF4-FFF2-40B4-BE49-F238E27FC236}">
                <a16:creationId xmlns:a16="http://schemas.microsoft.com/office/drawing/2014/main" id="{6AB85150-29C8-85ED-6B20-890B765C0145}"/>
              </a:ext>
            </a:extLst>
          </p:cNvPr>
          <p:cNvSpPr txBox="1"/>
          <p:nvPr/>
        </p:nvSpPr>
        <p:spPr>
          <a:xfrm>
            <a:off x="3229810" y="4678685"/>
            <a:ext cx="21465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1"/>
                </a:solidFill>
                <a:latin typeface="Calibri"/>
              </a:rPr>
              <a:t>QTRAJ 1.0, </a:t>
            </a:r>
            <a:r>
              <a:rPr lang="en-US" sz="1400" b="1" u="sng" dirty="0">
                <a:solidFill>
                  <a:schemeClr val="accent1"/>
                </a:solidFill>
                <a:latin typeface="Calibri"/>
              </a:rPr>
              <a:t>2107.06147</a:t>
            </a:r>
            <a:r>
              <a:rPr lang="en-US" sz="1400" b="1" dirty="0">
                <a:solidFill>
                  <a:schemeClr val="accent1"/>
                </a:solidFill>
                <a:latin typeface="Calibri"/>
                <a:ea typeface="Calibri"/>
                <a:cs typeface="Calibri"/>
              </a:rPr>
              <a:t>​ QTRAJ-NLO, </a:t>
            </a:r>
            <a:r>
              <a:rPr lang="en-US" sz="1400" b="1" dirty="0">
                <a:solidFill>
                  <a:schemeClr val="accent1"/>
                </a:solidFill>
                <a:latin typeface="Calibri"/>
                <a:ea typeface="Calibri"/>
                <a:cs typeface="Calibri"/>
                <a:hlinkClick r:id="rId6">
                  <a:extLst>
                    <a:ext uri="{A12FA001-AC4F-418D-AE19-62706E023703}">
                      <ahyp:hlinkClr xmlns:ahyp="http://schemas.microsoft.com/office/drawing/2018/hyperlinkcolor" val="tx"/>
                    </a:ext>
                  </a:extLst>
                </a:hlinkClick>
              </a:rPr>
              <a:t>2205.10289</a:t>
            </a:r>
            <a:endParaRPr lang="en-US" sz="1400" b="1" dirty="0">
              <a:solidFill>
                <a:schemeClr val="accent1"/>
              </a:solidFill>
              <a:hlinkClick r:id="rId6">
                <a:extLst>
                  <a:ext uri="{A12FA001-AC4F-418D-AE19-62706E023703}">
                    <ahyp:hlinkClr xmlns:ahyp="http://schemas.microsoft.com/office/drawing/2018/hyperlinkcolor" val="tx"/>
                  </a:ext>
                </a:extLst>
              </a:hlinkClick>
            </a:endParaRPr>
          </a:p>
        </p:txBody>
      </p:sp>
      <p:pic>
        <p:nvPicPr>
          <p:cNvPr id="13" name="Picture 12">
            <a:extLst>
              <a:ext uri="{FF2B5EF4-FFF2-40B4-BE49-F238E27FC236}">
                <a16:creationId xmlns:a16="http://schemas.microsoft.com/office/drawing/2014/main" id="{8110FCAD-69D4-7E07-BBB9-49502326F96A}"/>
              </a:ext>
            </a:extLst>
          </p:cNvPr>
          <p:cNvPicPr>
            <a:picLocks noChangeAspect="1"/>
          </p:cNvPicPr>
          <p:nvPr/>
        </p:nvPicPr>
        <p:blipFill>
          <a:blip r:embed="rId7"/>
          <a:stretch>
            <a:fillRect/>
          </a:stretch>
        </p:blipFill>
        <p:spPr>
          <a:xfrm>
            <a:off x="105128" y="1051888"/>
            <a:ext cx="5276076" cy="1532993"/>
          </a:xfrm>
          <a:prstGeom prst="rect">
            <a:avLst/>
          </a:prstGeom>
        </p:spPr>
      </p:pic>
    </p:spTree>
    <p:extLst>
      <p:ext uri="{BB962C8B-B14F-4D97-AF65-F5344CB8AC3E}">
        <p14:creationId xmlns:p14="http://schemas.microsoft.com/office/powerpoint/2010/main" val="1012135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189" name="PlaceHolder 32"/>
          <p:cNvSpPr/>
          <p:nvPr/>
        </p:nvSpPr>
        <p:spPr>
          <a:xfrm>
            <a:off x="281417" y="356"/>
            <a:ext cx="7287782" cy="44801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a:cs typeface="Calibri"/>
              </a:rPr>
              <a:t>Combining All the Effects</a:t>
            </a:r>
            <a:endParaRPr lang="en-US" dirty="0"/>
          </a:p>
        </p:txBody>
      </p:sp>
      <p:pic>
        <p:nvPicPr>
          <p:cNvPr id="3" name="Picture 2">
            <a:extLst>
              <a:ext uri="{FF2B5EF4-FFF2-40B4-BE49-F238E27FC236}">
                <a16:creationId xmlns:a16="http://schemas.microsoft.com/office/drawing/2014/main" id="{228DCA21-885D-A0FD-D082-77C128B6770D}"/>
              </a:ext>
            </a:extLst>
          </p:cNvPr>
          <p:cNvPicPr>
            <a:picLocks noChangeAspect="1"/>
          </p:cNvPicPr>
          <p:nvPr/>
        </p:nvPicPr>
        <p:blipFill>
          <a:blip r:embed="rId2"/>
          <a:stretch>
            <a:fillRect/>
          </a:stretch>
        </p:blipFill>
        <p:spPr>
          <a:xfrm>
            <a:off x="3319498" y="2166555"/>
            <a:ext cx="5401167" cy="2502988"/>
          </a:xfrm>
          <a:prstGeom prst="rect">
            <a:avLst/>
          </a:prstGeom>
          <a:ln>
            <a:solidFill>
              <a:schemeClr val="tx1"/>
            </a:solidFill>
          </a:ln>
        </p:spPr>
      </p:pic>
      <p:sp>
        <p:nvSpPr>
          <p:cNvPr id="13" name="TextBox 12">
            <a:extLst>
              <a:ext uri="{FF2B5EF4-FFF2-40B4-BE49-F238E27FC236}">
                <a16:creationId xmlns:a16="http://schemas.microsoft.com/office/drawing/2014/main" id="{1088B78C-CE7F-B94C-DC13-84644540528D}"/>
              </a:ext>
            </a:extLst>
          </p:cNvPr>
          <p:cNvSpPr txBox="1"/>
          <p:nvPr/>
        </p:nvSpPr>
        <p:spPr>
          <a:xfrm>
            <a:off x="349449" y="1101140"/>
            <a:ext cx="10894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After calculating all the effects separately, we can get the total suppression of the </a:t>
            </a:r>
            <a:r>
              <a:rPr lang="en-US" dirty="0" err="1">
                <a:latin typeface="Calibri" panose="020F0502020204030204" pitchFamily="34" charset="0"/>
                <a:cs typeface="Calibri" panose="020F0502020204030204" pitchFamily="34" charset="0"/>
              </a:rPr>
              <a:t>Bottomonia</a:t>
            </a:r>
            <a:r>
              <a:rPr lang="en-US" dirty="0">
                <a:latin typeface="Calibri" panose="020F0502020204030204" pitchFamily="34" charset="0"/>
                <a:cs typeface="Calibri" panose="020F0502020204030204" pitchFamily="34" charset="0"/>
              </a:rPr>
              <a:t> states as, </a:t>
            </a:r>
          </a:p>
        </p:txBody>
      </p:sp>
      <p:sp>
        <p:nvSpPr>
          <p:cNvPr id="16" name="Footer Placeholder 15">
            <a:extLst>
              <a:ext uri="{FF2B5EF4-FFF2-40B4-BE49-F238E27FC236}">
                <a16:creationId xmlns:a16="http://schemas.microsoft.com/office/drawing/2014/main" id="{C871AD7A-6E4B-0FC9-18DF-2B8BD1F90191}"/>
              </a:ext>
            </a:extLst>
          </p:cNvPr>
          <p:cNvSpPr>
            <a:spLocks noGrp="1"/>
          </p:cNvSpPr>
          <p:nvPr>
            <p:ph type="ftr" idx="4"/>
          </p:nvPr>
        </p:nvSpPr>
        <p:spPr/>
        <p:txBody>
          <a:bodyPr/>
          <a:lstStyle/>
          <a:p>
            <a:r>
              <a:rPr lang="en-US">
                <a:latin typeface="Calibri" panose="020F0502020204030204" pitchFamily="34" charset="0"/>
                <a:cs typeface="Calibri" panose="020F0502020204030204" pitchFamily="34" charset="0"/>
              </a:rPr>
              <a:t>Sabin Thapa, Kent State University @CFNS2025</a:t>
            </a:r>
          </a:p>
        </p:txBody>
      </p:sp>
      <p:cxnSp>
        <p:nvCxnSpPr>
          <p:cNvPr id="17" name="Straight Arrow Connector 16">
            <a:extLst>
              <a:ext uri="{FF2B5EF4-FFF2-40B4-BE49-F238E27FC236}">
                <a16:creationId xmlns:a16="http://schemas.microsoft.com/office/drawing/2014/main" id="{F9A9180B-097E-9C58-50E0-7DD2C6D12BE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0FADBD29-AB24-0B2F-0359-68F69CCD9690}"/>
              </a:ext>
            </a:extLst>
          </p:cNvPr>
          <p:cNvCxnSpPr>
            <a:cxnSpLocks/>
          </p:cNvCxnSpPr>
          <p:nvPr/>
        </p:nvCxnSpPr>
        <p:spPr>
          <a:xfrm>
            <a:off x="-3943" y="491691"/>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9" name="Slide Number Placeholder 18">
            <a:extLst>
              <a:ext uri="{FF2B5EF4-FFF2-40B4-BE49-F238E27FC236}">
                <a16:creationId xmlns:a16="http://schemas.microsoft.com/office/drawing/2014/main" id="{C1DE5933-023D-0BB0-18BE-1083A428E077}"/>
              </a:ext>
            </a:extLst>
          </p:cNvPr>
          <p:cNvSpPr>
            <a:spLocks noGrp="1"/>
          </p:cNvSpPr>
          <p:nvPr>
            <p:ph type="sldNum" idx="5"/>
          </p:nvPr>
        </p:nvSpPr>
        <p:spPr/>
        <p:txBody>
          <a:bodyPr/>
          <a:lstStyle/>
          <a:p>
            <a:fld id="{6665402A-E0A4-4C36-B0BC-8E7B2EFF3FF5}" type="slidenum">
              <a:rPr lang="en-US" dirty="0" smtClean="0">
                <a:latin typeface="Calibri" panose="020F0502020204030204" pitchFamily="34" charset="0"/>
                <a:cs typeface="Calibri" panose="020F0502020204030204" pitchFamily="34" charset="0"/>
              </a:rPr>
              <a:t>16</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350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B0072-92C5-6A33-5E65-E1B5D0EB3E77}"/>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E41C8886-91B0-C0B5-D512-5D6BC735F200}"/>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189" name="PlaceHolder 32">
            <a:extLst>
              <a:ext uri="{FF2B5EF4-FFF2-40B4-BE49-F238E27FC236}">
                <a16:creationId xmlns:a16="http://schemas.microsoft.com/office/drawing/2014/main" id="{DCD15F34-811E-FB59-95FE-96F4E5B74D7D}"/>
              </a:ext>
            </a:extLst>
          </p:cNvPr>
          <p:cNvSpPr/>
          <p:nvPr/>
        </p:nvSpPr>
        <p:spPr>
          <a:xfrm>
            <a:off x="281417" y="356"/>
            <a:ext cx="7287782" cy="44801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a:cs typeface="Calibri"/>
              </a:rPr>
              <a:t>Feed-down Contribution</a:t>
            </a:r>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92B806B5-68FD-A1E6-EE6B-492A304315C5}"/>
              </a:ext>
            </a:extLst>
          </p:cNvPr>
          <p:cNvPicPr>
            <a:picLocks noChangeAspect="1"/>
          </p:cNvPicPr>
          <p:nvPr/>
        </p:nvPicPr>
        <p:blipFill>
          <a:blip r:embed="rId2"/>
          <a:stretch>
            <a:fillRect/>
          </a:stretch>
        </p:blipFill>
        <p:spPr>
          <a:xfrm>
            <a:off x="163499" y="5104260"/>
            <a:ext cx="4671533" cy="864712"/>
          </a:xfrm>
          <a:prstGeom prst="rect">
            <a:avLst/>
          </a:prstGeom>
          <a:ln>
            <a:solidFill>
              <a:schemeClr val="tx1"/>
            </a:solidFill>
          </a:ln>
        </p:spPr>
      </p:pic>
      <p:pic>
        <p:nvPicPr>
          <p:cNvPr id="6" name="Picture 5" descr="A close-up of a fraction&#10;&#10;Description automatically generated">
            <a:extLst>
              <a:ext uri="{FF2B5EF4-FFF2-40B4-BE49-F238E27FC236}">
                <a16:creationId xmlns:a16="http://schemas.microsoft.com/office/drawing/2014/main" id="{C36D1D40-5DCB-5B00-2B0A-BC028C84AEEC}"/>
              </a:ext>
            </a:extLst>
          </p:cNvPr>
          <p:cNvPicPr>
            <a:picLocks noChangeAspect="1"/>
          </p:cNvPicPr>
          <p:nvPr/>
        </p:nvPicPr>
        <p:blipFill>
          <a:blip r:embed="rId3"/>
          <a:stretch>
            <a:fillRect/>
          </a:stretch>
        </p:blipFill>
        <p:spPr>
          <a:xfrm>
            <a:off x="4210924" y="5787041"/>
            <a:ext cx="3315940" cy="686559"/>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0EBA9CA9-E8F9-2C22-90CD-A33FCDDCFBB3}"/>
              </a:ext>
            </a:extLst>
          </p:cNvPr>
          <p:cNvCxnSpPr>
            <a:cxnSpLocks/>
          </p:cNvCxnSpPr>
          <p:nvPr/>
        </p:nvCxnSpPr>
        <p:spPr>
          <a:xfrm>
            <a:off x="7569199" y="491691"/>
            <a:ext cx="0" cy="6056846"/>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2" name="TextBox 11">
            <a:extLst>
              <a:ext uri="{FF2B5EF4-FFF2-40B4-BE49-F238E27FC236}">
                <a16:creationId xmlns:a16="http://schemas.microsoft.com/office/drawing/2014/main" id="{D6D96AAB-B54F-94DF-283D-6E0DA6A18C0E}"/>
              </a:ext>
            </a:extLst>
          </p:cNvPr>
          <p:cNvSpPr txBox="1"/>
          <p:nvPr/>
        </p:nvSpPr>
        <p:spPr>
          <a:xfrm>
            <a:off x="82349" y="4688065"/>
            <a:ext cx="31781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Calibri" panose="020F0502020204030204" pitchFamily="34" charset="0"/>
                <a:cs typeface="Calibri" panose="020F0502020204030204" pitchFamily="34" charset="0"/>
              </a:rPr>
              <a:t>Feed-down contribution:</a:t>
            </a:r>
          </a:p>
        </p:txBody>
      </p:sp>
      <p:sp>
        <p:nvSpPr>
          <p:cNvPr id="16" name="Footer Placeholder 15">
            <a:extLst>
              <a:ext uri="{FF2B5EF4-FFF2-40B4-BE49-F238E27FC236}">
                <a16:creationId xmlns:a16="http://schemas.microsoft.com/office/drawing/2014/main" id="{35C9C05E-B582-4114-4C1B-42FAB729F923}"/>
              </a:ext>
            </a:extLst>
          </p:cNvPr>
          <p:cNvSpPr>
            <a:spLocks noGrp="1"/>
          </p:cNvSpPr>
          <p:nvPr>
            <p:ph type="ftr" idx="4"/>
          </p:nvPr>
        </p:nvSpPr>
        <p:spPr/>
        <p:txBody>
          <a:bodyPr/>
          <a:lstStyle/>
          <a:p>
            <a:r>
              <a:rPr lang="en-US">
                <a:latin typeface="Calibri" panose="020F0502020204030204" pitchFamily="34" charset="0"/>
                <a:cs typeface="Calibri" panose="020F0502020204030204" pitchFamily="34" charset="0"/>
              </a:rPr>
              <a:t>Sabin Thapa, Kent State University @CFNS2025</a:t>
            </a:r>
          </a:p>
        </p:txBody>
      </p:sp>
      <p:cxnSp>
        <p:nvCxnSpPr>
          <p:cNvPr id="17" name="Straight Arrow Connector 16">
            <a:extLst>
              <a:ext uri="{FF2B5EF4-FFF2-40B4-BE49-F238E27FC236}">
                <a16:creationId xmlns:a16="http://schemas.microsoft.com/office/drawing/2014/main" id="{87AC9A4B-21F1-36D5-28E5-34AE0C442260}"/>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EA157055-8071-7320-38B4-660DF3C2B1B7}"/>
              </a:ext>
            </a:extLst>
          </p:cNvPr>
          <p:cNvCxnSpPr>
            <a:cxnSpLocks/>
          </p:cNvCxnSpPr>
          <p:nvPr/>
        </p:nvCxnSpPr>
        <p:spPr>
          <a:xfrm>
            <a:off x="-3943" y="491691"/>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9" name="Slide Number Placeholder 18">
            <a:extLst>
              <a:ext uri="{FF2B5EF4-FFF2-40B4-BE49-F238E27FC236}">
                <a16:creationId xmlns:a16="http://schemas.microsoft.com/office/drawing/2014/main" id="{5C8F5C7D-D84F-143A-F1C6-F521662FBEB0}"/>
              </a:ext>
            </a:extLst>
          </p:cNvPr>
          <p:cNvSpPr>
            <a:spLocks noGrp="1"/>
          </p:cNvSpPr>
          <p:nvPr>
            <p:ph type="sldNum" idx="5"/>
          </p:nvPr>
        </p:nvSpPr>
        <p:spPr/>
        <p:txBody>
          <a:bodyPr/>
          <a:lstStyle/>
          <a:p>
            <a:fld id="{6665402A-E0A4-4C36-B0BC-8E7B2EFF3FF5}" type="slidenum">
              <a:rPr lang="en-US" dirty="0" smtClean="0">
                <a:latin typeface="Calibri" panose="020F0502020204030204" pitchFamily="34" charset="0"/>
                <a:cs typeface="Calibri" panose="020F0502020204030204" pitchFamily="34" charset="0"/>
              </a:rPr>
              <a:t>17</a:t>
            </a:fld>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6BA3D19-49EA-CE72-180D-8FAC38B17A3A}"/>
              </a:ext>
            </a:extLst>
          </p:cNvPr>
          <p:cNvSpPr txBox="1"/>
          <p:nvPr/>
        </p:nvSpPr>
        <p:spPr>
          <a:xfrm>
            <a:off x="89386" y="555487"/>
            <a:ext cx="7058191" cy="830997"/>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Approx. 75% of 1S and 2S yield from </a:t>
            </a:r>
            <a:r>
              <a:rPr lang="en-US" sz="1600" b="1" dirty="0">
                <a:latin typeface="Calibri" panose="020F0502020204030204" pitchFamily="34" charset="0"/>
                <a:ea typeface="Calibri" panose="020F0502020204030204" pitchFamily="34" charset="0"/>
                <a:cs typeface="Calibri" panose="020F0502020204030204" pitchFamily="34" charset="0"/>
              </a:rPr>
              <a:t>direct production</a:t>
            </a:r>
            <a:r>
              <a:rPr lang="en-US" sz="1600" dirty="0">
                <a:latin typeface="Calibri" panose="020F0502020204030204" pitchFamily="34" charset="0"/>
                <a:ea typeface="Calibri" panose="020F0502020204030204" pitchFamily="34" charset="0"/>
                <a:cs typeface="Calibri" panose="020F0502020204030204" pitchFamily="34" charset="0"/>
              </a:rPr>
              <a:t>, but important feed-down contributions from the 1P and 2P states.  We include all known excited state feed-down channels.</a:t>
            </a:r>
          </a:p>
        </p:txBody>
      </p:sp>
      <p:pic>
        <p:nvPicPr>
          <p:cNvPr id="8" name="Picture 7">
            <a:extLst>
              <a:ext uri="{FF2B5EF4-FFF2-40B4-BE49-F238E27FC236}">
                <a16:creationId xmlns:a16="http://schemas.microsoft.com/office/drawing/2014/main" id="{E3CE474F-5E39-74D6-3A29-FA1A28790810}"/>
              </a:ext>
            </a:extLst>
          </p:cNvPr>
          <p:cNvPicPr>
            <a:picLocks noChangeAspect="1"/>
          </p:cNvPicPr>
          <p:nvPr/>
        </p:nvPicPr>
        <p:blipFill>
          <a:blip r:embed="rId4"/>
          <a:stretch>
            <a:fillRect/>
          </a:stretch>
        </p:blipFill>
        <p:spPr>
          <a:xfrm rot="16200000">
            <a:off x="2917339" y="1146369"/>
            <a:ext cx="3848051" cy="3888998"/>
          </a:xfrm>
          <a:prstGeom prst="rect">
            <a:avLst/>
          </a:prstGeom>
        </p:spPr>
      </p:pic>
      <p:sp>
        <p:nvSpPr>
          <p:cNvPr id="10" name="TextBox 9">
            <a:extLst>
              <a:ext uri="{FF2B5EF4-FFF2-40B4-BE49-F238E27FC236}">
                <a16:creationId xmlns:a16="http://schemas.microsoft.com/office/drawing/2014/main" id="{D94A50D2-5486-D264-61DB-7BF7FF766808}"/>
              </a:ext>
            </a:extLst>
          </p:cNvPr>
          <p:cNvSpPr txBox="1"/>
          <p:nvPr/>
        </p:nvSpPr>
        <p:spPr>
          <a:xfrm>
            <a:off x="8587871" y="6589181"/>
            <a:ext cx="2960258" cy="246221"/>
          </a:xfrm>
          <a:prstGeom prst="rect">
            <a:avLst/>
          </a:prstGeom>
          <a:noFill/>
        </p:spPr>
        <p:txBody>
          <a:bodyPr wrap="square">
            <a:spAutoFit/>
          </a:bodyPr>
          <a:lstStyle/>
          <a:p>
            <a:r>
              <a:rPr lang="en-US" sz="1000" b="0" i="0" dirty="0">
                <a:solidFill>
                  <a:schemeClr val="accent1"/>
                </a:solidFill>
                <a:effectLst/>
                <a:latin typeface="Calibri" panose="020F0502020204030204" pitchFamily="34" charset="0"/>
                <a:cs typeface="Calibri" panose="020F0502020204030204" pitchFamily="34" charset="0"/>
              </a:rPr>
              <a:t>Boyd, Thapa, and Strickland (2023), </a:t>
            </a:r>
            <a:r>
              <a:rPr lang="en-US" sz="1000" b="0" i="0" u="sng" dirty="0">
                <a:solidFill>
                  <a:schemeClr val="accent1"/>
                </a:solidFill>
                <a:effectLst/>
                <a:latin typeface="Calibri" panose="020F0502020204030204" pitchFamily="34" charset="0"/>
                <a:cs typeface="Calibri" panose="020F0502020204030204" pitchFamily="34" charset="0"/>
              </a:rPr>
              <a:t>2307.03841</a:t>
            </a:r>
            <a:r>
              <a:rPr lang="en-US" sz="1000" b="0" i="0" dirty="0">
                <a:solidFill>
                  <a:schemeClr val="accent1"/>
                </a:solidFill>
                <a:effectLst/>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id="{38B9052D-9EF2-9F9D-FCFC-1D4017D60902}"/>
              </a:ext>
            </a:extLst>
          </p:cNvPr>
          <p:cNvPicPr>
            <a:picLocks noChangeAspect="1"/>
          </p:cNvPicPr>
          <p:nvPr/>
        </p:nvPicPr>
        <p:blipFill>
          <a:blip r:embed="rId5"/>
          <a:stretch>
            <a:fillRect/>
          </a:stretch>
        </p:blipFill>
        <p:spPr>
          <a:xfrm>
            <a:off x="7990822" y="1116294"/>
            <a:ext cx="3805217" cy="5366561"/>
          </a:xfrm>
          <a:prstGeom prst="rect">
            <a:avLst/>
          </a:prstGeom>
        </p:spPr>
      </p:pic>
      <p:sp>
        <p:nvSpPr>
          <p:cNvPr id="15" name="TextBox 14">
            <a:extLst>
              <a:ext uri="{FF2B5EF4-FFF2-40B4-BE49-F238E27FC236}">
                <a16:creationId xmlns:a16="http://schemas.microsoft.com/office/drawing/2014/main" id="{BF3357C8-D9F0-8169-308D-C06CD48D9FBB}"/>
              </a:ext>
            </a:extLst>
          </p:cNvPr>
          <p:cNvSpPr txBox="1"/>
          <p:nvPr/>
        </p:nvSpPr>
        <p:spPr>
          <a:xfrm>
            <a:off x="7678047" y="552066"/>
            <a:ext cx="4522420" cy="584775"/>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Υ(1S, 2S) feed-down fractions as a function of transverse momentum (</a:t>
            </a:r>
            <a:r>
              <a:rPr lang="en-US" sz="1600" dirty="0" err="1">
                <a:latin typeface="Calibri" panose="020F0502020204030204" pitchFamily="34" charset="0"/>
                <a:ea typeface="Calibri" panose="020F0502020204030204" pitchFamily="34" charset="0"/>
                <a:cs typeface="Calibri" panose="020F0502020204030204" pitchFamily="34" charset="0"/>
              </a:rPr>
              <a:t>pT</a:t>
            </a:r>
            <a:r>
              <a:rPr lang="en-US" sz="16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780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238160" y="-691"/>
            <a:ext cx="3968502" cy="583112"/>
          </a:xfrm>
          <a:prstGeom prst="rect">
            <a:avLst/>
          </a:prstGeom>
          <a:noFill/>
          <a:ln w="0">
            <a:noFill/>
          </a:ln>
        </p:spPr>
        <p:txBody>
          <a:bodyPr lIns="0" tIns="0" rIns="0" bIns="0" anchor="b">
            <a:noAutofit/>
          </a:bodyPr>
          <a:lstStyle/>
          <a:p>
            <a:r>
              <a:rPr lang="en-US" sz="3000" b="1" spc="-1">
                <a:solidFill>
                  <a:srgbClr val="000000"/>
                </a:solidFill>
                <a:latin typeface="Calibri"/>
                <a:cs typeface="Calibri"/>
              </a:rPr>
              <a:t>RESULTS</a:t>
            </a:r>
            <a:r>
              <a:rPr lang="en-US" sz="3200" b="1" spc="-1">
                <a:solidFill>
                  <a:srgbClr val="000000"/>
                </a:solidFill>
                <a:latin typeface="Calibri"/>
              </a:rPr>
              <a:t>: R</a:t>
            </a:r>
            <a:r>
              <a:rPr lang="en-US" sz="2100" b="1" spc="-1" baseline="-25000">
                <a:solidFill>
                  <a:srgbClr val="000000"/>
                </a:solidFill>
                <a:latin typeface="Calibri"/>
              </a:rPr>
              <a:t>pA</a:t>
            </a:r>
            <a:r>
              <a:rPr lang="en-US" sz="3200" b="1" spc="-1">
                <a:solidFill>
                  <a:srgbClr val="000000"/>
                </a:solidFill>
                <a:latin typeface="Calibri"/>
              </a:rPr>
              <a:t> vs y</a:t>
            </a:r>
            <a:endParaRPr lang="en-US" sz="3200" spc="-1">
              <a:solidFill>
                <a:srgbClr val="808080"/>
              </a:solidFill>
              <a:latin typeface="Calibri"/>
            </a:endParaRPr>
          </a:p>
        </p:txBody>
      </p:sp>
      <p:sp>
        <p:nvSpPr>
          <p:cNvPr id="11" name="Footer Placeholder 10">
            <a:extLst>
              <a:ext uri="{FF2B5EF4-FFF2-40B4-BE49-F238E27FC236}">
                <a16:creationId xmlns:a16="http://schemas.microsoft.com/office/drawing/2014/main" id="{3777BE7A-1874-9E14-422E-5E2DE8533084}"/>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D5B7252D-E88D-9844-95BB-84686700F911}"/>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a16="http://schemas.microsoft.com/office/drawing/2014/main" id="{8F2A1232-16D7-8034-72F1-B7AFEC3DDF1B}"/>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D34C7FF0-EBB1-C049-3B09-B2D4B8D8446B}"/>
              </a:ext>
            </a:extLst>
          </p:cNvPr>
          <p:cNvSpPr>
            <a:spLocks noGrp="1"/>
          </p:cNvSpPr>
          <p:nvPr>
            <p:ph type="sldNum" idx="5"/>
          </p:nvPr>
        </p:nvSpPr>
        <p:spPr/>
        <p:txBody>
          <a:bodyPr/>
          <a:lstStyle/>
          <a:p>
            <a:fld id="{6665402A-E0A4-4C36-B0BC-8E7B2EFF3FF5}" type="slidenum">
              <a:rPr lang="en-US" smtClean="0"/>
              <a:t>18</a:t>
            </a:fld>
            <a:endParaRPr lang="en-US"/>
          </a:p>
        </p:txBody>
      </p:sp>
      <p:pic>
        <p:nvPicPr>
          <p:cNvPr id="3" name="Picture 2" descr="A graph of energy loss&#10;&#10;Description automatically generated">
            <a:extLst>
              <a:ext uri="{FF2B5EF4-FFF2-40B4-BE49-F238E27FC236}">
                <a16:creationId xmlns:a16="http://schemas.microsoft.com/office/drawing/2014/main" id="{0D901657-1845-3305-227A-A0419F31F63C}"/>
              </a:ext>
            </a:extLst>
          </p:cNvPr>
          <p:cNvPicPr>
            <a:picLocks noChangeAspect="1"/>
          </p:cNvPicPr>
          <p:nvPr/>
        </p:nvPicPr>
        <p:blipFill>
          <a:blip r:embed="rId2"/>
          <a:stretch>
            <a:fillRect/>
          </a:stretch>
        </p:blipFill>
        <p:spPr>
          <a:xfrm>
            <a:off x="-12035" y="1137546"/>
            <a:ext cx="6110249" cy="4421818"/>
          </a:xfrm>
          <a:prstGeom prst="rect">
            <a:avLst/>
          </a:prstGeom>
        </p:spPr>
      </p:pic>
      <p:pic>
        <p:nvPicPr>
          <p:cNvPr id="4" name="Picture 3">
            <a:extLst>
              <a:ext uri="{FF2B5EF4-FFF2-40B4-BE49-F238E27FC236}">
                <a16:creationId xmlns:a16="http://schemas.microsoft.com/office/drawing/2014/main" id="{08271130-9EAE-B5FA-EC18-246D0A1BCC9D}"/>
              </a:ext>
            </a:extLst>
          </p:cNvPr>
          <p:cNvPicPr>
            <a:picLocks noChangeAspect="1"/>
          </p:cNvPicPr>
          <p:nvPr/>
        </p:nvPicPr>
        <p:blipFill>
          <a:blip r:embed="rId3"/>
          <a:stretch>
            <a:fillRect/>
          </a:stretch>
        </p:blipFill>
        <p:spPr>
          <a:xfrm>
            <a:off x="6198271" y="1131948"/>
            <a:ext cx="5971408" cy="4366656"/>
          </a:xfrm>
          <a:prstGeom prst="rect">
            <a:avLst/>
          </a:prstGeom>
        </p:spPr>
      </p:pic>
      <p:sp>
        <p:nvSpPr>
          <p:cNvPr id="5" name="TextBox 4">
            <a:extLst>
              <a:ext uri="{FF2B5EF4-FFF2-40B4-BE49-F238E27FC236}">
                <a16:creationId xmlns:a16="http://schemas.microsoft.com/office/drawing/2014/main" id="{4AC998F5-EEAC-291D-5AAD-E6CB7D3113D6}"/>
              </a:ext>
            </a:extLst>
          </p:cNvPr>
          <p:cNvSpPr txBox="1"/>
          <p:nvPr/>
        </p:nvSpPr>
        <p:spPr>
          <a:xfrm>
            <a:off x="882993" y="5370043"/>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7" name="TextBox 6">
            <a:extLst>
              <a:ext uri="{FF2B5EF4-FFF2-40B4-BE49-F238E27FC236}">
                <a16:creationId xmlns:a16="http://schemas.microsoft.com/office/drawing/2014/main" id="{AC92CB9C-86BB-900C-2526-1F80F3A7E349}"/>
              </a:ext>
            </a:extLst>
          </p:cNvPr>
          <p:cNvSpPr txBox="1"/>
          <p:nvPr/>
        </p:nvSpPr>
        <p:spPr>
          <a:xfrm>
            <a:off x="6760040" y="5341714"/>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274187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26DF-14A4-F236-A01E-6FBB498AD650}"/>
            </a:ext>
          </a:extLst>
        </p:cNvPr>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6523C09F-5C59-B5C9-B303-760595370EE1}"/>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C0B1B649-C7A4-5C36-5704-1FDDF9E88F9D}"/>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C33C0E04-A8F7-3F5E-4E66-5A14FD379F8E}"/>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8" name="Slide Number Placeholder 17">
            <a:extLst>
              <a:ext uri="{FF2B5EF4-FFF2-40B4-BE49-F238E27FC236}">
                <a16:creationId xmlns:a16="http://schemas.microsoft.com/office/drawing/2014/main" id="{14F48C13-9308-5934-725B-FBA8825AB9B0}"/>
              </a:ext>
            </a:extLst>
          </p:cNvPr>
          <p:cNvSpPr>
            <a:spLocks noGrp="1"/>
          </p:cNvSpPr>
          <p:nvPr>
            <p:ph type="sldNum" idx="5"/>
          </p:nvPr>
        </p:nvSpPr>
        <p:spPr/>
        <p:txBody>
          <a:bodyPr/>
          <a:lstStyle/>
          <a:p>
            <a:fld id="{6665402A-E0A4-4C36-B0BC-8E7B2EFF3FF5}" type="slidenum">
              <a:rPr lang="en-US" smtClean="0"/>
              <a:t>19</a:t>
            </a:fld>
            <a:endParaRPr lang="en-US"/>
          </a:p>
        </p:txBody>
      </p:sp>
      <p:sp>
        <p:nvSpPr>
          <p:cNvPr id="5" name="PlaceHolder 1">
            <a:extLst>
              <a:ext uri="{FF2B5EF4-FFF2-40B4-BE49-F238E27FC236}">
                <a16:creationId xmlns:a16="http://schemas.microsoft.com/office/drawing/2014/main" id="{7F944507-D109-D618-9ECB-62AE0D4674A9}"/>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y</a:t>
            </a:r>
            <a:endParaRPr lang="en-US" sz="3200" b="1" spc="-1">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3DDE0BDE-D305-FD01-2AD3-0C6E5AFC7A08}"/>
              </a:ext>
            </a:extLst>
          </p:cNvPr>
          <p:cNvPicPr>
            <a:picLocks noChangeAspect="1"/>
          </p:cNvPicPr>
          <p:nvPr/>
        </p:nvPicPr>
        <p:blipFill>
          <a:blip r:embed="rId2"/>
          <a:stretch>
            <a:fillRect/>
          </a:stretch>
        </p:blipFill>
        <p:spPr>
          <a:xfrm>
            <a:off x="52701" y="1075408"/>
            <a:ext cx="5979832" cy="4373934"/>
          </a:xfrm>
          <a:prstGeom prst="rect">
            <a:avLst/>
          </a:prstGeom>
        </p:spPr>
      </p:pic>
      <p:pic>
        <p:nvPicPr>
          <p:cNvPr id="4" name="Picture 3">
            <a:extLst>
              <a:ext uri="{FF2B5EF4-FFF2-40B4-BE49-F238E27FC236}">
                <a16:creationId xmlns:a16="http://schemas.microsoft.com/office/drawing/2014/main" id="{891EDD1E-B03C-0D22-5953-9054820EA188}"/>
              </a:ext>
            </a:extLst>
          </p:cNvPr>
          <p:cNvPicPr>
            <a:picLocks noChangeAspect="1"/>
          </p:cNvPicPr>
          <p:nvPr/>
        </p:nvPicPr>
        <p:blipFill>
          <a:blip r:embed="rId3"/>
          <a:stretch>
            <a:fillRect/>
          </a:stretch>
        </p:blipFill>
        <p:spPr>
          <a:xfrm>
            <a:off x="6263235" y="1195380"/>
            <a:ext cx="5819098" cy="4207905"/>
          </a:xfrm>
          <a:prstGeom prst="rect">
            <a:avLst/>
          </a:prstGeom>
        </p:spPr>
      </p:pic>
      <p:sp>
        <p:nvSpPr>
          <p:cNvPr id="3" name="TextBox 2">
            <a:extLst>
              <a:ext uri="{FF2B5EF4-FFF2-40B4-BE49-F238E27FC236}">
                <a16:creationId xmlns:a16="http://schemas.microsoft.com/office/drawing/2014/main" id="{469CC01C-0A3B-1DBA-3BFE-FCBAC1D68F60}"/>
              </a:ext>
            </a:extLst>
          </p:cNvPr>
          <p:cNvSpPr txBox="1"/>
          <p:nvPr/>
        </p:nvSpPr>
        <p:spPr>
          <a:xfrm>
            <a:off x="791754" y="587462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6" name="TextBox 5">
            <a:extLst>
              <a:ext uri="{FF2B5EF4-FFF2-40B4-BE49-F238E27FC236}">
                <a16:creationId xmlns:a16="http://schemas.microsoft.com/office/drawing/2014/main" id="{1CE8A9F5-2872-67D0-3161-F7FD7046EBEB}"/>
              </a:ext>
            </a:extLst>
          </p:cNvPr>
          <p:cNvSpPr txBox="1"/>
          <p:nvPr/>
        </p:nvSpPr>
        <p:spPr>
          <a:xfrm>
            <a:off x="6658028" y="5716838"/>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239013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683052" y="232501"/>
            <a:ext cx="4063680" cy="654640"/>
          </a:xfrm>
          <a:prstGeom prst="rect">
            <a:avLst/>
          </a:prstGeom>
          <a:noFill/>
          <a:ln w="0">
            <a:noFill/>
          </a:ln>
        </p:spPr>
        <p:txBody>
          <a:bodyPr lIns="0" tIns="0" rIns="0" bIns="0" anchor="b">
            <a:normAutofit fontScale="90000"/>
          </a:bodyPr>
          <a:lstStyle/>
          <a:p>
            <a:pPr>
              <a:lnSpc>
                <a:spcPct val="90000"/>
              </a:lnSpc>
              <a:buNone/>
            </a:pPr>
            <a:r>
              <a:rPr lang="en-US" sz="6000" b="1" spc="-1">
                <a:solidFill>
                  <a:srgbClr val="000000"/>
                </a:solidFill>
                <a:latin typeface="Calibri"/>
                <a:ea typeface="+mj-lt"/>
                <a:cs typeface="Calibri"/>
              </a:rPr>
              <a:t>Outline</a:t>
            </a:r>
            <a:endParaRPr lang="en-US" sz="6000" b="1" spc="-1">
              <a:latin typeface="Calibri"/>
              <a:cs typeface="Calibri"/>
            </a:endParaRPr>
          </a:p>
        </p:txBody>
      </p:sp>
      <p:sp>
        <p:nvSpPr>
          <p:cNvPr id="88" name="PlaceHolder 2"/>
          <p:cNvSpPr>
            <a:spLocks noGrp="1"/>
          </p:cNvSpPr>
          <p:nvPr>
            <p:ph type="subTitle"/>
          </p:nvPr>
        </p:nvSpPr>
        <p:spPr>
          <a:xfrm>
            <a:off x="943757" y="1024853"/>
            <a:ext cx="8947376" cy="5462936"/>
          </a:xfrm>
          <a:prstGeom prst="rect">
            <a:avLst/>
          </a:prstGeom>
          <a:noFill/>
          <a:ln w="0">
            <a:noFill/>
          </a:ln>
        </p:spPr>
        <p:txBody>
          <a:bodyPr lIns="0" tIns="0" rIns="0" bIns="0" anchor="t">
            <a:noAutofit/>
          </a:bodyPr>
          <a:lstStyle/>
          <a:p>
            <a:pPr marL="400050" indent="-400050">
              <a:lnSpc>
                <a:spcPct val="150000"/>
              </a:lnSpc>
              <a:buClr>
                <a:srgbClr val="000000"/>
              </a:buClr>
              <a:buFont typeface="Symbol"/>
              <a:buChar char=""/>
            </a:pPr>
            <a:r>
              <a:rPr lang="en-US" sz="2000" b="1" dirty="0">
                <a:latin typeface="Calibri"/>
                <a:cs typeface="Calibri"/>
              </a:rPr>
              <a:t>INTRODUCTION &amp; MOTIVATION </a:t>
            </a:r>
            <a:endParaRPr lang="en-US" sz="2000" dirty="0">
              <a:latin typeface="Calibri"/>
              <a:cs typeface="Calibri"/>
            </a:endParaRPr>
          </a:p>
          <a:p>
            <a:pPr marL="400050" indent="-400050">
              <a:lnSpc>
                <a:spcPct val="150000"/>
              </a:lnSpc>
              <a:buClr>
                <a:srgbClr val="000000"/>
              </a:buClr>
              <a:buFont typeface="Symbol"/>
              <a:buChar char=""/>
            </a:pPr>
            <a:r>
              <a:rPr lang="en-US" sz="2000" b="1" dirty="0">
                <a:latin typeface="Calibri"/>
                <a:cs typeface="Calibri"/>
              </a:rPr>
              <a:t>COLD NUCLEAR MATTER EFFECTS</a:t>
            </a:r>
          </a:p>
          <a:p>
            <a:pPr marL="857250" lvl="1" indent="-342900">
              <a:lnSpc>
                <a:spcPct val="150000"/>
              </a:lnSpc>
              <a:buClr>
                <a:srgbClr val="000000"/>
              </a:buClr>
              <a:buFont typeface="Arial"/>
              <a:buChar char="•"/>
            </a:pPr>
            <a:r>
              <a:rPr lang="en-US" sz="2000" b="1" dirty="0">
                <a:latin typeface="Calibri"/>
                <a:cs typeface="Calibri"/>
              </a:rPr>
              <a:t>Nuclear Modification of Parton Distribution Functions (</a:t>
            </a:r>
            <a:r>
              <a:rPr lang="en-US" sz="2000" b="1" dirty="0" err="1">
                <a:latin typeface="Calibri"/>
                <a:cs typeface="Calibri"/>
              </a:rPr>
              <a:t>nPDFs</a:t>
            </a:r>
            <a:r>
              <a:rPr lang="en-US" sz="2000" b="1" dirty="0">
                <a:latin typeface="Calibri"/>
                <a:cs typeface="Calibri"/>
              </a:rPr>
              <a:t>)</a:t>
            </a:r>
            <a:endParaRPr lang="en-US" sz="2000" dirty="0">
              <a:latin typeface="Calibri"/>
              <a:cs typeface="Calibri"/>
            </a:endParaRPr>
          </a:p>
          <a:p>
            <a:pPr marL="857250" lvl="1">
              <a:lnSpc>
                <a:spcPct val="150000"/>
              </a:lnSpc>
              <a:buClr>
                <a:srgbClr val="000000"/>
              </a:buClr>
              <a:buFont typeface="Arial"/>
              <a:buChar char="•"/>
            </a:pPr>
            <a:r>
              <a:rPr lang="en-US" sz="2000" b="1" dirty="0">
                <a:latin typeface="Calibri"/>
                <a:cs typeface="Calibri"/>
              </a:rPr>
              <a:t>Energy Loss &amp; Momentum Broadening </a:t>
            </a:r>
            <a:endParaRPr lang="en-US" sz="2000" b="1" spc="-1" dirty="0">
              <a:solidFill>
                <a:srgbClr val="000000"/>
              </a:solidFill>
              <a:latin typeface="Calibri"/>
              <a:cs typeface="Calibri"/>
            </a:endParaRPr>
          </a:p>
          <a:p>
            <a:pPr marL="400050" indent="-400050">
              <a:lnSpc>
                <a:spcPct val="150000"/>
              </a:lnSpc>
              <a:buClr>
                <a:srgbClr val="000000"/>
              </a:buClr>
              <a:buFont typeface="Symbol"/>
              <a:buChar char=""/>
            </a:pPr>
            <a:r>
              <a:rPr lang="en-US" sz="2000" b="1" dirty="0">
                <a:latin typeface="Calibri"/>
                <a:cs typeface="Calibri"/>
              </a:rPr>
              <a:t>HOT NUCLEAR MATTER EFFECTS</a:t>
            </a:r>
          </a:p>
          <a:p>
            <a:pPr marL="857250" lvl="1">
              <a:lnSpc>
                <a:spcPct val="150000"/>
              </a:lnSpc>
              <a:buClr>
                <a:srgbClr val="000000"/>
              </a:buClr>
              <a:buFont typeface="Arial"/>
              <a:buChar char="•"/>
            </a:pPr>
            <a:r>
              <a:rPr lang="en-US" sz="2000" b="1" dirty="0">
                <a:latin typeface="Calibri"/>
                <a:cs typeface="Calibri"/>
              </a:rPr>
              <a:t>Quantum Transport Model</a:t>
            </a:r>
            <a:endParaRPr lang="en-US" sz="2000" b="1" dirty="0">
              <a:latin typeface="Calibri" panose="020F0502020204030204" pitchFamily="34" charset="0"/>
              <a:cs typeface="Calibri" panose="020F0502020204030204" pitchFamily="34" charset="0"/>
            </a:endParaRPr>
          </a:p>
          <a:p>
            <a:pPr marL="857250" lvl="1">
              <a:lnSpc>
                <a:spcPct val="150000"/>
              </a:lnSpc>
              <a:buClr>
                <a:srgbClr val="000000"/>
              </a:buClr>
              <a:buFont typeface="Arial"/>
              <a:buChar char="•"/>
            </a:pPr>
            <a:r>
              <a:rPr lang="en-US" sz="2000" b="1" dirty="0">
                <a:latin typeface="Calibri"/>
                <a:cs typeface="Calibri"/>
              </a:rPr>
              <a:t>Semi-Classical Transport Model</a:t>
            </a:r>
          </a:p>
          <a:p>
            <a:pPr marL="400050" indent="-400050">
              <a:lnSpc>
                <a:spcPct val="150000"/>
              </a:lnSpc>
              <a:buClr>
                <a:srgbClr val="000000"/>
              </a:buClr>
              <a:buFont typeface="Symbol"/>
              <a:buChar char=""/>
            </a:pPr>
            <a:r>
              <a:rPr lang="en-US" sz="2000" b="1" dirty="0">
                <a:latin typeface="Calibri"/>
                <a:cs typeface="Calibri"/>
              </a:rPr>
              <a:t>RESULTS</a:t>
            </a:r>
            <a:endParaRPr lang="en-US" sz="2000" dirty="0">
              <a:latin typeface="Calibri"/>
              <a:cs typeface="Calibri"/>
            </a:endParaRPr>
          </a:p>
          <a:p>
            <a:pPr marL="400050" indent="-400050">
              <a:lnSpc>
                <a:spcPct val="150000"/>
              </a:lnSpc>
              <a:buClr>
                <a:srgbClr val="000000"/>
              </a:buClr>
              <a:buFont typeface="Symbol"/>
              <a:buChar char=""/>
            </a:pPr>
            <a:r>
              <a:rPr lang="en-US" sz="2000" b="1" dirty="0">
                <a:latin typeface="Calibri"/>
                <a:cs typeface="Calibri"/>
              </a:rPr>
              <a:t>CONCLUSION &amp; OUTLOOK</a:t>
            </a:r>
          </a:p>
        </p:txBody>
      </p:sp>
      <p:sp>
        <p:nvSpPr>
          <p:cNvPr id="10" name="Slide Number Placeholder 9">
            <a:extLst>
              <a:ext uri="{FF2B5EF4-FFF2-40B4-BE49-F238E27FC236}">
                <a16:creationId xmlns:a16="http://schemas.microsoft.com/office/drawing/2014/main" id="{5F0F45D2-E54E-02AB-D186-200916B48A76}"/>
              </a:ext>
            </a:extLst>
          </p:cNvPr>
          <p:cNvSpPr>
            <a:spLocks noGrp="1"/>
          </p:cNvSpPr>
          <p:nvPr>
            <p:ph type="sldNum" idx="5"/>
          </p:nvPr>
        </p:nvSpPr>
        <p:spPr/>
        <p:txBody>
          <a:bodyPr/>
          <a:lstStyle/>
          <a:p>
            <a:fld id="{6665402A-E0A4-4C36-B0BC-8E7B2EFF3FF5}"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319AF-3084-F6A7-9A16-9C574D445EFD}"/>
            </a:ext>
          </a:extLst>
        </p:cNvPr>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29D6F93B-1D8A-CD85-02EB-9387B9D92242}"/>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162AD16A-B33B-9D0C-058A-41BE60FABDDE}"/>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631152F5-A455-27EA-E033-49A9C0D8BB4C}"/>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5" name="Slide Number Placeholder 14">
            <a:extLst>
              <a:ext uri="{FF2B5EF4-FFF2-40B4-BE49-F238E27FC236}">
                <a16:creationId xmlns:a16="http://schemas.microsoft.com/office/drawing/2014/main" id="{8A3E2AB5-150D-96D9-9186-F4002CDFBBB0}"/>
              </a:ext>
            </a:extLst>
          </p:cNvPr>
          <p:cNvSpPr>
            <a:spLocks noGrp="1"/>
          </p:cNvSpPr>
          <p:nvPr>
            <p:ph type="sldNum" idx="5"/>
          </p:nvPr>
        </p:nvSpPr>
        <p:spPr/>
        <p:txBody>
          <a:bodyPr/>
          <a:lstStyle/>
          <a:p>
            <a:fld id="{6665402A-E0A4-4C36-B0BC-8E7B2EFF3FF5}" type="slidenum">
              <a:rPr lang="en-US" smtClean="0"/>
              <a:t>20</a:t>
            </a:fld>
            <a:endParaRPr lang="en-US"/>
          </a:p>
        </p:txBody>
      </p:sp>
      <p:sp>
        <p:nvSpPr>
          <p:cNvPr id="5" name="PlaceHolder 1">
            <a:extLst>
              <a:ext uri="{FF2B5EF4-FFF2-40B4-BE49-F238E27FC236}">
                <a16:creationId xmlns:a16="http://schemas.microsoft.com/office/drawing/2014/main" id="{99E303BE-15C6-1F1B-F0C6-D1932B07809D}"/>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y</a:t>
            </a:r>
            <a:endParaRPr lang="en-US" sz="3200" spc="-1">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83D5A0A5-B67F-DBD5-FE26-7FAA9EF84461}"/>
              </a:ext>
            </a:extLst>
          </p:cNvPr>
          <p:cNvPicPr>
            <a:picLocks noChangeAspect="1"/>
          </p:cNvPicPr>
          <p:nvPr/>
        </p:nvPicPr>
        <p:blipFill>
          <a:blip r:embed="rId2"/>
          <a:stretch>
            <a:fillRect/>
          </a:stretch>
        </p:blipFill>
        <p:spPr>
          <a:xfrm>
            <a:off x="105217" y="1162639"/>
            <a:ext cx="6100060" cy="4466798"/>
          </a:xfrm>
          <a:prstGeom prst="rect">
            <a:avLst/>
          </a:prstGeom>
        </p:spPr>
      </p:pic>
      <p:pic>
        <p:nvPicPr>
          <p:cNvPr id="4" name="Picture 3">
            <a:extLst>
              <a:ext uri="{FF2B5EF4-FFF2-40B4-BE49-F238E27FC236}">
                <a16:creationId xmlns:a16="http://schemas.microsoft.com/office/drawing/2014/main" id="{DEB9FC27-2868-E197-4AFC-02606638EE54}"/>
              </a:ext>
            </a:extLst>
          </p:cNvPr>
          <p:cNvPicPr>
            <a:picLocks noChangeAspect="1"/>
          </p:cNvPicPr>
          <p:nvPr/>
        </p:nvPicPr>
        <p:blipFill>
          <a:blip r:embed="rId3"/>
          <a:stretch>
            <a:fillRect/>
          </a:stretch>
        </p:blipFill>
        <p:spPr>
          <a:xfrm>
            <a:off x="6237645" y="1142660"/>
            <a:ext cx="5954355" cy="4356340"/>
          </a:xfrm>
          <a:prstGeom prst="rect">
            <a:avLst/>
          </a:prstGeom>
        </p:spPr>
      </p:pic>
      <p:sp>
        <p:nvSpPr>
          <p:cNvPr id="3" name="TextBox 2">
            <a:extLst>
              <a:ext uri="{FF2B5EF4-FFF2-40B4-BE49-F238E27FC236}">
                <a16:creationId xmlns:a16="http://schemas.microsoft.com/office/drawing/2014/main" id="{66916FC8-EC01-F7B7-601D-8B85BBEDA96A}"/>
              </a:ext>
            </a:extLst>
          </p:cNvPr>
          <p:cNvSpPr txBox="1"/>
          <p:nvPr/>
        </p:nvSpPr>
        <p:spPr>
          <a:xfrm>
            <a:off x="882993" y="585486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6" name="TextBox 5">
            <a:extLst>
              <a:ext uri="{FF2B5EF4-FFF2-40B4-BE49-F238E27FC236}">
                <a16:creationId xmlns:a16="http://schemas.microsoft.com/office/drawing/2014/main" id="{E82207E6-FD3F-69CB-B54E-3EA08D9402FF}"/>
              </a:ext>
            </a:extLst>
          </p:cNvPr>
          <p:cNvSpPr txBox="1"/>
          <p:nvPr/>
        </p:nvSpPr>
        <p:spPr>
          <a:xfrm>
            <a:off x="6711488" y="5810349"/>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268040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BE0E7770-9E77-DD49-578E-878FD79A7641}"/>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2" name="Footer Placeholder 11">
            <a:extLst>
              <a:ext uri="{FF2B5EF4-FFF2-40B4-BE49-F238E27FC236}">
                <a16:creationId xmlns:a16="http://schemas.microsoft.com/office/drawing/2014/main" id="{8B2E06E7-2A0D-CF94-00B9-D1BA2F285F68}"/>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4CE02461-56DD-536E-C022-7D4CB2A13CCF}"/>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7" name="Slide Number Placeholder 16">
            <a:extLst>
              <a:ext uri="{FF2B5EF4-FFF2-40B4-BE49-F238E27FC236}">
                <a16:creationId xmlns:a16="http://schemas.microsoft.com/office/drawing/2014/main" id="{97DC0331-2D6E-6BC3-6FCE-32ABC97EA570}"/>
              </a:ext>
            </a:extLst>
          </p:cNvPr>
          <p:cNvSpPr>
            <a:spLocks noGrp="1"/>
          </p:cNvSpPr>
          <p:nvPr>
            <p:ph type="sldNum" idx="5"/>
          </p:nvPr>
        </p:nvSpPr>
        <p:spPr/>
        <p:txBody>
          <a:bodyPr/>
          <a:lstStyle/>
          <a:p>
            <a:fld id="{6665402A-E0A4-4C36-B0BC-8E7B2EFF3FF5}" type="slidenum">
              <a:rPr lang="en-US" smtClean="0"/>
              <a:t>21</a:t>
            </a:fld>
            <a:endParaRPr lang="en-US"/>
          </a:p>
        </p:txBody>
      </p:sp>
      <p:sp>
        <p:nvSpPr>
          <p:cNvPr id="3" name="PlaceHolder 1">
            <a:extLst>
              <a:ext uri="{FF2B5EF4-FFF2-40B4-BE49-F238E27FC236}">
                <a16:creationId xmlns:a16="http://schemas.microsoft.com/office/drawing/2014/main" id="{EC3385E4-B8B0-3D56-5768-84055375F03A}"/>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endParaRPr lang="en-US" sz="3200" spc="-1" baseline="-25000" err="1">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BC396C8B-9841-DA97-CD73-6D1391491738}"/>
              </a:ext>
            </a:extLst>
          </p:cNvPr>
          <p:cNvPicPr>
            <a:picLocks noChangeAspect="1"/>
          </p:cNvPicPr>
          <p:nvPr/>
        </p:nvPicPr>
        <p:blipFill>
          <a:blip r:embed="rId2"/>
          <a:stretch>
            <a:fillRect/>
          </a:stretch>
        </p:blipFill>
        <p:spPr>
          <a:xfrm>
            <a:off x="-8092" y="1327623"/>
            <a:ext cx="6218594" cy="4494609"/>
          </a:xfrm>
          <a:prstGeom prst="rect">
            <a:avLst/>
          </a:prstGeom>
        </p:spPr>
      </p:pic>
      <p:pic>
        <p:nvPicPr>
          <p:cNvPr id="5" name="Picture 4">
            <a:extLst>
              <a:ext uri="{FF2B5EF4-FFF2-40B4-BE49-F238E27FC236}">
                <a16:creationId xmlns:a16="http://schemas.microsoft.com/office/drawing/2014/main" id="{18F290A7-C0AB-2FC0-170F-164C17DFCEAA}"/>
              </a:ext>
            </a:extLst>
          </p:cNvPr>
          <p:cNvPicPr>
            <a:picLocks noChangeAspect="1"/>
          </p:cNvPicPr>
          <p:nvPr/>
        </p:nvPicPr>
        <p:blipFill>
          <a:blip r:embed="rId3"/>
          <a:stretch>
            <a:fillRect/>
          </a:stretch>
        </p:blipFill>
        <p:spPr>
          <a:xfrm>
            <a:off x="6380093" y="1327623"/>
            <a:ext cx="5787631" cy="4247556"/>
          </a:xfrm>
          <a:prstGeom prst="rect">
            <a:avLst/>
          </a:prstGeom>
        </p:spPr>
      </p:pic>
      <p:sp>
        <p:nvSpPr>
          <p:cNvPr id="4" name="TextBox 3">
            <a:extLst>
              <a:ext uri="{FF2B5EF4-FFF2-40B4-BE49-F238E27FC236}">
                <a16:creationId xmlns:a16="http://schemas.microsoft.com/office/drawing/2014/main" id="{73B3DE9A-D0FC-23DE-4B23-35A2CDE13794}"/>
              </a:ext>
            </a:extLst>
          </p:cNvPr>
          <p:cNvSpPr txBox="1"/>
          <p:nvPr/>
        </p:nvSpPr>
        <p:spPr>
          <a:xfrm>
            <a:off x="882993" y="5940777"/>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6" name="TextBox 5">
            <a:extLst>
              <a:ext uri="{FF2B5EF4-FFF2-40B4-BE49-F238E27FC236}">
                <a16:creationId xmlns:a16="http://schemas.microsoft.com/office/drawing/2014/main" id="{5A047116-3802-B8EE-59A4-C4A453A021CB}"/>
              </a:ext>
            </a:extLst>
          </p:cNvPr>
          <p:cNvSpPr txBox="1"/>
          <p:nvPr/>
        </p:nvSpPr>
        <p:spPr>
          <a:xfrm>
            <a:off x="6687212" y="5904356"/>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3287310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2D48-E6F6-A351-E7F2-D1CEAEC98C40}"/>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66FCCE72-2502-18F2-5CBB-932BCDE19DD0}"/>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1" name="Footer Placeholder 10">
            <a:extLst>
              <a:ext uri="{FF2B5EF4-FFF2-40B4-BE49-F238E27FC236}">
                <a16:creationId xmlns:a16="http://schemas.microsoft.com/office/drawing/2014/main" id="{B4815D73-9330-CF6A-57FF-4BF7587D7F8E}"/>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A6B00551-8ED8-9152-423F-C0FA1AF1F82E}"/>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BE5EB4D7-78B7-5D33-FDD2-9932E93FC06C}"/>
              </a:ext>
            </a:extLst>
          </p:cNvPr>
          <p:cNvSpPr>
            <a:spLocks noGrp="1"/>
          </p:cNvSpPr>
          <p:nvPr>
            <p:ph type="sldNum" idx="5"/>
          </p:nvPr>
        </p:nvSpPr>
        <p:spPr/>
        <p:txBody>
          <a:bodyPr/>
          <a:lstStyle/>
          <a:p>
            <a:fld id="{6665402A-E0A4-4C36-B0BC-8E7B2EFF3FF5}" type="slidenum">
              <a:rPr lang="en-US" smtClean="0"/>
              <a:t>22</a:t>
            </a:fld>
            <a:endParaRPr lang="en-US"/>
          </a:p>
        </p:txBody>
      </p:sp>
      <p:sp>
        <p:nvSpPr>
          <p:cNvPr id="5" name="PlaceHolder 1">
            <a:extLst>
              <a:ext uri="{FF2B5EF4-FFF2-40B4-BE49-F238E27FC236}">
                <a16:creationId xmlns:a16="http://schemas.microsoft.com/office/drawing/2014/main" id="{5CFA1F57-C83D-206A-C1B0-28C66265F4A7}"/>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endParaRPr lang="en-US" sz="3200" spc="-1" baseline="-25000" err="1">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E13C56F9-9E35-92BE-D604-6EBDAFAAEBF8}"/>
              </a:ext>
            </a:extLst>
          </p:cNvPr>
          <p:cNvPicPr>
            <a:picLocks noChangeAspect="1"/>
          </p:cNvPicPr>
          <p:nvPr/>
        </p:nvPicPr>
        <p:blipFill>
          <a:blip r:embed="rId2"/>
          <a:stretch>
            <a:fillRect/>
          </a:stretch>
        </p:blipFill>
        <p:spPr>
          <a:xfrm>
            <a:off x="1" y="1356900"/>
            <a:ext cx="6141554" cy="4418088"/>
          </a:xfrm>
          <a:prstGeom prst="rect">
            <a:avLst/>
          </a:prstGeom>
        </p:spPr>
      </p:pic>
      <p:pic>
        <p:nvPicPr>
          <p:cNvPr id="4" name="Picture 3">
            <a:extLst>
              <a:ext uri="{FF2B5EF4-FFF2-40B4-BE49-F238E27FC236}">
                <a16:creationId xmlns:a16="http://schemas.microsoft.com/office/drawing/2014/main" id="{AC7F0D28-F768-540F-2FAA-453D0738946C}"/>
              </a:ext>
            </a:extLst>
          </p:cNvPr>
          <p:cNvPicPr>
            <a:picLocks noChangeAspect="1"/>
          </p:cNvPicPr>
          <p:nvPr/>
        </p:nvPicPr>
        <p:blipFill>
          <a:blip r:embed="rId3"/>
          <a:stretch>
            <a:fillRect/>
          </a:stretch>
        </p:blipFill>
        <p:spPr>
          <a:xfrm>
            <a:off x="6271327" y="1344692"/>
            <a:ext cx="5913705" cy="4282283"/>
          </a:xfrm>
          <a:prstGeom prst="rect">
            <a:avLst/>
          </a:prstGeom>
        </p:spPr>
      </p:pic>
      <p:sp>
        <p:nvSpPr>
          <p:cNvPr id="3" name="TextBox 2">
            <a:extLst>
              <a:ext uri="{FF2B5EF4-FFF2-40B4-BE49-F238E27FC236}">
                <a16:creationId xmlns:a16="http://schemas.microsoft.com/office/drawing/2014/main" id="{B0D07F2B-3FEC-A36A-E478-36A1708DEEC6}"/>
              </a:ext>
            </a:extLst>
          </p:cNvPr>
          <p:cNvSpPr txBox="1"/>
          <p:nvPr/>
        </p:nvSpPr>
        <p:spPr>
          <a:xfrm>
            <a:off x="882993" y="598987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6" name="TextBox 5">
            <a:extLst>
              <a:ext uri="{FF2B5EF4-FFF2-40B4-BE49-F238E27FC236}">
                <a16:creationId xmlns:a16="http://schemas.microsoft.com/office/drawing/2014/main" id="{CB660E85-5B69-64CB-6FC0-293AFBFB753F}"/>
              </a:ext>
            </a:extLst>
          </p:cNvPr>
          <p:cNvSpPr txBox="1"/>
          <p:nvPr/>
        </p:nvSpPr>
        <p:spPr>
          <a:xfrm>
            <a:off x="6760040" y="5961543"/>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45994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F295-2D3C-9F1F-3D92-9E7ED088A8E9}"/>
            </a:ext>
          </a:extLst>
        </p:cNvPr>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6557BE5-1D30-223B-6006-36FABF3ACC5F}"/>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FE34F778-3680-65C9-A00E-4B211CD1FBBC}"/>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C9346624-19BF-FD9E-43D6-D8BC1B5A1B77}"/>
              </a:ext>
            </a:extLst>
          </p:cNvPr>
          <p:cNvSpPr>
            <a:spLocks noGrp="1"/>
          </p:cNvSpPr>
          <p:nvPr>
            <p:ph type="sldNum" idx="5"/>
          </p:nvPr>
        </p:nvSpPr>
        <p:spPr/>
        <p:txBody>
          <a:bodyPr/>
          <a:lstStyle/>
          <a:p>
            <a:fld id="{6665402A-E0A4-4C36-B0BC-8E7B2EFF3FF5}" type="slidenum">
              <a:rPr lang="en-US" smtClean="0"/>
              <a:t>23</a:t>
            </a:fld>
            <a:endParaRPr lang="en-US"/>
          </a:p>
        </p:txBody>
      </p:sp>
      <p:cxnSp>
        <p:nvCxnSpPr>
          <p:cNvPr id="8" name="Straight Arrow Connector 7">
            <a:extLst>
              <a:ext uri="{FF2B5EF4-FFF2-40B4-BE49-F238E27FC236}">
                <a16:creationId xmlns:a16="http://schemas.microsoft.com/office/drawing/2014/main" id="{F2DF440F-38CB-279F-4A97-B14105124154}"/>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3" name="PlaceHolder 1">
            <a:extLst>
              <a:ext uri="{FF2B5EF4-FFF2-40B4-BE49-F238E27FC236}">
                <a16:creationId xmlns:a16="http://schemas.microsoft.com/office/drawing/2014/main" id="{C4E37157-0544-D37C-6B60-B3B3575BB74F}"/>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endParaRPr lang="en-US" sz="3200" spc="-1" baseline="-25000" err="1">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9654E50E-C800-92A9-41CB-333C65EFEE00}"/>
              </a:ext>
            </a:extLst>
          </p:cNvPr>
          <p:cNvPicPr>
            <a:picLocks noChangeAspect="1"/>
          </p:cNvPicPr>
          <p:nvPr/>
        </p:nvPicPr>
        <p:blipFill>
          <a:blip r:embed="rId2"/>
          <a:stretch>
            <a:fillRect/>
          </a:stretch>
        </p:blipFill>
        <p:spPr>
          <a:xfrm>
            <a:off x="0" y="1335531"/>
            <a:ext cx="6227520" cy="4488448"/>
          </a:xfrm>
          <a:prstGeom prst="rect">
            <a:avLst/>
          </a:prstGeom>
        </p:spPr>
      </p:pic>
      <p:pic>
        <p:nvPicPr>
          <p:cNvPr id="5" name="Picture 4" descr="A graph of a graph&#10;&#10;Description automatically generated">
            <a:extLst>
              <a:ext uri="{FF2B5EF4-FFF2-40B4-BE49-F238E27FC236}">
                <a16:creationId xmlns:a16="http://schemas.microsoft.com/office/drawing/2014/main" id="{289DBBE3-3948-2822-3613-4F5CD089E437}"/>
              </a:ext>
            </a:extLst>
          </p:cNvPr>
          <p:cNvPicPr>
            <a:picLocks noChangeAspect="1"/>
          </p:cNvPicPr>
          <p:nvPr/>
        </p:nvPicPr>
        <p:blipFill>
          <a:blip r:embed="rId3"/>
          <a:stretch>
            <a:fillRect/>
          </a:stretch>
        </p:blipFill>
        <p:spPr>
          <a:xfrm>
            <a:off x="6227520" y="1382420"/>
            <a:ext cx="5925600" cy="4298831"/>
          </a:xfrm>
          <a:prstGeom prst="rect">
            <a:avLst/>
          </a:prstGeom>
        </p:spPr>
      </p:pic>
      <p:sp>
        <p:nvSpPr>
          <p:cNvPr id="4" name="TextBox 3">
            <a:extLst>
              <a:ext uri="{FF2B5EF4-FFF2-40B4-BE49-F238E27FC236}">
                <a16:creationId xmlns:a16="http://schemas.microsoft.com/office/drawing/2014/main" id="{4BFB6155-5518-E4B2-2834-1A110D42CF40}"/>
              </a:ext>
            </a:extLst>
          </p:cNvPr>
          <p:cNvSpPr txBox="1"/>
          <p:nvPr/>
        </p:nvSpPr>
        <p:spPr>
          <a:xfrm>
            <a:off x="882993" y="598987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6" name="TextBox 5">
            <a:extLst>
              <a:ext uri="{FF2B5EF4-FFF2-40B4-BE49-F238E27FC236}">
                <a16:creationId xmlns:a16="http://schemas.microsoft.com/office/drawing/2014/main" id="{F06C39FC-5316-97A9-8C65-A2167DC894DE}"/>
              </a:ext>
            </a:extLst>
          </p:cNvPr>
          <p:cNvSpPr txBox="1"/>
          <p:nvPr/>
        </p:nvSpPr>
        <p:spPr>
          <a:xfrm>
            <a:off x="6760040" y="5961543"/>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3397732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BE0E7770-9E77-DD49-578E-878FD79A7641}"/>
              </a:ext>
            </a:extLst>
          </p:cNvPr>
          <p:cNvCxnSpPr/>
          <p:nvPr/>
        </p:nvCxnSpPr>
        <p:spPr>
          <a:xfrm flipV="1">
            <a:off x="-21663" y="560673"/>
            <a:ext cx="12184911"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2" name="Footer Placeholder 11">
            <a:extLst>
              <a:ext uri="{FF2B5EF4-FFF2-40B4-BE49-F238E27FC236}">
                <a16:creationId xmlns:a16="http://schemas.microsoft.com/office/drawing/2014/main" id="{4705D943-EC70-5100-0F4E-A112CE7E3EAC}"/>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A4FDC30D-A8ED-E2D8-A650-B07C21B5AC0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F40B9D29-8082-4125-8074-1F3BE161BAB7}"/>
              </a:ext>
            </a:extLst>
          </p:cNvPr>
          <p:cNvSpPr>
            <a:spLocks noGrp="1"/>
          </p:cNvSpPr>
          <p:nvPr>
            <p:ph type="sldNum" idx="5"/>
          </p:nvPr>
        </p:nvSpPr>
        <p:spPr/>
        <p:txBody>
          <a:bodyPr/>
          <a:lstStyle/>
          <a:p>
            <a:fld id="{6665402A-E0A4-4C36-B0BC-8E7B2EFF3FF5}" type="slidenum">
              <a:rPr lang="en-US" smtClean="0"/>
              <a:t>24</a:t>
            </a:fld>
            <a:endParaRPr lang="en-US"/>
          </a:p>
        </p:txBody>
      </p:sp>
      <p:sp>
        <p:nvSpPr>
          <p:cNvPr id="6" name="PlaceHolder 1">
            <a:extLst>
              <a:ext uri="{FF2B5EF4-FFF2-40B4-BE49-F238E27FC236}">
                <a16:creationId xmlns:a16="http://schemas.microsoft.com/office/drawing/2014/main" id="{D4CB3FB0-EFA2-0D98-C158-5F0CB1529496}"/>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r>
              <a:rPr lang="en-US" sz="3200" b="1" spc="-1" baseline="-25000">
                <a:solidFill>
                  <a:srgbClr val="000000"/>
                </a:solidFill>
                <a:latin typeface="Calibri"/>
              </a:rPr>
              <a:t> </a:t>
            </a:r>
            <a:endParaRPr lang="en-US" sz="3200" spc="-1" baseline="-25000">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50F21B43-510D-F26B-550C-F1F915A71477}"/>
              </a:ext>
            </a:extLst>
          </p:cNvPr>
          <p:cNvPicPr>
            <a:picLocks noChangeAspect="1"/>
          </p:cNvPicPr>
          <p:nvPr/>
        </p:nvPicPr>
        <p:blipFill>
          <a:blip r:embed="rId2"/>
          <a:stretch>
            <a:fillRect/>
          </a:stretch>
        </p:blipFill>
        <p:spPr>
          <a:xfrm>
            <a:off x="50050" y="1365240"/>
            <a:ext cx="5873319" cy="4328970"/>
          </a:xfrm>
          <a:prstGeom prst="rect">
            <a:avLst/>
          </a:prstGeom>
        </p:spPr>
      </p:pic>
      <p:pic>
        <p:nvPicPr>
          <p:cNvPr id="5" name="Picture 4" descr="A graph of numbers and lines&#10;&#10;Description automatically generated">
            <a:extLst>
              <a:ext uri="{FF2B5EF4-FFF2-40B4-BE49-F238E27FC236}">
                <a16:creationId xmlns:a16="http://schemas.microsoft.com/office/drawing/2014/main" id="{5D3E7021-08C7-FE1E-B507-09F3906678FC}"/>
              </a:ext>
            </a:extLst>
          </p:cNvPr>
          <p:cNvPicPr>
            <a:picLocks noChangeAspect="1"/>
          </p:cNvPicPr>
          <p:nvPr/>
        </p:nvPicPr>
        <p:blipFill>
          <a:blip r:embed="rId3"/>
          <a:stretch>
            <a:fillRect/>
          </a:stretch>
        </p:blipFill>
        <p:spPr>
          <a:xfrm>
            <a:off x="6415563" y="1335346"/>
            <a:ext cx="5611337" cy="4134736"/>
          </a:xfrm>
          <a:prstGeom prst="rect">
            <a:avLst/>
          </a:prstGeom>
        </p:spPr>
      </p:pic>
      <p:sp>
        <p:nvSpPr>
          <p:cNvPr id="3" name="TextBox 2">
            <a:extLst>
              <a:ext uri="{FF2B5EF4-FFF2-40B4-BE49-F238E27FC236}">
                <a16:creationId xmlns:a16="http://schemas.microsoft.com/office/drawing/2014/main" id="{D3D0693E-C27A-AE08-8E38-C0533B58AD82}"/>
              </a:ext>
            </a:extLst>
          </p:cNvPr>
          <p:cNvSpPr txBox="1"/>
          <p:nvPr/>
        </p:nvSpPr>
        <p:spPr>
          <a:xfrm>
            <a:off x="882993" y="598987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4" name="TextBox 3">
            <a:extLst>
              <a:ext uri="{FF2B5EF4-FFF2-40B4-BE49-F238E27FC236}">
                <a16:creationId xmlns:a16="http://schemas.microsoft.com/office/drawing/2014/main" id="{3D7D3F51-5765-C637-C31B-ECAD84A258D6}"/>
              </a:ext>
            </a:extLst>
          </p:cNvPr>
          <p:cNvSpPr txBox="1"/>
          <p:nvPr/>
        </p:nvSpPr>
        <p:spPr>
          <a:xfrm>
            <a:off x="6629276" y="5708714"/>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3064909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BE0E7770-9E77-DD49-578E-878FD79A7641}"/>
              </a:ext>
            </a:extLst>
          </p:cNvPr>
          <p:cNvCxnSpPr/>
          <p:nvPr/>
        </p:nvCxnSpPr>
        <p:spPr>
          <a:xfrm flipV="1">
            <a:off x="-21663" y="560673"/>
            <a:ext cx="12184911"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2" name="Footer Placeholder 11">
            <a:extLst>
              <a:ext uri="{FF2B5EF4-FFF2-40B4-BE49-F238E27FC236}">
                <a16:creationId xmlns:a16="http://schemas.microsoft.com/office/drawing/2014/main" id="{4705D943-EC70-5100-0F4E-A112CE7E3EAC}"/>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A4FDC30D-A8ED-E2D8-A650-B07C21B5AC0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F40B9D29-8082-4125-8074-1F3BE161BAB7}"/>
              </a:ext>
            </a:extLst>
          </p:cNvPr>
          <p:cNvSpPr>
            <a:spLocks noGrp="1"/>
          </p:cNvSpPr>
          <p:nvPr>
            <p:ph type="sldNum" idx="5"/>
          </p:nvPr>
        </p:nvSpPr>
        <p:spPr/>
        <p:txBody>
          <a:bodyPr/>
          <a:lstStyle/>
          <a:p>
            <a:fld id="{6665402A-E0A4-4C36-B0BC-8E7B2EFF3FF5}" type="slidenum">
              <a:rPr lang="en-US" smtClean="0"/>
              <a:t>25</a:t>
            </a:fld>
            <a:endParaRPr lang="en-US"/>
          </a:p>
        </p:txBody>
      </p:sp>
      <p:sp>
        <p:nvSpPr>
          <p:cNvPr id="6" name="PlaceHolder 1">
            <a:extLst>
              <a:ext uri="{FF2B5EF4-FFF2-40B4-BE49-F238E27FC236}">
                <a16:creationId xmlns:a16="http://schemas.microsoft.com/office/drawing/2014/main" id="{D4CB3FB0-EFA2-0D98-C158-5F0CB1529496}"/>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r>
              <a:rPr lang="en-US" sz="3200" b="1" spc="-1" baseline="-25000">
                <a:solidFill>
                  <a:srgbClr val="000000"/>
                </a:solidFill>
                <a:latin typeface="Calibri"/>
              </a:rPr>
              <a:t> </a:t>
            </a:r>
            <a:endParaRPr lang="en-US" sz="3200" spc="-1" baseline="-25000">
              <a:solidFill>
                <a:srgbClr val="808080"/>
              </a:solidFill>
              <a:latin typeface="Calibri"/>
            </a:endParaRPr>
          </a:p>
        </p:txBody>
      </p:sp>
      <p:pic>
        <p:nvPicPr>
          <p:cNvPr id="3" name="Picture 2" descr="A graph of energy loss&#10;&#10;Description automatically generated">
            <a:extLst>
              <a:ext uri="{FF2B5EF4-FFF2-40B4-BE49-F238E27FC236}">
                <a16:creationId xmlns:a16="http://schemas.microsoft.com/office/drawing/2014/main" id="{E71AEAF4-8F46-1AFC-E38E-14CEAABB6141}"/>
              </a:ext>
            </a:extLst>
          </p:cNvPr>
          <p:cNvPicPr>
            <a:picLocks noChangeAspect="1"/>
          </p:cNvPicPr>
          <p:nvPr/>
        </p:nvPicPr>
        <p:blipFill>
          <a:blip r:embed="rId2"/>
          <a:stretch>
            <a:fillRect/>
          </a:stretch>
        </p:blipFill>
        <p:spPr>
          <a:xfrm>
            <a:off x="45212" y="1448517"/>
            <a:ext cx="5798396" cy="4252819"/>
          </a:xfrm>
          <a:prstGeom prst="rect">
            <a:avLst/>
          </a:prstGeom>
        </p:spPr>
      </p:pic>
      <p:pic>
        <p:nvPicPr>
          <p:cNvPr id="4" name="Picture 3">
            <a:extLst>
              <a:ext uri="{FF2B5EF4-FFF2-40B4-BE49-F238E27FC236}">
                <a16:creationId xmlns:a16="http://schemas.microsoft.com/office/drawing/2014/main" id="{7F94A990-5223-B63F-ADA1-FF7091E8A1BE}"/>
              </a:ext>
            </a:extLst>
          </p:cNvPr>
          <p:cNvPicPr>
            <a:picLocks noChangeAspect="1"/>
          </p:cNvPicPr>
          <p:nvPr/>
        </p:nvPicPr>
        <p:blipFill>
          <a:blip r:embed="rId3"/>
          <a:stretch>
            <a:fillRect/>
          </a:stretch>
        </p:blipFill>
        <p:spPr>
          <a:xfrm>
            <a:off x="6443759" y="1441644"/>
            <a:ext cx="5610975" cy="4098981"/>
          </a:xfrm>
          <a:prstGeom prst="rect">
            <a:avLst/>
          </a:prstGeom>
        </p:spPr>
      </p:pic>
      <p:sp>
        <p:nvSpPr>
          <p:cNvPr id="2" name="TextBox 1">
            <a:extLst>
              <a:ext uri="{FF2B5EF4-FFF2-40B4-BE49-F238E27FC236}">
                <a16:creationId xmlns:a16="http://schemas.microsoft.com/office/drawing/2014/main" id="{4C1FB5F4-CE97-9E12-5E72-F9EBD90C21F6}"/>
              </a:ext>
            </a:extLst>
          </p:cNvPr>
          <p:cNvSpPr txBox="1"/>
          <p:nvPr/>
        </p:nvSpPr>
        <p:spPr>
          <a:xfrm>
            <a:off x="882993" y="598987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5" name="TextBox 4">
            <a:extLst>
              <a:ext uri="{FF2B5EF4-FFF2-40B4-BE49-F238E27FC236}">
                <a16:creationId xmlns:a16="http://schemas.microsoft.com/office/drawing/2014/main" id="{BAAE6595-B7CA-8692-8D4D-5D0E4A6DCA0C}"/>
              </a:ext>
            </a:extLst>
          </p:cNvPr>
          <p:cNvSpPr txBox="1"/>
          <p:nvPr/>
        </p:nvSpPr>
        <p:spPr>
          <a:xfrm>
            <a:off x="6760040" y="5961543"/>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3384397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94EA5-D077-A7C5-2E85-9994E7B5E3F4}"/>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813E9AC9-D6F7-F6DE-62F9-D6A2A691CD28}"/>
              </a:ext>
            </a:extLst>
          </p:cNvPr>
          <p:cNvCxnSpPr/>
          <p:nvPr/>
        </p:nvCxnSpPr>
        <p:spPr>
          <a:xfrm flipV="1">
            <a:off x="-21663" y="560673"/>
            <a:ext cx="12184911"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2" name="Footer Placeholder 11">
            <a:extLst>
              <a:ext uri="{FF2B5EF4-FFF2-40B4-BE49-F238E27FC236}">
                <a16:creationId xmlns:a16="http://schemas.microsoft.com/office/drawing/2014/main" id="{E3996900-6CB4-81C9-E11B-B6CA95D588D8}"/>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ECE262C6-8D4E-0C0B-05DA-C5BC5567C67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75A07B80-9DDA-8533-61D9-070024235296}"/>
              </a:ext>
            </a:extLst>
          </p:cNvPr>
          <p:cNvSpPr>
            <a:spLocks noGrp="1"/>
          </p:cNvSpPr>
          <p:nvPr>
            <p:ph type="sldNum" idx="5"/>
          </p:nvPr>
        </p:nvSpPr>
        <p:spPr/>
        <p:txBody>
          <a:bodyPr/>
          <a:lstStyle/>
          <a:p>
            <a:fld id="{6665402A-E0A4-4C36-B0BC-8E7B2EFF3FF5}" type="slidenum">
              <a:rPr lang="en-US" dirty="0" smtClean="0"/>
              <a:t>26</a:t>
            </a:fld>
            <a:endParaRPr lang="en-US"/>
          </a:p>
        </p:txBody>
      </p:sp>
      <p:sp>
        <p:nvSpPr>
          <p:cNvPr id="6" name="PlaceHolder 1">
            <a:extLst>
              <a:ext uri="{FF2B5EF4-FFF2-40B4-BE49-F238E27FC236}">
                <a16:creationId xmlns:a16="http://schemas.microsoft.com/office/drawing/2014/main" id="{E8765023-E331-655B-48D1-AFF34B7F7397}"/>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r>
              <a:rPr lang="en-US" sz="3200" b="1" spc="-1" baseline="-25000">
                <a:solidFill>
                  <a:srgbClr val="000000"/>
                </a:solidFill>
                <a:latin typeface="Calibri"/>
              </a:rPr>
              <a:t> </a:t>
            </a:r>
            <a:endParaRPr lang="en-US" sz="3200" spc="-1" baseline="-25000" err="1">
              <a:solidFill>
                <a:srgbClr val="808080"/>
              </a:solidFill>
              <a:latin typeface="Calibri"/>
            </a:endParaRPr>
          </a:p>
        </p:txBody>
      </p:sp>
      <p:pic>
        <p:nvPicPr>
          <p:cNvPr id="2" name="Picture 1" descr="A graph of energy loss&#10;&#10;Description automatically generated">
            <a:extLst>
              <a:ext uri="{FF2B5EF4-FFF2-40B4-BE49-F238E27FC236}">
                <a16:creationId xmlns:a16="http://schemas.microsoft.com/office/drawing/2014/main" id="{772166AD-F839-12D6-E98E-D2FC6E6D2B3D}"/>
              </a:ext>
            </a:extLst>
          </p:cNvPr>
          <p:cNvPicPr>
            <a:picLocks noChangeAspect="1"/>
          </p:cNvPicPr>
          <p:nvPr/>
        </p:nvPicPr>
        <p:blipFill>
          <a:blip r:embed="rId2"/>
          <a:stretch>
            <a:fillRect/>
          </a:stretch>
        </p:blipFill>
        <p:spPr>
          <a:xfrm>
            <a:off x="12795" y="1440935"/>
            <a:ext cx="6034109" cy="4267983"/>
          </a:xfrm>
          <a:prstGeom prst="rect">
            <a:avLst/>
          </a:prstGeom>
        </p:spPr>
      </p:pic>
      <p:pic>
        <p:nvPicPr>
          <p:cNvPr id="4" name="Picture 3" descr="A graph of a graph&#10;&#10;Description automatically generated">
            <a:extLst>
              <a:ext uri="{FF2B5EF4-FFF2-40B4-BE49-F238E27FC236}">
                <a16:creationId xmlns:a16="http://schemas.microsoft.com/office/drawing/2014/main" id="{2B5365F5-8FE1-87A2-3126-426D259082B0}"/>
              </a:ext>
            </a:extLst>
          </p:cNvPr>
          <p:cNvPicPr>
            <a:picLocks noChangeAspect="1"/>
          </p:cNvPicPr>
          <p:nvPr/>
        </p:nvPicPr>
        <p:blipFill>
          <a:blip r:embed="rId3"/>
          <a:stretch>
            <a:fillRect/>
          </a:stretch>
        </p:blipFill>
        <p:spPr>
          <a:xfrm>
            <a:off x="6278062" y="1440935"/>
            <a:ext cx="5876595" cy="4192527"/>
          </a:xfrm>
          <a:prstGeom prst="rect">
            <a:avLst/>
          </a:prstGeom>
        </p:spPr>
      </p:pic>
      <p:sp>
        <p:nvSpPr>
          <p:cNvPr id="3" name="TextBox 2">
            <a:extLst>
              <a:ext uri="{FF2B5EF4-FFF2-40B4-BE49-F238E27FC236}">
                <a16:creationId xmlns:a16="http://schemas.microsoft.com/office/drawing/2014/main" id="{00D20B1A-CC97-96F9-9EFB-DA316B51C63C}"/>
              </a:ext>
            </a:extLst>
          </p:cNvPr>
          <p:cNvSpPr txBox="1"/>
          <p:nvPr/>
        </p:nvSpPr>
        <p:spPr>
          <a:xfrm>
            <a:off x="882993" y="598987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5" name="TextBox 4">
            <a:extLst>
              <a:ext uri="{FF2B5EF4-FFF2-40B4-BE49-F238E27FC236}">
                <a16:creationId xmlns:a16="http://schemas.microsoft.com/office/drawing/2014/main" id="{71EFF21A-5813-B746-8D66-883713D57FBC}"/>
              </a:ext>
            </a:extLst>
          </p:cNvPr>
          <p:cNvSpPr txBox="1"/>
          <p:nvPr/>
        </p:nvSpPr>
        <p:spPr>
          <a:xfrm>
            <a:off x="6760040" y="5961543"/>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223375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94EA5-D077-A7C5-2E85-9994E7B5E3F4}"/>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813E9AC9-D6F7-F6DE-62F9-D6A2A691CD28}"/>
              </a:ext>
            </a:extLst>
          </p:cNvPr>
          <p:cNvCxnSpPr/>
          <p:nvPr/>
        </p:nvCxnSpPr>
        <p:spPr>
          <a:xfrm flipV="1">
            <a:off x="-21663" y="560673"/>
            <a:ext cx="12184911"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2" name="Footer Placeholder 11">
            <a:extLst>
              <a:ext uri="{FF2B5EF4-FFF2-40B4-BE49-F238E27FC236}">
                <a16:creationId xmlns:a16="http://schemas.microsoft.com/office/drawing/2014/main" id="{E3996900-6CB4-81C9-E11B-B6CA95D588D8}"/>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ECE262C6-8D4E-0C0B-05DA-C5BC5567C67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4" name="Slide Number Placeholder 13">
            <a:extLst>
              <a:ext uri="{FF2B5EF4-FFF2-40B4-BE49-F238E27FC236}">
                <a16:creationId xmlns:a16="http://schemas.microsoft.com/office/drawing/2014/main" id="{75A07B80-9DDA-8533-61D9-070024235296}"/>
              </a:ext>
            </a:extLst>
          </p:cNvPr>
          <p:cNvSpPr>
            <a:spLocks noGrp="1"/>
          </p:cNvSpPr>
          <p:nvPr>
            <p:ph type="sldNum" idx="5"/>
          </p:nvPr>
        </p:nvSpPr>
        <p:spPr/>
        <p:txBody>
          <a:bodyPr/>
          <a:lstStyle/>
          <a:p>
            <a:fld id="{6665402A-E0A4-4C36-B0BC-8E7B2EFF3FF5}" type="slidenum">
              <a:rPr lang="en-US" dirty="0" smtClean="0"/>
              <a:t>27</a:t>
            </a:fld>
            <a:endParaRPr lang="en-US"/>
          </a:p>
        </p:txBody>
      </p:sp>
      <p:sp>
        <p:nvSpPr>
          <p:cNvPr id="6" name="PlaceHolder 1">
            <a:extLst>
              <a:ext uri="{FF2B5EF4-FFF2-40B4-BE49-F238E27FC236}">
                <a16:creationId xmlns:a16="http://schemas.microsoft.com/office/drawing/2014/main" id="{E8765023-E331-655B-48D1-AFF34B7F7397}"/>
              </a:ext>
            </a:extLst>
          </p:cNvPr>
          <p:cNvSpPr txBox="1">
            <a:spLocks/>
          </p:cNvSpPr>
          <p:nvPr/>
        </p:nvSpPr>
        <p:spPr>
          <a:xfrm>
            <a:off x="238160" y="-691"/>
            <a:ext cx="3968502"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pc="-1">
                <a:solidFill>
                  <a:srgbClr val="000000"/>
                </a:solidFill>
                <a:latin typeface="Calibri"/>
                <a:cs typeface="Calibri"/>
              </a:rPr>
              <a:t>RESULTS</a:t>
            </a:r>
            <a:r>
              <a:rPr lang="en-US" sz="3200" b="1" spc="-1">
                <a:solidFill>
                  <a:srgbClr val="000000"/>
                </a:solidFill>
                <a:latin typeface="Calibri"/>
              </a:rPr>
              <a:t>: </a:t>
            </a:r>
            <a:r>
              <a:rPr lang="en-US" sz="3200" b="1" spc="-1" err="1">
                <a:solidFill>
                  <a:srgbClr val="000000"/>
                </a:solidFill>
                <a:latin typeface="Calibri"/>
              </a:rPr>
              <a:t>R</a:t>
            </a:r>
            <a:r>
              <a:rPr lang="en-US" sz="2100" b="1" spc="-1" baseline="-25000" err="1">
                <a:solidFill>
                  <a:srgbClr val="000000"/>
                </a:solidFill>
                <a:latin typeface="Calibri"/>
              </a:rPr>
              <a:t>pA</a:t>
            </a:r>
            <a:r>
              <a:rPr lang="en-US" sz="3200" b="1" spc="-1">
                <a:solidFill>
                  <a:srgbClr val="000000"/>
                </a:solidFill>
                <a:latin typeface="Calibri"/>
              </a:rPr>
              <a:t> vs </a:t>
            </a:r>
            <a:r>
              <a:rPr lang="en-US" sz="3200" b="1" spc="-1" err="1">
                <a:solidFill>
                  <a:srgbClr val="000000"/>
                </a:solidFill>
                <a:latin typeface="Calibri"/>
              </a:rPr>
              <a:t>p</a:t>
            </a:r>
            <a:r>
              <a:rPr lang="en-US" sz="3200" b="1" spc="-1" baseline="-25000" err="1">
                <a:solidFill>
                  <a:srgbClr val="000000"/>
                </a:solidFill>
                <a:latin typeface="Calibri"/>
              </a:rPr>
              <a:t>T</a:t>
            </a:r>
            <a:r>
              <a:rPr lang="en-US" sz="3200" b="1" spc="-1" baseline="-25000">
                <a:solidFill>
                  <a:srgbClr val="000000"/>
                </a:solidFill>
                <a:latin typeface="Calibri"/>
              </a:rPr>
              <a:t> </a:t>
            </a:r>
            <a:endParaRPr lang="en-US" sz="3200" spc="-1" baseline="-25000" err="1">
              <a:solidFill>
                <a:srgbClr val="808080"/>
              </a:solidFill>
              <a:latin typeface="Calibri"/>
            </a:endParaRPr>
          </a:p>
        </p:txBody>
      </p:sp>
      <p:pic>
        <p:nvPicPr>
          <p:cNvPr id="3" name="Picture 2" descr="A graph of energy loss&#10;&#10;Description automatically generated">
            <a:extLst>
              <a:ext uri="{FF2B5EF4-FFF2-40B4-BE49-F238E27FC236}">
                <a16:creationId xmlns:a16="http://schemas.microsoft.com/office/drawing/2014/main" id="{B9824049-DC4C-D8E0-E8B6-998D12117BC2}"/>
              </a:ext>
            </a:extLst>
          </p:cNvPr>
          <p:cNvPicPr>
            <a:picLocks noChangeAspect="1"/>
          </p:cNvPicPr>
          <p:nvPr/>
        </p:nvPicPr>
        <p:blipFill>
          <a:blip r:embed="rId2"/>
          <a:stretch>
            <a:fillRect/>
          </a:stretch>
        </p:blipFill>
        <p:spPr>
          <a:xfrm>
            <a:off x="102048" y="1476302"/>
            <a:ext cx="5892769" cy="4244151"/>
          </a:xfrm>
          <a:prstGeom prst="rect">
            <a:avLst/>
          </a:prstGeom>
        </p:spPr>
      </p:pic>
      <p:pic>
        <p:nvPicPr>
          <p:cNvPr id="4" name="Picture 3" descr="A graph of a graph&#10;&#10;Description automatically generated">
            <a:extLst>
              <a:ext uri="{FF2B5EF4-FFF2-40B4-BE49-F238E27FC236}">
                <a16:creationId xmlns:a16="http://schemas.microsoft.com/office/drawing/2014/main" id="{BD5E269D-DC30-F2E0-DD9D-7283274E65A5}"/>
              </a:ext>
            </a:extLst>
          </p:cNvPr>
          <p:cNvPicPr>
            <a:picLocks noChangeAspect="1"/>
          </p:cNvPicPr>
          <p:nvPr/>
        </p:nvPicPr>
        <p:blipFill>
          <a:blip r:embed="rId3"/>
          <a:stretch>
            <a:fillRect/>
          </a:stretch>
        </p:blipFill>
        <p:spPr>
          <a:xfrm>
            <a:off x="6373350" y="1476303"/>
            <a:ext cx="5716602" cy="4112188"/>
          </a:xfrm>
          <a:prstGeom prst="rect">
            <a:avLst/>
          </a:prstGeom>
        </p:spPr>
      </p:pic>
      <p:sp>
        <p:nvSpPr>
          <p:cNvPr id="2" name="TextBox 1">
            <a:extLst>
              <a:ext uri="{FF2B5EF4-FFF2-40B4-BE49-F238E27FC236}">
                <a16:creationId xmlns:a16="http://schemas.microsoft.com/office/drawing/2014/main" id="{5DBD18C6-F2F1-72DA-796C-4652C4A3C5E1}"/>
              </a:ext>
            </a:extLst>
          </p:cNvPr>
          <p:cNvSpPr txBox="1"/>
          <p:nvPr/>
        </p:nvSpPr>
        <p:spPr>
          <a:xfrm>
            <a:off x="882993" y="5989872"/>
            <a:ext cx="4843540" cy="257122"/>
          </a:xfrm>
          <a:prstGeom prst="rect">
            <a:avLst/>
          </a:prstGeom>
          <a:noFill/>
        </p:spPr>
        <p:txBody>
          <a:bodyPr wrap="square">
            <a:spAutoFit/>
          </a:bodyPr>
          <a:lstStyle/>
          <a:p>
            <a:pPr algn="l">
              <a:lnSpc>
                <a:spcPct val="150000"/>
              </a:lnSpc>
            </a:pPr>
            <a:r>
              <a:rPr lang="en-US" sz="800" dirty="0">
                <a:latin typeface="Calibri"/>
                <a:cs typeface="Calibri"/>
              </a:rPr>
              <a:t>Strickland, Thapa &amp; Vogt (2024). Bottomonium suppression in 5.02 and 8.16 TeV p-Pb collisions, </a:t>
            </a:r>
            <a:r>
              <a:rPr lang="en-US" sz="800" u="sng" dirty="0">
                <a:latin typeface="Calibri"/>
                <a:cs typeface="Calibri"/>
              </a:rPr>
              <a:t>2401.16704</a:t>
            </a:r>
            <a:r>
              <a:rPr lang="en-US" sz="800" dirty="0">
                <a:latin typeface="Calibri"/>
                <a:cs typeface="Calibri"/>
              </a:rPr>
              <a:t>.</a:t>
            </a:r>
            <a:endParaRPr lang="en-US" sz="800" dirty="0"/>
          </a:p>
        </p:txBody>
      </p:sp>
      <p:sp>
        <p:nvSpPr>
          <p:cNvPr id="5" name="TextBox 4">
            <a:extLst>
              <a:ext uri="{FF2B5EF4-FFF2-40B4-BE49-F238E27FC236}">
                <a16:creationId xmlns:a16="http://schemas.microsoft.com/office/drawing/2014/main" id="{36500077-0913-56CA-0B87-9F1BCA89ED3E}"/>
              </a:ext>
            </a:extLst>
          </p:cNvPr>
          <p:cNvSpPr txBox="1"/>
          <p:nvPr/>
        </p:nvSpPr>
        <p:spPr>
          <a:xfrm>
            <a:off x="6760040" y="5961543"/>
            <a:ext cx="5533972" cy="257122"/>
          </a:xfrm>
          <a:prstGeom prst="rect">
            <a:avLst/>
          </a:prstGeom>
          <a:noFill/>
        </p:spPr>
        <p:txBody>
          <a:bodyPr wrap="square">
            <a:spAutoFit/>
          </a:bodyPr>
          <a:lstStyle/>
          <a:p>
            <a:pPr algn="l">
              <a:lnSpc>
                <a:spcPct val="150000"/>
              </a:lnSpc>
            </a:pPr>
            <a:r>
              <a:rPr lang="en-US" sz="800" dirty="0">
                <a:latin typeface="Calibri"/>
                <a:ea typeface="Calibri"/>
                <a:cs typeface="Calibri"/>
              </a:rPr>
              <a:t>Thapa, Vogt, Strickland, Rapp, Wu, Boyd (In Prep). </a:t>
            </a:r>
            <a:r>
              <a:rPr lang="en-US" sz="800" dirty="0">
                <a:ea typeface="Calibri"/>
                <a:cs typeface="Times New Roman"/>
              </a:rPr>
              <a:t>Semi-classical treatment of bottomonium suppression in p-Pb collisions.</a:t>
            </a:r>
            <a:endParaRPr lang="en-US" sz="800" dirty="0"/>
          </a:p>
        </p:txBody>
      </p:sp>
    </p:spTree>
    <p:extLst>
      <p:ext uri="{BB962C8B-B14F-4D97-AF65-F5344CB8AC3E}">
        <p14:creationId xmlns:p14="http://schemas.microsoft.com/office/powerpoint/2010/main" val="4072450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337868" y="56071"/>
            <a:ext cx="5075559" cy="554358"/>
          </a:xfrm>
          <a:prstGeom prst="rect">
            <a:avLst/>
          </a:prstGeom>
          <a:noFill/>
          <a:ln w="0">
            <a:noFill/>
          </a:ln>
        </p:spPr>
        <p:txBody>
          <a:bodyPr lIns="0" tIns="0" rIns="0" bIns="0" anchor="b">
            <a:noAutofit/>
          </a:bodyPr>
          <a:lstStyle/>
          <a:p>
            <a:r>
              <a:rPr lang="en-US" sz="3200" b="1" spc="-1">
                <a:solidFill>
                  <a:srgbClr val="000000"/>
                </a:solidFill>
                <a:latin typeface="Calibri"/>
                <a:cs typeface="Calibri"/>
              </a:rPr>
              <a:t>CONCLUSIONS &amp; OUTLOOK</a:t>
            </a:r>
            <a:endParaRPr lang="en-US">
              <a:latin typeface="Calibri"/>
              <a:cs typeface="Calibri"/>
            </a:endParaRPr>
          </a:p>
        </p:txBody>
      </p:sp>
      <p:sp>
        <p:nvSpPr>
          <p:cNvPr id="185" name="PlaceHolder 2"/>
          <p:cNvSpPr>
            <a:spLocks noGrp="1"/>
          </p:cNvSpPr>
          <p:nvPr>
            <p:ph type="subTitle"/>
          </p:nvPr>
        </p:nvSpPr>
        <p:spPr>
          <a:xfrm>
            <a:off x="481303" y="953473"/>
            <a:ext cx="11442718" cy="5343854"/>
          </a:xfrm>
          <a:prstGeom prst="rect">
            <a:avLst/>
          </a:prstGeom>
          <a:noFill/>
          <a:ln w="0">
            <a:noFill/>
          </a:ln>
        </p:spPr>
        <p:txBody>
          <a:bodyPr lIns="0" tIns="0" rIns="0" bIns="0" anchor="t">
            <a:noAutofit/>
          </a:bodyPr>
          <a:lstStyle/>
          <a:p>
            <a:pPr marL="215900" indent="-215900">
              <a:lnSpc>
                <a:spcPct val="100000"/>
              </a:lnSpc>
              <a:spcBef>
                <a:spcPts val="1600"/>
              </a:spcBef>
              <a:buClr>
                <a:srgbClr val="3465A4"/>
              </a:buClr>
              <a:buSzPct val="80000"/>
              <a:buFont typeface="OpenSymbol"/>
              <a:buChar char="☛"/>
            </a:pPr>
            <a:r>
              <a:rPr lang="en-US" sz="2000" spc="-1" dirty="0">
                <a:latin typeface="Calibri"/>
                <a:cs typeface="Calibri"/>
              </a:rPr>
              <a:t>Including all the effects (CNM and HNM effects) provides reasonable description of available data given current experimental and theoretical uncertainties.</a:t>
            </a:r>
            <a:endParaRPr lang="en-US" dirty="0">
              <a:latin typeface="Calibri"/>
              <a:cs typeface="Calibri"/>
            </a:endParaRP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For Υ(1S), final state interactions with QGP gives a small correction to the CNM effects (</a:t>
            </a:r>
            <a:r>
              <a:rPr lang="en-US" sz="2000" spc="-1" dirty="0" err="1">
                <a:latin typeface="Calibri"/>
                <a:cs typeface="Calibri"/>
              </a:rPr>
              <a:t>nPDF</a:t>
            </a:r>
            <a:r>
              <a:rPr lang="en-US" sz="2000" spc="-1" dirty="0">
                <a:latin typeface="Calibri"/>
                <a:cs typeface="Calibri"/>
              </a:rPr>
              <a:t>, Coherent Energy Loss, and Transverse Momentum Broadening). </a:t>
            </a:r>
            <a:endParaRPr lang="en-US" dirty="0">
              <a:latin typeface="Calibri"/>
              <a:cs typeface="Calibri"/>
            </a:endParaRP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But for the Υ(2S) and Υ(3S) states, including QGP-induced suppression together with the CNM effects is essential to explain the experimental data.</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Provides further evidence for the </a:t>
            </a:r>
            <a:r>
              <a:rPr lang="en-US" sz="2000" u="sng" spc="-1" dirty="0">
                <a:latin typeface="Calibri"/>
                <a:cs typeface="Calibri"/>
              </a:rPr>
              <a:t>production of a hot, but short-lived QGP in the p-Pb collisions</a:t>
            </a:r>
            <a:r>
              <a:rPr lang="en-US" sz="2000" spc="-1" dirty="0">
                <a:latin typeface="Calibri"/>
                <a:cs typeface="Calibri"/>
              </a:rPr>
              <a:t>. </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Examined the reaction rates from TAMU in small collision system, consistent predictions from both KSU-Munich &amp; TAMU approaches.</a:t>
            </a:r>
          </a:p>
          <a:p>
            <a:pPr marL="0" indent="0">
              <a:lnSpc>
                <a:spcPct val="100000"/>
              </a:lnSpc>
              <a:spcBef>
                <a:spcPts val="1600"/>
              </a:spcBef>
              <a:buClr>
                <a:srgbClr val="3465A4"/>
              </a:buClr>
              <a:buSzPct val="80000"/>
              <a:buNone/>
            </a:pPr>
            <a:r>
              <a:rPr lang="en-US" sz="2000" b="1" spc="-1" dirty="0">
                <a:latin typeface="Calibri" panose="020F0502020204030204" pitchFamily="34" charset="0"/>
                <a:cs typeface="Calibri" panose="020F0502020204030204" pitchFamily="34" charset="0"/>
              </a:rPr>
              <a:t>Outlook: </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  Systematic understanding of </a:t>
            </a:r>
            <a:r>
              <a:rPr lang="en-US" sz="2000" spc="-1" dirty="0" err="1">
                <a:latin typeface="Calibri"/>
                <a:cs typeface="Calibri"/>
              </a:rPr>
              <a:t>pA</a:t>
            </a:r>
            <a:r>
              <a:rPr lang="en-US" sz="2000" spc="-1" dirty="0">
                <a:latin typeface="Calibri"/>
                <a:cs typeface="Calibri"/>
              </a:rPr>
              <a:t> collision helps in the understanding the AA collision.</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In AA collisions QGP-induced suppression is the dominant effect, but CNM effects should be included for quantitative understanding.</a:t>
            </a:r>
          </a:p>
        </p:txBody>
      </p:sp>
      <p:cxnSp>
        <p:nvCxnSpPr>
          <p:cNvPr id="3" name="Straight Arrow Connector 2">
            <a:extLst>
              <a:ext uri="{FF2B5EF4-FFF2-40B4-BE49-F238E27FC236}">
                <a16:creationId xmlns:a16="http://schemas.microsoft.com/office/drawing/2014/main" id="{FA2AD9EE-ED44-1976-8966-2FF1035B88D8}"/>
              </a:ext>
            </a:extLst>
          </p:cNvPr>
          <p:cNvCxnSpPr/>
          <p:nvPr/>
        </p:nvCxnSpPr>
        <p:spPr>
          <a:xfrm flipV="1">
            <a:off x="-1871" y="560673"/>
            <a:ext cx="12184911"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9" name="Footer Placeholder 8">
            <a:extLst>
              <a:ext uri="{FF2B5EF4-FFF2-40B4-BE49-F238E27FC236}">
                <a16:creationId xmlns:a16="http://schemas.microsoft.com/office/drawing/2014/main" id="{42C0288A-62D0-5260-F848-B3E858621B39}"/>
              </a:ext>
            </a:extLst>
          </p:cNvPr>
          <p:cNvSpPr>
            <a:spLocks noGrp="1"/>
          </p:cNvSpPr>
          <p:nvPr>
            <p:ph type="ftr" idx="4"/>
          </p:nvPr>
        </p:nvSpPr>
        <p:spPr/>
        <p:txBody>
          <a:bodyPr/>
          <a:lstStyle/>
          <a:p>
            <a:r>
              <a:rPr lang="en-US"/>
              <a:t>Sabin Thapa, Kent State University @CFNS2025</a:t>
            </a:r>
          </a:p>
        </p:txBody>
      </p:sp>
      <p:cxnSp>
        <p:nvCxnSpPr>
          <p:cNvPr id="10" name="Straight Arrow Connector 9">
            <a:extLst>
              <a:ext uri="{FF2B5EF4-FFF2-40B4-BE49-F238E27FC236}">
                <a16:creationId xmlns:a16="http://schemas.microsoft.com/office/drawing/2014/main" id="{CEBDBB4C-D6B5-127D-B42E-D4A0156FBC81}"/>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1" name="Slide Number Placeholder 10">
            <a:extLst>
              <a:ext uri="{FF2B5EF4-FFF2-40B4-BE49-F238E27FC236}">
                <a16:creationId xmlns:a16="http://schemas.microsoft.com/office/drawing/2014/main" id="{AA14EE59-FFC7-618C-AA7A-18EB8C355380}"/>
              </a:ext>
            </a:extLst>
          </p:cNvPr>
          <p:cNvSpPr>
            <a:spLocks noGrp="1"/>
          </p:cNvSpPr>
          <p:nvPr>
            <p:ph type="sldNum" idx="5"/>
          </p:nvPr>
        </p:nvSpPr>
        <p:spPr/>
        <p:txBody>
          <a:bodyPr/>
          <a:lstStyle/>
          <a:p>
            <a:fld id="{6665402A-E0A4-4C36-B0BC-8E7B2EFF3FF5}" type="slidenum">
              <a:rPr lang="en-US" dirty="0" smtClean="0"/>
              <a:t>28</a:t>
            </a:fld>
            <a:endParaRPr lang="en-US"/>
          </a:p>
        </p:txBody>
      </p:sp>
    </p:spTree>
    <p:extLst>
      <p:ext uri="{BB962C8B-B14F-4D97-AF65-F5344CB8AC3E}">
        <p14:creationId xmlns:p14="http://schemas.microsoft.com/office/powerpoint/2010/main" val="1850351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28"/>
          <p:cNvSpPr/>
          <p:nvPr/>
        </p:nvSpPr>
        <p:spPr>
          <a:xfrm>
            <a:off x="3200400" y="2445480"/>
            <a:ext cx="6623280" cy="1211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buNone/>
            </a:pPr>
            <a:r>
              <a:rPr lang="en-US" sz="9600" b="1" i="1" strike="noStrike" spc="-1">
                <a:solidFill>
                  <a:srgbClr val="000000"/>
                </a:solidFill>
                <a:latin typeface="Calibri" panose="020F0502020204030204" pitchFamily="34" charset="0"/>
                <a:ea typeface="DejaVu Sans"/>
                <a:cs typeface="Calibri" panose="020F0502020204030204" pitchFamily="34" charset="0"/>
              </a:rPr>
              <a:t>Thank you!</a:t>
            </a:r>
            <a:endParaRPr lang="en-US" sz="9600" b="1" i="1" strike="noStrike" spc="-1">
              <a:latin typeface="Calibri" panose="020F0502020204030204" pitchFamily="34" charset="0"/>
              <a:cs typeface="Calibri" panose="020F0502020204030204" pitchFamily="34" charset="0"/>
            </a:endParaRPr>
          </a:p>
        </p:txBody>
      </p:sp>
      <p:sp>
        <p:nvSpPr>
          <p:cNvPr id="6" name="Footer Placeholder 5">
            <a:extLst>
              <a:ext uri="{FF2B5EF4-FFF2-40B4-BE49-F238E27FC236}">
                <a16:creationId xmlns:a16="http://schemas.microsoft.com/office/drawing/2014/main" id="{4F425402-798D-1426-842B-72312DFC3C60}"/>
              </a:ext>
            </a:extLst>
          </p:cNvPr>
          <p:cNvSpPr>
            <a:spLocks noGrp="1"/>
          </p:cNvSpPr>
          <p:nvPr>
            <p:ph type="ftr" idx="4"/>
          </p:nvPr>
        </p:nvSpPr>
        <p:spPr/>
        <p:txBody>
          <a:bodyPr/>
          <a:lstStyle/>
          <a:p>
            <a:r>
              <a:rPr lang="en-US"/>
              <a:t>Sabin Thapa, Kent State University @CFNS2025</a:t>
            </a:r>
          </a:p>
        </p:txBody>
      </p:sp>
      <p:sp>
        <p:nvSpPr>
          <p:cNvPr id="7" name="Slide Number Placeholder 6">
            <a:extLst>
              <a:ext uri="{FF2B5EF4-FFF2-40B4-BE49-F238E27FC236}">
                <a16:creationId xmlns:a16="http://schemas.microsoft.com/office/drawing/2014/main" id="{7F83A902-5345-6E97-0AC9-AC5C2187B54B}"/>
              </a:ext>
            </a:extLst>
          </p:cNvPr>
          <p:cNvSpPr>
            <a:spLocks noGrp="1"/>
          </p:cNvSpPr>
          <p:nvPr>
            <p:ph type="sldNum" idx="5"/>
          </p:nvPr>
        </p:nvSpPr>
        <p:spPr/>
        <p:txBody>
          <a:bodyPr/>
          <a:lstStyle/>
          <a:p>
            <a:fld id="{6665402A-E0A4-4C36-B0BC-8E7B2EFF3FF5}" type="slidenum">
              <a:rPr lang="en-US" smtClean="0"/>
              <a:t>29</a:t>
            </a:fld>
            <a:endParaRPr lang="en-US"/>
          </a:p>
        </p:txBody>
      </p:sp>
      <p:cxnSp>
        <p:nvCxnSpPr>
          <p:cNvPr id="2" name="Straight Arrow Connector 1">
            <a:extLst>
              <a:ext uri="{FF2B5EF4-FFF2-40B4-BE49-F238E27FC236}">
                <a16:creationId xmlns:a16="http://schemas.microsoft.com/office/drawing/2014/main" id="{222268D3-3F59-78FC-4F0F-755F76AD8840}"/>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382973" y="113414"/>
            <a:ext cx="5538940" cy="405994"/>
          </a:xfrm>
          <a:prstGeom prst="rect">
            <a:avLst/>
          </a:prstGeom>
          <a:noFill/>
          <a:ln w="0">
            <a:noFill/>
          </a:ln>
        </p:spPr>
        <p:txBody>
          <a:bodyPr lIns="0" tIns="0" rIns="0" bIns="0" anchor="b">
            <a:noAutofit/>
          </a:bodyPr>
          <a:lstStyle/>
          <a:p>
            <a:r>
              <a:rPr lang="en-US" sz="3000" b="1" spc="-1" dirty="0">
                <a:solidFill>
                  <a:srgbClr val="000000"/>
                </a:solidFill>
                <a:latin typeface="Calibri" panose="020F0502020204030204" pitchFamily="34" charset="0"/>
                <a:cs typeface="Calibri" panose="020F0502020204030204" pitchFamily="34" charset="0"/>
              </a:rPr>
              <a:t>INTRODUCTION &amp; MOTIVATION</a:t>
            </a:r>
            <a:endParaRPr lang="en-US" sz="3000" dirty="0">
              <a:latin typeface="Calibri" panose="020F0502020204030204" pitchFamily="34" charset="0"/>
              <a:cs typeface="Calibri" panose="020F0502020204030204" pitchFamily="34" charset="0"/>
            </a:endParaRPr>
          </a:p>
        </p:txBody>
      </p:sp>
      <p:sp>
        <p:nvSpPr>
          <p:cNvPr id="120" name="TextBox 119"/>
          <p:cNvSpPr txBox="1"/>
          <p:nvPr/>
        </p:nvSpPr>
        <p:spPr>
          <a:xfrm>
            <a:off x="3958200" y="2613960"/>
            <a:ext cx="709920" cy="349920"/>
          </a:xfrm>
          <a:prstGeom prst="rect">
            <a:avLst/>
          </a:prstGeom>
        </p:spPr>
        <p:txBody>
          <a:bodyPr/>
          <a:lstStyle/>
          <a:p>
            <a:endParaRPr/>
          </a:p>
        </p:txBody>
      </p:sp>
      <p:cxnSp>
        <p:nvCxnSpPr>
          <p:cNvPr id="3" name="Straight Arrow Connector 2">
            <a:extLst>
              <a:ext uri="{FF2B5EF4-FFF2-40B4-BE49-F238E27FC236}">
                <a16:creationId xmlns:a16="http://schemas.microsoft.com/office/drawing/2014/main" id="{F9B9082C-3FA8-9BD2-8514-33CB711BBD59}"/>
              </a:ext>
            </a:extLst>
          </p:cNvPr>
          <p:cNvCxnSpPr/>
          <p:nvPr/>
        </p:nvCxnSpPr>
        <p:spPr>
          <a:xfrm flipV="1">
            <a:off x="3544" y="439480"/>
            <a:ext cx="12184911" cy="77972"/>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9" name="Footer Placeholder 8">
            <a:extLst>
              <a:ext uri="{FF2B5EF4-FFF2-40B4-BE49-F238E27FC236}">
                <a16:creationId xmlns:a16="http://schemas.microsoft.com/office/drawing/2014/main" id="{6E240805-38AD-1FB6-F9AB-0D7FF012ACFA}"/>
              </a:ext>
            </a:extLst>
          </p:cNvPr>
          <p:cNvSpPr>
            <a:spLocks noGrp="1"/>
          </p:cNvSpPr>
          <p:nvPr>
            <p:ph type="ftr" idx="4"/>
          </p:nvPr>
        </p:nvSpPr>
        <p:spPr/>
        <p:txBody>
          <a:bodyPr/>
          <a:lstStyle/>
          <a:p>
            <a:r>
              <a:rPr lang="en-US">
                <a:cs typeface="Calibri" panose="020F0502020204030204" pitchFamily="34" charset="0"/>
              </a:rPr>
              <a:t>Sabin Thapa, Kent State University @CFNS2025</a:t>
            </a:r>
          </a:p>
        </p:txBody>
      </p:sp>
      <p:cxnSp>
        <p:nvCxnSpPr>
          <p:cNvPr id="12" name="Straight Arrow Connector 11">
            <a:extLst>
              <a:ext uri="{FF2B5EF4-FFF2-40B4-BE49-F238E27FC236}">
                <a16:creationId xmlns:a16="http://schemas.microsoft.com/office/drawing/2014/main" id="{9199A757-E85C-056F-2DED-BDDAAB21AA7D}"/>
              </a:ext>
            </a:extLst>
          </p:cNvPr>
          <p:cNvCxnSpPr>
            <a:cxnSpLocks/>
          </p:cNvCxnSpPr>
          <p:nvPr/>
        </p:nvCxnSpPr>
        <p:spPr>
          <a:xfrm>
            <a:off x="-3943" y="6557801"/>
            <a:ext cx="12192398"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3" name="Slide Number Placeholder 12">
            <a:extLst>
              <a:ext uri="{FF2B5EF4-FFF2-40B4-BE49-F238E27FC236}">
                <a16:creationId xmlns:a16="http://schemas.microsoft.com/office/drawing/2014/main" id="{E6A597CC-71F3-573E-5AEE-CAA544DF2392}"/>
              </a:ext>
            </a:extLst>
          </p:cNvPr>
          <p:cNvSpPr>
            <a:spLocks noGrp="1"/>
          </p:cNvSpPr>
          <p:nvPr>
            <p:ph type="sldNum" idx="5"/>
          </p:nvPr>
        </p:nvSpPr>
        <p:spPr/>
        <p:txBody>
          <a:bodyPr/>
          <a:lstStyle/>
          <a:p>
            <a:fld id="{6665402A-E0A4-4C36-B0BC-8E7B2EFF3FF5}" type="slidenum">
              <a:rPr lang="en-US" smtClean="0"/>
              <a:t>3</a:t>
            </a:fld>
            <a:endParaRPr lang="en-US"/>
          </a:p>
        </p:txBody>
      </p:sp>
      <p:pic>
        <p:nvPicPr>
          <p:cNvPr id="6" name="Picture 5">
            <a:extLst>
              <a:ext uri="{FF2B5EF4-FFF2-40B4-BE49-F238E27FC236}">
                <a16:creationId xmlns:a16="http://schemas.microsoft.com/office/drawing/2014/main" id="{2F6528A6-7F7B-DB7E-3C12-1C9D0060B645}"/>
              </a:ext>
            </a:extLst>
          </p:cNvPr>
          <p:cNvPicPr>
            <a:picLocks noChangeAspect="1"/>
          </p:cNvPicPr>
          <p:nvPr/>
        </p:nvPicPr>
        <p:blipFill>
          <a:blip r:embed="rId3"/>
          <a:stretch>
            <a:fillRect/>
          </a:stretch>
        </p:blipFill>
        <p:spPr>
          <a:xfrm>
            <a:off x="4373415" y="571787"/>
            <a:ext cx="7782489" cy="5188326"/>
          </a:xfrm>
          <a:prstGeom prst="rect">
            <a:avLst/>
          </a:prstGeom>
        </p:spPr>
      </p:pic>
      <p:sp>
        <p:nvSpPr>
          <p:cNvPr id="2" name="TextBox 1">
            <a:extLst>
              <a:ext uri="{FF2B5EF4-FFF2-40B4-BE49-F238E27FC236}">
                <a16:creationId xmlns:a16="http://schemas.microsoft.com/office/drawing/2014/main" id="{FE179A79-5089-7F2F-F4CE-8D1C917CD732}"/>
              </a:ext>
            </a:extLst>
          </p:cNvPr>
          <p:cNvSpPr txBox="1"/>
          <p:nvPr/>
        </p:nvSpPr>
        <p:spPr>
          <a:xfrm>
            <a:off x="7524961" y="5857647"/>
            <a:ext cx="442826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accent1"/>
                </a:solidFill>
                <a:latin typeface="Calibri"/>
              </a:rPr>
              <a:t> (Pic credit: Paul Sorensen and Chun Shen,</a:t>
            </a:r>
            <a:r>
              <a:rPr lang="en-US" sz="1500" dirty="0">
                <a:solidFill>
                  <a:schemeClr val="accent1"/>
                </a:solidFill>
                <a:latin typeface="Calibri"/>
                <a:ea typeface="+mn-lt"/>
                <a:cs typeface="+mn-lt"/>
              </a:rPr>
              <a:t> </a:t>
            </a:r>
            <a:r>
              <a:rPr lang="en-US" sz="1500" u="sng" dirty="0">
                <a:solidFill>
                  <a:schemeClr val="accent1"/>
                </a:solidFill>
                <a:latin typeface="Calibri"/>
                <a:ea typeface="+mn-lt"/>
                <a:cs typeface="+mn-lt"/>
                <a:hlinkClick r:id="rId4"/>
              </a:rPr>
              <a:t>1304.3634</a:t>
            </a:r>
            <a:r>
              <a:rPr lang="en-US" sz="1500" u="sng" dirty="0">
                <a:solidFill>
                  <a:schemeClr val="accent1"/>
                </a:solidFill>
                <a:latin typeface="Calibri"/>
                <a:ea typeface="+mn-lt"/>
                <a:cs typeface="+mn-lt"/>
              </a:rPr>
              <a:t>)</a:t>
            </a:r>
            <a:endParaRPr lang="en-US" sz="1500" u="sng" dirty="0">
              <a:solidFill>
                <a:schemeClr val="accent1"/>
              </a:solidFill>
              <a:latin typeface="Calibri"/>
            </a:endParaRPr>
          </a:p>
        </p:txBody>
      </p:sp>
      <p:sp>
        <p:nvSpPr>
          <p:cNvPr id="18" name="PlaceHolder 2">
            <a:extLst>
              <a:ext uri="{FF2B5EF4-FFF2-40B4-BE49-F238E27FC236}">
                <a16:creationId xmlns:a16="http://schemas.microsoft.com/office/drawing/2014/main" id="{56B3AC3A-B6B3-A5CF-94DB-8D03A61F0C96}"/>
              </a:ext>
            </a:extLst>
          </p:cNvPr>
          <p:cNvSpPr txBox="1">
            <a:spLocks/>
          </p:cNvSpPr>
          <p:nvPr/>
        </p:nvSpPr>
        <p:spPr>
          <a:xfrm>
            <a:off x="261801" y="983707"/>
            <a:ext cx="4147710" cy="5143281"/>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2400"/>
              </a:spcBef>
              <a:tabLst>
                <a:tab pos="0" algn="l"/>
              </a:tabLst>
            </a:pPr>
            <a:r>
              <a:rPr lang="en-US" sz="1800" b="1" spc="-1" dirty="0">
                <a:solidFill>
                  <a:srgbClr val="000000"/>
                </a:solidFill>
                <a:latin typeface="Calibri"/>
                <a:cs typeface="Calibri"/>
              </a:rPr>
              <a:t>Asymptotic freedom of QCD </a:t>
            </a:r>
            <a:r>
              <a:rPr lang="en-US" sz="1800" b="1" spc="-1" dirty="0">
                <a:solidFill>
                  <a:srgbClr val="000000"/>
                </a:solidFill>
                <a:latin typeface="Calibri"/>
                <a:cs typeface="Calibri"/>
                <a:sym typeface="Wingdings" panose="05000000000000000000" pitchFamily="2" charset="2"/>
              </a:rPr>
              <a:t></a:t>
            </a:r>
            <a:r>
              <a:rPr lang="en-US" sz="1800" b="1" spc="-1" dirty="0">
                <a:solidFill>
                  <a:srgbClr val="000000"/>
                </a:solidFill>
                <a:latin typeface="Calibri"/>
                <a:cs typeface="Calibri"/>
              </a:rPr>
              <a:t> </a:t>
            </a:r>
            <a:r>
              <a:rPr lang="en-US" sz="1800" spc="-1" dirty="0">
                <a:solidFill>
                  <a:srgbClr val="000000"/>
                </a:solidFill>
                <a:latin typeface="Calibri"/>
                <a:cs typeface="Calibri"/>
              </a:rPr>
              <a:t>deconfined phase of QCD matter at high temperature / density, called QGP</a:t>
            </a:r>
            <a:endParaRPr lang="en-US" sz="1800" spc="-1" dirty="0">
              <a:solidFill>
                <a:srgbClr val="000000"/>
              </a:solidFill>
              <a:latin typeface="Calibri" panose="020F0502020204030204" pitchFamily="34" charset="0"/>
              <a:cs typeface="Calibri" panose="020F0502020204030204" pitchFamily="34" charset="0"/>
            </a:endParaRPr>
          </a:p>
          <a:p>
            <a:pPr>
              <a:lnSpc>
                <a:spcPct val="150000"/>
              </a:lnSpc>
              <a:spcBef>
                <a:spcPts val="2400"/>
              </a:spcBef>
              <a:tabLst>
                <a:tab pos="0" algn="l"/>
              </a:tabLst>
            </a:pPr>
            <a:r>
              <a:rPr lang="en-US" sz="1800" spc="-1" dirty="0">
                <a:ea typeface="+mn-lt"/>
                <a:cs typeface="+mn-lt"/>
              </a:rPr>
              <a:t>Provides a glimpse of the early universe when it was in this state</a:t>
            </a:r>
            <a:endParaRPr lang="en-US" sz="1800" spc="-1" dirty="0">
              <a:latin typeface="Calibri"/>
              <a:cs typeface="Calibri"/>
            </a:endParaRPr>
          </a:p>
          <a:p>
            <a:pPr>
              <a:lnSpc>
                <a:spcPct val="150000"/>
              </a:lnSpc>
              <a:spcBef>
                <a:spcPts val="2400"/>
              </a:spcBef>
              <a:tabLst>
                <a:tab pos="0" algn="l"/>
              </a:tabLst>
            </a:pPr>
            <a:r>
              <a:rPr lang="en-US" sz="1800" b="1" spc="-1" dirty="0">
                <a:latin typeface="Calibri"/>
                <a:cs typeface="Calibri"/>
              </a:rPr>
              <a:t>To Study QGP:  </a:t>
            </a:r>
            <a:r>
              <a:rPr lang="en-US" sz="1800" spc="-1" dirty="0">
                <a:latin typeface="Calibri"/>
                <a:cs typeface="Calibri"/>
              </a:rPr>
              <a:t>heavy-ion collision experiments at RHIC and LHC</a:t>
            </a:r>
            <a:endParaRPr lang="en-US" sz="1800" b="1" spc="-1" dirty="0">
              <a:latin typeface="Calibri"/>
              <a:cs typeface="Calibri"/>
            </a:endParaRPr>
          </a:p>
          <a:p>
            <a:pPr>
              <a:lnSpc>
                <a:spcPct val="150000"/>
              </a:lnSpc>
              <a:spcBef>
                <a:spcPts val="2400"/>
              </a:spcBef>
              <a:tabLst>
                <a:tab pos="0" algn="l"/>
              </a:tabLst>
            </a:pPr>
            <a:r>
              <a:rPr lang="en-US" sz="1800" b="1" spc="-1" dirty="0">
                <a:latin typeface="Calibri"/>
                <a:cs typeface="Calibri"/>
              </a:rPr>
              <a:t>Hard probes of QGP:  </a:t>
            </a:r>
            <a:r>
              <a:rPr lang="en-US" sz="1800" spc="-1" dirty="0">
                <a:latin typeface="Calibri"/>
                <a:cs typeface="Calibri"/>
              </a:rPr>
              <a:t>heavy quarks, </a:t>
            </a:r>
            <a:r>
              <a:rPr lang="en-US" sz="1800" spc="-1" dirty="0" err="1">
                <a:latin typeface="Calibri"/>
                <a:cs typeface="Calibri"/>
              </a:rPr>
              <a:t>quarkonia</a:t>
            </a:r>
            <a:r>
              <a:rPr lang="en-US" sz="1800" spc="-1" dirty="0">
                <a:latin typeface="Calibri"/>
                <a:cs typeface="Calibri"/>
              </a:rPr>
              <a:t>, and jets</a:t>
            </a:r>
            <a:endParaRPr lang="en-US" sz="1800" spc="-1" dirty="0">
              <a:latin typeface="Calibri" panose="020F0502020204030204" pitchFamily="34" charset="0"/>
              <a:cs typeface="Calibri" panose="020F0502020204030204" pitchFamily="34" charset="0"/>
            </a:endParaRPr>
          </a:p>
          <a:p>
            <a:pPr>
              <a:lnSpc>
                <a:spcPct val="150000"/>
              </a:lnSpc>
              <a:spcBef>
                <a:spcPts val="2200"/>
              </a:spcBef>
              <a:tabLst>
                <a:tab pos="0" algn="l"/>
              </a:tabLst>
            </a:pPr>
            <a:endParaRPr lang="en-US" sz="1800" spc="-1" dirty="0">
              <a:latin typeface="Calibri" panose="020F0502020204030204" pitchFamily="34" charset="0"/>
              <a:cs typeface="Calibri" panose="020F0502020204030204" pitchFamily="34" charset="0"/>
            </a:endParaRPr>
          </a:p>
          <a:p>
            <a:pPr>
              <a:lnSpc>
                <a:spcPct val="150000"/>
              </a:lnSpc>
              <a:spcBef>
                <a:spcPts val="2200"/>
              </a:spcBef>
              <a:tabLst>
                <a:tab pos="0" algn="l"/>
              </a:tabLst>
            </a:pPr>
            <a:endParaRPr lang="en-US" sz="1800" spc="-1" dirty="0">
              <a:latin typeface="Calibri" panose="020F0502020204030204" pitchFamily="34" charset="0"/>
              <a:cs typeface="Calibri" panose="020F0502020204030204" pitchFamily="34" charset="0"/>
            </a:endParaRPr>
          </a:p>
          <a:p>
            <a:pPr>
              <a:lnSpc>
                <a:spcPct val="150000"/>
              </a:lnSpc>
              <a:spcBef>
                <a:spcPts val="2200"/>
              </a:spcBef>
              <a:buNone/>
              <a:tabLst>
                <a:tab pos="0" algn="l"/>
              </a:tabLst>
            </a:pPr>
            <a:endParaRPr lang="en-US" sz="1800" spc="-1" dirty="0">
              <a:latin typeface="Calibri" panose="020F0502020204030204" pitchFamily="34" charset="0"/>
              <a:cs typeface="Calibri" panose="020F0502020204030204" pitchFamily="34" charset="0"/>
            </a:endParaRPr>
          </a:p>
          <a:p>
            <a:pPr>
              <a:lnSpc>
                <a:spcPct val="150000"/>
              </a:lnSpc>
              <a:spcBef>
                <a:spcPts val="2200"/>
              </a:spcBef>
              <a:buNone/>
              <a:tabLst>
                <a:tab pos="0" algn="l"/>
              </a:tabLst>
            </a:pPr>
            <a:endParaRPr lang="en-US" sz="1800" b="1" spc="-1" dirty="0">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12BD-C7BF-6566-627F-3E470906C6C1}"/>
              </a:ext>
            </a:extLst>
          </p:cNvPr>
          <p:cNvSpPr>
            <a:spLocks noGrp="1"/>
          </p:cNvSpPr>
          <p:nvPr>
            <p:ph type="title"/>
          </p:nvPr>
        </p:nvSpPr>
        <p:spPr>
          <a:xfrm>
            <a:off x="3837196" y="2179710"/>
            <a:ext cx="4517007" cy="1072914"/>
          </a:xfrm>
        </p:spPr>
        <p:txBody>
          <a:bodyPr/>
          <a:lstStyle/>
          <a:p>
            <a:pPr algn="ctr"/>
            <a:r>
              <a:rPr lang="en-US">
                <a:latin typeface="Calibri" panose="020F0502020204030204" pitchFamily="34" charset="0"/>
                <a:cs typeface="Calibri" panose="020F0502020204030204" pitchFamily="34" charset="0"/>
              </a:rPr>
              <a:t>Backup slides</a:t>
            </a:r>
          </a:p>
        </p:txBody>
      </p:sp>
      <p:sp>
        <p:nvSpPr>
          <p:cNvPr id="7" name="Footer Placeholder 6">
            <a:extLst>
              <a:ext uri="{FF2B5EF4-FFF2-40B4-BE49-F238E27FC236}">
                <a16:creationId xmlns:a16="http://schemas.microsoft.com/office/drawing/2014/main" id="{78CB1FD6-B542-7B4D-D76C-0D127982C4AA}"/>
              </a:ext>
            </a:extLst>
          </p:cNvPr>
          <p:cNvSpPr>
            <a:spLocks noGrp="1"/>
          </p:cNvSpPr>
          <p:nvPr>
            <p:ph type="ftr" idx="4"/>
          </p:nvPr>
        </p:nvSpPr>
        <p:spPr/>
        <p:txBody>
          <a:bodyPr/>
          <a:lstStyle/>
          <a:p>
            <a:r>
              <a:rPr lang="en-US"/>
              <a:t>Sabin Thapa, Kent State University @CFNS2025</a:t>
            </a:r>
          </a:p>
        </p:txBody>
      </p:sp>
      <p:sp>
        <p:nvSpPr>
          <p:cNvPr id="8" name="Slide Number Placeholder 7">
            <a:extLst>
              <a:ext uri="{FF2B5EF4-FFF2-40B4-BE49-F238E27FC236}">
                <a16:creationId xmlns:a16="http://schemas.microsoft.com/office/drawing/2014/main" id="{B83BDA98-E838-3474-88CD-C787CCE47F5C}"/>
              </a:ext>
            </a:extLst>
          </p:cNvPr>
          <p:cNvSpPr>
            <a:spLocks noGrp="1"/>
          </p:cNvSpPr>
          <p:nvPr>
            <p:ph type="sldNum" idx="5"/>
          </p:nvPr>
        </p:nvSpPr>
        <p:spPr/>
        <p:txBody>
          <a:bodyPr/>
          <a:lstStyle/>
          <a:p>
            <a:fld id="{C37145DF-DC35-4278-80CB-0B769879CA81}" type="slidenum">
              <a:rPr lang="en-US" smtClean="0"/>
              <a:t>30</a:t>
            </a:fld>
            <a:endParaRPr lang="en-US"/>
          </a:p>
        </p:txBody>
      </p:sp>
      <p:cxnSp>
        <p:nvCxnSpPr>
          <p:cNvPr id="3" name="Straight Arrow Connector 2">
            <a:extLst>
              <a:ext uri="{FF2B5EF4-FFF2-40B4-BE49-F238E27FC236}">
                <a16:creationId xmlns:a16="http://schemas.microsoft.com/office/drawing/2014/main" id="{4B5A1F17-A8F9-3992-0DC5-D4C1D98418EA}"/>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36898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952F9EB-F9A2-F23A-76EE-0D988E9D1007}"/>
              </a:ext>
            </a:extLst>
          </p:cNvPr>
          <p:cNvSpPr>
            <a:spLocks noGrp="1"/>
          </p:cNvSpPr>
          <p:nvPr>
            <p:ph type="ftr" idx="4"/>
          </p:nvPr>
        </p:nvSpPr>
        <p:spPr/>
        <p:txBody>
          <a:bodyPr/>
          <a:lstStyle/>
          <a:p>
            <a:r>
              <a:rPr lang="en-US"/>
              <a:t>Sabin Thapa, Kent State University @CFNS2025</a:t>
            </a:r>
          </a:p>
        </p:txBody>
      </p:sp>
      <p:sp>
        <p:nvSpPr>
          <p:cNvPr id="6" name="Slide Number Placeholder 5">
            <a:extLst>
              <a:ext uri="{FF2B5EF4-FFF2-40B4-BE49-F238E27FC236}">
                <a16:creationId xmlns:a16="http://schemas.microsoft.com/office/drawing/2014/main" id="{12B4B2B0-AAF3-7ED8-E206-6DC79AE91D50}"/>
              </a:ext>
            </a:extLst>
          </p:cNvPr>
          <p:cNvSpPr>
            <a:spLocks noGrp="1"/>
          </p:cNvSpPr>
          <p:nvPr>
            <p:ph type="sldNum" idx="5"/>
          </p:nvPr>
        </p:nvSpPr>
        <p:spPr/>
        <p:txBody>
          <a:bodyPr/>
          <a:lstStyle/>
          <a:p>
            <a:fld id="{C37145DF-DC35-4278-80CB-0B769879CA81}" type="slidenum">
              <a:rPr lang="en-US" smtClean="0"/>
              <a:t>31</a:t>
            </a:fld>
            <a:endParaRPr lang="en-US"/>
          </a:p>
        </p:txBody>
      </p:sp>
      <p:sp>
        <p:nvSpPr>
          <p:cNvPr id="8" name="PlaceHolder 32">
            <a:extLst>
              <a:ext uri="{FF2B5EF4-FFF2-40B4-BE49-F238E27FC236}">
                <a16:creationId xmlns:a16="http://schemas.microsoft.com/office/drawing/2014/main" id="{766AB325-EBDF-A877-ED2F-4D600A073581}"/>
              </a:ext>
            </a:extLst>
          </p:cNvPr>
          <p:cNvSpPr/>
          <p:nvPr/>
        </p:nvSpPr>
        <p:spPr>
          <a:xfrm>
            <a:off x="457200" y="158263"/>
            <a:ext cx="8674576" cy="41035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a:solidFill>
                  <a:srgbClr val="000000"/>
                </a:solidFill>
                <a:latin typeface="Calibri"/>
                <a:cs typeface="Calibri"/>
              </a:rPr>
              <a:t>Energy Loss and Momentum Broadening</a:t>
            </a:r>
            <a:endParaRPr lang="en-US"/>
          </a:p>
        </p:txBody>
      </p:sp>
      <p:cxnSp>
        <p:nvCxnSpPr>
          <p:cNvPr id="10" name="Straight Arrow Connector 9">
            <a:extLst>
              <a:ext uri="{FF2B5EF4-FFF2-40B4-BE49-F238E27FC236}">
                <a16:creationId xmlns:a16="http://schemas.microsoft.com/office/drawing/2014/main" id="{CE104456-BCF1-6C7C-17BD-7F176F7878C6}"/>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2" name="Straight Arrow Connector 1">
            <a:extLst>
              <a:ext uri="{FF2B5EF4-FFF2-40B4-BE49-F238E27FC236}">
                <a16:creationId xmlns:a16="http://schemas.microsoft.com/office/drawing/2014/main" id="{32C70C22-B8DE-D34C-AACB-60C4D06420C9}"/>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pic>
        <p:nvPicPr>
          <p:cNvPr id="3" name="Picture 2" descr="A drawing of a box with a sad face&#10;&#10;Description automatically generated">
            <a:extLst>
              <a:ext uri="{FF2B5EF4-FFF2-40B4-BE49-F238E27FC236}">
                <a16:creationId xmlns:a16="http://schemas.microsoft.com/office/drawing/2014/main" id="{86CA9FAA-0562-B0A9-964F-95010FB17CFF}"/>
              </a:ext>
            </a:extLst>
          </p:cNvPr>
          <p:cNvPicPr>
            <a:picLocks noChangeAspect="1"/>
          </p:cNvPicPr>
          <p:nvPr/>
        </p:nvPicPr>
        <p:blipFill>
          <a:blip r:embed="rId3"/>
          <a:stretch>
            <a:fillRect/>
          </a:stretch>
        </p:blipFill>
        <p:spPr>
          <a:xfrm>
            <a:off x="451899" y="2040686"/>
            <a:ext cx="6543675" cy="2000250"/>
          </a:xfrm>
          <a:prstGeom prst="rect">
            <a:avLst/>
          </a:prstGeom>
        </p:spPr>
      </p:pic>
      <p:sp>
        <p:nvSpPr>
          <p:cNvPr id="4" name="TextBox 3">
            <a:extLst>
              <a:ext uri="{FF2B5EF4-FFF2-40B4-BE49-F238E27FC236}">
                <a16:creationId xmlns:a16="http://schemas.microsoft.com/office/drawing/2014/main" id="{B9B097D9-C19C-7CA2-F8E7-8EBC14D8A97B}"/>
              </a:ext>
            </a:extLst>
          </p:cNvPr>
          <p:cNvSpPr txBox="1"/>
          <p:nvPr/>
        </p:nvSpPr>
        <p:spPr>
          <a:xfrm>
            <a:off x="453083" y="801076"/>
            <a:ext cx="86323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When passing through a medium (hot QGP, </a:t>
            </a:r>
            <a:r>
              <a:rPr lang="en-US" i="1">
                <a:latin typeface="Calibri"/>
              </a:rPr>
              <a:t>cold nucleus, …</a:t>
            </a:r>
            <a:r>
              <a:rPr lang="en-US">
                <a:latin typeface="Calibri"/>
              </a:rPr>
              <a:t>), </a:t>
            </a:r>
          </a:p>
          <a:p>
            <a:pPr marL="285750" indent="-285750">
              <a:buFont typeface="Arial"/>
              <a:buChar char="•"/>
            </a:pPr>
            <a:r>
              <a:rPr lang="en-US">
                <a:latin typeface="Calibri"/>
              </a:rPr>
              <a:t>a </a:t>
            </a:r>
            <a:r>
              <a:rPr lang="en-US" err="1">
                <a:latin typeface="Calibri"/>
              </a:rPr>
              <a:t>parton</a:t>
            </a:r>
            <a:r>
              <a:rPr lang="en-US">
                <a:latin typeface="Calibri"/>
              </a:rPr>
              <a:t> can lose energy due to collisions </a:t>
            </a:r>
            <a:r>
              <a:rPr lang="en-US" sz="1100">
                <a:solidFill>
                  <a:schemeClr val="accent1"/>
                </a:solidFill>
                <a:latin typeface="Calibri"/>
              </a:rPr>
              <a:t>(</a:t>
            </a:r>
            <a:r>
              <a:rPr lang="en-US" sz="1100" err="1">
                <a:solidFill>
                  <a:schemeClr val="accent1"/>
                </a:solidFill>
                <a:latin typeface="Calibri"/>
              </a:rPr>
              <a:t>Bjorken</a:t>
            </a:r>
            <a:r>
              <a:rPr lang="en-US" sz="1100">
                <a:solidFill>
                  <a:schemeClr val="accent1"/>
                </a:solidFill>
                <a:latin typeface="Calibri"/>
              </a:rPr>
              <a:t> (1982) </a:t>
            </a:r>
          </a:p>
          <a:p>
            <a:pPr marL="285750" indent="-285750">
              <a:buFont typeface="Arial"/>
              <a:buChar char="•"/>
            </a:pPr>
            <a:r>
              <a:rPr lang="en-US">
                <a:latin typeface="Calibri"/>
              </a:rPr>
              <a:t>and / or via induced gluon radiation </a:t>
            </a:r>
            <a:r>
              <a:rPr lang="en-US" sz="1100">
                <a:solidFill>
                  <a:schemeClr val="accent1"/>
                </a:solidFill>
                <a:latin typeface="Calibri"/>
              </a:rPr>
              <a:t>(</a:t>
            </a:r>
            <a:r>
              <a:rPr lang="en-US" sz="1100" err="1">
                <a:solidFill>
                  <a:schemeClr val="accent1"/>
                </a:solidFill>
                <a:latin typeface="Calibri"/>
              </a:rPr>
              <a:t>Gyulassy</a:t>
            </a:r>
            <a:r>
              <a:rPr lang="en-US" sz="1100">
                <a:solidFill>
                  <a:schemeClr val="accent1"/>
                </a:solidFill>
                <a:latin typeface="Calibri"/>
              </a:rPr>
              <a:t>, Wang (1993)</a:t>
            </a:r>
            <a:r>
              <a:rPr lang="en-US" sz="1100">
                <a:solidFill>
                  <a:schemeClr val="accent1"/>
                </a:solidFill>
                <a:latin typeface="Calibri"/>
                <a:ea typeface="+mn-lt"/>
                <a:cs typeface="+mn-lt"/>
              </a:rPr>
              <a:t> </a:t>
            </a:r>
            <a:r>
              <a:rPr lang="en-US" sz="1100">
                <a:solidFill>
                  <a:schemeClr val="accent1"/>
                </a:solidFill>
                <a:latin typeface="Calibri"/>
                <a:ea typeface="+mn-lt"/>
                <a:cs typeface="+mn-lt"/>
                <a:hlinkClick r:id="rId4">
                  <a:extLst>
                    <a:ext uri="{A12FA001-AC4F-418D-AE19-62706E023703}">
                      <ahyp:hlinkClr xmlns:ahyp="http://schemas.microsoft.com/office/drawing/2018/hyperlinkcolor" val="tx"/>
                    </a:ext>
                  </a:extLst>
                </a:hlinkClick>
              </a:rPr>
              <a:t>nucl-th/9306003</a:t>
            </a:r>
            <a:r>
              <a:rPr lang="en-US" sz="1100">
                <a:solidFill>
                  <a:schemeClr val="accent1"/>
                </a:solidFill>
                <a:latin typeface="Calibri"/>
                <a:ea typeface="+mn-lt"/>
                <a:cs typeface="+mn-lt"/>
              </a:rPr>
              <a:t>)</a:t>
            </a:r>
            <a:endParaRPr lang="en-US" sz="1100">
              <a:solidFill>
                <a:schemeClr val="accent1"/>
              </a:solidFill>
              <a:latin typeface="Calibri"/>
              <a:cs typeface="Arial"/>
            </a:endParaRPr>
          </a:p>
        </p:txBody>
      </p:sp>
      <p:pic>
        <p:nvPicPr>
          <p:cNvPr id="12" name="Picture 11" descr="A diagram of a mathematical equation&#10;&#10;Description automatically generated">
            <a:extLst>
              <a:ext uri="{FF2B5EF4-FFF2-40B4-BE49-F238E27FC236}">
                <a16:creationId xmlns:a16="http://schemas.microsoft.com/office/drawing/2014/main" id="{66C767FB-98C7-3ED4-A1EA-CF45F082740A}"/>
              </a:ext>
            </a:extLst>
          </p:cNvPr>
          <p:cNvPicPr>
            <a:picLocks noChangeAspect="1"/>
          </p:cNvPicPr>
          <p:nvPr/>
        </p:nvPicPr>
        <p:blipFill>
          <a:blip r:embed="rId5"/>
          <a:stretch>
            <a:fillRect/>
          </a:stretch>
        </p:blipFill>
        <p:spPr>
          <a:xfrm>
            <a:off x="7395982" y="807738"/>
            <a:ext cx="4631846" cy="1504411"/>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F91E659E-04AC-E9CE-A94E-6909C0CD2B0D}"/>
              </a:ext>
            </a:extLst>
          </p:cNvPr>
          <p:cNvPicPr>
            <a:picLocks noChangeAspect="1"/>
          </p:cNvPicPr>
          <p:nvPr/>
        </p:nvPicPr>
        <p:blipFill>
          <a:blip r:embed="rId6"/>
          <a:stretch>
            <a:fillRect/>
          </a:stretch>
        </p:blipFill>
        <p:spPr>
          <a:xfrm>
            <a:off x="5679058" y="6105521"/>
            <a:ext cx="2732041" cy="397870"/>
          </a:xfrm>
          <a:prstGeom prst="rect">
            <a:avLst/>
          </a:prstGeom>
        </p:spPr>
      </p:pic>
      <p:pic>
        <p:nvPicPr>
          <p:cNvPr id="11" name="Picture 10" descr="A mathematical equation with numbers and symbols&#10;&#10;Description automatically generated">
            <a:extLst>
              <a:ext uri="{FF2B5EF4-FFF2-40B4-BE49-F238E27FC236}">
                <a16:creationId xmlns:a16="http://schemas.microsoft.com/office/drawing/2014/main" id="{758C086F-2C3E-3B71-6010-5CA8D40676F0}"/>
              </a:ext>
            </a:extLst>
          </p:cNvPr>
          <p:cNvPicPr>
            <a:picLocks noChangeAspect="1"/>
          </p:cNvPicPr>
          <p:nvPr/>
        </p:nvPicPr>
        <p:blipFill>
          <a:blip r:embed="rId7"/>
          <a:stretch>
            <a:fillRect/>
          </a:stretch>
        </p:blipFill>
        <p:spPr>
          <a:xfrm>
            <a:off x="5545244" y="5209251"/>
            <a:ext cx="6268529" cy="754396"/>
          </a:xfrm>
          <a:prstGeom prst="rect">
            <a:avLst/>
          </a:prstGeom>
          <a:ln>
            <a:solidFill>
              <a:schemeClr val="tx1"/>
            </a:solidFill>
          </a:ln>
        </p:spPr>
      </p:pic>
      <p:pic>
        <p:nvPicPr>
          <p:cNvPr id="13" name="Picture 12" descr="A black and white math equation&#10;&#10;Description automatically generated">
            <a:extLst>
              <a:ext uri="{FF2B5EF4-FFF2-40B4-BE49-F238E27FC236}">
                <a16:creationId xmlns:a16="http://schemas.microsoft.com/office/drawing/2014/main" id="{9D3A1643-F4D0-1597-3179-B803C648317E}"/>
              </a:ext>
            </a:extLst>
          </p:cNvPr>
          <p:cNvPicPr>
            <a:picLocks noChangeAspect="1"/>
          </p:cNvPicPr>
          <p:nvPr/>
        </p:nvPicPr>
        <p:blipFill>
          <a:blip r:embed="rId8"/>
          <a:stretch>
            <a:fillRect/>
          </a:stretch>
        </p:blipFill>
        <p:spPr>
          <a:xfrm>
            <a:off x="5679058" y="4373427"/>
            <a:ext cx="6326039" cy="774329"/>
          </a:xfrm>
          <a:prstGeom prst="rect">
            <a:avLst/>
          </a:prstGeom>
          <a:ln>
            <a:solidFill>
              <a:schemeClr val="tx1"/>
            </a:solidFill>
          </a:ln>
        </p:spPr>
      </p:pic>
      <p:pic>
        <p:nvPicPr>
          <p:cNvPr id="14" name="Picture 13">
            <a:extLst>
              <a:ext uri="{FF2B5EF4-FFF2-40B4-BE49-F238E27FC236}">
                <a16:creationId xmlns:a16="http://schemas.microsoft.com/office/drawing/2014/main" id="{41FD7889-8F67-F532-688E-54F6F52D338C}"/>
              </a:ext>
            </a:extLst>
          </p:cNvPr>
          <p:cNvPicPr>
            <a:picLocks noChangeAspect="1"/>
          </p:cNvPicPr>
          <p:nvPr/>
        </p:nvPicPr>
        <p:blipFill>
          <a:blip r:embed="rId9"/>
          <a:stretch>
            <a:fillRect/>
          </a:stretch>
        </p:blipFill>
        <p:spPr>
          <a:xfrm>
            <a:off x="853997" y="5846105"/>
            <a:ext cx="1878043" cy="583003"/>
          </a:xfrm>
          <a:prstGeom prst="rect">
            <a:avLst/>
          </a:prstGeom>
        </p:spPr>
      </p:pic>
      <p:pic>
        <p:nvPicPr>
          <p:cNvPr id="15" name="Picture 14" descr="A black text with a white background&#10;&#10;Description automatically generated">
            <a:extLst>
              <a:ext uri="{FF2B5EF4-FFF2-40B4-BE49-F238E27FC236}">
                <a16:creationId xmlns:a16="http://schemas.microsoft.com/office/drawing/2014/main" id="{A78A1222-03C3-C68C-2C44-EC3E644B0F74}"/>
              </a:ext>
            </a:extLst>
          </p:cNvPr>
          <p:cNvPicPr>
            <a:picLocks noChangeAspect="1"/>
          </p:cNvPicPr>
          <p:nvPr/>
        </p:nvPicPr>
        <p:blipFill>
          <a:blip r:embed="rId10"/>
          <a:stretch>
            <a:fillRect/>
          </a:stretch>
        </p:blipFill>
        <p:spPr>
          <a:xfrm>
            <a:off x="256114" y="5474162"/>
            <a:ext cx="3501067" cy="463850"/>
          </a:xfrm>
          <a:prstGeom prst="rect">
            <a:avLst/>
          </a:prstGeom>
        </p:spPr>
      </p:pic>
      <p:pic>
        <p:nvPicPr>
          <p:cNvPr id="17" name="Picture 16" descr="A mathematical equation with black text&#10;&#10;Description automatically generated">
            <a:extLst>
              <a:ext uri="{FF2B5EF4-FFF2-40B4-BE49-F238E27FC236}">
                <a16:creationId xmlns:a16="http://schemas.microsoft.com/office/drawing/2014/main" id="{FAC1F434-4929-140A-3312-0207CA3C2A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050066"/>
            <a:ext cx="5175849" cy="1053018"/>
          </a:xfrm>
          <a:prstGeom prst="rect">
            <a:avLst/>
          </a:prstGeom>
          <a:ln>
            <a:solidFill>
              <a:schemeClr val="tx1"/>
            </a:solidFill>
          </a:ln>
        </p:spPr>
      </p:pic>
    </p:spTree>
    <p:extLst>
      <p:ext uri="{BB962C8B-B14F-4D97-AF65-F5344CB8AC3E}">
        <p14:creationId xmlns:p14="http://schemas.microsoft.com/office/powerpoint/2010/main" val="194565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D66F-7FC3-CD67-F1B5-084CE81A238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9E82F4-3D42-B9CC-BA31-1377C7B2CABA}"/>
              </a:ext>
            </a:extLst>
          </p:cNvPr>
          <p:cNvSpPr>
            <a:spLocks noGrp="1"/>
          </p:cNvSpPr>
          <p:nvPr>
            <p:ph type="ftr" idx="4"/>
          </p:nvPr>
        </p:nvSpPr>
        <p:spPr/>
        <p:txBody>
          <a:bodyPr/>
          <a:lstStyle/>
          <a:p>
            <a:r>
              <a:rPr lang="en-US"/>
              <a:t>Sabin Thapa, Kent State University @CFNS2025</a:t>
            </a:r>
          </a:p>
        </p:txBody>
      </p:sp>
      <p:sp>
        <p:nvSpPr>
          <p:cNvPr id="5" name="Slide Number Placeholder 4">
            <a:extLst>
              <a:ext uri="{FF2B5EF4-FFF2-40B4-BE49-F238E27FC236}">
                <a16:creationId xmlns:a16="http://schemas.microsoft.com/office/drawing/2014/main" id="{AE2DE81C-C4BC-D717-CEED-279B85B88CC7}"/>
              </a:ext>
            </a:extLst>
          </p:cNvPr>
          <p:cNvSpPr>
            <a:spLocks noGrp="1"/>
          </p:cNvSpPr>
          <p:nvPr>
            <p:ph type="sldNum" idx="5"/>
          </p:nvPr>
        </p:nvSpPr>
        <p:spPr/>
        <p:txBody>
          <a:bodyPr/>
          <a:lstStyle/>
          <a:p>
            <a:fld id="{C37145DF-DC35-4278-80CB-0B769879CA81}" type="slidenum">
              <a:rPr lang="en-US"/>
              <a:t>32</a:t>
            </a:fld>
            <a:endParaRPr lang="en-US"/>
          </a:p>
        </p:txBody>
      </p:sp>
      <p:sp>
        <p:nvSpPr>
          <p:cNvPr id="9" name="PlaceHolder 32">
            <a:extLst>
              <a:ext uri="{FF2B5EF4-FFF2-40B4-BE49-F238E27FC236}">
                <a16:creationId xmlns:a16="http://schemas.microsoft.com/office/drawing/2014/main" id="{DF67B8FA-FDA9-6F3F-F66A-AD1C43C82CE9}"/>
              </a:ext>
            </a:extLst>
          </p:cNvPr>
          <p:cNvSpPr/>
          <p:nvPr/>
        </p:nvSpPr>
        <p:spPr>
          <a:xfrm>
            <a:off x="292100" y="0"/>
            <a:ext cx="8839676" cy="52549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err="1">
                <a:solidFill>
                  <a:srgbClr val="000000"/>
                </a:solidFill>
                <a:latin typeface="TeX Gyre Pagella"/>
              </a:rPr>
              <a:t>Quarkonia</a:t>
            </a:r>
            <a:r>
              <a:rPr lang="en-US" sz="3200" b="1" spc="-1">
                <a:solidFill>
                  <a:srgbClr val="000000"/>
                </a:solidFill>
                <a:latin typeface="TeX Gyre Pagella"/>
              </a:rPr>
              <a:t> inside QGP</a:t>
            </a:r>
            <a:endParaRPr lang="en-US"/>
          </a:p>
        </p:txBody>
      </p:sp>
      <p:cxnSp>
        <p:nvCxnSpPr>
          <p:cNvPr id="11" name="Straight Arrow Connector 10">
            <a:extLst>
              <a:ext uri="{FF2B5EF4-FFF2-40B4-BE49-F238E27FC236}">
                <a16:creationId xmlns:a16="http://schemas.microsoft.com/office/drawing/2014/main" id="{16416841-C417-C725-AE72-2FD5869D716E}"/>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2" name="Straight Arrow Connector 1">
            <a:extLst>
              <a:ext uri="{FF2B5EF4-FFF2-40B4-BE49-F238E27FC236}">
                <a16:creationId xmlns:a16="http://schemas.microsoft.com/office/drawing/2014/main" id="{15E63838-DF97-3682-F53A-5F8D9E3DF249}"/>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6F3954AE-DE38-270B-680C-8B52FACEBBDE}"/>
              </a:ext>
            </a:extLst>
          </p:cNvPr>
          <p:cNvPicPr>
            <a:picLocks noChangeAspect="1"/>
          </p:cNvPicPr>
          <p:nvPr/>
        </p:nvPicPr>
        <p:blipFill>
          <a:blip r:embed="rId2"/>
          <a:stretch>
            <a:fillRect/>
          </a:stretch>
        </p:blipFill>
        <p:spPr>
          <a:xfrm>
            <a:off x="5734527" y="776542"/>
            <a:ext cx="4939581" cy="573210"/>
          </a:xfrm>
          <a:prstGeom prst="rect">
            <a:avLst/>
          </a:prstGeom>
          <a:ln>
            <a:solidFill>
              <a:schemeClr val="tx1"/>
            </a:solidFill>
          </a:ln>
        </p:spPr>
      </p:pic>
      <p:sp>
        <p:nvSpPr>
          <p:cNvPr id="10" name="TextBox 9">
            <a:extLst>
              <a:ext uri="{FF2B5EF4-FFF2-40B4-BE49-F238E27FC236}">
                <a16:creationId xmlns:a16="http://schemas.microsoft.com/office/drawing/2014/main" id="{F1C2B041-8D12-D1F2-1DF1-95C52243E6F1}"/>
              </a:ext>
            </a:extLst>
          </p:cNvPr>
          <p:cNvSpPr txBox="1"/>
          <p:nvPr/>
        </p:nvSpPr>
        <p:spPr>
          <a:xfrm>
            <a:off x="6017553" y="6069754"/>
            <a:ext cx="3834304" cy="246191"/>
          </a:xfrm>
          <a:prstGeom prst="rect">
            <a:avLst/>
          </a:prstGeom>
          <a:noFill/>
        </p:spPr>
        <p:txBody>
          <a:bodyPr wrap="square">
            <a:spAutoFit/>
          </a:bodyPr>
          <a:lstStyle/>
          <a:p>
            <a:r>
              <a:rPr lang="en-US" sz="1000" err="1">
                <a:solidFill>
                  <a:schemeClr val="accent1"/>
                </a:solidFill>
                <a:latin typeface="Calibri" panose="020F0502020204030204" pitchFamily="34" charset="0"/>
                <a:cs typeface="Calibri" panose="020F0502020204030204" pitchFamily="34" charset="0"/>
              </a:rPr>
              <a:t>A.Bazavov</a:t>
            </a:r>
            <a:r>
              <a:rPr lang="en-US" sz="1000">
                <a:solidFill>
                  <a:schemeClr val="accent1"/>
                </a:solidFill>
                <a:latin typeface="Calibri" panose="020F0502020204030204" pitchFamily="34" charset="0"/>
                <a:cs typeface="Calibri" panose="020F0502020204030204" pitchFamily="34" charset="0"/>
              </a:rPr>
              <a:t>, </a:t>
            </a:r>
            <a:r>
              <a:rPr lang="en-US" sz="1000" err="1">
                <a:solidFill>
                  <a:schemeClr val="accent1"/>
                </a:solidFill>
                <a:latin typeface="Calibri" panose="020F0502020204030204" pitchFamily="34" charset="0"/>
                <a:cs typeface="Calibri" panose="020F0502020204030204" pitchFamily="34" charset="0"/>
              </a:rPr>
              <a:t>N.Brambilla</a:t>
            </a:r>
            <a:r>
              <a:rPr lang="en-US" sz="1000">
                <a:solidFill>
                  <a:schemeClr val="accent1"/>
                </a:solidFill>
                <a:latin typeface="Calibri" panose="020F0502020204030204" pitchFamily="34" charset="0"/>
                <a:cs typeface="Calibri" panose="020F0502020204030204" pitchFamily="34" charset="0"/>
              </a:rPr>
              <a:t> </a:t>
            </a:r>
            <a:r>
              <a:rPr lang="en-US" sz="1000" err="1">
                <a:solidFill>
                  <a:schemeClr val="accent1"/>
                </a:solidFill>
                <a:latin typeface="Calibri" panose="020F0502020204030204" pitchFamily="34" charset="0"/>
                <a:cs typeface="Calibri" panose="020F0502020204030204" pitchFamily="34" charset="0"/>
              </a:rPr>
              <a:t>P.Petreczky</a:t>
            </a:r>
            <a:r>
              <a:rPr lang="en-US" sz="1000">
                <a:solidFill>
                  <a:schemeClr val="accent1"/>
                </a:solidFill>
                <a:latin typeface="Calibri" panose="020F0502020204030204" pitchFamily="34" charset="0"/>
                <a:cs typeface="Calibri" panose="020F0502020204030204" pitchFamily="34" charset="0"/>
              </a:rPr>
              <a:t>, </a:t>
            </a:r>
            <a:r>
              <a:rPr lang="en-US" sz="1000" err="1">
                <a:solidFill>
                  <a:schemeClr val="accent1"/>
                </a:solidFill>
                <a:latin typeface="Calibri" panose="020F0502020204030204" pitchFamily="34" charset="0"/>
                <a:cs typeface="Calibri" panose="020F0502020204030204" pitchFamily="34" charset="0"/>
              </a:rPr>
              <a:t>A.Vairo</a:t>
            </a:r>
            <a:r>
              <a:rPr lang="en-US" sz="1000">
                <a:solidFill>
                  <a:schemeClr val="accent1"/>
                </a:solidFill>
                <a:latin typeface="Calibri" panose="020F0502020204030204" pitchFamily="34" charset="0"/>
                <a:cs typeface="Calibri" panose="020F0502020204030204" pitchFamily="34" charset="0"/>
              </a:rPr>
              <a:t>, </a:t>
            </a:r>
            <a:r>
              <a:rPr lang="en-US" sz="1000" err="1">
                <a:solidFill>
                  <a:schemeClr val="accent1"/>
                </a:solidFill>
                <a:latin typeface="Calibri" panose="020F0502020204030204" pitchFamily="34" charset="0"/>
                <a:cs typeface="Calibri" panose="020F0502020204030204" pitchFamily="34" charset="0"/>
              </a:rPr>
              <a:t>J.H.Weber</a:t>
            </a:r>
            <a:r>
              <a:rPr lang="en-US" sz="1000">
                <a:solidFill>
                  <a:schemeClr val="accent1"/>
                </a:solidFill>
                <a:latin typeface="Calibri" panose="020F0502020204030204" pitchFamily="34" charset="0"/>
                <a:cs typeface="Calibri" panose="020F0502020204030204" pitchFamily="34" charset="0"/>
              </a:rPr>
              <a:t>, </a:t>
            </a:r>
            <a:r>
              <a:rPr lang="en-US" sz="1000" u="sng">
                <a:solidFill>
                  <a:schemeClr val="accent1"/>
                </a:solidFill>
                <a:latin typeface="Calibri" panose="020F0502020204030204" pitchFamily="34" charset="0"/>
                <a:cs typeface="Calibri" panose="020F0502020204030204" pitchFamily="34" charset="0"/>
              </a:rPr>
              <a:t>1804.10600</a:t>
            </a:r>
          </a:p>
        </p:txBody>
      </p:sp>
      <p:pic>
        <p:nvPicPr>
          <p:cNvPr id="12" name="Picture 11">
            <a:extLst>
              <a:ext uri="{FF2B5EF4-FFF2-40B4-BE49-F238E27FC236}">
                <a16:creationId xmlns:a16="http://schemas.microsoft.com/office/drawing/2014/main" id="{2BB36F1D-8BE3-298F-4450-4DB7D6A27B75}"/>
              </a:ext>
            </a:extLst>
          </p:cNvPr>
          <p:cNvPicPr>
            <a:picLocks noChangeAspect="1"/>
          </p:cNvPicPr>
          <p:nvPr/>
        </p:nvPicPr>
        <p:blipFill>
          <a:blip r:embed="rId3"/>
          <a:stretch>
            <a:fillRect/>
          </a:stretch>
        </p:blipFill>
        <p:spPr>
          <a:xfrm>
            <a:off x="5153405" y="1678519"/>
            <a:ext cx="5562600" cy="4365585"/>
          </a:xfrm>
          <a:prstGeom prst="rect">
            <a:avLst/>
          </a:prstGeom>
        </p:spPr>
      </p:pic>
      <p:pic>
        <p:nvPicPr>
          <p:cNvPr id="14" name="Picture 13">
            <a:extLst>
              <a:ext uri="{FF2B5EF4-FFF2-40B4-BE49-F238E27FC236}">
                <a16:creationId xmlns:a16="http://schemas.microsoft.com/office/drawing/2014/main" id="{F1713203-D1C7-6F59-744A-B23B5BAEB752}"/>
              </a:ext>
            </a:extLst>
          </p:cNvPr>
          <p:cNvPicPr/>
          <p:nvPr/>
        </p:nvPicPr>
        <p:blipFill>
          <a:blip r:embed="rId4"/>
          <a:stretch/>
        </p:blipFill>
        <p:spPr>
          <a:xfrm>
            <a:off x="974123" y="1863606"/>
            <a:ext cx="2732040" cy="4241708"/>
          </a:xfrm>
          <a:prstGeom prst="rect">
            <a:avLst/>
          </a:prstGeom>
          <a:ln w="0">
            <a:noFill/>
          </a:ln>
        </p:spPr>
      </p:pic>
      <p:sp>
        <p:nvSpPr>
          <p:cNvPr id="16" name="PlaceHolder 10">
            <a:extLst>
              <a:ext uri="{FF2B5EF4-FFF2-40B4-BE49-F238E27FC236}">
                <a16:creationId xmlns:a16="http://schemas.microsoft.com/office/drawing/2014/main" id="{3EC82624-F960-1D6A-8F81-520A3A7DB825}"/>
              </a:ext>
            </a:extLst>
          </p:cNvPr>
          <p:cNvSpPr/>
          <p:nvPr/>
        </p:nvSpPr>
        <p:spPr>
          <a:xfrm>
            <a:off x="777733" y="6130922"/>
            <a:ext cx="2634770" cy="12387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spcBef>
                <a:spcPts val="401"/>
              </a:spcBef>
              <a:tabLst>
                <a:tab pos="0" algn="l"/>
              </a:tabLst>
            </a:pPr>
            <a:r>
              <a:rPr lang="en-US" sz="1000" b="0" strike="noStrike" spc="-1" err="1">
                <a:solidFill>
                  <a:srgbClr val="2A6099"/>
                </a:solidFill>
                <a:latin typeface="Calibri"/>
                <a:ea typeface="DejaVu Sans"/>
                <a:cs typeface="Calibri"/>
              </a:rPr>
              <a:t>Mocsy</a:t>
            </a:r>
            <a:r>
              <a:rPr lang="en-US" sz="1000" b="0" strike="noStrike" spc="-1">
                <a:solidFill>
                  <a:srgbClr val="2A6099"/>
                </a:solidFill>
                <a:latin typeface="Calibri"/>
                <a:ea typeface="DejaVu Sans"/>
                <a:cs typeface="Calibri"/>
              </a:rPr>
              <a:t>, </a:t>
            </a:r>
            <a:r>
              <a:rPr lang="en-US" sz="1000" b="0" strike="noStrike" spc="-1" err="1">
                <a:solidFill>
                  <a:srgbClr val="2A6099"/>
                </a:solidFill>
                <a:latin typeface="Calibri"/>
                <a:ea typeface="DejaVu Sans"/>
                <a:cs typeface="Calibri"/>
              </a:rPr>
              <a:t>Petreczky</a:t>
            </a:r>
            <a:r>
              <a:rPr lang="en-US" sz="1000" b="0" strike="noStrike" spc="-1">
                <a:solidFill>
                  <a:srgbClr val="2A6099"/>
                </a:solidFill>
                <a:latin typeface="Calibri"/>
                <a:ea typeface="DejaVu Sans"/>
                <a:cs typeface="Calibri"/>
              </a:rPr>
              <a:t>, and Strickland, </a:t>
            </a:r>
            <a:r>
              <a:rPr lang="en-US" sz="1000" b="0" u="sng" strike="noStrike" spc="-1">
                <a:solidFill>
                  <a:srgbClr val="2A6099"/>
                </a:solidFill>
                <a:latin typeface="Calibri"/>
                <a:ea typeface="DejaVu Sans"/>
                <a:cs typeface="Calibri"/>
              </a:rPr>
              <a:t>1302.2180</a:t>
            </a:r>
            <a:endParaRPr lang="en-US" sz="1000" b="0" u="sng" strike="noStrike" spc="-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500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2537-F0EB-A538-0CA6-3184101F55E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BB4D6E-706B-FACD-87C5-C78685E5162D}"/>
              </a:ext>
            </a:extLst>
          </p:cNvPr>
          <p:cNvSpPr>
            <a:spLocks noGrp="1"/>
          </p:cNvSpPr>
          <p:nvPr>
            <p:ph type="ftr" idx="4"/>
          </p:nvPr>
        </p:nvSpPr>
        <p:spPr/>
        <p:txBody>
          <a:bodyPr/>
          <a:lstStyle/>
          <a:p>
            <a:r>
              <a:rPr lang="en-US"/>
              <a:t>Sabin Thapa, Kent State University @CFNS2025</a:t>
            </a:r>
          </a:p>
        </p:txBody>
      </p:sp>
      <p:sp>
        <p:nvSpPr>
          <p:cNvPr id="5" name="Slide Number Placeholder 4">
            <a:extLst>
              <a:ext uri="{FF2B5EF4-FFF2-40B4-BE49-F238E27FC236}">
                <a16:creationId xmlns:a16="http://schemas.microsoft.com/office/drawing/2014/main" id="{4D7FD188-F589-5DC1-3936-7219232BF839}"/>
              </a:ext>
            </a:extLst>
          </p:cNvPr>
          <p:cNvSpPr>
            <a:spLocks noGrp="1"/>
          </p:cNvSpPr>
          <p:nvPr>
            <p:ph type="sldNum" idx="5"/>
          </p:nvPr>
        </p:nvSpPr>
        <p:spPr/>
        <p:txBody>
          <a:bodyPr/>
          <a:lstStyle/>
          <a:p>
            <a:fld id="{C37145DF-DC35-4278-80CB-0B769879CA81}" type="slidenum">
              <a:rPr lang="en-US"/>
              <a:t>33</a:t>
            </a:fld>
            <a:endParaRPr lang="en-US"/>
          </a:p>
        </p:txBody>
      </p:sp>
      <p:sp>
        <p:nvSpPr>
          <p:cNvPr id="9" name="PlaceHolder 32">
            <a:extLst>
              <a:ext uri="{FF2B5EF4-FFF2-40B4-BE49-F238E27FC236}">
                <a16:creationId xmlns:a16="http://schemas.microsoft.com/office/drawing/2014/main" id="{4216D8A6-E1EA-B906-0E2F-16B1A719537E}"/>
              </a:ext>
            </a:extLst>
          </p:cNvPr>
          <p:cNvSpPr/>
          <p:nvPr/>
        </p:nvSpPr>
        <p:spPr>
          <a:xfrm>
            <a:off x="292100" y="0"/>
            <a:ext cx="10708732" cy="52549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err="1">
                <a:solidFill>
                  <a:srgbClr val="000000"/>
                </a:solidFill>
                <a:latin typeface="TeX Gyre Pagella"/>
              </a:rPr>
              <a:t>pNRQCD</a:t>
            </a:r>
            <a:endParaRPr lang="en-US"/>
          </a:p>
        </p:txBody>
      </p:sp>
      <p:cxnSp>
        <p:nvCxnSpPr>
          <p:cNvPr id="11" name="Straight Arrow Connector 10">
            <a:extLst>
              <a:ext uri="{FF2B5EF4-FFF2-40B4-BE49-F238E27FC236}">
                <a16:creationId xmlns:a16="http://schemas.microsoft.com/office/drawing/2014/main" id="{8F593982-6931-40BE-BC3F-AB80E879E65D}"/>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2" name="Straight Arrow Connector 1">
            <a:extLst>
              <a:ext uri="{FF2B5EF4-FFF2-40B4-BE49-F238E27FC236}">
                <a16:creationId xmlns:a16="http://schemas.microsoft.com/office/drawing/2014/main" id="{0E11DAC8-6925-5AD6-0B5F-665E34EF6C5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3" name="TextBox 2">
            <a:extLst>
              <a:ext uri="{FF2B5EF4-FFF2-40B4-BE49-F238E27FC236}">
                <a16:creationId xmlns:a16="http://schemas.microsoft.com/office/drawing/2014/main" id="{CBF95C13-56A2-E76B-6002-D38C42A6C72E}"/>
              </a:ext>
            </a:extLst>
          </p:cNvPr>
          <p:cNvSpPr txBox="1"/>
          <p:nvPr/>
        </p:nvSpPr>
        <p:spPr>
          <a:xfrm>
            <a:off x="3556000" y="680919"/>
            <a:ext cx="3187700" cy="477054"/>
          </a:xfrm>
          <a:prstGeom prst="rect">
            <a:avLst/>
          </a:prstGeom>
          <a:noFill/>
        </p:spPr>
        <p:txBody>
          <a:bodyPr wrap="square" rtlCol="0">
            <a:spAutoFit/>
          </a:bodyPr>
          <a:lstStyle/>
          <a:p>
            <a:r>
              <a:rPr lang="en-US" sz="2500">
                <a:solidFill>
                  <a:schemeClr val="accent1"/>
                </a:solidFill>
                <a:latin typeface="Calibri" panose="020F0502020204030204" pitchFamily="34" charset="0"/>
                <a:cs typeface="Calibri" panose="020F0502020204030204" pitchFamily="34" charset="0"/>
              </a:rPr>
              <a:t>Separation of Scales</a:t>
            </a:r>
          </a:p>
        </p:txBody>
      </p:sp>
      <p:sp>
        <p:nvSpPr>
          <p:cNvPr id="7" name="TextBox 6">
            <a:extLst>
              <a:ext uri="{FF2B5EF4-FFF2-40B4-BE49-F238E27FC236}">
                <a16:creationId xmlns:a16="http://schemas.microsoft.com/office/drawing/2014/main" id="{BBFB931F-A81F-F55D-813B-5C385F41561C}"/>
              </a:ext>
            </a:extLst>
          </p:cNvPr>
          <p:cNvSpPr txBox="1"/>
          <p:nvPr/>
        </p:nvSpPr>
        <p:spPr>
          <a:xfrm>
            <a:off x="277113" y="1148318"/>
            <a:ext cx="5744110" cy="369332"/>
          </a:xfrm>
          <a:prstGeom prst="rect">
            <a:avLst/>
          </a:prstGeom>
          <a:noFill/>
        </p:spPr>
        <p:txBody>
          <a:bodyPr wrap="square" rtlCol="0">
            <a:spAutoFit/>
          </a:bodyPr>
          <a:lstStyle/>
          <a:p>
            <a:r>
              <a:rPr lang="en-US">
                <a:solidFill>
                  <a:schemeClr val="accent1"/>
                </a:solidFill>
                <a:latin typeface="Calibri" panose="020F0502020204030204" pitchFamily="34" charset="0"/>
                <a:cs typeface="Calibri" panose="020F0502020204030204" pitchFamily="34" charset="0"/>
              </a:rPr>
              <a:t>Separation of scales in vacuum</a:t>
            </a:r>
            <a:r>
              <a:rPr lang="en-US">
                <a:latin typeface="Calibri" panose="020F0502020204030204" pitchFamily="34" charset="0"/>
                <a:cs typeface="Calibri" panose="020F0502020204030204" pitchFamily="34" charset="0"/>
              </a:rPr>
              <a:t>: M &gt;&gt; Mv &gt;&gt; Mv</a:t>
            </a:r>
            <a:r>
              <a:rPr lang="en-US" baseline="30000">
                <a:latin typeface="Calibri" panose="020F0502020204030204" pitchFamily="34" charset="0"/>
                <a:cs typeface="Calibri" panose="020F0502020204030204" pitchFamily="34" charset="0"/>
              </a:rPr>
              <a:t>2</a:t>
            </a:r>
          </a:p>
        </p:txBody>
      </p:sp>
      <p:graphicFrame>
        <p:nvGraphicFramePr>
          <p:cNvPr id="8" name="Table 7">
            <a:extLst>
              <a:ext uri="{FF2B5EF4-FFF2-40B4-BE49-F238E27FC236}">
                <a16:creationId xmlns:a16="http://schemas.microsoft.com/office/drawing/2014/main" id="{4FC75222-A517-1F9A-5101-39790F7A8225}"/>
              </a:ext>
            </a:extLst>
          </p:cNvPr>
          <p:cNvGraphicFramePr>
            <a:graphicFrameLocks noGrp="1"/>
          </p:cNvGraphicFramePr>
          <p:nvPr>
            <p:extLst>
              <p:ext uri="{D42A27DB-BD31-4B8C-83A1-F6EECF244321}">
                <p14:modId xmlns:p14="http://schemas.microsoft.com/office/powerpoint/2010/main" val="821613154"/>
              </p:ext>
            </p:extLst>
          </p:nvPr>
        </p:nvGraphicFramePr>
        <p:xfrm>
          <a:off x="2773880" y="1847408"/>
          <a:ext cx="8325920" cy="2753056"/>
        </p:xfrm>
        <a:graphic>
          <a:graphicData uri="http://schemas.openxmlformats.org/drawingml/2006/table">
            <a:tbl>
              <a:tblPr firstRow="1" bandRow="1">
                <a:tableStyleId>{2D5ABB26-0587-4C30-8999-92F81FD0307C}</a:tableStyleId>
              </a:tblPr>
              <a:tblGrid>
                <a:gridCol w="496843">
                  <a:extLst>
                    <a:ext uri="{9D8B030D-6E8A-4147-A177-3AD203B41FA5}">
                      <a16:colId xmlns:a16="http://schemas.microsoft.com/office/drawing/2014/main" val="3535437824"/>
                    </a:ext>
                  </a:extLst>
                </a:gridCol>
                <a:gridCol w="4577877">
                  <a:extLst>
                    <a:ext uri="{9D8B030D-6E8A-4147-A177-3AD203B41FA5}">
                      <a16:colId xmlns:a16="http://schemas.microsoft.com/office/drawing/2014/main" val="3233573591"/>
                    </a:ext>
                  </a:extLst>
                </a:gridCol>
                <a:gridCol w="3251200">
                  <a:extLst>
                    <a:ext uri="{9D8B030D-6E8A-4147-A177-3AD203B41FA5}">
                      <a16:colId xmlns:a16="http://schemas.microsoft.com/office/drawing/2014/main" val="949344705"/>
                    </a:ext>
                  </a:extLst>
                </a:gridCol>
              </a:tblGrid>
              <a:tr h="688264">
                <a:tc>
                  <a:txBody>
                    <a:bodyPr/>
                    <a:lstStyle/>
                    <a:p>
                      <a:endParaRPr lang="en-US" sz="2000">
                        <a:latin typeface="Calibri" panose="020F0502020204030204" pitchFamily="34" charset="0"/>
                        <a:cs typeface="Calibri" panose="020F050202020403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panose="020F0502020204030204" pitchFamily="34" charset="0"/>
                          <a:cs typeface="Calibri" panose="020F0502020204030204" pitchFamily="34" charset="0"/>
                        </a:rPr>
                        <a:t>QCD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solidFill>
                          <a:schemeClr val="tx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7991410"/>
                  </a:ext>
                </a:extLst>
              </a:tr>
              <a:tr h="688264">
                <a:tc>
                  <a:txBody>
                    <a:bodyPr/>
                    <a:lstStyle/>
                    <a:p>
                      <a:endParaRPr lang="en-US" sz="2000">
                        <a:latin typeface="Calibri" panose="020F0502020204030204" pitchFamily="34" charset="0"/>
                        <a:cs typeface="Calibri" panose="020F050202020403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latin typeface="Calibri" panose="020F0502020204030204" pitchFamily="34" charset="0"/>
                          <a:cs typeface="Calibri" panose="020F0502020204030204" pitchFamily="34" charset="0"/>
                        </a:rPr>
                        <a:t>NRQCD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a:latin typeface="Calibri" panose="020F0502020204030204" pitchFamily="34" charset="0"/>
                          <a:cs typeface="Calibri" panose="020F0502020204030204" pitchFamily="34" charset="0"/>
                        </a:rPr>
                        <a:t> </a:t>
                      </a:r>
                      <a:r>
                        <a:rPr lang="en-US" sz="1050" err="1">
                          <a:latin typeface="Calibri" panose="020F0502020204030204" pitchFamily="34" charset="0"/>
                          <a:cs typeface="Calibri" panose="020F0502020204030204" pitchFamily="34" charset="0"/>
                        </a:rPr>
                        <a:t>G.Bodwin</a:t>
                      </a:r>
                      <a:r>
                        <a:rPr lang="en-US" sz="1050">
                          <a:latin typeface="Calibri" panose="020F0502020204030204" pitchFamily="34" charset="0"/>
                          <a:cs typeface="Calibri" panose="020F0502020204030204" pitchFamily="34" charset="0"/>
                        </a:rPr>
                        <a:t>, </a:t>
                      </a:r>
                      <a:r>
                        <a:rPr lang="en-US" sz="1050" err="1">
                          <a:latin typeface="Calibri" panose="020F0502020204030204" pitchFamily="34" charset="0"/>
                          <a:cs typeface="Calibri" panose="020F0502020204030204" pitchFamily="34" charset="0"/>
                        </a:rPr>
                        <a:t>E.Braaten</a:t>
                      </a:r>
                      <a:r>
                        <a:rPr lang="en-US" sz="1050">
                          <a:latin typeface="Calibri" panose="020F0502020204030204" pitchFamily="34" charset="0"/>
                          <a:cs typeface="Calibri" panose="020F0502020204030204" pitchFamily="34" charset="0"/>
                        </a:rPr>
                        <a:t>, </a:t>
                      </a:r>
                      <a:r>
                        <a:rPr lang="en-US" sz="1050" err="1">
                          <a:latin typeface="Calibri" panose="020F0502020204030204" pitchFamily="34" charset="0"/>
                          <a:cs typeface="Calibri" panose="020F0502020204030204" pitchFamily="34" charset="0"/>
                        </a:rPr>
                        <a:t>G.Lepage</a:t>
                      </a:r>
                      <a:r>
                        <a:rPr lang="en-US" sz="1050">
                          <a:latin typeface="Calibri" panose="020F0502020204030204" pitchFamily="34" charset="0"/>
                          <a:cs typeface="Calibri" panose="020F0502020204030204" pitchFamily="34" charset="0"/>
                        </a:rPr>
                        <a:t>, hep-</a:t>
                      </a:r>
                      <a:r>
                        <a:rPr lang="en-US" sz="1050" err="1">
                          <a:latin typeface="Calibri" panose="020F0502020204030204" pitchFamily="34" charset="0"/>
                          <a:cs typeface="Calibri" panose="020F0502020204030204" pitchFamily="34" charset="0"/>
                        </a:rPr>
                        <a:t>ph</a:t>
                      </a:r>
                      <a:r>
                        <a:rPr lang="en-US" sz="1050">
                          <a:latin typeface="Calibri" panose="020F0502020204030204" pitchFamily="34" charset="0"/>
                          <a:cs typeface="Calibri" panose="020F0502020204030204" pitchFamily="34" charset="0"/>
                        </a:rPr>
                        <a:t>/9407339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9126822"/>
                  </a:ext>
                </a:extLst>
              </a:tr>
              <a:tr h="688264">
                <a:tc>
                  <a:txBody>
                    <a:bodyPr/>
                    <a:lstStyle/>
                    <a:p>
                      <a:endParaRPr lang="en-US" sz="2000">
                        <a:latin typeface="Calibri" panose="020F0502020204030204" pitchFamily="34" charset="0"/>
                        <a:cs typeface="Calibri" panose="020F050202020403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Calibri" panose="020F0502020204030204" pitchFamily="34" charset="0"/>
                          <a:cs typeface="Calibri" panose="020F0502020204030204" pitchFamily="34" charset="0"/>
                        </a:rPr>
                        <a:t>potential-NRQCD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050" err="1">
                          <a:latin typeface="Calibri" panose="020F0502020204030204" pitchFamily="34" charset="0"/>
                          <a:cs typeface="Calibri" panose="020F0502020204030204" pitchFamily="34" charset="0"/>
                        </a:rPr>
                        <a:t>N.Brambilla</a:t>
                      </a:r>
                      <a:r>
                        <a:rPr lang="en-US" sz="1050">
                          <a:latin typeface="Calibri" panose="020F0502020204030204" pitchFamily="34" charset="0"/>
                          <a:cs typeface="Calibri" panose="020F0502020204030204" pitchFamily="34" charset="0"/>
                        </a:rPr>
                        <a:t> </a:t>
                      </a:r>
                      <a:r>
                        <a:rPr lang="en-US" sz="1050" err="1">
                          <a:latin typeface="Calibri" panose="020F0502020204030204" pitchFamily="34" charset="0"/>
                          <a:cs typeface="Calibri" panose="020F0502020204030204" pitchFamily="34" charset="0"/>
                        </a:rPr>
                        <a:t>A.Pineda</a:t>
                      </a:r>
                      <a:r>
                        <a:rPr lang="en-US" sz="1050">
                          <a:latin typeface="Calibri" panose="020F0502020204030204" pitchFamily="34" charset="0"/>
                          <a:cs typeface="Calibri" panose="020F0502020204030204" pitchFamily="34" charset="0"/>
                        </a:rPr>
                        <a:t>, </a:t>
                      </a:r>
                      <a:r>
                        <a:rPr lang="en-US" sz="1050" err="1">
                          <a:latin typeface="Calibri" panose="020F0502020204030204" pitchFamily="34" charset="0"/>
                          <a:cs typeface="Calibri" panose="020F0502020204030204" pitchFamily="34" charset="0"/>
                        </a:rPr>
                        <a:t>J.Soto</a:t>
                      </a:r>
                      <a:r>
                        <a:rPr lang="en-US" sz="1050">
                          <a:latin typeface="Calibri" panose="020F0502020204030204" pitchFamily="34" charset="0"/>
                          <a:cs typeface="Calibri" panose="020F0502020204030204" pitchFamily="34" charset="0"/>
                        </a:rPr>
                        <a:t>, </a:t>
                      </a:r>
                      <a:r>
                        <a:rPr lang="en-US" sz="1050" err="1">
                          <a:latin typeface="Calibri" panose="020F0502020204030204" pitchFamily="34" charset="0"/>
                          <a:cs typeface="Calibri" panose="020F0502020204030204" pitchFamily="34" charset="0"/>
                        </a:rPr>
                        <a:t>A.Vairo</a:t>
                      </a:r>
                      <a:r>
                        <a:rPr lang="en-US" sz="1050">
                          <a:latin typeface="Calibri" panose="020F0502020204030204" pitchFamily="34" charset="0"/>
                          <a:cs typeface="Calibri" panose="020F0502020204030204" pitchFamily="34" charset="0"/>
                        </a:rPr>
                        <a:t> hep-</a:t>
                      </a:r>
                      <a:r>
                        <a:rPr lang="en-US" sz="1050" err="1">
                          <a:latin typeface="Calibri" panose="020F0502020204030204" pitchFamily="34" charset="0"/>
                          <a:cs typeface="Calibri" panose="020F0502020204030204" pitchFamily="34" charset="0"/>
                        </a:rPr>
                        <a:t>ph</a:t>
                      </a:r>
                      <a:r>
                        <a:rPr lang="en-US" sz="1050">
                          <a:latin typeface="Calibri" panose="020F0502020204030204" pitchFamily="34" charset="0"/>
                          <a:cs typeface="Calibri" panose="020F0502020204030204" pitchFamily="34" charset="0"/>
                        </a:rPr>
                        <a:t>/9907240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3215295"/>
                  </a:ext>
                </a:extLst>
              </a:tr>
              <a:tr h="688264">
                <a:tc>
                  <a:txBody>
                    <a:bodyPr/>
                    <a:lstStyle/>
                    <a:p>
                      <a:endParaRPr lang="en-US" sz="2000">
                        <a:latin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20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00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715232661"/>
                  </a:ext>
                </a:extLst>
              </a:tr>
            </a:tbl>
          </a:graphicData>
        </a:graphic>
      </p:graphicFrame>
      <p:grpSp>
        <p:nvGrpSpPr>
          <p:cNvPr id="17" name="Group 16">
            <a:extLst>
              <a:ext uri="{FF2B5EF4-FFF2-40B4-BE49-F238E27FC236}">
                <a16:creationId xmlns:a16="http://schemas.microsoft.com/office/drawing/2014/main" id="{EC3C6711-38F6-B4F0-CF1A-D2688A084824}"/>
              </a:ext>
            </a:extLst>
          </p:cNvPr>
          <p:cNvGrpSpPr/>
          <p:nvPr/>
        </p:nvGrpSpPr>
        <p:grpSpPr>
          <a:xfrm>
            <a:off x="1751172" y="2287559"/>
            <a:ext cx="1189701" cy="1756786"/>
            <a:chOff x="3082860" y="2524995"/>
            <a:chExt cx="1128013" cy="1547005"/>
          </a:xfrm>
        </p:grpSpPr>
        <p:sp>
          <p:nvSpPr>
            <p:cNvPr id="13" name="TextBox 12">
              <a:extLst>
                <a:ext uri="{FF2B5EF4-FFF2-40B4-BE49-F238E27FC236}">
                  <a16:creationId xmlns:a16="http://schemas.microsoft.com/office/drawing/2014/main" id="{7644DC5D-03D5-9D85-4DE8-83ED244CC3A9}"/>
                </a:ext>
              </a:extLst>
            </p:cNvPr>
            <p:cNvSpPr txBox="1">
              <a:spLocks/>
            </p:cNvSpPr>
            <p:nvPr/>
          </p:nvSpPr>
          <p:spPr>
            <a:xfrm>
              <a:off x="3635310" y="2524995"/>
              <a:ext cx="408570" cy="369332"/>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M</a:t>
              </a:r>
              <a:endParaRPr lang="en-US" baseline="300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B4B9591-7A1A-D3CF-82CB-0720D6B79D9C}"/>
                </a:ext>
              </a:extLst>
            </p:cNvPr>
            <p:cNvSpPr txBox="1">
              <a:spLocks/>
            </p:cNvSpPr>
            <p:nvPr/>
          </p:nvSpPr>
          <p:spPr>
            <a:xfrm>
              <a:off x="3082860" y="3141711"/>
              <a:ext cx="1104900" cy="325229"/>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Mv ∼ 1/r</a:t>
              </a:r>
              <a:endParaRPr lang="en-US" baseline="300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10E9DE4-502D-D75E-9F4E-902BABD06CBA}"/>
                </a:ext>
              </a:extLst>
            </p:cNvPr>
            <p:cNvSpPr txBox="1">
              <a:spLocks/>
            </p:cNvSpPr>
            <p:nvPr/>
          </p:nvSpPr>
          <p:spPr>
            <a:xfrm>
              <a:off x="3105973" y="3746771"/>
              <a:ext cx="1104900" cy="325229"/>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Mv</a:t>
              </a:r>
              <a:r>
                <a:rPr lang="en-US" baseline="30000">
                  <a:latin typeface="Calibri" panose="020F0502020204030204" pitchFamily="34" charset="0"/>
                  <a:cs typeface="Calibri" panose="020F0502020204030204" pitchFamily="34" charset="0"/>
                </a:rPr>
                <a:t>2</a:t>
              </a:r>
              <a:r>
                <a:rPr lang="en-US">
                  <a:latin typeface="Calibri" panose="020F0502020204030204" pitchFamily="34" charset="0"/>
                  <a:cs typeface="Calibri" panose="020F0502020204030204" pitchFamily="34" charset="0"/>
                </a:rPr>
                <a:t> ∼ E</a:t>
              </a:r>
              <a:endParaRPr lang="en-US" baseline="30000">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32D1A941-D667-59C0-DAC6-FA019B7DDF58}"/>
              </a:ext>
            </a:extLst>
          </p:cNvPr>
          <p:cNvSpPr txBox="1"/>
          <p:nvPr/>
        </p:nvSpPr>
        <p:spPr>
          <a:xfrm>
            <a:off x="277113" y="4653072"/>
            <a:ext cx="3037587" cy="369332"/>
          </a:xfrm>
          <a:prstGeom prst="rect">
            <a:avLst/>
          </a:prstGeom>
          <a:noFill/>
        </p:spPr>
        <p:txBody>
          <a:bodyPr wrap="square" rtlCol="0">
            <a:spAutoFit/>
          </a:bodyPr>
          <a:lstStyle/>
          <a:p>
            <a:r>
              <a:rPr lang="en-US">
                <a:solidFill>
                  <a:srgbClr val="FF0000"/>
                </a:solidFill>
                <a:latin typeface="Calibri" panose="020F0502020204030204" pitchFamily="34" charset="0"/>
                <a:cs typeface="Calibri" panose="020F0502020204030204" pitchFamily="34" charset="0"/>
              </a:rPr>
              <a:t>Inside QGP: thermal scales:</a:t>
            </a:r>
            <a:r>
              <a:rPr lang="en-US" b="1">
                <a:solidFill>
                  <a:srgbClr val="FF0000"/>
                </a:solidFill>
                <a:latin typeface="Calibri" panose="020F0502020204030204" pitchFamily="34" charset="0"/>
                <a:cs typeface="Calibri" panose="020F0502020204030204" pitchFamily="34" charset="0"/>
              </a:rPr>
              <a:t> T</a:t>
            </a:r>
            <a:endParaRPr lang="en-US" b="1" baseline="30000">
              <a:solidFill>
                <a:srgbClr val="FF0000"/>
              </a:solidFill>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9AB78695-FCB4-4108-29E3-6AA907E80D27}"/>
              </a:ext>
            </a:extLst>
          </p:cNvPr>
          <p:cNvCxnSpPr>
            <a:cxnSpLocks/>
          </p:cNvCxnSpPr>
          <p:nvPr/>
        </p:nvCxnSpPr>
        <p:spPr>
          <a:xfrm>
            <a:off x="5544652" y="2384497"/>
            <a:ext cx="0" cy="3173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9F66B7FE-A57C-36C5-A311-CB8E58B2062A}"/>
              </a:ext>
            </a:extLst>
          </p:cNvPr>
          <p:cNvCxnSpPr>
            <a:cxnSpLocks/>
          </p:cNvCxnSpPr>
          <p:nvPr/>
        </p:nvCxnSpPr>
        <p:spPr>
          <a:xfrm>
            <a:off x="5544652" y="3062386"/>
            <a:ext cx="0" cy="3666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F6B1BD16-62A1-E6D0-2D7A-0B8D7FDC0DD0}"/>
              </a:ext>
            </a:extLst>
          </p:cNvPr>
          <p:cNvSpPr txBox="1"/>
          <p:nvPr/>
        </p:nvSpPr>
        <p:spPr>
          <a:xfrm>
            <a:off x="5520675" y="2384497"/>
            <a:ext cx="2579515" cy="276999"/>
          </a:xfrm>
          <a:prstGeom prst="rect">
            <a:avLst/>
          </a:prstGeom>
          <a:noFill/>
        </p:spPr>
        <p:txBody>
          <a:bodyPr wrap="square" rtlCol="0">
            <a:spAutoFit/>
          </a:bodyPr>
          <a:lstStyle/>
          <a:p>
            <a:r>
              <a:rPr lang="en-US" sz="1200">
                <a:solidFill>
                  <a:schemeClr val="bg2">
                    <a:lumMod val="10000"/>
                  </a:schemeClr>
                </a:solidFill>
                <a:latin typeface="Calibri" panose="020F0502020204030204" pitchFamily="34" charset="0"/>
                <a:cs typeface="Calibri" panose="020F0502020204030204" pitchFamily="34" charset="0"/>
              </a:rPr>
              <a:t>Perturbative matching</a:t>
            </a:r>
          </a:p>
        </p:txBody>
      </p:sp>
      <p:sp>
        <p:nvSpPr>
          <p:cNvPr id="24" name="TextBox 23">
            <a:extLst>
              <a:ext uri="{FF2B5EF4-FFF2-40B4-BE49-F238E27FC236}">
                <a16:creationId xmlns:a16="http://schemas.microsoft.com/office/drawing/2014/main" id="{18646A28-BF38-1C43-1DC3-2981FF73D80E}"/>
              </a:ext>
            </a:extLst>
          </p:cNvPr>
          <p:cNvSpPr txBox="1"/>
          <p:nvPr/>
        </p:nvSpPr>
        <p:spPr>
          <a:xfrm>
            <a:off x="5544652" y="3014282"/>
            <a:ext cx="1785645" cy="461665"/>
          </a:xfrm>
          <a:prstGeom prst="rect">
            <a:avLst/>
          </a:prstGeom>
          <a:noFill/>
        </p:spPr>
        <p:txBody>
          <a:bodyPr wrap="square" rtlCol="0">
            <a:spAutoFit/>
          </a:bodyPr>
          <a:lstStyle/>
          <a:p>
            <a:r>
              <a:rPr lang="en-US" sz="1200">
                <a:solidFill>
                  <a:schemeClr val="tx1">
                    <a:lumMod val="95000"/>
                    <a:lumOff val="5000"/>
                  </a:schemeClr>
                </a:solidFill>
                <a:latin typeface="Calibri" panose="020F0502020204030204" pitchFamily="34" charset="0"/>
                <a:cs typeface="Calibri" panose="020F0502020204030204" pitchFamily="34" charset="0"/>
              </a:rPr>
              <a:t>Perturbative matching (short-range quarkonium)</a:t>
            </a:r>
          </a:p>
        </p:txBody>
      </p:sp>
      <p:sp>
        <p:nvSpPr>
          <p:cNvPr id="25" name="TextBox 24">
            <a:extLst>
              <a:ext uri="{FF2B5EF4-FFF2-40B4-BE49-F238E27FC236}">
                <a16:creationId xmlns:a16="http://schemas.microsoft.com/office/drawing/2014/main" id="{B308B71E-E202-C7D9-0196-21135D0DE9E9}"/>
              </a:ext>
            </a:extLst>
          </p:cNvPr>
          <p:cNvSpPr txBox="1"/>
          <p:nvPr/>
        </p:nvSpPr>
        <p:spPr>
          <a:xfrm>
            <a:off x="3678619" y="3001782"/>
            <a:ext cx="1890234" cy="461665"/>
          </a:xfrm>
          <a:prstGeom prst="rect">
            <a:avLst/>
          </a:prstGeom>
          <a:noFill/>
        </p:spPr>
        <p:txBody>
          <a:bodyPr wrap="square" rtlCol="0">
            <a:spAutoFit/>
          </a:bodyPr>
          <a:lstStyle/>
          <a:p>
            <a:r>
              <a:rPr lang="en-US" sz="1200">
                <a:solidFill>
                  <a:schemeClr val="bg2">
                    <a:lumMod val="10000"/>
                  </a:schemeClr>
                </a:solidFill>
                <a:latin typeface="Calibri" panose="020F0502020204030204" pitchFamily="34" charset="0"/>
                <a:cs typeface="Calibri" panose="020F0502020204030204" pitchFamily="34" charset="0"/>
              </a:rPr>
              <a:t>Non-perturbative matching (long-range quarkonium)</a:t>
            </a:r>
          </a:p>
        </p:txBody>
      </p:sp>
      <p:sp>
        <p:nvSpPr>
          <p:cNvPr id="26" name="TextBox 25">
            <a:extLst>
              <a:ext uri="{FF2B5EF4-FFF2-40B4-BE49-F238E27FC236}">
                <a16:creationId xmlns:a16="http://schemas.microsoft.com/office/drawing/2014/main" id="{3E79206B-F5C7-1FA0-59DE-D0DE4CC84661}"/>
              </a:ext>
            </a:extLst>
          </p:cNvPr>
          <p:cNvSpPr txBox="1"/>
          <p:nvPr/>
        </p:nvSpPr>
        <p:spPr>
          <a:xfrm>
            <a:off x="317179" y="5114609"/>
            <a:ext cx="5148652" cy="369332"/>
          </a:xfrm>
          <a:prstGeom prst="rect">
            <a:avLst/>
          </a:prstGeom>
          <a:solidFill>
            <a:schemeClr val="bg1"/>
          </a:solidFill>
        </p:spPr>
        <p:txBody>
          <a:bodyPr wrap="square" rtlCol="0">
            <a:spAutoFit/>
          </a:bodyPr>
          <a:lstStyle/>
          <a:p>
            <a:r>
              <a:rPr lang="en-US">
                <a:solidFill>
                  <a:schemeClr val="accent1"/>
                </a:solidFill>
                <a:latin typeface="Calibri" panose="020F0502020204030204" pitchFamily="34" charset="0"/>
                <a:cs typeface="Calibri" panose="020F0502020204030204" pitchFamily="34" charset="0"/>
              </a:rPr>
              <a:t>Case 1: </a:t>
            </a:r>
            <a:r>
              <a:rPr lang="en-US" b="1">
                <a:latin typeface="Calibri" panose="020F0502020204030204" pitchFamily="34" charset="0"/>
                <a:cs typeface="Calibri" panose="020F0502020204030204" pitchFamily="34" charset="0"/>
              </a:rPr>
              <a:t>MV &gt;&gt; T      </a:t>
            </a:r>
            <a:r>
              <a:rPr lang="en-US" sz="1400">
                <a:solidFill>
                  <a:schemeClr val="accent1"/>
                </a:solidFill>
                <a:latin typeface="Calibri" panose="020F0502020204030204" pitchFamily="34" charset="0"/>
                <a:cs typeface="Calibri" panose="020F0502020204030204" pitchFamily="34" charset="0"/>
              </a:rPr>
              <a:t>Quantum Optical Limit (</a:t>
            </a:r>
            <a:r>
              <a:rPr lang="el-GR" sz="1400" b="0" i="0">
                <a:effectLst/>
                <a:highlight>
                  <a:srgbClr val="FFFF00"/>
                </a:highlight>
                <a:latin typeface="Calibri" panose="020F0502020204030204" pitchFamily="34" charset="0"/>
                <a:cs typeface="Calibri" panose="020F0502020204030204" pitchFamily="34" charset="0"/>
              </a:rPr>
              <a:t>τ</a:t>
            </a:r>
            <a:r>
              <a:rPr lang="en-US" sz="1400" b="0" i="0" baseline="-25000">
                <a:effectLst/>
                <a:highlight>
                  <a:srgbClr val="FFFF00"/>
                </a:highlight>
                <a:latin typeface="Calibri" panose="020F0502020204030204" pitchFamily="34" charset="0"/>
                <a:ea typeface="+mn-lt"/>
                <a:cs typeface="Calibri" panose="020F0502020204030204" pitchFamily="34" charset="0"/>
              </a:rPr>
              <a:t>R</a:t>
            </a:r>
            <a:r>
              <a:rPr lang="en-US" sz="1400" b="0" i="0">
                <a:effectLst/>
                <a:highlight>
                  <a:srgbClr val="FFFF00"/>
                </a:highlight>
                <a:latin typeface="Calibri" panose="020F0502020204030204" pitchFamily="34" charset="0"/>
                <a:cs typeface="Calibri" panose="020F0502020204030204" pitchFamily="34" charset="0"/>
              </a:rPr>
              <a:t>&gt;&gt; </a:t>
            </a:r>
            <a:r>
              <a:rPr lang="el-GR" sz="1400" b="0" i="0">
                <a:effectLst/>
                <a:highlight>
                  <a:srgbClr val="FFFF00"/>
                </a:highlight>
                <a:latin typeface="Calibri" panose="020F0502020204030204" pitchFamily="34" charset="0"/>
                <a:cs typeface="Calibri" panose="020F0502020204030204" pitchFamily="34" charset="0"/>
              </a:rPr>
              <a:t>τ</a:t>
            </a:r>
            <a:r>
              <a:rPr lang="en-US" sz="1400" baseline="-25000">
                <a:highlight>
                  <a:srgbClr val="FFFF00"/>
                </a:highlight>
                <a:latin typeface="Calibri" panose="020F0502020204030204" pitchFamily="34" charset="0"/>
                <a:ea typeface="+mn-lt"/>
                <a:cs typeface="Calibri" panose="020F0502020204030204" pitchFamily="34" charset="0"/>
              </a:rPr>
              <a:t>E</a:t>
            </a:r>
            <a:r>
              <a:rPr lang="en-US" sz="1400" b="0" i="0">
                <a:effectLst/>
                <a:highlight>
                  <a:srgbClr val="FFFF00"/>
                </a:highlight>
                <a:latin typeface="Calibri" panose="020F0502020204030204" pitchFamily="34" charset="0"/>
                <a:cs typeface="Calibri" panose="020F0502020204030204" pitchFamily="34" charset="0"/>
              </a:rPr>
              <a:t> </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&amp; </a:t>
            </a:r>
            <a:r>
              <a:rPr lang="el-GR" sz="1400" b="0" i="0">
                <a:effectLst/>
                <a:latin typeface="Calibri" panose="020F0502020204030204" pitchFamily="34" charset="0"/>
                <a:cs typeface="Calibri" panose="020F0502020204030204" pitchFamily="34" charset="0"/>
              </a:rPr>
              <a:t>τ</a:t>
            </a:r>
            <a:r>
              <a:rPr lang="en-US" sz="1400" b="0" i="0" baseline="-25000">
                <a:effectLst/>
                <a:latin typeface="Calibri" panose="020F0502020204030204" pitchFamily="34" charset="0"/>
                <a:ea typeface="+mn-lt"/>
                <a:cs typeface="Calibri" panose="020F0502020204030204" pitchFamily="34" charset="0"/>
              </a:rPr>
              <a:t>R</a:t>
            </a:r>
            <a:r>
              <a:rPr lang="en-US" sz="1400" b="0" i="0">
                <a:effectLst/>
                <a:latin typeface="Calibri" panose="020F0502020204030204" pitchFamily="34" charset="0"/>
                <a:cs typeface="Calibri" panose="020F0502020204030204" pitchFamily="34" charset="0"/>
              </a:rPr>
              <a:t>&gt;&gt;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S</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t>
            </a:r>
            <a:endParaRPr lang="en-US" baseline="3000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890BF52-1B92-5A5F-209A-6F2C56265E76}"/>
              </a:ext>
            </a:extLst>
          </p:cNvPr>
          <p:cNvSpPr txBox="1"/>
          <p:nvPr/>
        </p:nvSpPr>
        <p:spPr>
          <a:xfrm>
            <a:off x="324298" y="5684702"/>
            <a:ext cx="5593901" cy="369332"/>
          </a:xfrm>
          <a:prstGeom prst="rect">
            <a:avLst/>
          </a:prstGeom>
          <a:noFill/>
        </p:spPr>
        <p:txBody>
          <a:bodyPr wrap="square" rtlCol="0">
            <a:spAutoFit/>
          </a:bodyPr>
          <a:lstStyle/>
          <a:p>
            <a:r>
              <a:rPr lang="en-US">
                <a:solidFill>
                  <a:schemeClr val="accent1"/>
                </a:solidFill>
                <a:latin typeface="Calibri" panose="020F0502020204030204" pitchFamily="34" charset="0"/>
                <a:cs typeface="Calibri" panose="020F0502020204030204" pitchFamily="34" charset="0"/>
              </a:rPr>
              <a:t>Case 2: </a:t>
            </a:r>
            <a:r>
              <a:rPr lang="en-US" b="1">
                <a:latin typeface="Calibri" panose="020F0502020204030204" pitchFamily="34" charset="0"/>
                <a:cs typeface="Calibri" panose="020F0502020204030204" pitchFamily="34" charset="0"/>
              </a:rPr>
              <a:t>T &gt;&gt; Mv</a:t>
            </a:r>
            <a:r>
              <a:rPr lang="en-US" b="1" baseline="30000">
                <a:latin typeface="Calibri" panose="020F0502020204030204" pitchFamily="34" charset="0"/>
                <a:cs typeface="Calibri" panose="020F0502020204030204" pitchFamily="34" charset="0"/>
              </a:rPr>
              <a:t>2</a:t>
            </a:r>
            <a:r>
              <a:rPr lang="en-US" b="1">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Quantum Brownian Motion (</a:t>
            </a:r>
            <a:r>
              <a:rPr lang="el-GR" sz="1400" b="0" i="0">
                <a:effectLst/>
                <a:latin typeface="Calibri" panose="020F0502020204030204" pitchFamily="34" charset="0"/>
                <a:cs typeface="Calibri" panose="020F0502020204030204" pitchFamily="34" charset="0"/>
              </a:rPr>
              <a:t>τ</a:t>
            </a:r>
            <a:r>
              <a:rPr lang="en-US" sz="1400" b="0" i="0" baseline="-25000">
                <a:effectLst/>
                <a:latin typeface="Calibri" panose="020F0502020204030204" pitchFamily="34" charset="0"/>
                <a:ea typeface="+mn-lt"/>
                <a:cs typeface="Calibri" panose="020F0502020204030204" pitchFamily="34" charset="0"/>
              </a:rPr>
              <a:t>R</a:t>
            </a:r>
            <a:r>
              <a:rPr lang="en-US" sz="1400" b="0" i="0">
                <a:effectLst/>
                <a:latin typeface="Calibri" panose="020F0502020204030204" pitchFamily="34" charset="0"/>
                <a:cs typeface="Calibri" panose="020F0502020204030204" pitchFamily="34" charset="0"/>
              </a:rPr>
              <a:t>&gt;&gt;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E</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&amp;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S</a:t>
            </a:r>
            <a:r>
              <a:rPr lang="en-US" sz="1400" b="0" i="0">
                <a:effectLst/>
                <a:latin typeface="Calibri" panose="020F0502020204030204" pitchFamily="34" charset="0"/>
                <a:cs typeface="Calibri" panose="020F0502020204030204" pitchFamily="34" charset="0"/>
              </a:rPr>
              <a:t>&gt;&gt;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E</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t>
            </a:r>
            <a:endParaRPr lang="en-US" baseline="3000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298CADE-D450-19AA-DEA0-80C451C4CC52}"/>
              </a:ext>
            </a:extLst>
          </p:cNvPr>
          <p:cNvSpPr txBox="1"/>
          <p:nvPr/>
        </p:nvSpPr>
        <p:spPr>
          <a:xfrm>
            <a:off x="5564799" y="4473600"/>
            <a:ext cx="6310022" cy="1162498"/>
          </a:xfrm>
          <a:prstGeom prst="rect">
            <a:avLst/>
          </a:prstGeom>
          <a:noFill/>
        </p:spPr>
        <p:txBody>
          <a:bodyPr wrap="square">
            <a:spAutoFit/>
          </a:bodyPr>
          <a:lstStyle/>
          <a:p>
            <a:pPr>
              <a:lnSpc>
                <a:spcPct val="150000"/>
              </a:lnSpc>
            </a:pPr>
            <a:r>
              <a:rPr lang="en-US" sz="1600" b="0" i="0">
                <a:effectLst/>
                <a:latin typeface="Calibri" panose="020F0502020204030204" pitchFamily="34" charset="0"/>
                <a:cs typeface="Calibri" panose="020F0502020204030204" pitchFamily="34" charset="0"/>
              </a:rPr>
              <a:t>Medium relaxation time / Environment correlation time: </a:t>
            </a:r>
            <a:r>
              <a:rPr lang="el-GR" sz="1600" b="0" i="0">
                <a:effectLst/>
                <a:latin typeface="Calibri" panose="020F0502020204030204" pitchFamily="34" charset="0"/>
                <a:cs typeface="Calibri" panose="020F0502020204030204" pitchFamily="34" charset="0"/>
              </a:rPr>
              <a:t>τ</a:t>
            </a:r>
            <a:r>
              <a:rPr lang="en-US" sz="1600" baseline="-25000">
                <a:latin typeface="Calibri" panose="020F0502020204030204" pitchFamily="34" charset="0"/>
                <a:ea typeface="+mn-lt"/>
                <a:cs typeface="Calibri" panose="020F0502020204030204" pitchFamily="34" charset="0"/>
              </a:rPr>
              <a:t>E</a:t>
            </a:r>
            <a:r>
              <a:rPr lang="en-US" sz="1600">
                <a:latin typeface="Calibri" panose="020F0502020204030204" pitchFamily="34" charset="0"/>
                <a:cs typeface="Calibri" panose="020F0502020204030204" pitchFamily="34" charset="0"/>
              </a:rPr>
              <a:t> ∼ 1/T    </a:t>
            </a:r>
          </a:p>
          <a:p>
            <a:pPr>
              <a:lnSpc>
                <a:spcPct val="150000"/>
              </a:lnSpc>
            </a:pPr>
            <a:r>
              <a:rPr lang="en-US" sz="1600" b="0" i="0">
                <a:effectLst/>
                <a:latin typeface="Calibri" panose="020F0502020204030204" pitchFamily="34" charset="0"/>
                <a:cs typeface="Calibri" panose="020F0502020204030204" pitchFamily="34" charset="0"/>
              </a:rPr>
              <a:t>Intrinsic Time Scale of System: </a:t>
            </a:r>
            <a:r>
              <a:rPr lang="el-GR" sz="1600">
                <a:latin typeface="Calibri" panose="020F0502020204030204" pitchFamily="34" charset="0"/>
                <a:cs typeface="Calibri" panose="020F0502020204030204" pitchFamily="34" charset="0"/>
              </a:rPr>
              <a:t>τ</a:t>
            </a:r>
            <a:r>
              <a:rPr lang="en-US" sz="1600" baseline="-25000">
                <a:latin typeface="Calibri" panose="020F0502020204030204" pitchFamily="34" charset="0"/>
                <a:ea typeface="+mn-lt"/>
                <a:cs typeface="Calibri" panose="020F0502020204030204" pitchFamily="34" charset="0"/>
              </a:rPr>
              <a:t>S </a:t>
            </a:r>
            <a:r>
              <a:rPr lang="en-US" sz="1600">
                <a:latin typeface="Calibri" panose="020F0502020204030204" pitchFamily="34" charset="0"/>
                <a:cs typeface="Calibri" panose="020F0502020204030204" pitchFamily="34" charset="0"/>
              </a:rPr>
              <a:t> ∼ 1/ (Mv</a:t>
            </a:r>
            <a:r>
              <a:rPr lang="en-US" sz="1600" baseline="30000">
                <a:latin typeface="Calibri" panose="020F0502020204030204" pitchFamily="34" charset="0"/>
                <a:cs typeface="Calibri" panose="020F0502020204030204" pitchFamily="34" charset="0"/>
              </a:rPr>
              <a:t>2</a:t>
            </a:r>
            <a:r>
              <a:rPr lang="en-US" sz="1600">
                <a:latin typeface="Calibri" panose="020F0502020204030204" pitchFamily="34" charset="0"/>
                <a:cs typeface="Calibri" panose="020F0502020204030204" pitchFamily="34" charset="0"/>
              </a:rPr>
              <a:t>) ∼ 1/ (</a:t>
            </a:r>
            <a:r>
              <a:rPr lang="en-US" sz="1600" err="1">
                <a:latin typeface="Calibri" panose="020F0502020204030204" pitchFamily="34" charset="0"/>
                <a:cs typeface="Calibri" panose="020F0502020204030204" pitchFamily="34" charset="0"/>
              </a:rPr>
              <a:t>w</a:t>
            </a:r>
            <a:r>
              <a:rPr lang="en-US" sz="1600" baseline="-25000" err="1">
                <a:latin typeface="Calibri" panose="020F0502020204030204" pitchFamily="34" charset="0"/>
                <a:cs typeface="Calibri" panose="020F0502020204030204" pitchFamily="34" charset="0"/>
              </a:rPr>
              <a:t>i</a:t>
            </a:r>
            <a:r>
              <a:rPr lang="en-US" sz="1600">
                <a:latin typeface="Calibri" panose="020F0502020204030204" pitchFamily="34" charset="0"/>
                <a:cs typeface="Calibri" panose="020F0502020204030204" pitchFamily="34" charset="0"/>
              </a:rPr>
              <a:t> – </a:t>
            </a:r>
            <a:r>
              <a:rPr lang="en-US" sz="1600" err="1">
                <a:latin typeface="Calibri" panose="020F0502020204030204" pitchFamily="34" charset="0"/>
                <a:cs typeface="Calibri" panose="020F0502020204030204" pitchFamily="34" charset="0"/>
              </a:rPr>
              <a:t>w</a:t>
            </a:r>
            <a:r>
              <a:rPr lang="en-US" sz="1600" baseline="-25000" err="1">
                <a:latin typeface="Calibri" panose="020F0502020204030204" pitchFamily="34" charset="0"/>
                <a:cs typeface="Calibri" panose="020F0502020204030204" pitchFamily="34" charset="0"/>
              </a:rPr>
              <a:t>j</a:t>
            </a:r>
            <a:r>
              <a:rPr lang="en-US" sz="1600">
                <a:latin typeface="Calibri" panose="020F0502020204030204" pitchFamily="34" charset="0"/>
                <a:cs typeface="Calibri" panose="020F0502020204030204" pitchFamily="34" charset="0"/>
              </a:rPr>
              <a:t>)  </a:t>
            </a:r>
          </a:p>
          <a:p>
            <a:pPr>
              <a:lnSpc>
                <a:spcPct val="150000"/>
              </a:lnSpc>
            </a:pPr>
            <a:r>
              <a:rPr lang="en-US" sz="1600">
                <a:latin typeface="Calibri" panose="020F0502020204030204" pitchFamily="34" charset="0"/>
                <a:cs typeface="Calibri" panose="020F0502020204030204" pitchFamily="34" charset="0"/>
              </a:rPr>
              <a:t>System relaxation time: </a:t>
            </a:r>
            <a:r>
              <a:rPr lang="el-GR" sz="1600" b="0" i="0">
                <a:effectLst/>
                <a:latin typeface="Calibri" panose="020F0502020204030204" pitchFamily="34" charset="0"/>
                <a:cs typeface="Calibri" panose="020F0502020204030204" pitchFamily="34" charset="0"/>
              </a:rPr>
              <a:t>τ</a:t>
            </a:r>
            <a:r>
              <a:rPr lang="en-US" sz="1600" b="0" i="0" baseline="-25000">
                <a:effectLst/>
                <a:latin typeface="Calibri" panose="020F0502020204030204" pitchFamily="34" charset="0"/>
                <a:ea typeface="+mn-lt"/>
                <a:cs typeface="Calibri" panose="020F0502020204030204" pitchFamily="34" charset="0"/>
              </a:rPr>
              <a:t>R</a:t>
            </a:r>
            <a:r>
              <a:rPr lang="en-US" sz="1600">
                <a:latin typeface="Calibri" panose="020F0502020204030204" pitchFamily="34" charset="0"/>
                <a:cs typeface="Calibri" panose="020F0502020204030204" pitchFamily="34" charset="0"/>
              </a:rPr>
              <a:t> ∼ 1/self-energy [&lt;p(t)&gt; ∼ e</a:t>
            </a:r>
            <a:r>
              <a:rPr lang="en-US" sz="1600" baseline="30000">
                <a:latin typeface="Calibri" panose="020F0502020204030204" pitchFamily="34" charset="0"/>
                <a:cs typeface="Calibri" panose="020F0502020204030204" pitchFamily="34" charset="0"/>
              </a:rPr>
              <a:t>−t / </a:t>
            </a:r>
            <a:r>
              <a:rPr lang="en-US" sz="1600" baseline="30000" err="1">
                <a:latin typeface="Calibri" panose="020F0502020204030204" pitchFamily="34" charset="0"/>
                <a:cs typeface="Calibri" panose="020F0502020204030204" pitchFamily="34" charset="0"/>
              </a:rPr>
              <a:t>t_rel</a:t>
            </a:r>
            <a:r>
              <a:rPr lang="en-US" sz="1600" baseline="30000">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a:t>
            </a:r>
          </a:p>
        </p:txBody>
      </p:sp>
      <p:sp>
        <p:nvSpPr>
          <p:cNvPr id="30" name="TextBox 29">
            <a:extLst>
              <a:ext uri="{FF2B5EF4-FFF2-40B4-BE49-F238E27FC236}">
                <a16:creationId xmlns:a16="http://schemas.microsoft.com/office/drawing/2014/main" id="{229FA4B2-AA31-F575-AB7A-EE35B868D914}"/>
              </a:ext>
            </a:extLst>
          </p:cNvPr>
          <p:cNvSpPr txBox="1"/>
          <p:nvPr/>
        </p:nvSpPr>
        <p:spPr>
          <a:xfrm>
            <a:off x="3678619" y="4518635"/>
            <a:ext cx="1668081" cy="523220"/>
          </a:xfrm>
          <a:prstGeom prst="rect">
            <a:avLst/>
          </a:prstGeom>
          <a:noFill/>
        </p:spPr>
        <p:txBody>
          <a:bodyPr wrap="square" rtlCol="0">
            <a:spAutoFit/>
          </a:bodyPr>
          <a:lstStyle/>
          <a:p>
            <a:r>
              <a:rPr lang="en-US" sz="1200" b="1">
                <a:solidFill>
                  <a:schemeClr val="accent2"/>
                </a:solidFill>
                <a:latin typeface="Calibri" panose="020F0502020204030204" pitchFamily="34" charset="0"/>
                <a:cs typeface="Calibri" panose="020F0502020204030204" pitchFamily="34" charset="0"/>
              </a:rPr>
              <a:t>Markovian Process</a:t>
            </a:r>
          </a:p>
          <a:p>
            <a:r>
              <a:rPr lang="en-US" sz="1200" b="1" baseline="30000">
                <a:solidFill>
                  <a:schemeClr val="accent2"/>
                </a:solidFill>
                <a:latin typeface="Calibri" panose="020F0502020204030204" pitchFamily="34" charset="0"/>
                <a:cs typeface="Calibri" panose="020F0502020204030204" pitchFamily="34" charset="0"/>
              </a:rPr>
              <a:t>(During system relaxation, environment correlation has lost)</a:t>
            </a:r>
          </a:p>
        </p:txBody>
      </p:sp>
      <p:sp>
        <p:nvSpPr>
          <p:cNvPr id="31" name="Up Arrow 30">
            <a:extLst>
              <a:ext uri="{FF2B5EF4-FFF2-40B4-BE49-F238E27FC236}">
                <a16:creationId xmlns:a16="http://schemas.microsoft.com/office/drawing/2014/main" id="{D4684FA8-C962-29C2-A47D-E57727C5D8B9}"/>
              </a:ext>
            </a:extLst>
          </p:cNvPr>
          <p:cNvSpPr/>
          <p:nvPr/>
        </p:nvSpPr>
        <p:spPr>
          <a:xfrm>
            <a:off x="4178300" y="4969668"/>
            <a:ext cx="51900" cy="254420"/>
          </a:xfrm>
          <a:prstGeom prst="upArrow">
            <a:avLst/>
          </a:prstGeom>
          <a:solidFill>
            <a:schemeClr val="accent2"/>
          </a:solidFill>
          <a:ln>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7870B5FB-5294-7667-5181-2FE630931606}"/>
              </a:ext>
            </a:extLst>
          </p:cNvPr>
          <p:cNvSpPr txBox="1"/>
          <p:nvPr/>
        </p:nvSpPr>
        <p:spPr>
          <a:xfrm>
            <a:off x="6068941" y="5881284"/>
            <a:ext cx="3434670" cy="423514"/>
          </a:xfrm>
          <a:prstGeom prst="rect">
            <a:avLst/>
          </a:prstGeom>
          <a:noFill/>
        </p:spPr>
        <p:txBody>
          <a:bodyPr wrap="square" lIns="91440" tIns="45720" rIns="91440" bIns="45720" anchor="t">
            <a:spAutoFit/>
          </a:bodyPr>
          <a:lstStyle/>
          <a:p>
            <a:pPr>
              <a:lnSpc>
                <a:spcPct val="150000"/>
              </a:lnSpc>
            </a:pPr>
            <a:r>
              <a:rPr lang="en-US" sz="1600" b="1">
                <a:latin typeface="Calibri"/>
                <a:cs typeface="Calibri"/>
              </a:rPr>
              <a:t>System </a:t>
            </a:r>
            <a:r>
              <a:rPr lang="en-US" sz="1600">
                <a:latin typeface="Calibri"/>
                <a:cs typeface="Calibri"/>
              </a:rPr>
              <a:t>= Quarkonium (Bottomonium)</a:t>
            </a:r>
          </a:p>
        </p:txBody>
      </p:sp>
    </p:spTree>
    <p:extLst>
      <p:ext uri="{BB962C8B-B14F-4D97-AF65-F5344CB8AC3E}">
        <p14:creationId xmlns:p14="http://schemas.microsoft.com/office/powerpoint/2010/main" val="3881164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E81D-D32D-5622-239A-128CE2FFF673}"/>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9896AECD-68B7-486F-E5DA-A7ADFCB000AE}"/>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189" name="PlaceHolder 32">
            <a:extLst>
              <a:ext uri="{FF2B5EF4-FFF2-40B4-BE49-F238E27FC236}">
                <a16:creationId xmlns:a16="http://schemas.microsoft.com/office/drawing/2014/main" id="{C56D787F-611F-5CFD-1D76-38ED3D33EC80}"/>
              </a:ext>
            </a:extLst>
          </p:cNvPr>
          <p:cNvSpPr/>
          <p:nvPr/>
        </p:nvSpPr>
        <p:spPr>
          <a:xfrm>
            <a:off x="128394" y="387"/>
            <a:ext cx="11055163" cy="5484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2800" b="1" spc="-1" dirty="0">
                <a:solidFill>
                  <a:srgbClr val="000000"/>
                </a:solidFill>
                <a:latin typeface="Calibri"/>
                <a:cs typeface="Calibri"/>
              </a:rPr>
              <a:t>KSU-Munich Approach: OQS + </a:t>
            </a:r>
            <a:r>
              <a:rPr lang="en-US" sz="2800" b="1" spc="-1" dirty="0" err="1">
                <a:solidFill>
                  <a:srgbClr val="000000"/>
                </a:solidFill>
                <a:latin typeface="Calibri"/>
                <a:cs typeface="Calibri"/>
              </a:rPr>
              <a:t>pNRQCD</a:t>
            </a:r>
            <a:endParaRPr lang="en-US" sz="3000" dirty="0">
              <a:latin typeface="Calibri"/>
              <a:cs typeface="Calibri"/>
            </a:endParaRPr>
          </a:p>
        </p:txBody>
      </p:sp>
      <p:pic>
        <p:nvPicPr>
          <p:cNvPr id="5" name="Picture 4" descr="A close up of a symbol&#10;&#10;Description automatically generated">
            <a:extLst>
              <a:ext uri="{FF2B5EF4-FFF2-40B4-BE49-F238E27FC236}">
                <a16:creationId xmlns:a16="http://schemas.microsoft.com/office/drawing/2014/main" id="{3068763D-4143-30DA-100F-514F80841714}"/>
              </a:ext>
            </a:extLst>
          </p:cNvPr>
          <p:cNvPicPr>
            <a:picLocks noChangeAspect="1"/>
          </p:cNvPicPr>
          <p:nvPr/>
        </p:nvPicPr>
        <p:blipFill>
          <a:blip r:embed="rId2"/>
          <a:stretch>
            <a:fillRect/>
          </a:stretch>
        </p:blipFill>
        <p:spPr>
          <a:xfrm>
            <a:off x="125597" y="4715881"/>
            <a:ext cx="2214225" cy="730932"/>
          </a:xfrm>
          <a:prstGeom prst="rect">
            <a:avLst/>
          </a:prstGeom>
          <a:ln>
            <a:solidFill>
              <a:schemeClr val="tx1"/>
            </a:solidFill>
          </a:ln>
        </p:spPr>
      </p:pic>
      <p:pic>
        <p:nvPicPr>
          <p:cNvPr id="6" name="Picture 5" descr="A black and white text&#10;&#10;Description automatically generated">
            <a:extLst>
              <a:ext uri="{FF2B5EF4-FFF2-40B4-BE49-F238E27FC236}">
                <a16:creationId xmlns:a16="http://schemas.microsoft.com/office/drawing/2014/main" id="{23052232-101C-79E3-D613-DBFB762BC8A2}"/>
              </a:ext>
            </a:extLst>
          </p:cNvPr>
          <p:cNvPicPr>
            <a:picLocks noChangeAspect="1"/>
          </p:cNvPicPr>
          <p:nvPr/>
        </p:nvPicPr>
        <p:blipFill>
          <a:blip r:embed="rId3"/>
          <a:stretch>
            <a:fillRect/>
          </a:stretch>
        </p:blipFill>
        <p:spPr>
          <a:xfrm>
            <a:off x="144735" y="5744257"/>
            <a:ext cx="3067620" cy="582297"/>
          </a:xfrm>
          <a:prstGeom prst="rect">
            <a:avLst/>
          </a:prstGeom>
          <a:ln>
            <a:solidFill>
              <a:schemeClr val="tx1"/>
            </a:solidFill>
          </a:ln>
        </p:spPr>
      </p:pic>
      <p:pic>
        <p:nvPicPr>
          <p:cNvPr id="7" name="Picture 6">
            <a:extLst>
              <a:ext uri="{FF2B5EF4-FFF2-40B4-BE49-F238E27FC236}">
                <a16:creationId xmlns:a16="http://schemas.microsoft.com/office/drawing/2014/main" id="{440CD6D2-D63F-3538-5E62-DD08F683A1B5}"/>
              </a:ext>
            </a:extLst>
          </p:cNvPr>
          <p:cNvPicPr>
            <a:picLocks noChangeAspect="1"/>
          </p:cNvPicPr>
          <p:nvPr/>
        </p:nvPicPr>
        <p:blipFill>
          <a:blip r:embed="rId4"/>
          <a:stretch>
            <a:fillRect/>
          </a:stretch>
        </p:blipFill>
        <p:spPr>
          <a:xfrm>
            <a:off x="3291077" y="5345569"/>
            <a:ext cx="3718705" cy="1020465"/>
          </a:xfrm>
          <a:prstGeom prst="rect">
            <a:avLst/>
          </a:prstGeom>
          <a:ln>
            <a:solidFill>
              <a:schemeClr val="tx1"/>
            </a:solidFill>
          </a:ln>
        </p:spPr>
      </p:pic>
      <p:pic>
        <p:nvPicPr>
          <p:cNvPr id="8" name="Picture 7" descr="A group of math equations&#10;&#10;Description automatically generated">
            <a:extLst>
              <a:ext uri="{FF2B5EF4-FFF2-40B4-BE49-F238E27FC236}">
                <a16:creationId xmlns:a16="http://schemas.microsoft.com/office/drawing/2014/main" id="{B18DE21F-02D3-B8B8-BC79-85E1B7F891B2}"/>
              </a:ext>
            </a:extLst>
          </p:cNvPr>
          <p:cNvPicPr>
            <a:picLocks noChangeAspect="1"/>
          </p:cNvPicPr>
          <p:nvPr/>
        </p:nvPicPr>
        <p:blipFill>
          <a:blip r:embed="rId5"/>
          <a:stretch>
            <a:fillRect/>
          </a:stretch>
        </p:blipFill>
        <p:spPr>
          <a:xfrm>
            <a:off x="7185814" y="2606599"/>
            <a:ext cx="4373774" cy="1818328"/>
          </a:xfrm>
          <a:prstGeom prst="rect">
            <a:avLst/>
          </a:prstGeom>
          <a:ln>
            <a:solidFill>
              <a:schemeClr val="tx1"/>
            </a:solidFill>
          </a:ln>
        </p:spPr>
      </p:pic>
      <p:pic>
        <p:nvPicPr>
          <p:cNvPr id="9" name="Picture 8">
            <a:extLst>
              <a:ext uri="{FF2B5EF4-FFF2-40B4-BE49-F238E27FC236}">
                <a16:creationId xmlns:a16="http://schemas.microsoft.com/office/drawing/2014/main" id="{B86B99C8-09E1-19F2-FB80-7AF36728BFA3}"/>
              </a:ext>
            </a:extLst>
          </p:cNvPr>
          <p:cNvPicPr>
            <a:picLocks noChangeAspect="1"/>
          </p:cNvPicPr>
          <p:nvPr/>
        </p:nvPicPr>
        <p:blipFill>
          <a:blip r:embed="rId6"/>
          <a:stretch>
            <a:fillRect/>
          </a:stretch>
        </p:blipFill>
        <p:spPr>
          <a:xfrm>
            <a:off x="7235549" y="4840935"/>
            <a:ext cx="4258213" cy="1211756"/>
          </a:xfrm>
          <a:prstGeom prst="rect">
            <a:avLst/>
          </a:prstGeom>
          <a:ln>
            <a:solidFill>
              <a:schemeClr val="tx1"/>
            </a:solidFill>
          </a:ln>
        </p:spPr>
      </p:pic>
      <p:sp>
        <p:nvSpPr>
          <p:cNvPr id="12" name="TextBox 11">
            <a:extLst>
              <a:ext uri="{FF2B5EF4-FFF2-40B4-BE49-F238E27FC236}">
                <a16:creationId xmlns:a16="http://schemas.microsoft.com/office/drawing/2014/main" id="{185E6FC4-3678-ED16-244C-EACF10E1AA89}"/>
              </a:ext>
            </a:extLst>
          </p:cNvPr>
          <p:cNvSpPr txBox="1"/>
          <p:nvPr/>
        </p:nvSpPr>
        <p:spPr>
          <a:xfrm>
            <a:off x="7087383" y="4468278"/>
            <a:ext cx="2340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Transport Coefficients:</a:t>
            </a:r>
          </a:p>
        </p:txBody>
      </p:sp>
      <p:cxnSp>
        <p:nvCxnSpPr>
          <p:cNvPr id="13" name="Straight Arrow Connector 12">
            <a:extLst>
              <a:ext uri="{FF2B5EF4-FFF2-40B4-BE49-F238E27FC236}">
                <a16:creationId xmlns:a16="http://schemas.microsoft.com/office/drawing/2014/main" id="{5D683310-6F06-1FD4-1C45-8A84E3B9B497}"/>
              </a:ext>
            </a:extLst>
          </p:cNvPr>
          <p:cNvCxnSpPr>
            <a:cxnSpLocks/>
          </p:cNvCxnSpPr>
          <p:nvPr/>
        </p:nvCxnSpPr>
        <p:spPr>
          <a:xfrm>
            <a:off x="7066573" y="587165"/>
            <a:ext cx="2500" cy="5938457"/>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5" name="TextBox 14">
            <a:extLst>
              <a:ext uri="{FF2B5EF4-FFF2-40B4-BE49-F238E27FC236}">
                <a16:creationId xmlns:a16="http://schemas.microsoft.com/office/drawing/2014/main" id="{79BBD1BA-DE28-5FC1-604E-890B54173F5B}"/>
              </a:ext>
            </a:extLst>
          </p:cNvPr>
          <p:cNvSpPr txBox="1"/>
          <p:nvPr/>
        </p:nvSpPr>
        <p:spPr>
          <a:xfrm>
            <a:off x="-7084" y="4257911"/>
            <a:ext cx="47847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Reduced density matrix:</a:t>
            </a:r>
          </a:p>
        </p:txBody>
      </p:sp>
      <p:sp>
        <p:nvSpPr>
          <p:cNvPr id="23" name="Footer Placeholder 22">
            <a:extLst>
              <a:ext uri="{FF2B5EF4-FFF2-40B4-BE49-F238E27FC236}">
                <a16:creationId xmlns:a16="http://schemas.microsoft.com/office/drawing/2014/main" id="{FA59BF9F-A3EA-C3DD-6B11-E81449A7BDBA}"/>
              </a:ext>
            </a:extLst>
          </p:cNvPr>
          <p:cNvSpPr>
            <a:spLocks noGrp="1"/>
          </p:cNvSpPr>
          <p:nvPr>
            <p:ph type="ftr" idx="4"/>
          </p:nvPr>
        </p:nvSpPr>
        <p:spPr/>
        <p:txBody>
          <a:bodyPr/>
          <a:lstStyle/>
          <a:p>
            <a:r>
              <a:rPr lang="en-US"/>
              <a:t>Sabin Thapa, Kent State University @CFNS2025</a:t>
            </a:r>
          </a:p>
        </p:txBody>
      </p:sp>
      <p:cxnSp>
        <p:nvCxnSpPr>
          <p:cNvPr id="24" name="Straight Arrow Connector 23">
            <a:extLst>
              <a:ext uri="{FF2B5EF4-FFF2-40B4-BE49-F238E27FC236}">
                <a16:creationId xmlns:a16="http://schemas.microsoft.com/office/drawing/2014/main" id="{4640306E-ABCA-2745-8D51-1EF59EC986E0}"/>
              </a:ext>
            </a:extLst>
          </p:cNvPr>
          <p:cNvCxnSpPr>
            <a:cxnSpLocks/>
          </p:cNvCxnSpPr>
          <p:nvPr/>
        </p:nvCxnSpPr>
        <p:spPr>
          <a:xfrm>
            <a:off x="-3943" y="6532273"/>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2AC1968B-AF90-23E4-A09D-5743DB735F77}"/>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6" name="Slide Number Placeholder 25">
            <a:extLst>
              <a:ext uri="{FF2B5EF4-FFF2-40B4-BE49-F238E27FC236}">
                <a16:creationId xmlns:a16="http://schemas.microsoft.com/office/drawing/2014/main" id="{D8A4F169-92A2-BEF5-A722-DCD015E12DBD}"/>
              </a:ext>
            </a:extLst>
          </p:cNvPr>
          <p:cNvSpPr>
            <a:spLocks noGrp="1"/>
          </p:cNvSpPr>
          <p:nvPr>
            <p:ph type="sldNum" idx="5"/>
          </p:nvPr>
        </p:nvSpPr>
        <p:spPr/>
        <p:txBody>
          <a:bodyPr/>
          <a:lstStyle/>
          <a:p>
            <a:fld id="{6665402A-E0A4-4C36-B0BC-8E7B2EFF3FF5}" type="slidenum">
              <a:rPr lang="en-US" smtClean="0"/>
              <a:t>34</a:t>
            </a:fld>
            <a:endParaRPr lang="en-US"/>
          </a:p>
        </p:txBody>
      </p:sp>
      <p:pic>
        <p:nvPicPr>
          <p:cNvPr id="2" name="Picture 1" descr="A diagram of lines and arrows&#10;&#10;Description automatically generated">
            <a:extLst>
              <a:ext uri="{FF2B5EF4-FFF2-40B4-BE49-F238E27FC236}">
                <a16:creationId xmlns:a16="http://schemas.microsoft.com/office/drawing/2014/main" id="{CB812295-0A36-4BAC-D53D-B2FCD45D338F}"/>
              </a:ext>
            </a:extLst>
          </p:cNvPr>
          <p:cNvPicPr>
            <a:picLocks noChangeAspect="1"/>
          </p:cNvPicPr>
          <p:nvPr/>
        </p:nvPicPr>
        <p:blipFill>
          <a:blip r:embed="rId7"/>
          <a:stretch>
            <a:fillRect/>
          </a:stretch>
        </p:blipFill>
        <p:spPr>
          <a:xfrm>
            <a:off x="9459960" y="217620"/>
            <a:ext cx="2007703" cy="2361247"/>
          </a:xfrm>
          <a:prstGeom prst="rect">
            <a:avLst/>
          </a:prstGeom>
          <a:ln>
            <a:noFill/>
          </a:ln>
        </p:spPr>
      </p:pic>
      <p:sp>
        <p:nvSpPr>
          <p:cNvPr id="29" name="TextBox 28">
            <a:extLst>
              <a:ext uri="{FF2B5EF4-FFF2-40B4-BE49-F238E27FC236}">
                <a16:creationId xmlns:a16="http://schemas.microsoft.com/office/drawing/2014/main" id="{A22D1FC5-1B73-8A11-C551-58DA45765A3B}"/>
              </a:ext>
            </a:extLst>
          </p:cNvPr>
          <p:cNvSpPr txBox="1"/>
          <p:nvPr/>
        </p:nvSpPr>
        <p:spPr>
          <a:xfrm>
            <a:off x="0" y="5407392"/>
            <a:ext cx="47847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System Hamiltonian:</a:t>
            </a:r>
          </a:p>
        </p:txBody>
      </p:sp>
      <p:sp>
        <p:nvSpPr>
          <p:cNvPr id="30" name="TextBox 29">
            <a:extLst>
              <a:ext uri="{FF2B5EF4-FFF2-40B4-BE49-F238E27FC236}">
                <a16:creationId xmlns:a16="http://schemas.microsoft.com/office/drawing/2014/main" id="{9D4D10CC-8682-EA4B-B84C-40BEE57B9684}"/>
              </a:ext>
            </a:extLst>
          </p:cNvPr>
          <p:cNvSpPr txBox="1"/>
          <p:nvPr/>
        </p:nvSpPr>
        <p:spPr>
          <a:xfrm>
            <a:off x="7079280" y="2233942"/>
            <a:ext cx="2340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Jump Operators:</a:t>
            </a:r>
          </a:p>
        </p:txBody>
      </p:sp>
      <p:sp>
        <p:nvSpPr>
          <p:cNvPr id="3" name="PlaceHolder 32">
            <a:extLst>
              <a:ext uri="{FF2B5EF4-FFF2-40B4-BE49-F238E27FC236}">
                <a16:creationId xmlns:a16="http://schemas.microsoft.com/office/drawing/2014/main" id="{3B3FB00F-C80C-290F-59FF-EB55164674DF}"/>
              </a:ext>
            </a:extLst>
          </p:cNvPr>
          <p:cNvSpPr/>
          <p:nvPr/>
        </p:nvSpPr>
        <p:spPr>
          <a:xfrm>
            <a:off x="125597" y="665580"/>
            <a:ext cx="6685928" cy="3710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b="1" u="sng" spc="-1" dirty="0">
                <a:solidFill>
                  <a:srgbClr val="000000"/>
                </a:solidFill>
                <a:latin typeface="Calibri"/>
                <a:cs typeface="Calibri"/>
              </a:rPr>
              <a:t>Lindblad Master Equation: Open Quantum System (OQS) + </a:t>
            </a:r>
            <a:r>
              <a:rPr lang="en-US" b="1" u="sng" spc="-1" dirty="0" err="1">
                <a:solidFill>
                  <a:srgbClr val="000000"/>
                </a:solidFill>
                <a:latin typeface="Calibri"/>
                <a:cs typeface="Calibri"/>
              </a:rPr>
              <a:t>pNRQCD</a:t>
            </a:r>
            <a:endParaRPr lang="en-US" u="sng" dirty="0">
              <a:latin typeface="Calibri"/>
              <a:cs typeface="Calibri"/>
            </a:endParaRPr>
          </a:p>
        </p:txBody>
      </p:sp>
      <p:sp>
        <p:nvSpPr>
          <p:cNvPr id="4" name="TextBox 3">
            <a:extLst>
              <a:ext uri="{FF2B5EF4-FFF2-40B4-BE49-F238E27FC236}">
                <a16:creationId xmlns:a16="http://schemas.microsoft.com/office/drawing/2014/main" id="{BD87B6E9-15B7-5D2F-6FB0-44DCBFF0B504}"/>
              </a:ext>
            </a:extLst>
          </p:cNvPr>
          <p:cNvSpPr txBox="1"/>
          <p:nvPr/>
        </p:nvSpPr>
        <p:spPr>
          <a:xfrm>
            <a:off x="176032" y="1093253"/>
            <a:ext cx="66907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Following the hierarchy of scales, </a:t>
            </a:r>
            <a:r>
              <a:rPr lang="en-US" b="1" dirty="0">
                <a:latin typeface="Calibri"/>
                <a:cs typeface="Calibri"/>
              </a:rPr>
              <a:t>M &gt;&gt; 1/a</a:t>
            </a:r>
            <a:r>
              <a:rPr lang="en-US" b="1" baseline="-25000" dirty="0">
                <a:latin typeface="Calibri"/>
                <a:cs typeface="Calibri"/>
              </a:rPr>
              <a:t>0</a:t>
            </a:r>
            <a:r>
              <a:rPr lang="en-US" b="1" dirty="0">
                <a:latin typeface="Calibri"/>
                <a:cs typeface="Calibri"/>
              </a:rPr>
              <a:t> &gt;&gt; (</a:t>
            </a:r>
            <a:r>
              <a:rPr lang="en-US" b="1" dirty="0">
                <a:latin typeface="Calibri"/>
                <a:ea typeface="+mn-lt"/>
                <a:cs typeface="Calibri"/>
              </a:rPr>
              <a:t>π</a:t>
            </a:r>
            <a:r>
              <a:rPr lang="en-US" b="1" dirty="0">
                <a:latin typeface="Calibri"/>
                <a:cs typeface="Calibri"/>
              </a:rPr>
              <a:t>) T ∼ </a:t>
            </a:r>
            <a:r>
              <a:rPr lang="en-US" b="1" dirty="0" err="1">
                <a:latin typeface="Calibri"/>
                <a:cs typeface="Calibri"/>
              </a:rPr>
              <a:t>m</a:t>
            </a:r>
            <a:r>
              <a:rPr lang="en-US" b="1" baseline="-25000" dirty="0" err="1">
                <a:latin typeface="Calibri"/>
                <a:cs typeface="Calibri"/>
              </a:rPr>
              <a:t>D</a:t>
            </a:r>
            <a:r>
              <a:rPr lang="en-US" b="1" dirty="0">
                <a:latin typeface="Calibri"/>
                <a:cs typeface="Calibri"/>
              </a:rPr>
              <a:t> &gt;&gt; E</a:t>
            </a:r>
            <a:r>
              <a:rPr lang="en-US" b="1" baseline="-25000" dirty="0">
                <a:latin typeface="Calibri"/>
                <a:cs typeface="Calibri"/>
              </a:rPr>
              <a:t>b</a:t>
            </a:r>
            <a:r>
              <a:rPr lang="en-US" dirty="0">
                <a:latin typeface="Calibri"/>
                <a:cs typeface="Calibri"/>
              </a:rPr>
              <a:t>, at NLO </a:t>
            </a:r>
            <a:r>
              <a:rPr lang="en-US" dirty="0" err="1">
                <a:latin typeface="Calibri"/>
                <a:cs typeface="Calibri"/>
              </a:rPr>
              <a:t>pNRQCD</a:t>
            </a:r>
            <a:r>
              <a:rPr lang="en-US" dirty="0">
                <a:latin typeface="Calibri"/>
                <a:cs typeface="Calibri"/>
              </a:rPr>
              <a:t> in E</a:t>
            </a:r>
            <a:r>
              <a:rPr lang="en-US" baseline="-25000" dirty="0">
                <a:latin typeface="Calibri"/>
                <a:cs typeface="Calibri"/>
              </a:rPr>
              <a:t>b </a:t>
            </a:r>
            <a:r>
              <a:rPr lang="en-US" dirty="0">
                <a:latin typeface="Calibri"/>
                <a:cs typeface="Calibri"/>
              </a:rPr>
              <a:t>/ T, the </a:t>
            </a:r>
            <a:r>
              <a:rPr lang="en-US" sz="1800" spc="-1" dirty="0">
                <a:latin typeface="Calibri"/>
                <a:ea typeface="+mn-lt"/>
                <a:cs typeface="Calibri"/>
              </a:rPr>
              <a:t>Lindblad-</a:t>
            </a:r>
            <a:r>
              <a:rPr lang="en-US" sz="1800" spc="-1" dirty="0" err="1">
                <a:latin typeface="Calibri"/>
                <a:ea typeface="+mn-lt"/>
                <a:cs typeface="Calibri"/>
              </a:rPr>
              <a:t>Gorini</a:t>
            </a:r>
            <a:r>
              <a:rPr lang="en-US" sz="1800" spc="-1" dirty="0">
                <a:latin typeface="Calibri"/>
                <a:ea typeface="+mn-lt"/>
                <a:cs typeface="Calibri"/>
              </a:rPr>
              <a:t>-</a:t>
            </a:r>
            <a:r>
              <a:rPr lang="en-US" sz="1800" spc="-1" dirty="0" err="1">
                <a:latin typeface="Calibri"/>
                <a:ea typeface="+mn-lt"/>
                <a:cs typeface="Calibri"/>
              </a:rPr>
              <a:t>Kossakowski</a:t>
            </a:r>
            <a:r>
              <a:rPr lang="en-US" sz="1800" spc="-1" dirty="0">
                <a:latin typeface="Calibri"/>
                <a:ea typeface="+mn-lt"/>
                <a:cs typeface="Calibri"/>
              </a:rPr>
              <a:t>-Sudarshan </a:t>
            </a:r>
            <a:r>
              <a:rPr lang="en-US" sz="1800" b="1" spc="-1" dirty="0">
                <a:latin typeface="Calibri"/>
                <a:ea typeface="+mn-lt"/>
                <a:cs typeface="Calibri"/>
              </a:rPr>
              <a:t>Master Equation </a:t>
            </a:r>
            <a:r>
              <a:rPr lang="en-US" sz="1800" spc="-1" dirty="0">
                <a:latin typeface="Calibri"/>
                <a:ea typeface="+mn-lt"/>
                <a:cs typeface="Calibri"/>
              </a:rPr>
              <a:t>[1, 2]</a:t>
            </a:r>
            <a:r>
              <a:rPr lang="en-US" dirty="0">
                <a:latin typeface="Calibri"/>
                <a:cs typeface="Calibri"/>
              </a:rPr>
              <a:t>:</a:t>
            </a:r>
          </a:p>
        </p:txBody>
      </p:sp>
      <p:grpSp>
        <p:nvGrpSpPr>
          <p:cNvPr id="10" name="Group 9">
            <a:extLst>
              <a:ext uri="{FF2B5EF4-FFF2-40B4-BE49-F238E27FC236}">
                <a16:creationId xmlns:a16="http://schemas.microsoft.com/office/drawing/2014/main" id="{1A340445-E172-E032-6DEC-460585D4DFB6}"/>
              </a:ext>
            </a:extLst>
          </p:cNvPr>
          <p:cNvGrpSpPr/>
          <p:nvPr/>
        </p:nvGrpSpPr>
        <p:grpSpPr>
          <a:xfrm>
            <a:off x="176032" y="2389648"/>
            <a:ext cx="6831251" cy="1278954"/>
            <a:chOff x="91104" y="4772169"/>
            <a:chExt cx="9079944" cy="1625300"/>
          </a:xfrm>
        </p:grpSpPr>
        <p:pic>
          <p:nvPicPr>
            <p:cNvPr id="11" name="Picture 10" descr="A number and symbols on a white background&#10;&#10;Description automatically generated">
              <a:extLst>
                <a:ext uri="{FF2B5EF4-FFF2-40B4-BE49-F238E27FC236}">
                  <a16:creationId xmlns:a16="http://schemas.microsoft.com/office/drawing/2014/main" id="{3EC5B363-DF61-0F9C-553B-3CEE3B4BC53E}"/>
                </a:ext>
              </a:extLst>
            </p:cNvPr>
            <p:cNvPicPr>
              <a:picLocks noChangeAspect="1"/>
            </p:cNvPicPr>
            <p:nvPr/>
          </p:nvPicPr>
          <p:blipFill>
            <a:blip r:embed="rId8"/>
            <a:stretch>
              <a:fillRect/>
            </a:stretch>
          </p:blipFill>
          <p:spPr>
            <a:xfrm>
              <a:off x="2167524" y="4821724"/>
              <a:ext cx="6577311" cy="753837"/>
            </a:xfrm>
            <a:prstGeom prst="rect">
              <a:avLst/>
            </a:prstGeom>
            <a:ln>
              <a:solidFill>
                <a:schemeClr val="tx1"/>
              </a:solidFill>
            </a:ln>
          </p:spPr>
        </p:pic>
        <p:sp>
          <p:nvSpPr>
            <p:cNvPr id="14" name="TextBox 13">
              <a:extLst>
                <a:ext uri="{FF2B5EF4-FFF2-40B4-BE49-F238E27FC236}">
                  <a16:creationId xmlns:a16="http://schemas.microsoft.com/office/drawing/2014/main" id="{E30B4166-96A8-16C2-93C1-A0F9489B8E77}"/>
                </a:ext>
              </a:extLst>
            </p:cNvPr>
            <p:cNvSpPr txBox="1"/>
            <p:nvPr/>
          </p:nvSpPr>
          <p:spPr>
            <a:xfrm>
              <a:off x="3174215" y="6109887"/>
              <a:ext cx="3608624" cy="276999"/>
            </a:xfrm>
            <a:prstGeom prst="rect">
              <a:avLst/>
            </a:prstGeom>
            <a:noFill/>
          </p:spPr>
          <p:txBody>
            <a:bodyPr wrap="square">
              <a:spAutoFit/>
            </a:bodyPr>
            <a:lstStyle/>
            <a:p>
              <a:pPr algn="ctr"/>
              <a:r>
                <a:rPr lang="en-US" sz="1200" dirty="0">
                  <a:solidFill>
                    <a:srgbClr val="0070C0"/>
                  </a:solidFill>
                  <a:latin typeface="Calibri" panose="020F0502020204030204" pitchFamily="34" charset="0"/>
                  <a:cs typeface="Calibri" panose="020F0502020204030204" pitchFamily="34" charset="0"/>
                </a:rPr>
                <a:t>Density Matrix of the (open) Bottomonium System</a:t>
              </a:r>
            </a:p>
          </p:txBody>
        </p:sp>
        <p:cxnSp>
          <p:nvCxnSpPr>
            <p:cNvPr id="17" name="Straight Arrow Connector 16">
              <a:extLst>
                <a:ext uri="{FF2B5EF4-FFF2-40B4-BE49-F238E27FC236}">
                  <a16:creationId xmlns:a16="http://schemas.microsoft.com/office/drawing/2014/main" id="{1BFAEC4F-B6CF-E25A-99BC-1D3ED461D09C}"/>
                </a:ext>
              </a:extLst>
            </p:cNvPr>
            <p:cNvCxnSpPr>
              <a:cxnSpLocks/>
            </p:cNvCxnSpPr>
            <p:nvPr/>
          </p:nvCxnSpPr>
          <p:spPr>
            <a:xfrm flipH="1" flipV="1">
              <a:off x="4341239" y="5319402"/>
              <a:ext cx="869231" cy="746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8050050-1C15-5F6F-21EF-64C8D18699D2}"/>
                </a:ext>
              </a:extLst>
            </p:cNvPr>
            <p:cNvSpPr txBox="1"/>
            <p:nvPr/>
          </p:nvSpPr>
          <p:spPr>
            <a:xfrm>
              <a:off x="7429230" y="6089692"/>
              <a:ext cx="1741818" cy="307777"/>
            </a:xfrm>
            <a:prstGeom prst="rect">
              <a:avLst/>
            </a:prstGeom>
            <a:noFill/>
          </p:spPr>
          <p:txBody>
            <a:bodyPr wrap="square">
              <a:spAutoFit/>
            </a:bodyPr>
            <a:lstStyle/>
            <a:p>
              <a:pPr algn="ctr"/>
              <a:r>
                <a:rPr lang="en-US" sz="1400" dirty="0">
                  <a:solidFill>
                    <a:srgbClr val="0070C0"/>
                  </a:solidFill>
                  <a:latin typeface="Calibri" panose="020F0502020204030204" pitchFamily="34" charset="0"/>
                  <a:cs typeface="Calibri" panose="020F0502020204030204" pitchFamily="34" charset="0"/>
                </a:rPr>
                <a:t>Jump Operators</a:t>
              </a:r>
              <a:endParaRPr lang="en-US" sz="1400" b="1" dirty="0">
                <a:solidFill>
                  <a:srgbClr val="0070C0"/>
                </a:solidFill>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6170D4C9-4553-6B44-AD81-747AAF11779E}"/>
                </a:ext>
              </a:extLst>
            </p:cNvPr>
            <p:cNvCxnSpPr>
              <a:cxnSpLocks/>
              <a:stCxn id="18" idx="0"/>
            </p:cNvCxnSpPr>
            <p:nvPr/>
          </p:nvCxnSpPr>
          <p:spPr>
            <a:xfrm flipH="1" flipV="1">
              <a:off x="7828767" y="5344336"/>
              <a:ext cx="471372" cy="745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586DB07-A35F-5AE3-DA82-CD9E86F59615}"/>
                </a:ext>
              </a:extLst>
            </p:cNvPr>
            <p:cNvSpPr txBox="1"/>
            <p:nvPr/>
          </p:nvSpPr>
          <p:spPr>
            <a:xfrm>
              <a:off x="1023792" y="5999342"/>
              <a:ext cx="2215159" cy="276999"/>
            </a:xfrm>
            <a:prstGeom prst="rect">
              <a:avLst/>
            </a:prstGeom>
            <a:noFill/>
          </p:spPr>
          <p:txBody>
            <a:bodyPr wrap="square">
              <a:spAutoFit/>
            </a:bodyPr>
            <a:lstStyle/>
            <a:p>
              <a:pPr algn="ctr"/>
              <a:r>
                <a:rPr lang="en-US" sz="1200" dirty="0">
                  <a:solidFill>
                    <a:srgbClr val="0070C0"/>
                  </a:solidFill>
                  <a:latin typeface="Calibri" panose="020F0502020204030204" pitchFamily="34" charset="0"/>
                  <a:cs typeface="Calibri" panose="020F0502020204030204" pitchFamily="34" charset="0"/>
                </a:rPr>
                <a:t>Hamiltonian of the System</a:t>
              </a:r>
            </a:p>
          </p:txBody>
        </p:sp>
        <p:cxnSp>
          <p:nvCxnSpPr>
            <p:cNvPr id="21" name="Straight Arrow Connector 20">
              <a:extLst>
                <a:ext uri="{FF2B5EF4-FFF2-40B4-BE49-F238E27FC236}">
                  <a16:creationId xmlns:a16="http://schemas.microsoft.com/office/drawing/2014/main" id="{E96E141D-0B12-D8DD-31A6-0FC2B99C7328}"/>
                </a:ext>
              </a:extLst>
            </p:cNvPr>
            <p:cNvCxnSpPr>
              <a:cxnSpLocks/>
            </p:cNvCxnSpPr>
            <p:nvPr/>
          </p:nvCxnSpPr>
          <p:spPr>
            <a:xfrm flipV="1">
              <a:off x="2392471" y="5290533"/>
              <a:ext cx="1541947" cy="71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7580660-2EBD-4CC3-9A14-8509B4B4C483}"/>
                </a:ext>
              </a:extLst>
            </p:cNvPr>
            <p:cNvGrpSpPr/>
            <p:nvPr/>
          </p:nvGrpSpPr>
          <p:grpSpPr>
            <a:xfrm>
              <a:off x="91104" y="4772169"/>
              <a:ext cx="1959451" cy="881390"/>
              <a:chOff x="91104" y="4559227"/>
              <a:chExt cx="1959451" cy="881390"/>
            </a:xfrm>
          </p:grpSpPr>
          <p:pic>
            <p:nvPicPr>
              <p:cNvPr id="27" name="Picture 26" descr="A black text with a black line&#10;&#10;Description automatically generated">
                <a:extLst>
                  <a:ext uri="{FF2B5EF4-FFF2-40B4-BE49-F238E27FC236}">
                    <a16:creationId xmlns:a16="http://schemas.microsoft.com/office/drawing/2014/main" id="{6A5CBFE5-1B5C-D9C3-8666-4DCEA026A7B7}"/>
                  </a:ext>
                </a:extLst>
              </p:cNvPr>
              <p:cNvPicPr>
                <a:picLocks noChangeAspect="1"/>
              </p:cNvPicPr>
              <p:nvPr/>
            </p:nvPicPr>
            <p:blipFill>
              <a:blip r:embed="rId9" cstate="print">
                <a:extLst>
                  <a:ext uri="{28A0092B-C50C-407E-A947-70E740481C1C}">
                    <a14:useLocalDpi xmlns:a14="http://schemas.microsoft.com/office/drawing/2010/main" val="0"/>
                  </a:ext>
                </a:extLst>
              </a:blip>
              <a:srcRect l="8523" t="61496" r="10759" b="2267"/>
              <a:stretch/>
            </p:blipFill>
            <p:spPr>
              <a:xfrm>
                <a:off x="124371" y="5083114"/>
                <a:ext cx="1808727" cy="357503"/>
              </a:xfrm>
              <a:prstGeom prst="rect">
                <a:avLst/>
              </a:prstGeom>
            </p:spPr>
          </p:pic>
          <p:pic>
            <p:nvPicPr>
              <p:cNvPr id="28" name="Picture 27">
                <a:extLst>
                  <a:ext uri="{FF2B5EF4-FFF2-40B4-BE49-F238E27FC236}">
                    <a16:creationId xmlns:a16="http://schemas.microsoft.com/office/drawing/2014/main" id="{D4C3FAAC-3912-C100-ABDA-55F81A9356F2}"/>
                  </a:ext>
                </a:extLst>
              </p:cNvPr>
              <p:cNvPicPr>
                <a:picLocks noChangeAspect="1"/>
              </p:cNvPicPr>
              <p:nvPr/>
            </p:nvPicPr>
            <p:blipFill>
              <a:blip r:embed="rId10"/>
              <a:stretch>
                <a:fillRect/>
              </a:stretch>
            </p:blipFill>
            <p:spPr>
              <a:xfrm>
                <a:off x="91104" y="4559227"/>
                <a:ext cx="1959451" cy="281615"/>
              </a:xfrm>
              <a:prstGeom prst="rect">
                <a:avLst/>
              </a:prstGeom>
            </p:spPr>
          </p:pic>
          <p:sp>
            <p:nvSpPr>
              <p:cNvPr id="31" name="Arrow: Right 30">
                <a:extLst>
                  <a:ext uri="{FF2B5EF4-FFF2-40B4-BE49-F238E27FC236}">
                    <a16:creationId xmlns:a16="http://schemas.microsoft.com/office/drawing/2014/main" id="{3075C47D-1A44-DA80-87AA-6EB6132D9C8F}"/>
                  </a:ext>
                </a:extLst>
              </p:cNvPr>
              <p:cNvSpPr/>
              <p:nvPr/>
            </p:nvSpPr>
            <p:spPr>
              <a:xfrm>
                <a:off x="91104" y="4892673"/>
                <a:ext cx="1959451" cy="16664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 name="Rectangle 31">
            <a:extLst>
              <a:ext uri="{FF2B5EF4-FFF2-40B4-BE49-F238E27FC236}">
                <a16:creationId xmlns:a16="http://schemas.microsoft.com/office/drawing/2014/main" id="{DA5572BD-AC74-5931-1976-405F6B57E5C6}"/>
              </a:ext>
            </a:extLst>
          </p:cNvPr>
          <p:cNvSpPr/>
          <p:nvPr/>
        </p:nvSpPr>
        <p:spPr>
          <a:xfrm>
            <a:off x="2411425" y="4565560"/>
            <a:ext cx="4784783" cy="54614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900" spc="-1" dirty="0">
                <a:solidFill>
                  <a:srgbClr val="2A6099"/>
                </a:solidFill>
                <a:latin typeface="Calibri"/>
                <a:ea typeface="+mn-lt"/>
                <a:cs typeface="Calibri"/>
              </a:rPr>
              <a:t>[1] Brambilla, Escobedo, Islam, Strickland, Tiwari, Vairo &amp; Vander Griend (2022/23), </a:t>
            </a:r>
            <a:r>
              <a:rPr lang="en-US" sz="900" u="sng" spc="-1" dirty="0">
                <a:solidFill>
                  <a:srgbClr val="2A6099"/>
                </a:solidFill>
                <a:latin typeface="Calibri"/>
                <a:ea typeface="+mn-lt"/>
                <a:cs typeface="Calibri"/>
              </a:rPr>
              <a:t>2205.10289</a:t>
            </a:r>
            <a:r>
              <a:rPr lang="en-US" sz="900" spc="-1" dirty="0">
                <a:solidFill>
                  <a:srgbClr val="2A6099"/>
                </a:solidFill>
                <a:latin typeface="Calibri"/>
                <a:ea typeface="+mn-lt"/>
                <a:cs typeface="Calibri"/>
              </a:rPr>
              <a:t>, </a:t>
            </a:r>
            <a:r>
              <a:rPr lang="en-US" sz="900" u="sng" spc="-1" dirty="0">
                <a:solidFill>
                  <a:srgbClr val="2A6099"/>
                </a:solidFill>
                <a:latin typeface="Calibri"/>
                <a:ea typeface="+mn-lt"/>
                <a:cs typeface="Calibri"/>
              </a:rPr>
              <a:t>2302.11826 </a:t>
            </a:r>
            <a:r>
              <a:rPr lang="en-US" sz="900" spc="-1" dirty="0">
                <a:solidFill>
                  <a:srgbClr val="2A6099"/>
                </a:solidFill>
                <a:latin typeface="Calibri"/>
                <a:ea typeface="+mn-lt"/>
                <a:cs typeface="Calibri"/>
              </a:rPr>
              <a:t>, Strickland &amp;Thapa (2023), </a:t>
            </a:r>
            <a:r>
              <a:rPr lang="en-US" sz="900" u="sng" spc="-1" dirty="0">
                <a:solidFill>
                  <a:srgbClr val="2A6099"/>
                </a:solidFill>
                <a:latin typeface="Calibri"/>
                <a:ea typeface="+mn-lt"/>
                <a:cs typeface="Calibri"/>
              </a:rPr>
              <a:t>2305.17841,</a:t>
            </a:r>
            <a:r>
              <a:rPr lang="en-US" sz="900" spc="-1" dirty="0">
                <a:solidFill>
                  <a:srgbClr val="2A6099"/>
                </a:solidFill>
                <a:latin typeface="Calibri"/>
                <a:ea typeface="+mn-lt"/>
                <a:cs typeface="Calibri"/>
              </a:rPr>
              <a:t> Omar et al. (2021) QTRAJ 1.0, </a:t>
            </a:r>
            <a:r>
              <a:rPr lang="en-US" sz="900" u="sng" spc="-1" dirty="0">
                <a:solidFill>
                  <a:srgbClr val="2A6099"/>
                </a:solidFill>
                <a:latin typeface="Calibri"/>
                <a:ea typeface="+mn-lt"/>
                <a:cs typeface="Calibri"/>
              </a:rPr>
              <a:t>2107.06147</a:t>
            </a:r>
          </a:p>
          <a:p>
            <a:r>
              <a:rPr lang="en-US" sz="900" u="sng" spc="-1" dirty="0">
                <a:solidFill>
                  <a:srgbClr val="2A6099"/>
                </a:solidFill>
                <a:latin typeface="Calibri"/>
                <a:ea typeface="+mn-lt"/>
                <a:cs typeface="Calibri"/>
              </a:rPr>
              <a:t>[2] G. Lindblad, Commun. Math. Phys. 119, 48 (1976); V. </a:t>
            </a:r>
            <a:r>
              <a:rPr lang="en-US" sz="900" u="sng" spc="-1" dirty="0" err="1">
                <a:solidFill>
                  <a:srgbClr val="2A6099"/>
                </a:solidFill>
                <a:latin typeface="Calibri"/>
                <a:ea typeface="+mn-lt"/>
                <a:cs typeface="Calibri"/>
              </a:rPr>
              <a:t>Gorini</a:t>
            </a:r>
            <a:r>
              <a:rPr lang="en-US" sz="900" u="sng" spc="-1" dirty="0">
                <a:solidFill>
                  <a:srgbClr val="2A6099"/>
                </a:solidFill>
                <a:latin typeface="Calibri"/>
                <a:ea typeface="+mn-lt"/>
                <a:cs typeface="Calibri"/>
              </a:rPr>
              <a:t>, A. </a:t>
            </a:r>
            <a:r>
              <a:rPr lang="en-US" sz="900" u="sng" spc="-1" dirty="0" err="1">
                <a:solidFill>
                  <a:srgbClr val="2A6099"/>
                </a:solidFill>
                <a:latin typeface="Calibri"/>
                <a:ea typeface="+mn-lt"/>
                <a:cs typeface="Calibri"/>
              </a:rPr>
              <a:t>Kossakowski</a:t>
            </a:r>
            <a:r>
              <a:rPr lang="en-US" sz="900" u="sng" spc="-1" dirty="0">
                <a:solidFill>
                  <a:srgbClr val="2A6099"/>
                </a:solidFill>
                <a:latin typeface="Calibri"/>
                <a:ea typeface="+mn-lt"/>
                <a:cs typeface="Calibri"/>
              </a:rPr>
              <a:t>, and E.C. Sudarshan, J. Math. Phys. 17, 821 (1976)</a:t>
            </a:r>
            <a:endParaRPr lang="en-US" sz="900" u="sng" dirty="0">
              <a:latin typeface="Calibri"/>
              <a:cs typeface="Calibri"/>
            </a:endParaRPr>
          </a:p>
        </p:txBody>
      </p:sp>
    </p:spTree>
    <p:extLst>
      <p:ext uri="{BB962C8B-B14F-4D97-AF65-F5344CB8AC3E}">
        <p14:creationId xmlns:p14="http://schemas.microsoft.com/office/powerpoint/2010/main" val="3948537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BA481-991F-3728-0B37-488663C164FF}"/>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6D489ADF-30B7-DBDD-2008-D7B4E0379A5B}"/>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89" name="PlaceHolder 32">
            <a:extLst>
              <a:ext uri="{FF2B5EF4-FFF2-40B4-BE49-F238E27FC236}">
                <a16:creationId xmlns:a16="http://schemas.microsoft.com/office/drawing/2014/main" id="{F14A99C2-28CF-1A73-2B1A-849F32BE47D4}"/>
              </a:ext>
            </a:extLst>
          </p:cNvPr>
          <p:cNvSpPr/>
          <p:nvPr/>
        </p:nvSpPr>
        <p:spPr>
          <a:xfrm>
            <a:off x="148446" y="-9639"/>
            <a:ext cx="11118716" cy="56850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panose="020F0502020204030204" pitchFamily="34" charset="0"/>
                <a:ea typeface="Calibri" panose="020F0502020204030204" pitchFamily="34" charset="0"/>
                <a:cs typeface="Calibri" panose="020F0502020204030204" pitchFamily="34" charset="0"/>
              </a:rPr>
              <a:t>KSU-Munich Numerical Solution: Quantum Trajectories (</a:t>
            </a:r>
            <a:r>
              <a:rPr lang="en-US" sz="3000" b="1"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QTraj</a:t>
            </a:r>
            <a:r>
              <a:rPr lang="en-US" sz="3000" b="1" spc="-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sp>
        <p:nvSpPr>
          <p:cNvPr id="23" name="Footer Placeholder 22">
            <a:extLst>
              <a:ext uri="{FF2B5EF4-FFF2-40B4-BE49-F238E27FC236}">
                <a16:creationId xmlns:a16="http://schemas.microsoft.com/office/drawing/2014/main" id="{67B956F9-C982-03D9-8269-84F9DEF667C3}"/>
              </a:ext>
            </a:extLst>
          </p:cNvPr>
          <p:cNvSpPr>
            <a:spLocks noGrp="1"/>
          </p:cNvSpPr>
          <p:nvPr>
            <p:ph type="ftr" idx="4"/>
          </p:nvPr>
        </p:nvSpPr>
        <p:spPr>
          <a:xfrm>
            <a:off x="4043880" y="6572050"/>
            <a:ext cx="4103640" cy="285950"/>
          </a:xfrm>
        </p:spPr>
        <p:txBody>
          <a:bodyPr/>
          <a:lstStyle/>
          <a:p>
            <a:r>
              <a:rPr lang="en-US" dirty="0">
                <a:ea typeface="Calibri" panose="020F0502020204030204" pitchFamily="34" charset="0"/>
                <a:cs typeface="Calibri" panose="020F0502020204030204" pitchFamily="34" charset="0"/>
              </a:rPr>
              <a:t>Sabin Thapa, Kent State University @CFNS2025</a:t>
            </a:r>
          </a:p>
        </p:txBody>
      </p:sp>
      <p:cxnSp>
        <p:nvCxnSpPr>
          <p:cNvPr id="24" name="Straight Arrow Connector 23">
            <a:extLst>
              <a:ext uri="{FF2B5EF4-FFF2-40B4-BE49-F238E27FC236}">
                <a16:creationId xmlns:a16="http://schemas.microsoft.com/office/drawing/2014/main" id="{06FF8AE9-1EFE-6531-3DCF-2D4763A3BFC3}"/>
              </a:ext>
            </a:extLst>
          </p:cNvPr>
          <p:cNvCxnSpPr>
            <a:cxnSpLocks/>
          </p:cNvCxnSpPr>
          <p:nvPr/>
        </p:nvCxnSpPr>
        <p:spPr>
          <a:xfrm>
            <a:off x="-3943" y="65720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9F174EB7-D569-89F8-00FF-74D9510838BF}"/>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6" name="Slide Number Placeholder 25">
            <a:extLst>
              <a:ext uri="{FF2B5EF4-FFF2-40B4-BE49-F238E27FC236}">
                <a16:creationId xmlns:a16="http://schemas.microsoft.com/office/drawing/2014/main" id="{70C562DB-5C79-876F-AFAB-D7FF92EFB067}"/>
              </a:ext>
            </a:extLst>
          </p:cNvPr>
          <p:cNvSpPr>
            <a:spLocks noGrp="1"/>
          </p:cNvSpPr>
          <p:nvPr>
            <p:ph type="sldNum" idx="5"/>
          </p:nvPr>
        </p:nvSpPr>
        <p:spPr/>
        <p:txBody>
          <a:bodyPr/>
          <a:lstStyle/>
          <a:p>
            <a:fld id="{6665402A-E0A4-4C36-B0BC-8E7B2EFF3FF5}" type="slidenum">
              <a:rPr lang="en-US" smtClean="0">
                <a:latin typeface="Calibri" panose="020F0502020204030204" pitchFamily="34" charset="0"/>
                <a:ea typeface="Calibri" panose="020F0502020204030204" pitchFamily="34" charset="0"/>
                <a:cs typeface="Calibri" panose="020F0502020204030204" pitchFamily="34" charset="0"/>
              </a:rPr>
              <a:t>35</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43040C5-D56B-3885-D041-96C3FD324B75}"/>
              </a:ext>
            </a:extLst>
          </p:cNvPr>
          <p:cNvSpPr txBox="1"/>
          <p:nvPr/>
        </p:nvSpPr>
        <p:spPr>
          <a:xfrm>
            <a:off x="5722145" y="5780769"/>
            <a:ext cx="2126687" cy="830997"/>
          </a:xfrm>
          <a:prstGeom prst="rect">
            <a:avLst/>
          </a:prstGeom>
          <a:noFill/>
        </p:spPr>
        <p:txBody>
          <a:bodyPr wrap="square">
            <a:spAutoFit/>
          </a:bodyPr>
          <a:lstStyle/>
          <a:p>
            <a:r>
              <a:rPr lang="en-US" sz="1200" u="sng" dirty="0">
                <a:latin typeface="Calibri" panose="020F0502020204030204" pitchFamily="34" charset="0"/>
                <a:ea typeface="Calibri" panose="020F0502020204030204" pitchFamily="34" charset="0"/>
                <a:cs typeface="Calibri" panose="020F0502020204030204" pitchFamily="34" charset="0"/>
              </a:rPr>
              <a:t>Six collapse operators: </a:t>
            </a:r>
          </a:p>
          <a:p>
            <a:r>
              <a:rPr lang="en-US" sz="1200" dirty="0">
                <a:latin typeface="Calibri" panose="020F0502020204030204" pitchFamily="34" charset="0"/>
                <a:ea typeface="Calibri" panose="020F0502020204030204" pitchFamily="34" charset="0"/>
                <a:cs typeface="Calibri" panose="020F0502020204030204" pitchFamily="34" charset="0"/>
              </a:rPr>
              <a:t>1. singlet </a:t>
            </a:r>
            <a:r>
              <a:rPr lang="en-US" sz="12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ea typeface="Calibri" panose="020F0502020204030204" pitchFamily="34" charset="0"/>
                <a:cs typeface="Calibri" panose="020F0502020204030204" pitchFamily="34" charset="0"/>
              </a:rPr>
              <a:t> octet</a:t>
            </a:r>
          </a:p>
          <a:p>
            <a:r>
              <a:rPr lang="en-US" sz="1200" dirty="0">
                <a:latin typeface="Calibri" panose="020F0502020204030204" pitchFamily="34" charset="0"/>
                <a:ea typeface="Calibri" panose="020F0502020204030204" pitchFamily="34" charset="0"/>
                <a:cs typeface="Calibri" panose="020F0502020204030204" pitchFamily="34" charset="0"/>
              </a:rPr>
              <a:t>2. octet </a:t>
            </a:r>
            <a:r>
              <a:rPr lang="en-US" sz="12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ea typeface="Calibri" panose="020F0502020204030204" pitchFamily="34" charset="0"/>
                <a:cs typeface="Calibri" panose="020F0502020204030204" pitchFamily="34" charset="0"/>
              </a:rPr>
              <a:t>singlet</a:t>
            </a:r>
          </a:p>
          <a:p>
            <a:r>
              <a:rPr lang="en-US" sz="1200" dirty="0">
                <a:latin typeface="Calibri" panose="020F0502020204030204" pitchFamily="34" charset="0"/>
                <a:ea typeface="Calibri" panose="020F0502020204030204" pitchFamily="34" charset="0"/>
                <a:cs typeface="Calibri" panose="020F0502020204030204" pitchFamily="34" charset="0"/>
              </a:rPr>
              <a:t>3. octet </a:t>
            </a:r>
            <a:r>
              <a:rPr lang="en-US" sz="12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ea typeface="Calibri" panose="020F0502020204030204" pitchFamily="34" charset="0"/>
                <a:cs typeface="Calibri" panose="020F0502020204030204" pitchFamily="34" charset="0"/>
              </a:rPr>
              <a:t>octet.</a:t>
            </a:r>
          </a:p>
        </p:txBody>
      </p:sp>
      <p:pic>
        <p:nvPicPr>
          <p:cNvPr id="4" name="Picture 3" descr="A close-up of a white background&#10;&#10;Description automatically generated">
            <a:extLst>
              <a:ext uri="{FF2B5EF4-FFF2-40B4-BE49-F238E27FC236}">
                <a16:creationId xmlns:a16="http://schemas.microsoft.com/office/drawing/2014/main" id="{5DB29873-91F2-F3DC-3556-67EDE99EEE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46" y="1098567"/>
            <a:ext cx="3223145" cy="547090"/>
          </a:xfrm>
          <a:prstGeom prst="rect">
            <a:avLst/>
          </a:prstGeom>
          <a:ln>
            <a:solidFill>
              <a:schemeClr val="tx1"/>
            </a:solidFill>
          </a:ln>
        </p:spPr>
      </p:pic>
      <p:pic>
        <p:nvPicPr>
          <p:cNvPr id="22" name="Picture 21" descr="A math equation with black text&#10;&#10;Description automatically generated with medium confidence">
            <a:extLst>
              <a:ext uri="{FF2B5EF4-FFF2-40B4-BE49-F238E27FC236}">
                <a16:creationId xmlns:a16="http://schemas.microsoft.com/office/drawing/2014/main" id="{420D73A1-786B-A0B0-5EB0-44BF278FF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47" y="5092319"/>
            <a:ext cx="2866393" cy="1413011"/>
          </a:xfrm>
          <a:prstGeom prst="rect">
            <a:avLst/>
          </a:prstGeom>
        </p:spPr>
      </p:pic>
      <p:sp>
        <p:nvSpPr>
          <p:cNvPr id="30" name="TextBox 29">
            <a:extLst>
              <a:ext uri="{FF2B5EF4-FFF2-40B4-BE49-F238E27FC236}">
                <a16:creationId xmlns:a16="http://schemas.microsoft.com/office/drawing/2014/main" id="{907B1CCA-B8CC-1DDC-0E06-BA64BE9A1DA6}"/>
              </a:ext>
            </a:extLst>
          </p:cNvPr>
          <p:cNvSpPr txBox="1"/>
          <p:nvPr/>
        </p:nvSpPr>
        <p:spPr>
          <a:xfrm>
            <a:off x="130991" y="3741842"/>
            <a:ext cx="5244790" cy="2693045"/>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Can be reduced to the solution of a large set of </a:t>
            </a:r>
            <a:r>
              <a:rPr lang="en-US" sz="1400" b="1" dirty="0">
                <a:latin typeface="Calibri" panose="020F0502020204030204" pitchFamily="34" charset="0"/>
                <a:ea typeface="Calibri" panose="020F0502020204030204" pitchFamily="34" charset="0"/>
                <a:cs typeface="Calibri" panose="020F0502020204030204" pitchFamily="34" charset="0"/>
              </a:rPr>
              <a:t>“quantum trajectories” </a:t>
            </a:r>
            <a:r>
              <a:rPr lang="en-US" sz="1400" dirty="0">
                <a:latin typeface="Calibri" panose="020F0502020204030204" pitchFamily="34" charset="0"/>
                <a:ea typeface="Calibri" panose="020F0502020204030204" pitchFamily="34" charset="0"/>
                <a:cs typeface="Calibri" panose="020F0502020204030204" pitchFamily="34" charset="0"/>
              </a:rPr>
              <a:t>in which we solve a 1D Schrödinger equation with a non-Hermitian Hamiltonian 𝑯</a:t>
            </a:r>
            <a:r>
              <a:rPr lang="en-US" sz="1400" baseline="-25000" dirty="0">
                <a:latin typeface="Calibri" panose="020F0502020204030204" pitchFamily="34" charset="0"/>
                <a:ea typeface="Calibri" panose="020F0502020204030204" pitchFamily="34" charset="0"/>
                <a:cs typeface="Calibri" panose="020F0502020204030204" pitchFamily="34" charset="0"/>
              </a:rPr>
              <a:t>𝐞𝐟𝐟</a:t>
            </a:r>
            <a:r>
              <a:rPr lang="en-US" sz="1400" dirty="0">
                <a:latin typeface="Calibri" panose="020F0502020204030204" pitchFamily="34" charset="0"/>
                <a:ea typeface="Calibri" panose="020F0502020204030204" pitchFamily="34" charset="0"/>
                <a:cs typeface="Calibri" panose="020F0502020204030204" pitchFamily="34" charset="0"/>
              </a:rPr>
              <a:t>, subject to stochastic quantum jumps. </a:t>
            </a:r>
          </a:p>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Jump Operators (also called Collapse/Lindblad operators) encode transitions between different color/angular momentum states (obeying selection rules)</a:t>
            </a:r>
          </a:p>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The evolution with the non-Hermitian </a:t>
            </a:r>
            <a:r>
              <a:rPr lang="en-US" sz="1400" b="1" dirty="0">
                <a:latin typeface="Calibri" panose="020F0502020204030204" pitchFamily="34" charset="0"/>
                <a:ea typeface="Calibri" panose="020F0502020204030204" pitchFamily="34" charset="0"/>
                <a:cs typeface="Calibri" panose="020F0502020204030204" pitchFamily="34" charset="0"/>
              </a:rPr>
              <a:t>𝐻</a:t>
            </a:r>
            <a:r>
              <a:rPr lang="en-US" sz="1400" b="1" baseline="-25000" dirty="0">
                <a:latin typeface="Calibri" panose="020F0502020204030204" pitchFamily="34" charset="0"/>
                <a:ea typeface="Calibri" panose="020F0502020204030204" pitchFamily="34" charset="0"/>
                <a:cs typeface="Calibri" panose="020F0502020204030204" pitchFamily="34" charset="0"/>
              </a:rPr>
              <a:t>eff</a:t>
            </a:r>
            <a:r>
              <a:rPr lang="en-US" sz="1400" b="1"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rPr>
              <a:t>preserves the color and angular momentum state of the system (but not norm).</a:t>
            </a:r>
          </a:p>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For </a:t>
            </a:r>
            <a:r>
              <a:rPr lang="en-US" sz="1400" b="1" dirty="0">
                <a:latin typeface="Calibri" panose="020F0502020204030204" pitchFamily="34" charset="0"/>
                <a:ea typeface="Calibri" panose="020F0502020204030204" pitchFamily="34" charset="0"/>
                <a:cs typeface="Calibri" panose="020F0502020204030204" pitchFamily="34" charset="0"/>
              </a:rPr>
              <a:t>each physical trajectory </a:t>
            </a:r>
            <a:r>
              <a:rPr lang="en-US" sz="1400" dirty="0">
                <a:latin typeface="Calibri" panose="020F0502020204030204" pitchFamily="34" charset="0"/>
                <a:ea typeface="Calibri" panose="020F0502020204030204" pitchFamily="34" charset="0"/>
                <a:cs typeface="Calibri" panose="020F0502020204030204" pitchFamily="34" charset="0"/>
              </a:rPr>
              <a:t>(path through the QGP), we average over a large set of independent quantum trajectories</a:t>
            </a:r>
          </a:p>
        </p:txBody>
      </p:sp>
      <p:sp>
        <p:nvSpPr>
          <p:cNvPr id="33" name="TextBox 32">
            <a:extLst>
              <a:ext uri="{FF2B5EF4-FFF2-40B4-BE49-F238E27FC236}">
                <a16:creationId xmlns:a16="http://schemas.microsoft.com/office/drawing/2014/main" id="{688859F7-F1C7-351B-8188-C3043E350BD4}"/>
              </a:ext>
            </a:extLst>
          </p:cNvPr>
          <p:cNvSpPr txBox="1"/>
          <p:nvPr/>
        </p:nvSpPr>
        <p:spPr>
          <a:xfrm>
            <a:off x="175823" y="732900"/>
            <a:ext cx="3176977" cy="369332"/>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Partial</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Total</a:t>
            </a:r>
            <a:r>
              <a:rPr lang="en-US" dirty="0">
                <a:latin typeface="Calibri" panose="020F0502020204030204" pitchFamily="34" charset="0"/>
                <a:ea typeface="Calibri" panose="020F0502020204030204" pitchFamily="34" charset="0"/>
                <a:cs typeface="Calibri" panose="020F0502020204030204" pitchFamily="34" charset="0"/>
              </a:rPr>
              <a:t> decay widths:</a:t>
            </a:r>
          </a:p>
        </p:txBody>
      </p:sp>
      <p:sp>
        <p:nvSpPr>
          <p:cNvPr id="36" name="TextBox 35">
            <a:extLst>
              <a:ext uri="{FF2B5EF4-FFF2-40B4-BE49-F238E27FC236}">
                <a16:creationId xmlns:a16="http://schemas.microsoft.com/office/drawing/2014/main" id="{2342742E-0A57-7C0C-DE3D-ECBA380B0558}"/>
              </a:ext>
            </a:extLst>
          </p:cNvPr>
          <p:cNvSpPr txBox="1"/>
          <p:nvPr/>
        </p:nvSpPr>
        <p:spPr>
          <a:xfrm>
            <a:off x="3946247" y="686576"/>
            <a:ext cx="3644900" cy="338554"/>
          </a:xfrm>
          <a:prstGeom prst="rect">
            <a:avLst/>
          </a:prstGeom>
          <a:noFill/>
        </p:spPr>
        <p:txBody>
          <a:bodyPr wrap="square">
            <a:spAutoFit/>
          </a:bodyPr>
          <a:lstStyle/>
          <a:p>
            <a:r>
              <a:rPr lang="en-US" sz="1600" b="1">
                <a:latin typeface="Calibri" panose="020F0502020204030204" pitchFamily="34" charset="0"/>
                <a:ea typeface="Calibri" panose="020F0502020204030204" pitchFamily="34" charset="0"/>
                <a:cs typeface="Calibri" panose="020F0502020204030204" pitchFamily="34" charset="0"/>
              </a:rPr>
              <a:t>Reorganize Lindblad equation</a:t>
            </a:r>
            <a:r>
              <a:rPr lang="en-US" sz="1600">
                <a:latin typeface="Calibri" panose="020F0502020204030204" pitchFamily="34" charset="0"/>
                <a:ea typeface="Calibri" panose="020F0502020204030204" pitchFamily="34" charset="0"/>
                <a:cs typeface="Calibri" panose="020F0502020204030204" pitchFamily="34" charset="0"/>
              </a:rPr>
              <a:t> by defining</a:t>
            </a:r>
          </a:p>
        </p:txBody>
      </p:sp>
      <p:cxnSp>
        <p:nvCxnSpPr>
          <p:cNvPr id="38" name="Straight Arrow Connector 37">
            <a:extLst>
              <a:ext uri="{FF2B5EF4-FFF2-40B4-BE49-F238E27FC236}">
                <a16:creationId xmlns:a16="http://schemas.microsoft.com/office/drawing/2014/main" id="{16C31897-1D38-1D52-A4E3-70FB2197057F}"/>
              </a:ext>
            </a:extLst>
          </p:cNvPr>
          <p:cNvCxnSpPr>
            <a:cxnSpLocks/>
          </p:cNvCxnSpPr>
          <p:nvPr/>
        </p:nvCxnSpPr>
        <p:spPr>
          <a:xfrm>
            <a:off x="7703536" y="603204"/>
            <a:ext cx="0" cy="5968846"/>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40" name="TextBox 39">
            <a:extLst>
              <a:ext uri="{FF2B5EF4-FFF2-40B4-BE49-F238E27FC236}">
                <a16:creationId xmlns:a16="http://schemas.microsoft.com/office/drawing/2014/main" id="{C3E1F29E-134E-971C-4241-0DCFC9AC82FD}"/>
              </a:ext>
            </a:extLst>
          </p:cNvPr>
          <p:cNvSpPr txBox="1"/>
          <p:nvPr/>
        </p:nvSpPr>
        <p:spPr>
          <a:xfrm>
            <a:off x="7725515" y="745749"/>
            <a:ext cx="4471777" cy="498598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Sampled 3D trajectories for bottomonium states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b="1" dirty="0">
                <a:latin typeface="Calibri" panose="020F0502020204030204" pitchFamily="34" charset="0"/>
                <a:ea typeface="Calibri" panose="020F0502020204030204" pitchFamily="34" charset="0"/>
                <a:cs typeface="Calibri" panose="020F0502020204030204" pitchFamily="34" charset="0"/>
                <a:sym typeface="Wingdings" pitchFamily="2" charset="2"/>
              </a:rPr>
              <a:t>Monte Carlo (MC) Sampling</a:t>
            </a:r>
          </a:p>
          <a:p>
            <a:pPr marL="285750" indent="-285750">
              <a:spcBef>
                <a:spcPts val="600"/>
              </a:spcBef>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Initial transverse positions </a:t>
            </a:r>
            <a:r>
              <a:rPr lang="en-US" sz="1600" dirty="0">
                <a:latin typeface="Calibri" panose="020F0502020204030204" pitchFamily="34" charset="0"/>
                <a:ea typeface="Calibri" panose="020F0502020204030204" pitchFamily="34" charset="0"/>
                <a:cs typeface="Calibri" panose="020F0502020204030204" pitchFamily="34" charset="0"/>
              </a:rPr>
              <a:t>for the bottomonium production in p-Pb sampled using MC using binary collision overlap profile of proton and Pb nucleus.</a:t>
            </a:r>
          </a:p>
          <a:p>
            <a:pPr marL="285750" indent="-285750">
              <a:spcBef>
                <a:spcPts val="600"/>
              </a:spcBef>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Initial transverse momentum and momentum </a:t>
            </a:r>
            <a:r>
              <a:rPr lang="en-US" sz="1600" b="1" dirty="0" err="1">
                <a:latin typeface="Calibri" panose="020F0502020204030204" pitchFamily="34" charset="0"/>
                <a:ea typeface="Calibri" panose="020F0502020204030204" pitchFamily="34" charset="0"/>
                <a:cs typeface="Calibri" panose="020F0502020204030204" pitchFamily="34" charset="0"/>
              </a:rPr>
              <a:t>rapidities</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MC sampled using distribution function (used in pp-parametrization).</a:t>
            </a: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Temperature evolution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600" dirty="0">
                <a:latin typeface="Calibri" panose="020F0502020204030204" pitchFamily="34" charset="0"/>
                <a:ea typeface="Calibri" panose="020F0502020204030204" pitchFamily="34" charset="0"/>
                <a:cs typeface="Calibri" panose="020F0502020204030204" pitchFamily="34" charset="0"/>
              </a:rPr>
              <a:t> 3+1D </a:t>
            </a:r>
            <a:r>
              <a:rPr lang="en-US" sz="1600" dirty="0" err="1">
                <a:latin typeface="Calibri" panose="020F0502020204030204" pitchFamily="34" charset="0"/>
                <a:ea typeface="Calibri" panose="020F0502020204030204" pitchFamily="34" charset="0"/>
                <a:cs typeface="Calibri" panose="020F0502020204030204" pitchFamily="34" charset="0"/>
              </a:rPr>
              <a:t>aHydroQP</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Quantum Dynamics of each sampled physical trajectories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b="1" dirty="0">
                <a:latin typeface="Calibri" panose="020F0502020204030204" pitchFamily="34" charset="0"/>
                <a:ea typeface="Calibri" panose="020F0502020204030204" pitchFamily="34" charset="0"/>
                <a:cs typeface="Calibri" panose="020F0502020204030204" pitchFamily="34" charset="0"/>
              </a:rPr>
              <a:t>Using NLO </a:t>
            </a:r>
            <a:r>
              <a:rPr lang="en-US" sz="1600" b="1" dirty="0" err="1">
                <a:latin typeface="Calibri" panose="020F0502020204030204" pitchFamily="34" charset="0"/>
                <a:ea typeface="Calibri" panose="020F0502020204030204" pitchFamily="34" charset="0"/>
                <a:cs typeface="Calibri" panose="020F0502020204030204" pitchFamily="34" charset="0"/>
              </a:rPr>
              <a:t>Qtraj</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Solve the real-time 3D Schrödinger equation with a complex potential and stochastically sampled jumps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600" dirty="0">
                <a:latin typeface="Calibri" panose="020F0502020204030204" pitchFamily="34" charset="0"/>
                <a:ea typeface="Calibri" panose="020F0502020204030204" pitchFamily="34" charset="0"/>
                <a:cs typeface="Calibri" panose="020F0502020204030204" pitchFamily="34" charset="0"/>
              </a:rPr>
              <a:t>Lindblad equation\</a:t>
            </a:r>
          </a:p>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Then find the survival probability of S-and P-wave states</a:t>
            </a:r>
          </a:p>
          <a:p>
            <a:pPr>
              <a:spcBef>
                <a:spcPts val="600"/>
              </a:spcBef>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42" name="Picture 41" descr="A diagram of lines and arrows&#10;&#10;Description automatically generated">
            <a:extLst>
              <a:ext uri="{FF2B5EF4-FFF2-40B4-BE49-F238E27FC236}">
                <a16:creationId xmlns:a16="http://schemas.microsoft.com/office/drawing/2014/main" id="{A70AFAF3-88CD-4F01-1A6A-73ADEBB6A80B}"/>
              </a:ext>
            </a:extLst>
          </p:cNvPr>
          <p:cNvPicPr>
            <a:picLocks noChangeAspect="1"/>
          </p:cNvPicPr>
          <p:nvPr/>
        </p:nvPicPr>
        <p:blipFill>
          <a:blip r:embed="rId4"/>
          <a:stretch>
            <a:fillRect/>
          </a:stretch>
        </p:blipFill>
        <p:spPr>
          <a:xfrm>
            <a:off x="5609781" y="3699013"/>
            <a:ext cx="1798852" cy="2115619"/>
          </a:xfrm>
          <a:prstGeom prst="rect">
            <a:avLst/>
          </a:prstGeom>
          <a:ln>
            <a:noFill/>
          </a:ln>
        </p:spPr>
      </p:pic>
      <p:sp>
        <p:nvSpPr>
          <p:cNvPr id="43" name="Right Brace 42">
            <a:extLst>
              <a:ext uri="{FF2B5EF4-FFF2-40B4-BE49-F238E27FC236}">
                <a16:creationId xmlns:a16="http://schemas.microsoft.com/office/drawing/2014/main" id="{597F61D7-20AF-3C3A-BAA6-B10F0A28F05B}"/>
              </a:ext>
            </a:extLst>
          </p:cNvPr>
          <p:cNvSpPr/>
          <p:nvPr/>
        </p:nvSpPr>
        <p:spPr>
          <a:xfrm rot="5400000">
            <a:off x="3134610" y="141346"/>
            <a:ext cx="547089" cy="3631405"/>
          </a:xfrm>
          <a:prstGeom prst="rightBrace">
            <a:avLst>
              <a:gd name="adj1" fmla="val 0"/>
              <a:gd name="adj2" fmla="val 50000"/>
            </a:avLst>
          </a:prstGeom>
          <a:noFill/>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62B97403-D1D2-AEDA-DDAC-FE540CE9FA2C}"/>
              </a:ext>
            </a:extLst>
          </p:cNvPr>
          <p:cNvSpPr txBox="1"/>
          <p:nvPr/>
        </p:nvSpPr>
        <p:spPr>
          <a:xfrm>
            <a:off x="7725515" y="5473006"/>
            <a:ext cx="1644049" cy="923330"/>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100">
                <a:latin typeface="Calibri" panose="020F0502020204030204" pitchFamily="34" charset="0"/>
                <a:ea typeface="Calibri" panose="020F0502020204030204" pitchFamily="34" charset="0"/>
                <a:cs typeface="Calibri" panose="020F0502020204030204" pitchFamily="34" charset="0"/>
              </a:rPr>
              <a:t>L = 40 GeV</a:t>
            </a:r>
            <a:r>
              <a:rPr lang="en-US" sz="1100" baseline="30000">
                <a:latin typeface="Calibri" panose="020F0502020204030204" pitchFamily="34" charset="0"/>
                <a:ea typeface="Calibri" panose="020F0502020204030204" pitchFamily="34" charset="0"/>
                <a:cs typeface="Calibri" panose="020F0502020204030204" pitchFamily="34" charset="0"/>
              </a:rPr>
              <a:t>-1 </a:t>
            </a:r>
          </a:p>
          <a:p>
            <a:pPr marL="171450" indent="-171450">
              <a:spcBef>
                <a:spcPts val="600"/>
              </a:spcBef>
              <a:buFont typeface="Arial" panose="020B0604020202020204" pitchFamily="34" charset="0"/>
              <a:buChar char="•"/>
            </a:pPr>
            <a:r>
              <a:rPr lang="en-US" sz="1100">
                <a:latin typeface="Calibri" panose="020F0502020204030204" pitchFamily="34" charset="0"/>
                <a:ea typeface="Calibri" panose="020F0502020204030204" pitchFamily="34" charset="0"/>
                <a:cs typeface="Calibri" panose="020F0502020204030204" pitchFamily="34" charset="0"/>
              </a:rPr>
              <a:t>Points: 2048</a:t>
            </a:r>
          </a:p>
          <a:p>
            <a:pPr marL="171450" indent="-171450">
              <a:spcBef>
                <a:spcPts val="600"/>
              </a:spcBef>
              <a:buFont typeface="Arial" panose="020B0604020202020204" pitchFamily="34" charset="0"/>
              <a:buChar char="•"/>
            </a:pPr>
            <a:r>
              <a:rPr lang="en-US" sz="1100">
                <a:latin typeface="Calibri" panose="020F0502020204030204" pitchFamily="34" charset="0"/>
                <a:ea typeface="Calibri" panose="020F0502020204030204" pitchFamily="34" charset="0"/>
                <a:cs typeface="Calibri" panose="020F0502020204030204" pitchFamily="34" charset="0"/>
              </a:rPr>
              <a:t>Physical Trajectories: 160,000</a:t>
            </a:r>
          </a:p>
        </p:txBody>
      </p:sp>
      <p:pic>
        <p:nvPicPr>
          <p:cNvPr id="5" name="Picture 4">
            <a:extLst>
              <a:ext uri="{FF2B5EF4-FFF2-40B4-BE49-F238E27FC236}">
                <a16:creationId xmlns:a16="http://schemas.microsoft.com/office/drawing/2014/main" id="{9894484C-A307-17B3-7F57-1BA2E41A81F0}"/>
              </a:ext>
            </a:extLst>
          </p:cNvPr>
          <p:cNvPicPr>
            <a:picLocks noChangeAspect="1"/>
          </p:cNvPicPr>
          <p:nvPr/>
        </p:nvPicPr>
        <p:blipFill>
          <a:blip r:embed="rId5"/>
          <a:stretch>
            <a:fillRect/>
          </a:stretch>
        </p:blipFill>
        <p:spPr>
          <a:xfrm>
            <a:off x="245476" y="2236758"/>
            <a:ext cx="7235420" cy="1006057"/>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D9B87125-9475-D18A-0B9E-59A0F3F03983}"/>
              </a:ext>
            </a:extLst>
          </p:cNvPr>
          <p:cNvCxnSpPr/>
          <p:nvPr/>
        </p:nvCxnSpPr>
        <p:spPr>
          <a:xfrm flipV="1">
            <a:off x="2273474" y="3077156"/>
            <a:ext cx="375781" cy="44500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CF838B-9745-ED63-C3E3-DEACDA5200EC}"/>
              </a:ext>
            </a:extLst>
          </p:cNvPr>
          <p:cNvCxnSpPr/>
          <p:nvPr/>
        </p:nvCxnSpPr>
        <p:spPr>
          <a:xfrm flipV="1">
            <a:off x="5823715" y="3078814"/>
            <a:ext cx="375781" cy="445003"/>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7BB296-1697-C18A-1345-E93630819789}"/>
              </a:ext>
            </a:extLst>
          </p:cNvPr>
          <p:cNvSpPr txBox="1"/>
          <p:nvPr/>
        </p:nvSpPr>
        <p:spPr>
          <a:xfrm>
            <a:off x="1328951" y="3473874"/>
            <a:ext cx="2553895" cy="261610"/>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Non-unitary “no jump” evolution</a:t>
            </a:r>
          </a:p>
        </p:txBody>
      </p:sp>
      <p:sp>
        <p:nvSpPr>
          <p:cNvPr id="10" name="TextBox 9">
            <a:extLst>
              <a:ext uri="{FF2B5EF4-FFF2-40B4-BE49-F238E27FC236}">
                <a16:creationId xmlns:a16="http://schemas.microsoft.com/office/drawing/2014/main" id="{3704405D-3737-A98F-3AB2-321923B491E0}"/>
              </a:ext>
            </a:extLst>
          </p:cNvPr>
          <p:cNvSpPr txBox="1"/>
          <p:nvPr/>
        </p:nvSpPr>
        <p:spPr>
          <a:xfrm>
            <a:off x="4305546" y="3464173"/>
            <a:ext cx="3252695" cy="261610"/>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Can treat this “quantum jump” term stochastically</a:t>
            </a:r>
          </a:p>
        </p:txBody>
      </p:sp>
      <p:sp>
        <p:nvSpPr>
          <p:cNvPr id="12" name="Oval 11">
            <a:extLst>
              <a:ext uri="{FF2B5EF4-FFF2-40B4-BE49-F238E27FC236}">
                <a16:creationId xmlns:a16="http://schemas.microsoft.com/office/drawing/2014/main" id="{9A990C69-4AB9-6102-C415-04DE8E282C9D}"/>
              </a:ext>
            </a:extLst>
          </p:cNvPr>
          <p:cNvSpPr/>
          <p:nvPr/>
        </p:nvSpPr>
        <p:spPr>
          <a:xfrm>
            <a:off x="1816526" y="2166330"/>
            <a:ext cx="3349386" cy="1109193"/>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157FBE77-43FD-187E-A441-C0D2F773327E}"/>
              </a:ext>
            </a:extLst>
          </p:cNvPr>
          <p:cNvSpPr/>
          <p:nvPr/>
        </p:nvSpPr>
        <p:spPr>
          <a:xfrm>
            <a:off x="5505471" y="2113637"/>
            <a:ext cx="2011218" cy="1091692"/>
          </a:xfrm>
          <a:prstGeom prst="ellipse">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B90EC31B-6465-9BCD-0843-08E2B098273F}"/>
              </a:ext>
            </a:extLst>
          </p:cNvPr>
          <p:cNvPicPr>
            <a:picLocks noChangeAspect="1"/>
          </p:cNvPicPr>
          <p:nvPr/>
        </p:nvPicPr>
        <p:blipFill>
          <a:blip r:embed="rId6"/>
          <a:stretch>
            <a:fillRect/>
          </a:stretch>
        </p:blipFill>
        <p:spPr>
          <a:xfrm>
            <a:off x="4157678" y="1017274"/>
            <a:ext cx="1951747" cy="667989"/>
          </a:xfrm>
          <a:prstGeom prst="rect">
            <a:avLst/>
          </a:prstGeom>
          <a:ln>
            <a:solidFill>
              <a:schemeClr val="tx1"/>
            </a:solidFill>
          </a:ln>
        </p:spPr>
      </p:pic>
    </p:spTree>
    <p:extLst>
      <p:ext uri="{BB962C8B-B14F-4D97-AF65-F5344CB8AC3E}">
        <p14:creationId xmlns:p14="http://schemas.microsoft.com/office/powerpoint/2010/main" val="2623186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2CC9-92DA-9012-0F40-03952011C633}"/>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8D73DD3F-7805-B127-779B-A8E2CF3D20E3}"/>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189" name="PlaceHolder 32">
            <a:extLst>
              <a:ext uri="{FF2B5EF4-FFF2-40B4-BE49-F238E27FC236}">
                <a16:creationId xmlns:a16="http://schemas.microsoft.com/office/drawing/2014/main" id="{CDB3CEA3-3162-F185-08B2-04F413A2F0AD}"/>
              </a:ext>
            </a:extLst>
          </p:cNvPr>
          <p:cNvSpPr/>
          <p:nvPr/>
        </p:nvSpPr>
        <p:spPr>
          <a:xfrm>
            <a:off x="128394" y="387"/>
            <a:ext cx="11055163" cy="5484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2800" b="1" spc="-1" dirty="0">
                <a:solidFill>
                  <a:srgbClr val="000000"/>
                </a:solidFill>
                <a:latin typeface="Calibri"/>
                <a:cs typeface="Calibri"/>
              </a:rPr>
              <a:t>TAMU Approach</a:t>
            </a:r>
            <a:endParaRPr lang="en-US" sz="3000" dirty="0">
              <a:latin typeface="Calibri"/>
              <a:cs typeface="Calibri"/>
            </a:endParaRPr>
          </a:p>
        </p:txBody>
      </p:sp>
      <p:cxnSp>
        <p:nvCxnSpPr>
          <p:cNvPr id="13" name="Straight Arrow Connector 12">
            <a:extLst>
              <a:ext uri="{FF2B5EF4-FFF2-40B4-BE49-F238E27FC236}">
                <a16:creationId xmlns:a16="http://schemas.microsoft.com/office/drawing/2014/main" id="{CC966378-E7E5-4A87-89B4-3132978E00BC}"/>
              </a:ext>
            </a:extLst>
          </p:cNvPr>
          <p:cNvCxnSpPr>
            <a:cxnSpLocks/>
          </p:cNvCxnSpPr>
          <p:nvPr/>
        </p:nvCxnSpPr>
        <p:spPr>
          <a:xfrm>
            <a:off x="7066573" y="587165"/>
            <a:ext cx="2500" cy="5938457"/>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3" name="Footer Placeholder 22">
            <a:extLst>
              <a:ext uri="{FF2B5EF4-FFF2-40B4-BE49-F238E27FC236}">
                <a16:creationId xmlns:a16="http://schemas.microsoft.com/office/drawing/2014/main" id="{ED459BBD-5755-FD95-8BF5-F5F668DDC581}"/>
              </a:ext>
            </a:extLst>
          </p:cNvPr>
          <p:cNvSpPr>
            <a:spLocks noGrp="1"/>
          </p:cNvSpPr>
          <p:nvPr>
            <p:ph type="ftr" idx="4"/>
          </p:nvPr>
        </p:nvSpPr>
        <p:spPr/>
        <p:txBody>
          <a:bodyPr/>
          <a:lstStyle/>
          <a:p>
            <a:r>
              <a:rPr lang="en-US"/>
              <a:t>Sabin Thapa, Kent State University @CFNS2025</a:t>
            </a:r>
          </a:p>
        </p:txBody>
      </p:sp>
      <p:cxnSp>
        <p:nvCxnSpPr>
          <p:cNvPr id="24" name="Straight Arrow Connector 23">
            <a:extLst>
              <a:ext uri="{FF2B5EF4-FFF2-40B4-BE49-F238E27FC236}">
                <a16:creationId xmlns:a16="http://schemas.microsoft.com/office/drawing/2014/main" id="{3D6EF575-75E2-46A2-BC43-0F92155F9C3A}"/>
              </a:ext>
            </a:extLst>
          </p:cNvPr>
          <p:cNvCxnSpPr>
            <a:cxnSpLocks/>
          </p:cNvCxnSpPr>
          <p:nvPr/>
        </p:nvCxnSpPr>
        <p:spPr>
          <a:xfrm>
            <a:off x="-3943" y="6532273"/>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1A7B83BC-BE5B-592B-4203-E26A9853E1DE}"/>
              </a:ext>
            </a:extLst>
          </p:cNvPr>
          <p:cNvCxnSpPr>
            <a:cxnSpLocks/>
          </p:cNvCxnSpPr>
          <p:nvPr/>
        </p:nvCxnSpPr>
        <p:spPr>
          <a:xfrm>
            <a:off x="-3943" y="60320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6" name="Slide Number Placeholder 25">
            <a:extLst>
              <a:ext uri="{FF2B5EF4-FFF2-40B4-BE49-F238E27FC236}">
                <a16:creationId xmlns:a16="http://schemas.microsoft.com/office/drawing/2014/main" id="{792489AE-9746-6B7B-01E3-473D62FBD11B}"/>
              </a:ext>
            </a:extLst>
          </p:cNvPr>
          <p:cNvSpPr>
            <a:spLocks noGrp="1"/>
          </p:cNvSpPr>
          <p:nvPr>
            <p:ph type="sldNum" idx="5"/>
          </p:nvPr>
        </p:nvSpPr>
        <p:spPr/>
        <p:txBody>
          <a:bodyPr/>
          <a:lstStyle/>
          <a:p>
            <a:fld id="{6665402A-E0A4-4C36-B0BC-8E7B2EFF3FF5}" type="slidenum">
              <a:rPr lang="en-US" smtClean="0"/>
              <a:t>36</a:t>
            </a:fld>
            <a:endParaRPr lang="en-US"/>
          </a:p>
        </p:txBody>
      </p:sp>
      <p:pic>
        <p:nvPicPr>
          <p:cNvPr id="33" name="Picture 32">
            <a:extLst>
              <a:ext uri="{FF2B5EF4-FFF2-40B4-BE49-F238E27FC236}">
                <a16:creationId xmlns:a16="http://schemas.microsoft.com/office/drawing/2014/main" id="{0630BF66-313B-158B-6493-6F0C50D74371}"/>
              </a:ext>
            </a:extLst>
          </p:cNvPr>
          <p:cNvPicPr>
            <a:picLocks noChangeAspect="1"/>
          </p:cNvPicPr>
          <p:nvPr/>
        </p:nvPicPr>
        <p:blipFill>
          <a:blip r:embed="rId3"/>
          <a:stretch>
            <a:fillRect/>
          </a:stretch>
        </p:blipFill>
        <p:spPr>
          <a:xfrm>
            <a:off x="7374344" y="671282"/>
            <a:ext cx="4789696" cy="5824451"/>
          </a:xfrm>
          <a:prstGeom prst="rect">
            <a:avLst/>
          </a:prstGeom>
        </p:spPr>
      </p:pic>
      <p:sp>
        <p:nvSpPr>
          <p:cNvPr id="36" name="TextBox 35">
            <a:extLst>
              <a:ext uri="{FF2B5EF4-FFF2-40B4-BE49-F238E27FC236}">
                <a16:creationId xmlns:a16="http://schemas.microsoft.com/office/drawing/2014/main" id="{925C2D1B-329B-8D83-9FAB-BAF60B45F72E}"/>
              </a:ext>
            </a:extLst>
          </p:cNvPr>
          <p:cNvSpPr txBox="1"/>
          <p:nvPr/>
        </p:nvSpPr>
        <p:spPr>
          <a:xfrm>
            <a:off x="86427" y="777088"/>
            <a:ext cx="6336998" cy="4847481"/>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Bottom-quark mass and binding energy of different bottomonium states as a function of temperature from internal-energy potentials constrained by </a:t>
            </a:r>
            <a:r>
              <a:rPr lang="en-US" sz="1600" dirty="0" err="1">
                <a:latin typeface="Calibri" panose="020F0502020204030204" pitchFamily="34" charset="0"/>
                <a:ea typeface="Calibri" panose="020F0502020204030204" pitchFamily="34" charset="0"/>
                <a:cs typeface="Calibri" panose="020F0502020204030204" pitchFamily="34" charset="0"/>
              </a:rPr>
              <a:t>lQCD</a:t>
            </a:r>
            <a:r>
              <a:rPr lang="en-US" sz="1600" dirty="0">
                <a:latin typeface="Calibri" panose="020F0502020204030204" pitchFamily="34" charset="0"/>
                <a:ea typeface="Calibri" panose="020F0502020204030204" pitchFamily="34" charset="0"/>
                <a:cs typeface="Calibri" panose="020F0502020204030204" pitchFamily="34" charset="0"/>
              </a:rPr>
              <a:t> data.</a:t>
            </a:r>
          </a:p>
          <a:p>
            <a:pPr marL="171450" indent="-1714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The first one is based on the finite-</a:t>
            </a:r>
            <a:r>
              <a:rPr lang="en-US" sz="1600" dirty="0" err="1">
                <a:latin typeface="Calibri" panose="020F0502020204030204" pitchFamily="34" charset="0"/>
                <a:ea typeface="Calibri" panose="020F0502020204030204" pitchFamily="34" charset="0"/>
                <a:cs typeface="Calibri" panose="020F0502020204030204" pitchFamily="34" charset="0"/>
              </a:rPr>
              <a:t>temperatureinternal</a:t>
            </a:r>
            <a:r>
              <a:rPr lang="en-US" sz="1600" dirty="0">
                <a:latin typeface="Calibri" panose="020F0502020204030204" pitchFamily="34" charset="0"/>
                <a:ea typeface="Calibri" panose="020F0502020204030204" pitchFamily="34" charset="0"/>
                <a:cs typeface="Calibri" panose="020F0502020204030204" pitchFamily="34" charset="0"/>
              </a:rPr>
              <a:t>-energy potential for the quarkonium interaction for which binding energies and heavy-quark masses have been calculated in [2] utilizing constraints from Euclidean quarkonium correlator ratios from thermal lattice QCD (</a:t>
            </a:r>
            <a:r>
              <a:rPr lang="en-US" sz="1600" dirty="0" err="1">
                <a:latin typeface="Calibri" panose="020F0502020204030204" pitchFamily="34" charset="0"/>
                <a:ea typeface="Calibri" panose="020F0502020204030204" pitchFamily="34" charset="0"/>
                <a:cs typeface="Calibri" panose="020F0502020204030204" pitchFamily="34" charset="0"/>
              </a:rPr>
              <a:t>lQCD</a:t>
            </a:r>
            <a:r>
              <a:rPr lang="en-US" sz="1600" dirty="0">
                <a:latin typeface="Calibri" panose="020F0502020204030204" pitchFamily="34" charset="0"/>
                <a:ea typeface="Calibri" panose="020F0502020204030204" pitchFamily="34" charset="0"/>
                <a:cs typeface="Calibri" panose="020F0502020204030204" pitchFamily="34" charset="0"/>
              </a:rPr>
              <a:t>), cf. the upper panels of Figure (right side) for the bottom-quark mass and bottomonium binding energies as a function of temperature. This information has been employed in a </a:t>
            </a:r>
            <a:r>
              <a:rPr lang="en-US" sz="1600" dirty="0" err="1">
                <a:latin typeface="Calibri" panose="020F0502020204030204" pitchFamily="34" charset="0"/>
                <a:ea typeface="Calibri" panose="020F0502020204030204" pitchFamily="34" charset="0"/>
                <a:cs typeface="Calibri" panose="020F0502020204030204" pitchFamily="34" charset="0"/>
              </a:rPr>
              <a:t>quasifree</a:t>
            </a:r>
            <a:r>
              <a:rPr lang="en-US" sz="1600" dirty="0">
                <a:latin typeface="Calibri" panose="020F0502020204030204" pitchFamily="34" charset="0"/>
                <a:ea typeface="Calibri" panose="020F0502020204030204" pitchFamily="34" charset="0"/>
                <a:cs typeface="Calibri" panose="020F0502020204030204" pitchFamily="34" charset="0"/>
              </a:rPr>
              <a:t> approximation to calculate the bottomonium dissociation rates using a perturbative coupling to the thermal medium (assumed to be made of massive light-quark and gluon quasiparticles) via Born diagrams for inelastic p + Y → p + b +b-bar scattering (where p are the thermal </a:t>
            </a:r>
            <a:r>
              <a:rPr lang="en-US" sz="1600" dirty="0" err="1">
                <a:latin typeface="Calibri" panose="020F0502020204030204" pitchFamily="34" charset="0"/>
                <a:ea typeface="Calibri" panose="020F0502020204030204" pitchFamily="34" charset="0"/>
                <a:cs typeface="Calibri" panose="020F0502020204030204" pitchFamily="34" charset="0"/>
              </a:rPr>
              <a:t>partons</a:t>
            </a:r>
            <a:r>
              <a:rPr lang="en-US" sz="1600" dirty="0">
                <a:latin typeface="Calibri" panose="020F0502020204030204" pitchFamily="34" charset="0"/>
                <a:ea typeface="Calibri" panose="020F0502020204030204" pitchFamily="34" charset="0"/>
                <a:cs typeface="Calibri" panose="020F0502020204030204" pitchFamily="34" charset="0"/>
              </a:rPr>
              <a:t>, i.e., light anti-/quarks and gluons) and gluon dissociation g + Y → b + b-bar (where g are the gluons). These rates have been widely </a:t>
            </a:r>
            <a:r>
              <a:rPr lang="en-US" sz="1600" dirty="0" err="1">
                <a:latin typeface="Calibri" panose="020F0502020204030204" pitchFamily="34" charset="0"/>
                <a:ea typeface="Calibri" panose="020F0502020204030204" pitchFamily="34" charset="0"/>
                <a:cs typeface="Calibri" panose="020F0502020204030204" pitchFamily="34" charset="0"/>
              </a:rPr>
              <a:t>usedin</a:t>
            </a:r>
            <a:r>
              <a:rPr lang="en-US" sz="1600" dirty="0">
                <a:latin typeface="Calibri" panose="020F0502020204030204" pitchFamily="34" charset="0"/>
                <a:ea typeface="Calibri" panose="020F0502020204030204" pitchFamily="34" charset="0"/>
                <a:cs typeface="Calibri" panose="020F0502020204030204" pitchFamily="34" charset="0"/>
              </a:rPr>
              <a:t> transport calculations of quarkonium production in heavy-ion collisions for </a:t>
            </a:r>
            <a:r>
              <a:rPr lang="en-US" sz="1600" dirty="0" err="1">
                <a:latin typeface="Calibri" panose="020F0502020204030204" pitchFamily="34" charset="0"/>
                <a:ea typeface="Calibri" panose="020F0502020204030204" pitchFamily="34" charset="0"/>
                <a:cs typeface="Calibri" panose="020F0502020204030204" pitchFamily="34" charset="0"/>
              </a:rPr>
              <a:t>charmonia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bottomonia</a:t>
            </a:r>
            <a:r>
              <a:rPr lang="en-US" sz="1600" dirty="0">
                <a:latin typeface="Calibri" panose="020F0502020204030204" pitchFamily="34" charset="0"/>
                <a:ea typeface="Calibri" panose="020F0502020204030204" pitchFamily="34" charset="0"/>
                <a:cs typeface="Calibri" panose="020F0502020204030204" pitchFamily="34" charset="0"/>
              </a:rPr>
              <a:t> and </a:t>
            </a:r>
            <a:r>
              <a:rPr lang="en-US" sz="1600" dirty="0" err="1">
                <a:latin typeface="Calibri" panose="020F0502020204030204" pitchFamily="34" charset="0"/>
                <a:ea typeface="Calibri" panose="020F0502020204030204" pitchFamily="34" charset="0"/>
                <a:cs typeface="Calibri" panose="020F0502020204030204" pitchFamily="34" charset="0"/>
              </a:rPr>
              <a:t>B</a:t>
            </a:r>
            <a:r>
              <a:rPr lang="en-US" sz="1600" baseline="-25000" dirty="0" err="1">
                <a:latin typeface="Calibri" panose="020F0502020204030204" pitchFamily="34" charset="0"/>
                <a:ea typeface="Calibri" panose="020F0502020204030204" pitchFamily="34" charset="0"/>
                <a:cs typeface="Calibri" panose="020F0502020204030204" pitchFamily="34" charset="0"/>
              </a:rPr>
              <a:t>c</a:t>
            </a:r>
            <a:r>
              <a:rPr lang="en-US" sz="1600" baseline="-25000"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mesons, yielding a fair description of avail-able data from heavy-ion collisions at the SPS, RHIC and the LHC.</a:t>
            </a:r>
          </a:p>
        </p:txBody>
      </p:sp>
      <p:sp>
        <p:nvSpPr>
          <p:cNvPr id="38" name="TextBox 37">
            <a:extLst>
              <a:ext uri="{FF2B5EF4-FFF2-40B4-BE49-F238E27FC236}">
                <a16:creationId xmlns:a16="http://schemas.microsoft.com/office/drawing/2014/main" id="{DDF93E66-8B76-1A90-79D8-10DC5DF8AE5B}"/>
              </a:ext>
            </a:extLst>
          </p:cNvPr>
          <p:cNvSpPr txBox="1"/>
          <p:nvPr/>
        </p:nvSpPr>
        <p:spPr>
          <a:xfrm>
            <a:off x="659501" y="5762466"/>
            <a:ext cx="6174222" cy="461665"/>
          </a:xfrm>
          <a:prstGeom prst="rect">
            <a:avLst/>
          </a:prstGeom>
          <a:noFill/>
        </p:spPr>
        <p:txBody>
          <a:bodyPr wrap="square">
            <a:spAutoFit/>
          </a:bodyPr>
          <a:lstStyle/>
          <a:p>
            <a:r>
              <a:rPr lang="en-US" sz="1200" dirty="0"/>
              <a:t>[1]  X. Du, M. He, R. Rapp (2017), </a:t>
            </a:r>
            <a:r>
              <a:rPr lang="en-US" sz="1200" dirty="0">
                <a:hlinkClick r:id="rId4"/>
              </a:rPr>
              <a:t>1706.08670</a:t>
            </a:r>
            <a:endParaRPr lang="en-US" sz="1200" dirty="0"/>
          </a:p>
          <a:p>
            <a:r>
              <a:rPr lang="en-US" sz="1200" dirty="0"/>
              <a:t>[2] F. Riek &amp; R. Rapp (2018), </a:t>
            </a:r>
            <a:r>
              <a:rPr lang="en-US" sz="1200" dirty="0">
                <a:hlinkClick r:id="rId5"/>
              </a:rPr>
              <a:t>1005.0769</a:t>
            </a:r>
            <a:endParaRPr lang="en-US" sz="1200" dirty="0"/>
          </a:p>
        </p:txBody>
      </p:sp>
    </p:spTree>
    <p:extLst>
      <p:ext uri="{BB962C8B-B14F-4D97-AF65-F5344CB8AC3E}">
        <p14:creationId xmlns:p14="http://schemas.microsoft.com/office/powerpoint/2010/main" val="3238486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B6F0-6831-9601-ABCB-B4C8477C371C}"/>
            </a:ext>
          </a:extLst>
        </p:cNvPr>
        <p:cNvGrpSpPr/>
        <p:nvPr/>
      </p:nvGrpSpPr>
      <p:grpSpPr>
        <a:xfrm>
          <a:off x="0" y="0"/>
          <a:ext cx="0" cy="0"/>
          <a:chOff x="0" y="0"/>
          <a:chExt cx="0" cy="0"/>
        </a:xfrm>
      </p:grpSpPr>
      <p:sp>
        <p:nvSpPr>
          <p:cNvPr id="189" name="PlaceHolder 32">
            <a:extLst>
              <a:ext uri="{FF2B5EF4-FFF2-40B4-BE49-F238E27FC236}">
                <a16:creationId xmlns:a16="http://schemas.microsoft.com/office/drawing/2014/main" id="{096ECC34-1D6A-7A4F-2009-4B8560CC3473}"/>
              </a:ext>
            </a:extLst>
          </p:cNvPr>
          <p:cNvSpPr/>
          <p:nvPr/>
        </p:nvSpPr>
        <p:spPr>
          <a:xfrm>
            <a:off x="327804" y="-186792"/>
            <a:ext cx="8803972" cy="71228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a:solidFill>
                  <a:srgbClr val="000000"/>
                </a:solidFill>
                <a:latin typeface="TeX Gyre Pagella"/>
              </a:rPr>
              <a:t>(3+1)D </a:t>
            </a:r>
            <a:r>
              <a:rPr lang="en-US" sz="3200" b="1" spc="-1" err="1">
                <a:solidFill>
                  <a:srgbClr val="000000"/>
                </a:solidFill>
                <a:latin typeface="TeX Gyre Pagella"/>
              </a:rPr>
              <a:t>aHydro</a:t>
            </a:r>
            <a:endParaRPr lang="en-US" err="1"/>
          </a:p>
        </p:txBody>
      </p:sp>
      <p:sp>
        <p:nvSpPr>
          <p:cNvPr id="15" name="Footer Placeholder 14">
            <a:extLst>
              <a:ext uri="{FF2B5EF4-FFF2-40B4-BE49-F238E27FC236}">
                <a16:creationId xmlns:a16="http://schemas.microsoft.com/office/drawing/2014/main" id="{5E6A9471-EAF1-8927-36D8-6B54B3D54335}"/>
              </a:ext>
            </a:extLst>
          </p:cNvPr>
          <p:cNvSpPr>
            <a:spLocks noGrp="1"/>
          </p:cNvSpPr>
          <p:nvPr>
            <p:ph type="ftr" idx="4"/>
          </p:nvPr>
        </p:nvSpPr>
        <p:spPr/>
        <p:txBody>
          <a:bodyPr/>
          <a:lstStyle/>
          <a:p>
            <a:r>
              <a:rPr lang="en-US"/>
              <a:t>Sabin Thapa, Kent State University @CFNS2025</a:t>
            </a:r>
          </a:p>
        </p:txBody>
      </p:sp>
      <p:cxnSp>
        <p:nvCxnSpPr>
          <p:cNvPr id="16" name="Straight Arrow Connector 15">
            <a:extLst>
              <a:ext uri="{FF2B5EF4-FFF2-40B4-BE49-F238E27FC236}">
                <a16:creationId xmlns:a16="http://schemas.microsoft.com/office/drawing/2014/main" id="{C220DC06-9554-325F-B94B-9ACEAA2DF022}"/>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5B1D4FDD-C946-62D3-4CDF-F72AA900F791}"/>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sp>
        <p:nvSpPr>
          <p:cNvPr id="18" name="Slide Number Placeholder 17">
            <a:extLst>
              <a:ext uri="{FF2B5EF4-FFF2-40B4-BE49-F238E27FC236}">
                <a16:creationId xmlns:a16="http://schemas.microsoft.com/office/drawing/2014/main" id="{C52D62EA-A2D0-FCC4-4171-8D1238CA1251}"/>
              </a:ext>
            </a:extLst>
          </p:cNvPr>
          <p:cNvSpPr>
            <a:spLocks noGrp="1"/>
          </p:cNvSpPr>
          <p:nvPr>
            <p:ph type="sldNum" idx="5"/>
          </p:nvPr>
        </p:nvSpPr>
        <p:spPr/>
        <p:txBody>
          <a:bodyPr/>
          <a:lstStyle/>
          <a:p>
            <a:fld id="{6665402A-E0A4-4C36-B0BC-8E7B2EFF3FF5}" type="slidenum">
              <a:rPr lang="en-US" smtClean="0"/>
              <a:t>37</a:t>
            </a:fld>
            <a:endParaRPr lang="en-US"/>
          </a:p>
        </p:txBody>
      </p:sp>
      <p:pic>
        <p:nvPicPr>
          <p:cNvPr id="7" name="Picture 6">
            <a:extLst>
              <a:ext uri="{FF2B5EF4-FFF2-40B4-BE49-F238E27FC236}">
                <a16:creationId xmlns:a16="http://schemas.microsoft.com/office/drawing/2014/main" id="{84C39B48-CC73-3141-C645-CE4619A6A2DF}"/>
              </a:ext>
            </a:extLst>
          </p:cNvPr>
          <p:cNvPicPr>
            <a:picLocks noChangeAspect="1"/>
          </p:cNvPicPr>
          <p:nvPr/>
        </p:nvPicPr>
        <p:blipFill>
          <a:blip r:embed="rId2"/>
          <a:stretch>
            <a:fillRect/>
          </a:stretch>
        </p:blipFill>
        <p:spPr>
          <a:xfrm>
            <a:off x="1237056" y="617005"/>
            <a:ext cx="9447310" cy="5873315"/>
          </a:xfrm>
          <a:prstGeom prst="rect">
            <a:avLst/>
          </a:prstGeom>
        </p:spPr>
      </p:pic>
    </p:spTree>
    <p:extLst>
      <p:ext uri="{BB962C8B-B14F-4D97-AF65-F5344CB8AC3E}">
        <p14:creationId xmlns:p14="http://schemas.microsoft.com/office/powerpoint/2010/main" val="3994217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D202-5A6F-8FD9-E78D-8277C8EB58DB}"/>
            </a:ext>
          </a:extLst>
        </p:cNvPr>
        <p:cNvGrpSpPr/>
        <p:nvPr/>
      </p:nvGrpSpPr>
      <p:grpSpPr>
        <a:xfrm>
          <a:off x="0" y="0"/>
          <a:ext cx="0" cy="0"/>
          <a:chOff x="0" y="0"/>
          <a:chExt cx="0" cy="0"/>
        </a:xfrm>
      </p:grpSpPr>
      <p:sp>
        <p:nvSpPr>
          <p:cNvPr id="189" name="PlaceHolder 32">
            <a:extLst>
              <a:ext uri="{FF2B5EF4-FFF2-40B4-BE49-F238E27FC236}">
                <a16:creationId xmlns:a16="http://schemas.microsoft.com/office/drawing/2014/main" id="{74BA9878-AB33-79C0-3FA1-1E19E50E0F69}"/>
              </a:ext>
            </a:extLst>
          </p:cNvPr>
          <p:cNvSpPr/>
          <p:nvPr/>
        </p:nvSpPr>
        <p:spPr>
          <a:xfrm>
            <a:off x="327804" y="-186792"/>
            <a:ext cx="8803972" cy="71228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a:solidFill>
                  <a:srgbClr val="000000"/>
                </a:solidFill>
                <a:latin typeface="TeX Gyre Pagella"/>
              </a:rPr>
              <a:t>(3+1)D </a:t>
            </a:r>
            <a:r>
              <a:rPr lang="en-US" sz="3200" b="1" spc="-1" err="1">
                <a:solidFill>
                  <a:srgbClr val="000000"/>
                </a:solidFill>
                <a:latin typeface="TeX Gyre Pagella"/>
              </a:rPr>
              <a:t>aHydro</a:t>
            </a:r>
            <a:endParaRPr lang="en-US" err="1"/>
          </a:p>
        </p:txBody>
      </p:sp>
      <p:sp>
        <p:nvSpPr>
          <p:cNvPr id="15" name="Footer Placeholder 14">
            <a:extLst>
              <a:ext uri="{FF2B5EF4-FFF2-40B4-BE49-F238E27FC236}">
                <a16:creationId xmlns:a16="http://schemas.microsoft.com/office/drawing/2014/main" id="{D3B3A54C-FE86-009B-8620-CAE3ADB3F77A}"/>
              </a:ext>
            </a:extLst>
          </p:cNvPr>
          <p:cNvSpPr>
            <a:spLocks noGrp="1"/>
          </p:cNvSpPr>
          <p:nvPr>
            <p:ph type="ftr" idx="4"/>
          </p:nvPr>
        </p:nvSpPr>
        <p:spPr/>
        <p:txBody>
          <a:bodyPr/>
          <a:lstStyle/>
          <a:p>
            <a:r>
              <a:rPr lang="en-US"/>
              <a:t>Sabin Thapa, Kent State University @CFNS2025</a:t>
            </a:r>
          </a:p>
        </p:txBody>
      </p:sp>
      <p:cxnSp>
        <p:nvCxnSpPr>
          <p:cNvPr id="16" name="Straight Arrow Connector 15">
            <a:extLst>
              <a:ext uri="{FF2B5EF4-FFF2-40B4-BE49-F238E27FC236}">
                <a16:creationId xmlns:a16="http://schemas.microsoft.com/office/drawing/2014/main" id="{9B487F22-8C96-EF25-013B-FF629300F65E}"/>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F29A09AC-60C9-23E4-1272-CEA30963838E}"/>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sp>
        <p:nvSpPr>
          <p:cNvPr id="18" name="Slide Number Placeholder 17">
            <a:extLst>
              <a:ext uri="{FF2B5EF4-FFF2-40B4-BE49-F238E27FC236}">
                <a16:creationId xmlns:a16="http://schemas.microsoft.com/office/drawing/2014/main" id="{8FA60299-944C-810C-C194-1EA1C9EDFB98}"/>
              </a:ext>
            </a:extLst>
          </p:cNvPr>
          <p:cNvSpPr>
            <a:spLocks noGrp="1"/>
          </p:cNvSpPr>
          <p:nvPr>
            <p:ph type="sldNum" idx="5"/>
          </p:nvPr>
        </p:nvSpPr>
        <p:spPr/>
        <p:txBody>
          <a:bodyPr/>
          <a:lstStyle/>
          <a:p>
            <a:fld id="{6665402A-E0A4-4C36-B0BC-8E7B2EFF3FF5}" type="slidenum">
              <a:rPr lang="en-US" smtClean="0"/>
              <a:t>38</a:t>
            </a:fld>
            <a:endParaRPr lang="en-US"/>
          </a:p>
        </p:txBody>
      </p:sp>
      <p:pic>
        <p:nvPicPr>
          <p:cNvPr id="2" name="Picture 1">
            <a:extLst>
              <a:ext uri="{FF2B5EF4-FFF2-40B4-BE49-F238E27FC236}">
                <a16:creationId xmlns:a16="http://schemas.microsoft.com/office/drawing/2014/main" id="{0CD1BD43-A2EF-6709-7B2D-C5DDBDC903A9}"/>
              </a:ext>
            </a:extLst>
          </p:cNvPr>
          <p:cNvPicPr>
            <a:picLocks noChangeAspect="1"/>
          </p:cNvPicPr>
          <p:nvPr/>
        </p:nvPicPr>
        <p:blipFill>
          <a:blip r:embed="rId2"/>
          <a:stretch>
            <a:fillRect/>
          </a:stretch>
        </p:blipFill>
        <p:spPr>
          <a:xfrm>
            <a:off x="93819" y="734786"/>
            <a:ext cx="4184790" cy="5379357"/>
          </a:xfrm>
          <a:prstGeom prst="rect">
            <a:avLst/>
          </a:prstGeom>
        </p:spPr>
      </p:pic>
      <p:sp>
        <p:nvSpPr>
          <p:cNvPr id="3" name="TextBox 2">
            <a:extLst>
              <a:ext uri="{FF2B5EF4-FFF2-40B4-BE49-F238E27FC236}">
                <a16:creationId xmlns:a16="http://schemas.microsoft.com/office/drawing/2014/main" id="{FBF28F34-B746-4239-F1CB-8490CA9DE386}"/>
              </a:ext>
            </a:extLst>
          </p:cNvPr>
          <p:cNvSpPr txBox="1"/>
          <p:nvPr/>
        </p:nvSpPr>
        <p:spPr>
          <a:xfrm>
            <a:off x="714829" y="6203043"/>
            <a:ext cx="27069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472C4"/>
                </a:solidFill>
                <a:latin typeface="Calibri"/>
              </a:rPr>
              <a:t>ALICE Collaboration (2013) 1307.6796</a:t>
            </a:r>
          </a:p>
        </p:txBody>
      </p:sp>
      <p:pic>
        <p:nvPicPr>
          <p:cNvPr id="4" name="Picture 3">
            <a:extLst>
              <a:ext uri="{FF2B5EF4-FFF2-40B4-BE49-F238E27FC236}">
                <a16:creationId xmlns:a16="http://schemas.microsoft.com/office/drawing/2014/main" id="{C9055326-FE05-7AD9-FC7A-D6D38503183D}"/>
              </a:ext>
            </a:extLst>
          </p:cNvPr>
          <p:cNvPicPr>
            <a:picLocks noChangeAspect="1"/>
          </p:cNvPicPr>
          <p:nvPr/>
        </p:nvPicPr>
        <p:blipFill>
          <a:blip r:embed="rId3"/>
          <a:stretch>
            <a:fillRect/>
          </a:stretch>
        </p:blipFill>
        <p:spPr>
          <a:xfrm>
            <a:off x="4762500" y="1671997"/>
            <a:ext cx="7429501" cy="3650079"/>
          </a:xfrm>
          <a:prstGeom prst="rect">
            <a:avLst/>
          </a:prstGeom>
        </p:spPr>
      </p:pic>
      <p:sp>
        <p:nvSpPr>
          <p:cNvPr id="6" name="TextBox 5">
            <a:extLst>
              <a:ext uri="{FF2B5EF4-FFF2-40B4-BE49-F238E27FC236}">
                <a16:creationId xmlns:a16="http://schemas.microsoft.com/office/drawing/2014/main" id="{F87D6951-753A-3391-8C89-1716962148B1}"/>
              </a:ext>
            </a:extLst>
          </p:cNvPr>
          <p:cNvSpPr txBox="1"/>
          <p:nvPr/>
        </p:nvSpPr>
        <p:spPr>
          <a:xfrm>
            <a:off x="7790542" y="5867399"/>
            <a:ext cx="22079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472C4"/>
                </a:solidFill>
                <a:latin typeface="Calibri"/>
              </a:rPr>
              <a:t>CMS Collaboration (2014) </a:t>
            </a:r>
            <a:r>
              <a:rPr lang="en-US" sz="1000">
                <a:solidFill>
                  <a:srgbClr val="4472C4"/>
                </a:solidFill>
                <a:ea typeface="+mn-lt"/>
                <a:cs typeface="+mn-lt"/>
              </a:rPr>
              <a:t>1307.3442 </a:t>
            </a:r>
            <a:endParaRPr lang="en-US"/>
          </a:p>
        </p:txBody>
      </p:sp>
    </p:spTree>
    <p:extLst>
      <p:ext uri="{BB962C8B-B14F-4D97-AF65-F5344CB8AC3E}">
        <p14:creationId xmlns:p14="http://schemas.microsoft.com/office/powerpoint/2010/main" val="789952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B6F0-6831-9601-ABCB-B4C8477C371C}"/>
            </a:ext>
          </a:extLst>
        </p:cNvPr>
        <p:cNvGrpSpPr/>
        <p:nvPr/>
      </p:nvGrpSpPr>
      <p:grpSpPr>
        <a:xfrm>
          <a:off x="0" y="0"/>
          <a:ext cx="0" cy="0"/>
          <a:chOff x="0" y="0"/>
          <a:chExt cx="0" cy="0"/>
        </a:xfrm>
      </p:grpSpPr>
      <p:sp>
        <p:nvSpPr>
          <p:cNvPr id="189" name="PlaceHolder 32">
            <a:extLst>
              <a:ext uri="{FF2B5EF4-FFF2-40B4-BE49-F238E27FC236}">
                <a16:creationId xmlns:a16="http://schemas.microsoft.com/office/drawing/2014/main" id="{096ECC34-1D6A-7A4F-2009-4B8560CC3473}"/>
              </a:ext>
            </a:extLst>
          </p:cNvPr>
          <p:cNvSpPr/>
          <p:nvPr/>
        </p:nvSpPr>
        <p:spPr>
          <a:xfrm>
            <a:off x="327804" y="-186792"/>
            <a:ext cx="8803972" cy="71228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a:solidFill>
                  <a:srgbClr val="000000"/>
                </a:solidFill>
                <a:latin typeface="TeX Gyre Pagella"/>
              </a:rPr>
              <a:t>Future: AA Collision</a:t>
            </a:r>
            <a:endParaRPr lang="en-US"/>
          </a:p>
        </p:txBody>
      </p:sp>
      <p:sp>
        <p:nvSpPr>
          <p:cNvPr id="15" name="Footer Placeholder 14">
            <a:extLst>
              <a:ext uri="{FF2B5EF4-FFF2-40B4-BE49-F238E27FC236}">
                <a16:creationId xmlns:a16="http://schemas.microsoft.com/office/drawing/2014/main" id="{5E6A9471-EAF1-8927-36D8-6B54B3D54335}"/>
              </a:ext>
            </a:extLst>
          </p:cNvPr>
          <p:cNvSpPr>
            <a:spLocks noGrp="1"/>
          </p:cNvSpPr>
          <p:nvPr>
            <p:ph type="ftr" idx="4"/>
          </p:nvPr>
        </p:nvSpPr>
        <p:spPr/>
        <p:txBody>
          <a:bodyPr/>
          <a:lstStyle/>
          <a:p>
            <a:r>
              <a:rPr lang="en-US"/>
              <a:t>Sabin Thapa, Kent State University @CFNS2025</a:t>
            </a:r>
          </a:p>
        </p:txBody>
      </p:sp>
      <p:cxnSp>
        <p:nvCxnSpPr>
          <p:cNvPr id="16" name="Straight Arrow Connector 15">
            <a:extLst>
              <a:ext uri="{FF2B5EF4-FFF2-40B4-BE49-F238E27FC236}">
                <a16:creationId xmlns:a16="http://schemas.microsoft.com/office/drawing/2014/main" id="{C220DC06-9554-325F-B94B-9ACEAA2DF022}"/>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5B1D4FDD-C946-62D3-4CDF-F72AA900F791}"/>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sp>
        <p:nvSpPr>
          <p:cNvPr id="18" name="Slide Number Placeholder 17">
            <a:extLst>
              <a:ext uri="{FF2B5EF4-FFF2-40B4-BE49-F238E27FC236}">
                <a16:creationId xmlns:a16="http://schemas.microsoft.com/office/drawing/2014/main" id="{C52D62EA-A2D0-FCC4-4171-8D1238CA1251}"/>
              </a:ext>
            </a:extLst>
          </p:cNvPr>
          <p:cNvSpPr>
            <a:spLocks noGrp="1"/>
          </p:cNvSpPr>
          <p:nvPr>
            <p:ph type="sldNum" idx="5"/>
          </p:nvPr>
        </p:nvSpPr>
        <p:spPr/>
        <p:txBody>
          <a:bodyPr/>
          <a:lstStyle/>
          <a:p>
            <a:fld id="{6665402A-E0A4-4C36-B0BC-8E7B2EFF3FF5}" type="slidenum">
              <a:rPr lang="en-US" smtClean="0"/>
              <a:t>39</a:t>
            </a:fld>
            <a:endParaRPr lang="en-US"/>
          </a:p>
        </p:txBody>
      </p:sp>
      <p:sp>
        <p:nvSpPr>
          <p:cNvPr id="3" name="TextBox 2">
            <a:extLst>
              <a:ext uri="{FF2B5EF4-FFF2-40B4-BE49-F238E27FC236}">
                <a16:creationId xmlns:a16="http://schemas.microsoft.com/office/drawing/2014/main" id="{4268004B-418A-5621-0F53-D18510AF33D7}"/>
              </a:ext>
            </a:extLst>
          </p:cNvPr>
          <p:cNvSpPr txBox="1"/>
          <p:nvPr/>
        </p:nvSpPr>
        <p:spPr>
          <a:xfrm>
            <a:off x="9459960" y="6221245"/>
            <a:ext cx="456159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4472C4"/>
                </a:solidFill>
                <a:latin typeface="Calibri"/>
              </a:rPr>
              <a:t>M. Strickland &amp; S. Thapa (2023) </a:t>
            </a:r>
            <a:r>
              <a:rPr lang="en-US" sz="1100">
                <a:solidFill>
                  <a:srgbClr val="4472C4"/>
                </a:solidFill>
                <a:ea typeface="+mn-lt"/>
                <a:cs typeface="+mn-lt"/>
              </a:rPr>
              <a:t>2305.17841 </a:t>
            </a:r>
            <a:endParaRPr lang="en-US" sz="1100">
              <a:solidFill>
                <a:srgbClr val="4472C4"/>
              </a:solidFill>
              <a:latin typeface="Calibri"/>
            </a:endParaRPr>
          </a:p>
        </p:txBody>
      </p:sp>
      <p:pic>
        <p:nvPicPr>
          <p:cNvPr id="7" name="Picture 6">
            <a:extLst>
              <a:ext uri="{FF2B5EF4-FFF2-40B4-BE49-F238E27FC236}">
                <a16:creationId xmlns:a16="http://schemas.microsoft.com/office/drawing/2014/main" id="{7CD36B7C-C485-9574-4DF7-B6DE85A39194}"/>
              </a:ext>
            </a:extLst>
          </p:cNvPr>
          <p:cNvPicPr>
            <a:picLocks noChangeAspect="1"/>
          </p:cNvPicPr>
          <p:nvPr/>
        </p:nvPicPr>
        <p:blipFill>
          <a:blip r:embed="rId2"/>
          <a:stretch>
            <a:fillRect/>
          </a:stretch>
        </p:blipFill>
        <p:spPr>
          <a:xfrm>
            <a:off x="177467" y="784692"/>
            <a:ext cx="4048948" cy="3209790"/>
          </a:xfrm>
          <a:prstGeom prst="rect">
            <a:avLst/>
          </a:prstGeom>
        </p:spPr>
      </p:pic>
      <p:sp>
        <p:nvSpPr>
          <p:cNvPr id="8" name="TextBox 7">
            <a:extLst>
              <a:ext uri="{FF2B5EF4-FFF2-40B4-BE49-F238E27FC236}">
                <a16:creationId xmlns:a16="http://schemas.microsoft.com/office/drawing/2014/main" id="{2C8E0DEB-E839-9D00-128C-E963E0BC031D}"/>
              </a:ext>
            </a:extLst>
          </p:cNvPr>
          <p:cNvSpPr txBox="1"/>
          <p:nvPr/>
        </p:nvSpPr>
        <p:spPr>
          <a:xfrm>
            <a:off x="4319412" y="40897"/>
            <a:ext cx="78725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t>In AA collision at RHIC &amp; LHC,  the forward and backward </a:t>
            </a:r>
            <a:r>
              <a:rPr lang="en-US" sz="1600" i="1" dirty="0" err="1"/>
              <a:t>rapidities</a:t>
            </a:r>
            <a:r>
              <a:rPr lang="en-US" sz="1600" i="1" dirty="0"/>
              <a:t>, some additional effects needed! </a:t>
            </a:r>
          </a:p>
        </p:txBody>
      </p:sp>
      <p:pic>
        <p:nvPicPr>
          <p:cNvPr id="4" name="Picture 3">
            <a:extLst>
              <a:ext uri="{FF2B5EF4-FFF2-40B4-BE49-F238E27FC236}">
                <a16:creationId xmlns:a16="http://schemas.microsoft.com/office/drawing/2014/main" id="{F3E318A0-FBB7-C16A-6099-ED17D83A9FA7}"/>
              </a:ext>
            </a:extLst>
          </p:cNvPr>
          <p:cNvPicPr>
            <a:picLocks noChangeAspect="1"/>
          </p:cNvPicPr>
          <p:nvPr/>
        </p:nvPicPr>
        <p:blipFill>
          <a:blip r:embed="rId3"/>
          <a:stretch>
            <a:fillRect/>
          </a:stretch>
        </p:blipFill>
        <p:spPr>
          <a:xfrm>
            <a:off x="8051099" y="693099"/>
            <a:ext cx="4140902" cy="3209789"/>
          </a:xfrm>
          <a:prstGeom prst="rect">
            <a:avLst/>
          </a:prstGeom>
        </p:spPr>
      </p:pic>
      <p:pic>
        <p:nvPicPr>
          <p:cNvPr id="9" name="Picture 8">
            <a:extLst>
              <a:ext uri="{FF2B5EF4-FFF2-40B4-BE49-F238E27FC236}">
                <a16:creationId xmlns:a16="http://schemas.microsoft.com/office/drawing/2014/main" id="{F4E1FB47-2122-089E-0B1F-17619E35E7FC}"/>
              </a:ext>
            </a:extLst>
          </p:cNvPr>
          <p:cNvPicPr>
            <a:picLocks noChangeAspect="1"/>
          </p:cNvPicPr>
          <p:nvPr/>
        </p:nvPicPr>
        <p:blipFill>
          <a:blip r:embed="rId4"/>
          <a:stretch>
            <a:fillRect/>
          </a:stretch>
        </p:blipFill>
        <p:spPr>
          <a:xfrm>
            <a:off x="4319412" y="3450290"/>
            <a:ext cx="3737395" cy="2934709"/>
          </a:xfrm>
          <a:prstGeom prst="rect">
            <a:avLst/>
          </a:prstGeom>
        </p:spPr>
      </p:pic>
    </p:spTree>
    <p:extLst>
      <p:ext uri="{BB962C8B-B14F-4D97-AF65-F5344CB8AC3E}">
        <p14:creationId xmlns:p14="http://schemas.microsoft.com/office/powerpoint/2010/main" val="173079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382973" y="113414"/>
            <a:ext cx="5538940" cy="405994"/>
          </a:xfrm>
          <a:prstGeom prst="rect">
            <a:avLst/>
          </a:prstGeom>
          <a:noFill/>
          <a:ln w="0">
            <a:noFill/>
          </a:ln>
        </p:spPr>
        <p:txBody>
          <a:bodyPr lIns="0" tIns="0" rIns="0" bIns="0" anchor="b">
            <a:noAutofit/>
          </a:bodyPr>
          <a:lstStyle/>
          <a:p>
            <a:r>
              <a:rPr lang="en-US" sz="3000" b="1" spc="-1">
                <a:solidFill>
                  <a:srgbClr val="000000"/>
                </a:solidFill>
                <a:latin typeface="Calibri" panose="020F0502020204030204" pitchFamily="34" charset="0"/>
                <a:cs typeface="Calibri" panose="020F0502020204030204" pitchFamily="34" charset="0"/>
              </a:rPr>
              <a:t>INTRODUCTION &amp; MOTIVATION</a:t>
            </a:r>
            <a:endParaRPr lang="en-US" sz="3000">
              <a:latin typeface="Calibri" panose="020F0502020204030204" pitchFamily="34" charset="0"/>
              <a:cs typeface="Calibri" panose="020F0502020204030204" pitchFamily="34" charset="0"/>
            </a:endParaRPr>
          </a:p>
        </p:txBody>
      </p:sp>
      <p:sp>
        <p:nvSpPr>
          <p:cNvPr id="118" name="PlaceHolder 2"/>
          <p:cNvSpPr>
            <a:spLocks noGrp="1"/>
          </p:cNvSpPr>
          <p:nvPr>
            <p:ph type="subTitle"/>
          </p:nvPr>
        </p:nvSpPr>
        <p:spPr>
          <a:xfrm>
            <a:off x="83289" y="536588"/>
            <a:ext cx="5838624" cy="2097631"/>
          </a:xfrm>
          <a:prstGeom prst="rect">
            <a:avLst/>
          </a:prstGeom>
          <a:noFill/>
          <a:ln w="0">
            <a:noFill/>
          </a:ln>
        </p:spPr>
        <p:txBody>
          <a:bodyPr lIns="0" tIns="0" rIns="0" bIns="0" anchor="t">
            <a:noAutofit/>
          </a:bodyPr>
          <a:lstStyle/>
          <a:p>
            <a:pPr>
              <a:lnSpc>
                <a:spcPct val="100000"/>
              </a:lnSpc>
              <a:spcBef>
                <a:spcPts val="1001"/>
              </a:spcBef>
              <a:tabLst>
                <a:tab pos="0" algn="l"/>
              </a:tabLst>
            </a:pPr>
            <a:r>
              <a:rPr lang="en-US" sz="1700" b="1" spc="-1" dirty="0">
                <a:solidFill>
                  <a:srgbClr val="000000"/>
                </a:solidFill>
                <a:latin typeface="Calibri"/>
                <a:cs typeface="Calibri"/>
              </a:rPr>
              <a:t>Matsui, Satz (1986): </a:t>
            </a:r>
            <a:r>
              <a:rPr lang="en-US" sz="1700" spc="-1" dirty="0" err="1">
                <a:solidFill>
                  <a:srgbClr val="000000"/>
                </a:solidFill>
                <a:latin typeface="Calibri"/>
                <a:cs typeface="Calibri"/>
              </a:rPr>
              <a:t>Quarkonia</a:t>
            </a:r>
            <a:r>
              <a:rPr lang="en-US" sz="1700" spc="-1" dirty="0">
                <a:solidFill>
                  <a:srgbClr val="000000"/>
                </a:solidFill>
                <a:latin typeface="Calibri"/>
                <a:cs typeface="Calibri"/>
              </a:rPr>
              <a:t> inside QGP suppressed due to </a:t>
            </a:r>
            <a:r>
              <a:rPr lang="en-US" sz="1700" b="1" spc="-1" dirty="0">
                <a:solidFill>
                  <a:srgbClr val="000000"/>
                </a:solidFill>
                <a:latin typeface="Calibri"/>
                <a:cs typeface="Calibri"/>
              </a:rPr>
              <a:t>color screening </a:t>
            </a:r>
            <a:r>
              <a:rPr lang="en-US" sz="1700" spc="-1" dirty="0">
                <a:solidFill>
                  <a:srgbClr val="000000"/>
                </a:solidFill>
                <a:latin typeface="Calibri"/>
                <a:cs typeface="Calibri"/>
                <a:sym typeface="Wingdings" pitchFamily="2" charset="2"/>
              </a:rPr>
              <a:t></a:t>
            </a:r>
            <a:r>
              <a:rPr lang="en-US" sz="1700" spc="-1" dirty="0">
                <a:solidFill>
                  <a:srgbClr val="000000"/>
                </a:solidFill>
                <a:latin typeface="Calibri"/>
                <a:cs typeface="Calibri"/>
              </a:rPr>
              <a:t> </a:t>
            </a:r>
            <a:r>
              <a:rPr lang="en-US" sz="1700" b="1" spc="-1" dirty="0">
                <a:solidFill>
                  <a:srgbClr val="000000"/>
                </a:solidFill>
                <a:latin typeface="Calibri"/>
                <a:cs typeface="Calibri"/>
              </a:rPr>
              <a:t> </a:t>
            </a:r>
            <a:r>
              <a:rPr lang="en-US" sz="1700" spc="-1" dirty="0" err="1">
                <a:solidFill>
                  <a:srgbClr val="000000"/>
                </a:solidFill>
                <a:latin typeface="Calibri"/>
                <a:cs typeface="Calibri"/>
              </a:rPr>
              <a:t>Quarkonia</a:t>
            </a:r>
            <a:r>
              <a:rPr lang="en-US" sz="1700" spc="-1" dirty="0">
                <a:solidFill>
                  <a:srgbClr val="000000"/>
                </a:solidFill>
                <a:latin typeface="Calibri"/>
                <a:cs typeface="Calibri"/>
              </a:rPr>
              <a:t> dissociation (static) in hot medium</a:t>
            </a:r>
          </a:p>
          <a:p>
            <a:pPr>
              <a:lnSpc>
                <a:spcPct val="100000"/>
              </a:lnSpc>
              <a:spcBef>
                <a:spcPts val="1001"/>
              </a:spcBef>
              <a:tabLst>
                <a:tab pos="0" algn="l"/>
              </a:tabLst>
            </a:pPr>
            <a:endParaRPr lang="en-US" sz="1700" spc="-1" dirty="0">
              <a:solidFill>
                <a:srgbClr val="000000"/>
              </a:solidFill>
              <a:latin typeface="Calibri"/>
              <a:cs typeface="Calibri"/>
            </a:endParaRPr>
          </a:p>
          <a:p>
            <a:pPr>
              <a:lnSpc>
                <a:spcPct val="100000"/>
              </a:lnSpc>
              <a:spcBef>
                <a:spcPts val="1001"/>
              </a:spcBef>
              <a:tabLst>
                <a:tab pos="0" algn="l"/>
              </a:tabLst>
            </a:pPr>
            <a:endParaRPr lang="en-US" sz="1700" spc="-1" dirty="0">
              <a:solidFill>
                <a:srgbClr val="000000"/>
              </a:solidFill>
              <a:latin typeface="Calibri"/>
              <a:cs typeface="Calibri"/>
            </a:endParaRPr>
          </a:p>
          <a:p>
            <a:pPr>
              <a:lnSpc>
                <a:spcPct val="100000"/>
              </a:lnSpc>
              <a:spcBef>
                <a:spcPts val="1001"/>
              </a:spcBef>
              <a:tabLst>
                <a:tab pos="0" algn="l"/>
              </a:tabLst>
            </a:pPr>
            <a:r>
              <a:rPr lang="en-US" sz="1700" spc="-1" dirty="0">
                <a:solidFill>
                  <a:srgbClr val="000000"/>
                </a:solidFill>
                <a:latin typeface="Calibri"/>
                <a:cs typeface="Calibri"/>
              </a:rPr>
              <a:t>Sequential melting of </a:t>
            </a:r>
            <a:r>
              <a:rPr lang="en-US" sz="1700" spc="-1" dirty="0" err="1">
                <a:solidFill>
                  <a:srgbClr val="000000"/>
                </a:solidFill>
                <a:latin typeface="Calibri"/>
                <a:cs typeface="Calibri"/>
              </a:rPr>
              <a:t>Quarkonia</a:t>
            </a:r>
            <a:r>
              <a:rPr lang="en-US" sz="1700" spc="-1" dirty="0">
                <a:solidFill>
                  <a:srgbClr val="000000"/>
                </a:solidFill>
                <a:latin typeface="Calibri"/>
                <a:cs typeface="Calibri"/>
              </a:rPr>
              <a:t> States in Pb-Pb Collision at LHC energies (&amp; RHIC energies) </a:t>
            </a:r>
            <a:r>
              <a:rPr lang="en-US" sz="1700" spc="-1" dirty="0">
                <a:solidFill>
                  <a:srgbClr val="000000"/>
                </a:solidFill>
                <a:latin typeface="Calibri"/>
                <a:cs typeface="Calibri"/>
                <a:sym typeface="Wingdings" panose="05000000000000000000" pitchFamily="2" charset="2"/>
              </a:rPr>
              <a:t> </a:t>
            </a:r>
            <a:r>
              <a:rPr lang="en-US" sz="1700" b="1" spc="-1" dirty="0">
                <a:solidFill>
                  <a:srgbClr val="000000"/>
                </a:solidFill>
                <a:latin typeface="Calibri"/>
                <a:cs typeface="Calibri"/>
                <a:sym typeface="Wingdings" panose="05000000000000000000" pitchFamily="2" charset="2"/>
              </a:rPr>
              <a:t>QGP Formation</a:t>
            </a:r>
            <a:r>
              <a:rPr lang="en-US" sz="1700" b="1" spc="-1" dirty="0">
                <a:solidFill>
                  <a:srgbClr val="000000"/>
                </a:solidFill>
                <a:latin typeface="Calibri"/>
                <a:cs typeface="Calibri"/>
              </a:rPr>
              <a:t>  </a:t>
            </a:r>
          </a:p>
        </p:txBody>
      </p:sp>
      <p:cxnSp>
        <p:nvCxnSpPr>
          <p:cNvPr id="3" name="Straight Arrow Connector 2">
            <a:extLst>
              <a:ext uri="{FF2B5EF4-FFF2-40B4-BE49-F238E27FC236}">
                <a16:creationId xmlns:a16="http://schemas.microsoft.com/office/drawing/2014/main" id="{F9B9082C-3FA8-9BD2-8514-33CB711BBD59}"/>
              </a:ext>
            </a:extLst>
          </p:cNvPr>
          <p:cNvCxnSpPr/>
          <p:nvPr/>
        </p:nvCxnSpPr>
        <p:spPr>
          <a:xfrm flipV="1">
            <a:off x="3544" y="439479"/>
            <a:ext cx="12105167"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4" name="TextBox 3">
            <a:extLst>
              <a:ext uri="{FF2B5EF4-FFF2-40B4-BE49-F238E27FC236}">
                <a16:creationId xmlns:a16="http://schemas.microsoft.com/office/drawing/2014/main" id="{16D687F6-8C0A-D4D0-E640-C76D2B853332}"/>
              </a:ext>
            </a:extLst>
          </p:cNvPr>
          <p:cNvSpPr txBox="1"/>
          <p:nvPr/>
        </p:nvSpPr>
        <p:spPr>
          <a:xfrm>
            <a:off x="5991637" y="535691"/>
            <a:ext cx="6170155"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Aft>
                <a:spcPts val="600"/>
              </a:spcAft>
              <a:buFont typeface=""/>
              <a:buChar char="•"/>
            </a:pPr>
            <a:r>
              <a:rPr lang="en-US" sz="1600" b="1" dirty="0">
                <a:solidFill>
                  <a:srgbClr val="000000"/>
                </a:solidFill>
                <a:latin typeface="Calibri"/>
                <a:cs typeface="Calibri"/>
              </a:rPr>
              <a:t>Recent Understanding: </a:t>
            </a:r>
            <a:r>
              <a:rPr lang="en-US" sz="1600" dirty="0">
                <a:solidFill>
                  <a:srgbClr val="000000"/>
                </a:solidFill>
                <a:latin typeface="Calibri"/>
                <a:cs typeface="Calibri"/>
              </a:rPr>
              <a:t>Other dynamical effects may be more important:</a:t>
            </a:r>
            <a:r>
              <a:rPr lang="en-US" sz="1600" dirty="0">
                <a:solidFill>
                  <a:srgbClr val="808080"/>
                </a:solidFill>
                <a:latin typeface="Calibri"/>
                <a:cs typeface="Calibri"/>
              </a:rPr>
              <a:t> </a:t>
            </a:r>
            <a:r>
              <a:rPr lang="en-US" sz="1600" b="1" dirty="0">
                <a:solidFill>
                  <a:srgbClr val="000000"/>
                </a:solidFill>
                <a:latin typeface="Calibri"/>
                <a:cs typeface="Calibri"/>
              </a:rPr>
              <a:t>large spectral widths</a:t>
            </a:r>
            <a:endParaRPr lang="en-US" sz="1600" b="1" dirty="0">
              <a:latin typeface="Calibri"/>
              <a:cs typeface="Calibri"/>
            </a:endParaRPr>
          </a:p>
          <a:p>
            <a:pPr marL="228600" indent="-228600">
              <a:spcAft>
                <a:spcPts val="600"/>
              </a:spcAft>
              <a:buFont typeface=""/>
              <a:buChar char="•"/>
            </a:pPr>
            <a:r>
              <a:rPr lang="en-US" sz="1600" b="1" dirty="0">
                <a:latin typeface="Calibri"/>
                <a:cs typeface="Calibri"/>
              </a:rPr>
              <a:t>Lattice calculations:  </a:t>
            </a:r>
            <a:r>
              <a:rPr lang="en-US" sz="1600" dirty="0">
                <a:latin typeface="Calibri"/>
                <a:cs typeface="Calibri"/>
              </a:rPr>
              <a:t>No thermal mass shift for </a:t>
            </a:r>
            <a:r>
              <a:rPr lang="en-US" sz="1600" dirty="0" err="1">
                <a:latin typeface="Calibri"/>
                <a:cs typeface="Calibri"/>
              </a:rPr>
              <a:t>bottomonia</a:t>
            </a:r>
            <a:r>
              <a:rPr lang="en-US" sz="1600" dirty="0">
                <a:latin typeface="Calibri"/>
                <a:cs typeface="Calibri"/>
              </a:rPr>
              <a:t>, but </a:t>
            </a:r>
            <a:r>
              <a:rPr lang="en-US" sz="1600" b="1" dirty="0">
                <a:latin typeface="Calibri"/>
                <a:cs typeface="Calibri"/>
              </a:rPr>
              <a:t>large widths</a:t>
            </a:r>
          </a:p>
          <a:p>
            <a:pPr marL="228600" indent="-228600">
              <a:spcAft>
                <a:spcPts val="600"/>
              </a:spcAft>
              <a:buFont typeface=""/>
              <a:buChar char="•"/>
            </a:pPr>
            <a:r>
              <a:rPr lang="en-US" sz="1600" dirty="0">
                <a:latin typeface="Calibri"/>
                <a:cs typeface="Calibri"/>
              </a:rPr>
              <a:t>Both at LHC &amp; RHIC energies, QGP effect cannot explain the experimental observations on the quarkonium (Upsilon here)  suppression; we need to understand the possible effect of cold nuclear matter, and disentangle it from the hot nuclear matter effect</a:t>
            </a:r>
            <a:endParaRPr lang="en-US" sz="1200" dirty="0">
              <a:latin typeface="Calibri" panose="020F0502020204030204" pitchFamily="34" charset="0"/>
              <a:cs typeface="Calibri" panose="020F0502020204030204" pitchFamily="34" charset="0"/>
            </a:endParaRPr>
          </a:p>
        </p:txBody>
      </p:sp>
      <p:sp>
        <p:nvSpPr>
          <p:cNvPr id="9" name="Footer Placeholder 8">
            <a:extLst>
              <a:ext uri="{FF2B5EF4-FFF2-40B4-BE49-F238E27FC236}">
                <a16:creationId xmlns:a16="http://schemas.microsoft.com/office/drawing/2014/main" id="{6E240805-38AD-1FB6-F9AB-0D7FF012ACFA}"/>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9199A757-E85C-056F-2DED-BDDAAB21AA7D}"/>
              </a:ext>
            </a:extLst>
          </p:cNvPr>
          <p:cNvCxnSpPr>
            <a:cxnSpLocks/>
          </p:cNvCxnSpPr>
          <p:nvPr/>
        </p:nvCxnSpPr>
        <p:spPr>
          <a:xfrm>
            <a:off x="-3943" y="6557801"/>
            <a:ext cx="12192398"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8" name="Slide Number Placeholder 7">
            <a:extLst>
              <a:ext uri="{FF2B5EF4-FFF2-40B4-BE49-F238E27FC236}">
                <a16:creationId xmlns:a16="http://schemas.microsoft.com/office/drawing/2014/main" id="{952DD497-7419-8228-E64F-FF7746B9E16F}"/>
              </a:ext>
            </a:extLst>
          </p:cNvPr>
          <p:cNvSpPr>
            <a:spLocks noGrp="1"/>
          </p:cNvSpPr>
          <p:nvPr>
            <p:ph type="sldNum" idx="5"/>
          </p:nvPr>
        </p:nvSpPr>
        <p:spPr/>
        <p:txBody>
          <a:bodyPr/>
          <a:lstStyle/>
          <a:p>
            <a:fld id="{6665402A-E0A4-4C36-B0BC-8E7B2EFF3FF5}" type="slidenum">
              <a:rPr lang="en-US" smtClean="0"/>
              <a:t>4</a:t>
            </a:fld>
            <a:endParaRPr lang="en-US"/>
          </a:p>
        </p:txBody>
      </p:sp>
      <p:sp>
        <p:nvSpPr>
          <p:cNvPr id="10" name="TextBox 9">
            <a:extLst>
              <a:ext uri="{FF2B5EF4-FFF2-40B4-BE49-F238E27FC236}">
                <a16:creationId xmlns:a16="http://schemas.microsoft.com/office/drawing/2014/main" id="{4C04B9E6-8AB1-1907-6ADF-D4A0C435B499}"/>
              </a:ext>
            </a:extLst>
          </p:cNvPr>
          <p:cNvSpPr txBox="1"/>
          <p:nvPr/>
        </p:nvSpPr>
        <p:spPr>
          <a:xfrm>
            <a:off x="7913434" y="6255525"/>
            <a:ext cx="32302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4472C4"/>
                </a:solidFill>
                <a:latin typeface="Calibri"/>
              </a:rPr>
              <a:t>M. Strickland &amp; S. Thapa (2023) </a:t>
            </a:r>
            <a:r>
              <a:rPr lang="en-US" sz="1050" u="sng" dirty="0">
                <a:solidFill>
                  <a:srgbClr val="4472C4"/>
                </a:solidFill>
                <a:ea typeface="+mn-lt"/>
                <a:cs typeface="+mn-lt"/>
              </a:rPr>
              <a:t>2305.17841 </a:t>
            </a:r>
            <a:endParaRPr lang="en-US" sz="1050" u="sng" dirty="0">
              <a:solidFill>
                <a:srgbClr val="4472C4"/>
              </a:solidFill>
              <a:latin typeface="Calibri"/>
            </a:endParaRPr>
          </a:p>
        </p:txBody>
      </p:sp>
      <p:pic>
        <p:nvPicPr>
          <p:cNvPr id="13" name="Picture 12">
            <a:extLst>
              <a:ext uri="{FF2B5EF4-FFF2-40B4-BE49-F238E27FC236}">
                <a16:creationId xmlns:a16="http://schemas.microsoft.com/office/drawing/2014/main" id="{66860797-082B-106C-64ED-1DA87B201CC1}"/>
              </a:ext>
            </a:extLst>
          </p:cNvPr>
          <p:cNvPicPr>
            <a:picLocks noChangeAspect="1"/>
          </p:cNvPicPr>
          <p:nvPr/>
        </p:nvPicPr>
        <p:blipFill>
          <a:blip r:embed="rId3"/>
          <a:stretch>
            <a:fillRect/>
          </a:stretch>
        </p:blipFill>
        <p:spPr>
          <a:xfrm>
            <a:off x="3447174" y="2963234"/>
            <a:ext cx="4397236" cy="3465625"/>
          </a:xfrm>
          <a:prstGeom prst="rect">
            <a:avLst/>
          </a:prstGeom>
        </p:spPr>
      </p:pic>
      <p:pic>
        <p:nvPicPr>
          <p:cNvPr id="29" name="Picture 28">
            <a:extLst>
              <a:ext uri="{FF2B5EF4-FFF2-40B4-BE49-F238E27FC236}">
                <a16:creationId xmlns:a16="http://schemas.microsoft.com/office/drawing/2014/main" id="{94436EF2-FE07-0BF9-7AD9-C60D70BB5BAC}"/>
              </a:ext>
            </a:extLst>
          </p:cNvPr>
          <p:cNvPicPr>
            <a:picLocks noChangeAspect="1"/>
          </p:cNvPicPr>
          <p:nvPr/>
        </p:nvPicPr>
        <p:blipFill>
          <a:blip r:embed="rId4"/>
          <a:stretch>
            <a:fillRect/>
          </a:stretch>
        </p:blipFill>
        <p:spPr>
          <a:xfrm>
            <a:off x="7827632" y="2890674"/>
            <a:ext cx="4364368" cy="3418601"/>
          </a:xfrm>
          <a:prstGeom prst="rect">
            <a:avLst/>
          </a:prstGeom>
        </p:spPr>
      </p:pic>
      <p:pic>
        <p:nvPicPr>
          <p:cNvPr id="5" name="Picture 4">
            <a:extLst>
              <a:ext uri="{FF2B5EF4-FFF2-40B4-BE49-F238E27FC236}">
                <a16:creationId xmlns:a16="http://schemas.microsoft.com/office/drawing/2014/main" id="{2DE51C52-4B1E-A5CE-E714-A2B2333DBEED}"/>
              </a:ext>
            </a:extLst>
          </p:cNvPr>
          <p:cNvPicPr/>
          <p:nvPr/>
        </p:nvPicPr>
        <p:blipFill>
          <a:blip r:embed="rId5"/>
          <a:stretch/>
        </p:blipFill>
        <p:spPr>
          <a:xfrm>
            <a:off x="415687" y="3150263"/>
            <a:ext cx="1877627" cy="2585454"/>
          </a:xfrm>
          <a:prstGeom prst="rect">
            <a:avLst/>
          </a:prstGeom>
          <a:ln w="0">
            <a:noFill/>
          </a:ln>
        </p:spPr>
      </p:pic>
      <p:pic>
        <p:nvPicPr>
          <p:cNvPr id="6" name="Picture 5">
            <a:extLst>
              <a:ext uri="{FF2B5EF4-FFF2-40B4-BE49-F238E27FC236}">
                <a16:creationId xmlns:a16="http://schemas.microsoft.com/office/drawing/2014/main" id="{C0FCC774-264D-A99D-547C-90C5E2233635}"/>
              </a:ext>
            </a:extLst>
          </p:cNvPr>
          <p:cNvPicPr/>
          <p:nvPr/>
        </p:nvPicPr>
        <p:blipFill rotWithShape="1">
          <a:blip r:embed="rId6"/>
          <a:srcRect l="1856" t="19663" r="1632"/>
          <a:stretch/>
        </p:blipFill>
        <p:spPr>
          <a:xfrm>
            <a:off x="1676400" y="1123729"/>
            <a:ext cx="3171465" cy="923347"/>
          </a:xfrm>
          <a:prstGeom prst="rect">
            <a:avLst/>
          </a:prstGeom>
          <a:ln w="0">
            <a:noFill/>
          </a:ln>
        </p:spPr>
      </p:pic>
      <p:sp>
        <p:nvSpPr>
          <p:cNvPr id="7" name="PlaceHolder 10">
            <a:extLst>
              <a:ext uri="{FF2B5EF4-FFF2-40B4-BE49-F238E27FC236}">
                <a16:creationId xmlns:a16="http://schemas.microsoft.com/office/drawing/2014/main" id="{BB774782-A414-B2C1-77D3-CA696F207332}"/>
              </a:ext>
            </a:extLst>
          </p:cNvPr>
          <p:cNvSpPr/>
          <p:nvPr/>
        </p:nvSpPr>
        <p:spPr>
          <a:xfrm>
            <a:off x="83289" y="5789398"/>
            <a:ext cx="2634770" cy="12387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spcBef>
                <a:spcPts val="401"/>
              </a:spcBef>
              <a:tabLst>
                <a:tab pos="0" algn="l"/>
              </a:tabLst>
            </a:pPr>
            <a:r>
              <a:rPr lang="en-US" sz="1000" b="0" strike="noStrike" spc="-1" dirty="0" err="1">
                <a:solidFill>
                  <a:srgbClr val="2A6099"/>
                </a:solidFill>
                <a:latin typeface="Calibri"/>
                <a:ea typeface="DejaVu Sans"/>
                <a:cs typeface="Calibri"/>
              </a:rPr>
              <a:t>Mocsy</a:t>
            </a:r>
            <a:r>
              <a:rPr lang="en-US" sz="1000" b="0" strike="noStrike" spc="-1" dirty="0">
                <a:solidFill>
                  <a:srgbClr val="2A6099"/>
                </a:solidFill>
                <a:latin typeface="Calibri"/>
                <a:ea typeface="DejaVu Sans"/>
                <a:cs typeface="Calibri"/>
              </a:rPr>
              <a:t>, </a:t>
            </a:r>
            <a:r>
              <a:rPr lang="en-US" sz="1000" b="0" strike="noStrike" spc="-1" dirty="0" err="1">
                <a:solidFill>
                  <a:srgbClr val="2A6099"/>
                </a:solidFill>
                <a:latin typeface="Calibri"/>
                <a:ea typeface="DejaVu Sans"/>
                <a:cs typeface="Calibri"/>
              </a:rPr>
              <a:t>Petreczky</a:t>
            </a:r>
            <a:r>
              <a:rPr lang="en-US" sz="1000" b="0" strike="noStrike" spc="-1" dirty="0">
                <a:solidFill>
                  <a:srgbClr val="2A6099"/>
                </a:solidFill>
                <a:latin typeface="Calibri"/>
                <a:ea typeface="DejaVu Sans"/>
                <a:cs typeface="Calibri"/>
              </a:rPr>
              <a:t>, and Strickland, </a:t>
            </a:r>
            <a:r>
              <a:rPr lang="en-US" sz="1000" b="0" u="sng" strike="noStrike" spc="-1" dirty="0">
                <a:solidFill>
                  <a:srgbClr val="2A6099"/>
                </a:solidFill>
                <a:latin typeface="Calibri"/>
                <a:ea typeface="DejaVu Sans"/>
                <a:cs typeface="Calibri"/>
              </a:rPr>
              <a:t>1302.2180</a:t>
            </a:r>
            <a:endParaRPr lang="en-US" sz="1000" b="0" u="sng" strike="noStrike" spc="-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8478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4217-5832-400A-C2C3-678C1F99D010}"/>
            </a:ext>
          </a:extLst>
        </p:cNvPr>
        <p:cNvGrpSpPr/>
        <p:nvPr/>
      </p:nvGrpSpPr>
      <p:grpSpPr>
        <a:xfrm>
          <a:off x="0" y="0"/>
          <a:ext cx="0" cy="0"/>
          <a:chOff x="0" y="0"/>
          <a:chExt cx="0" cy="0"/>
        </a:xfrm>
      </p:grpSpPr>
      <p:sp>
        <p:nvSpPr>
          <p:cNvPr id="117" name="PlaceHolder 1">
            <a:extLst>
              <a:ext uri="{FF2B5EF4-FFF2-40B4-BE49-F238E27FC236}">
                <a16:creationId xmlns:a16="http://schemas.microsoft.com/office/drawing/2014/main" id="{C7457205-9286-2B8B-986B-07D2D25080B7}"/>
              </a:ext>
            </a:extLst>
          </p:cNvPr>
          <p:cNvSpPr>
            <a:spLocks noGrp="1"/>
          </p:cNvSpPr>
          <p:nvPr>
            <p:ph type="title"/>
          </p:nvPr>
        </p:nvSpPr>
        <p:spPr>
          <a:xfrm>
            <a:off x="382973" y="113414"/>
            <a:ext cx="5538940" cy="405994"/>
          </a:xfrm>
          <a:prstGeom prst="rect">
            <a:avLst/>
          </a:prstGeom>
          <a:noFill/>
          <a:ln w="0">
            <a:noFill/>
          </a:ln>
        </p:spPr>
        <p:txBody>
          <a:bodyPr lIns="0" tIns="0" rIns="0" bIns="0" anchor="b">
            <a:noAutofit/>
          </a:bodyPr>
          <a:lstStyle/>
          <a:p>
            <a:r>
              <a:rPr lang="en-US" sz="3000" b="1" spc="-1">
                <a:solidFill>
                  <a:srgbClr val="000000"/>
                </a:solidFill>
                <a:latin typeface="Calibri" panose="020F0502020204030204" pitchFamily="34" charset="0"/>
                <a:cs typeface="Calibri" panose="020F0502020204030204" pitchFamily="34" charset="0"/>
              </a:rPr>
              <a:t>INTRODUCTION &amp; MOTIVATION</a:t>
            </a:r>
            <a:endParaRPr lang="en-US" sz="3000">
              <a:latin typeface="Calibri" panose="020F0502020204030204" pitchFamily="34" charset="0"/>
              <a:cs typeface="Calibri" panose="020F0502020204030204" pitchFamily="34" charset="0"/>
            </a:endParaRPr>
          </a:p>
        </p:txBody>
      </p:sp>
      <p:sp>
        <p:nvSpPr>
          <p:cNvPr id="118" name="PlaceHolder 2">
            <a:extLst>
              <a:ext uri="{FF2B5EF4-FFF2-40B4-BE49-F238E27FC236}">
                <a16:creationId xmlns:a16="http://schemas.microsoft.com/office/drawing/2014/main" id="{C3C90962-2653-4ACF-9353-CF25E0FAD26B}"/>
              </a:ext>
            </a:extLst>
          </p:cNvPr>
          <p:cNvSpPr>
            <a:spLocks noGrp="1"/>
          </p:cNvSpPr>
          <p:nvPr>
            <p:ph type="subTitle"/>
          </p:nvPr>
        </p:nvSpPr>
        <p:spPr>
          <a:xfrm>
            <a:off x="5619136" y="610953"/>
            <a:ext cx="5300573" cy="1601049"/>
          </a:xfrm>
          <a:prstGeom prst="rect">
            <a:avLst/>
          </a:prstGeom>
          <a:noFill/>
          <a:ln w="0">
            <a:noFill/>
          </a:ln>
        </p:spPr>
        <p:txBody>
          <a:bodyPr lIns="0" tIns="0" rIns="0" bIns="0" anchor="t">
            <a:noAutofit/>
          </a:bodyPr>
          <a:lstStyle/>
          <a:p>
            <a:pPr>
              <a:lnSpc>
                <a:spcPct val="100000"/>
              </a:lnSpc>
              <a:spcBef>
                <a:spcPts val="1001"/>
              </a:spcBef>
              <a:tabLst>
                <a:tab pos="0" algn="l"/>
              </a:tabLst>
            </a:pPr>
            <a:r>
              <a:rPr lang="en-US" sz="1800" spc="-1" dirty="0">
                <a:solidFill>
                  <a:srgbClr val="2A6099"/>
                </a:solidFill>
                <a:latin typeface="Calibri" panose="020F0502020204030204" pitchFamily="34" charset="0"/>
                <a:ea typeface="Calibri" panose="020F0502020204030204" pitchFamily="34" charset="0"/>
                <a:cs typeface="Calibri" panose="020F0502020204030204" pitchFamily="34" charset="0"/>
              </a:rPr>
              <a:t>The p-Pb ratios are larger than the corresponding Pb-Pb ones. </a:t>
            </a:r>
            <a:r>
              <a:rPr lang="en-US" sz="1800" dirty="0">
                <a:latin typeface="Calibri" panose="020F0502020204030204" pitchFamily="34" charset="0"/>
                <a:ea typeface="Calibri" panose="020F0502020204030204" pitchFamily="34" charset="0"/>
                <a:cs typeface="Calibri" panose="020F0502020204030204" pitchFamily="34" charset="0"/>
              </a:rPr>
              <a:t>Suggest stronger final state effects on the excited Upsilon states in p-Pb vs p-p; more studies needed on Upsilon yields in pp and peripheral Pb-Pb events.</a:t>
            </a:r>
          </a:p>
        </p:txBody>
      </p:sp>
      <p:cxnSp>
        <p:nvCxnSpPr>
          <p:cNvPr id="3" name="Straight Arrow Connector 2">
            <a:extLst>
              <a:ext uri="{FF2B5EF4-FFF2-40B4-BE49-F238E27FC236}">
                <a16:creationId xmlns:a16="http://schemas.microsoft.com/office/drawing/2014/main" id="{EF6C8A57-7630-9323-C0C2-F42DCDC41891}"/>
              </a:ext>
            </a:extLst>
          </p:cNvPr>
          <p:cNvCxnSpPr/>
          <p:nvPr/>
        </p:nvCxnSpPr>
        <p:spPr>
          <a:xfrm flipV="1">
            <a:off x="3544" y="439479"/>
            <a:ext cx="12105167" cy="4253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9" name="Footer Placeholder 8">
            <a:extLst>
              <a:ext uri="{FF2B5EF4-FFF2-40B4-BE49-F238E27FC236}">
                <a16:creationId xmlns:a16="http://schemas.microsoft.com/office/drawing/2014/main" id="{35C60B4F-C144-40B7-3E22-7D6B6B09FC97}"/>
              </a:ext>
            </a:extLst>
          </p:cNvPr>
          <p:cNvSpPr>
            <a:spLocks noGrp="1"/>
          </p:cNvSpPr>
          <p:nvPr>
            <p:ph type="ftr" idx="4"/>
          </p:nvPr>
        </p:nvSpPr>
        <p:spPr/>
        <p:txBody>
          <a:bodyPr/>
          <a:lstStyle/>
          <a:p>
            <a:r>
              <a:rPr lang="en-US"/>
              <a:t>Sabin Thapa, Kent State University @CFNS2025</a:t>
            </a:r>
          </a:p>
        </p:txBody>
      </p:sp>
      <p:cxnSp>
        <p:nvCxnSpPr>
          <p:cNvPr id="12" name="Straight Arrow Connector 11">
            <a:extLst>
              <a:ext uri="{FF2B5EF4-FFF2-40B4-BE49-F238E27FC236}">
                <a16:creationId xmlns:a16="http://schemas.microsoft.com/office/drawing/2014/main" id="{402678A7-985E-43DD-2FB4-F56553C4C6CF}"/>
              </a:ext>
            </a:extLst>
          </p:cNvPr>
          <p:cNvCxnSpPr>
            <a:cxnSpLocks/>
          </p:cNvCxnSpPr>
          <p:nvPr/>
        </p:nvCxnSpPr>
        <p:spPr>
          <a:xfrm>
            <a:off x="-3943" y="6557801"/>
            <a:ext cx="12192398"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 name="Straight Arrow Connector 1">
            <a:extLst>
              <a:ext uri="{FF2B5EF4-FFF2-40B4-BE49-F238E27FC236}">
                <a16:creationId xmlns:a16="http://schemas.microsoft.com/office/drawing/2014/main" id="{65B867C6-C0E6-EF06-806C-DC03C24255C1}"/>
              </a:ext>
            </a:extLst>
          </p:cNvPr>
          <p:cNvCxnSpPr>
            <a:cxnSpLocks/>
          </p:cNvCxnSpPr>
          <p:nvPr/>
        </p:nvCxnSpPr>
        <p:spPr>
          <a:xfrm flipH="1">
            <a:off x="5381956" y="439479"/>
            <a:ext cx="17722" cy="6098085"/>
          </a:xfrm>
          <a:prstGeom prst="straightConnector1">
            <a:avLst/>
          </a:prstGeom>
          <a:ln/>
        </p:spPr>
        <p:style>
          <a:lnRef idx="2">
            <a:schemeClr val="accent6"/>
          </a:lnRef>
          <a:fillRef idx="0">
            <a:schemeClr val="accent6"/>
          </a:fillRef>
          <a:effectRef idx="1">
            <a:schemeClr val="accent6"/>
          </a:effectRef>
          <a:fontRef idx="minor">
            <a:schemeClr val="tx1"/>
          </a:fontRef>
        </p:style>
      </p:cxnSp>
      <p:graphicFrame>
        <p:nvGraphicFramePr>
          <p:cNvPr id="30" name="Table 29">
            <a:extLst>
              <a:ext uri="{FF2B5EF4-FFF2-40B4-BE49-F238E27FC236}">
                <a16:creationId xmlns:a16="http://schemas.microsoft.com/office/drawing/2014/main" id="{6485F98E-0F89-591B-D4BE-1A2199F45980}"/>
              </a:ext>
            </a:extLst>
          </p:cNvPr>
          <p:cNvGraphicFramePr>
            <a:graphicFrameLocks noGrp="1"/>
          </p:cNvGraphicFramePr>
          <p:nvPr>
            <p:extLst>
              <p:ext uri="{D42A27DB-BD31-4B8C-83A1-F6EECF244321}">
                <p14:modId xmlns:p14="http://schemas.microsoft.com/office/powerpoint/2010/main" val="865985950"/>
              </p:ext>
            </p:extLst>
          </p:nvPr>
        </p:nvGraphicFramePr>
        <p:xfrm>
          <a:off x="7705935" y="5612918"/>
          <a:ext cx="2581065" cy="243840"/>
        </p:xfrm>
        <a:graphic>
          <a:graphicData uri="http://schemas.openxmlformats.org/drawingml/2006/table">
            <a:tbl>
              <a:tblPr bandRow="1">
                <a:tableStyleId>{5C22544A-7EE6-4342-B048-85BDC9FD1C3A}</a:tableStyleId>
              </a:tblPr>
              <a:tblGrid>
                <a:gridCol w="2581065">
                  <a:extLst>
                    <a:ext uri="{9D8B030D-6E8A-4147-A177-3AD203B41FA5}">
                      <a16:colId xmlns:a16="http://schemas.microsoft.com/office/drawing/2014/main" val="877379068"/>
                    </a:ext>
                  </a:extLst>
                </a:gridCol>
              </a:tblGrid>
              <a:tr h="1226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noProof="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CMS Collaboration, </a:t>
                      </a:r>
                      <a:r>
                        <a:rPr lang="en-US" sz="1000" u="sng" dirty="0">
                          <a:solidFill>
                            <a:srgbClr val="0070C0"/>
                          </a:solidFill>
                          <a:latin typeface="Calibri" panose="020F0502020204030204" pitchFamily="34" charset="0"/>
                          <a:ea typeface="Calibri" panose="020F0502020204030204" pitchFamily="34" charset="0"/>
                          <a:cs typeface="Calibri" panose="020F0502020204030204" pitchFamily="34" charset="0"/>
                        </a:rPr>
                        <a:t>1312.6300</a:t>
                      </a:r>
                      <a:r>
                        <a:rPr lang="en-US" sz="1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000" b="0" i="0" u="sng" strike="noStrike" baseline="0" noProof="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2202.11807</a:t>
                      </a:r>
                      <a:r>
                        <a:rPr lang="en-US" sz="1000" b="0" i="0" u="none" strike="noStrike" baseline="0" noProof="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a:txBody>
                  <a:tcPr marR="61912">
                    <a:lnL w="0">
                      <a:noFill/>
                    </a:lnL>
                    <a:lnR w="0">
                      <a:noFill/>
                    </a:lnR>
                    <a:lnT w="0">
                      <a:noFill/>
                    </a:lnT>
                    <a:lnB w="0">
                      <a:noFill/>
                    </a:lnB>
                    <a:solidFill>
                      <a:srgbClr val="FFFFFF"/>
                    </a:solidFill>
                  </a:tcPr>
                </a:tc>
                <a:extLst>
                  <a:ext uri="{0D108BD9-81ED-4DB2-BD59-A6C34878D82A}">
                    <a16:rowId xmlns:a16="http://schemas.microsoft.com/office/drawing/2014/main" val="3660418177"/>
                  </a:ext>
                </a:extLst>
              </a:tr>
            </a:tbl>
          </a:graphicData>
        </a:graphic>
      </p:graphicFrame>
      <p:sp>
        <p:nvSpPr>
          <p:cNvPr id="8" name="Slide Number Placeholder 7">
            <a:extLst>
              <a:ext uri="{FF2B5EF4-FFF2-40B4-BE49-F238E27FC236}">
                <a16:creationId xmlns:a16="http://schemas.microsoft.com/office/drawing/2014/main" id="{6FB74A5F-229D-7A0E-923E-AB44B445BFFE}"/>
              </a:ext>
            </a:extLst>
          </p:cNvPr>
          <p:cNvSpPr>
            <a:spLocks noGrp="1"/>
          </p:cNvSpPr>
          <p:nvPr>
            <p:ph type="sldNum" idx="5"/>
          </p:nvPr>
        </p:nvSpPr>
        <p:spPr/>
        <p:txBody>
          <a:bodyPr/>
          <a:lstStyle/>
          <a:p>
            <a:fld id="{6665402A-E0A4-4C36-B0BC-8E7B2EFF3FF5}" type="slidenum">
              <a:rPr lang="en-US" smtClean="0"/>
              <a:t>5</a:t>
            </a:fld>
            <a:endParaRPr lang="en-US"/>
          </a:p>
        </p:txBody>
      </p:sp>
      <p:grpSp>
        <p:nvGrpSpPr>
          <p:cNvPr id="49" name="Group 48">
            <a:extLst>
              <a:ext uri="{FF2B5EF4-FFF2-40B4-BE49-F238E27FC236}">
                <a16:creationId xmlns:a16="http://schemas.microsoft.com/office/drawing/2014/main" id="{3A719172-9229-54AC-782B-09F5CF48F964}"/>
              </a:ext>
            </a:extLst>
          </p:cNvPr>
          <p:cNvGrpSpPr/>
          <p:nvPr/>
        </p:nvGrpSpPr>
        <p:grpSpPr>
          <a:xfrm>
            <a:off x="5459855" y="2113342"/>
            <a:ext cx="6751051" cy="3127425"/>
            <a:chOff x="5459855" y="2113342"/>
            <a:chExt cx="6751051" cy="3127425"/>
          </a:xfrm>
        </p:grpSpPr>
        <p:pic>
          <p:nvPicPr>
            <p:cNvPr id="17" name="Picture 16">
              <a:extLst>
                <a:ext uri="{FF2B5EF4-FFF2-40B4-BE49-F238E27FC236}">
                  <a16:creationId xmlns:a16="http://schemas.microsoft.com/office/drawing/2014/main" id="{80B927C6-B7D4-ADB4-62EF-3104B3798756}"/>
                </a:ext>
              </a:extLst>
            </p:cNvPr>
            <p:cNvPicPr>
              <a:picLocks noChangeAspect="1"/>
            </p:cNvPicPr>
            <p:nvPr/>
          </p:nvPicPr>
          <p:blipFill>
            <a:blip r:embed="rId3"/>
            <a:stretch>
              <a:fillRect/>
            </a:stretch>
          </p:blipFill>
          <p:spPr>
            <a:xfrm>
              <a:off x="5459855" y="2113342"/>
              <a:ext cx="6751051" cy="3127425"/>
            </a:xfrm>
            <a:prstGeom prst="rect">
              <a:avLst/>
            </a:prstGeom>
          </p:spPr>
        </p:pic>
        <p:grpSp>
          <p:nvGrpSpPr>
            <p:cNvPr id="48" name="Group 47">
              <a:extLst>
                <a:ext uri="{FF2B5EF4-FFF2-40B4-BE49-F238E27FC236}">
                  <a16:creationId xmlns:a16="http://schemas.microsoft.com/office/drawing/2014/main" id="{9AE4A767-C974-F87D-A35D-869276F44FA9}"/>
                </a:ext>
              </a:extLst>
            </p:cNvPr>
            <p:cNvGrpSpPr/>
            <p:nvPr/>
          </p:nvGrpSpPr>
          <p:grpSpPr>
            <a:xfrm>
              <a:off x="10194408" y="2373362"/>
              <a:ext cx="863211" cy="1239760"/>
              <a:chOff x="10194408" y="2373362"/>
              <a:chExt cx="863211" cy="1239760"/>
            </a:xfrm>
          </p:grpSpPr>
          <p:grpSp>
            <p:nvGrpSpPr>
              <p:cNvPr id="29" name="Group 28">
                <a:extLst>
                  <a:ext uri="{FF2B5EF4-FFF2-40B4-BE49-F238E27FC236}">
                    <a16:creationId xmlns:a16="http://schemas.microsoft.com/office/drawing/2014/main" id="{915D4E13-7DDB-0572-7DC1-FBD5F79FD80B}"/>
                  </a:ext>
                </a:extLst>
              </p:cNvPr>
              <p:cNvGrpSpPr/>
              <p:nvPr/>
            </p:nvGrpSpPr>
            <p:grpSpPr>
              <a:xfrm>
                <a:off x="10265296" y="2373362"/>
                <a:ext cx="713668" cy="133102"/>
                <a:chOff x="7661312" y="3045893"/>
                <a:chExt cx="883169" cy="137117"/>
              </a:xfrm>
            </p:grpSpPr>
            <p:pic>
              <p:nvPicPr>
                <p:cNvPr id="31" name="Picture 30" descr="A blue ball with white background&#10;&#10;Description automatically generated">
                  <a:extLst>
                    <a:ext uri="{FF2B5EF4-FFF2-40B4-BE49-F238E27FC236}">
                      <a16:creationId xmlns:a16="http://schemas.microsoft.com/office/drawing/2014/main" id="{E3235525-0F58-39E5-97E6-F82AB65092F5}"/>
                    </a:ext>
                  </a:extLst>
                </p:cNvPr>
                <p:cNvPicPr>
                  <a:picLocks noChangeAspect="1"/>
                </p:cNvPicPr>
                <p:nvPr/>
              </p:nvPicPr>
              <p:blipFill>
                <a:blip r:embed="rId4"/>
                <a:stretch>
                  <a:fillRect/>
                </a:stretch>
              </p:blipFill>
              <p:spPr>
                <a:xfrm>
                  <a:off x="8379010" y="3054754"/>
                  <a:ext cx="165471" cy="128256"/>
                </a:xfrm>
                <a:prstGeom prst="rect">
                  <a:avLst/>
                </a:prstGeom>
              </p:spPr>
            </p:pic>
            <p:cxnSp>
              <p:nvCxnSpPr>
                <p:cNvPr id="32" name="Straight Arrow Connector 31">
                  <a:extLst>
                    <a:ext uri="{FF2B5EF4-FFF2-40B4-BE49-F238E27FC236}">
                      <a16:creationId xmlns:a16="http://schemas.microsoft.com/office/drawing/2014/main" id="{A8E7D8E4-D4CB-42F3-85D4-363B7114166B}"/>
                    </a:ext>
                  </a:extLst>
                </p:cNvPr>
                <p:cNvCxnSpPr>
                  <a:cxnSpLocks/>
                </p:cNvCxnSpPr>
                <p:nvPr/>
              </p:nvCxnSpPr>
              <p:spPr>
                <a:xfrm flipH="1" flipV="1">
                  <a:off x="8146312" y="3121011"/>
                  <a:ext cx="230370"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3" name="Picture 32" descr="A blue ball with white background&#10;&#10;Description automatically generated">
                  <a:extLst>
                    <a:ext uri="{FF2B5EF4-FFF2-40B4-BE49-F238E27FC236}">
                      <a16:creationId xmlns:a16="http://schemas.microsoft.com/office/drawing/2014/main" id="{6A5D9F52-D14B-25AC-72D4-EED15FD97853}"/>
                    </a:ext>
                  </a:extLst>
                </p:cNvPr>
                <p:cNvPicPr>
                  <a:picLocks noChangeAspect="1"/>
                </p:cNvPicPr>
                <p:nvPr/>
              </p:nvPicPr>
              <p:blipFill>
                <a:blip r:embed="rId4"/>
                <a:stretch>
                  <a:fillRect/>
                </a:stretch>
              </p:blipFill>
              <p:spPr>
                <a:xfrm>
                  <a:off x="7661312" y="3045893"/>
                  <a:ext cx="165471" cy="128256"/>
                </a:xfrm>
                <a:prstGeom prst="rect">
                  <a:avLst/>
                </a:prstGeom>
              </p:spPr>
            </p:pic>
            <p:cxnSp>
              <p:nvCxnSpPr>
                <p:cNvPr id="34" name="Straight Arrow Connector 33">
                  <a:extLst>
                    <a:ext uri="{FF2B5EF4-FFF2-40B4-BE49-F238E27FC236}">
                      <a16:creationId xmlns:a16="http://schemas.microsoft.com/office/drawing/2014/main" id="{572EECD4-79B3-5619-50BF-8B4DE8329378}"/>
                    </a:ext>
                  </a:extLst>
                </p:cNvPr>
                <p:cNvCxnSpPr>
                  <a:cxnSpLocks/>
                </p:cNvCxnSpPr>
                <p:nvPr/>
              </p:nvCxnSpPr>
              <p:spPr>
                <a:xfrm>
                  <a:off x="7853913" y="3113568"/>
                  <a:ext cx="230377" cy="74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8" name="Group 27">
                <a:extLst>
                  <a:ext uri="{FF2B5EF4-FFF2-40B4-BE49-F238E27FC236}">
                    <a16:creationId xmlns:a16="http://schemas.microsoft.com/office/drawing/2014/main" id="{F6AADA3A-A944-8C46-F031-E16F249E27C0}"/>
                  </a:ext>
                </a:extLst>
              </p:cNvPr>
              <p:cNvGrpSpPr/>
              <p:nvPr/>
            </p:nvGrpSpPr>
            <p:grpSpPr>
              <a:xfrm>
                <a:off x="10194408" y="2761806"/>
                <a:ext cx="784555" cy="344896"/>
                <a:chOff x="9729011" y="2268610"/>
                <a:chExt cx="1136912" cy="451221"/>
              </a:xfrm>
            </p:grpSpPr>
            <p:pic>
              <p:nvPicPr>
                <p:cNvPr id="16" name="Picture 15" descr="A close-up of a red and blue sphere&#10;&#10;Description automatically generated">
                  <a:extLst>
                    <a:ext uri="{FF2B5EF4-FFF2-40B4-BE49-F238E27FC236}">
                      <a16:creationId xmlns:a16="http://schemas.microsoft.com/office/drawing/2014/main" id="{BCA37A32-9AC7-D5BC-7F35-F68087F6A26D}"/>
                    </a:ext>
                  </a:extLst>
                </p:cNvPr>
                <p:cNvPicPr>
                  <a:picLocks noChangeAspect="1"/>
                </p:cNvPicPr>
                <p:nvPr/>
              </p:nvPicPr>
              <p:blipFill>
                <a:blip r:embed="rId5"/>
                <a:stretch>
                  <a:fillRect/>
                </a:stretch>
              </p:blipFill>
              <p:spPr>
                <a:xfrm>
                  <a:off x="9729011" y="2268610"/>
                  <a:ext cx="442582" cy="451221"/>
                </a:xfrm>
                <a:prstGeom prst="rect">
                  <a:avLst/>
                </a:prstGeom>
              </p:spPr>
            </p:pic>
            <p:pic>
              <p:nvPicPr>
                <p:cNvPr id="18" name="Picture 17" descr="A blue ball with white background&#10;&#10;Description automatically generated">
                  <a:extLst>
                    <a:ext uri="{FF2B5EF4-FFF2-40B4-BE49-F238E27FC236}">
                      <a16:creationId xmlns:a16="http://schemas.microsoft.com/office/drawing/2014/main" id="{E42DCC4E-A69A-058D-417C-7F2538F78D6C}"/>
                    </a:ext>
                  </a:extLst>
                </p:cNvPr>
                <p:cNvPicPr>
                  <a:picLocks noChangeAspect="1"/>
                </p:cNvPicPr>
                <p:nvPr/>
              </p:nvPicPr>
              <p:blipFill>
                <a:blip r:embed="rId4"/>
                <a:stretch>
                  <a:fillRect/>
                </a:stretch>
              </p:blipFill>
              <p:spPr>
                <a:xfrm>
                  <a:off x="10700452" y="2434522"/>
                  <a:ext cx="165471" cy="128256"/>
                </a:xfrm>
                <a:prstGeom prst="rect">
                  <a:avLst/>
                </a:prstGeom>
              </p:spPr>
            </p:pic>
            <p:cxnSp>
              <p:nvCxnSpPr>
                <p:cNvPr id="20" name="Straight Arrow Connector 19">
                  <a:extLst>
                    <a:ext uri="{FF2B5EF4-FFF2-40B4-BE49-F238E27FC236}">
                      <a16:creationId xmlns:a16="http://schemas.microsoft.com/office/drawing/2014/main" id="{BD678F3D-4E53-1BEA-426A-817D5AA9B340}"/>
                    </a:ext>
                  </a:extLst>
                </p:cNvPr>
                <p:cNvCxnSpPr/>
                <p:nvPr/>
              </p:nvCxnSpPr>
              <p:spPr>
                <a:xfrm flipV="1">
                  <a:off x="10201939" y="2500779"/>
                  <a:ext cx="221512"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027300FF-BCB3-CBE2-C1EC-41219BC895ED}"/>
                    </a:ext>
                  </a:extLst>
                </p:cNvPr>
                <p:cNvCxnSpPr>
                  <a:cxnSpLocks/>
                </p:cNvCxnSpPr>
                <p:nvPr/>
              </p:nvCxnSpPr>
              <p:spPr>
                <a:xfrm flipH="1" flipV="1">
                  <a:off x="10432312" y="2500779"/>
                  <a:ext cx="230370"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2" name="Group 41">
                <a:extLst>
                  <a:ext uri="{FF2B5EF4-FFF2-40B4-BE49-F238E27FC236}">
                    <a16:creationId xmlns:a16="http://schemas.microsoft.com/office/drawing/2014/main" id="{F3ED3F11-A3E4-DF8A-1FAF-E681B93B0918}"/>
                  </a:ext>
                </a:extLst>
              </p:cNvPr>
              <p:cNvGrpSpPr/>
              <p:nvPr/>
            </p:nvGrpSpPr>
            <p:grpSpPr>
              <a:xfrm>
                <a:off x="10194409" y="3270389"/>
                <a:ext cx="863210" cy="342733"/>
                <a:chOff x="7794105" y="1294195"/>
                <a:chExt cx="1126037" cy="364325"/>
              </a:xfrm>
            </p:grpSpPr>
            <p:grpSp>
              <p:nvGrpSpPr>
                <p:cNvPr id="43" name="Group 42">
                  <a:extLst>
                    <a:ext uri="{FF2B5EF4-FFF2-40B4-BE49-F238E27FC236}">
                      <a16:creationId xmlns:a16="http://schemas.microsoft.com/office/drawing/2014/main" id="{44ABB61E-7C1A-F05C-8012-ED823FB53D7C}"/>
                    </a:ext>
                  </a:extLst>
                </p:cNvPr>
                <p:cNvGrpSpPr/>
                <p:nvPr/>
              </p:nvGrpSpPr>
              <p:grpSpPr>
                <a:xfrm>
                  <a:off x="7794105" y="1313624"/>
                  <a:ext cx="759034" cy="344896"/>
                  <a:chOff x="9729011" y="2268610"/>
                  <a:chExt cx="933671" cy="451221"/>
                </a:xfrm>
              </p:grpSpPr>
              <p:pic>
                <p:nvPicPr>
                  <p:cNvPr id="45" name="Picture 44" descr="A close-up of a red and blue sphere&#10;&#10;Description automatically generated">
                    <a:extLst>
                      <a:ext uri="{FF2B5EF4-FFF2-40B4-BE49-F238E27FC236}">
                        <a16:creationId xmlns:a16="http://schemas.microsoft.com/office/drawing/2014/main" id="{FE93910B-A481-B9B9-0D48-A7C2999C9F88}"/>
                      </a:ext>
                    </a:extLst>
                  </p:cNvPr>
                  <p:cNvPicPr>
                    <a:picLocks noChangeAspect="1"/>
                  </p:cNvPicPr>
                  <p:nvPr/>
                </p:nvPicPr>
                <p:blipFill>
                  <a:blip r:embed="rId5"/>
                  <a:stretch>
                    <a:fillRect/>
                  </a:stretch>
                </p:blipFill>
                <p:spPr>
                  <a:xfrm>
                    <a:off x="9729011" y="2268610"/>
                    <a:ext cx="442582" cy="451221"/>
                  </a:xfrm>
                  <a:prstGeom prst="rect">
                    <a:avLst/>
                  </a:prstGeom>
                </p:spPr>
              </p:pic>
              <p:cxnSp>
                <p:nvCxnSpPr>
                  <p:cNvPr id="46" name="Straight Arrow Connector 45">
                    <a:extLst>
                      <a:ext uri="{FF2B5EF4-FFF2-40B4-BE49-F238E27FC236}">
                        <a16:creationId xmlns:a16="http://schemas.microsoft.com/office/drawing/2014/main" id="{5C6F6925-135E-780E-C5E6-E66F7C2BC355}"/>
                      </a:ext>
                    </a:extLst>
                  </p:cNvPr>
                  <p:cNvCxnSpPr/>
                  <p:nvPr/>
                </p:nvCxnSpPr>
                <p:spPr>
                  <a:xfrm flipV="1">
                    <a:off x="10201939" y="2500779"/>
                    <a:ext cx="221512"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A3845AD9-AB43-F3AB-73E6-E36F1237403E}"/>
                      </a:ext>
                    </a:extLst>
                  </p:cNvPr>
                  <p:cNvCxnSpPr>
                    <a:cxnSpLocks/>
                  </p:cNvCxnSpPr>
                  <p:nvPr/>
                </p:nvCxnSpPr>
                <p:spPr>
                  <a:xfrm flipH="1" flipV="1">
                    <a:off x="10432312" y="2500779"/>
                    <a:ext cx="230370"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4" name="Picture 43" descr="A close-up of a red and blue sphere&#10;&#10;Description automatically generated">
                  <a:extLst>
                    <a:ext uri="{FF2B5EF4-FFF2-40B4-BE49-F238E27FC236}">
                      <a16:creationId xmlns:a16="http://schemas.microsoft.com/office/drawing/2014/main" id="{102AC54E-CA82-AF1E-CBB6-7ADD09F2530A}"/>
                    </a:ext>
                  </a:extLst>
                </p:cNvPr>
                <p:cNvPicPr>
                  <a:picLocks noChangeAspect="1"/>
                </p:cNvPicPr>
                <p:nvPr/>
              </p:nvPicPr>
              <p:blipFill>
                <a:blip r:embed="rId5"/>
                <a:stretch>
                  <a:fillRect/>
                </a:stretch>
              </p:blipFill>
              <p:spPr>
                <a:xfrm>
                  <a:off x="8560342" y="1294195"/>
                  <a:ext cx="359800" cy="344896"/>
                </a:xfrm>
                <a:prstGeom prst="rect">
                  <a:avLst/>
                </a:prstGeom>
              </p:spPr>
            </p:pic>
          </p:grpSp>
        </p:grpSp>
      </p:grpSp>
      <p:sp>
        <p:nvSpPr>
          <p:cNvPr id="52" name="TextBox 51">
            <a:extLst>
              <a:ext uri="{FF2B5EF4-FFF2-40B4-BE49-F238E27FC236}">
                <a16:creationId xmlns:a16="http://schemas.microsoft.com/office/drawing/2014/main" id="{6DC269E3-EB58-EB7C-EAFF-AB225BA31AEB}"/>
              </a:ext>
            </a:extLst>
          </p:cNvPr>
          <p:cNvSpPr txBox="1"/>
          <p:nvPr/>
        </p:nvSpPr>
        <p:spPr>
          <a:xfrm>
            <a:off x="131137" y="700086"/>
            <a:ext cx="5168925" cy="4524315"/>
          </a:xfrm>
          <a:prstGeom prst="rect">
            <a:avLst/>
          </a:prstGeom>
          <a:noFill/>
        </p:spPr>
        <p:txBody>
          <a:bodyPr wrap="square">
            <a:spAutoFit/>
          </a:bodyPr>
          <a:lstStyle/>
          <a:p>
            <a:pPr marL="285750" indent="-285750">
              <a:buFont typeface="Arial" panose="020B0604020202020204" pitchFamily="34" charset="0"/>
              <a:buChar char="•"/>
            </a:pPr>
            <a:r>
              <a:rPr lang="en-US" dirty="0"/>
              <a:t>Observables at RHIC and LHC reveal a smooth transition between proton-proton, proton-nucleus, and nucleus-nucleus collisions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p-Pb collisions at LHC energies, excited bottomonium states Υ(2S) and Υ(3S) are suppressed more than the ground state Υ(1S)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low energies or small systems, relative suppression may arise from final-state interactions, potentially involving hot QGP effects.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Possibility of </a:t>
            </a:r>
            <a:r>
              <a:rPr lang="en-US" u="sng" dirty="0">
                <a:latin typeface="Calibri" panose="020F0502020204030204" pitchFamily="34" charset="0"/>
                <a:cs typeface="Calibri" panose="020F0502020204030204" pitchFamily="34" charset="0"/>
              </a:rPr>
              <a:t>formation of short-lived QGP in        p-A collisions</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5777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5D238297-43AC-884B-2975-8A1229E5A7DF}"/>
              </a:ext>
            </a:extLst>
          </p:cNvPr>
          <p:cNvGrpSpPr/>
          <p:nvPr/>
        </p:nvGrpSpPr>
        <p:grpSpPr>
          <a:xfrm>
            <a:off x="6447336" y="959857"/>
            <a:ext cx="5741119" cy="1163107"/>
            <a:chOff x="266354" y="4965048"/>
            <a:chExt cx="6396813" cy="1079254"/>
          </a:xfrm>
        </p:grpSpPr>
        <p:pic>
          <p:nvPicPr>
            <p:cNvPr id="5" name="Picture 4" descr="A group of black letters&#10;&#10;Description automatically generated">
              <a:extLst>
                <a:ext uri="{FF2B5EF4-FFF2-40B4-BE49-F238E27FC236}">
                  <a16:creationId xmlns:a16="http://schemas.microsoft.com/office/drawing/2014/main" id="{2F5BC8E5-2087-34FB-7A34-2AFFF5A6EE9F}"/>
                </a:ext>
              </a:extLst>
            </p:cNvPr>
            <p:cNvPicPr>
              <a:picLocks noChangeAspect="1"/>
            </p:cNvPicPr>
            <p:nvPr/>
          </p:nvPicPr>
          <p:blipFill>
            <a:blip r:embed="rId3"/>
            <a:stretch>
              <a:fillRect/>
            </a:stretch>
          </p:blipFill>
          <p:spPr>
            <a:xfrm>
              <a:off x="266354" y="5469479"/>
              <a:ext cx="6396813" cy="574823"/>
            </a:xfrm>
            <a:prstGeom prst="rect">
              <a:avLst/>
            </a:prstGeom>
            <a:ln>
              <a:solidFill>
                <a:schemeClr val="tx1"/>
              </a:solidFill>
            </a:ln>
          </p:spPr>
        </p:pic>
        <p:sp>
          <p:nvSpPr>
            <p:cNvPr id="12" name="PlaceHolder 2">
              <a:extLst>
                <a:ext uri="{FF2B5EF4-FFF2-40B4-BE49-F238E27FC236}">
                  <a16:creationId xmlns:a16="http://schemas.microsoft.com/office/drawing/2014/main" id="{EB663495-2EFC-F4D6-41D7-E8DE735AF9BC}"/>
                </a:ext>
              </a:extLst>
            </p:cNvPr>
            <p:cNvSpPr txBox="1">
              <a:spLocks/>
            </p:cNvSpPr>
            <p:nvPr/>
          </p:nvSpPr>
          <p:spPr>
            <a:xfrm>
              <a:off x="266354" y="4965048"/>
              <a:ext cx="5519627" cy="370403"/>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3465A4"/>
                </a:buClr>
                <a:buSzPct val="80000"/>
                <a:buNone/>
              </a:pPr>
              <a:r>
                <a:rPr lang="en-US" sz="1600" spc="-1" dirty="0">
                  <a:latin typeface="Calibri"/>
                  <a:cs typeface="Calibri"/>
                </a:rPr>
                <a:t>The p-A cross section by Color Evaporation Model (CEM) given by,</a:t>
              </a:r>
            </a:p>
          </p:txBody>
        </p:sp>
      </p:grpSp>
      <p:sp>
        <p:nvSpPr>
          <p:cNvPr id="17" name="Footer Placeholder 16">
            <a:extLst>
              <a:ext uri="{FF2B5EF4-FFF2-40B4-BE49-F238E27FC236}">
                <a16:creationId xmlns:a16="http://schemas.microsoft.com/office/drawing/2014/main" id="{2C180C3A-E7A2-E2DC-248D-6B7F82B1C9A2}"/>
              </a:ext>
            </a:extLst>
          </p:cNvPr>
          <p:cNvSpPr>
            <a:spLocks noGrp="1"/>
          </p:cNvSpPr>
          <p:nvPr>
            <p:ph type="ftr" idx="4"/>
          </p:nvPr>
        </p:nvSpPr>
        <p:spPr/>
        <p:txBody>
          <a:bodyPr/>
          <a:lstStyle/>
          <a:p>
            <a:r>
              <a:rPr lang="en-US"/>
              <a:t>Sabin Thapa, Kent State University @CFNS2025</a:t>
            </a:r>
          </a:p>
        </p:txBody>
      </p:sp>
      <p:cxnSp>
        <p:nvCxnSpPr>
          <p:cNvPr id="18" name="Straight Arrow Connector 17">
            <a:extLst>
              <a:ext uri="{FF2B5EF4-FFF2-40B4-BE49-F238E27FC236}">
                <a16:creationId xmlns:a16="http://schemas.microsoft.com/office/drawing/2014/main" id="{5377BF28-FAC4-333A-C4C1-1D036F78575C}"/>
              </a:ext>
            </a:extLst>
          </p:cNvPr>
          <p:cNvCxnSpPr>
            <a:cxnSpLocks/>
          </p:cNvCxnSpPr>
          <p:nvPr/>
        </p:nvCxnSpPr>
        <p:spPr>
          <a:xfrm>
            <a:off x="-3943" y="6543424"/>
            <a:ext cx="12192398"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DFC0B3BD-A44A-7FA9-A60A-4C48E76880CE}"/>
              </a:ext>
            </a:extLst>
          </p:cNvPr>
          <p:cNvCxnSpPr>
            <a:cxnSpLocks/>
          </p:cNvCxnSpPr>
          <p:nvPr/>
        </p:nvCxnSpPr>
        <p:spPr>
          <a:xfrm>
            <a:off x="-3943" y="496878"/>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1" name="Slide Number Placeholder 20">
            <a:extLst>
              <a:ext uri="{FF2B5EF4-FFF2-40B4-BE49-F238E27FC236}">
                <a16:creationId xmlns:a16="http://schemas.microsoft.com/office/drawing/2014/main" id="{90C1A77F-F793-49CE-6B55-358B35AA134F}"/>
              </a:ext>
            </a:extLst>
          </p:cNvPr>
          <p:cNvSpPr>
            <a:spLocks noGrp="1"/>
          </p:cNvSpPr>
          <p:nvPr>
            <p:ph type="sldNum" idx="5"/>
          </p:nvPr>
        </p:nvSpPr>
        <p:spPr/>
        <p:txBody>
          <a:bodyPr/>
          <a:lstStyle/>
          <a:p>
            <a:fld id="{6665402A-E0A4-4C36-B0BC-8E7B2EFF3FF5}" type="slidenum">
              <a:rPr lang="en-US" smtClean="0"/>
              <a:t>6</a:t>
            </a:fld>
            <a:endParaRPr lang="en-US"/>
          </a:p>
        </p:txBody>
      </p:sp>
      <p:grpSp>
        <p:nvGrpSpPr>
          <p:cNvPr id="32" name="Group 31">
            <a:extLst>
              <a:ext uri="{FF2B5EF4-FFF2-40B4-BE49-F238E27FC236}">
                <a16:creationId xmlns:a16="http://schemas.microsoft.com/office/drawing/2014/main" id="{43511466-32BE-9614-CBEB-C325DBBBC4D1}"/>
              </a:ext>
            </a:extLst>
          </p:cNvPr>
          <p:cNvGrpSpPr/>
          <p:nvPr/>
        </p:nvGrpSpPr>
        <p:grpSpPr>
          <a:xfrm>
            <a:off x="443120" y="4532916"/>
            <a:ext cx="5145818" cy="1844655"/>
            <a:chOff x="164474" y="2471698"/>
            <a:chExt cx="5145818" cy="1844655"/>
          </a:xfrm>
        </p:grpSpPr>
        <p:pic>
          <p:nvPicPr>
            <p:cNvPr id="4" name="Picture 3">
              <a:extLst>
                <a:ext uri="{FF2B5EF4-FFF2-40B4-BE49-F238E27FC236}">
                  <a16:creationId xmlns:a16="http://schemas.microsoft.com/office/drawing/2014/main" id="{8E799753-6459-F89D-FE01-8CC812E57FD9}"/>
                </a:ext>
              </a:extLst>
            </p:cNvPr>
            <p:cNvPicPr>
              <a:picLocks noChangeAspect="1"/>
            </p:cNvPicPr>
            <p:nvPr/>
          </p:nvPicPr>
          <p:blipFill>
            <a:blip r:embed="rId4"/>
            <a:stretch>
              <a:fillRect/>
            </a:stretch>
          </p:blipFill>
          <p:spPr>
            <a:xfrm>
              <a:off x="2658583" y="3334317"/>
              <a:ext cx="2647950" cy="400050"/>
            </a:xfrm>
            <a:prstGeom prst="rect">
              <a:avLst/>
            </a:prstGeom>
            <a:ln>
              <a:solidFill>
                <a:schemeClr val="tx1"/>
              </a:solidFill>
            </a:ln>
          </p:spPr>
        </p:pic>
        <p:pic>
          <p:nvPicPr>
            <p:cNvPr id="9" name="Picture 8">
              <a:extLst>
                <a:ext uri="{FF2B5EF4-FFF2-40B4-BE49-F238E27FC236}">
                  <a16:creationId xmlns:a16="http://schemas.microsoft.com/office/drawing/2014/main" id="{3EB8F6C1-C745-BB05-02C7-33EA45896142}"/>
                </a:ext>
              </a:extLst>
            </p:cNvPr>
            <p:cNvPicPr>
              <a:picLocks noChangeAspect="1"/>
            </p:cNvPicPr>
            <p:nvPr/>
          </p:nvPicPr>
          <p:blipFill>
            <a:blip r:embed="rId5"/>
            <a:stretch>
              <a:fillRect/>
            </a:stretch>
          </p:blipFill>
          <p:spPr>
            <a:xfrm>
              <a:off x="2706201" y="3808205"/>
              <a:ext cx="2604091" cy="508148"/>
            </a:xfrm>
            <a:prstGeom prst="rect">
              <a:avLst/>
            </a:prstGeom>
            <a:ln>
              <a:solidFill>
                <a:schemeClr val="tx1"/>
              </a:solidFill>
            </a:ln>
          </p:spPr>
        </p:pic>
        <p:sp>
          <p:nvSpPr>
            <p:cNvPr id="23" name="TextBox 22">
              <a:extLst>
                <a:ext uri="{FF2B5EF4-FFF2-40B4-BE49-F238E27FC236}">
                  <a16:creationId xmlns:a16="http://schemas.microsoft.com/office/drawing/2014/main" id="{CD53DDD6-06F7-9CDC-C349-09E6D70E6CEF}"/>
                </a:ext>
              </a:extLst>
            </p:cNvPr>
            <p:cNvSpPr txBox="1"/>
            <p:nvPr/>
          </p:nvSpPr>
          <p:spPr>
            <a:xfrm>
              <a:off x="164474" y="3360723"/>
              <a:ext cx="2535892" cy="338554"/>
            </a:xfrm>
            <a:prstGeom prst="rect">
              <a:avLst/>
            </a:prstGeom>
            <a:noFill/>
          </p:spPr>
          <p:txBody>
            <a:bodyPr wrap="square" lIns="91440" tIns="45720" rIns="91440" bIns="45720" rtlCol="0" anchor="t">
              <a:spAutoFit/>
            </a:bodyPr>
            <a:lstStyle/>
            <a:p>
              <a:r>
                <a:rPr lang="en-US" sz="1600" dirty="0">
                  <a:latin typeface="Calibri"/>
                </a:rPr>
                <a:t>Free proton </a:t>
              </a:r>
              <a:r>
                <a:rPr lang="en-US" sz="1600" dirty="0" err="1">
                  <a:latin typeface="Calibri"/>
                </a:rPr>
                <a:t>parton</a:t>
              </a:r>
              <a:r>
                <a:rPr lang="en-US" sz="1600" dirty="0">
                  <a:latin typeface="Calibri"/>
                </a:rPr>
                <a:t> density: </a:t>
              </a:r>
            </a:p>
          </p:txBody>
        </p:sp>
        <p:sp>
          <p:nvSpPr>
            <p:cNvPr id="28" name="PlaceHolder 2">
              <a:extLst>
                <a:ext uri="{FF2B5EF4-FFF2-40B4-BE49-F238E27FC236}">
                  <a16:creationId xmlns:a16="http://schemas.microsoft.com/office/drawing/2014/main" id="{23AA7313-6A41-4BB7-C563-B0EF6F99F32A}"/>
                </a:ext>
              </a:extLst>
            </p:cNvPr>
            <p:cNvSpPr txBox="1">
              <a:spLocks/>
            </p:cNvSpPr>
            <p:nvPr/>
          </p:nvSpPr>
          <p:spPr>
            <a:xfrm>
              <a:off x="935334" y="2471698"/>
              <a:ext cx="2011773" cy="248394"/>
            </a:xfrm>
            <a:prstGeom prst="rect">
              <a:avLst/>
            </a:prstGeom>
            <a:noFill/>
            <a:ln w="0">
              <a:solidFill>
                <a:schemeClr val="accent1"/>
              </a:solid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spc="-1" dirty="0">
                  <a:latin typeface="Calibri"/>
                  <a:cs typeface="Calibri"/>
                </a:rPr>
                <a:t>CT10 proton PDFs used</a:t>
              </a:r>
              <a:endParaRPr lang="en-US" sz="1400" dirty="0">
                <a:latin typeface="Calibri"/>
                <a:cs typeface="Calibri"/>
              </a:endParaRPr>
            </a:p>
          </p:txBody>
        </p:sp>
        <p:cxnSp>
          <p:nvCxnSpPr>
            <p:cNvPr id="29" name="Straight Arrow Connector 28">
              <a:extLst>
                <a:ext uri="{FF2B5EF4-FFF2-40B4-BE49-F238E27FC236}">
                  <a16:creationId xmlns:a16="http://schemas.microsoft.com/office/drawing/2014/main" id="{F474028B-7210-9D6D-1A5A-58E0C1A3C5DB}"/>
                </a:ext>
              </a:extLst>
            </p:cNvPr>
            <p:cNvCxnSpPr>
              <a:cxnSpLocks/>
            </p:cNvCxnSpPr>
            <p:nvPr/>
          </p:nvCxnSpPr>
          <p:spPr>
            <a:xfrm>
              <a:off x="2937800" y="2711082"/>
              <a:ext cx="1086657" cy="727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DF48EE0-CE1A-20E2-14CA-967E3F38203F}"/>
                </a:ext>
              </a:extLst>
            </p:cNvPr>
            <p:cNvSpPr/>
            <p:nvPr/>
          </p:nvSpPr>
          <p:spPr>
            <a:xfrm>
              <a:off x="1006218" y="2718981"/>
              <a:ext cx="2398332" cy="1783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900" spc="-1">
                  <a:solidFill>
                    <a:srgbClr val="2A6099"/>
                  </a:solidFill>
                  <a:latin typeface="Calibri"/>
                  <a:ea typeface="+mn-lt"/>
                  <a:cs typeface="Calibri"/>
                </a:rPr>
                <a:t>Lai, Hung-Liang et al (2010), </a:t>
              </a:r>
              <a:r>
                <a:rPr lang="en-US" sz="900" u="sng" spc="-1">
                  <a:solidFill>
                    <a:srgbClr val="2A6099"/>
                  </a:solidFill>
                  <a:latin typeface="Calibri"/>
                  <a:ea typeface="+mn-lt"/>
                  <a:cs typeface="Calibri"/>
                </a:rPr>
                <a:t>1007.2241</a:t>
              </a:r>
            </a:p>
          </p:txBody>
        </p:sp>
      </p:grpSp>
      <p:cxnSp>
        <p:nvCxnSpPr>
          <p:cNvPr id="19" name="Straight Arrow Connector 18">
            <a:extLst>
              <a:ext uri="{FF2B5EF4-FFF2-40B4-BE49-F238E27FC236}">
                <a16:creationId xmlns:a16="http://schemas.microsoft.com/office/drawing/2014/main" id="{2ED6C293-7DBE-D74C-D8B7-151FA19D5FC7}"/>
              </a:ext>
            </a:extLst>
          </p:cNvPr>
          <p:cNvCxnSpPr>
            <a:cxnSpLocks/>
          </p:cNvCxnSpPr>
          <p:nvPr/>
        </p:nvCxnSpPr>
        <p:spPr>
          <a:xfrm>
            <a:off x="6376522" y="596623"/>
            <a:ext cx="0" cy="6018341"/>
          </a:xfrm>
          <a:prstGeom prst="straightConnector1">
            <a:avLst/>
          </a:prstGeom>
          <a:ln/>
        </p:spPr>
        <p:style>
          <a:lnRef idx="2">
            <a:schemeClr val="accent6"/>
          </a:lnRef>
          <a:fillRef idx="0">
            <a:schemeClr val="accent6"/>
          </a:fillRef>
          <a:effectRef idx="1">
            <a:schemeClr val="accent6"/>
          </a:effectRef>
          <a:fontRef idx="minor">
            <a:schemeClr val="tx1"/>
          </a:fontRef>
        </p:style>
      </p:cxnSp>
      <p:grpSp>
        <p:nvGrpSpPr>
          <p:cNvPr id="38" name="Group 37">
            <a:extLst>
              <a:ext uri="{FF2B5EF4-FFF2-40B4-BE49-F238E27FC236}">
                <a16:creationId xmlns:a16="http://schemas.microsoft.com/office/drawing/2014/main" id="{7C72A410-7850-CEC0-D396-06E1C4FF4398}"/>
              </a:ext>
            </a:extLst>
          </p:cNvPr>
          <p:cNvGrpSpPr/>
          <p:nvPr/>
        </p:nvGrpSpPr>
        <p:grpSpPr>
          <a:xfrm>
            <a:off x="64110" y="2577185"/>
            <a:ext cx="6323285" cy="1940874"/>
            <a:chOff x="135548" y="675642"/>
            <a:chExt cx="6690140" cy="1930395"/>
          </a:xfrm>
        </p:grpSpPr>
        <p:pic>
          <p:nvPicPr>
            <p:cNvPr id="3" name="Picture 2" descr="A group of black letters&#10;&#10;Description automatically generated">
              <a:extLst>
                <a:ext uri="{FF2B5EF4-FFF2-40B4-BE49-F238E27FC236}">
                  <a16:creationId xmlns:a16="http://schemas.microsoft.com/office/drawing/2014/main" id="{E932A1B0-E7B6-AE03-AF14-D004A8288612}"/>
                </a:ext>
              </a:extLst>
            </p:cNvPr>
            <p:cNvPicPr>
              <a:picLocks/>
            </p:cNvPicPr>
            <p:nvPr/>
          </p:nvPicPr>
          <p:blipFill>
            <a:blip r:embed="rId6"/>
            <a:stretch>
              <a:fillRect/>
            </a:stretch>
          </p:blipFill>
          <p:spPr>
            <a:xfrm>
              <a:off x="462469" y="1282240"/>
              <a:ext cx="6300677" cy="579191"/>
            </a:xfrm>
            <a:prstGeom prst="rect">
              <a:avLst/>
            </a:prstGeom>
            <a:ln>
              <a:solidFill>
                <a:schemeClr val="tx1"/>
              </a:solidFill>
            </a:ln>
          </p:spPr>
        </p:pic>
        <p:sp>
          <p:nvSpPr>
            <p:cNvPr id="7" name="PlaceHolder 2">
              <a:extLst>
                <a:ext uri="{FF2B5EF4-FFF2-40B4-BE49-F238E27FC236}">
                  <a16:creationId xmlns:a16="http://schemas.microsoft.com/office/drawing/2014/main" id="{8727F709-C41C-1537-9765-3D8EFD37A5FB}"/>
                </a:ext>
              </a:extLst>
            </p:cNvPr>
            <p:cNvSpPr txBox="1">
              <a:spLocks/>
            </p:cNvSpPr>
            <p:nvPr/>
          </p:nvSpPr>
          <p:spPr>
            <a:xfrm>
              <a:off x="135548" y="675642"/>
              <a:ext cx="6690140" cy="422804"/>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3465A4"/>
                </a:buClr>
                <a:buSzPct val="80000"/>
                <a:buNone/>
              </a:pPr>
              <a:r>
                <a:rPr lang="en-US" sz="1800" spc="-1" dirty="0">
                  <a:latin typeface="Calibri"/>
                  <a:cs typeface="Calibri"/>
                </a:rPr>
                <a:t>The </a:t>
              </a:r>
              <a:r>
                <a:rPr lang="en-US" sz="1800" spc="-1" dirty="0">
                  <a:latin typeface="Calibri"/>
                  <a:ea typeface="+mn-lt"/>
                  <a:cs typeface="Calibri"/>
                </a:rPr>
                <a:t>Υ production</a:t>
              </a:r>
              <a:r>
                <a:rPr lang="en-US" sz="1800" spc="-1" dirty="0">
                  <a:latin typeface="Calibri"/>
                  <a:cs typeface="Calibri"/>
                </a:rPr>
                <a:t>  p-p cross section by Color Evaporation Model (CEM): </a:t>
              </a:r>
            </a:p>
            <a:p>
              <a:pPr marL="0" indent="0">
                <a:lnSpc>
                  <a:spcPct val="100000"/>
                </a:lnSpc>
                <a:buClr>
                  <a:srgbClr val="3465A4"/>
                </a:buClr>
                <a:buSzPct val="80000"/>
                <a:buNone/>
              </a:pPr>
              <a:endParaRPr lang="en-US" sz="1800" spc="-1" dirty="0">
                <a:latin typeface="Calibri"/>
                <a:cs typeface="Calibri"/>
              </a:endParaRPr>
            </a:p>
          </p:txBody>
        </p:sp>
        <p:sp>
          <p:nvSpPr>
            <p:cNvPr id="2" name="PlaceHolder 2">
              <a:extLst>
                <a:ext uri="{FF2B5EF4-FFF2-40B4-BE49-F238E27FC236}">
                  <a16:creationId xmlns:a16="http://schemas.microsoft.com/office/drawing/2014/main" id="{E8CADB83-B2A1-1FD1-742D-6F6D9FF63103}"/>
                </a:ext>
              </a:extLst>
            </p:cNvPr>
            <p:cNvSpPr txBox="1">
              <a:spLocks/>
            </p:cNvSpPr>
            <p:nvPr/>
          </p:nvSpPr>
          <p:spPr>
            <a:xfrm>
              <a:off x="4703214" y="2050064"/>
              <a:ext cx="2011773" cy="248394"/>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spc="-1" dirty="0">
                  <a:latin typeface="Calibri"/>
                  <a:cs typeface="Calibri"/>
                </a:rPr>
                <a:t>Partonic cross section for initial state </a:t>
              </a:r>
              <a:r>
                <a:rPr lang="en-US" sz="1400" spc="-1" dirty="0" err="1">
                  <a:latin typeface="Calibri"/>
                  <a:cs typeface="Calibri"/>
                </a:rPr>
                <a:t>ij</a:t>
              </a:r>
              <a:r>
                <a:rPr lang="en-US" sz="1400" spc="-1" dirty="0">
                  <a:latin typeface="Calibri"/>
                  <a:cs typeface="Calibri"/>
                </a:rPr>
                <a:t> with, </a:t>
              </a:r>
              <a:endParaRPr lang="en-US" sz="1400" dirty="0">
                <a:latin typeface="Calibri"/>
                <a:cs typeface="Calibri"/>
              </a:endParaRPr>
            </a:p>
          </p:txBody>
        </p:sp>
        <p:pic>
          <p:nvPicPr>
            <p:cNvPr id="15" name="Picture 14">
              <a:extLst>
                <a:ext uri="{FF2B5EF4-FFF2-40B4-BE49-F238E27FC236}">
                  <a16:creationId xmlns:a16="http://schemas.microsoft.com/office/drawing/2014/main" id="{FA20C054-4EAC-0C92-2231-2CD85B577FE7}"/>
                </a:ext>
              </a:extLst>
            </p:cNvPr>
            <p:cNvPicPr>
              <a:picLocks noChangeAspect="1"/>
            </p:cNvPicPr>
            <p:nvPr/>
          </p:nvPicPr>
          <p:blipFill>
            <a:blip r:embed="rId7"/>
            <a:stretch>
              <a:fillRect/>
            </a:stretch>
          </p:blipFill>
          <p:spPr>
            <a:xfrm>
              <a:off x="5021136" y="2455918"/>
              <a:ext cx="1443868" cy="150119"/>
            </a:xfrm>
            <a:prstGeom prst="rect">
              <a:avLst/>
            </a:prstGeom>
          </p:spPr>
        </p:pic>
      </p:grpSp>
      <p:cxnSp>
        <p:nvCxnSpPr>
          <p:cNvPr id="22" name="Straight Arrow Connector 21">
            <a:extLst>
              <a:ext uri="{FF2B5EF4-FFF2-40B4-BE49-F238E27FC236}">
                <a16:creationId xmlns:a16="http://schemas.microsoft.com/office/drawing/2014/main" id="{0B8E13A9-6220-D7F6-2395-27B4EF6B69CD}"/>
              </a:ext>
            </a:extLst>
          </p:cNvPr>
          <p:cNvCxnSpPr>
            <a:cxnSpLocks/>
            <a:stCxn id="2" idx="0"/>
          </p:cNvCxnSpPr>
          <p:nvPr/>
        </p:nvCxnSpPr>
        <p:spPr>
          <a:xfrm flipV="1">
            <a:off x="5332036" y="3605794"/>
            <a:ext cx="442680" cy="353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PlaceHolder 2">
            <a:extLst>
              <a:ext uri="{FF2B5EF4-FFF2-40B4-BE49-F238E27FC236}">
                <a16:creationId xmlns:a16="http://schemas.microsoft.com/office/drawing/2014/main" id="{757670A0-7B92-911D-4530-3AFFFF6522B8}"/>
              </a:ext>
            </a:extLst>
          </p:cNvPr>
          <p:cNvSpPr txBox="1">
            <a:spLocks/>
          </p:cNvSpPr>
          <p:nvPr/>
        </p:nvSpPr>
        <p:spPr>
          <a:xfrm>
            <a:off x="181553" y="568806"/>
            <a:ext cx="5885522" cy="325879"/>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3465A4"/>
              </a:buClr>
              <a:buSzPct val="80000"/>
              <a:buFont typeface="Arial" panose="020B0604020202020204" pitchFamily="34" charset="0"/>
              <a:buNone/>
            </a:pPr>
            <a:r>
              <a:rPr lang="en-US" sz="1800" b="1" spc="-1">
                <a:latin typeface="Calibri" panose="020F0502020204030204" pitchFamily="34" charset="0"/>
                <a:cs typeface="Calibri" panose="020F0502020204030204" pitchFamily="34" charset="0"/>
              </a:rPr>
              <a:t>Nuclear Modification of Parton Distribution Functions (nPDFs)</a:t>
            </a:r>
            <a:endParaRPr lang="en-US" sz="1800" b="1" spc="-1" dirty="0">
              <a:latin typeface="Calibri" panose="020F0502020204030204" pitchFamily="34" charset="0"/>
              <a:cs typeface="Calibri" panose="020F0502020204030204" pitchFamily="34" charset="0"/>
            </a:endParaRPr>
          </a:p>
        </p:txBody>
      </p:sp>
      <p:sp>
        <p:nvSpPr>
          <p:cNvPr id="40" name="TextBox 6">
            <a:extLst>
              <a:ext uri="{FF2B5EF4-FFF2-40B4-BE49-F238E27FC236}">
                <a16:creationId xmlns:a16="http://schemas.microsoft.com/office/drawing/2014/main" id="{35D6906D-9983-6E2A-CA5F-FB2BD3155F7B}"/>
              </a:ext>
            </a:extLst>
          </p:cNvPr>
          <p:cNvSpPr txBox="1"/>
          <p:nvPr/>
        </p:nvSpPr>
        <p:spPr>
          <a:xfrm>
            <a:off x="181553" y="864573"/>
            <a:ext cx="6690140" cy="14296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sz="2000" dirty="0">
                <a:latin typeface="Calibri" panose="020F0502020204030204" pitchFamily="34" charset="0"/>
                <a:cs typeface="Calibri" panose="020F0502020204030204" pitchFamily="34" charset="0"/>
              </a:rPr>
              <a:t>NLO EPPS21 </a:t>
            </a:r>
            <a:r>
              <a:rPr lang="en-US" sz="2000" dirty="0" err="1">
                <a:latin typeface="Calibri" panose="020F0502020204030204" pitchFamily="34" charset="0"/>
                <a:cs typeface="Calibri" panose="020F0502020204030204" pitchFamily="34" charset="0"/>
              </a:rPr>
              <a:t>nPDFs</a:t>
            </a:r>
            <a:r>
              <a:rPr lang="en-US" sz="2000" dirty="0">
                <a:latin typeface="Calibri" panose="020F0502020204030204" pitchFamily="34" charset="0"/>
                <a:cs typeface="Calibri" panose="020F0502020204030204" pitchFamily="34" charset="0"/>
              </a:rPr>
              <a:t> used. </a:t>
            </a:r>
          </a:p>
          <a:p>
            <a:pPr marL="285750" indent="-285750">
              <a:lnSpc>
                <a:spcPct val="150000"/>
              </a:lnSpc>
              <a:buFont typeface="Arial"/>
              <a:buChar char="•"/>
            </a:pPr>
            <a:r>
              <a:rPr lang="en-US" sz="2000" dirty="0">
                <a:latin typeface="Calibri" panose="020F0502020204030204" pitchFamily="34" charset="0"/>
                <a:cs typeface="Calibri" panose="020F0502020204030204" pitchFamily="34" charset="0"/>
              </a:rPr>
              <a:t>NLO EPPS21 has 24 fit parameters, for 49 total sets: one central set and 48 error sets.</a:t>
            </a:r>
          </a:p>
        </p:txBody>
      </p:sp>
      <p:grpSp>
        <p:nvGrpSpPr>
          <p:cNvPr id="50" name="Group 49">
            <a:extLst>
              <a:ext uri="{FF2B5EF4-FFF2-40B4-BE49-F238E27FC236}">
                <a16:creationId xmlns:a16="http://schemas.microsoft.com/office/drawing/2014/main" id="{25679871-4E53-4193-6AA8-289563DAA22E}"/>
              </a:ext>
            </a:extLst>
          </p:cNvPr>
          <p:cNvGrpSpPr/>
          <p:nvPr/>
        </p:nvGrpSpPr>
        <p:grpSpPr>
          <a:xfrm>
            <a:off x="6542234" y="2965826"/>
            <a:ext cx="4858949" cy="1552232"/>
            <a:chOff x="6782096" y="2965826"/>
            <a:chExt cx="4858949" cy="1552232"/>
          </a:xfrm>
        </p:grpSpPr>
        <p:grpSp>
          <p:nvGrpSpPr>
            <p:cNvPr id="49" name="Group 48">
              <a:extLst>
                <a:ext uri="{FF2B5EF4-FFF2-40B4-BE49-F238E27FC236}">
                  <a16:creationId xmlns:a16="http://schemas.microsoft.com/office/drawing/2014/main" id="{F81D979E-A26C-A7B5-9884-D75A88A001CD}"/>
                </a:ext>
              </a:extLst>
            </p:cNvPr>
            <p:cNvGrpSpPr/>
            <p:nvPr/>
          </p:nvGrpSpPr>
          <p:grpSpPr>
            <a:xfrm>
              <a:off x="6782096" y="2965826"/>
              <a:ext cx="4858949" cy="1552232"/>
              <a:chOff x="6751865" y="3612499"/>
              <a:chExt cx="4858949" cy="1552232"/>
            </a:xfrm>
          </p:grpSpPr>
          <p:sp>
            <p:nvSpPr>
              <p:cNvPr id="14" name="PlaceHolder 2">
                <a:extLst>
                  <a:ext uri="{FF2B5EF4-FFF2-40B4-BE49-F238E27FC236}">
                    <a16:creationId xmlns:a16="http://schemas.microsoft.com/office/drawing/2014/main" id="{85FC6FCB-E347-5134-08B9-EE4FC7C13CA6}"/>
                  </a:ext>
                </a:extLst>
              </p:cNvPr>
              <p:cNvSpPr txBox="1">
                <a:spLocks/>
              </p:cNvSpPr>
              <p:nvPr/>
            </p:nvSpPr>
            <p:spPr>
              <a:xfrm>
                <a:off x="7611245" y="4860459"/>
                <a:ext cx="3999569" cy="304272"/>
              </a:xfrm>
              <a:prstGeom prst="rect">
                <a:avLst/>
              </a:prstGeom>
              <a:noFill/>
              <a:ln w="0">
                <a:solidFill>
                  <a:schemeClr val="accent1">
                    <a:lumMod val="40000"/>
                    <a:lumOff val="60000"/>
                  </a:schemeClr>
                </a:solid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spc="-1" dirty="0">
                    <a:latin typeface="Calibri"/>
                    <a:cs typeface="Calibri"/>
                  </a:rPr>
                  <a:t>Nuclear modification of </a:t>
                </a:r>
                <a:r>
                  <a:rPr lang="en-US" sz="1600" spc="-1" dirty="0" err="1">
                    <a:latin typeface="Calibri"/>
                    <a:cs typeface="Calibri"/>
                  </a:rPr>
                  <a:t>parton</a:t>
                </a:r>
                <a:r>
                  <a:rPr lang="en-US" sz="1600" spc="-1" dirty="0">
                    <a:latin typeface="Calibri"/>
                    <a:cs typeface="Calibri"/>
                  </a:rPr>
                  <a:t> densities</a:t>
                </a:r>
                <a:endParaRPr lang="en-US" sz="1600" dirty="0">
                  <a:latin typeface="Calibri"/>
                  <a:cs typeface="Calibri"/>
                </a:endParaRPr>
              </a:p>
            </p:txBody>
          </p:sp>
          <p:grpSp>
            <p:nvGrpSpPr>
              <p:cNvPr id="48" name="Group 47">
                <a:extLst>
                  <a:ext uri="{FF2B5EF4-FFF2-40B4-BE49-F238E27FC236}">
                    <a16:creationId xmlns:a16="http://schemas.microsoft.com/office/drawing/2014/main" id="{440AD9AD-7EE7-B6FE-5710-1F5928C51392}"/>
                  </a:ext>
                </a:extLst>
              </p:cNvPr>
              <p:cNvGrpSpPr/>
              <p:nvPr/>
            </p:nvGrpSpPr>
            <p:grpSpPr>
              <a:xfrm>
                <a:off x="6751865" y="3612499"/>
                <a:ext cx="4318126" cy="893693"/>
                <a:chOff x="6751865" y="3612499"/>
                <a:chExt cx="4318126" cy="893693"/>
              </a:xfrm>
            </p:grpSpPr>
            <p:pic>
              <p:nvPicPr>
                <p:cNvPr id="6" name="Picture 5" descr="A black text on a white background&#10;&#10;Description automatically generated">
                  <a:extLst>
                    <a:ext uri="{FF2B5EF4-FFF2-40B4-BE49-F238E27FC236}">
                      <a16:creationId xmlns:a16="http://schemas.microsoft.com/office/drawing/2014/main" id="{5BDBEC4A-4E76-71BB-C1F1-1F3FAAA2FF97}"/>
                    </a:ext>
                  </a:extLst>
                </p:cNvPr>
                <p:cNvPicPr>
                  <a:picLocks noChangeAspect="1"/>
                </p:cNvPicPr>
                <p:nvPr/>
              </p:nvPicPr>
              <p:blipFill>
                <a:blip r:embed="rId8"/>
                <a:stretch>
                  <a:fillRect/>
                </a:stretch>
              </p:blipFill>
              <p:spPr>
                <a:xfrm>
                  <a:off x="7098066" y="3934692"/>
                  <a:ext cx="3971925" cy="571500"/>
                </a:xfrm>
                <a:prstGeom prst="rect">
                  <a:avLst/>
                </a:prstGeom>
                <a:ln>
                  <a:solidFill>
                    <a:schemeClr val="tx1"/>
                  </a:solidFill>
                </a:ln>
              </p:spPr>
            </p:pic>
            <p:sp>
              <p:nvSpPr>
                <p:cNvPr id="30" name="TextBox 29">
                  <a:extLst>
                    <a:ext uri="{FF2B5EF4-FFF2-40B4-BE49-F238E27FC236}">
                      <a16:creationId xmlns:a16="http://schemas.microsoft.com/office/drawing/2014/main" id="{7F7554DE-8601-94CA-EF11-731369A497E5}"/>
                    </a:ext>
                  </a:extLst>
                </p:cNvPr>
                <p:cNvSpPr txBox="1"/>
                <p:nvPr/>
              </p:nvSpPr>
              <p:spPr>
                <a:xfrm>
                  <a:off x="6751865" y="3612499"/>
                  <a:ext cx="3333333" cy="338554"/>
                </a:xfrm>
                <a:prstGeom prst="rect">
                  <a:avLst/>
                </a:prstGeom>
                <a:noFill/>
              </p:spPr>
              <p:txBody>
                <a:bodyPr wrap="square" lIns="91440" tIns="45720" rIns="91440" bIns="45720" rtlCol="0" anchor="t">
                  <a:spAutoFit/>
                </a:bodyPr>
                <a:lstStyle/>
                <a:p>
                  <a:r>
                    <a:rPr lang="en-US" sz="1600">
                      <a:latin typeface="Calibri"/>
                    </a:rPr>
                    <a:t>Bound Nucleon </a:t>
                  </a:r>
                  <a:r>
                    <a:rPr lang="en-US" sz="1600" err="1">
                      <a:latin typeface="Calibri"/>
                    </a:rPr>
                    <a:t>parton</a:t>
                  </a:r>
                  <a:r>
                    <a:rPr lang="en-US" sz="1600">
                      <a:latin typeface="Calibri"/>
                    </a:rPr>
                    <a:t> density: </a:t>
                  </a:r>
                </a:p>
              </p:txBody>
            </p:sp>
          </p:grpSp>
        </p:grpSp>
        <p:cxnSp>
          <p:nvCxnSpPr>
            <p:cNvPr id="26" name="Straight Arrow Connector 25">
              <a:extLst>
                <a:ext uri="{FF2B5EF4-FFF2-40B4-BE49-F238E27FC236}">
                  <a16:creationId xmlns:a16="http://schemas.microsoft.com/office/drawing/2014/main" id="{E695C7F7-74B2-7BAC-3FD9-7BD72B64052F}"/>
                </a:ext>
              </a:extLst>
            </p:cNvPr>
            <p:cNvCxnSpPr>
              <a:cxnSpLocks/>
            </p:cNvCxnSpPr>
            <p:nvPr/>
          </p:nvCxnSpPr>
          <p:spPr>
            <a:xfrm flipH="1" flipV="1">
              <a:off x="8966804" y="3722834"/>
              <a:ext cx="38622" cy="442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5671591F-D469-2AFB-8691-4FD101835D03}"/>
              </a:ext>
            </a:extLst>
          </p:cNvPr>
          <p:cNvSpPr/>
          <p:nvPr/>
        </p:nvSpPr>
        <p:spPr>
          <a:xfrm>
            <a:off x="2864447" y="1272436"/>
            <a:ext cx="2240758" cy="1736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000" spc="-1">
                <a:solidFill>
                  <a:srgbClr val="2A6099"/>
                </a:solidFill>
                <a:latin typeface="Calibri"/>
                <a:ea typeface="+mn-lt"/>
                <a:cs typeface="Calibri"/>
              </a:rPr>
              <a:t>Eskola et al. (2021).  </a:t>
            </a:r>
            <a:r>
              <a:rPr lang="en-US" sz="1000" u="sng" spc="-1">
                <a:solidFill>
                  <a:srgbClr val="2A6099"/>
                </a:solidFill>
                <a:latin typeface="Calibri"/>
                <a:ea typeface="+mn-lt"/>
                <a:cs typeface="Calibri"/>
              </a:rPr>
              <a:t>2112.12462</a:t>
            </a:r>
            <a:endParaRPr lang="en-US" sz="1000" u="sng" spc="-1">
              <a:solidFill>
                <a:srgbClr val="2A6099"/>
              </a:solidFill>
              <a:latin typeface="Calibri" panose="020F0502020204030204" pitchFamily="34" charset="0"/>
              <a:ea typeface="+mn-lt"/>
              <a:cs typeface="Calibri" panose="020F0502020204030204" pitchFamily="34" charset="0"/>
            </a:endParaRPr>
          </a:p>
        </p:txBody>
      </p:sp>
      <p:sp>
        <p:nvSpPr>
          <p:cNvPr id="54" name="TextBox 53">
            <a:extLst>
              <a:ext uri="{FF2B5EF4-FFF2-40B4-BE49-F238E27FC236}">
                <a16:creationId xmlns:a16="http://schemas.microsoft.com/office/drawing/2014/main" id="{21436801-A477-AEF4-864A-0F1102420B59}"/>
              </a:ext>
            </a:extLst>
          </p:cNvPr>
          <p:cNvSpPr txBox="1"/>
          <p:nvPr/>
        </p:nvSpPr>
        <p:spPr>
          <a:xfrm>
            <a:off x="277808" y="-142304"/>
            <a:ext cx="9416449" cy="713272"/>
          </a:xfrm>
          <a:prstGeom prst="rect">
            <a:avLst/>
          </a:prstGeom>
          <a:noFill/>
        </p:spPr>
        <p:txBody>
          <a:bodyPr wrap="square">
            <a:spAutoFit/>
          </a:bodyPr>
          <a:lstStyle/>
          <a:p>
            <a:pPr>
              <a:lnSpc>
                <a:spcPct val="150000"/>
              </a:lnSpc>
              <a:buClr>
                <a:srgbClr val="000000"/>
              </a:buClr>
            </a:pPr>
            <a:r>
              <a:rPr lang="en-US" sz="3000" b="1" dirty="0">
                <a:latin typeface="Calibri" panose="020F0502020204030204" pitchFamily="34" charset="0"/>
                <a:cs typeface="Calibri" panose="020F0502020204030204" pitchFamily="34" charset="0"/>
              </a:rPr>
              <a:t>COLD NUCLEAR MATTER (CNM) EFFECTS</a:t>
            </a:r>
          </a:p>
        </p:txBody>
      </p:sp>
    </p:spTree>
    <p:extLst>
      <p:ext uri="{BB962C8B-B14F-4D97-AF65-F5344CB8AC3E}">
        <p14:creationId xmlns:p14="http://schemas.microsoft.com/office/powerpoint/2010/main" val="80223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DE0C-F505-EF1C-16CF-83F2E7291D6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3E154349-D660-9C4D-4743-C5F523299723}"/>
                  </a:ext>
                </a:extLst>
              </p:cNvPr>
              <p:cNvSpPr/>
              <p:nvPr/>
            </p:nvSpPr>
            <p:spPr>
              <a:xfrm>
                <a:off x="413926" y="1624760"/>
                <a:ext cx="5059985" cy="2889958"/>
              </a:xfrm>
              <a:prstGeom prst="rect">
                <a:avLst/>
              </a:prstGeom>
              <a:ln>
                <a:solidFill>
                  <a:schemeClr val="tx1"/>
                </a:solidFill>
              </a:ln>
            </p:spPr>
            <p:txBody>
              <a:bodyPr wrap="square">
                <a:spAutoFit/>
              </a:bodyPr>
              <a:lstStyle/>
              <a:p>
                <a:r>
                  <a:rPr lang="en-US" b="1" dirty="0" err="1">
                    <a:latin typeface="Calibri" panose="020F0502020204030204" pitchFamily="34" charset="0"/>
                    <a:cs typeface="Calibri" panose="020F0502020204030204" pitchFamily="34" charset="0"/>
                  </a:rPr>
                  <a:t>Bjorken</a:t>
                </a:r>
                <a:r>
                  <a:rPr lang="en-US" b="1" dirty="0">
                    <a:latin typeface="Calibri" panose="020F0502020204030204" pitchFamily="34" charset="0"/>
                    <a:cs typeface="Calibri" panose="020F0502020204030204" pitchFamily="34" charset="0"/>
                  </a:rPr>
                  <a:t> x vs y for quarkonium production</a:t>
                </a:r>
              </a:p>
              <a:p>
                <a:pP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Ballpark LO estimate for </a:t>
                </a:r>
                <a14:m>
                  <m:oMath xmlns:m="http://schemas.openxmlformats.org/officeDocument/2006/math">
                    <m:r>
                      <a:rPr lang="en-US" i="1" dirty="0">
                        <a:latin typeface="Cambria Math" charset="0"/>
                      </a:rPr>
                      <m:t>𝑔</m:t>
                    </m:r>
                    <m:r>
                      <a:rPr lang="en-US" i="1" dirty="0">
                        <a:latin typeface="Cambria Math" charset="0"/>
                      </a:rPr>
                      <m:t> + </m:t>
                    </m:r>
                    <m:r>
                      <a:rPr lang="en-US" i="1" dirty="0">
                        <a:latin typeface="Cambria Math" charset="0"/>
                      </a:rPr>
                      <m:t>𝑔</m:t>
                    </m:r>
                    <m:r>
                      <a:rPr lang="en-US" i="1" dirty="0">
                        <a:latin typeface="Cambria Math" charset="0"/>
                      </a:rPr>
                      <m:t> → </m:t>
                    </m:r>
                    <m:r>
                      <m:rPr>
                        <m:sty m:val="p"/>
                      </m:rPr>
                      <a:rPr lang="el-GR" i="1" dirty="0">
                        <a:latin typeface="Cambria Math" charset="0"/>
                        <a:ea typeface="Cambria Math" charset="0"/>
                        <a:cs typeface="Cambria Math" charset="0"/>
                      </a:rPr>
                      <m:t>Υ</m:t>
                    </m:r>
                    <m:d>
                      <m:dPr>
                        <m:ctrlPr>
                          <a:rPr lang="en-US" i="1" dirty="0">
                            <a:latin typeface="Cambria Math" panose="02040503050406030204" pitchFamily="18" charset="0"/>
                            <a:ea typeface="Cambria Math" charset="0"/>
                            <a:cs typeface="Cambria Math" charset="0"/>
                          </a:rPr>
                        </m:ctrlPr>
                      </m:dPr>
                      <m:e>
                        <m:r>
                          <a:rPr lang="en-US" i="1" dirty="0">
                            <a:latin typeface="Cambria Math" charset="0"/>
                          </a:rPr>
                          <m:t>1</m:t>
                        </m:r>
                        <m:r>
                          <a:rPr lang="en-US" i="1" dirty="0">
                            <a:latin typeface="Cambria Math" charset="0"/>
                          </a:rPr>
                          <m:t>𝑠</m:t>
                        </m:r>
                      </m:e>
                    </m:d>
                  </m:oMath>
                </a14:m>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𝑥</m:t>
                          </m:r>
                        </m:e>
                        <m:sub>
                          <m:r>
                            <a:rPr lang="en-US" i="1" dirty="0">
                              <a:latin typeface="Cambria Math" charset="0"/>
                            </a:rPr>
                            <m:t>1</m:t>
                          </m:r>
                          <m:r>
                            <a:rPr lang="en-US" i="1" dirty="0">
                              <a:latin typeface="Cambria Math" charset="0"/>
                            </a:rPr>
                            <m:t>,</m:t>
                          </m:r>
                          <m:r>
                            <a:rPr lang="en-US" i="1" dirty="0">
                              <a:latin typeface="Cambria Math" charset="0"/>
                            </a:rPr>
                            <m:t>2</m:t>
                          </m:r>
                        </m:sub>
                      </m:sSub>
                      <m:r>
                        <a:rPr lang="en-US" i="1" baseline="-25000" dirty="0">
                          <a:latin typeface="Cambria Math" charset="0"/>
                        </a:rPr>
                        <m:t> </m:t>
                      </m:r>
                      <m:r>
                        <a:rPr lang="en-US" i="1" dirty="0">
                          <a:latin typeface="Cambria Math" charset="0"/>
                        </a:rPr>
                        <m:t>= </m:t>
                      </m:r>
                      <m:f>
                        <m:fPr>
                          <m:ctrlPr>
                            <a:rPr lang="bg-BG" i="1" dirty="0">
                              <a:latin typeface="Cambria Math" panose="02040503050406030204" pitchFamily="18" charset="0"/>
                            </a:rPr>
                          </m:ctrlPr>
                        </m:fPr>
                        <m:num>
                          <m:r>
                            <a:rPr lang="en-US" i="1" dirty="0">
                              <a:latin typeface="Cambria Math" charset="0"/>
                            </a:rPr>
                            <m:t>𝑀</m:t>
                          </m:r>
                        </m:num>
                        <m:den>
                          <m:rad>
                            <m:radPr>
                              <m:degHide m:val="on"/>
                              <m:ctrlPr>
                                <a:rPr lang="bg-BG" i="1" dirty="0">
                                  <a:latin typeface="Cambria Math" panose="02040503050406030204" pitchFamily="18" charset="0"/>
                                </a:rPr>
                              </m:ctrlPr>
                            </m:radPr>
                            <m:deg/>
                            <m:e>
                              <m:sSub>
                                <m:sSubPr>
                                  <m:ctrlPr>
                                    <a:rPr lang="en-US" i="1" dirty="0">
                                      <a:latin typeface="Cambria Math" panose="02040503050406030204" pitchFamily="18" charset="0"/>
                                    </a:rPr>
                                  </m:ctrlPr>
                                </m:sSubPr>
                                <m:e>
                                  <m:r>
                                    <a:rPr lang="en-US" i="1" dirty="0">
                                      <a:latin typeface="Cambria Math" charset="0"/>
                                    </a:rPr>
                                    <m:t>𝑠</m:t>
                                  </m:r>
                                </m:e>
                                <m:sub>
                                  <m:r>
                                    <a:rPr lang="en-US" i="1" dirty="0">
                                      <a:latin typeface="Cambria Math" charset="0"/>
                                    </a:rPr>
                                    <m:t>𝑁𝑁</m:t>
                                  </m:r>
                                </m:sub>
                              </m:sSub>
                            </m:e>
                          </m:rad>
                        </m:den>
                      </m:f>
                      <m:sSup>
                        <m:sSupPr>
                          <m:ctrlPr>
                            <a:rPr lang="en-US" i="1" dirty="0">
                              <a:latin typeface="Cambria Math" panose="02040503050406030204" pitchFamily="18" charset="0"/>
                            </a:rPr>
                          </m:ctrlPr>
                        </m:sSupPr>
                        <m:e>
                          <m:r>
                            <a:rPr lang="en-US" i="1" dirty="0">
                              <a:latin typeface="Cambria Math" charset="0"/>
                            </a:rPr>
                            <m:t>𝑒</m:t>
                          </m:r>
                        </m:e>
                        <m:sup>
                          <m:r>
                            <a:rPr lang="en-US" i="1" dirty="0">
                              <a:latin typeface="Cambria Math" charset="0"/>
                              <a:ea typeface="Cambria Math" charset="0"/>
                              <a:cs typeface="Cambria Math" charset="0"/>
                            </a:rPr>
                            <m:t>±</m:t>
                          </m:r>
                          <m:sSub>
                            <m:sSubPr>
                              <m:ctrlPr>
                                <a:rPr lang="en-US" i="1" dirty="0">
                                  <a:latin typeface="Cambria Math" panose="02040503050406030204" pitchFamily="18" charset="0"/>
                                  <a:ea typeface="Cambria Math" charset="0"/>
                                  <a:cs typeface="Cambria Math" charset="0"/>
                                </a:rPr>
                              </m:ctrlPr>
                            </m:sSubPr>
                            <m:e>
                              <m:r>
                                <a:rPr lang="en-US" i="1" dirty="0">
                                  <a:latin typeface="Cambria Math" charset="0"/>
                                  <a:ea typeface="Cambria Math" charset="0"/>
                                  <a:cs typeface="Cambria Math" charset="0"/>
                                </a:rPr>
                                <m:t>𝑦</m:t>
                              </m:r>
                            </m:e>
                            <m:sub>
                              <m:r>
                                <a:rPr lang="en-US" i="1" dirty="0">
                                  <a:latin typeface="Cambria Math" charset="0"/>
                                  <a:ea typeface="Cambria Math" charset="0"/>
                                  <a:cs typeface="Cambria Math" charset="0"/>
                                </a:rPr>
                                <m:t>𝐶𝑀</m:t>
                              </m:r>
                            </m:sub>
                          </m:sSub>
                        </m:sup>
                      </m:sSup>
                    </m:oMath>
                  </m:oMathPara>
                </a14:m>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Proton-going:   </a:t>
                </a:r>
                <a:r>
                  <a:rPr lang="en-US" dirty="0">
                    <a:latin typeface="Calibri" panose="020F0502020204030204" pitchFamily="34" charset="0"/>
                    <a:cs typeface="Calibri" panose="020F0502020204030204" pitchFamily="34" charset="0"/>
                  </a:rPr>
                  <a:t>x</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&lt; 0.01  </a:t>
                </a:r>
                <a:r>
                  <a:rPr lang="en-US" dirty="0">
                    <a:latin typeface="Calibri" panose="020F0502020204030204" pitchFamily="34" charset="0"/>
                    <a:cs typeface="Calibri" panose="020F0502020204030204" pitchFamily="34" charset="0"/>
                    <a:sym typeface="Wingdings"/>
                  </a:rPr>
                  <a:t></a:t>
                </a:r>
                <a:r>
                  <a:rPr lang="en-US" dirty="0">
                    <a:latin typeface="Calibri" panose="020F0502020204030204" pitchFamily="34" charset="0"/>
                    <a:cs typeface="Calibri" panose="020F0502020204030204" pitchFamily="34" charset="0"/>
                  </a:rPr>
                  <a:t>  shadowing</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Lead-going:      </a:t>
                </a:r>
                <a:r>
                  <a:rPr lang="en-US" dirty="0">
                    <a:latin typeface="Calibri" panose="020F0502020204030204" pitchFamily="34" charset="0"/>
                    <a:cs typeface="Calibri" panose="020F0502020204030204" pitchFamily="34" charset="0"/>
                  </a:rPr>
                  <a:t>0.02 &lt; x</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&lt; 0.3</a:t>
                </a:r>
              </a:p>
            </p:txBody>
          </p:sp>
        </mc:Choice>
        <mc:Fallback>
          <p:sp>
            <p:nvSpPr>
              <p:cNvPr id="3" name="Rectangle 2">
                <a:extLst>
                  <a:ext uri="{FF2B5EF4-FFF2-40B4-BE49-F238E27FC236}">
                    <a16:creationId xmlns:a16="http://schemas.microsoft.com/office/drawing/2014/main" id="{3E154349-D660-9C4D-4743-C5F523299723}"/>
                  </a:ext>
                </a:extLst>
              </p:cNvPr>
              <p:cNvSpPr>
                <a:spLocks noRot="1" noChangeAspect="1" noMove="1" noResize="1" noEditPoints="1" noAdjustHandles="1" noChangeArrowheads="1" noChangeShapeType="1" noTextEdit="1"/>
              </p:cNvSpPr>
              <p:nvPr/>
            </p:nvSpPr>
            <p:spPr>
              <a:xfrm>
                <a:off x="413926" y="1624760"/>
                <a:ext cx="5059985" cy="2889958"/>
              </a:xfrm>
              <a:prstGeom prst="rect">
                <a:avLst/>
              </a:prstGeom>
              <a:blipFill>
                <a:blip r:embed="rId3"/>
                <a:stretch>
                  <a:fillRect l="-962" t="-1050" b="-2311"/>
                </a:stretch>
              </a:blipFill>
              <a:ln>
                <a:solidFill>
                  <a:schemeClr val="tx1"/>
                </a:solidFill>
              </a:ln>
            </p:spPr>
            <p:txBody>
              <a:bodyPr/>
              <a:lstStyle/>
              <a:p>
                <a:r>
                  <a:rPr lang="en-US">
                    <a:noFill/>
                  </a:rPr>
                  <a:t> </a:t>
                </a:r>
              </a:p>
            </p:txBody>
          </p:sp>
        </mc:Fallback>
      </mc:AlternateContent>
      <p:sp>
        <p:nvSpPr>
          <p:cNvPr id="11" name="Footer Placeholder 10">
            <a:extLst>
              <a:ext uri="{FF2B5EF4-FFF2-40B4-BE49-F238E27FC236}">
                <a16:creationId xmlns:a16="http://schemas.microsoft.com/office/drawing/2014/main" id="{87BE1CC2-7F58-6841-6B67-E60F36B2E801}"/>
              </a:ext>
            </a:extLst>
          </p:cNvPr>
          <p:cNvSpPr>
            <a:spLocks noGrp="1"/>
          </p:cNvSpPr>
          <p:nvPr>
            <p:ph type="ftr" idx="4"/>
          </p:nvPr>
        </p:nvSpPr>
        <p:spPr/>
        <p:txBody>
          <a:bodyPr/>
          <a:lstStyle/>
          <a:p>
            <a:r>
              <a:rPr lang="en-US"/>
              <a:t>Sabin Thapa, Kent State University @CFNS2025</a:t>
            </a:r>
          </a:p>
        </p:txBody>
      </p:sp>
      <p:cxnSp>
        <p:nvCxnSpPr>
          <p:cNvPr id="13" name="Straight Arrow Connector 12">
            <a:extLst>
              <a:ext uri="{FF2B5EF4-FFF2-40B4-BE49-F238E27FC236}">
                <a16:creationId xmlns:a16="http://schemas.microsoft.com/office/drawing/2014/main" id="{6BFFE19E-71DA-1CE7-733C-CDEE4526DDB1}"/>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B2518C89-8BCA-70C6-3470-2EB82CD3F9E3}"/>
              </a:ext>
            </a:extLst>
          </p:cNvPr>
          <p:cNvCxnSpPr>
            <a:cxnSpLocks/>
          </p:cNvCxnSpPr>
          <p:nvPr/>
        </p:nvCxnSpPr>
        <p:spPr>
          <a:xfrm>
            <a:off x="-3943" y="474275"/>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5" name="Slide Number Placeholder 14">
            <a:extLst>
              <a:ext uri="{FF2B5EF4-FFF2-40B4-BE49-F238E27FC236}">
                <a16:creationId xmlns:a16="http://schemas.microsoft.com/office/drawing/2014/main" id="{11E8F417-5FCE-D4E1-BC95-AB18D89DD539}"/>
              </a:ext>
            </a:extLst>
          </p:cNvPr>
          <p:cNvSpPr>
            <a:spLocks noGrp="1"/>
          </p:cNvSpPr>
          <p:nvPr>
            <p:ph type="sldNum" idx="5"/>
          </p:nvPr>
        </p:nvSpPr>
        <p:spPr/>
        <p:txBody>
          <a:bodyPr/>
          <a:lstStyle/>
          <a:p>
            <a:fld id="{6665402A-E0A4-4C36-B0BC-8E7B2EFF3FF5}" type="slidenum">
              <a:rPr lang="en-US" smtClean="0"/>
              <a:t>7</a:t>
            </a:fld>
            <a:endParaRPr lang="en-US"/>
          </a:p>
        </p:txBody>
      </p:sp>
      <p:cxnSp>
        <p:nvCxnSpPr>
          <p:cNvPr id="5" name="Straight Arrow Connector 4">
            <a:extLst>
              <a:ext uri="{FF2B5EF4-FFF2-40B4-BE49-F238E27FC236}">
                <a16:creationId xmlns:a16="http://schemas.microsoft.com/office/drawing/2014/main" id="{7685D34C-66C3-C6E4-F420-9B15CA0DA22E}"/>
              </a:ext>
            </a:extLst>
          </p:cNvPr>
          <p:cNvCxnSpPr>
            <a:cxnSpLocks/>
          </p:cNvCxnSpPr>
          <p:nvPr/>
        </p:nvCxnSpPr>
        <p:spPr>
          <a:xfrm flipH="1">
            <a:off x="6057313" y="474275"/>
            <a:ext cx="17720" cy="6027201"/>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8" name="TextBox 17">
            <a:extLst>
              <a:ext uri="{FF2B5EF4-FFF2-40B4-BE49-F238E27FC236}">
                <a16:creationId xmlns:a16="http://schemas.microsoft.com/office/drawing/2014/main" id="{C9DF3289-761B-A270-67ED-FE7C1127A117}"/>
              </a:ext>
            </a:extLst>
          </p:cNvPr>
          <p:cNvSpPr txBox="1"/>
          <p:nvPr/>
        </p:nvSpPr>
        <p:spPr>
          <a:xfrm>
            <a:off x="277808" y="-142304"/>
            <a:ext cx="9416449" cy="713272"/>
          </a:xfrm>
          <a:prstGeom prst="rect">
            <a:avLst/>
          </a:prstGeom>
          <a:noFill/>
        </p:spPr>
        <p:txBody>
          <a:bodyPr wrap="square">
            <a:spAutoFit/>
          </a:bodyPr>
          <a:lstStyle/>
          <a:p>
            <a:pPr>
              <a:lnSpc>
                <a:spcPct val="150000"/>
              </a:lnSpc>
              <a:buClr>
                <a:srgbClr val="000000"/>
              </a:buClr>
            </a:pPr>
            <a:r>
              <a:rPr lang="en-US" sz="3000" b="1" dirty="0">
                <a:latin typeface="Calibri" panose="020F0502020204030204" pitchFamily="34" charset="0"/>
                <a:cs typeface="Calibri" panose="020F0502020204030204" pitchFamily="34" charset="0"/>
              </a:rPr>
              <a:t>COLD NUCLEAR MATTER (CNM) EFFECTS: </a:t>
            </a:r>
            <a:r>
              <a:rPr lang="en-US" sz="3000" b="1" dirty="0" err="1">
                <a:latin typeface="Calibri" panose="020F0502020204030204" pitchFamily="34" charset="0"/>
                <a:cs typeface="Calibri" panose="020F0502020204030204" pitchFamily="34" charset="0"/>
              </a:rPr>
              <a:t>nPDFs</a:t>
            </a:r>
            <a:endParaRPr lang="en-US" sz="3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D085D88-768B-34CE-B84F-6336730114ED}"/>
              </a:ext>
            </a:extLst>
          </p:cNvPr>
          <p:cNvPicPr>
            <a:picLocks noChangeAspect="1"/>
          </p:cNvPicPr>
          <p:nvPr/>
        </p:nvPicPr>
        <p:blipFill>
          <a:blip r:embed="rId4"/>
          <a:stretch>
            <a:fillRect/>
          </a:stretch>
        </p:blipFill>
        <p:spPr>
          <a:xfrm>
            <a:off x="10616871" y="3708280"/>
            <a:ext cx="849882" cy="174685"/>
          </a:xfrm>
          <a:prstGeom prst="rect">
            <a:avLst/>
          </a:prstGeom>
        </p:spPr>
      </p:pic>
      <p:grpSp>
        <p:nvGrpSpPr>
          <p:cNvPr id="19" name="Group 18">
            <a:extLst>
              <a:ext uri="{FF2B5EF4-FFF2-40B4-BE49-F238E27FC236}">
                <a16:creationId xmlns:a16="http://schemas.microsoft.com/office/drawing/2014/main" id="{E58F6D56-4B7C-F3E6-B38E-EE5029D64C10}"/>
              </a:ext>
            </a:extLst>
          </p:cNvPr>
          <p:cNvGrpSpPr/>
          <p:nvPr/>
        </p:nvGrpSpPr>
        <p:grpSpPr>
          <a:xfrm>
            <a:off x="6243311" y="815040"/>
            <a:ext cx="5540203" cy="4987612"/>
            <a:chOff x="6163059" y="1225724"/>
            <a:chExt cx="5540203" cy="4987612"/>
          </a:xfrm>
        </p:grpSpPr>
        <p:grpSp>
          <p:nvGrpSpPr>
            <p:cNvPr id="10" name="Group 9">
              <a:extLst>
                <a:ext uri="{FF2B5EF4-FFF2-40B4-BE49-F238E27FC236}">
                  <a16:creationId xmlns:a16="http://schemas.microsoft.com/office/drawing/2014/main" id="{D9A28200-193B-5168-185F-1307D2341ABD}"/>
                </a:ext>
              </a:extLst>
            </p:cNvPr>
            <p:cNvGrpSpPr/>
            <p:nvPr/>
          </p:nvGrpSpPr>
          <p:grpSpPr>
            <a:xfrm>
              <a:off x="6163059" y="1225724"/>
              <a:ext cx="5540203" cy="4987612"/>
              <a:chOff x="6163059" y="1213692"/>
              <a:chExt cx="5540203" cy="4987612"/>
            </a:xfrm>
          </p:grpSpPr>
          <p:pic>
            <p:nvPicPr>
              <p:cNvPr id="2" name="Picture 1" descr="A graph of a function&#10;&#10;Description automatically generated">
                <a:extLst>
                  <a:ext uri="{FF2B5EF4-FFF2-40B4-BE49-F238E27FC236}">
                    <a16:creationId xmlns:a16="http://schemas.microsoft.com/office/drawing/2014/main" id="{59342A7D-5422-683D-97F8-F2E6606E54AC}"/>
                  </a:ext>
                </a:extLst>
              </p:cNvPr>
              <p:cNvPicPr>
                <a:picLocks noChangeAspect="1"/>
              </p:cNvPicPr>
              <p:nvPr/>
            </p:nvPicPr>
            <p:blipFill>
              <a:blip r:embed="rId5"/>
              <a:stretch>
                <a:fillRect/>
              </a:stretch>
            </p:blipFill>
            <p:spPr>
              <a:xfrm>
                <a:off x="6163059" y="1213692"/>
                <a:ext cx="5540203" cy="4987612"/>
              </a:xfrm>
              <a:prstGeom prst="rect">
                <a:avLst/>
              </a:prstGeom>
            </p:spPr>
          </p:pic>
          <p:sp>
            <p:nvSpPr>
              <p:cNvPr id="24" name="TextBox 23">
                <a:extLst>
                  <a:ext uri="{FF2B5EF4-FFF2-40B4-BE49-F238E27FC236}">
                    <a16:creationId xmlns:a16="http://schemas.microsoft.com/office/drawing/2014/main" id="{1D976643-0DD6-34AD-9618-0A3D948E6D9A}"/>
                  </a:ext>
                </a:extLst>
              </p:cNvPr>
              <p:cNvSpPr txBox="1"/>
              <p:nvPr/>
            </p:nvSpPr>
            <p:spPr>
              <a:xfrm>
                <a:off x="7127435" y="1640369"/>
                <a:ext cx="3219937" cy="323165"/>
              </a:xfrm>
              <a:prstGeom prst="rect">
                <a:avLst/>
              </a:prstGeom>
              <a:noFill/>
            </p:spPr>
            <p:txBody>
              <a:bodyPr wrap="square">
                <a:spAutoFit/>
              </a:bodyPr>
              <a:lstStyle/>
              <a:p>
                <a:r>
                  <a:rPr lang="en-US" sz="1500">
                    <a:solidFill>
                      <a:schemeClr val="accent1"/>
                    </a:solidFill>
                    <a:latin typeface="Calibri" panose="020F0502020204030204" pitchFamily="34" charset="0"/>
                    <a:cs typeface="Calibri" panose="020F0502020204030204" pitchFamily="34" charset="0"/>
                  </a:rPr>
                  <a:t>EPPS21 ratios</a:t>
                </a:r>
              </a:p>
            </p:txBody>
          </p:sp>
          <p:pic>
            <p:nvPicPr>
              <p:cNvPr id="6" name="Picture 5" descr="A close-up of a red and blue sphere&#10;&#10;Description automatically generated">
                <a:extLst>
                  <a:ext uri="{FF2B5EF4-FFF2-40B4-BE49-F238E27FC236}">
                    <a16:creationId xmlns:a16="http://schemas.microsoft.com/office/drawing/2014/main" id="{45136153-B294-2D2E-A279-7D171B3A515A}"/>
                  </a:ext>
                </a:extLst>
              </p:cNvPr>
              <p:cNvPicPr>
                <a:picLocks noChangeAspect="1"/>
              </p:cNvPicPr>
              <p:nvPr/>
            </p:nvPicPr>
            <p:blipFill>
              <a:blip r:embed="rId6"/>
              <a:stretch>
                <a:fillRect/>
              </a:stretch>
            </p:blipFill>
            <p:spPr>
              <a:xfrm>
                <a:off x="10039128" y="4306518"/>
                <a:ext cx="921047" cy="938546"/>
              </a:xfrm>
              <a:prstGeom prst="rect">
                <a:avLst/>
              </a:prstGeom>
            </p:spPr>
          </p:pic>
          <p:pic>
            <p:nvPicPr>
              <p:cNvPr id="7" name="Picture 6" descr="A blue ball with white background&#10;&#10;Description automatically generated">
                <a:extLst>
                  <a:ext uri="{FF2B5EF4-FFF2-40B4-BE49-F238E27FC236}">
                    <a16:creationId xmlns:a16="http://schemas.microsoft.com/office/drawing/2014/main" id="{D5463242-7220-77DE-5DA7-9038E4A4A75A}"/>
                  </a:ext>
                </a:extLst>
              </p:cNvPr>
              <p:cNvPicPr>
                <a:picLocks noChangeAspect="1"/>
              </p:cNvPicPr>
              <p:nvPr/>
            </p:nvPicPr>
            <p:blipFill>
              <a:blip r:embed="rId7"/>
              <a:stretch>
                <a:fillRect/>
              </a:stretch>
            </p:blipFill>
            <p:spPr>
              <a:xfrm>
                <a:off x="7298033" y="4711663"/>
                <a:ext cx="254075" cy="216860"/>
              </a:xfrm>
              <a:prstGeom prst="rect">
                <a:avLst/>
              </a:prstGeom>
            </p:spPr>
          </p:pic>
        </p:grpSp>
        <p:pic>
          <p:nvPicPr>
            <p:cNvPr id="9" name="Picture 8" descr="A black text on a white background&#10;&#10;Description automatically generated">
              <a:extLst>
                <a:ext uri="{FF2B5EF4-FFF2-40B4-BE49-F238E27FC236}">
                  <a16:creationId xmlns:a16="http://schemas.microsoft.com/office/drawing/2014/main" id="{7CA43E63-637B-2ABE-31B0-258807C11F03}"/>
                </a:ext>
              </a:extLst>
            </p:cNvPr>
            <p:cNvPicPr>
              <a:picLocks noChangeAspect="1"/>
            </p:cNvPicPr>
            <p:nvPr/>
          </p:nvPicPr>
          <p:blipFill>
            <a:blip r:embed="rId8"/>
            <a:stretch>
              <a:fillRect/>
            </a:stretch>
          </p:blipFill>
          <p:spPr>
            <a:xfrm>
              <a:off x="9694204" y="2026848"/>
              <a:ext cx="1458763" cy="345776"/>
            </a:xfrm>
            <a:prstGeom prst="rect">
              <a:avLst/>
            </a:prstGeom>
          </p:spPr>
        </p:pic>
        <p:pic>
          <p:nvPicPr>
            <p:cNvPr id="12" name="Picture 11">
              <a:extLst>
                <a:ext uri="{FF2B5EF4-FFF2-40B4-BE49-F238E27FC236}">
                  <a16:creationId xmlns:a16="http://schemas.microsoft.com/office/drawing/2014/main" id="{689F2F16-3C2E-CC34-0848-8999D50685BA}"/>
                </a:ext>
              </a:extLst>
            </p:cNvPr>
            <p:cNvPicPr>
              <a:picLocks noChangeAspect="1"/>
            </p:cNvPicPr>
            <p:nvPr/>
          </p:nvPicPr>
          <p:blipFill>
            <a:blip r:embed="rId9"/>
            <a:stretch>
              <a:fillRect/>
            </a:stretch>
          </p:blipFill>
          <p:spPr>
            <a:xfrm>
              <a:off x="7214109" y="3972015"/>
              <a:ext cx="1372499" cy="337329"/>
            </a:xfrm>
            <a:prstGeom prst="rect">
              <a:avLst/>
            </a:prstGeom>
          </p:spPr>
        </p:pic>
      </p:grpSp>
      <p:sp>
        <p:nvSpPr>
          <p:cNvPr id="16" name="Rectangle 15">
            <a:extLst>
              <a:ext uri="{FF2B5EF4-FFF2-40B4-BE49-F238E27FC236}">
                <a16:creationId xmlns:a16="http://schemas.microsoft.com/office/drawing/2014/main" id="{30695F71-6D03-1008-B7F0-305C69B6819E}"/>
              </a:ext>
            </a:extLst>
          </p:cNvPr>
          <p:cNvSpPr/>
          <p:nvPr/>
        </p:nvSpPr>
        <p:spPr>
          <a:xfrm>
            <a:off x="7418269" y="5866912"/>
            <a:ext cx="5540203" cy="35431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900" spc="-1" dirty="0" err="1">
                <a:solidFill>
                  <a:srgbClr val="2A6099"/>
                </a:solidFill>
                <a:latin typeface="Calibri"/>
                <a:ea typeface="+mn-lt"/>
                <a:cs typeface="Calibri"/>
              </a:rPr>
              <a:t>Gavai</a:t>
            </a:r>
            <a:r>
              <a:rPr lang="en-US" sz="900" spc="-1" dirty="0">
                <a:solidFill>
                  <a:srgbClr val="2A6099"/>
                </a:solidFill>
                <a:latin typeface="Calibri"/>
                <a:ea typeface="+mn-lt"/>
                <a:cs typeface="Calibri"/>
              </a:rPr>
              <a:t>, </a:t>
            </a:r>
            <a:r>
              <a:rPr lang="en-US" sz="900" spc="-1" dirty="0" err="1">
                <a:solidFill>
                  <a:srgbClr val="2A6099"/>
                </a:solidFill>
                <a:latin typeface="Calibri"/>
                <a:ea typeface="+mn-lt"/>
                <a:cs typeface="Calibri"/>
              </a:rPr>
              <a:t>Kharzeev</a:t>
            </a:r>
            <a:r>
              <a:rPr lang="en-US" sz="900" spc="-1" dirty="0">
                <a:solidFill>
                  <a:srgbClr val="2A6099"/>
                </a:solidFill>
                <a:latin typeface="Calibri"/>
                <a:ea typeface="+mn-lt"/>
                <a:cs typeface="Calibri"/>
              </a:rPr>
              <a:t>, Satz, Schuler, Sridhar, Vogt (1995). </a:t>
            </a:r>
            <a:r>
              <a:rPr lang="en-US" sz="900" u="sng" spc="-1" dirty="0">
                <a:solidFill>
                  <a:srgbClr val="2A6099"/>
                </a:solidFill>
                <a:latin typeface="Calibri"/>
                <a:ea typeface="+mn-lt"/>
                <a:cs typeface="Calibri"/>
              </a:rPr>
              <a:t>hep-</a:t>
            </a:r>
            <a:r>
              <a:rPr lang="en-US" sz="900" u="sng" spc="-1" dirty="0" err="1">
                <a:solidFill>
                  <a:srgbClr val="2A6099"/>
                </a:solidFill>
                <a:latin typeface="Calibri"/>
                <a:ea typeface="+mn-lt"/>
                <a:cs typeface="Calibri"/>
              </a:rPr>
              <a:t>ph</a:t>
            </a:r>
            <a:r>
              <a:rPr lang="en-US" sz="900" u="sng" spc="-1" dirty="0">
                <a:solidFill>
                  <a:srgbClr val="2A6099"/>
                </a:solidFill>
                <a:latin typeface="Calibri"/>
                <a:ea typeface="+mn-lt"/>
                <a:cs typeface="Calibri"/>
              </a:rPr>
              <a:t>/9502270</a:t>
            </a:r>
            <a:endParaRPr lang="en-US" sz="900" u="sng" dirty="0">
              <a:latin typeface="Calibri"/>
              <a:cs typeface="Calibri"/>
            </a:endParaRPr>
          </a:p>
          <a:p>
            <a:r>
              <a:rPr lang="en-US" sz="900" spc="-1" dirty="0">
                <a:solidFill>
                  <a:srgbClr val="2A6099"/>
                </a:solidFill>
                <a:latin typeface="Calibri"/>
                <a:ea typeface="+mn-lt"/>
                <a:cs typeface="Calibri"/>
              </a:rPr>
              <a:t>Ma &amp; Vogt (2016).  </a:t>
            </a:r>
            <a:r>
              <a:rPr lang="en-US" sz="900" u="sng" spc="-1" dirty="0">
                <a:solidFill>
                  <a:srgbClr val="2A6099"/>
                </a:solidFill>
                <a:latin typeface="Calibri"/>
                <a:ea typeface="+mn-lt"/>
                <a:cs typeface="Calibri"/>
              </a:rPr>
              <a:t>1609.06042</a:t>
            </a:r>
          </a:p>
        </p:txBody>
      </p:sp>
    </p:spTree>
    <p:extLst>
      <p:ext uri="{BB962C8B-B14F-4D97-AF65-F5344CB8AC3E}">
        <p14:creationId xmlns:p14="http://schemas.microsoft.com/office/powerpoint/2010/main" val="33574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AB3B5-2169-9AA1-4DFA-832C58B5F52E}"/>
              </a:ext>
            </a:extLst>
          </p:cNvPr>
          <p:cNvPicPr>
            <a:picLocks noChangeAspect="1"/>
          </p:cNvPicPr>
          <p:nvPr/>
        </p:nvPicPr>
        <p:blipFill>
          <a:blip r:embed="rId2"/>
          <a:stretch>
            <a:fillRect/>
          </a:stretch>
        </p:blipFill>
        <p:spPr>
          <a:xfrm>
            <a:off x="7138116" y="1180196"/>
            <a:ext cx="4932772" cy="1838713"/>
          </a:xfrm>
          <a:prstGeom prst="rect">
            <a:avLst/>
          </a:prstGeom>
        </p:spPr>
      </p:pic>
      <p:sp>
        <p:nvSpPr>
          <p:cNvPr id="185" name="PlaceHolder 2"/>
          <p:cNvSpPr>
            <a:spLocks noGrp="1"/>
          </p:cNvSpPr>
          <p:nvPr>
            <p:ph type="subTitle"/>
          </p:nvPr>
        </p:nvSpPr>
        <p:spPr>
          <a:xfrm>
            <a:off x="238813" y="102536"/>
            <a:ext cx="9603652" cy="467216"/>
          </a:xfrm>
          <a:prstGeom prst="rect">
            <a:avLst/>
          </a:prstGeom>
          <a:noFill/>
          <a:ln w="0">
            <a:noFill/>
          </a:ln>
        </p:spPr>
        <p:txBody>
          <a:bodyPr lIns="0" tIns="0" rIns="0" bIns="0" anchor="t">
            <a:noAutofit/>
          </a:bodyPr>
          <a:lstStyle/>
          <a:p>
            <a:pPr marL="0" indent="0">
              <a:lnSpc>
                <a:spcPct val="100000"/>
              </a:lnSpc>
              <a:buNone/>
            </a:pPr>
            <a:r>
              <a:rPr lang="en-US" sz="3000" b="1" spc="-1">
                <a:latin typeface="Calibri"/>
                <a:cs typeface="Calibri"/>
              </a:rPr>
              <a:t>Energy Loss &amp; Momentum Broadening</a:t>
            </a:r>
            <a:endParaRPr lang="en-US" sz="3000">
              <a:latin typeface="Calibri"/>
              <a:cs typeface="Calibri"/>
            </a:endParaRPr>
          </a:p>
        </p:txBody>
      </p:sp>
      <p:pic>
        <p:nvPicPr>
          <p:cNvPr id="4" name="Picture 3" descr="A close up of a text">
            <a:extLst>
              <a:ext uri="{FF2B5EF4-FFF2-40B4-BE49-F238E27FC236}">
                <a16:creationId xmlns:a16="http://schemas.microsoft.com/office/drawing/2014/main" id="{A019F05D-59A0-93BF-EC82-9D315209AB75}"/>
              </a:ext>
            </a:extLst>
          </p:cNvPr>
          <p:cNvPicPr>
            <a:picLocks noChangeAspect="1"/>
          </p:cNvPicPr>
          <p:nvPr/>
        </p:nvPicPr>
        <p:blipFill>
          <a:blip r:embed="rId3"/>
          <a:stretch>
            <a:fillRect/>
          </a:stretch>
        </p:blipFill>
        <p:spPr>
          <a:xfrm>
            <a:off x="286972" y="2022546"/>
            <a:ext cx="6551872" cy="725579"/>
          </a:xfrm>
          <a:prstGeom prst="rect">
            <a:avLst/>
          </a:prstGeom>
          <a:ln>
            <a:solidFill>
              <a:schemeClr val="tx1"/>
            </a:solidFill>
          </a:ln>
        </p:spPr>
      </p:pic>
      <p:sp>
        <p:nvSpPr>
          <p:cNvPr id="7" name="PlaceHolder 2">
            <a:extLst>
              <a:ext uri="{FF2B5EF4-FFF2-40B4-BE49-F238E27FC236}">
                <a16:creationId xmlns:a16="http://schemas.microsoft.com/office/drawing/2014/main" id="{89D5F809-49F6-E3F7-64E0-911F77E3DD06}"/>
              </a:ext>
            </a:extLst>
          </p:cNvPr>
          <p:cNvSpPr txBox="1">
            <a:spLocks/>
          </p:cNvSpPr>
          <p:nvPr/>
        </p:nvSpPr>
        <p:spPr>
          <a:xfrm>
            <a:off x="234724" y="634658"/>
            <a:ext cx="6645088" cy="1266745"/>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1"/>
              </a:spcBef>
              <a:buNone/>
              <a:tabLst>
                <a:tab pos="0" algn="l"/>
              </a:tabLst>
            </a:pPr>
            <a:r>
              <a:rPr lang="en-US" sz="1800" spc="-1" dirty="0">
                <a:solidFill>
                  <a:srgbClr val="000000"/>
                </a:solidFill>
                <a:latin typeface="Calibri" panose="020F0502020204030204" pitchFamily="34" charset="0"/>
                <a:cs typeface="Calibri" panose="020F0502020204030204" pitchFamily="34" charset="0"/>
              </a:rPr>
              <a:t>In terms of the rapidity shift </a:t>
            </a:r>
            <a:r>
              <a:rPr lang="en-US" sz="1800" b="1" spc="-1" dirty="0" err="1">
                <a:solidFill>
                  <a:srgbClr val="000000"/>
                </a:solidFill>
                <a:latin typeface="Calibri" panose="020F0502020204030204" pitchFamily="34" charset="0"/>
                <a:ea typeface="+mn-lt"/>
                <a:cs typeface="Calibri" panose="020F0502020204030204" pitchFamily="34" charset="0"/>
              </a:rPr>
              <a:t>δy</a:t>
            </a:r>
            <a:r>
              <a:rPr lang="en-US" sz="1800" spc="-1" dirty="0">
                <a:solidFill>
                  <a:srgbClr val="000000"/>
                </a:solidFill>
                <a:latin typeface="Calibri" panose="020F0502020204030204" pitchFamily="34" charset="0"/>
                <a:ea typeface="+mn-lt"/>
                <a:cs typeface="Calibri" panose="020F0502020204030204" pitchFamily="34" charset="0"/>
              </a:rPr>
              <a:t> </a:t>
            </a:r>
            <a:r>
              <a:rPr lang="en-US" sz="1800" spc="-1" dirty="0">
                <a:solidFill>
                  <a:srgbClr val="000000"/>
                </a:solidFill>
                <a:latin typeface="Calibri" panose="020F0502020204030204" pitchFamily="34" charset="0"/>
                <a:cs typeface="Calibri" panose="020F0502020204030204" pitchFamily="34" charset="0"/>
              </a:rPr>
              <a:t>and transverse momentum broadening</a:t>
            </a:r>
            <a:r>
              <a:rPr lang="en-US" sz="1800" b="1" spc="-1" dirty="0">
                <a:solidFill>
                  <a:srgbClr val="000000"/>
                </a:solidFill>
                <a:latin typeface="Calibri" panose="020F0502020204030204" pitchFamily="34" charset="0"/>
                <a:cs typeface="Calibri" panose="020F0502020204030204" pitchFamily="34" charset="0"/>
              </a:rPr>
              <a:t> </a:t>
            </a:r>
            <a:r>
              <a:rPr lang="en-US" sz="1800" b="1" spc="-1" dirty="0" err="1">
                <a:solidFill>
                  <a:srgbClr val="000000"/>
                </a:solidFill>
                <a:latin typeface="Calibri" panose="020F0502020204030204" pitchFamily="34" charset="0"/>
                <a:ea typeface="+mn-lt"/>
                <a:cs typeface="Calibri" panose="020F0502020204030204" pitchFamily="34" charset="0"/>
              </a:rPr>
              <a:t>δ</a:t>
            </a:r>
            <a:r>
              <a:rPr lang="en-US" sz="1800" b="1" spc="-1" dirty="0" err="1">
                <a:solidFill>
                  <a:srgbClr val="000000"/>
                </a:solidFill>
                <a:latin typeface="Calibri" panose="020F0502020204030204" pitchFamily="34" charset="0"/>
                <a:cs typeface="Calibri" panose="020F0502020204030204" pitchFamily="34" charset="0"/>
              </a:rPr>
              <a:t>p</a:t>
            </a:r>
            <a:r>
              <a:rPr lang="en-US" sz="1800" b="1" spc="-1" baseline="-25000" dirty="0" err="1">
                <a:solidFill>
                  <a:srgbClr val="000000"/>
                </a:solidFill>
                <a:latin typeface="Calibri" panose="020F0502020204030204" pitchFamily="34" charset="0"/>
                <a:cs typeface="Calibri" panose="020F0502020204030204" pitchFamily="34" charset="0"/>
              </a:rPr>
              <a:t>T</a:t>
            </a:r>
            <a:r>
              <a:rPr lang="en-US" sz="1800" spc="-1" dirty="0">
                <a:solidFill>
                  <a:srgbClr val="000000"/>
                </a:solidFill>
                <a:latin typeface="Calibri" panose="020F0502020204030204" pitchFamily="34" charset="0"/>
                <a:cs typeface="Calibri" panose="020F0502020204030204" pitchFamily="34" charset="0"/>
              </a:rPr>
              <a:t>, the quarkonium double differential cross section in p-A collision with respect to that in p-p collisions:</a:t>
            </a:r>
            <a:endParaRPr lang="en-US" sz="1800" spc="-1" dirty="0">
              <a:latin typeface="Calibri" panose="020F0502020204030204" pitchFamily="34" charset="0"/>
              <a:cs typeface="Calibri" panose="020F0502020204030204" pitchFamily="34" charset="0"/>
            </a:endParaRPr>
          </a:p>
        </p:txBody>
      </p:sp>
      <p:pic>
        <p:nvPicPr>
          <p:cNvPr id="14" name="Picture 13" descr="A math equation with numbers and symbols&#10;&#10;Description automatically generated">
            <a:extLst>
              <a:ext uri="{FF2B5EF4-FFF2-40B4-BE49-F238E27FC236}">
                <a16:creationId xmlns:a16="http://schemas.microsoft.com/office/drawing/2014/main" id="{FDA6A41F-93F1-3322-2989-A0EF88E20503}"/>
              </a:ext>
            </a:extLst>
          </p:cNvPr>
          <p:cNvPicPr>
            <a:picLocks noChangeAspect="1"/>
          </p:cNvPicPr>
          <p:nvPr/>
        </p:nvPicPr>
        <p:blipFill>
          <a:blip r:embed="rId4"/>
          <a:stretch>
            <a:fillRect/>
          </a:stretch>
        </p:blipFill>
        <p:spPr>
          <a:xfrm>
            <a:off x="7318187" y="4997247"/>
            <a:ext cx="4693167" cy="842852"/>
          </a:xfrm>
          <a:prstGeom prst="rect">
            <a:avLst/>
          </a:prstGeom>
          <a:ln>
            <a:solidFill>
              <a:schemeClr val="tx1"/>
            </a:solidFill>
          </a:ln>
        </p:spPr>
      </p:pic>
      <p:pic>
        <p:nvPicPr>
          <p:cNvPr id="15" name="Picture 14">
            <a:extLst>
              <a:ext uri="{FF2B5EF4-FFF2-40B4-BE49-F238E27FC236}">
                <a16:creationId xmlns:a16="http://schemas.microsoft.com/office/drawing/2014/main" id="{F825813B-C875-35C3-EFA5-B84D0C8EA6EC}"/>
              </a:ext>
            </a:extLst>
          </p:cNvPr>
          <p:cNvPicPr>
            <a:picLocks noChangeAspect="1"/>
          </p:cNvPicPr>
          <p:nvPr/>
        </p:nvPicPr>
        <p:blipFill>
          <a:blip r:embed="rId5"/>
          <a:stretch>
            <a:fillRect/>
          </a:stretch>
        </p:blipFill>
        <p:spPr>
          <a:xfrm>
            <a:off x="8823704" y="5876286"/>
            <a:ext cx="3192412" cy="302035"/>
          </a:xfrm>
          <a:prstGeom prst="rect">
            <a:avLst/>
          </a:prstGeom>
        </p:spPr>
      </p:pic>
      <p:sp>
        <p:nvSpPr>
          <p:cNvPr id="21" name="TextBox 20">
            <a:extLst>
              <a:ext uri="{FF2B5EF4-FFF2-40B4-BE49-F238E27FC236}">
                <a16:creationId xmlns:a16="http://schemas.microsoft.com/office/drawing/2014/main" id="{274FE500-D23C-204E-C920-140CD35DDC7A}"/>
              </a:ext>
            </a:extLst>
          </p:cNvPr>
          <p:cNvSpPr txBox="1"/>
          <p:nvPr/>
        </p:nvSpPr>
        <p:spPr>
          <a:xfrm>
            <a:off x="136387" y="3793932"/>
            <a:ext cx="29126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spc="-1">
                <a:solidFill>
                  <a:srgbClr val="000000"/>
                </a:solidFill>
                <a:latin typeface="Calibri"/>
                <a:cs typeface="Calibri"/>
              </a:rPr>
              <a:t>Transverse momentum broadening: </a:t>
            </a:r>
            <a:endParaRPr lang="en-US" sz="1400">
              <a:latin typeface="Calibri"/>
              <a:cs typeface="Calibri"/>
            </a:endParaRPr>
          </a:p>
        </p:txBody>
      </p:sp>
      <p:cxnSp>
        <p:nvCxnSpPr>
          <p:cNvPr id="23" name="Straight Arrow Connector 22">
            <a:extLst>
              <a:ext uri="{FF2B5EF4-FFF2-40B4-BE49-F238E27FC236}">
                <a16:creationId xmlns:a16="http://schemas.microsoft.com/office/drawing/2014/main" id="{A4BAB30D-6640-C8F5-2966-B6072D724EEB}"/>
              </a:ext>
            </a:extLst>
          </p:cNvPr>
          <p:cNvCxnSpPr>
            <a:cxnSpLocks/>
          </p:cNvCxnSpPr>
          <p:nvPr/>
        </p:nvCxnSpPr>
        <p:spPr>
          <a:xfrm>
            <a:off x="7138116" y="561244"/>
            <a:ext cx="0" cy="5965178"/>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4" name="TextBox 23">
            <a:extLst>
              <a:ext uri="{FF2B5EF4-FFF2-40B4-BE49-F238E27FC236}">
                <a16:creationId xmlns:a16="http://schemas.microsoft.com/office/drawing/2014/main" id="{DE403084-5277-7D18-ADC7-FF9B21224114}"/>
              </a:ext>
            </a:extLst>
          </p:cNvPr>
          <p:cNvSpPr txBox="1"/>
          <p:nvPr/>
        </p:nvSpPr>
        <p:spPr>
          <a:xfrm>
            <a:off x="7139524" y="4586954"/>
            <a:ext cx="49086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latin typeface="Calibri" panose="020F0502020204030204" pitchFamily="34" charset="0"/>
                <a:cs typeface="Calibri" panose="020F0502020204030204" pitchFamily="34" charset="0"/>
              </a:rPr>
              <a:t>Proton-proton cross-section parameterized as:</a:t>
            </a:r>
          </a:p>
        </p:txBody>
      </p:sp>
      <p:sp>
        <p:nvSpPr>
          <p:cNvPr id="25" name="TextBox 24">
            <a:extLst>
              <a:ext uri="{FF2B5EF4-FFF2-40B4-BE49-F238E27FC236}">
                <a16:creationId xmlns:a16="http://schemas.microsoft.com/office/drawing/2014/main" id="{581A257B-1AF8-4223-6338-EBEE065CECEA}"/>
              </a:ext>
            </a:extLst>
          </p:cNvPr>
          <p:cNvSpPr txBox="1"/>
          <p:nvPr/>
        </p:nvSpPr>
        <p:spPr>
          <a:xfrm>
            <a:off x="7750897" y="5862863"/>
            <a:ext cx="11514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alibri" panose="020F0502020204030204" pitchFamily="34" charset="0"/>
                <a:cs typeface="Calibri" panose="020F0502020204030204" pitchFamily="34" charset="0"/>
              </a:rPr>
              <a:t>For </a:t>
            </a:r>
            <a:r>
              <a:rPr lang="en-US" sz="1400" err="1">
                <a:latin typeface="Calibri"/>
                <a:ea typeface="+mn-lt"/>
                <a:cs typeface="Calibri"/>
              </a:rPr>
              <a:t>Υ</a:t>
            </a:r>
            <a:r>
              <a:rPr lang="en-US" sz="1400">
                <a:latin typeface="Calibri"/>
                <a:ea typeface="+mn-lt"/>
                <a:cs typeface="Calibri"/>
              </a:rPr>
              <a:t> states</a:t>
            </a:r>
            <a:r>
              <a:rPr lang="en-US" sz="1400">
                <a:latin typeface="Calibri" panose="020F0502020204030204" pitchFamily="34" charset="0"/>
                <a:cs typeface="Calibri" panose="020F0502020204030204" pitchFamily="34" charset="0"/>
              </a:rPr>
              <a:t> ,</a:t>
            </a:r>
          </a:p>
        </p:txBody>
      </p:sp>
      <p:pic>
        <p:nvPicPr>
          <p:cNvPr id="26" name="Picture 25">
            <a:extLst>
              <a:ext uri="{FF2B5EF4-FFF2-40B4-BE49-F238E27FC236}">
                <a16:creationId xmlns:a16="http://schemas.microsoft.com/office/drawing/2014/main" id="{DE0D5A81-CC0F-0171-7A5E-3328B63A47EA}"/>
              </a:ext>
            </a:extLst>
          </p:cNvPr>
          <p:cNvPicPr>
            <a:picLocks noChangeAspect="1"/>
          </p:cNvPicPr>
          <p:nvPr/>
        </p:nvPicPr>
        <p:blipFill>
          <a:blip r:embed="rId6"/>
          <a:stretch>
            <a:fillRect/>
          </a:stretch>
        </p:blipFill>
        <p:spPr>
          <a:xfrm>
            <a:off x="1408373" y="2813031"/>
            <a:ext cx="5434567" cy="729438"/>
          </a:xfrm>
          <a:prstGeom prst="rect">
            <a:avLst/>
          </a:prstGeom>
          <a:ln>
            <a:solidFill>
              <a:schemeClr val="tx1"/>
            </a:solidFill>
          </a:ln>
        </p:spPr>
      </p:pic>
      <p:sp>
        <p:nvSpPr>
          <p:cNvPr id="28" name="Rectangle 27">
            <a:extLst>
              <a:ext uri="{FF2B5EF4-FFF2-40B4-BE49-F238E27FC236}">
                <a16:creationId xmlns:a16="http://schemas.microsoft.com/office/drawing/2014/main" id="{8E9BDBF4-D91D-5F9B-9F5E-F6778C354337}"/>
              </a:ext>
            </a:extLst>
          </p:cNvPr>
          <p:cNvSpPr/>
          <p:nvPr/>
        </p:nvSpPr>
        <p:spPr>
          <a:xfrm>
            <a:off x="7748768" y="723010"/>
            <a:ext cx="3772428" cy="3715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000" spc="-1">
                <a:solidFill>
                  <a:srgbClr val="2A6099"/>
                </a:solidFill>
                <a:latin typeface="Calibri"/>
                <a:ea typeface="+mn-lt"/>
                <a:cs typeface="Calibri"/>
              </a:rPr>
              <a:t>Arleo, </a:t>
            </a:r>
            <a:r>
              <a:rPr lang="en-US" sz="1000" spc="-1" err="1">
                <a:solidFill>
                  <a:srgbClr val="2A6099"/>
                </a:solidFill>
                <a:latin typeface="Calibri"/>
                <a:ea typeface="+mn-lt"/>
                <a:cs typeface="Calibri"/>
              </a:rPr>
              <a:t>Kolevatov</a:t>
            </a:r>
            <a:r>
              <a:rPr lang="en-US" sz="1000" spc="-1">
                <a:solidFill>
                  <a:srgbClr val="2A6099"/>
                </a:solidFill>
                <a:latin typeface="Calibri"/>
                <a:ea typeface="+mn-lt"/>
                <a:cs typeface="Calibri"/>
              </a:rPr>
              <a:t>, </a:t>
            </a:r>
            <a:r>
              <a:rPr lang="en-US" sz="1000" spc="-1" err="1">
                <a:solidFill>
                  <a:srgbClr val="2A6099"/>
                </a:solidFill>
                <a:latin typeface="Calibri"/>
                <a:ea typeface="+mn-lt"/>
                <a:cs typeface="Calibri"/>
              </a:rPr>
              <a:t>Peigne</a:t>
            </a:r>
            <a:r>
              <a:rPr lang="en-US" sz="1000" spc="-1">
                <a:solidFill>
                  <a:srgbClr val="2A6099"/>
                </a:solidFill>
                <a:latin typeface="Calibri"/>
                <a:ea typeface="+mn-lt"/>
                <a:cs typeface="Calibri"/>
              </a:rPr>
              <a:t>, Rustamova (2013), </a:t>
            </a:r>
            <a:r>
              <a:rPr lang="en-US" sz="1000" u="sng" spc="-1">
                <a:solidFill>
                  <a:srgbClr val="2A6099"/>
                </a:solidFill>
                <a:latin typeface="Calibri"/>
                <a:ea typeface="+mn-lt"/>
                <a:cs typeface="Calibri"/>
              </a:rPr>
              <a:t>1304.0901</a:t>
            </a:r>
            <a:endParaRPr lang="en-US" sz="1000" u="sng" spc="-1">
              <a:solidFill>
                <a:srgbClr val="2A6099"/>
              </a:solidFill>
              <a:latin typeface="Calibri" panose="020F0502020204030204" pitchFamily="34" charset="0"/>
              <a:ea typeface="+mn-lt"/>
              <a:cs typeface="Calibri" panose="020F0502020204030204" pitchFamily="34" charset="0"/>
            </a:endParaRPr>
          </a:p>
          <a:p>
            <a:r>
              <a:rPr lang="en-US" sz="1000" spc="-1">
                <a:solidFill>
                  <a:srgbClr val="2A6099"/>
                </a:solidFill>
                <a:latin typeface="Calibri"/>
                <a:ea typeface="+mn-lt"/>
                <a:cs typeface="Calibri"/>
              </a:rPr>
              <a:t>Arleo &amp; </a:t>
            </a:r>
            <a:r>
              <a:rPr lang="en-US" sz="1000" spc="-1" err="1">
                <a:solidFill>
                  <a:srgbClr val="2A6099"/>
                </a:solidFill>
                <a:latin typeface="Calibri"/>
                <a:ea typeface="+mn-lt"/>
                <a:cs typeface="Calibri"/>
              </a:rPr>
              <a:t>Peigne</a:t>
            </a:r>
            <a:r>
              <a:rPr lang="en-US" sz="1000" spc="-1">
                <a:solidFill>
                  <a:srgbClr val="2A6099"/>
                </a:solidFill>
                <a:latin typeface="Calibri"/>
                <a:ea typeface="+mn-lt"/>
                <a:cs typeface="Calibri"/>
              </a:rPr>
              <a:t>, Rustamova (2013), </a:t>
            </a:r>
            <a:r>
              <a:rPr lang="en-US" sz="1000" u="sng" spc="-1">
                <a:solidFill>
                  <a:srgbClr val="2A6099"/>
                </a:solidFill>
                <a:latin typeface="Calibri"/>
                <a:ea typeface="+mn-lt"/>
                <a:cs typeface="Calibri"/>
              </a:rPr>
              <a:t>1212.0434</a:t>
            </a:r>
            <a:r>
              <a:rPr lang="en-US" sz="1000" spc="-1">
                <a:solidFill>
                  <a:srgbClr val="2A6099"/>
                </a:solidFill>
                <a:latin typeface="Calibri"/>
                <a:ea typeface="+mn-lt"/>
                <a:cs typeface="Calibri"/>
              </a:rPr>
              <a:t> </a:t>
            </a:r>
            <a:endParaRPr lang="en-US" sz="1000">
              <a:latin typeface="Calibri" panose="020F0502020204030204" pitchFamily="34" charset="0"/>
              <a:cs typeface="Calibri" panose="020F0502020204030204" pitchFamily="34" charset="0"/>
            </a:endParaRPr>
          </a:p>
        </p:txBody>
      </p:sp>
      <p:sp>
        <p:nvSpPr>
          <p:cNvPr id="12" name="Slide Number Placeholder 9">
            <a:extLst>
              <a:ext uri="{FF2B5EF4-FFF2-40B4-BE49-F238E27FC236}">
                <a16:creationId xmlns:a16="http://schemas.microsoft.com/office/drawing/2014/main" id="{A954CA04-B41A-F626-0179-4F9CC32FF1D9}"/>
              </a:ext>
            </a:extLst>
          </p:cNvPr>
          <p:cNvSpPr txBox="1">
            <a:spLocks/>
          </p:cNvSpPr>
          <p:nvPr/>
        </p:nvSpPr>
        <p:spPr>
          <a:xfrm>
            <a:off x="9456415" y="6504120"/>
            <a:ext cx="2732040" cy="35388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65402A-E0A4-4C36-B0BC-8E7B2EFF3FF5}" type="slidenum">
              <a:rPr lang="en-US" smtClean="0"/>
              <a:pPr/>
              <a:t>8</a:t>
            </a:fld>
            <a:endParaRPr lang="en-US"/>
          </a:p>
        </p:txBody>
      </p:sp>
      <p:sp>
        <p:nvSpPr>
          <p:cNvPr id="13" name="Footer Placeholder 12">
            <a:extLst>
              <a:ext uri="{FF2B5EF4-FFF2-40B4-BE49-F238E27FC236}">
                <a16:creationId xmlns:a16="http://schemas.microsoft.com/office/drawing/2014/main" id="{F232E3C1-089C-5959-13FF-1EDE06BC8717}"/>
              </a:ext>
            </a:extLst>
          </p:cNvPr>
          <p:cNvSpPr>
            <a:spLocks noGrp="1"/>
          </p:cNvSpPr>
          <p:nvPr>
            <p:ph type="ftr" idx="4"/>
          </p:nvPr>
        </p:nvSpPr>
        <p:spPr/>
        <p:txBody>
          <a:bodyPr/>
          <a:lstStyle/>
          <a:p>
            <a:r>
              <a:rPr lang="en-US"/>
              <a:t>Sabin Thapa, Kent State University @CFNS2025</a:t>
            </a:r>
          </a:p>
        </p:txBody>
      </p:sp>
      <p:cxnSp>
        <p:nvCxnSpPr>
          <p:cNvPr id="22" name="Straight Arrow Connector 21">
            <a:extLst>
              <a:ext uri="{FF2B5EF4-FFF2-40B4-BE49-F238E27FC236}">
                <a16:creationId xmlns:a16="http://schemas.microsoft.com/office/drawing/2014/main" id="{77C772E4-0678-4830-048F-ED0FE2D5825C}"/>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cxnSp>
        <p:nvCxnSpPr>
          <p:cNvPr id="27" name="Straight Arrow Connector 26">
            <a:extLst>
              <a:ext uri="{FF2B5EF4-FFF2-40B4-BE49-F238E27FC236}">
                <a16:creationId xmlns:a16="http://schemas.microsoft.com/office/drawing/2014/main" id="{F064FEB2-564D-3C6F-CA10-2DD1A006815D}"/>
              </a:ext>
            </a:extLst>
          </p:cNvPr>
          <p:cNvCxnSpPr>
            <a:cxnSpLocks/>
          </p:cNvCxnSpPr>
          <p:nvPr/>
        </p:nvCxnSpPr>
        <p:spPr>
          <a:xfrm>
            <a:off x="-3943" y="569751"/>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29" name="Slide Number Placeholder 28">
            <a:extLst>
              <a:ext uri="{FF2B5EF4-FFF2-40B4-BE49-F238E27FC236}">
                <a16:creationId xmlns:a16="http://schemas.microsoft.com/office/drawing/2014/main" id="{4F7FF097-39B3-E853-D4D0-23CB3C1CEB9C}"/>
              </a:ext>
            </a:extLst>
          </p:cNvPr>
          <p:cNvSpPr>
            <a:spLocks noGrp="1"/>
          </p:cNvSpPr>
          <p:nvPr>
            <p:ph type="sldNum" idx="5"/>
          </p:nvPr>
        </p:nvSpPr>
        <p:spPr/>
        <p:txBody>
          <a:bodyPr/>
          <a:lstStyle/>
          <a:p>
            <a:fld id="{6665402A-E0A4-4C36-B0BC-8E7B2EFF3FF5}" type="slidenum">
              <a:rPr lang="en-US" smtClean="0"/>
              <a:t>8</a:t>
            </a:fld>
            <a:endParaRPr lang="en-US"/>
          </a:p>
        </p:txBody>
      </p:sp>
      <p:pic>
        <p:nvPicPr>
          <p:cNvPr id="8" name="Picture 7">
            <a:extLst>
              <a:ext uri="{FF2B5EF4-FFF2-40B4-BE49-F238E27FC236}">
                <a16:creationId xmlns:a16="http://schemas.microsoft.com/office/drawing/2014/main" id="{486E6914-5E0C-ADCD-95FD-43CBD929C4C5}"/>
              </a:ext>
            </a:extLst>
          </p:cNvPr>
          <p:cNvPicPr>
            <a:picLocks noChangeAspect="1"/>
          </p:cNvPicPr>
          <p:nvPr/>
        </p:nvPicPr>
        <p:blipFill>
          <a:blip r:embed="rId7"/>
          <a:stretch>
            <a:fillRect/>
          </a:stretch>
        </p:blipFill>
        <p:spPr>
          <a:xfrm>
            <a:off x="7248708" y="3630129"/>
            <a:ext cx="4769676" cy="648084"/>
          </a:xfrm>
          <a:prstGeom prst="rect">
            <a:avLst/>
          </a:prstGeom>
        </p:spPr>
      </p:pic>
      <p:pic>
        <p:nvPicPr>
          <p:cNvPr id="9" name="Picture 8">
            <a:extLst>
              <a:ext uri="{FF2B5EF4-FFF2-40B4-BE49-F238E27FC236}">
                <a16:creationId xmlns:a16="http://schemas.microsoft.com/office/drawing/2014/main" id="{FD0067C0-A6DE-C03A-D81F-FED949A1A29D}"/>
              </a:ext>
            </a:extLst>
          </p:cNvPr>
          <p:cNvPicPr>
            <a:picLocks noChangeAspect="1"/>
          </p:cNvPicPr>
          <p:nvPr/>
        </p:nvPicPr>
        <p:blipFill>
          <a:blip r:embed="rId8"/>
          <a:stretch>
            <a:fillRect/>
          </a:stretch>
        </p:blipFill>
        <p:spPr>
          <a:xfrm>
            <a:off x="2873427" y="3840414"/>
            <a:ext cx="1001543" cy="267305"/>
          </a:xfrm>
          <a:prstGeom prst="rect">
            <a:avLst/>
          </a:prstGeom>
          <a:ln>
            <a:solidFill>
              <a:schemeClr val="tx1"/>
            </a:solidFill>
          </a:ln>
        </p:spPr>
      </p:pic>
      <p:grpSp>
        <p:nvGrpSpPr>
          <p:cNvPr id="6" name="Group 5">
            <a:extLst>
              <a:ext uri="{FF2B5EF4-FFF2-40B4-BE49-F238E27FC236}">
                <a16:creationId xmlns:a16="http://schemas.microsoft.com/office/drawing/2014/main" id="{914BC868-A279-BD99-6CE0-710C87F6D54A}"/>
              </a:ext>
            </a:extLst>
          </p:cNvPr>
          <p:cNvGrpSpPr/>
          <p:nvPr/>
        </p:nvGrpSpPr>
        <p:grpSpPr>
          <a:xfrm>
            <a:off x="1884001" y="5853252"/>
            <a:ext cx="5043635" cy="537109"/>
            <a:chOff x="1957743" y="6160510"/>
            <a:chExt cx="5043635" cy="537109"/>
          </a:xfrm>
        </p:grpSpPr>
        <p:sp>
          <p:nvSpPr>
            <p:cNvPr id="20" name="TextBox 19">
              <a:extLst>
                <a:ext uri="{FF2B5EF4-FFF2-40B4-BE49-F238E27FC236}">
                  <a16:creationId xmlns:a16="http://schemas.microsoft.com/office/drawing/2014/main" id="{54538AF7-4D21-50ED-96F1-6A3A003B1E9B}"/>
                </a:ext>
              </a:extLst>
            </p:cNvPr>
            <p:cNvSpPr txBox="1"/>
            <p:nvPr/>
          </p:nvSpPr>
          <p:spPr>
            <a:xfrm>
              <a:off x="1957743" y="6174399"/>
              <a:ext cx="38050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spc="-1">
                  <a:solidFill>
                    <a:srgbClr val="000000"/>
                  </a:solidFill>
                  <a:latin typeface="Calibri"/>
                  <a:cs typeface="Calibri"/>
                </a:rPr>
                <a:t>Transverse momentum broadening in </a:t>
              </a:r>
              <a:r>
                <a:rPr lang="en-US" sz="1400" spc="-1" err="1">
                  <a:solidFill>
                    <a:srgbClr val="000000"/>
                  </a:solidFill>
                  <a:latin typeface="Calibri"/>
                  <a:cs typeface="Calibri"/>
                </a:rPr>
                <a:t>pA</a:t>
              </a:r>
              <a:r>
                <a:rPr lang="en-US" sz="1400" spc="-1">
                  <a:solidFill>
                    <a:srgbClr val="000000"/>
                  </a:solidFill>
                  <a:latin typeface="Calibri"/>
                  <a:cs typeface="Calibri"/>
                </a:rPr>
                <a:t> collision:</a:t>
              </a:r>
            </a:p>
          </p:txBody>
        </p:sp>
        <p:pic>
          <p:nvPicPr>
            <p:cNvPr id="11" name="Picture 10" descr="A square root of a mathematical equation&#10;&#10;Description automatically generated">
              <a:extLst>
                <a:ext uri="{FF2B5EF4-FFF2-40B4-BE49-F238E27FC236}">
                  <a16:creationId xmlns:a16="http://schemas.microsoft.com/office/drawing/2014/main" id="{7B6648D1-5881-DD1E-9CC9-438AF7D05CC8}"/>
                </a:ext>
              </a:extLst>
            </p:cNvPr>
            <p:cNvPicPr>
              <a:picLocks noChangeAspect="1"/>
            </p:cNvPicPr>
            <p:nvPr/>
          </p:nvPicPr>
          <p:blipFill>
            <a:blip r:embed="rId9"/>
            <a:stretch>
              <a:fillRect/>
            </a:stretch>
          </p:blipFill>
          <p:spPr>
            <a:xfrm>
              <a:off x="5674206" y="6160510"/>
              <a:ext cx="1327172" cy="343071"/>
            </a:xfrm>
            <a:prstGeom prst="rect">
              <a:avLst/>
            </a:prstGeom>
            <a:ln>
              <a:solidFill>
                <a:schemeClr val="tx1"/>
              </a:solidFill>
            </a:ln>
          </p:spPr>
        </p:pic>
      </p:grpSp>
      <p:grpSp>
        <p:nvGrpSpPr>
          <p:cNvPr id="5" name="Group 4">
            <a:extLst>
              <a:ext uri="{FF2B5EF4-FFF2-40B4-BE49-F238E27FC236}">
                <a16:creationId xmlns:a16="http://schemas.microsoft.com/office/drawing/2014/main" id="{AB2E3032-2246-74C8-46C9-251998BB5496}"/>
              </a:ext>
            </a:extLst>
          </p:cNvPr>
          <p:cNvGrpSpPr/>
          <p:nvPr/>
        </p:nvGrpSpPr>
        <p:grpSpPr>
          <a:xfrm>
            <a:off x="239666" y="4585025"/>
            <a:ext cx="6288602" cy="1437833"/>
            <a:chOff x="294095" y="4606796"/>
            <a:chExt cx="6288602" cy="1437833"/>
          </a:xfrm>
        </p:grpSpPr>
        <p:pic>
          <p:nvPicPr>
            <p:cNvPr id="19" name="Picture 18">
              <a:extLst>
                <a:ext uri="{FF2B5EF4-FFF2-40B4-BE49-F238E27FC236}">
                  <a16:creationId xmlns:a16="http://schemas.microsoft.com/office/drawing/2014/main" id="{5BD17D2E-AD0C-B7E6-81E4-6B2774A638AC}"/>
                </a:ext>
              </a:extLst>
            </p:cNvPr>
            <p:cNvPicPr>
              <a:picLocks noChangeAspect="1"/>
            </p:cNvPicPr>
            <p:nvPr/>
          </p:nvPicPr>
          <p:blipFill>
            <a:blip r:embed="rId10"/>
            <a:stretch>
              <a:fillRect/>
            </a:stretch>
          </p:blipFill>
          <p:spPr>
            <a:xfrm>
              <a:off x="1699040" y="5234859"/>
              <a:ext cx="1524000" cy="304800"/>
            </a:xfrm>
            <a:prstGeom prst="rect">
              <a:avLst/>
            </a:prstGeom>
            <a:ln>
              <a:solidFill>
                <a:schemeClr val="tx1"/>
              </a:solidFill>
            </a:ln>
          </p:spPr>
        </p:pic>
        <p:pic>
          <p:nvPicPr>
            <p:cNvPr id="31" name="Picture 30" descr="A math equations and formulas&#10;&#10;Description automatically generated">
              <a:extLst>
                <a:ext uri="{FF2B5EF4-FFF2-40B4-BE49-F238E27FC236}">
                  <a16:creationId xmlns:a16="http://schemas.microsoft.com/office/drawing/2014/main" id="{EB46F0EF-D51A-3B36-4150-8B00E88B9AA9}"/>
                </a:ext>
              </a:extLst>
            </p:cNvPr>
            <p:cNvPicPr>
              <a:picLocks noChangeAspect="1"/>
            </p:cNvPicPr>
            <p:nvPr/>
          </p:nvPicPr>
          <p:blipFill>
            <a:blip r:embed="rId11"/>
            <a:stretch>
              <a:fillRect/>
            </a:stretch>
          </p:blipFill>
          <p:spPr>
            <a:xfrm>
              <a:off x="294095" y="4606796"/>
              <a:ext cx="1363405" cy="1437833"/>
            </a:xfrm>
            <a:prstGeom prst="rect">
              <a:avLst/>
            </a:prstGeom>
            <a:ln>
              <a:solidFill>
                <a:schemeClr val="tx1"/>
              </a:solidFill>
            </a:ln>
          </p:spPr>
        </p:pic>
        <p:pic>
          <p:nvPicPr>
            <p:cNvPr id="32" name="Picture 31" descr="A mathematical equation with black letters&#10;&#10;Description automatically generated">
              <a:extLst>
                <a:ext uri="{FF2B5EF4-FFF2-40B4-BE49-F238E27FC236}">
                  <a16:creationId xmlns:a16="http://schemas.microsoft.com/office/drawing/2014/main" id="{34C0B207-2EC5-4E79-0734-C24B7E560C85}"/>
                </a:ext>
              </a:extLst>
            </p:cNvPr>
            <p:cNvPicPr>
              <a:picLocks noChangeAspect="1"/>
            </p:cNvPicPr>
            <p:nvPr/>
          </p:nvPicPr>
          <p:blipFill>
            <a:blip r:embed="rId12"/>
            <a:stretch>
              <a:fillRect/>
            </a:stretch>
          </p:blipFill>
          <p:spPr>
            <a:xfrm>
              <a:off x="1700138" y="4608012"/>
              <a:ext cx="2582827" cy="593653"/>
            </a:xfrm>
            <a:prstGeom prst="rect">
              <a:avLst/>
            </a:prstGeom>
            <a:ln>
              <a:solidFill>
                <a:schemeClr val="tx1"/>
              </a:solidFill>
            </a:ln>
          </p:spPr>
        </p:pic>
        <p:sp>
          <p:nvSpPr>
            <p:cNvPr id="33" name="TextBox 32">
              <a:extLst>
                <a:ext uri="{FF2B5EF4-FFF2-40B4-BE49-F238E27FC236}">
                  <a16:creationId xmlns:a16="http://schemas.microsoft.com/office/drawing/2014/main" id="{CB4421EC-43F5-6646-F7B0-66A0ED94E3D0}"/>
                </a:ext>
              </a:extLst>
            </p:cNvPr>
            <p:cNvSpPr txBox="1"/>
            <p:nvPr/>
          </p:nvSpPr>
          <p:spPr>
            <a:xfrm>
              <a:off x="4229357" y="4751552"/>
              <a:ext cx="23533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rPr>
                <a:t>=10.41 </a:t>
              </a:r>
              <a:r>
                <a:rPr lang="en-US" sz="1400" err="1">
                  <a:latin typeface="Calibri"/>
                </a:rPr>
                <a:t>fm</a:t>
              </a:r>
              <a:r>
                <a:rPr lang="en-US" sz="1400">
                  <a:latin typeface="Calibri"/>
                </a:rPr>
                <a:t> for Pb (A = 208)</a:t>
              </a:r>
            </a:p>
          </p:txBody>
        </p:sp>
      </p:grpSp>
      <p:sp>
        <p:nvSpPr>
          <p:cNvPr id="17" name="TextBox 16">
            <a:extLst>
              <a:ext uri="{FF2B5EF4-FFF2-40B4-BE49-F238E27FC236}">
                <a16:creationId xmlns:a16="http://schemas.microsoft.com/office/drawing/2014/main" id="{8F65443E-97F7-3036-7C2D-14E145CF8E7C}"/>
              </a:ext>
            </a:extLst>
          </p:cNvPr>
          <p:cNvSpPr txBox="1"/>
          <p:nvPr/>
        </p:nvSpPr>
        <p:spPr>
          <a:xfrm>
            <a:off x="4171336" y="3630562"/>
            <a:ext cx="29644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cs typeface="Calibri"/>
              </a:rPr>
              <a:t> </a:t>
            </a:r>
            <a:r>
              <a:rPr lang="en-US" sz="1400">
                <a:latin typeface="Arial"/>
                <a:cs typeface="Arial"/>
              </a:rPr>
              <a:t>q̂</a:t>
            </a:r>
            <a:r>
              <a:rPr lang="en-US" sz="1400">
                <a:latin typeface="Calibri"/>
                <a:cs typeface="Calibri"/>
              </a:rPr>
              <a:t> = transport coefficient,</a:t>
            </a:r>
            <a:endParaRPr lang="en-US">
              <a:latin typeface="Arial"/>
              <a:cs typeface="Calibri"/>
            </a:endParaRPr>
          </a:p>
          <a:p>
            <a:r>
              <a:rPr lang="en-US" sz="1400">
                <a:latin typeface="Calibri"/>
                <a:cs typeface="Calibri"/>
              </a:rPr>
              <a:t>L</a:t>
            </a:r>
            <a:r>
              <a:rPr lang="en-US" sz="1400" baseline="-25000">
                <a:latin typeface="Calibri"/>
                <a:cs typeface="Calibri"/>
              </a:rPr>
              <a:t>A</a:t>
            </a:r>
            <a:r>
              <a:rPr lang="en-US" sz="1400">
                <a:latin typeface="Calibri"/>
                <a:cs typeface="Calibri"/>
              </a:rPr>
              <a:t> = effective path length of nucleus A </a:t>
            </a:r>
            <a:endParaRPr lang="en-US" sz="1400">
              <a:latin typeface="Calibri"/>
            </a:endParaRPr>
          </a:p>
        </p:txBody>
      </p:sp>
      <p:pic>
        <p:nvPicPr>
          <p:cNvPr id="10" name="Picture 9" descr="A square root of a mathematical equation&#10;&#10;Description automatically generated">
            <a:extLst>
              <a:ext uri="{FF2B5EF4-FFF2-40B4-BE49-F238E27FC236}">
                <a16:creationId xmlns:a16="http://schemas.microsoft.com/office/drawing/2014/main" id="{0C211CFD-256E-6889-0629-84D9284C179B}"/>
              </a:ext>
            </a:extLst>
          </p:cNvPr>
          <p:cNvPicPr>
            <a:picLocks noChangeAspect="1"/>
          </p:cNvPicPr>
          <p:nvPr/>
        </p:nvPicPr>
        <p:blipFill>
          <a:blip r:embed="rId13"/>
          <a:stretch>
            <a:fillRect/>
          </a:stretch>
        </p:blipFill>
        <p:spPr>
          <a:xfrm>
            <a:off x="234723" y="6012997"/>
            <a:ext cx="1359356" cy="329295"/>
          </a:xfrm>
          <a:prstGeom prst="rect">
            <a:avLst/>
          </a:prstGeom>
          <a:ln>
            <a:solidFill>
              <a:schemeClr val="tx1"/>
            </a:solidFill>
          </a:ln>
        </p:spPr>
      </p:pic>
      <p:pic>
        <p:nvPicPr>
          <p:cNvPr id="18" name="Picture 17" descr="A close-up of a number&#10;&#10;Description automatically generated">
            <a:extLst>
              <a:ext uri="{FF2B5EF4-FFF2-40B4-BE49-F238E27FC236}">
                <a16:creationId xmlns:a16="http://schemas.microsoft.com/office/drawing/2014/main" id="{4B2F9AD0-F2D6-40F9-FC61-C9A7CA5F279A}"/>
              </a:ext>
            </a:extLst>
          </p:cNvPr>
          <p:cNvPicPr>
            <a:picLocks noChangeAspect="1"/>
          </p:cNvPicPr>
          <p:nvPr/>
        </p:nvPicPr>
        <p:blipFill>
          <a:blip r:embed="rId14"/>
          <a:stretch>
            <a:fillRect/>
          </a:stretch>
        </p:blipFill>
        <p:spPr>
          <a:xfrm>
            <a:off x="1802266" y="3341914"/>
            <a:ext cx="684441" cy="195943"/>
          </a:xfrm>
          <a:prstGeom prst="rect">
            <a:avLst/>
          </a:prstGeom>
          <a:ln>
            <a:solidFill>
              <a:schemeClr val="tx1"/>
            </a:solidFill>
          </a:ln>
        </p:spPr>
      </p:pic>
    </p:spTree>
    <p:extLst>
      <p:ext uri="{BB962C8B-B14F-4D97-AF65-F5344CB8AC3E}">
        <p14:creationId xmlns:p14="http://schemas.microsoft.com/office/powerpoint/2010/main" val="3169187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1" name="Footer Placeholder 10">
            <a:extLst>
              <a:ext uri="{FF2B5EF4-FFF2-40B4-BE49-F238E27FC236}">
                <a16:creationId xmlns:a16="http://schemas.microsoft.com/office/drawing/2014/main" id="{00399FC8-EA15-A9D7-1D3A-AD1F34C28F38}"/>
              </a:ext>
            </a:extLst>
          </p:cNvPr>
          <p:cNvSpPr>
            <a:spLocks noGrp="1"/>
          </p:cNvSpPr>
          <p:nvPr>
            <p:ph type="ftr" idx="4"/>
          </p:nvPr>
        </p:nvSpPr>
        <p:spPr/>
        <p:txBody>
          <a:bodyPr/>
          <a:lstStyle/>
          <a:p>
            <a:r>
              <a:rPr lang="en-US">
                <a:ea typeface="Calibri" panose="020F0502020204030204" pitchFamily="34" charset="0"/>
                <a:cs typeface="Calibri" panose="020F0502020204030204" pitchFamily="34" charset="0"/>
              </a:rPr>
              <a:t>Sabin Thapa, Kent State University @CFNS2025</a:t>
            </a:r>
          </a:p>
        </p:txBody>
      </p:sp>
      <p:cxnSp>
        <p:nvCxnSpPr>
          <p:cNvPr id="12" name="Straight Arrow Connector 11">
            <a:extLst>
              <a:ext uri="{FF2B5EF4-FFF2-40B4-BE49-F238E27FC236}">
                <a16:creationId xmlns:a16="http://schemas.microsoft.com/office/drawing/2014/main" id="{AA7A86B5-5933-C57D-8EF8-5B435C0E6656}"/>
              </a:ext>
            </a:extLst>
          </p:cNvPr>
          <p:cNvCxnSpPr>
            <a:cxnSpLocks/>
          </p:cNvCxnSpPr>
          <p:nvPr/>
        </p:nvCxnSpPr>
        <p:spPr>
          <a:xfrm>
            <a:off x="-3943" y="6546650"/>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3" name="Slide Number Placeholder 12">
            <a:extLst>
              <a:ext uri="{FF2B5EF4-FFF2-40B4-BE49-F238E27FC236}">
                <a16:creationId xmlns:a16="http://schemas.microsoft.com/office/drawing/2014/main" id="{A6413900-C2DE-4AD2-EA7D-11919DA280E5}"/>
              </a:ext>
            </a:extLst>
          </p:cNvPr>
          <p:cNvSpPr>
            <a:spLocks noGrp="1"/>
          </p:cNvSpPr>
          <p:nvPr>
            <p:ph type="sldNum" idx="5"/>
          </p:nvPr>
        </p:nvSpPr>
        <p:spPr/>
        <p:txBody>
          <a:bodyPr/>
          <a:lstStyle/>
          <a:p>
            <a:fld id="{6665402A-E0A4-4C36-B0BC-8E7B2EFF3FF5}" type="slidenum">
              <a:rPr lang="en-US" smtClean="0">
                <a:latin typeface="Calibri" panose="020F0502020204030204" pitchFamily="34" charset="0"/>
                <a:ea typeface="Calibri" panose="020F0502020204030204" pitchFamily="34" charset="0"/>
                <a:cs typeface="Calibri" panose="020F0502020204030204" pitchFamily="34" charset="0"/>
              </a:rPr>
              <a:t>9</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 name="PlaceHolder 2">
            <a:extLst>
              <a:ext uri="{FF2B5EF4-FFF2-40B4-BE49-F238E27FC236}">
                <a16:creationId xmlns:a16="http://schemas.microsoft.com/office/drawing/2014/main" id="{F573CCAA-1BA8-1175-3309-04488C89AB1A}"/>
              </a:ext>
            </a:extLst>
          </p:cNvPr>
          <p:cNvSpPr txBox="1">
            <a:spLocks/>
          </p:cNvSpPr>
          <p:nvPr/>
        </p:nvSpPr>
        <p:spPr>
          <a:xfrm>
            <a:off x="372818" y="1446559"/>
            <a:ext cx="11624907" cy="1563345"/>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1"/>
              </a:spcBef>
              <a:tabLst>
                <a:tab pos="0" algn="l"/>
              </a:tabLst>
            </a:pPr>
            <a:r>
              <a:rPr lang="en-US" sz="18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Quarkonia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Bottomonia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Charmonia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states propagate through QGP, &amp; interact with the nuclear medium</a:t>
            </a:r>
          </a:p>
          <a:p>
            <a:pPr>
              <a:lnSpc>
                <a:spcPct val="100000"/>
              </a:lnSpc>
              <a:spcBef>
                <a:spcPts val="1001"/>
              </a:spcBef>
              <a:tabLst>
                <a:tab pos="0" algn="l"/>
              </a:tabLst>
            </a:pP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Bound states can break up and may regenerate due to in-medium transitions induced by in-medium gluon absorption and emission </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Sequential Suppression</a:t>
            </a:r>
          </a:p>
          <a:p>
            <a:pPr>
              <a:lnSpc>
                <a:spcPct val="100000"/>
              </a:lnSpc>
              <a:spcBef>
                <a:spcPts val="1001"/>
              </a:spcBef>
              <a:tabLst>
                <a:tab pos="0" algn="l"/>
              </a:tabLst>
            </a:pP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Different approaches to study the quarkonium dynamics in the QGP: </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Quantum &amp; Semi-Classical </a:t>
            </a:r>
          </a:p>
        </p:txBody>
      </p:sp>
      <p:sp>
        <p:nvSpPr>
          <p:cNvPr id="6" name="PlaceHolder 32">
            <a:extLst>
              <a:ext uri="{FF2B5EF4-FFF2-40B4-BE49-F238E27FC236}">
                <a16:creationId xmlns:a16="http://schemas.microsoft.com/office/drawing/2014/main" id="{A7069683-6BBC-58DA-9B80-BAC8B66CAA95}"/>
              </a:ext>
            </a:extLst>
          </p:cNvPr>
          <p:cNvSpPr/>
          <p:nvPr/>
        </p:nvSpPr>
        <p:spPr>
          <a:xfrm>
            <a:off x="280644" y="96344"/>
            <a:ext cx="10011435" cy="36722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000" b="1" spc="-1" dirty="0">
                <a:solidFill>
                  <a:srgbClr val="000000"/>
                </a:solidFill>
                <a:latin typeface="Calibri" panose="020F0502020204030204" pitchFamily="34" charset="0"/>
                <a:ea typeface="Calibri" panose="020F0502020204030204" pitchFamily="34" charset="0"/>
                <a:cs typeface="Calibri" panose="020F0502020204030204" pitchFamily="34" charset="0"/>
              </a:rPr>
              <a:t>HOT NUCLEAR MATTER EFFECTS: QGP Effects on </a:t>
            </a:r>
            <a:r>
              <a:rPr lang="en-US" sz="3000" b="1"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Quarkonia</a:t>
            </a:r>
            <a:endParaRPr lang="en-US" sz="3000"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41E890BE-6C80-B34C-AFB6-1803C8E29A94}"/>
              </a:ext>
            </a:extLst>
          </p:cNvPr>
          <p:cNvCxnSpPr>
            <a:cxnSpLocks/>
          </p:cNvCxnSpPr>
          <p:nvPr/>
        </p:nvCxnSpPr>
        <p:spPr>
          <a:xfrm>
            <a:off x="-3943" y="521924"/>
            <a:ext cx="12195943" cy="0"/>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15" name="TextBox 14">
            <a:extLst>
              <a:ext uri="{FF2B5EF4-FFF2-40B4-BE49-F238E27FC236}">
                <a16:creationId xmlns:a16="http://schemas.microsoft.com/office/drawing/2014/main" id="{4E51E7CE-8495-003F-155F-059345C6CF44}"/>
              </a:ext>
            </a:extLst>
          </p:cNvPr>
          <p:cNvSpPr txBox="1"/>
          <p:nvPr/>
        </p:nvSpPr>
        <p:spPr>
          <a:xfrm>
            <a:off x="93133" y="1055962"/>
            <a:ext cx="426720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Quarkonium Suppression in the QGP</a:t>
            </a:r>
            <a:r>
              <a:rPr lang="en-US" dirty="0">
                <a:solidFill>
                  <a:srgbClr val="808080"/>
                </a:solidFill>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1" name="PlaceHolder 32">
            <a:extLst>
              <a:ext uri="{FF2B5EF4-FFF2-40B4-BE49-F238E27FC236}">
                <a16:creationId xmlns:a16="http://schemas.microsoft.com/office/drawing/2014/main" id="{38D37599-3277-B96C-6F17-6442809C8920}"/>
              </a:ext>
            </a:extLst>
          </p:cNvPr>
          <p:cNvSpPr/>
          <p:nvPr/>
        </p:nvSpPr>
        <p:spPr>
          <a:xfrm>
            <a:off x="194275" y="3031169"/>
            <a:ext cx="4665708" cy="29650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b="1" spc="-1" dirty="0" err="1">
                <a:solidFill>
                  <a:srgbClr val="000000"/>
                </a:solidFill>
                <a:latin typeface="Calibri" panose="020F0502020204030204" pitchFamily="34" charset="0"/>
                <a:ea typeface="Calibri" panose="020F0502020204030204" pitchFamily="34" charset="0"/>
                <a:cs typeface="Calibri" panose="020F0502020204030204" pitchFamily="34" charset="0"/>
              </a:rPr>
              <a:t>Bottomonia</a:t>
            </a: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 are excellent probes of the QGP</a:t>
            </a:r>
          </a:p>
        </p:txBody>
      </p:sp>
      <p:sp>
        <p:nvSpPr>
          <p:cNvPr id="24" name="TextBox 23">
            <a:extLst>
              <a:ext uri="{FF2B5EF4-FFF2-40B4-BE49-F238E27FC236}">
                <a16:creationId xmlns:a16="http://schemas.microsoft.com/office/drawing/2014/main" id="{2410D83C-4CB7-7793-D3CD-1C9B9961E5C6}"/>
              </a:ext>
            </a:extLst>
          </p:cNvPr>
          <p:cNvSpPr txBox="1"/>
          <p:nvPr/>
        </p:nvSpPr>
        <p:spPr>
          <a:xfrm>
            <a:off x="93133" y="3365614"/>
            <a:ext cx="9366827" cy="3139321"/>
          </a:xfrm>
          <a:prstGeom prst="rect">
            <a:avLst/>
          </a:prstGeom>
          <a:noFill/>
        </p:spPr>
        <p:txBody>
          <a:bodyPr wrap="square">
            <a:spAutoFit/>
          </a:bodyPr>
          <a:lstStyle/>
          <a:p>
            <a:pPr marL="285750" indent="-285750">
              <a:buFont typeface="Arial" panose="020B0604020202020204" pitchFamily="34" charset="0"/>
              <a:buChar char="•"/>
            </a:pPr>
            <a:r>
              <a:rPr lang="en-US" spc="-1" dirty="0">
                <a:solidFill>
                  <a:srgbClr val="000000"/>
                </a:solidFill>
                <a:latin typeface="Calibri" panose="020F0502020204030204" pitchFamily="34" charset="0"/>
                <a:ea typeface="Calibri" panose="020F0502020204030204" pitchFamily="34" charset="0"/>
                <a:cs typeface="Calibri" panose="020F0502020204030204" pitchFamily="34" charset="0"/>
              </a:rPr>
              <a:t>Bottomonium states produced locally (hard processes) at early times</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Large mass (m ~ 10 GeV), system is non-relativistic (v &lt;&lt; 1, </a:t>
            </a:r>
            <a:r>
              <a:rPr lang="en-US" dirty="0" err="1">
                <a:latin typeface="Calibri" panose="020F0502020204030204" pitchFamily="34" charset="0"/>
                <a:ea typeface="Calibri" panose="020F0502020204030204" pitchFamily="34" charset="0"/>
                <a:cs typeface="Calibri" panose="020F0502020204030204" pitchFamily="34" charset="0"/>
              </a:rPr>
              <a:t>v</a:t>
            </a:r>
            <a:r>
              <a:rPr lang="en-US" baseline="-25000" dirty="0" err="1">
                <a:latin typeface="Calibri" panose="020F0502020204030204" pitchFamily="34" charset="0"/>
                <a:ea typeface="Calibri" panose="020F0502020204030204" pitchFamily="34" charset="0"/>
                <a:cs typeface="Calibri" panose="020F0502020204030204" pitchFamily="34" charset="0"/>
              </a:rPr>
              <a:t>b</a:t>
            </a:r>
            <a:r>
              <a:rPr lang="en-US" dirty="0">
                <a:latin typeface="Calibri" panose="020F0502020204030204" pitchFamily="34" charset="0"/>
                <a:ea typeface="Calibri" panose="020F0502020204030204" pitchFamily="34" charset="0"/>
                <a:cs typeface="Calibri" panose="020F0502020204030204" pitchFamily="34" charset="0"/>
              </a:rPr>
              <a:t> ~ 0.1)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ea typeface="Calibri" panose="020F0502020204030204" pitchFamily="34" charset="0"/>
                <a:cs typeface="Calibri" panose="020F0502020204030204" pitchFamily="34" charset="0"/>
              </a:rPr>
              <a:t>  exploit the scale separation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ea typeface="Calibri" panose="020F0502020204030204" pitchFamily="34" charset="0"/>
                <a:cs typeface="Calibri" panose="020F0502020204030204" pitchFamily="34" charset="0"/>
              </a:rPr>
              <a:t>  systematic description by EFTs (heavy quark effective theory like </a:t>
            </a:r>
            <a:r>
              <a:rPr lang="en-US" dirty="0" err="1">
                <a:latin typeface="Calibri" panose="020F0502020204030204" pitchFamily="34" charset="0"/>
                <a:ea typeface="Calibri" panose="020F0502020204030204" pitchFamily="34" charset="0"/>
                <a:cs typeface="Calibri" panose="020F0502020204030204" pitchFamily="34" charset="0"/>
              </a:rPr>
              <a:t>pNRQCD</a:t>
            </a:r>
            <a:r>
              <a:rPr lang="en-US"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 masses of </a:t>
            </a:r>
            <a:r>
              <a:rPr lang="en-US" dirty="0" err="1">
                <a:latin typeface="Calibri" panose="020F0502020204030204" pitchFamily="34" charset="0"/>
                <a:ea typeface="Calibri" panose="020F0502020204030204" pitchFamily="34" charset="0"/>
                <a:cs typeface="Calibri" panose="020F0502020204030204" pitchFamily="34" charset="0"/>
              </a:rPr>
              <a:t>bottomonia</a:t>
            </a:r>
            <a:r>
              <a:rPr lang="en-US" dirty="0">
                <a:latin typeface="Calibri" panose="020F0502020204030204" pitchFamily="34" charset="0"/>
                <a:ea typeface="Calibri" panose="020F0502020204030204" pitchFamily="34" charset="0"/>
                <a:cs typeface="Calibri" panose="020F0502020204030204" pitchFamily="34" charset="0"/>
              </a:rPr>
              <a:t> (m ~ 10 GeV) much higher than the temperature generated in Heavy Ion Collisions (T &lt; 1 GeV)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Bottomonium production dominated by initial hard scatterings. Produced very early times  provide history of what’s happening in the plasma</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Both closed and open bottom production is quite rare in RHIC and LHC energy Heavy Ion Collisions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the probability regeneration of </a:t>
            </a:r>
            <a:r>
              <a:rPr lang="en-US" dirty="0" err="1">
                <a:latin typeface="Calibri" panose="020F0502020204030204" pitchFamily="34" charset="0"/>
                <a:ea typeface="Calibri" panose="020F0502020204030204" pitchFamily="34" charset="0"/>
                <a:cs typeface="Calibri" panose="020F0502020204030204" pitchFamily="34" charset="0"/>
                <a:sym typeface="Wingdings" pitchFamily="2" charset="2"/>
              </a:rPr>
              <a:t>bottomonia</a:t>
            </a:r>
            <a:r>
              <a:rPr lang="en-US" dirty="0">
                <a:latin typeface="Calibri" panose="020F0502020204030204" pitchFamily="34" charset="0"/>
                <a:ea typeface="Calibri" panose="020F0502020204030204" pitchFamily="34" charset="0"/>
                <a:cs typeface="Calibri" panose="020F0502020204030204" pitchFamily="34" charset="0"/>
                <a:sym typeface="Wingdings" pitchFamily="2" charset="2"/>
              </a:rPr>
              <a:t> through </a:t>
            </a:r>
            <a:r>
              <a:rPr lang="en-US" b="1" dirty="0">
                <a:latin typeface="Calibri" panose="020F0502020204030204" pitchFamily="34" charset="0"/>
                <a:ea typeface="Calibri" panose="020F0502020204030204" pitchFamily="34" charset="0"/>
                <a:cs typeface="Calibri" panose="020F0502020204030204" pitchFamily="34" charset="0"/>
                <a:sym typeface="Wingdings" pitchFamily="2" charset="2"/>
              </a:rPr>
              <a:t>statistical recombination </a:t>
            </a:r>
            <a:r>
              <a:rPr lang="en-US" dirty="0">
                <a:latin typeface="Calibri" panose="020F0502020204030204" pitchFamily="34" charset="0"/>
                <a:ea typeface="Calibri" panose="020F0502020204030204" pitchFamily="34" charset="0"/>
                <a:cs typeface="Calibri" panose="020F0502020204030204" pitchFamily="34" charset="0"/>
                <a:sym typeface="Wingdings" pitchFamily="2" charset="2"/>
              </a:rPr>
              <a:t>is much smaller than for charm quarks; less model uncertainty.</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CB16D29-3E57-1772-38AB-354008AB8EB5}"/>
              </a:ext>
            </a:extLst>
          </p:cNvPr>
          <p:cNvSpPr txBox="1"/>
          <p:nvPr/>
        </p:nvSpPr>
        <p:spPr>
          <a:xfrm>
            <a:off x="6185271" y="6197121"/>
            <a:ext cx="2853163" cy="246221"/>
          </a:xfrm>
          <a:prstGeom prst="rect">
            <a:avLst/>
          </a:prstGeom>
          <a:noFill/>
        </p:spPr>
        <p:txBody>
          <a:bodyPr wrap="square">
            <a:spAutoFit/>
          </a:bodyPr>
          <a:lstStyle/>
          <a:p>
            <a:r>
              <a:rPr lang="en-US" sz="1000" dirty="0">
                <a:solidFill>
                  <a:schemeClr val="accent1"/>
                </a:solidFill>
                <a:latin typeface="Calibri" panose="020F0502020204030204" pitchFamily="34" charset="0"/>
                <a:cs typeface="Calibri" panose="020F0502020204030204" pitchFamily="34" charset="0"/>
              </a:rPr>
              <a:t> E. Emerick, X. Zhao, and R. Rapp, </a:t>
            </a:r>
            <a:r>
              <a:rPr lang="en-US" sz="1000" u="sng" dirty="0">
                <a:solidFill>
                  <a:schemeClr val="accent1"/>
                </a:solidFill>
                <a:latin typeface="Calibri" panose="020F0502020204030204" pitchFamily="34" charset="0"/>
                <a:cs typeface="Calibri" panose="020F0502020204030204" pitchFamily="34" charset="0"/>
              </a:rPr>
              <a:t>1111.6537</a:t>
            </a:r>
          </a:p>
        </p:txBody>
      </p:sp>
      <p:pic>
        <p:nvPicPr>
          <p:cNvPr id="26" name="Picture 25">
            <a:extLst>
              <a:ext uri="{FF2B5EF4-FFF2-40B4-BE49-F238E27FC236}">
                <a16:creationId xmlns:a16="http://schemas.microsoft.com/office/drawing/2014/main" id="{F68C1C7B-966B-0677-7C87-04788C799680}"/>
              </a:ext>
            </a:extLst>
          </p:cNvPr>
          <p:cNvPicPr/>
          <p:nvPr/>
        </p:nvPicPr>
        <p:blipFill>
          <a:blip r:embed="rId3"/>
          <a:stretch/>
        </p:blipFill>
        <p:spPr>
          <a:xfrm>
            <a:off x="9695183" y="2833223"/>
            <a:ext cx="2271383" cy="3374136"/>
          </a:xfrm>
          <a:prstGeom prst="rect">
            <a:avLst/>
          </a:prstGeom>
          <a:ln w="0">
            <a:noFill/>
          </a:ln>
        </p:spPr>
      </p:pic>
      <p:sp>
        <p:nvSpPr>
          <p:cNvPr id="27" name="PlaceHolder 10">
            <a:extLst>
              <a:ext uri="{FF2B5EF4-FFF2-40B4-BE49-F238E27FC236}">
                <a16:creationId xmlns:a16="http://schemas.microsoft.com/office/drawing/2014/main" id="{64AE0A7E-7819-0C18-D2F6-AC35322EC933}"/>
              </a:ext>
            </a:extLst>
          </p:cNvPr>
          <p:cNvSpPr/>
          <p:nvPr/>
        </p:nvSpPr>
        <p:spPr>
          <a:xfrm>
            <a:off x="9459960" y="6187238"/>
            <a:ext cx="2634770" cy="12387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spcBef>
                <a:spcPts val="401"/>
              </a:spcBef>
              <a:tabLst>
                <a:tab pos="0" algn="l"/>
              </a:tabLst>
            </a:pPr>
            <a:r>
              <a:rPr lang="en-US" sz="1000" b="0" strike="noStrike" spc="-1" err="1">
                <a:solidFill>
                  <a:srgbClr val="2A6099"/>
                </a:solidFill>
                <a:latin typeface="Calibri"/>
                <a:ea typeface="DejaVu Sans"/>
                <a:cs typeface="Calibri"/>
              </a:rPr>
              <a:t>Mocsy</a:t>
            </a:r>
            <a:r>
              <a:rPr lang="en-US" sz="1000" b="0" strike="noStrike" spc="-1">
                <a:solidFill>
                  <a:srgbClr val="2A6099"/>
                </a:solidFill>
                <a:latin typeface="Calibri"/>
                <a:ea typeface="DejaVu Sans"/>
                <a:cs typeface="Calibri"/>
              </a:rPr>
              <a:t>, </a:t>
            </a:r>
            <a:r>
              <a:rPr lang="en-US" sz="1000" b="0" strike="noStrike" spc="-1" err="1">
                <a:solidFill>
                  <a:srgbClr val="2A6099"/>
                </a:solidFill>
                <a:latin typeface="Calibri"/>
                <a:ea typeface="DejaVu Sans"/>
                <a:cs typeface="Calibri"/>
              </a:rPr>
              <a:t>Petreczky</a:t>
            </a:r>
            <a:r>
              <a:rPr lang="en-US" sz="1000" b="0" strike="noStrike" spc="-1">
                <a:solidFill>
                  <a:srgbClr val="2A6099"/>
                </a:solidFill>
                <a:latin typeface="Calibri"/>
                <a:ea typeface="DejaVu Sans"/>
                <a:cs typeface="Calibri"/>
              </a:rPr>
              <a:t>, and Strickland, </a:t>
            </a:r>
            <a:r>
              <a:rPr lang="en-US" sz="1000" b="0" u="sng" strike="noStrike" spc="-1">
                <a:solidFill>
                  <a:srgbClr val="2A6099"/>
                </a:solidFill>
                <a:latin typeface="Calibri"/>
                <a:ea typeface="DejaVu Sans"/>
                <a:cs typeface="Calibri"/>
              </a:rPr>
              <a:t>1302.2180</a:t>
            </a:r>
            <a:endParaRPr lang="en-US" sz="1000" b="0" u="sng" strike="noStrike" spc="-1">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9A89B8E-7E76-87B1-A176-17CA65850BBF}"/>
              </a:ext>
            </a:extLst>
          </p:cNvPr>
          <p:cNvSpPr txBox="1"/>
          <p:nvPr/>
        </p:nvSpPr>
        <p:spPr>
          <a:xfrm>
            <a:off x="93133" y="557872"/>
            <a:ext cx="1179406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Why HNM in p-A? </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Differences in Upsilon state suppression in HNM are bigger than can be obtained from CNM effects</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2937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TotalTime>
  <Words>4005</Words>
  <Application>Microsoft Office PowerPoint</Application>
  <PresentationFormat>Widescreen</PresentationFormat>
  <Paragraphs>385</Paragraphs>
  <Slides>39</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Amasis MT Pro Medium</vt:lpstr>
      <vt:lpstr>Arial</vt:lpstr>
      <vt:lpstr>Calibri</vt:lpstr>
      <vt:lpstr>Cambria Math</vt:lpstr>
      <vt:lpstr>OpenSymbol</vt:lpstr>
      <vt:lpstr>Symbol</vt:lpstr>
      <vt:lpstr>TeX Gyre Pagella</vt:lpstr>
      <vt:lpstr>Times New Roman</vt:lpstr>
      <vt:lpstr>Wingdings</vt:lpstr>
      <vt:lpstr>Office Theme</vt:lpstr>
      <vt:lpstr>Office Theme</vt:lpstr>
      <vt:lpstr>Bottomonium suppression in p-Pb collisions at LHC energies</vt:lpstr>
      <vt:lpstr>Outline</vt:lpstr>
      <vt:lpstr>INTRODUCTION &amp; MOTIVATION</vt:lpstr>
      <vt:lpstr>INTRODUCTION &amp; MOTIVATION</vt:lpstr>
      <vt:lpstr>INTRODUCTION &amp;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RpA vs 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&amp; OUTLOOK</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Bastakoti, Smriti</dc:creator>
  <dc:description/>
  <cp:lastModifiedBy>Thapa, Sabin</cp:lastModifiedBy>
  <cp:revision>45</cp:revision>
  <dcterms:created xsi:type="dcterms:W3CDTF">2023-09-27T18:48:01Z</dcterms:created>
  <dcterms:modified xsi:type="dcterms:W3CDTF">2025-01-15T19:16:32Z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20</vt:r8>
  </property>
</Properties>
</file>