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6"/>
  </p:notesMasterIdLst>
  <p:sldIdLst>
    <p:sldId id="256" r:id="rId2"/>
    <p:sldId id="260" r:id="rId3"/>
    <p:sldId id="1345" r:id="rId4"/>
    <p:sldId id="1346" r:id="rId5"/>
    <p:sldId id="1349" r:id="rId6"/>
    <p:sldId id="1350" r:id="rId7"/>
    <p:sldId id="1351" r:id="rId8"/>
    <p:sldId id="1344" r:id="rId9"/>
    <p:sldId id="1334" r:id="rId10"/>
    <p:sldId id="263" r:id="rId11"/>
    <p:sldId id="1335" r:id="rId12"/>
    <p:sldId id="347" r:id="rId13"/>
    <p:sldId id="348" r:id="rId14"/>
    <p:sldId id="345" r:id="rId15"/>
    <p:sldId id="1352" r:id="rId16"/>
    <p:sldId id="1336" r:id="rId17"/>
    <p:sldId id="1337" r:id="rId18"/>
    <p:sldId id="1353" r:id="rId19"/>
    <p:sldId id="1354" r:id="rId20"/>
    <p:sldId id="1342" r:id="rId21"/>
    <p:sldId id="1338" r:id="rId22"/>
    <p:sldId id="1339" r:id="rId23"/>
    <p:sldId id="346" r:id="rId24"/>
    <p:sldId id="1343" r:id="rId25"/>
    <p:sldId id="344" r:id="rId26"/>
    <p:sldId id="275" r:id="rId27"/>
    <p:sldId id="1356" r:id="rId28"/>
    <p:sldId id="1357" r:id="rId29"/>
    <p:sldId id="1358" r:id="rId30"/>
    <p:sldId id="290" r:id="rId31"/>
    <p:sldId id="288" r:id="rId32"/>
    <p:sldId id="1347" r:id="rId33"/>
    <p:sldId id="1348" r:id="rId34"/>
    <p:sldId id="1355" r:id="rId35"/>
    <p:sldId id="258" r:id="rId36"/>
    <p:sldId id="349" r:id="rId37"/>
    <p:sldId id="265" r:id="rId38"/>
    <p:sldId id="259" r:id="rId39"/>
    <p:sldId id="291" r:id="rId40"/>
    <p:sldId id="267" r:id="rId41"/>
    <p:sldId id="271" r:id="rId42"/>
    <p:sldId id="269" r:id="rId43"/>
    <p:sldId id="274" r:id="rId44"/>
    <p:sldId id="277" r:id="rId4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375"/>
    <p:restoredTop sz="95827"/>
  </p:normalViewPr>
  <p:slideViewPr>
    <p:cSldViewPr snapToGrid="0">
      <p:cViewPr varScale="1">
        <p:scale>
          <a:sx n="94" d="100"/>
          <a:sy n="94" d="100"/>
        </p:scale>
        <p:origin x="232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BACC1C-E3FD-434D-B62F-B2CF30D35D6A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0340BE-E2F3-E447-BB47-4DD482F48E3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3413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F1CDEF-9015-1036-D966-B40A982699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37052CA-B6B1-7190-2460-CB9A086319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659F2E1-42CD-E421-6090-80EDA88E7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14.4.2025</a:t>
            </a:r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413E74B-77CE-0873-CC90-3BFB84D7A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Jan Friedrich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226633-2BCE-47F9-FB66-F101A648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2A88-F467-E646-9431-3516E6AB9CC3}" type="slidenum">
              <a:rPr lang="en-GB" smtClean="0"/>
              <a:t>‹Nr.›</a:t>
            </a:fld>
            <a:endParaRPr lang="en-GB"/>
          </a:p>
        </p:txBody>
      </p:sp>
      <p:pic>
        <p:nvPicPr>
          <p:cNvPr id="7" name="Immagine 6" descr="cern.jpg">
            <a:extLst>
              <a:ext uri="{FF2B5EF4-FFF2-40B4-BE49-F238E27FC236}">
                <a16:creationId xmlns:a16="http://schemas.microsoft.com/office/drawing/2014/main" id="{9D355C4D-78A5-C418-836E-5783B46855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2"/>
            <a:ext cx="832104" cy="83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820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BD46F9-4125-FAF4-2A4C-5FF57E93B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CC7B1187-73B6-6187-5B11-D3E354EA7B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87D662A-F99F-85B8-0B31-F8EB4F264A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13400A6-D554-7F3C-3540-8DE514F07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14.4.2025</a:t>
            </a:r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7571153-EFAB-B7A4-9CA0-0C3915214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Jan Friedrich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65A730B-CBFA-7C1E-7A77-E0F423F74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2A88-F467-E646-9431-3516E6AB9CC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0932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41FF7A-34F9-8803-82F6-7F347726E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0E1CCD6-CF1B-D3AE-FA8F-9C17FCEF98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0A80755-FD5A-6A29-A433-4BEF885F9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14.4.2025</a:t>
            </a:r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5CE77E-1F09-8A75-ED29-31D440C0E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Jan Friedrich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6403FD0-D891-7D83-9091-965FC3B8A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2A88-F467-E646-9431-3516E6AB9CC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16690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3D44F621-D4BB-0341-C76E-7E7F8CE401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5EF1765-7462-0A93-231C-9D5E7066B4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B621B56-E4BF-A06B-3465-F9446B01F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14.4.2025</a:t>
            </a:r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5914B10-A9DF-1E5E-2F69-A14383CA0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Jan Friedrich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6CA9F70-29AE-90D2-4266-8EF7FAF97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2A88-F467-E646-9431-3516E6AB9CC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7598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5B5F99-75B6-430A-4514-3FE0DF850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635" y="286008"/>
            <a:ext cx="9441457" cy="546098"/>
          </a:xfrm>
        </p:spPr>
        <p:txBody>
          <a:bodyPr/>
          <a:lstStyle/>
          <a:p>
            <a:r>
              <a:rPr lang="de-DE" dirty="0"/>
              <a:t>Mastertitelformat bearbeiten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8E2C746-B0AB-6E6C-4B4F-0ACDB336F6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CB88ECD-271E-BFC2-357A-53ED4AA2C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14.4.2025</a:t>
            </a:r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5CD2304-09C0-7A56-EA09-92359D9D9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Jan Friedrich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BF5F064-89EF-4D5E-EAE9-B171AA55F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2A88-F467-E646-9431-3516E6AB9CC3}" type="slidenum">
              <a:rPr lang="en-GB" smtClean="0"/>
              <a:t>‹Nr.›</a:t>
            </a:fld>
            <a:endParaRPr lang="en-GB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B473FCF-FEDE-F36A-AA2C-B2BD6E9638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06657" y="80326"/>
            <a:ext cx="1585341" cy="651510"/>
          </a:xfrm>
          <a:prstGeom prst="rect">
            <a:avLst/>
          </a:prstGeom>
        </p:spPr>
      </p:pic>
      <p:pic>
        <p:nvPicPr>
          <p:cNvPr id="8" name="Immagine 6" descr="cern.jpg">
            <a:extLst>
              <a:ext uri="{FF2B5EF4-FFF2-40B4-BE49-F238E27FC236}">
                <a16:creationId xmlns:a16="http://schemas.microsoft.com/office/drawing/2014/main" id="{CF07CF87-83C2-9957-BBDB-EB5EDB1EC3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" y="2"/>
            <a:ext cx="832104" cy="83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344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5B5F99-75B6-430A-4514-3FE0DF850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635" y="286008"/>
            <a:ext cx="9441457" cy="546098"/>
          </a:xfrm>
        </p:spPr>
        <p:txBody>
          <a:bodyPr/>
          <a:lstStyle/>
          <a:p>
            <a:r>
              <a:rPr lang="de-DE" dirty="0"/>
              <a:t>Mastertitelformat bearbeiten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8E2C746-B0AB-6E6C-4B4F-0ACDB336F6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CB88ECD-271E-BFC2-357A-53ED4AA2C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14.4.2025</a:t>
            </a:r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5CD2304-09C0-7A56-EA09-92359D9D9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Jan Friedrich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BF5F064-89EF-4D5E-EAE9-B171AA55F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2A88-F467-E646-9431-3516E6AB9CC3}" type="slidenum">
              <a:rPr lang="en-GB" smtClean="0"/>
              <a:t>‹Nr.›</a:t>
            </a:fld>
            <a:endParaRPr lang="en-GB"/>
          </a:p>
        </p:txBody>
      </p:sp>
      <p:pic>
        <p:nvPicPr>
          <p:cNvPr id="8" name="Immagine 6" descr="cern.jpg">
            <a:extLst>
              <a:ext uri="{FF2B5EF4-FFF2-40B4-BE49-F238E27FC236}">
                <a16:creationId xmlns:a16="http://schemas.microsoft.com/office/drawing/2014/main" id="{CF07CF87-83C2-9957-BBDB-EB5EDB1EC3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2"/>
            <a:ext cx="832104" cy="83210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9EF6C8F-71F9-850D-8824-AFDDDF8121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23365" y="0"/>
            <a:ext cx="1068635" cy="104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11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C48D18-082E-14D2-C077-C5E7E00B5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1FA0B00-C8DC-C913-DC5E-10E890091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A833CA5-5267-7821-5DCC-8F32BF292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14.4.2025</a:t>
            </a:r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6200F45-2379-C411-1CB2-95A6C1195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Jan Friedrich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67CD512-E283-93B3-6AD7-BDAD965B4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2A88-F467-E646-9431-3516E6AB9CC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1303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B0B7F0-3395-BE2F-5189-4DDA1418E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3E35DE-342D-C69D-4643-0B60B3A616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A3B5EC0-7665-41CD-E19E-C7F540D26D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D2CCE62-8423-A29C-4A74-E3571E4C2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14.4.2025</a:t>
            </a:r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63B8A34-B156-70CA-5E8E-9AC768FF0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Jan Friedrich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00F3169-0E82-D787-D5B0-9B41BE427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2A88-F467-E646-9431-3516E6AB9CC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2999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9DCF0B-5BE1-EF7E-120B-BC89304B9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1480EBC-A99F-5E38-CCD0-CDCDD56709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2492A3C-9045-4704-2390-F2DA7C71F5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9D4EFCA-7FFC-8D72-9309-29E398D087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4E8BC16-EE2B-C434-5F9E-E58AA7C3BD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68247DB-D11F-C1C5-5FBC-8D7E87A9C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14.4.2025</a:t>
            </a:r>
            <a:endParaRPr lang="en-GB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A0DD21D-E54A-10AD-3034-6B581E902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Jan Friedrich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0693508-AABF-AA8C-45FB-0FFDDAA2D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2A88-F467-E646-9431-3516E6AB9CC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8005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F1B3DC-B053-4B05-831D-95DDA1684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4FEF216-08E1-ADC0-B829-57F73C5BA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14.4.2025</a:t>
            </a:r>
            <a:endParaRPr lang="en-GB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53410A3-093D-2604-27D2-C916AF142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Jan Friedrich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0CFBD4D-D4F2-4A94-6B2F-FDE3427A2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2A88-F467-E646-9431-3516E6AB9CC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5168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272A3C6-0E58-1F65-FBCE-09FD5F5AB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14.4.2025</a:t>
            </a:r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AF910DB-5A58-E4B8-7106-D80906C05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Jan Friedrich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FA2A9AB-3D30-C243-0D5B-135F0E7E5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2A88-F467-E646-9431-3516E6AB9CC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8190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E257FA-DEF6-C4A2-F1DB-FA6574E7A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50310BB-7A53-DEDA-470F-88630FB78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5897311-7C36-7836-7563-CBA5C8FC2F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EDFE20F-FFC8-E79E-BD52-FE9490D83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14.4.2025</a:t>
            </a:r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8D3B0C4-CFA2-BABB-88E0-05FF23E6A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Jan Friedrich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EA5CD70-6D17-01A4-37E8-CECD87B88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2A88-F467-E646-9431-3516E6AB9CC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7635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99250D4-4514-183B-0194-EA8F4EB2C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0E4A8E7-225A-3022-EFA6-B454EB63A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BA9E98E-99CB-92CB-F37E-FF8DDDCD3F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14.4.2025</a:t>
            </a:r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0F59902-5A29-84E5-1315-F58207A6C6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Jan Friedrich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47EE09E-25C7-4AB5-4876-3E16EF42D6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62A88-F467-E646-9431-3516E6AB9CC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463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gif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indico.bnl.gov/event/14792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0.png"/><Relationship Id="rId5" Type="http://schemas.openxmlformats.org/officeDocument/2006/relationships/image" Target="../media/image85.emf"/><Relationship Id="rId4" Type="http://schemas.openxmlformats.org/officeDocument/2006/relationships/image" Target="../media/image84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17.png"/><Relationship Id="rId7" Type="http://schemas.openxmlformats.org/officeDocument/2006/relationships/image" Target="../media/image142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hyperlink" Target="https://home.cern/news/news/physics/meet-amber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69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emf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0.png"/><Relationship Id="rId4" Type="http://schemas.openxmlformats.org/officeDocument/2006/relationships/image" Target="../media/image109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11.png"/><Relationship Id="rId7" Type="http://schemas.openxmlformats.org/officeDocument/2006/relationships/image" Target="../media/image270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11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18.png"/><Relationship Id="rId7" Type="http://schemas.openxmlformats.org/officeDocument/2006/relationships/image" Target="../media/image190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6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0.png"/><Relationship Id="rId7" Type="http://schemas.openxmlformats.org/officeDocument/2006/relationships/image" Target="../media/image26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18" Type="http://schemas.openxmlformats.org/officeDocument/2006/relationships/image" Target="../media/image160.png"/><Relationship Id="rId3" Type="http://schemas.openxmlformats.org/officeDocument/2006/relationships/image" Target="../media/image44.jpeg"/><Relationship Id="rId7" Type="http://schemas.openxmlformats.org/officeDocument/2006/relationships/image" Target="../media/image151.png"/><Relationship Id="rId17" Type="http://schemas.openxmlformats.org/officeDocument/2006/relationships/image" Target="../media/image150.png"/><Relationship Id="rId2" Type="http://schemas.openxmlformats.org/officeDocument/2006/relationships/image" Target="../media/image43.png"/><Relationship Id="rId16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11" Type="http://schemas.openxmlformats.org/officeDocument/2006/relationships/image" Target="../media/image46.png"/><Relationship Id="rId5" Type="http://schemas.openxmlformats.org/officeDocument/2006/relationships/image" Target="../media/image130.png"/><Relationship Id="rId10" Type="http://schemas.openxmlformats.org/officeDocument/2006/relationships/image" Target="../media/image180.png"/><Relationship Id="rId19" Type="http://schemas.openxmlformats.org/officeDocument/2006/relationships/image" Target="../media/image230.png"/><Relationship Id="rId4" Type="http://schemas.openxmlformats.org/officeDocument/2006/relationships/image" Target="../media/image45.png"/><Relationship Id="rId9" Type="http://schemas.openxmlformats.org/officeDocument/2006/relationships/image" Target="../media/image1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D97CD2FA-2FCB-0D4B-890A-0865A94769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134"/>
          <a:stretch/>
        </p:blipFill>
        <p:spPr>
          <a:xfrm>
            <a:off x="1073853" y="528010"/>
            <a:ext cx="6724564" cy="3275317"/>
          </a:xfrm>
          <a:prstGeom prst="rect">
            <a:avLst/>
          </a:prstGeom>
        </p:spPr>
      </p:pic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7BE1DDD7-09E1-A74F-9BD9-C1F6C3E41285}"/>
              </a:ext>
            </a:extLst>
          </p:cNvPr>
          <p:cNvSpPr/>
          <p:nvPr/>
        </p:nvSpPr>
        <p:spPr>
          <a:xfrm>
            <a:off x="1766819" y="4124041"/>
            <a:ext cx="5264492" cy="23138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7342E01-D3BC-519B-BF6F-7720FB66D7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2402" y="4332046"/>
            <a:ext cx="4833327" cy="787446"/>
          </a:xfrm>
        </p:spPr>
        <p:txBody>
          <a:bodyPr>
            <a:normAutofit/>
          </a:bodyPr>
          <a:lstStyle/>
          <a:p>
            <a:r>
              <a:rPr lang="en-GB" sz="2000" dirty="0">
                <a:latin typeface="ArialMT"/>
              </a:rPr>
              <a:t>Jan Friedrich  </a:t>
            </a:r>
          </a:p>
          <a:p>
            <a:r>
              <a:rPr lang="de-DE" sz="2000" i="1" dirty="0">
                <a:latin typeface="ArialMT"/>
              </a:rPr>
              <a:t> Technische Universität München</a:t>
            </a:r>
          </a:p>
        </p:txBody>
      </p:sp>
      <p:pic>
        <p:nvPicPr>
          <p:cNvPr id="5" name="Bild 9">
            <a:extLst>
              <a:ext uri="{FF2B5EF4-FFF2-40B4-BE49-F238E27FC236}">
                <a16:creationId xmlns:a16="http://schemas.microsoft.com/office/drawing/2014/main" id="{F3253D8A-D308-FFEB-ECF9-323B77CA78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593" y="5119492"/>
            <a:ext cx="1017168" cy="75609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BEABF3B0-EA8E-AB4E-A1A1-33832DEEB9E6}"/>
              </a:ext>
            </a:extLst>
          </p:cNvPr>
          <p:cNvSpPr txBox="1"/>
          <p:nvPr/>
        </p:nvSpPr>
        <p:spPr>
          <a:xfrm>
            <a:off x="154525" y="6382099"/>
            <a:ext cx="53354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 </a:t>
            </a:r>
            <a:endParaRPr lang="en-US" sz="2400" dirty="0">
              <a:latin typeface="ArialMT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D9C3D57-7FD6-285F-5300-F98D4941DF57}"/>
              </a:ext>
            </a:extLst>
          </p:cNvPr>
          <p:cNvSpPr txBox="1"/>
          <p:nvPr/>
        </p:nvSpPr>
        <p:spPr>
          <a:xfrm>
            <a:off x="2126625" y="5317759"/>
            <a:ext cx="16743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latin typeface="ArialMT"/>
              </a:rPr>
              <a:t>14 April 2025</a:t>
            </a:r>
            <a:endParaRPr lang="en-GB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E16DFAB-BE8B-0EE7-BEE0-B8C83C629822}"/>
              </a:ext>
            </a:extLst>
          </p:cNvPr>
          <p:cNvSpPr txBox="1"/>
          <p:nvPr/>
        </p:nvSpPr>
        <p:spPr>
          <a:xfrm>
            <a:off x="1073853" y="542938"/>
            <a:ext cx="65696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ArialMT"/>
              </a:rPr>
              <a:t>News on hadron spectroscopy from COMPASS and prospects for AMBER at CERN  </a:t>
            </a:r>
            <a:endParaRPr lang="en-GB" sz="2400" dirty="0">
              <a:solidFill>
                <a:srgbClr val="FFFF00"/>
              </a:solidFill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E20692E9-D25D-5946-573C-FCD7761567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27502" y="5266562"/>
            <a:ext cx="1218050" cy="609025"/>
          </a:xfrm>
          <a:prstGeom prst="rect">
            <a:avLst/>
          </a:prstGeom>
        </p:spPr>
      </p:pic>
      <p:sp>
        <p:nvSpPr>
          <p:cNvPr id="2" name="Untertitel 2">
            <a:extLst>
              <a:ext uri="{FF2B5EF4-FFF2-40B4-BE49-F238E27FC236}">
                <a16:creationId xmlns:a16="http://schemas.microsoft.com/office/drawing/2014/main" id="{665C7357-53D7-9B9B-49D6-8FC8F26DA2A2}"/>
              </a:ext>
            </a:extLst>
          </p:cNvPr>
          <p:cNvSpPr txBox="1">
            <a:spLocks/>
          </p:cNvSpPr>
          <p:nvPr/>
        </p:nvSpPr>
        <p:spPr>
          <a:xfrm>
            <a:off x="2054513" y="5982616"/>
            <a:ext cx="4833327" cy="36933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i="1" dirty="0">
                <a:latin typeface="ArialMT"/>
              </a:rPr>
              <a:t>on behalf of the COMPASS and AMBER Collaborations</a:t>
            </a:r>
          </a:p>
        </p:txBody>
      </p:sp>
      <p:pic>
        <p:nvPicPr>
          <p:cNvPr id="1026" name="Picture 2" descr="Exotic heavy meson spectroscopy and structure with EIC: Next-level physics and detector simulations">
            <a:extLst>
              <a:ext uri="{FF2B5EF4-FFF2-40B4-BE49-F238E27FC236}">
                <a16:creationId xmlns:a16="http://schemas.microsoft.com/office/drawing/2014/main" id="{0166779C-1A26-83EF-91D9-A41AB8880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160" y="3333361"/>
            <a:ext cx="3411569" cy="162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7C3259B9-0AB5-6A42-CDDC-FA837137A2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3187" y="4968194"/>
            <a:ext cx="4424070" cy="83099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B69DB83-BB9D-52A2-CF83-D983A0BDE7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13187" y="5872547"/>
            <a:ext cx="4424070" cy="56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317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4F0FA5-CF25-E249-CFBE-06D2DADDD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800" dirty="0"/>
              <a:t>Antiproton production cross-sections for dark-matter searches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5C7BD8B-5B4B-2562-CBD6-04A374B51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14.4.2025</a:t>
            </a:r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5C28193-3E39-5924-5065-56097AE71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Jan Friedrich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BE06664-B0F5-1C04-AEDC-F073A957E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2A88-F467-E646-9431-3516E6AB9CC3}" type="slidenum">
              <a:rPr lang="en-GB" smtClean="0"/>
              <a:t>10</a:t>
            </a:fld>
            <a:endParaRPr lang="en-GB"/>
          </a:p>
        </p:txBody>
      </p:sp>
      <p:pic>
        <p:nvPicPr>
          <p:cNvPr id="7" name="Picture 6" descr="page8image24161664">
            <a:extLst>
              <a:ext uri="{FF2B5EF4-FFF2-40B4-BE49-F238E27FC236}">
                <a16:creationId xmlns:a16="http://schemas.microsoft.com/office/drawing/2014/main" id="{260A63EE-EE02-1351-AB12-C3B121E74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3924171"/>
            <a:ext cx="3960440" cy="225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" descr="page8image24161456">
            <a:extLst>
              <a:ext uri="{FF2B5EF4-FFF2-40B4-BE49-F238E27FC236}">
                <a16:creationId xmlns:a16="http://schemas.microsoft.com/office/drawing/2014/main" id="{F8FE6D43-C9A5-EE0F-9599-A3EE9813B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12" y="1209099"/>
            <a:ext cx="3696968" cy="2688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page8image24163328">
            <a:extLst>
              <a:ext uri="{FF2B5EF4-FFF2-40B4-BE49-F238E27FC236}">
                <a16:creationId xmlns:a16="http://schemas.microsoft.com/office/drawing/2014/main" id="{B09D5E8D-5913-0F01-9876-BF455AA9C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9243">
            <a:off x="937818" y="993869"/>
            <a:ext cx="1003300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page8image24158544">
            <a:extLst>
              <a:ext uri="{FF2B5EF4-FFF2-40B4-BE49-F238E27FC236}">
                <a16:creationId xmlns:a16="http://schemas.microsoft.com/office/drawing/2014/main" id="{FA38A5B8-77B6-42D4-CDCC-05C234751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9243">
            <a:off x="1288506" y="1438369"/>
            <a:ext cx="5080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page8image24152512">
            <a:extLst>
              <a:ext uri="{FF2B5EF4-FFF2-40B4-BE49-F238E27FC236}">
                <a16:creationId xmlns:a16="http://schemas.microsoft.com/office/drawing/2014/main" id="{3FD707E9-D0AB-D699-43C0-5402088DD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4329">
            <a:off x="3805621" y="1516115"/>
            <a:ext cx="12573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page8image24156672">
            <a:extLst>
              <a:ext uri="{FF2B5EF4-FFF2-40B4-BE49-F238E27FC236}">
                <a16:creationId xmlns:a16="http://schemas.microsoft.com/office/drawing/2014/main" id="{57853514-460A-2DBA-C7B2-8136EA1B9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161" y="2123828"/>
            <a:ext cx="3025180" cy="159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page8image24155216">
            <a:extLst>
              <a:ext uri="{FF2B5EF4-FFF2-40B4-BE49-F238E27FC236}">
                <a16:creationId xmlns:a16="http://schemas.microsoft.com/office/drawing/2014/main" id="{D1D2E9B6-6C07-FBF9-1203-7F7CED0BF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0" y="4393451"/>
            <a:ext cx="660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page8image24164576">
            <a:extLst>
              <a:ext uri="{FF2B5EF4-FFF2-40B4-BE49-F238E27FC236}">
                <a16:creationId xmlns:a16="http://schemas.microsoft.com/office/drawing/2014/main" id="{36C3E9C8-E909-57C5-ABE9-F3DA2410A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862" y="5574551"/>
            <a:ext cx="3429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F0909A06-6D2E-9548-8DFB-5F1F891368B4}"/>
              </a:ext>
            </a:extLst>
          </p:cNvPr>
          <p:cNvSpPr txBox="1"/>
          <p:nvPr/>
        </p:nvSpPr>
        <p:spPr>
          <a:xfrm>
            <a:off x="1858416" y="6043090"/>
            <a:ext cx="16292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Calibri" panose="020F0502020204030204" pitchFamily="34" charset="0"/>
              </a:rPr>
              <a:t>c</a:t>
            </a:r>
            <a:r>
              <a:rPr lang="en-GB" sz="2000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ross section </a:t>
            </a:r>
            <a:endParaRPr lang="en-GB" sz="2000" dirty="0">
              <a:effectLst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7AC2F8F1-5729-298D-966B-4A0D204AC959}"/>
              </a:ext>
            </a:extLst>
          </p:cNvPr>
          <p:cNvSpPr txBox="1"/>
          <p:nvPr/>
        </p:nvSpPr>
        <p:spPr>
          <a:xfrm>
            <a:off x="3696121" y="3835646"/>
            <a:ext cx="16292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AFEF"/>
                </a:solidFill>
                <a:latin typeface="Calibri" panose="020F0502020204030204" pitchFamily="34" charset="0"/>
              </a:rPr>
              <a:t>p</a:t>
            </a:r>
            <a:r>
              <a:rPr lang="en-GB" sz="2000" dirty="0">
                <a:solidFill>
                  <a:srgbClr val="00AFEF"/>
                </a:solidFill>
                <a:effectLst/>
                <a:latin typeface="Calibri" panose="020F0502020204030204" pitchFamily="34" charset="0"/>
              </a:rPr>
              <a:t>ropagation</a:t>
            </a:r>
            <a:r>
              <a:rPr lang="de-DE" sz="3600" dirty="0">
                <a:solidFill>
                  <a:srgbClr val="00AFEF"/>
                </a:solidFill>
                <a:effectLst/>
                <a:latin typeface="Calibri" panose="020F0502020204030204" pitchFamily="34" charset="0"/>
              </a:rPr>
              <a:t> </a:t>
            </a:r>
            <a:endParaRPr lang="de-DE" dirty="0">
              <a:effectLst/>
            </a:endParaRPr>
          </a:p>
        </p:txBody>
      </p:sp>
      <p:pic>
        <p:nvPicPr>
          <p:cNvPr id="17" name="Picture 9" descr="page8image24160832">
            <a:extLst>
              <a:ext uri="{FF2B5EF4-FFF2-40B4-BE49-F238E27FC236}">
                <a16:creationId xmlns:a16="http://schemas.microsoft.com/office/drawing/2014/main" id="{016B4E33-2E9C-478D-1B56-B26AE7254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526" y="4252450"/>
            <a:ext cx="3024096" cy="219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page8image24150224">
            <a:extLst>
              <a:ext uri="{FF2B5EF4-FFF2-40B4-BE49-F238E27FC236}">
                <a16:creationId xmlns:a16="http://schemas.microsoft.com/office/drawing/2014/main" id="{B3BA7931-574A-3908-476A-C0103D6F6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7378" y="4328515"/>
            <a:ext cx="3178520" cy="208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reihandform 18">
            <a:extLst>
              <a:ext uri="{FF2B5EF4-FFF2-40B4-BE49-F238E27FC236}">
                <a16:creationId xmlns:a16="http://schemas.microsoft.com/office/drawing/2014/main" id="{91D57A31-0A00-3E88-FC29-1E9D3CD66728}"/>
              </a:ext>
            </a:extLst>
          </p:cNvPr>
          <p:cNvSpPr/>
          <p:nvPr/>
        </p:nvSpPr>
        <p:spPr>
          <a:xfrm>
            <a:off x="5115644" y="4149080"/>
            <a:ext cx="5355394" cy="1146820"/>
          </a:xfrm>
          <a:custGeom>
            <a:avLst/>
            <a:gdLst>
              <a:gd name="connsiteX0" fmla="*/ 0 w 3867038"/>
              <a:gd name="connsiteY0" fmla="*/ 44233 h 1377733"/>
              <a:gd name="connsiteX1" fmla="*/ 2438400 w 3867038"/>
              <a:gd name="connsiteY1" fmla="*/ 31533 h 1377733"/>
              <a:gd name="connsiteX2" fmla="*/ 3733800 w 3867038"/>
              <a:gd name="connsiteY2" fmla="*/ 399833 h 1377733"/>
              <a:gd name="connsiteX3" fmla="*/ 3759200 w 3867038"/>
              <a:gd name="connsiteY3" fmla="*/ 1377733 h 1377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038" h="1377733">
                <a:moveTo>
                  <a:pt x="0" y="44233"/>
                </a:moveTo>
                <a:cubicBezTo>
                  <a:pt x="908050" y="8249"/>
                  <a:pt x="1816100" y="-27734"/>
                  <a:pt x="2438400" y="31533"/>
                </a:cubicBezTo>
                <a:cubicBezTo>
                  <a:pt x="3060700" y="90800"/>
                  <a:pt x="3513667" y="175466"/>
                  <a:pt x="3733800" y="399833"/>
                </a:cubicBezTo>
                <a:cubicBezTo>
                  <a:pt x="3953933" y="624200"/>
                  <a:pt x="3856566" y="1000966"/>
                  <a:pt x="3759200" y="1377733"/>
                </a:cubicBezTo>
              </a:path>
            </a:pathLst>
          </a:custGeom>
          <a:noFill/>
          <a:ln w="25400">
            <a:solidFill>
              <a:srgbClr val="00AFEF"/>
            </a:solidFill>
            <a:tail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Freihandform 19">
            <a:extLst>
              <a:ext uri="{FF2B5EF4-FFF2-40B4-BE49-F238E27FC236}">
                <a16:creationId xmlns:a16="http://schemas.microsoft.com/office/drawing/2014/main" id="{BF11E062-9BE5-C3B1-7A21-D8C1891440F7}"/>
              </a:ext>
            </a:extLst>
          </p:cNvPr>
          <p:cNvSpPr/>
          <p:nvPr/>
        </p:nvSpPr>
        <p:spPr>
          <a:xfrm>
            <a:off x="3378200" y="5727700"/>
            <a:ext cx="3492500" cy="660910"/>
          </a:xfrm>
          <a:custGeom>
            <a:avLst/>
            <a:gdLst>
              <a:gd name="connsiteX0" fmla="*/ 0 w 3492500"/>
              <a:gd name="connsiteY0" fmla="*/ 558800 h 660910"/>
              <a:gd name="connsiteX1" fmla="*/ 2159000 w 3492500"/>
              <a:gd name="connsiteY1" fmla="*/ 660400 h 660910"/>
              <a:gd name="connsiteX2" fmla="*/ 3187700 w 3492500"/>
              <a:gd name="connsiteY2" fmla="*/ 520700 h 660910"/>
              <a:gd name="connsiteX3" fmla="*/ 3492500 w 3492500"/>
              <a:gd name="connsiteY3" fmla="*/ 0 h 660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2500" h="660910">
                <a:moveTo>
                  <a:pt x="0" y="558800"/>
                </a:moveTo>
                <a:cubicBezTo>
                  <a:pt x="813858" y="612775"/>
                  <a:pt x="1627717" y="666750"/>
                  <a:pt x="2159000" y="660400"/>
                </a:cubicBezTo>
                <a:cubicBezTo>
                  <a:pt x="2690283" y="654050"/>
                  <a:pt x="2965450" y="630767"/>
                  <a:pt x="3187700" y="520700"/>
                </a:cubicBezTo>
                <a:cubicBezTo>
                  <a:pt x="3409950" y="410633"/>
                  <a:pt x="3451225" y="205316"/>
                  <a:pt x="3492500" y="0"/>
                </a:cubicBezTo>
              </a:path>
            </a:pathLst>
          </a:custGeom>
          <a:noFill/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3F54CFB5-C858-18F2-F84F-139408883496}"/>
              </a:ext>
            </a:extLst>
          </p:cNvPr>
          <p:cNvSpPr txBox="1"/>
          <p:nvPr/>
        </p:nvSpPr>
        <p:spPr>
          <a:xfrm>
            <a:off x="8153400" y="1751929"/>
            <a:ext cx="3813274" cy="1200329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  <a:effectLst/>
        </p:spPr>
        <p:txBody>
          <a:bodyPr wrap="square">
            <a:spAutoFit/>
          </a:bodyPr>
          <a:lstStyle/>
          <a:p>
            <a:r>
              <a:rPr lang="en-GB" sz="1800" dirty="0"/>
              <a:t>AMBER: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Data for p-He collisions taken in summer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Data for p-p and p-D taken in 2024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93822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9" grpId="0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714D3F-C995-286F-671C-9ADAFF2D8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Antiproton production cross-sections: uncertainty estimates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3EE73E8-041E-D2C6-3D04-91D4CA8CA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14.4.2025</a:t>
            </a:r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468F802-F1D1-6627-732F-1FCF28520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Jan Friedrich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7402F72-7A4B-35BD-1C15-37E03E9F1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2A88-F467-E646-9431-3516E6AB9CC3}" type="slidenum">
              <a:rPr lang="en-GB" smtClean="0"/>
              <a:t>11</a:t>
            </a:fld>
            <a:endParaRPr lang="en-GB"/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209B31C1-EC31-3248-F7DB-2A1FF80A76C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5ADB299-4CBF-4D99-6909-CBB43C45C4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597"/>
          <a:stretch/>
        </p:blipFill>
        <p:spPr>
          <a:xfrm>
            <a:off x="863983" y="1119256"/>
            <a:ext cx="6766520" cy="4619487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F857C15B-71FD-4285-5965-8F79D86EC75F}"/>
              </a:ext>
            </a:extLst>
          </p:cNvPr>
          <p:cNvSpPr txBox="1"/>
          <p:nvPr/>
        </p:nvSpPr>
        <p:spPr>
          <a:xfrm>
            <a:off x="7968208" y="1758997"/>
            <a:ext cx="3816424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A preliminary analysis shows that we collected ~6million antiprotons 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800" i="1" dirty="0"/>
              <a:t>p</a:t>
            </a:r>
            <a:r>
              <a:rPr lang="en-GB" sz="1800" dirty="0"/>
              <a:t> [10, 60] GeV/c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800" i="1" dirty="0"/>
              <a:t>p</a:t>
            </a:r>
            <a:r>
              <a:rPr lang="en-GB" sz="1800" i="1" baseline="-25000" dirty="0"/>
              <a:t>T</a:t>
            </a:r>
            <a:r>
              <a:rPr lang="en-GB" sz="1800" dirty="0"/>
              <a:t> [0, 2] GeV/c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Statistical uncertainty in most bins &lt; 1%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Leading systematic uncertainties expected from: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800" dirty="0"/>
              <a:t>Luminosity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800" dirty="0"/>
              <a:t>RICH </a:t>
            </a:r>
          </a:p>
        </p:txBody>
      </p:sp>
    </p:spTree>
    <p:extLst>
      <p:ext uri="{BB962C8B-B14F-4D97-AF65-F5344CB8AC3E}">
        <p14:creationId xmlns:p14="http://schemas.microsoft.com/office/powerpoint/2010/main" val="95735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F432A32C-E670-FCDA-E31B-FE752CC1456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dirty="0"/>
                  <a:t>Measurement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p>
                    </m:sSubSup>
                  </m:oMath>
                </a14:m>
                <a:r>
                  <a:rPr lang="en-GB" dirty="0"/>
                  <a:t> at small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F432A32C-E670-FCDA-E31B-FE752CC145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285" t="-34091" b="-590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F9EE6FF-0065-B4DF-B321-820A5C877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14.4.2025</a:t>
            </a:r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88310CC-75FB-8D54-E17D-BFFE5A0B2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Jan Friedrich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62075C7-B906-B78B-C39D-CEBC9FFE6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2A88-F467-E646-9431-3516E6AB9CC3}" type="slidenum">
              <a:rPr lang="en-GB" smtClean="0"/>
              <a:t>12</a:t>
            </a:fld>
            <a:endParaRPr lang="en-GB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4392753-0385-8129-463A-ABD7D5B1F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9851" y="1337012"/>
            <a:ext cx="6462043" cy="4183976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59D9EA39-C30E-9D84-B663-1483FEAABE5E}"/>
              </a:ext>
            </a:extLst>
          </p:cNvPr>
          <p:cNvSpPr txBox="1"/>
          <p:nvPr/>
        </p:nvSpPr>
        <p:spPr>
          <a:xfrm>
            <a:off x="2934191" y="4150124"/>
            <a:ext cx="15132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008000"/>
                </a:solidFill>
              </a:rPr>
              <a:t>AMBER projected uncertainty</a:t>
            </a: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19B7F258-4426-2B69-76CF-E854968F57E1}"/>
              </a:ext>
            </a:extLst>
          </p:cNvPr>
          <p:cNvGrpSpPr/>
          <p:nvPr/>
        </p:nvGrpSpPr>
        <p:grpSpPr>
          <a:xfrm>
            <a:off x="8695244" y="2189409"/>
            <a:ext cx="1854558" cy="707192"/>
            <a:chOff x="7451206" y="1900770"/>
            <a:chExt cx="1513282" cy="579330"/>
          </a:xfrm>
        </p:grpSpPr>
        <p:pic>
          <p:nvPicPr>
            <p:cNvPr id="16" name="Picture 4" descr="PRad Logo">
              <a:extLst>
                <a:ext uri="{FF2B5EF4-FFF2-40B4-BE49-F238E27FC236}">
                  <a16:creationId xmlns:a16="http://schemas.microsoft.com/office/drawing/2014/main" id="{680386BB-1245-8CD1-FB23-AD7B4FCC30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7452" y="2028811"/>
              <a:ext cx="1201011" cy="451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F5639CD9-53D9-A083-23D8-E00B51852CB4}"/>
                </a:ext>
              </a:extLst>
            </p:cNvPr>
            <p:cNvSpPr txBox="1"/>
            <p:nvPr/>
          </p:nvSpPr>
          <p:spPr>
            <a:xfrm>
              <a:off x="7451206" y="1900770"/>
              <a:ext cx="1513282" cy="1727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500" b="1" dirty="0"/>
                <a:t>Proton Radius Experiment at Jefferson Lab</a:t>
              </a:r>
              <a:endParaRPr lang="en-GB" sz="500" dirty="0"/>
            </a:p>
          </p:txBody>
        </p:sp>
      </p:grpSp>
      <p:pic>
        <p:nvPicPr>
          <p:cNvPr id="18" name="Picture 2" descr="Mainzer Mikrotron - MAMI">
            <a:extLst>
              <a:ext uri="{FF2B5EF4-FFF2-40B4-BE49-F238E27FC236}">
                <a16:creationId xmlns:a16="http://schemas.microsoft.com/office/drawing/2014/main" id="{9865E3A3-BEEE-C47F-6410-0AB2AD865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981" y="3757567"/>
            <a:ext cx="1011155" cy="1001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D13136E7-2EDC-39CD-50F4-DEAEF2476405}"/>
              </a:ext>
            </a:extLst>
          </p:cNvPr>
          <p:cNvCxnSpPr/>
          <p:nvPr/>
        </p:nvCxnSpPr>
        <p:spPr>
          <a:xfrm flipH="1">
            <a:off x="7585656" y="2621155"/>
            <a:ext cx="1109588" cy="109166"/>
          </a:xfrm>
          <a:prstGeom prst="line">
            <a:avLst/>
          </a:prstGeom>
          <a:ln w="412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>
            <a:extLst>
              <a:ext uri="{FF2B5EF4-FFF2-40B4-BE49-F238E27FC236}">
                <a16:creationId xmlns:a16="http://schemas.microsoft.com/office/drawing/2014/main" id="{00A5D02A-3522-1A77-B131-0DDBC068813A}"/>
              </a:ext>
            </a:extLst>
          </p:cNvPr>
          <p:cNvCxnSpPr>
            <a:cxnSpLocks/>
          </p:cNvCxnSpPr>
          <p:nvPr/>
        </p:nvCxnSpPr>
        <p:spPr>
          <a:xfrm flipH="1" flipV="1">
            <a:off x="8610600" y="4291855"/>
            <a:ext cx="701739" cy="64915"/>
          </a:xfrm>
          <a:prstGeom prst="line">
            <a:avLst/>
          </a:prstGeom>
          <a:ln w="412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>
            <a:extLst>
              <a:ext uri="{FF2B5EF4-FFF2-40B4-BE49-F238E27FC236}">
                <a16:creationId xmlns:a16="http://schemas.microsoft.com/office/drawing/2014/main" id="{C4D2B85C-E84E-8C95-38D0-A0CFE2C5A265}"/>
              </a:ext>
            </a:extLst>
          </p:cNvPr>
          <p:cNvSpPr txBox="1"/>
          <p:nvPr/>
        </p:nvSpPr>
        <p:spPr>
          <a:xfrm>
            <a:off x="8433572" y="5619576"/>
            <a:ext cx="22311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effectLst/>
                <a:latin typeface="Arial" panose="020B0604020202020204" pitchFamily="34" charset="0"/>
              </a:rPr>
              <a:t>figure: J. Bernauer</a:t>
            </a:r>
            <a:endParaRPr lang="en-US" sz="1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732439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32A32C-E670-FCDA-E31B-FE752CC14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Basic Idea of the AMBER measurement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F9EE6FF-0065-B4DF-B321-820A5C877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14.4.2025</a:t>
            </a:r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88310CC-75FB-8D54-E17D-BFFE5A0B2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Jan Friedrich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62075C7-B906-B78B-C39D-CEBC9FFE6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2A88-F467-E646-9431-3516E6AB9CC3}" type="slidenum">
              <a:rPr lang="en-GB" smtClean="0"/>
              <a:t>13</a:t>
            </a:fld>
            <a:endParaRPr lang="en-GB"/>
          </a:p>
        </p:txBody>
      </p:sp>
      <p:pic>
        <p:nvPicPr>
          <p:cNvPr id="8" name="Picture 1" descr="page30image1380416">
            <a:extLst>
              <a:ext uri="{FF2B5EF4-FFF2-40B4-BE49-F238E27FC236}">
                <a16:creationId xmlns:a16="http://schemas.microsoft.com/office/drawing/2014/main" id="{A6D45522-B344-D7EE-5595-3F1363DF1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730" y="2058473"/>
            <a:ext cx="4372681" cy="289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F076308A-2895-E806-656E-4FCBD46FE900}"/>
                  </a:ext>
                </a:extLst>
              </p:cNvPr>
              <p:cNvSpPr txBox="1"/>
              <p:nvPr/>
            </p:nvSpPr>
            <p:spPr>
              <a:xfrm>
                <a:off x="671935" y="3186061"/>
                <a:ext cx="685048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/>
                  <a:t>100 GeV </a:t>
                </a:r>
                <a:r>
                  <a:rPr lang="en-GB" sz="1600" b="1" dirty="0"/>
                  <a:t>muon</a:t>
                </a:r>
                <a:r>
                  <a:rPr lang="en-GB" sz="1600" dirty="0"/>
                  <a:t> beam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/>
                  <a:t>Active-target TPC with high-pressure H</a:t>
                </a:r>
                <a:r>
                  <a:rPr lang="en-GB" sz="1600" baseline="-25000" dirty="0"/>
                  <a:t>2</a:t>
                </a:r>
                <a:r>
                  <a:rPr lang="en-GB" sz="1600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/>
                  <a:t>high-precision tracking and spectrometer for muon reconstruction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/>
                  <a:t>goal: 70 million elastic scattering events in the range 10</a:t>
                </a:r>
                <a:r>
                  <a:rPr lang="en-GB" sz="1600" baseline="30000" dirty="0"/>
                  <a:t>-3 </a:t>
                </a:r>
                <a:r>
                  <a:rPr lang="en-GB" sz="1600" dirty="0"/>
                  <a:t>&lt; Q</a:t>
                </a:r>
                <a:r>
                  <a:rPr lang="en-GB" sz="1600" baseline="30000" dirty="0"/>
                  <a:t>2</a:t>
                </a:r>
                <a:r>
                  <a:rPr lang="en-GB" sz="1600" dirty="0"/>
                  <a:t> &lt; 4</a:t>
                </a:r>
                <a14:m>
                  <m:oMath xmlns:m="http://schemas.openxmlformats.org/officeDocument/2006/math">
                    <m:r>
                      <a:rPr lang="en-GB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GB" sz="1600" dirty="0"/>
                  <a:t>10</a:t>
                </a:r>
                <a:r>
                  <a:rPr lang="en-GB" sz="1600" baseline="30000" dirty="0"/>
                  <a:t>-2</a:t>
                </a:r>
                <a:r>
                  <a:rPr lang="en-GB" sz="1600" dirty="0"/>
                  <a:t> GeV</a:t>
                </a:r>
                <a:r>
                  <a:rPr lang="en-GB" sz="1600" baseline="30000" dirty="0"/>
                  <a:t>2</a:t>
                </a:r>
                <a:endParaRPr lang="en-GB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/>
                  <a:t>Precision on the proton radius ~0.01 fm</a:t>
                </a:r>
              </a:p>
            </p:txBody>
          </p:sp>
        </mc:Choice>
        <mc:Fallback xmlns="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F076308A-2895-E806-656E-4FCBD46FE9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935" y="3186061"/>
                <a:ext cx="6850487" cy="1323439"/>
              </a:xfrm>
              <a:prstGeom prst="rect">
                <a:avLst/>
              </a:prstGeom>
              <a:blipFill>
                <a:blip r:embed="rId3"/>
                <a:stretch>
                  <a:fillRect l="-370" t="-1905" b="-38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Grafik 2">
            <a:extLst>
              <a:ext uri="{FF2B5EF4-FFF2-40B4-BE49-F238E27FC236}">
                <a16:creationId xmlns:a16="http://schemas.microsoft.com/office/drawing/2014/main" id="{CDE957B2-4BAE-A8D3-D015-C797812684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589" y="1228269"/>
            <a:ext cx="7772400" cy="187781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67050F6-9D1A-DE6A-D325-02A39713C7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561" y="4659889"/>
            <a:ext cx="6764553" cy="169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8023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32A32C-E670-FCDA-E31B-FE752CC14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New Equipment for PRM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F9EE6FF-0065-B4DF-B321-820A5C877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14.4.2025</a:t>
            </a:r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88310CC-75FB-8D54-E17D-BFFE5A0B2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Jan Friedrich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62075C7-B906-B78B-C39D-CEBC9FFE6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2A88-F467-E646-9431-3516E6AB9CC3}" type="slidenum">
              <a:rPr lang="en-GB" smtClean="0"/>
              <a:t>14</a:t>
            </a:fld>
            <a:endParaRPr lang="en-GB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0607ECD-B198-B650-E959-99FEE71F9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2254" y="832106"/>
            <a:ext cx="3441546" cy="286580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F67F46A-0891-FD2C-6E31-D4106C358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1938" y="3444336"/>
            <a:ext cx="3583100" cy="341366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0E70C65-01F1-689C-214E-33BB14D16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9351" y="1371098"/>
            <a:ext cx="1884137" cy="1787823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4866AA2A-5AAA-3629-FDD6-0BB583DC4FD8}"/>
              </a:ext>
            </a:extLst>
          </p:cNvPr>
          <p:cNvSpPr txBox="1"/>
          <p:nvPr/>
        </p:nvSpPr>
        <p:spPr>
          <a:xfrm>
            <a:off x="424103" y="1180850"/>
            <a:ext cx="5197835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Arial" panose="020B0604020202020204" pitchFamily="34" charset="0"/>
              </a:rPr>
              <a:t>High-pressure hydrogen TPC </a:t>
            </a:r>
            <a:endParaRPr lang="en-US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ArialMT"/>
              </a:rPr>
              <a:t>Operation at 20 bar hydrogen pressure </a:t>
            </a:r>
            <a:endParaRPr lang="en-US" dirty="0">
              <a:latin typeface="ArialM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MT"/>
              </a:rPr>
              <a:t>design with </a:t>
            </a:r>
            <a:r>
              <a:rPr lang="en-US" sz="1800" dirty="0">
                <a:effectLst/>
                <a:latin typeface="ArialMT"/>
              </a:rPr>
              <a:t>2 drift cells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MT"/>
              </a:rPr>
              <a:t>S</a:t>
            </a:r>
            <a:r>
              <a:rPr lang="en-US" sz="1800" dirty="0">
                <a:effectLst/>
                <a:latin typeface="ArialMT"/>
              </a:rPr>
              <a:t>egmented anode plane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ArialMT"/>
              </a:rPr>
              <a:t>reconstruction of proton recoil energy  with ~50 keV precision</a:t>
            </a:r>
          </a:p>
          <a:p>
            <a:r>
              <a:rPr lang="en-US" sz="1800" dirty="0">
                <a:effectLst/>
                <a:latin typeface="ArialMT"/>
              </a:rPr>
              <a:t> </a:t>
            </a:r>
            <a:endParaRPr lang="en-US" sz="1800" b="1" dirty="0">
              <a:effectLst/>
              <a:latin typeface="Arial" panose="020B0604020202020204" pitchFamily="34" charset="0"/>
            </a:endParaRPr>
          </a:p>
          <a:p>
            <a:r>
              <a:rPr lang="en-US" sz="1800" b="1" dirty="0">
                <a:effectLst/>
                <a:latin typeface="Arial" panose="020B0604020202020204" pitchFamily="34" charset="0"/>
              </a:rPr>
              <a:t>Unified Tracking Stations </a:t>
            </a:r>
            <a:endParaRPr lang="en-US" sz="1800" dirty="0">
              <a:effectLst/>
              <a:latin typeface="ArialM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ArialMT"/>
              </a:rPr>
              <a:t>Determine scattering angle of muon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ArialMT"/>
              </a:rPr>
              <a:t>Consists of several layers of silicon pixel detectors (ALPIDE) and a scintillating-fiber hodoscope (SFH)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MT"/>
            </a:endParaRPr>
          </a:p>
          <a:p>
            <a:r>
              <a:rPr lang="en-US" b="1" dirty="0">
                <a:latin typeface="ArialMT"/>
              </a:rPr>
              <a:t>Free-running DAQ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MT"/>
              </a:rPr>
              <a:t>streaming data acquisition on first level: all detectors deliver data without external trigger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ArialMT"/>
              </a:rPr>
              <a:t>high-level trigger</a:t>
            </a:r>
            <a:r>
              <a:rPr lang="en-US" dirty="0">
                <a:latin typeface="ArialMT"/>
              </a:rPr>
              <a:t> on computer farm</a:t>
            </a:r>
            <a:endParaRPr lang="en-US" sz="1800" dirty="0">
              <a:effectLst/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1876295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70827C-366C-D39B-AD02-B75897AEF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7251BA-B569-4A7A-89A7-C9A10E51F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TPC layout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3241302-20EB-DC22-0958-EF8197994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14.4.2025</a:t>
            </a:r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23F9B37-59A3-D1B5-29C9-375DA7ABF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Jan Friedrich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CAEA607-67E3-A322-2DF0-72F8F6EF2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2A88-F467-E646-9431-3516E6AB9CC3}" type="slidenum">
              <a:rPr lang="en-GB" smtClean="0"/>
              <a:t>15</a:t>
            </a:fld>
            <a:endParaRPr lang="en-GB"/>
          </a:p>
        </p:txBody>
      </p:sp>
      <p:pic>
        <p:nvPicPr>
          <p:cNvPr id="12" name="Grafik 11" descr="Ein Bild, das Screenshot, 3D-Modellierung, Text enthält.&#10;&#10;KI-generierte Inhalte können fehlerhaft sein.">
            <a:extLst>
              <a:ext uri="{FF2B5EF4-FFF2-40B4-BE49-F238E27FC236}">
                <a16:creationId xmlns:a16="http://schemas.microsoft.com/office/drawing/2014/main" id="{0EA75A8C-D97D-A9CB-2A09-187553B91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5240" y="286008"/>
            <a:ext cx="6064918" cy="598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3466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6E8786D9-AAB3-18E0-F3B9-57C522672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701" y="1005136"/>
            <a:ext cx="2480875" cy="211152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432A32C-E670-FCDA-E31B-FE752CC14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New High-Pressure Time Projection Chamber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F9EE6FF-0065-B4DF-B321-820A5C877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14.4.2025</a:t>
            </a:r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88310CC-75FB-8D54-E17D-BFFE5A0B2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Jan Friedrich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62075C7-B906-B78B-C39D-CEBC9FFE6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2A88-F467-E646-9431-3516E6AB9CC3}" type="slidenum">
              <a:rPr lang="en-GB" smtClean="0"/>
              <a:t>16</a:t>
            </a:fld>
            <a:endParaRPr lang="en-GB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929B2A6-CB60-485C-942D-B4BD4F7E4CAE}"/>
              </a:ext>
            </a:extLst>
          </p:cNvPr>
          <p:cNvSpPr txBox="1"/>
          <p:nvPr/>
        </p:nvSpPr>
        <p:spPr>
          <a:xfrm>
            <a:off x="6822283" y="1076131"/>
            <a:ext cx="453151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Cooperation with GSI/FAIR (Germany), later usage is foreseen at FAIR/R3B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Successful overpressure tests at the production site (up to 32 bar)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Leak rate under pressure and preliminary checks done at GSI, now transported to CERN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36F4CBA-42E9-B728-E3FF-A288CC1003BA}"/>
              </a:ext>
            </a:extLst>
          </p:cNvPr>
          <p:cNvSpPr txBox="1"/>
          <p:nvPr/>
        </p:nvSpPr>
        <p:spPr>
          <a:xfrm>
            <a:off x="1079096" y="1005137"/>
            <a:ext cx="19974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i="1" dirty="0"/>
              <a:t>CAD of the new AMBER TPC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4004F7C-407F-049F-2715-D584190E7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52" y="3483188"/>
            <a:ext cx="7009445" cy="2817322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DA167F74-1090-F320-61CC-E0F841BE8D8E}"/>
              </a:ext>
            </a:extLst>
          </p:cNvPr>
          <p:cNvSpPr txBox="1"/>
          <p:nvPr/>
        </p:nvSpPr>
        <p:spPr>
          <a:xfrm>
            <a:off x="324830" y="3116658"/>
            <a:ext cx="55023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i="1" dirty="0"/>
              <a:t>Factory Acceptance Test at the Danish production site, May 2024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E58DAB17-D204-FD51-484B-6431408EF4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0160" y="2694368"/>
            <a:ext cx="4531517" cy="363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0648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32A32C-E670-FCDA-E31B-FE752CC14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Electrode and Readout Anode Structure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F9EE6FF-0065-B4DF-B321-820A5C877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14.4.2025</a:t>
            </a:r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88310CC-75FB-8D54-E17D-BFFE5A0B2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Jan Friedrich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62075C7-B906-B78B-C39D-CEBC9FFE6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2A88-F467-E646-9431-3516E6AB9CC3}" type="slidenum">
              <a:rPr lang="en-GB" smtClean="0"/>
              <a:t>17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F4520FEB-6943-292B-492D-97661846D0C3}"/>
                  </a:ext>
                </a:extLst>
              </p:cNvPr>
              <p:cNvSpPr txBox="1"/>
              <p:nvPr/>
            </p:nvSpPr>
            <p:spPr>
              <a:xfrm>
                <a:off x="8016897" y="1906878"/>
                <a:ext cx="2743200" cy="18158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/>
                  <a:t>Assembly currently ongoing at CERN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/>
                  <a:t>at two positions, </a:t>
                </a:r>
                <a14:m>
                  <m:oMath xmlns:m="http://schemas.openxmlformats.org/officeDocument/2006/math">
                    <m:r>
                      <a:rPr lang="en-GB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de-DE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600" dirty="0"/>
                  <a:t>sources are to be implemented that will provide calibration signals during data taking </a:t>
                </a:r>
              </a:p>
            </p:txBody>
          </p:sp>
        </mc:Choice>
        <mc:Fallback xmlns="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F4520FEB-6943-292B-492D-97661846D0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6897" y="1906878"/>
                <a:ext cx="2743200" cy="1815882"/>
              </a:xfrm>
              <a:prstGeom prst="rect">
                <a:avLst/>
              </a:prstGeom>
              <a:blipFill>
                <a:blip r:embed="rId2"/>
                <a:stretch>
                  <a:fillRect l="-922" t="-1389" r="-2304" b="-27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Grafik 6">
            <a:extLst>
              <a:ext uri="{FF2B5EF4-FFF2-40B4-BE49-F238E27FC236}">
                <a16:creationId xmlns:a16="http://schemas.microsoft.com/office/drawing/2014/main" id="{FB01361B-31C6-5462-D267-C5830D390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528" y="1109851"/>
            <a:ext cx="5373216" cy="495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78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10759C-2283-E816-20BB-6349EB7C8A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4E6FCC-1291-DC43-7FB5-B8BD4EE0A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Assembly of the TPC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CD656E0-FDD7-9EA8-A19C-F501FCB66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14.4.2025</a:t>
            </a:r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AB0F5CF-E391-0F91-9D24-B0E258F77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Jan Friedrich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63A8361-0D7C-8A02-790C-E91D257CF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2A88-F467-E646-9431-3516E6AB9CC3}" type="slidenum">
              <a:rPr lang="en-GB" smtClean="0"/>
              <a:t>18</a:t>
            </a:fld>
            <a:endParaRPr lang="en-GB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EE21AA5-317F-82D7-2919-B8F81CCA3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635" y="1255705"/>
            <a:ext cx="10127105" cy="434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3242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6D7458-430F-ECE6-AEDD-B2C70B663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FE16B9-5F11-F0FF-BE3F-473FC3030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Assembly of the TPC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541394-B27F-9CAB-A178-9A0AED509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14.4.2025</a:t>
            </a:r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B67DA07-7C97-7A9F-FB0D-27AF8FF8F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Jan Friedrich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8D2CE78-8FC9-F64D-1E2D-791789E66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2A88-F467-E646-9431-3516E6AB9CC3}" type="slidenum">
              <a:rPr lang="en-GB" smtClean="0"/>
              <a:t>19</a:t>
            </a:fld>
            <a:endParaRPr lang="en-GB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B71C5C6-4411-E6EC-5503-7077ABACC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871285"/>
            <a:ext cx="6400800" cy="548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594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32A32C-E670-FCDA-E31B-FE752CC14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700" b="1" dirty="0">
                <a:solidFill>
                  <a:schemeClr val="tx2"/>
                </a:solidFill>
              </a:rPr>
              <a:t>News on hadron spectroscopy from COMPASS</a:t>
            </a:r>
            <a:endParaRPr lang="en-GB" sz="27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F9EE6FF-0065-B4DF-B321-820A5C877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14.4.2025</a:t>
            </a:r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88310CC-75FB-8D54-E17D-BFFE5A0B2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Jan Friedrich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62075C7-B906-B78B-C39D-CEBC9FFE6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2A88-F467-E646-9431-3516E6AB9CC3}" type="slidenum">
              <a:rPr lang="en-GB" smtClean="0"/>
              <a:t>2</a:t>
            </a:fld>
            <a:endParaRPr lang="en-GB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5CE9DE5-3CA3-3004-3FE1-11600956A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387" y="1282194"/>
            <a:ext cx="6167539" cy="248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13C214A9-49B2-0B93-A71C-4566A19449B3}"/>
                  </a:ext>
                </a:extLst>
              </p:cNvPr>
              <p:cNvSpPr txBox="1"/>
              <p:nvPr/>
            </p:nvSpPr>
            <p:spPr>
              <a:xfrm>
                <a:off x="1068635" y="3372240"/>
                <a:ext cx="4262539" cy="6578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800" dirty="0">
                    <a:solidFill>
                      <a:schemeClr val="tx2"/>
                    </a:solidFill>
                    <a:ea typeface="Cambria Math" panose="02040503050406030204" pitchFamily="18" charset="0"/>
                  </a:rPr>
                  <a:t>analysis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8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8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de-DE" sz="18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de-DE" sz="18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𝒑</m:t>
                    </m:r>
                    <m:r>
                      <a:rPr lang="de-DE" sz="18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de-DE" sz="18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8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de-DE" sz="18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de-DE" sz="18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8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𝜼</m:t>
                        </m:r>
                      </m:e>
                      <m:sup>
                        <m:r>
                          <a:rPr lang="de-DE" sz="18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(′)</m:t>
                        </m:r>
                      </m:sup>
                    </m:sSup>
                    <m:r>
                      <a:rPr lang="de-DE" sz="18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𝒑</m:t>
                    </m:r>
                    <m:r>
                      <a:rPr lang="de-DE" sz="18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800" dirty="0"/>
                  <a:t>in double-</a:t>
                </a:r>
                <a:r>
                  <a:rPr lang="en-GB" sz="1800" dirty="0" err="1"/>
                  <a:t>Reggeon</a:t>
                </a:r>
                <a:r>
                  <a:rPr lang="en-GB" sz="1800" dirty="0"/>
                  <a:t> approach (H. </a:t>
                </a:r>
                <a:r>
                  <a:rPr lang="en-GB" sz="1800" dirty="0" err="1"/>
                  <a:t>Pekeler</a:t>
                </a:r>
                <a:r>
                  <a:rPr lang="en-GB" sz="1800" dirty="0"/>
                  <a:t>, U Bonn)</a:t>
                </a:r>
                <a:endParaRPr lang="en-GB" sz="1800" dirty="0">
                  <a:solidFill>
                    <a:srgbClr val="00B050"/>
                  </a:solidFill>
                </a:endParaRPr>
              </a:p>
            </p:txBody>
          </p:sp>
        </mc:Choice>
        <mc:Fallback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13C214A9-49B2-0B93-A71C-4566A19449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635" y="3372240"/>
                <a:ext cx="4262539" cy="657809"/>
              </a:xfrm>
              <a:prstGeom prst="rect">
                <a:avLst/>
              </a:prstGeom>
              <a:blipFill>
                <a:blip r:embed="rId3"/>
                <a:stretch>
                  <a:fillRect l="-890" t="-1887" b="-1320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feld 10">
            <a:extLst>
              <a:ext uri="{FF2B5EF4-FFF2-40B4-BE49-F238E27FC236}">
                <a16:creationId xmlns:a16="http://schemas.microsoft.com/office/drawing/2014/main" id="{C07AAD8D-E1F7-F433-F0EB-561E322B6A52}"/>
              </a:ext>
            </a:extLst>
          </p:cNvPr>
          <p:cNvSpPr txBox="1"/>
          <p:nvPr/>
        </p:nvSpPr>
        <p:spPr>
          <a:xfrm>
            <a:off x="1068635" y="1813205"/>
            <a:ext cx="3719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COMPASS now in analysis phase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E78EE10-5B3A-AED3-2B96-23657F3207A7}"/>
              </a:ext>
            </a:extLst>
          </p:cNvPr>
          <p:cNvSpPr txBox="1"/>
          <p:nvPr/>
        </p:nvSpPr>
        <p:spPr>
          <a:xfrm>
            <a:off x="1068636" y="2454223"/>
            <a:ext cx="4561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many analyses on the different physics fields intensively pursued</a:t>
            </a:r>
            <a:endParaRPr lang="en-GB" sz="1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4DD2C03B-9F68-D71A-A548-129325574698}"/>
                  </a:ext>
                </a:extLst>
              </p:cNvPr>
              <p:cNvSpPr txBox="1"/>
              <p:nvPr/>
            </p:nvSpPr>
            <p:spPr>
              <a:xfrm>
                <a:off x="1068635" y="4142547"/>
                <a:ext cx="4561752" cy="950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800" dirty="0">
                    <a:ea typeface="Cambria Math" panose="02040503050406030204" pitchFamily="18" charset="0"/>
                  </a:rPr>
                  <a:t>analysis of diffractively produced 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𝝎</m:t>
                    </m:r>
                    <m:sSup>
                      <m:sSupPr>
                        <m:ctrlPr>
                          <a:rPr lang="en-US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de-DE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de-DE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GB" sz="1800" dirty="0">
                    <a:solidFill>
                      <a:srgbClr val="00B050"/>
                    </a:solidFill>
                  </a:rPr>
                  <a:t> </a:t>
                </a:r>
                <a:r>
                  <a:rPr lang="en-GB" sz="1800" dirty="0"/>
                  <a:t>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𝑲</m:t>
                        </m:r>
                      </m:e>
                      <m:sub>
                        <m:r>
                          <a:rPr lang="de-DE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𝑺</m:t>
                        </m:r>
                      </m:sub>
                      <m:sup>
                        <m:r>
                          <a:rPr lang="de-DE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p>
                    </m:sSubSup>
                    <m:sSup>
                      <m:sSupPr>
                        <m:ctrlPr>
                          <a:rPr lang="en-US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de-DE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GB" sz="1800" dirty="0"/>
                  <a:t> final states (F. Haas, J. Beckers, TUM)</a:t>
                </a:r>
                <a:endParaRPr lang="en-GB" sz="1800" dirty="0">
                  <a:solidFill>
                    <a:srgbClr val="00B050"/>
                  </a:solidFill>
                </a:endParaRPr>
              </a:p>
            </p:txBody>
          </p:sp>
        </mc:Choice>
        <mc:Fallback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4DD2C03B-9F68-D71A-A548-1293255746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635" y="4142547"/>
                <a:ext cx="4561752" cy="950068"/>
              </a:xfrm>
              <a:prstGeom prst="rect">
                <a:avLst/>
              </a:prstGeom>
              <a:blipFill>
                <a:blip r:embed="rId4"/>
                <a:stretch>
                  <a:fillRect l="-833" t="-2667" b="-10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E58BB523-9961-2F16-CF3F-B95D64D1C669}"/>
                  </a:ext>
                </a:extLst>
              </p:cNvPr>
              <p:cNvSpPr txBox="1"/>
              <p:nvPr/>
            </p:nvSpPr>
            <p:spPr>
              <a:xfrm>
                <a:off x="1068635" y="5204360"/>
                <a:ext cx="45617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ea typeface="Cambria Math" panose="02040503050406030204" pitchFamily="18" charset="0"/>
                  </a:rPr>
                  <a:t>news on the spin-exotic</a:t>
                </a:r>
                <a:r>
                  <a:rPr lang="en-GB" sz="1800" dirty="0">
                    <a:ea typeface="Cambria Math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e>
                      <m:sub>
                        <m:r>
                          <a:rPr lang="de-DE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de-DE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de-DE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𝟏𝟔𝟎𝟎</m:t>
                    </m:r>
                    <m:r>
                      <a:rPr lang="de-DE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1800" dirty="0">
                  <a:solidFill>
                    <a:srgbClr val="00B050"/>
                  </a:solidFill>
                </a:endParaRPr>
              </a:p>
            </p:txBody>
          </p:sp>
        </mc:Choice>
        <mc:Fallback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E58BB523-9961-2F16-CF3F-B95D64D1C6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635" y="5204360"/>
                <a:ext cx="4561752" cy="369332"/>
              </a:xfrm>
              <a:prstGeom prst="rect">
                <a:avLst/>
              </a:prstGeom>
              <a:blipFill>
                <a:blip r:embed="rId5"/>
                <a:stretch>
                  <a:fillRect l="-833" t="-6667" b="-2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feld 16">
            <a:extLst>
              <a:ext uri="{FF2B5EF4-FFF2-40B4-BE49-F238E27FC236}">
                <a16:creationId xmlns:a16="http://schemas.microsoft.com/office/drawing/2014/main" id="{C0A4B2F4-D103-3737-A010-EAA22C8ED605}"/>
              </a:ext>
            </a:extLst>
          </p:cNvPr>
          <p:cNvSpPr txBox="1"/>
          <p:nvPr/>
        </p:nvSpPr>
        <p:spPr>
          <a:xfrm>
            <a:off x="5630388" y="3949417"/>
            <a:ext cx="6292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Not covered in this talk</a:t>
            </a:r>
            <a:r>
              <a:rPr lang="en-GB" dirty="0">
                <a:sym typeface="Wingdings" pitchFamily="2" charset="2"/>
              </a:rPr>
              <a:t> (cf. talk of Boris Grube on the previous 2022 workshop, </a:t>
            </a:r>
            <a:r>
              <a:rPr lang="en-GB" dirty="0">
                <a:sym typeface="Wingdings" pitchFamily="2" charset="2"/>
                <a:hlinkClick r:id="rId6"/>
              </a:rPr>
              <a:t>https://</a:t>
            </a:r>
            <a:r>
              <a:rPr lang="en-GB" dirty="0" err="1">
                <a:sym typeface="Wingdings" pitchFamily="2" charset="2"/>
                <a:hlinkClick r:id="rId6"/>
              </a:rPr>
              <a:t>indico.bnl.gov</a:t>
            </a:r>
            <a:r>
              <a:rPr lang="en-GB" dirty="0">
                <a:sym typeface="Wingdings" pitchFamily="2" charset="2"/>
                <a:hlinkClick r:id="rId6"/>
              </a:rPr>
              <a:t>/event/14792</a:t>
            </a:r>
            <a:r>
              <a:rPr lang="en-GB" dirty="0">
                <a:sym typeface="Wingdings" pitchFamily="2" charset="2"/>
              </a:rPr>
              <a:t>):</a:t>
            </a:r>
            <a:endParaRPr lang="en-GB" sz="1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AD225053-0681-B1E4-470D-8FF493AE23C3}"/>
                  </a:ext>
                </a:extLst>
              </p:cNvPr>
              <p:cNvSpPr txBox="1"/>
              <p:nvPr/>
            </p:nvSpPr>
            <p:spPr>
              <a:xfrm>
                <a:off x="5630387" y="4595748"/>
                <a:ext cx="6441811" cy="8837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noProof="0" dirty="0">
                    <a:ea typeface="Cambria Math" panose="02040503050406030204" pitchFamily="18" charset="0"/>
                  </a:rPr>
                  <a:t>(non) observation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de-DE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bSup>
                    <m:r>
                      <a:rPr lang="de-DE" b="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(3900)</m:t>
                    </m:r>
                  </m:oMath>
                </a14:m>
                <a:r>
                  <a:rPr lang="en-US" noProof="0" dirty="0">
                    <a:ea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bSup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42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00)</m:t>
                    </m:r>
                  </m:oMath>
                </a14:m>
                <a:r>
                  <a:rPr lang="en-US" noProof="0" dirty="0">
                    <a:ea typeface="Cambria Math" panose="02040503050406030204" pitchFamily="18" charset="0"/>
                  </a:rPr>
                  <a:t> in exclusive </a:t>
                </a:r>
                <a:r>
                  <a:rPr lang="en-US" dirty="0">
                    <a:ea typeface="Cambria Math" panose="02040503050406030204" pitchFamily="18" charset="0"/>
                  </a:rPr>
                  <a:t>muoproduction </a:t>
                </a:r>
                <a:r>
                  <a:rPr lang="de-DE" dirty="0">
                    <a:ea typeface="Cambria Math" panose="02040503050406030204" pitchFamily="18" charset="0"/>
                  </a:rPr>
                  <a:t> </a:t>
                </a:r>
                <a:r>
                  <a:rPr lang="de-DE" sz="1400" dirty="0">
                    <a:ea typeface="Cambria Math" panose="02040503050406030204" pitchFamily="18" charset="0"/>
                  </a:rPr>
                  <a:t>[COMPASS, </a:t>
                </a:r>
                <a:r>
                  <a:rPr lang="en-US" sz="1400" dirty="0">
                    <a:ea typeface="Cambria Math" panose="02040503050406030204" pitchFamily="18" charset="0"/>
                  </a:rPr>
                  <a:t>PLB 742 (2015) 330; Wang, Chen, Guskov, PRD 92 (2015) 094017]</a:t>
                </a:r>
                <a:endParaRPr lang="en-US" sz="1400" noProof="0" dirty="0">
                  <a:solidFill>
                    <a:srgbClr val="00B050"/>
                  </a:solidFill>
                </a:endParaRPr>
              </a:p>
            </p:txBody>
          </p:sp>
        </mc:Choice>
        <mc:Fallback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AD225053-0681-B1E4-470D-8FF493AE23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0387" y="4595748"/>
                <a:ext cx="6441811" cy="883703"/>
              </a:xfrm>
              <a:prstGeom prst="rect">
                <a:avLst/>
              </a:prstGeom>
              <a:blipFill>
                <a:blip r:embed="rId7"/>
                <a:stretch>
                  <a:fillRect l="-591" r="-591" b="-704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8A4EE894-A2C7-36E4-9962-D24CDDE7C409}"/>
                  </a:ext>
                </a:extLst>
              </p:cNvPr>
              <p:cNvSpPr txBox="1"/>
              <p:nvPr/>
            </p:nvSpPr>
            <p:spPr>
              <a:xfrm>
                <a:off x="5630387" y="5497085"/>
                <a:ext cx="6441811" cy="93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noProof="0" dirty="0">
                    <a:ea typeface="Cambria Math" panose="02040503050406030204" pitchFamily="18" charset="0"/>
                  </a:rPr>
                  <a:t>Observation of muoproduced </a:t>
                </a:r>
                <a14:m>
                  <m:oMath xmlns:m="http://schemas.openxmlformats.org/officeDocument/2006/math">
                    <m:r>
                      <a:rPr lang="de-DE" b="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de-DE" b="0" i="0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0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3872</m:t>
                        </m:r>
                      </m:e>
                    </m:d>
                    <m:r>
                      <a:rPr lang="de-DE" b="0" i="0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noProof="0" dirty="0">
                    <a:ea typeface="Cambria Math" panose="02040503050406030204" pitchFamily="18" charset="0"/>
                  </a:rPr>
                  <a:t>in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𝐽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noProof="0" dirty="0">
                    <a:ea typeface="Cambria Math" panose="02040503050406030204" pitchFamily="18" charset="0"/>
                  </a:rPr>
                  <a:t> final states  </a:t>
                </a:r>
                <a:r>
                  <a:rPr lang="en-US" sz="1400" dirty="0">
                    <a:ea typeface="Cambria Math" panose="02040503050406030204" pitchFamily="18" charset="0"/>
                  </a:rPr>
                  <a:t>[COMPASS, PLB 783 (2018)] , </a:t>
                </a:r>
                <a:r>
                  <a:rPr lang="en-US" dirty="0">
                    <a:ea typeface="Cambria Math" panose="02040503050406030204" pitchFamily="18" charset="0"/>
                  </a:rPr>
                  <a:t>eventually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acc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3872</m:t>
                        </m:r>
                      </m:e>
                    </m:d>
                  </m:oMath>
                </a14:m>
                <a:r>
                  <a:rPr lang="en-US" noProof="0" dirty="0">
                    <a:solidFill>
                      <a:srgbClr val="00B050"/>
                    </a:solidFill>
                  </a:rPr>
                  <a:t> </a:t>
                </a:r>
                <a:r>
                  <a:rPr lang="en-US" noProof="0" dirty="0"/>
                  <a:t>as a </a:t>
                </a:r>
                <a14:m>
                  <m:oMath xmlns:m="http://schemas.openxmlformats.org/officeDocument/2006/math">
                    <m:r>
                      <a:rPr lang="de-DE" b="0" i="1" noProof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de-DE" b="0" i="1" noProof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r>
                  <a:rPr lang="en-US" noProof="0" dirty="0">
                    <a:solidFill>
                      <a:srgbClr val="00B050"/>
                    </a:solidFill>
                  </a:rPr>
                  <a:t> </a:t>
                </a:r>
                <a:r>
                  <a:rPr lang="en-US" noProof="0" dirty="0"/>
                  <a:t>partner of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3872</m:t>
                        </m:r>
                      </m:e>
                    </m:d>
                  </m:oMath>
                </a14:m>
                <a:r>
                  <a:rPr lang="en-US" noProof="0" dirty="0">
                    <a:solidFill>
                      <a:srgbClr val="00B050"/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8A4EE894-A2C7-36E4-9962-D24CDDE7C4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0387" y="5497085"/>
                <a:ext cx="6441811" cy="931665"/>
              </a:xfrm>
              <a:prstGeom prst="rect">
                <a:avLst/>
              </a:prstGeom>
              <a:blipFill>
                <a:blip r:embed="rId8"/>
                <a:stretch>
                  <a:fillRect l="-591" t="-2667" b="-93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18772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32A32C-E670-FCDA-E31B-FE752CC14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Hydrogen Gas Purification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F9EE6FF-0065-B4DF-B321-820A5C877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14.4.2025</a:t>
            </a:r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88310CC-75FB-8D54-E17D-BFFE5A0B2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Jan Friedrich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62075C7-B906-B78B-C39D-CEBC9FFE6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2A88-F467-E646-9431-3516E6AB9CC3}" type="slidenum">
              <a:rPr lang="en-GB" smtClean="0"/>
              <a:t>20</a:t>
            </a:fld>
            <a:endParaRPr lang="en-GB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D4BAA58-42C5-11C4-3ED6-33E988B12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050" y="1455903"/>
            <a:ext cx="6261100" cy="42766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33C7AE13-6945-2707-9CE8-D4EE5644944C}"/>
                  </a:ext>
                </a:extLst>
              </p:cNvPr>
              <p:cNvSpPr txBox="1"/>
              <p:nvPr/>
            </p:nvSpPr>
            <p:spPr>
              <a:xfrm>
                <a:off x="7971926" y="1891888"/>
                <a:ext cx="2743200" cy="30469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Tests in 2023 with the old IKAR TPC and a new purification unit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the increase of the amplitude from the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1600" dirty="0"/>
                  <a:t> sources is a measure of the purity of the detector gas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stronger effect by the cathode source (longer drifts)</a:t>
                </a:r>
              </a:p>
            </p:txBody>
          </p:sp>
        </mc:Choice>
        <mc:Fallback xmlns="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33C7AE13-6945-2707-9CE8-D4EE564494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1926" y="1891888"/>
                <a:ext cx="2743200" cy="3046988"/>
              </a:xfrm>
              <a:prstGeom prst="rect">
                <a:avLst/>
              </a:prstGeom>
              <a:blipFill>
                <a:blip r:embed="rId3"/>
                <a:stretch>
                  <a:fillRect l="-922" t="-415" r="-1843" b="-166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16413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32A32C-E670-FCDA-E31B-FE752CC14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Scintillating-Fiber Hodoscope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F9EE6FF-0065-B4DF-B321-820A5C877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14.4.2025</a:t>
            </a:r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88310CC-75FB-8D54-E17D-BFFE5A0B2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Jan Friedrich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62075C7-B906-B78B-C39D-CEBC9FFE6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2A88-F467-E646-9431-3516E6AB9CC3}" type="slidenum">
              <a:rPr lang="en-GB" smtClean="0"/>
              <a:t>21</a:t>
            </a:fld>
            <a:endParaRPr lang="en-GB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EDEF413-A4C8-24FE-086A-8A0D3823A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07960"/>
            <a:ext cx="7198568" cy="521677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D075985-97F2-A685-616C-BBD7A5FCEB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33"/>
          <a:stretch/>
        </p:blipFill>
        <p:spPr>
          <a:xfrm>
            <a:off x="8356561" y="3716347"/>
            <a:ext cx="2997239" cy="291278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F54DB43-0E76-D637-C1E6-83287BC98E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699" t="235" r="47554" b="-235"/>
          <a:stretch/>
        </p:blipFill>
        <p:spPr>
          <a:xfrm>
            <a:off x="8356561" y="803564"/>
            <a:ext cx="3137610" cy="291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0317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32A32C-E670-FCDA-E31B-FE752CC14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Simulation of the PRM Setup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F9EE6FF-0065-B4DF-B321-820A5C877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14.4.2025</a:t>
            </a:r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88310CC-75FB-8D54-E17D-BFFE5A0B2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Jan Friedrich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62075C7-B906-B78B-C39D-CEBC9FFE6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2A88-F467-E646-9431-3516E6AB9CC3}" type="slidenum">
              <a:rPr lang="en-GB" smtClean="0"/>
              <a:t>22</a:t>
            </a:fld>
            <a:endParaRPr lang="en-GB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3CB8981-533B-F3E0-5D93-415869347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0370" y="1067855"/>
            <a:ext cx="3479270" cy="261773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A2F952A-544C-C4E6-13C8-395512E70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0370" y="3622853"/>
            <a:ext cx="3537466" cy="27334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735B2659-0472-6C4C-2977-2E5B838C6CB0}"/>
                  </a:ext>
                </a:extLst>
              </p:cNvPr>
              <p:cNvSpPr txBox="1"/>
              <p:nvPr/>
            </p:nvSpPr>
            <p:spPr>
              <a:xfrm>
                <a:off x="1374626" y="1654506"/>
                <a:ext cx="3901912" cy="30469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The AMBER setup for the Proton Radius Measurement has been implemented in a GEANT4 Monte-Carlo simulation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 from the reconstructed MC data, the </a:t>
                </a:r>
                <a:r>
                  <a:rPr lang="en-US" sz="1600" dirty="0" err="1"/>
                  <a:t>achieveable</a:t>
                </a:r>
                <a:r>
                  <a:rPr lang="en-US" sz="1600" dirty="0"/>
                  <a:t> resolution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600" dirty="0"/>
                  <a:t> has been studied and found better than 15% in the targeted range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&gt;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Ge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p>
                        <m:r>
                          <a:rPr lang="en-US" sz="16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600" dirty="0"/>
                  <a:t> for both TPC pressure settings at 4 and 20 bar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the geometrical acceptance is found to be flat in the relevant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600" dirty="0"/>
                  <a:t> range</a:t>
                </a:r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735B2659-0472-6C4C-2977-2E5B838C6C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4626" y="1654506"/>
                <a:ext cx="3901912" cy="3046988"/>
              </a:xfrm>
              <a:prstGeom prst="rect">
                <a:avLst/>
              </a:prstGeom>
              <a:blipFill>
                <a:blip r:embed="rId4"/>
                <a:stretch>
                  <a:fillRect l="-649" t="-415" r="-1299" b="-124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1666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32A32C-E670-FCDA-E31B-FE752CC14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Tests and Schedule for PRM Data Taking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F9EE6FF-0065-B4DF-B321-820A5C877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14.4.2025</a:t>
            </a:r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88310CC-75FB-8D54-E17D-BFFE5A0B2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Jan Friedrich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62075C7-B906-B78B-C39D-CEBC9FFE6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2A88-F467-E646-9431-3516E6AB9CC3}" type="slidenum">
              <a:rPr lang="en-GB" smtClean="0"/>
              <a:t>23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1232D92A-27ED-7EF0-6A40-F32C5937D9F8}"/>
                  </a:ext>
                </a:extLst>
              </p:cNvPr>
              <p:cNvSpPr txBox="1"/>
              <p:nvPr/>
            </p:nvSpPr>
            <p:spPr>
              <a:xfrm>
                <a:off x="408903" y="1609069"/>
                <a:ext cx="5914624" cy="36933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b="1" dirty="0">
                    <a:effectLst/>
                    <a:latin typeface="Arial" panose="020B0604020202020204" pitchFamily="34" charset="0"/>
                  </a:rPr>
                  <a:t>2018: </a:t>
                </a:r>
                <a:r>
                  <a:rPr lang="en-US" sz="1800" dirty="0">
                    <a:effectLst/>
                    <a:latin typeface="ArialMT"/>
                  </a:rPr>
                  <a:t>First measurement of hydrogen TPC in high-energy muon beam </a:t>
                </a:r>
              </a:p>
              <a:p>
                <a:endParaRPr lang="en-US" dirty="0">
                  <a:effectLst/>
                </a:endParaRPr>
              </a:p>
              <a:p>
                <a:r>
                  <a:rPr lang="en-US" sz="1800" b="1" dirty="0">
                    <a:effectLst/>
                    <a:latin typeface="Arial" panose="020B0604020202020204" pitchFamily="34" charset="0"/>
                  </a:rPr>
                  <a:t>2021: </a:t>
                </a:r>
                <a:r>
                  <a:rPr lang="en-US" sz="1800" dirty="0">
                    <a:effectLst/>
                    <a:latin typeface="ArialMT"/>
                  </a:rPr>
                  <a:t>First test run with IKAR TPC and already existing tracking detectors from COMPASS </a:t>
                </a:r>
                <a14:m>
                  <m:oMath xmlns:m="http://schemas.openxmlformats.org/officeDocument/2006/math">
                    <m:r>
                      <a:rPr lang="en-US" sz="18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800" dirty="0">
                    <a:effectLst/>
                    <a:latin typeface="ArialMT"/>
                  </a:rPr>
                  <a:t> </a:t>
                </a:r>
                <a:r>
                  <a:rPr lang="en-US" sz="1800" i="1" dirty="0">
                    <a:effectLst/>
                    <a:latin typeface="Arial" panose="020B0604020202020204" pitchFamily="34" charset="0"/>
                  </a:rPr>
                  <a:t>correlation between proton energy and muon scattering angle </a:t>
                </a:r>
              </a:p>
              <a:p>
                <a:endParaRPr lang="en-US" dirty="0">
                  <a:effectLst/>
                </a:endParaRPr>
              </a:p>
              <a:p>
                <a:r>
                  <a:rPr lang="en-US" sz="1800" b="1" dirty="0">
                    <a:effectLst/>
                    <a:latin typeface="Arial" panose="020B0604020202020204" pitchFamily="34" charset="0"/>
                  </a:rPr>
                  <a:t>2023: </a:t>
                </a:r>
                <a:r>
                  <a:rPr lang="en-US" sz="1800" dirty="0">
                    <a:effectLst/>
                    <a:latin typeface="ArialMT"/>
                  </a:rPr>
                  <a:t>Test run with new free-running DAQ (IKAR TPC, new tracking detector prototypes) </a:t>
                </a:r>
              </a:p>
              <a:p>
                <a:endParaRPr lang="en-US" dirty="0">
                  <a:effectLst/>
                </a:endParaRPr>
              </a:p>
              <a:p>
                <a:r>
                  <a:rPr lang="en-US" sz="1800" b="1" dirty="0">
                    <a:effectLst/>
                    <a:latin typeface="Arial" panose="020B0604020202020204" pitchFamily="34" charset="0"/>
                  </a:rPr>
                  <a:t>2024: </a:t>
                </a:r>
                <a:r>
                  <a:rPr lang="en-US" sz="1800" dirty="0">
                    <a:effectLst/>
                    <a:latin typeface="ArialMT"/>
                  </a:rPr>
                  <a:t>Tests </a:t>
                </a:r>
                <a:r>
                  <a:rPr lang="en-US" dirty="0">
                    <a:latin typeface="ArialMT"/>
                  </a:rPr>
                  <a:t>of detector </a:t>
                </a:r>
                <a:r>
                  <a:rPr lang="en-US" sz="1800" dirty="0">
                    <a:effectLst/>
                    <a:latin typeface="ArialMT"/>
                  </a:rPr>
                  <a:t>prototypes </a:t>
                </a:r>
              </a:p>
              <a:p>
                <a:endParaRPr lang="en-US" dirty="0">
                  <a:effectLst/>
                </a:endParaRPr>
              </a:p>
              <a:p>
                <a:r>
                  <a:rPr lang="en-US" sz="1800" b="1" dirty="0">
                    <a:effectLst/>
                    <a:latin typeface="Arial" panose="020B0604020202020204" pitchFamily="34" charset="0"/>
                  </a:rPr>
                  <a:t>2025/26: </a:t>
                </a:r>
                <a:r>
                  <a:rPr lang="en-US" sz="1800" dirty="0">
                    <a:effectLst/>
                    <a:latin typeface="ArialMT"/>
                  </a:rPr>
                  <a:t>Physics run with new TPC and final UTS </a:t>
                </a:r>
                <a:endParaRPr lang="en-US" dirty="0">
                  <a:effectLst/>
                </a:endParaRPr>
              </a:p>
            </p:txBody>
          </p:sp>
        </mc:Choice>
        <mc:Fallback xmlns="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1232D92A-27ED-7EF0-6A40-F32C5937D9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903" y="1609069"/>
                <a:ext cx="5914624" cy="3693319"/>
              </a:xfrm>
              <a:prstGeom prst="rect">
                <a:avLst/>
              </a:prstGeom>
              <a:blipFill>
                <a:blip r:embed="rId2"/>
                <a:stretch>
                  <a:fillRect l="-858" t="-685" b="-137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49" name="Picture 1" descr="page13image9351776">
            <a:extLst>
              <a:ext uri="{FF2B5EF4-FFF2-40B4-BE49-F238E27FC236}">
                <a16:creationId xmlns:a16="http://schemas.microsoft.com/office/drawing/2014/main" id="{F5E2CD20-5EE0-CC3E-C13A-B1C307BF0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499" y="1134583"/>
            <a:ext cx="3906598" cy="167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0DC99BC8-1C66-6111-64C6-B8E4588AF63E}"/>
              </a:ext>
            </a:extLst>
          </p:cNvPr>
          <p:cNvSpPr txBox="1"/>
          <p:nvPr/>
        </p:nvSpPr>
        <p:spPr>
          <a:xfrm>
            <a:off x="7399222" y="6187073"/>
            <a:ext cx="44622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effectLst/>
                <a:latin typeface="Arial" panose="020B0604020202020204" pitchFamily="34" charset="0"/>
              </a:rPr>
              <a:t>Figures:</a:t>
            </a:r>
            <a:r>
              <a:rPr lang="en-US" sz="1600" i="1" dirty="0">
                <a:latin typeface="Arial" panose="020B0604020202020204" pitchFamily="34" charset="0"/>
              </a:rPr>
              <a:t> </a:t>
            </a:r>
            <a:r>
              <a:rPr lang="en-US" sz="1600" i="1" dirty="0">
                <a:effectLst/>
                <a:latin typeface="Arial" panose="020B0604020202020204" pitchFamily="34" charset="0"/>
              </a:rPr>
              <a:t>C. Dreisbach PhD Thesis (2022) </a:t>
            </a:r>
            <a:endParaRPr lang="en-US" sz="1600" dirty="0">
              <a:effectLst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2D3B357-245C-6E64-185C-6E300ED5F0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5346" y="2958826"/>
            <a:ext cx="2949262" cy="315202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7400F13-47A5-903C-FEEC-E6C7F6E55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6811" y="3347965"/>
            <a:ext cx="1854631" cy="2754470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D009955F-BEEE-D335-F56F-0E629C4FD0F5}"/>
              </a:ext>
            </a:extLst>
          </p:cNvPr>
          <p:cNvSpPr txBox="1"/>
          <p:nvPr/>
        </p:nvSpPr>
        <p:spPr>
          <a:xfrm>
            <a:off x="9422503" y="832106"/>
            <a:ext cx="8145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i="1" dirty="0">
                <a:effectLst/>
                <a:latin typeface="Arial" panose="020B0604020202020204" pitchFamily="34" charset="0"/>
              </a:rPr>
              <a:t>2018 </a:t>
            </a:r>
            <a:endParaRPr lang="de-DE" dirty="0">
              <a:effectLst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4BDEBD3B-5741-116F-B454-51C44D470634}"/>
              </a:ext>
            </a:extLst>
          </p:cNvPr>
          <p:cNvSpPr txBox="1"/>
          <p:nvPr/>
        </p:nvSpPr>
        <p:spPr>
          <a:xfrm>
            <a:off x="10510092" y="3040230"/>
            <a:ext cx="8145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i="1" dirty="0">
                <a:effectLst/>
                <a:latin typeface="Arial" panose="020B0604020202020204" pitchFamily="34" charset="0"/>
              </a:rPr>
              <a:t>2021 </a:t>
            </a:r>
            <a:endParaRPr lang="de-DE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755910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32A32C-E670-FCDA-E31B-FE752CC14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Test Data Analysis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F9EE6FF-0065-B4DF-B321-820A5C877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14.4.2025</a:t>
            </a:r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88310CC-75FB-8D54-E17D-BFFE5A0B2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Jan Friedrich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62075C7-B906-B78B-C39D-CEBC9FFE6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2A88-F467-E646-9431-3516E6AB9CC3}" type="slidenum">
              <a:rPr lang="en-GB" smtClean="0"/>
              <a:t>24</a:t>
            </a:fld>
            <a:endParaRPr lang="en-GB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E5DD070-7A5D-3DCD-4805-8A6A708EA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26" y="1098298"/>
            <a:ext cx="7014148" cy="49918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A11802ED-5427-6DC6-C24E-3B4D4F5482F2}"/>
                  </a:ext>
                </a:extLst>
              </p:cNvPr>
              <p:cNvSpPr txBox="1"/>
              <p:nvPr/>
            </p:nvSpPr>
            <p:spPr>
              <a:xfrm>
                <a:off x="8286720" y="1443221"/>
                <a:ext cx="2743200" cy="43020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With the 2021 test data, the correlations of the </a:t>
                </a:r>
                <a:r>
                  <a:rPr lang="en-US" sz="1600" b="1" dirty="0"/>
                  <a:t>muon scattering </a:t>
                </a:r>
                <a:r>
                  <a:rPr lang="en-US" sz="1600" dirty="0"/>
                  <a:t>and the </a:t>
                </a:r>
                <a:r>
                  <a:rPr lang="en-US" sz="1600" b="1" dirty="0"/>
                  <a:t>proton recoils</a:t>
                </a:r>
                <a:r>
                  <a:rPr lang="en-US" sz="1600" dirty="0"/>
                  <a:t> in the IKAR TPC were studied in detail 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in the coincidence time, the effect of the </a:t>
                </a:r>
                <a:r>
                  <a:rPr lang="en-US" sz="1600" b="1" dirty="0"/>
                  <a:t>drift </a:t>
                </a:r>
                <a:r>
                  <a:rPr lang="en-US" sz="1600" dirty="0"/>
                  <a:t>in the TPC gas could be identified, this will serve to control the purity of the elastic scattering events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the expected correlations  in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𝑘𝑖𝑛</m:t>
                        </m:r>
                      </m:sub>
                    </m:sSub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/2</m:t>
                    </m:r>
                    <m:sSub>
                      <m:sSub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1600" dirty="0"/>
                  <a:t> and in the azimuthal angle could also be shown</a:t>
                </a:r>
              </a:p>
            </p:txBody>
          </p:sp>
        </mc:Choice>
        <mc:Fallback xmlns="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A11802ED-5427-6DC6-C24E-3B4D4F5482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6720" y="1443221"/>
                <a:ext cx="2743200" cy="4302012"/>
              </a:xfrm>
              <a:prstGeom prst="rect">
                <a:avLst/>
              </a:prstGeom>
              <a:blipFill>
                <a:blip r:embed="rId3"/>
                <a:stretch>
                  <a:fillRect l="-922" t="-294" r="-2765" b="-8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151327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F432A32C-E670-FCDA-E31B-FE752CC1456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dirty="0"/>
                  <a:t>Radiative Corrections for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GB" dirty="0"/>
                  <a:t> Scattering</a:t>
                </a:r>
              </a:p>
            </p:txBody>
          </p:sp>
        </mc:Choice>
        <mc:Fallback xmlns="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F432A32C-E670-FCDA-E31B-FE752CC145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285" t="-36364" b="-568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F9EE6FF-0065-B4DF-B321-820A5C877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14.4.2025</a:t>
            </a:r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88310CC-75FB-8D54-E17D-BFFE5A0B2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Jan Friedrich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62075C7-B906-B78B-C39D-CEBC9FFE6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2A88-F467-E646-9431-3516E6AB9CC3}" type="slidenum">
              <a:rPr lang="en-GB" smtClean="0"/>
              <a:t>25</a:t>
            </a:fld>
            <a:endParaRPr lang="en-GB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2DFBC314-727B-6035-A46D-9280D03FC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317" y="1179531"/>
            <a:ext cx="4319016" cy="3085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Bild 10">
            <a:extLst>
              <a:ext uri="{FF2B5EF4-FFF2-40B4-BE49-F238E27FC236}">
                <a16:creationId xmlns:a16="http://schemas.microsoft.com/office/drawing/2014/main" id="{A9AB2ABB-2ADE-89CF-CF94-167000A05F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661" y="1179531"/>
            <a:ext cx="3084740" cy="2627742"/>
          </a:xfrm>
          <a:prstGeom prst="rect">
            <a:avLst/>
          </a:prstGeom>
        </p:spPr>
      </p:pic>
      <p:pic>
        <p:nvPicPr>
          <p:cNvPr id="14" name="Bild 5">
            <a:extLst>
              <a:ext uri="{FF2B5EF4-FFF2-40B4-BE49-F238E27FC236}">
                <a16:creationId xmlns:a16="http://schemas.microsoft.com/office/drawing/2014/main" id="{63A20D12-8017-ED2D-1DC6-0416C62E83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662" y="3960573"/>
            <a:ext cx="3104021" cy="26277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F087E502-542C-EEEC-0735-5DED63AB80CD}"/>
                  </a:ext>
                </a:extLst>
              </p:cNvPr>
              <p:cNvSpPr txBox="1"/>
              <p:nvPr/>
            </p:nvSpPr>
            <p:spPr>
              <a:xfrm>
                <a:off x="838200" y="4489614"/>
                <a:ext cx="6437065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Radiative corrections &lt;1% for muon-proton scattering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&lt;0.04 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Ge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p>
                        <m:r>
                          <a:rPr lang="en-US" sz="16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Calculations by N. Kaiser (TUM)  </a:t>
                </a:r>
                <a:r>
                  <a:rPr lang="en-US" sz="1600" dirty="0">
                    <a:effectLst/>
                  </a:rPr>
                  <a:t> </a:t>
                </a:r>
                <a:r>
                  <a:rPr lang="en-US" sz="1600" i="1" dirty="0">
                    <a:effectLst/>
                  </a:rPr>
                  <a:t>J. Phys. G</a:t>
                </a:r>
                <a:r>
                  <a:rPr lang="en-US" sz="1600" dirty="0">
                    <a:effectLst/>
                  </a:rPr>
                  <a:t> </a:t>
                </a:r>
                <a:r>
                  <a:rPr lang="en-US" sz="1600" b="1" dirty="0">
                    <a:effectLst/>
                  </a:rPr>
                  <a:t>37</a:t>
                </a:r>
                <a:r>
                  <a:rPr lang="en-US" sz="1600" dirty="0">
                    <a:effectLst/>
                  </a:rPr>
                  <a:t> 115005 (2010)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Full MC generator foreseen – intensity forward bremsstrahlung photons can be checked in the experiment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Collaboration with McMule team on implementation of higher-order corrections for the AMBER kinematics</a:t>
                </a:r>
              </a:p>
            </p:txBody>
          </p:sp>
        </mc:Choice>
        <mc:Fallback xmlns="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F087E502-542C-EEEC-0735-5DED63AB80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489614"/>
                <a:ext cx="6437065" cy="1569660"/>
              </a:xfrm>
              <a:prstGeom prst="rect">
                <a:avLst/>
              </a:prstGeom>
              <a:blipFill>
                <a:blip r:embed="rId6"/>
                <a:stretch>
                  <a:fillRect l="-592" t="-800" r="-394" b="-32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81014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08AF94-A1B5-02A0-9B09-5277D41F8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On the agenda for AMBER phase 2: Hadron charge radii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3B3217B-A664-ECD1-2DD1-6248EE6B0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14.4.2025</a:t>
            </a:r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11926E0-BEA3-06E0-B186-6B1E729BC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Jan Friedrich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508AF9F-E8F7-8744-CB98-A6249D0B6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2A88-F467-E646-9431-3516E6AB9CC3}" type="slidenum">
              <a:rPr lang="en-GB" smtClean="0"/>
              <a:t>26</a:t>
            </a:fld>
            <a:endParaRPr lang="en-GB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8425FE4-9109-C9CA-6890-216CB83E3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634" y="1370381"/>
            <a:ext cx="10376721" cy="459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24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A34235-11C8-4813-4859-B169C53239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3E7783-83B3-0F4E-C422-DECD9CB4A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Spectroscopy plans for AMBER phase 2: intense kaon beams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9D034EC-2502-4AFC-6CCB-8F8780D74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14.4.2025</a:t>
            </a:r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D92351A-BC27-17A2-ED04-F3A13EDFB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Jan Friedrich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11AA9A2-78EC-715D-62F8-7CC6FEDCD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2A88-F467-E646-9431-3516E6AB9CC3}" type="slidenum">
              <a:rPr lang="en-GB" smtClean="0"/>
              <a:t>27</a:t>
            </a:fld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6D279F49-548C-471C-2FA4-EFA198B9FD9B}"/>
                  </a:ext>
                </a:extLst>
              </p:cNvPr>
              <p:cNvSpPr txBox="1"/>
              <p:nvPr/>
            </p:nvSpPr>
            <p:spPr>
              <a:xfrm>
                <a:off x="820067" y="1573498"/>
                <a:ext cx="4653633" cy="4053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Worldwide unique experiments: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measure kaon quark and gluon PDF (DY, prompt photons)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spectroscopy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de-DE" sz="1600" b="0" i="1" dirty="0" smtClean="0"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  <m:r>
                      <a:rPr lang="de-DE" sz="1600" b="0" i="1" dirty="0" smtClean="0">
                        <a:latin typeface="Cambria Math" panose="02040503050406030204" pitchFamily="18" charset="0"/>
                      </a:rPr>
                      <m:t>,  </m:t>
                    </m:r>
                    <m:sSubSup>
                      <m:sSubSupPr>
                        <m:ctrlPr>
                          <a:rPr lang="de-DE" sz="160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de-DE" sz="1600" b="0" i="1" dirty="0" smtClean="0"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  <m:sup>
                        <m:r>
                          <a:rPr lang="de-DE" sz="1600" b="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de-DE" sz="1600" b="0" i="0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/>
                  <a:t>in diffractive production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electromagnetic/</a:t>
                </a:r>
                <a:r>
                  <a:rPr lang="en-US" sz="1600" dirty="0" err="1"/>
                  <a:t>Primakoff</a:t>
                </a:r>
                <a:r>
                  <a:rPr lang="en-US" sz="1600" dirty="0"/>
                  <a:t> reactions with kaons</a:t>
                </a:r>
              </a:p>
              <a:p>
                <a:endParaRPr lang="en-US" sz="1600" dirty="0"/>
              </a:p>
              <a:p>
                <a:r>
                  <a:rPr lang="en-US" sz="1600" dirty="0"/>
                  <a:t>Requirements: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Highest possible intensity of K in secondary beam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 </a:t>
                </a:r>
                <a:r>
                  <a:rPr lang="en-US" sz="1600" strike="sngStrike" dirty="0"/>
                  <a:t>RF separation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conventional mixed beam: optimize transport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High-efficiency / high-purity beam particle identification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Final-state PID at higher momenta (depending on beam momentum)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Full solid-angle coverage for photons / electrons</a:t>
                </a:r>
              </a:p>
            </p:txBody>
          </p:sp>
        </mc:Choice>
        <mc:Fallback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6D279F49-548C-471C-2FA4-EFA198B9FD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067" y="1573498"/>
                <a:ext cx="4653633" cy="4053161"/>
              </a:xfrm>
              <a:prstGeom prst="rect">
                <a:avLst/>
              </a:prstGeom>
              <a:blipFill>
                <a:blip r:embed="rId2"/>
                <a:stretch>
                  <a:fillRect l="-815" t="-312" b="-93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Grafik 7">
            <a:extLst>
              <a:ext uri="{FF2B5EF4-FFF2-40B4-BE49-F238E27FC236}">
                <a16:creationId xmlns:a16="http://schemas.microsoft.com/office/drawing/2014/main" id="{65FB9F7A-1217-450E-02C7-AEA095351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4335" y="1532491"/>
            <a:ext cx="4510655" cy="243271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C684FFD-8F5E-D891-B093-338BD71EF8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3700" y="3909827"/>
            <a:ext cx="6273800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6214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468C5-6596-73B3-D739-7899B005E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ECD25D-8B4C-44E7-DEE6-FBA6D1E5A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COMPASS kaon spectroscopy results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E9D4828-9AF3-A6B8-3445-8DA1C309F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14.4.2025</a:t>
            </a:r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D0525E-0F58-BA17-E7DC-8BA640EBE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Jan Friedrich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BA468C3-993B-B126-204F-5938C351B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2A88-F467-E646-9431-3516E6AB9CC3}" type="slidenum">
              <a:rPr lang="en-GB" smtClean="0"/>
              <a:t>28</a:t>
            </a:fld>
            <a:endParaRPr lang="en-GB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283C514-6FE4-9703-E7CA-CFEF8D467929}"/>
              </a:ext>
            </a:extLst>
          </p:cNvPr>
          <p:cNvSpPr txBox="1"/>
          <p:nvPr/>
        </p:nvSpPr>
        <p:spPr>
          <a:xfrm>
            <a:off x="1164476" y="4225732"/>
            <a:ext cx="52981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COMPASS: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11 strange mesons found ⇒ results to be published soon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evidence for 3 excited 𝐾𝐾 states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quark model only predicts 2: 𝐾(1460) , 𝐾(1830)?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𝐾(1690) supernumerary ⇒ candidate for exotic strange meson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65EF009-32B4-86A2-6BA9-A6B4FF928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04017"/>
            <a:ext cx="4979908" cy="264962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C1E623A-35F9-33D2-1C25-E4FEE1313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8616" y="1404017"/>
            <a:ext cx="3296214" cy="342646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0E9DA31-B2D9-938B-9F2C-4B3BFB91D5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4601" y="4908287"/>
            <a:ext cx="2356271" cy="1505107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48A4140D-CD35-5CF7-46B6-7457E6763E2F}"/>
              </a:ext>
            </a:extLst>
          </p:cNvPr>
          <p:cNvSpPr txBox="1"/>
          <p:nvPr/>
        </p:nvSpPr>
        <p:spPr>
          <a:xfrm>
            <a:off x="9982200" y="5130817"/>
            <a:ext cx="12638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Triangular singularity?</a:t>
            </a:r>
            <a:endParaRPr lang="de-DE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A5D1490-C0F7-17FA-895C-2A6670DC6A3E}"/>
              </a:ext>
            </a:extLst>
          </p:cNvPr>
          <p:cNvSpPr txBox="1"/>
          <p:nvPr/>
        </p:nvSpPr>
        <p:spPr>
          <a:xfrm>
            <a:off x="9721315" y="5777148"/>
            <a:ext cx="24706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/>
              <a:t>[COMPASS, M.G. </a:t>
            </a:r>
            <a:r>
              <a:rPr lang="de-DE" sz="1400" dirty="0" err="1"/>
              <a:t>Alexeev</a:t>
            </a:r>
            <a:r>
              <a:rPr lang="de-DE" sz="1400" dirty="0"/>
              <a:t> et al., PRL 127, 082501 (2021)]</a:t>
            </a:r>
          </a:p>
        </p:txBody>
      </p:sp>
    </p:spTree>
    <p:extLst>
      <p:ext uri="{BB962C8B-B14F-4D97-AF65-F5344CB8AC3E}">
        <p14:creationId xmlns:p14="http://schemas.microsoft.com/office/powerpoint/2010/main" val="725606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0DA759-16C9-60D5-0F50-3AB9304DDF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A142D2-BABE-D740-C912-57374FF9F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Kaon spectroscopy plans at AMBER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C7DB558-013B-8390-FA49-57747ECDA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14.4.2025</a:t>
            </a:r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3F05CF5-9678-897E-EF9E-D31978DB0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Jan Friedrich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89D0FE8-FDDA-76D8-1963-9DAD09B71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2A88-F467-E646-9431-3516E6AB9CC3}" type="slidenum">
              <a:rPr lang="en-GB" smtClean="0"/>
              <a:t>29</a:t>
            </a:fld>
            <a:endParaRPr lang="en-GB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B4C6EF9-94E0-C945-22B0-846C6E3D8DC9}"/>
              </a:ext>
            </a:extLst>
          </p:cNvPr>
          <p:cNvSpPr txBox="1"/>
          <p:nvPr/>
        </p:nvSpPr>
        <p:spPr>
          <a:xfrm>
            <a:off x="1164476" y="4225732"/>
            <a:ext cx="51544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COMPASS: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11 strange mesons found ⇒ results to be published soon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evidence for 3 excited 𝐾𝐾 states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quark model only predicts 2: 𝐾(1460) , 𝐾(1830)?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𝐾(1690) supernumerary ⇒ candidate for exotic strange meson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statistically and systematically limited: </a:t>
            </a:r>
            <a:r>
              <a:rPr lang="en-US" sz="1600" dirty="0">
                <a:solidFill>
                  <a:srgbClr val="FF0000"/>
                </a:solidFill>
              </a:rPr>
              <a:t>720k events</a:t>
            </a:r>
            <a:r>
              <a:rPr lang="en-US" sz="1600" dirty="0"/>
              <a:t>, PID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2992DA1-D0D6-8503-935A-80497A8DD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04017"/>
            <a:ext cx="4979908" cy="264962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33D4B43-DE06-9453-9B2E-349DE4C55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6800" y="1450970"/>
            <a:ext cx="5588000" cy="258686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14032046-8B86-0FC6-B234-FB0310FB21CC}"/>
                  </a:ext>
                </a:extLst>
              </p:cNvPr>
              <p:cNvSpPr txBox="1"/>
              <p:nvPr/>
            </p:nvSpPr>
            <p:spPr>
              <a:xfrm>
                <a:off x="6639502" y="4209930"/>
                <a:ext cx="5967845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AMBER Phase-2: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Beamline upgrade (NA-CONS)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Improved beam K identification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Improved final-state K identification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Full solid-angle coverage for photons / electrons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Goal: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20 × </m:t>
                    </m:r>
                    <m:sSup>
                      <m:sSupPr>
                        <m:ctrlPr>
                          <a:rPr lang="en-US" sz="16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sz="16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sz="16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solidFill>
                      <a:srgbClr val="FF0000"/>
                    </a:solidFill>
                  </a:rPr>
                  <a:t> </a:t>
                </a:r>
                <a:r>
                  <a:rPr lang="en-US" sz="1600" dirty="0"/>
                  <a:t>exclusive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de-DE" sz="1600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16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de-DE" sz="1600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sz="16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de-DE" sz="1600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/>
                  <a:t>events</a:t>
                </a:r>
              </a:p>
            </p:txBody>
          </p:sp>
        </mc:Choice>
        <mc:Fallback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14032046-8B86-0FC6-B234-FB0310FB21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9502" y="4209930"/>
                <a:ext cx="5967845" cy="1569660"/>
              </a:xfrm>
              <a:prstGeom prst="rect">
                <a:avLst/>
              </a:prstGeom>
              <a:blipFill>
                <a:blip r:embed="rId4"/>
                <a:stretch>
                  <a:fillRect l="-425" t="-800" b="-32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8387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F432A32C-E670-FCDA-E31B-FE752CC1456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sz="2700" b="1" dirty="0">
                    <a:solidFill>
                      <a:schemeClr val="tx2"/>
                    </a:solidFill>
                  </a:rPr>
                  <a:t>Further analysis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7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7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de-DE" sz="27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de-DE" sz="27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𝒑</m:t>
                    </m:r>
                    <m:r>
                      <a:rPr lang="de-DE" sz="27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de-DE" sz="27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7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de-DE" sz="27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de-DE" sz="27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7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𝜼</m:t>
                        </m:r>
                      </m:e>
                      <m:sup>
                        <m:r>
                          <a:rPr lang="de-DE" sz="27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(′)</m:t>
                        </m:r>
                      </m:sup>
                    </m:sSup>
                    <m:r>
                      <a:rPr lang="de-DE" sz="27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𝒑</m:t>
                    </m:r>
                  </m:oMath>
                </a14:m>
                <a:endParaRPr lang="en-GB" sz="2700" dirty="0"/>
              </a:p>
            </p:txBody>
          </p:sp>
        </mc:Choice>
        <mc:Fallback xmlns="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F432A32C-E670-FCDA-E31B-FE752CC145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344" t="-9091" b="-204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Inhaltsplatzhalter 17">
            <a:extLst>
              <a:ext uri="{FF2B5EF4-FFF2-40B4-BE49-F238E27FC236}">
                <a16:creationId xmlns:a16="http://schemas.microsoft.com/office/drawing/2014/main" id="{6C68C852-CFF3-4189-0AA8-88D7F2CF49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F9EE6FF-0065-B4DF-B321-820A5C877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14.4.2025</a:t>
            </a:r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88310CC-75FB-8D54-E17D-BFFE5A0B2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Jan Friedrich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62075C7-B906-B78B-C39D-CEBC9FFE6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2A88-F467-E646-9431-3516E6AB9CC3}" type="slidenum">
              <a:rPr lang="en-GB" smtClean="0"/>
              <a:t>3</a:t>
            </a:fld>
            <a:endParaRPr lang="en-GB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DB0B3F6-4F39-C983-C36C-C08C2C543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86" y="1198605"/>
            <a:ext cx="3393936" cy="165827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433162A-2628-0F37-6629-7196D13DA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4120" y="882141"/>
            <a:ext cx="4523525" cy="254685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21F2987A-8C65-66D6-BD37-6AC129110D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4015" y="826064"/>
            <a:ext cx="3196109" cy="285967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EC8E98EB-CD8D-10AB-8870-1315865575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6292" y="3667318"/>
            <a:ext cx="3219046" cy="27885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628008E6-BC70-6B83-BE6E-CC1E648A393E}"/>
                  </a:ext>
                </a:extLst>
              </p:cNvPr>
              <p:cNvSpPr txBox="1"/>
              <p:nvPr/>
            </p:nvSpPr>
            <p:spPr>
              <a:xfrm>
                <a:off x="463584" y="3701096"/>
                <a:ext cx="426253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800" dirty="0"/>
                  <a:t>COMPASS 2008/09 data have been largely interpreted in terms of intermediate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GB" sz="1800" dirty="0">
                    <a:solidFill>
                      <a:srgbClr val="00B050"/>
                    </a:solidFill>
                  </a:rPr>
                  <a:t>  </a:t>
                </a:r>
                <a:r>
                  <a:rPr lang="en-GB" sz="1800" dirty="0"/>
                  <a:t>resonances</a:t>
                </a:r>
                <a:endParaRPr lang="en-GB" sz="18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628008E6-BC70-6B83-BE6E-CC1E648A39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584" y="3701096"/>
                <a:ext cx="4262539" cy="923330"/>
              </a:xfrm>
              <a:prstGeom prst="rect">
                <a:avLst/>
              </a:prstGeom>
              <a:blipFill>
                <a:blip r:embed="rId7"/>
                <a:stretch>
                  <a:fillRect l="-893" t="-2703" b="-94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74E534AC-0C4C-ED7C-FA76-0AF901D36FE2}"/>
                  </a:ext>
                </a:extLst>
              </p:cNvPr>
              <p:cNvSpPr txBox="1"/>
              <p:nvPr/>
            </p:nvSpPr>
            <p:spPr>
              <a:xfrm>
                <a:off x="463584" y="4780503"/>
                <a:ext cx="4262539" cy="1251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Forward/backward peaks</a:t>
                </a:r>
                <a:r>
                  <a:rPr lang="en-US" dirty="0"/>
                  <a:t> at larger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𝜂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(′)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US" b="0" dirty="0">
                    <a:ea typeface="Cambria Math" panose="02040503050406030204" pitchFamily="18" charset="0"/>
                  </a:rPr>
                  <a:t> driven by double-</a:t>
                </a:r>
                <a:r>
                  <a:rPr lang="en-US" b="0" dirty="0" err="1">
                    <a:ea typeface="Cambria Math" panose="02040503050406030204" pitchFamily="18" charset="0"/>
                  </a:rPr>
                  <a:t>Reggeon</a:t>
                </a:r>
                <a:r>
                  <a:rPr lang="en-US" b="0" dirty="0">
                    <a:ea typeface="Cambria Math" panose="02040503050406030204" pitchFamily="18" charset="0"/>
                  </a:rPr>
                  <a:t> exchange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8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74E534AC-0C4C-ED7C-FA76-0AF901D36F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584" y="4780503"/>
                <a:ext cx="4262539" cy="1251433"/>
              </a:xfrm>
              <a:prstGeom prst="rect">
                <a:avLst/>
              </a:prstGeom>
              <a:blipFill>
                <a:blip r:embed="rId8"/>
                <a:stretch>
                  <a:fillRect l="-893" t="-202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feld 16">
            <a:extLst>
              <a:ext uri="{FF2B5EF4-FFF2-40B4-BE49-F238E27FC236}">
                <a16:creationId xmlns:a16="http://schemas.microsoft.com/office/drawing/2014/main" id="{6492BB40-F256-99E1-0F3F-039ED53E20C8}"/>
              </a:ext>
            </a:extLst>
          </p:cNvPr>
          <p:cNvSpPr txBox="1"/>
          <p:nvPr/>
        </p:nvSpPr>
        <p:spPr>
          <a:xfrm>
            <a:off x="7805107" y="4780503"/>
            <a:ext cx="3923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Analysis in cooperation with JPAC (associated members of COMPASS) </a:t>
            </a:r>
            <a:endParaRPr lang="en-US" sz="180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4641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3D4F832-FC95-BDD9-82F7-0C479E08782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1000"/>
          </a:blip>
          <a:stretch>
            <a:fillRect/>
          </a:stretch>
        </p:blipFill>
        <p:spPr>
          <a:xfrm>
            <a:off x="0" y="0"/>
            <a:ext cx="12613144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57A1A94-C043-79C4-D183-C9BD5600D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Summary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25FFBC9-1DD6-1BAA-B5A7-405278940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14.4.2025</a:t>
            </a:r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9FA0CBD-6666-8B71-F70D-BB18A44E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Jan Friedrich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5315BD-4397-8FD2-C3A4-3280A416A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2A88-F467-E646-9431-3516E6AB9CC3}" type="slidenum">
              <a:rPr lang="en-GB" smtClean="0"/>
              <a:t>30</a:t>
            </a:fld>
            <a:endParaRPr lang="en-GB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40F8E1E0-2C31-0E21-89D0-ACAEB3D0E0E2}"/>
              </a:ext>
            </a:extLst>
          </p:cNvPr>
          <p:cNvGrpSpPr/>
          <p:nvPr/>
        </p:nvGrpSpPr>
        <p:grpSpPr>
          <a:xfrm>
            <a:off x="7275638" y="1873210"/>
            <a:ext cx="4320480" cy="3850745"/>
            <a:chOff x="4622284" y="1328889"/>
            <a:chExt cx="4320480" cy="3850745"/>
          </a:xfrm>
        </p:grpSpPr>
        <p:pic>
          <p:nvPicPr>
            <p:cNvPr id="8" name="Picture 1" descr="page21image1429568">
              <a:extLst>
                <a:ext uri="{FF2B5EF4-FFF2-40B4-BE49-F238E27FC236}">
                  <a16:creationId xmlns:a16="http://schemas.microsoft.com/office/drawing/2014/main" id="{CD716DCB-9B96-6720-E61D-2551A8B0F1A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23" t="35619" r="34881" b="-1134"/>
            <a:stretch/>
          </p:blipFill>
          <p:spPr bwMode="auto">
            <a:xfrm>
              <a:off x="4622284" y="2227306"/>
              <a:ext cx="4320480" cy="2952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" descr="page21image1429568">
              <a:extLst>
                <a:ext uri="{FF2B5EF4-FFF2-40B4-BE49-F238E27FC236}">
                  <a16:creationId xmlns:a16="http://schemas.microsoft.com/office/drawing/2014/main" id="{43B0D933-0028-12BB-F4B4-1858D29DB5E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" t="272" r="37666" b="76046"/>
            <a:stretch/>
          </p:blipFill>
          <p:spPr bwMode="auto">
            <a:xfrm>
              <a:off x="4716016" y="1328889"/>
              <a:ext cx="4133016" cy="900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hteck 9">
            <a:extLst>
              <a:ext uri="{FF2B5EF4-FFF2-40B4-BE49-F238E27FC236}">
                <a16:creationId xmlns:a16="http://schemas.microsoft.com/office/drawing/2014/main" id="{18283C7D-FD31-6CB4-8F8E-659758588BC4}"/>
              </a:ext>
            </a:extLst>
          </p:cNvPr>
          <p:cNvSpPr/>
          <p:nvPr/>
        </p:nvSpPr>
        <p:spPr>
          <a:xfrm>
            <a:off x="6906725" y="1362429"/>
            <a:ext cx="41330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0260BF"/>
                </a:solidFill>
                <a:latin typeface="Calibri" panose="020F0502020204030204" pitchFamily="34" charset="0"/>
                <a:hlinkClick r:id="rId4"/>
              </a:rPr>
              <a:t>https://home.cern/news/news/physics/meet-amber </a:t>
            </a:r>
            <a:endParaRPr lang="en-GB" sz="1400" dirty="0">
              <a:effectLst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hteck 10">
                <a:extLst>
                  <a:ext uri="{FF2B5EF4-FFF2-40B4-BE49-F238E27FC236}">
                    <a16:creationId xmlns:a16="http://schemas.microsoft.com/office/drawing/2014/main" id="{46161B5C-E305-BE97-5FA8-97ABBB4186DE}"/>
                  </a:ext>
                </a:extLst>
              </p:cNvPr>
              <p:cNvSpPr/>
              <p:nvPr/>
            </p:nvSpPr>
            <p:spPr>
              <a:xfrm>
                <a:off x="576130" y="1464501"/>
                <a:ext cx="6217111" cy="44112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chemeClr val="tx2">
                        <a:lumMod val="75000"/>
                      </a:schemeClr>
                    </a:solidFill>
                    <a:latin typeface="ArialMT"/>
                  </a:rPr>
                  <a:t>New results from COMPASS partial-wave analysis in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sSup>
                      <m:sSupPr>
                        <m:ctrlPr>
                          <a:rPr lang="en-US" sz="20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de-DE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sz="20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de-DE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sz="2000" dirty="0">
                    <a:solidFill>
                      <a:schemeClr val="tx2">
                        <a:lumMod val="75000"/>
                      </a:schemeClr>
                    </a:solidFill>
                    <a:latin typeface="ArialMT"/>
                  </a:rPr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sz="20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2000" b="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de-DE" sz="2000" b="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de-DE" sz="2000" b="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bSup>
                    <m:sSup>
                      <m:sSupPr>
                        <m:ctrlPr>
                          <a:rPr lang="en-US" sz="20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000" b="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de-DE" sz="2000" b="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GB" sz="2000" dirty="0">
                  <a:solidFill>
                    <a:schemeClr val="tx2">
                      <a:lumMod val="75000"/>
                    </a:schemeClr>
                  </a:solidFill>
                  <a:latin typeface="ArialMT"/>
                </a:endParaRPr>
              </a:p>
              <a:p>
                <a:endParaRPr lang="en-GB" sz="2000" dirty="0">
                  <a:solidFill>
                    <a:schemeClr val="tx2">
                      <a:lumMod val="75000"/>
                    </a:schemeClr>
                  </a:solidFill>
                  <a:latin typeface="ArialM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chemeClr val="tx2">
                        <a:lumMod val="75000"/>
                      </a:schemeClr>
                    </a:solidFill>
                    <a:latin typeface="ArialMT"/>
                  </a:rPr>
                  <a:t>NA66/AMBER at CERN has </a:t>
                </a:r>
                <a:r>
                  <a:rPr lang="en-GB" sz="2000" b="1" dirty="0">
                    <a:solidFill>
                      <a:schemeClr val="tx2">
                        <a:lumMod val="75000"/>
                      </a:schemeClr>
                    </a:solidFill>
                    <a:latin typeface="ArialMT"/>
                  </a:rPr>
                  <a:t>started its Phase-1</a:t>
                </a:r>
                <a:r>
                  <a:rPr lang="en-GB" sz="2000" dirty="0">
                    <a:solidFill>
                      <a:schemeClr val="tx2">
                        <a:lumMod val="75000"/>
                      </a:schemeClr>
                    </a:solidFill>
                    <a:latin typeface="ArialMT"/>
                  </a:rPr>
                  <a:t> of a broad hadron physics programme at M2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chemeClr val="tx2">
                        <a:lumMod val="75000"/>
                      </a:schemeClr>
                    </a:solidFill>
                    <a:latin typeface="ArialMT"/>
                  </a:rPr>
                  <a:t>Data taking for anti-proton production cross-sections in p-He, p-p and p-D completed, analysis ongoing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chemeClr val="tx2">
                        <a:lumMod val="75000"/>
                      </a:schemeClr>
                    </a:solidFill>
                    <a:latin typeface="ArialMT"/>
                  </a:rPr>
                  <a:t>Proton Radius Measurement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chemeClr val="tx2">
                        <a:lumMod val="75000"/>
                      </a:schemeClr>
                    </a:solidFill>
                    <a:latin typeface="ArialMT"/>
                  </a:rPr>
                  <a:t>first running in 2025, high-statistics data taking planned for 2026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2000" dirty="0">
                  <a:solidFill>
                    <a:schemeClr val="tx2">
                      <a:lumMod val="75000"/>
                    </a:schemeClr>
                  </a:solidFill>
                  <a:latin typeface="ArialM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chemeClr val="tx2">
                        <a:lumMod val="75000"/>
                      </a:schemeClr>
                    </a:solidFill>
                    <a:latin typeface="ArialMT"/>
                  </a:rPr>
                  <a:t>Plans for a strange-meson spectroscopy program at AMBER Phase-2</a:t>
                </a:r>
              </a:p>
            </p:txBody>
          </p:sp>
        </mc:Choice>
        <mc:Fallback>
          <p:sp>
            <p:nvSpPr>
              <p:cNvPr id="11" name="Rechteck 10">
                <a:extLst>
                  <a:ext uri="{FF2B5EF4-FFF2-40B4-BE49-F238E27FC236}">
                    <a16:creationId xmlns:a16="http://schemas.microsoft.com/office/drawing/2014/main" id="{46161B5C-E305-BE97-5FA8-97ABBB4186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130" y="1464501"/>
                <a:ext cx="6217111" cy="4411208"/>
              </a:xfrm>
              <a:prstGeom prst="rect">
                <a:avLst/>
              </a:prstGeom>
              <a:blipFill>
                <a:blip r:embed="rId5"/>
                <a:stretch>
                  <a:fillRect l="-816" t="-862" r="-1020" b="-172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2143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69AEB2-29C6-04BF-1077-D0FC4DF0F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Backup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D357D64-45E3-1E92-3CAA-2143B4C210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F2A910A-0927-B784-D903-726448CA5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14.4.2025</a:t>
            </a:r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22E00F1-6AC5-3A20-ABDB-BAC446B3F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Jan Friedrich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412572C-C2FA-5DD8-E72E-FBB536288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2A88-F467-E646-9431-3516E6AB9CC3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73544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69AEB2-29C6-04BF-1077-D0FC4DF0F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mass dependence of the double-</a:t>
            </a:r>
            <a:r>
              <a:rPr lang="en-GB" sz="2800" dirty="0" err="1"/>
              <a:t>Reggeon</a:t>
            </a:r>
            <a:r>
              <a:rPr lang="en-GB" sz="2800" dirty="0"/>
              <a:t> contributions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F2A910A-0927-B784-D903-726448CA5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14.4.2025</a:t>
            </a:r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22E00F1-6AC5-3A20-ABDB-BAC446B3F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Jan Friedrich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412572C-C2FA-5DD8-E72E-FBB536288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2A88-F467-E646-9431-3516E6AB9CC3}" type="slidenum">
              <a:rPr lang="en-GB" smtClean="0"/>
              <a:t>32</a:t>
            </a:fld>
            <a:endParaRPr lang="en-GB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52A62E6-3E2D-37D6-AA0D-B94730D02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845" y="1155520"/>
            <a:ext cx="8939145" cy="454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1797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3069AEB2-29C6-04BF-1077-D0FC4DF0F9E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sz="2800" dirty="0"/>
                  <a:t>propagation to the full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8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80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de-DE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𝜗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sz="28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GJ</m:t>
                            </m:r>
                          </m:sub>
                        </m:sSub>
                      </m:e>
                    </m:func>
                  </m:oMath>
                </a14:m>
                <a:r>
                  <a:rPr lang="en-GB" sz="2800" dirty="0"/>
                  <a:t> spectrum</a:t>
                </a:r>
              </a:p>
            </p:txBody>
          </p:sp>
        </mc:Choice>
        <mc:Fallback xmlns="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3069AEB2-29C6-04BF-1077-D0FC4DF0F9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478" t="-13636" b="-2272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F2A910A-0927-B784-D903-726448CA5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14.4.2025</a:t>
            </a:r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22E00F1-6AC5-3A20-ABDB-BAC446B3F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Jan Friedrich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412572C-C2FA-5DD8-E72E-FBB536288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2A88-F467-E646-9431-3516E6AB9CC3}" type="slidenum">
              <a:rPr lang="en-GB" smtClean="0"/>
              <a:t>33</a:t>
            </a:fld>
            <a:endParaRPr lang="en-GB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0D7B489-0660-7177-5D4C-88459CC16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24" y="1217175"/>
            <a:ext cx="8762951" cy="442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6070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2368C8-6055-A536-D238-B5E1BAE2C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8120C899-446C-06ED-75F1-0C69BA2D74D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068635" y="286008"/>
                <a:ext cx="9030708" cy="546098"/>
              </a:xfrm>
            </p:spPr>
            <p:txBody>
              <a:bodyPr>
                <a:normAutofit fontScale="90000"/>
              </a:bodyPr>
              <a:lstStyle/>
              <a:p>
                <a:r>
                  <a:rPr lang="en-GB" sz="2800" dirty="0"/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de-DE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de-DE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1600</m:t>
                        </m:r>
                      </m:e>
                    </m:d>
                    <m:r>
                      <a:rPr lang="de-DE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800" dirty="0"/>
                  <a:t>in the different channels accessible to COMPASS</a:t>
                </a:r>
              </a:p>
            </p:txBody>
          </p:sp>
        </mc:Choice>
        <mc:Fallback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8120C899-446C-06ED-75F1-0C69BA2D74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068635" y="286008"/>
                <a:ext cx="9030708" cy="546098"/>
              </a:xfrm>
              <a:blipFill>
                <a:blip r:embed="rId2"/>
                <a:stretch>
                  <a:fillRect l="-1124" t="-6818" b="-1590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F7BB4C3-111D-44CA-4886-FDF865272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14.4.2025</a:t>
            </a:r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0AA954C-D204-A161-1B56-06385373D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Jan Friedrich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B36F930-67BC-88A3-C942-B2F74B47B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2A88-F467-E646-9431-3516E6AB9CC3}" type="slidenum">
              <a:rPr lang="en-GB" smtClean="0"/>
              <a:t>34</a:t>
            </a:fld>
            <a:endParaRPr lang="en-GB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E9AFDCA-0D44-E652-6E44-42D819B36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700" y="1143000"/>
            <a:ext cx="32766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4633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527E1A-04C8-31FB-4AB7-5F6B940F4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AMBER Collaboration and timelines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A7EF51A-F8C9-2113-E0A6-791612821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14.4.2025</a:t>
            </a:r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81A74E2-277A-C78D-9DB1-722D627AB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Jan Friedrich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9ED723-E93C-91B2-2FE4-486B0FE07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2A88-F467-E646-9431-3516E6AB9CC3}" type="slidenum">
              <a:rPr lang="en-GB" smtClean="0"/>
              <a:t>35</a:t>
            </a:fld>
            <a:endParaRPr lang="en-GB"/>
          </a:p>
        </p:txBody>
      </p:sp>
      <p:pic>
        <p:nvPicPr>
          <p:cNvPr id="7" name="Picture 2" descr="page4image24368416">
            <a:extLst>
              <a:ext uri="{FF2B5EF4-FFF2-40B4-BE49-F238E27FC236}">
                <a16:creationId xmlns:a16="http://schemas.microsoft.com/office/drawing/2014/main" id="{514E951F-F4C3-FBCF-E150-A138DD68D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35" y="4322296"/>
            <a:ext cx="4583832" cy="171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E402627-10FC-85A7-CE24-4D11D2B6D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4149" y="4143227"/>
            <a:ext cx="5519651" cy="2075806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9760461C-8D2D-DF46-25DC-64585F70A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686" y="832106"/>
            <a:ext cx="7876393" cy="317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magine 7" descr="compass_logo.eps">
            <a:extLst>
              <a:ext uri="{FF2B5EF4-FFF2-40B4-BE49-F238E27FC236}">
                <a16:creationId xmlns:a16="http://schemas.microsoft.com/office/drawing/2014/main" id="{383B0106-5A8D-B3F4-50D5-15D3D31F2C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2576" y="1421029"/>
            <a:ext cx="971118" cy="971118"/>
          </a:xfrm>
          <a:prstGeom prst="rect">
            <a:avLst/>
          </a:prstGeom>
          <a:effectLst>
            <a:outerShdw blurRad="50800" dist="889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A25486C7-8DB2-FE0A-8AF3-5937406D6A13}"/>
              </a:ext>
            </a:extLst>
          </p:cNvPr>
          <p:cNvSpPr txBox="1"/>
          <p:nvPr/>
        </p:nvSpPr>
        <p:spPr>
          <a:xfrm>
            <a:off x="586135" y="1510690"/>
            <a:ext cx="2845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Successor of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E4B4F7E3-EC59-0543-A08D-58C71248979C}"/>
              </a:ext>
            </a:extLst>
          </p:cNvPr>
          <p:cNvSpPr txBox="1"/>
          <p:nvPr/>
        </p:nvSpPr>
        <p:spPr>
          <a:xfrm>
            <a:off x="586134" y="2533043"/>
            <a:ext cx="37165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with appropriate extensions and modernisations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at the CERN M2 beamline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~200 physicists from ~34 institutes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7486029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69AEB2-29C6-04BF-1077-D0FC4DF0F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635" y="286008"/>
            <a:ext cx="9441457" cy="1360230"/>
          </a:xfrm>
        </p:spPr>
        <p:txBody>
          <a:bodyPr>
            <a:normAutofit/>
          </a:bodyPr>
          <a:lstStyle/>
          <a:p>
            <a:r>
              <a:rPr lang="en-GB" dirty="0"/>
              <a:t>Impact of photon emission on the muon-proton correlation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F2A910A-0927-B784-D903-726448CA5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14.4.2025</a:t>
            </a:r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22E00F1-6AC5-3A20-ABDB-BAC446B3F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Jan Friedrich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412572C-C2FA-5DD8-E72E-FBB536288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2A88-F467-E646-9431-3516E6AB9CC3}" type="slidenum">
              <a:rPr lang="en-GB" smtClean="0"/>
              <a:t>36</a:t>
            </a:fld>
            <a:endParaRPr lang="en-GB"/>
          </a:p>
        </p:txBody>
      </p:sp>
      <p:pic>
        <p:nvPicPr>
          <p:cNvPr id="7" name="Bild 6">
            <a:extLst>
              <a:ext uri="{FF2B5EF4-FFF2-40B4-BE49-F238E27FC236}">
                <a16:creationId xmlns:a16="http://schemas.microsoft.com/office/drawing/2014/main" id="{AEBE06DE-0CA2-05BC-6D5A-89651F43E5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134" y="1825625"/>
            <a:ext cx="639173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4303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BA17A3-4EFA-90B5-F1CE-E50914AF2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Drell-Yan and pion PDFs at AMBER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BD4E30D-0E7C-A0D2-35D1-9C3EE6A23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14.4.2025</a:t>
            </a:r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C1A9586-89FF-0872-559F-6AD2B293A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Jan Friedrich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58AD93F-CFF0-F011-D5F4-D3CBC9C2B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2A88-F467-E646-9431-3516E6AB9CC3}" type="slidenum">
              <a:rPr lang="en-GB" smtClean="0"/>
              <a:t>37</a:t>
            </a:fld>
            <a:endParaRPr lang="en-GB"/>
          </a:p>
        </p:txBody>
      </p:sp>
      <p:pic>
        <p:nvPicPr>
          <p:cNvPr id="7" name="Picture 1" descr="page10image24126400">
            <a:extLst>
              <a:ext uri="{FF2B5EF4-FFF2-40B4-BE49-F238E27FC236}">
                <a16:creationId xmlns:a16="http://schemas.microsoft.com/office/drawing/2014/main" id="{BBA260FF-D8D0-647D-F68B-82058261D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0" y="1519059"/>
            <a:ext cx="3304967" cy="154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3AE6FDE-A4DB-F02F-A054-75F43E9F144B}"/>
              </a:ext>
            </a:extLst>
          </p:cNvPr>
          <p:cNvSpPr txBox="1"/>
          <p:nvPr/>
        </p:nvSpPr>
        <p:spPr>
          <a:xfrm>
            <a:off x="609600" y="1340768"/>
            <a:ext cx="6688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effectLst/>
                <a:latin typeface="Calibri" panose="020F0502020204030204" pitchFamily="34" charset="0"/>
              </a:rPr>
              <a:t>pion</a:t>
            </a:r>
            <a:r>
              <a:rPr lang="de-DE" sz="3600" dirty="0">
                <a:effectLst/>
                <a:latin typeface="Calibri" panose="020F0502020204030204" pitchFamily="34" charset="0"/>
              </a:rPr>
              <a:t> </a:t>
            </a:r>
            <a:endParaRPr lang="de-DE" dirty="0">
              <a:effectLst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BB7344D-6AF7-420F-C666-164C3FAB3B43}"/>
              </a:ext>
            </a:extLst>
          </p:cNvPr>
          <p:cNvSpPr txBox="1"/>
          <p:nvPr/>
        </p:nvSpPr>
        <p:spPr>
          <a:xfrm>
            <a:off x="235054" y="2398450"/>
            <a:ext cx="11078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effectLst/>
                <a:latin typeface="Calibri" panose="020F0502020204030204" pitchFamily="34" charset="0"/>
              </a:rPr>
              <a:t>nucleon</a:t>
            </a:r>
            <a:r>
              <a:rPr lang="de-DE" sz="3600" dirty="0">
                <a:effectLst/>
                <a:latin typeface="Calibri" panose="020F0502020204030204" pitchFamily="34" charset="0"/>
              </a:rPr>
              <a:t> </a:t>
            </a:r>
            <a:endParaRPr lang="de-DE" dirty="0">
              <a:effectLst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2D35DF6-1119-8D40-091D-76259278E714}"/>
              </a:ext>
            </a:extLst>
          </p:cNvPr>
          <p:cNvSpPr txBox="1"/>
          <p:nvPr/>
        </p:nvSpPr>
        <p:spPr>
          <a:xfrm>
            <a:off x="3100352" y="1106748"/>
            <a:ext cx="12600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Calibri" panose="020F0502020204030204" pitchFamily="34" charset="0"/>
              </a:rPr>
              <a:t>d</a:t>
            </a:r>
            <a:r>
              <a:rPr lang="en-GB" sz="2000" dirty="0">
                <a:effectLst/>
                <a:latin typeface="Calibri" panose="020F0502020204030204" pitchFamily="34" charset="0"/>
              </a:rPr>
              <a:t>i-lepton</a:t>
            </a:r>
            <a:r>
              <a:rPr lang="de-DE" sz="3600" dirty="0">
                <a:effectLst/>
                <a:latin typeface="Calibri" panose="020F0502020204030204" pitchFamily="34" charset="0"/>
              </a:rPr>
              <a:t> </a:t>
            </a:r>
            <a:endParaRPr lang="de-DE" dirty="0">
              <a:effectLst/>
            </a:endParaRPr>
          </a:p>
        </p:txBody>
      </p:sp>
      <p:pic>
        <p:nvPicPr>
          <p:cNvPr id="11" name="Picture 2" descr="page10image24123280">
            <a:extLst>
              <a:ext uri="{FF2B5EF4-FFF2-40B4-BE49-F238E27FC236}">
                <a16:creationId xmlns:a16="http://schemas.microsoft.com/office/drawing/2014/main" id="{954A6854-59B0-4166-A8C1-3A97D6846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3358614"/>
            <a:ext cx="5086454" cy="220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page10image24121616">
            <a:extLst>
              <a:ext uri="{FF2B5EF4-FFF2-40B4-BE49-F238E27FC236}">
                <a16:creationId xmlns:a16="http://schemas.microsoft.com/office/drawing/2014/main" id="{86BD6EF5-5791-B6A0-32D9-3D2A277FF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130" y="2070800"/>
            <a:ext cx="4636864" cy="214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EC1EF36D-6B57-A5DA-D84C-CA4480BA9819}"/>
              </a:ext>
            </a:extLst>
          </p:cNvPr>
          <p:cNvSpPr txBox="1"/>
          <p:nvPr/>
        </p:nvSpPr>
        <p:spPr>
          <a:xfrm>
            <a:off x="5769462" y="939896"/>
            <a:ext cx="62311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Calibri" panose="020F0502020204030204" pitchFamily="34" charset="0"/>
              </a:rPr>
              <a:t>Beams of positively and negatively charged pions to separate valence and sea contribution: </a:t>
            </a:r>
            <a:endParaRPr lang="en-GB" sz="1800" dirty="0">
              <a:effectLst/>
              <a:latin typeface="ArialMT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6B6A2DA-3131-DC9D-8771-55E40BFAEEE7}"/>
              </a:ext>
            </a:extLst>
          </p:cNvPr>
          <p:cNvSpPr txBox="1"/>
          <p:nvPr/>
        </p:nvSpPr>
        <p:spPr>
          <a:xfrm>
            <a:off x="5769462" y="4378992"/>
            <a:ext cx="659123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Calibri" panose="020F0502020204030204" pitchFamily="34" charset="0"/>
              </a:rPr>
              <a:t>250k DY events expected (current available statistics 25k events) </a:t>
            </a:r>
            <a:endParaRPr lang="en-GB" sz="1800" dirty="0">
              <a:latin typeface="ArialM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First precise and direct measurement of the sea quark distribution in the pion </a:t>
            </a:r>
            <a:endParaRPr lang="en-GB" sz="1800" dirty="0">
              <a:solidFill>
                <a:srgbClr val="FF0000"/>
              </a:solidFill>
              <a:latin typeface="ArialM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6D2D9E"/>
                </a:solidFill>
                <a:effectLst/>
                <a:latin typeface="Calibri" panose="020F0502020204030204" pitchFamily="34" charset="0"/>
              </a:rPr>
              <a:t>190 GeV pion beam </a:t>
            </a:r>
            <a:endParaRPr lang="en-GB" dirty="0">
              <a:solidFill>
                <a:srgbClr val="6D2D9E"/>
              </a:solidFill>
              <a:latin typeface="ArialM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6D2D9E"/>
                </a:solidFill>
                <a:effectLst/>
                <a:latin typeface="Calibri" panose="020F0502020204030204" pitchFamily="34" charset="0"/>
              </a:rPr>
              <a:t>Di-muon mass resolution of 100 MeV </a:t>
            </a:r>
            <a:endParaRPr lang="en-GB" sz="1800" dirty="0">
              <a:solidFill>
                <a:srgbClr val="6D2D9E"/>
              </a:solidFill>
              <a:effectLst/>
              <a:latin typeface="ArialM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895725D3-ABB5-0F85-580B-F82E057E58AA}"/>
                  </a:ext>
                </a:extLst>
              </p:cNvPr>
              <p:cNvSpPr txBox="1"/>
              <p:nvPr/>
            </p:nvSpPr>
            <p:spPr>
              <a:xfrm>
                <a:off x="9115011" y="1339253"/>
                <a:ext cx="2467389" cy="73154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1800" b="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800" b="0" i="1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1800" i="1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sz="1800" b="0" i="0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sea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sz="1800" b="0" i="1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1800" b="0" i="1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sz="1800" b="0" i="0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</m:sub>
                          </m:sSub>
                        </m:den>
                      </m:f>
                      <m:r>
                        <a:rPr lang="de-DE" sz="1800" b="0" i="1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  <m:sSup>
                                <m:sSupPr>
                                  <m:ctrlP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sSup>
                                    <m:sSupPr>
                                      <m:ctrlPr>
                                        <a:rPr lang="de-DE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de-DE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sup>
                              </m:sSup>
                              <m:r>
                                <a:rPr lang="de-DE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de-DE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r>
                                <a:rPr lang="de-DE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de-DE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de-DE" sz="18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sSup>
                                    <m:sSupPr>
                                      <m:ctrlPr>
                                        <a:rPr lang="de-DE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de-DE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sup>
                              </m:sSup>
                              <m:r>
                                <a:rPr lang="de-DE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de-DE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r>
                                <a:rPr lang="de-DE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de-DE" sz="1800" b="0" dirty="0">
                  <a:latin typeface="Calibri" panose="020F0502020204030204" pitchFamily="34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895725D3-ABB5-0F85-580B-F82E057E58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5011" y="1339253"/>
                <a:ext cx="2467389" cy="73154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feld 2">
            <a:extLst>
              <a:ext uri="{FF2B5EF4-FFF2-40B4-BE49-F238E27FC236}">
                <a16:creationId xmlns:a16="http://schemas.microsoft.com/office/drawing/2014/main" id="{9F63830D-DDA5-368B-9869-0E35B8BC83AC}"/>
              </a:ext>
            </a:extLst>
          </p:cNvPr>
          <p:cNvSpPr txBox="1"/>
          <p:nvPr/>
        </p:nvSpPr>
        <p:spPr>
          <a:xfrm>
            <a:off x="2187997" y="6022253"/>
            <a:ext cx="83220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>
                <a:effectLst/>
                <a:latin typeface="Calibri" panose="020F0502020204030204" pitchFamily="34" charset="0"/>
              </a:rPr>
              <a:t>dedicated talk </a:t>
            </a:r>
            <a:r>
              <a:rPr lang="en-GB" sz="2000">
                <a:latin typeface="Calibri" panose="020F0502020204030204" pitchFamily="34" charset="0"/>
              </a:rPr>
              <a:t>(</a:t>
            </a:r>
            <a:r>
              <a:rPr lang="en-GB" sz="2000">
                <a:effectLst/>
                <a:latin typeface="Calibri" panose="020F0502020204030204" pitchFamily="34" charset="0"/>
              </a:rPr>
              <a:t>M. Chiosso)  in the </a:t>
            </a:r>
            <a:r>
              <a:rPr lang="en-GB" sz="2000" i="1">
                <a:effectLst/>
                <a:latin typeface="Calibri" panose="020F0502020204030204" pitchFamily="34" charset="0"/>
              </a:rPr>
              <a:t>Nucleon Structure in DIS </a:t>
            </a:r>
            <a:r>
              <a:rPr lang="en-GB" sz="2000">
                <a:effectLst/>
                <a:latin typeface="Calibri" panose="020F0502020204030204" pitchFamily="34" charset="0"/>
              </a:rPr>
              <a:t>parallel session</a:t>
            </a:r>
            <a:endParaRPr lang="en-GB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8377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42D595-0CE3-34D9-1149-03531BDC1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ideas of the Phase-2 proposal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2A15BA2-809D-4A12-3A58-EF7CAF655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14.4.2025</a:t>
            </a:r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9F3A721-2CA6-AC93-0164-D2FB84B18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Jan Friedrich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C8D669C-3BBF-BD81-4CBE-08FCD0FE9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2A88-F467-E646-9431-3516E6AB9CC3}" type="slidenum">
              <a:rPr lang="en-GB" smtClean="0"/>
              <a:t>38</a:t>
            </a:fld>
            <a:endParaRPr lang="en-GB"/>
          </a:p>
        </p:txBody>
      </p:sp>
      <p:pic>
        <p:nvPicPr>
          <p:cNvPr id="8" name="Screenshot 2019-04-16 at 22.22.04.png" descr="Screenshot 2019-04-16 at 22.22.04.png">
            <a:extLst>
              <a:ext uri="{FF2B5EF4-FFF2-40B4-BE49-F238E27FC236}">
                <a16:creationId xmlns:a16="http://schemas.microsoft.com/office/drawing/2014/main" id="{D34BEBDD-B045-4CC4-C1E9-DB6DFC3F8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212" y="2609346"/>
            <a:ext cx="2016291" cy="16393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Screen Shot 2016-10-04 at 20.23.41.pdf" descr="Screen Shot 2016-10-04 at 20.23.41.pdf">
            <a:extLst>
              <a:ext uri="{FF2B5EF4-FFF2-40B4-BE49-F238E27FC236}">
                <a16:creationId xmlns:a16="http://schemas.microsoft.com/office/drawing/2014/main" id="{9053E36B-650F-2D2E-1C26-534BC3A1F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8097" y="1220663"/>
            <a:ext cx="2202503" cy="12266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Screenshot 2019-04-16 at 18.22.28.png" descr="Screenshot 2019-04-16 at 18.22.28.png">
            <a:extLst>
              <a:ext uri="{FF2B5EF4-FFF2-40B4-BE49-F238E27FC236}">
                <a16:creationId xmlns:a16="http://schemas.microsoft.com/office/drawing/2014/main" id="{9D946A55-52BB-EAE3-6BAC-8FAA20E706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912" y="4533667"/>
            <a:ext cx="2732893" cy="1864357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 descr="Drell–Yan process - Wikipedia">
            <a:extLst>
              <a:ext uri="{FF2B5EF4-FFF2-40B4-BE49-F238E27FC236}">
                <a16:creationId xmlns:a16="http://schemas.microsoft.com/office/drawing/2014/main" id="{D94B9710-192E-C600-B04C-E229D2DFE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07" y="1144244"/>
            <a:ext cx="2133599" cy="112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99973E17-961D-5993-E1B3-87B63DB3C5B8}"/>
              </a:ext>
            </a:extLst>
          </p:cNvPr>
          <p:cNvSpPr txBox="1"/>
          <p:nvPr/>
        </p:nvSpPr>
        <p:spPr>
          <a:xfrm>
            <a:off x="3075965" y="1410062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Kaon structure via the Drell-Yan process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86D62329-FF19-6E98-92C9-F6313E8F624A}"/>
                  </a:ext>
                </a:extLst>
              </p:cNvPr>
              <p:cNvSpPr txBox="1"/>
              <p:nvPr/>
            </p:nvSpPr>
            <p:spPr>
              <a:xfrm>
                <a:off x="3053988" y="2925587"/>
                <a:ext cx="2895600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800" dirty="0"/>
                  <a:t>Primakoff reactions to investigate kaon-photon coupling: kaon polarisability,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𝐾𝐾</m:t>
                        </m:r>
                        <m:r>
                          <a:rPr lang="de-DE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</m:sSub>
                  </m:oMath>
                </a14:m>
                <a:endParaRPr lang="de-DE" sz="1800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800" dirty="0"/>
              </a:p>
            </p:txBody>
          </p:sp>
        </mc:Choice>
        <mc:Fallback xmlns=""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86D62329-FF19-6E98-92C9-F6313E8F62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3988" y="2925587"/>
                <a:ext cx="2895600" cy="1477328"/>
              </a:xfrm>
              <a:prstGeom prst="rect">
                <a:avLst/>
              </a:prstGeom>
              <a:blipFill>
                <a:blip r:embed="rId7"/>
                <a:stretch>
                  <a:fillRect l="-1310" t="-17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feld 18">
            <a:extLst>
              <a:ext uri="{FF2B5EF4-FFF2-40B4-BE49-F238E27FC236}">
                <a16:creationId xmlns:a16="http://schemas.microsoft.com/office/drawing/2014/main" id="{D3AB5F75-2F40-9B4C-5002-C708916D1E7B}"/>
              </a:ext>
            </a:extLst>
          </p:cNvPr>
          <p:cNvSpPr txBox="1"/>
          <p:nvPr/>
        </p:nvSpPr>
        <p:spPr>
          <a:xfrm>
            <a:off x="3075965" y="4892887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Spectroscopy of mesons with strangeness</a:t>
            </a:r>
            <a:endParaRPr lang="en-GB" sz="1800" b="0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6A41D689-1D7C-99D4-770B-8F7153049EBB}"/>
              </a:ext>
            </a:extLst>
          </p:cNvPr>
          <p:cNvSpPr txBox="1"/>
          <p:nvPr/>
        </p:nvSpPr>
        <p:spPr>
          <a:xfrm>
            <a:off x="8739468" y="1544007"/>
            <a:ext cx="3197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Gluon structure of pions and kaons via prompt photons</a:t>
            </a:r>
            <a:endParaRPr lang="en-GB" sz="1800" b="0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2205A4A9-4029-896F-C93B-469571AFB022}"/>
              </a:ext>
            </a:extLst>
          </p:cNvPr>
          <p:cNvSpPr txBox="1"/>
          <p:nvPr/>
        </p:nvSpPr>
        <p:spPr>
          <a:xfrm>
            <a:off x="8739468" y="5761591"/>
            <a:ext cx="3197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Diffractive production of vector mesons and di-jets to study distribution amplitudes</a:t>
            </a:r>
            <a:endParaRPr lang="en-GB" sz="1800" b="0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CECB757E-CCA3-A446-B627-840089D0CFE2}"/>
              </a:ext>
            </a:extLst>
          </p:cNvPr>
          <p:cNvSpPr txBox="1"/>
          <p:nvPr/>
        </p:nvSpPr>
        <p:spPr>
          <a:xfrm>
            <a:off x="8727662" y="4533667"/>
            <a:ext cx="3197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Meson charge radii via electron scattering in inverse kinematics</a:t>
            </a:r>
            <a:endParaRPr lang="en-GB" sz="1800" b="0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A130297-D5F4-A84B-1A5A-B7D07AA304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4518736"/>
            <a:ext cx="2389667" cy="1226653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0871570C-ED6E-C813-AD9E-9AB9501B048D}"/>
              </a:ext>
            </a:extLst>
          </p:cNvPr>
          <p:cNvSpPr txBox="1"/>
          <p:nvPr/>
        </p:nvSpPr>
        <p:spPr>
          <a:xfrm>
            <a:off x="8739468" y="2987983"/>
            <a:ext cx="3197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Generalized Parton Distributions in DVCS and HEMP</a:t>
            </a:r>
            <a:endParaRPr lang="en-GB" sz="1800" b="0" dirty="0"/>
          </a:p>
        </p:txBody>
      </p:sp>
    </p:spTree>
    <p:extLst>
      <p:ext uri="{BB962C8B-B14F-4D97-AF65-F5344CB8AC3E}">
        <p14:creationId xmlns:p14="http://schemas.microsoft.com/office/powerpoint/2010/main" val="20080236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F1F98E-7A37-EB71-DB4F-B4595B18E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Beam PID by CEDARs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2A9CE2D-E204-CA09-0001-EA35EE666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14.4.2025</a:t>
            </a:r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804B536-D143-D76A-0A11-7659B6DA8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Jan Friedrich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D78BE3A-9771-6739-E9F8-20C575DCE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2A88-F467-E646-9431-3516E6AB9CC3}" type="slidenum">
              <a:rPr lang="en-GB" smtClean="0"/>
              <a:t>39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feld 34">
                <a:extLst>
                  <a:ext uri="{FF2B5EF4-FFF2-40B4-BE49-F238E27FC236}">
                    <a16:creationId xmlns:a16="http://schemas.microsoft.com/office/drawing/2014/main" id="{D23D3C37-B47B-9C15-CBF3-AE378E8EB82E}"/>
                  </a:ext>
                </a:extLst>
              </p:cNvPr>
              <p:cNvSpPr txBox="1"/>
              <p:nvPr/>
            </p:nvSpPr>
            <p:spPr>
              <a:xfrm>
                <a:off x="1600959" y="4713024"/>
                <a:ext cx="8990081" cy="17543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High-efficiency and high-purity beam particle identification is of key importance in all scenarios of hadron beams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Optimum operation not only concerns mechanics and optics (temperature stabilization, photon detection), but as well parallelism of the incoming beam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dirty="0"/>
                  <a:t> material budget of the beamline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5" name="Textfeld 34">
                <a:extLst>
                  <a:ext uri="{FF2B5EF4-FFF2-40B4-BE49-F238E27FC236}">
                    <a16:creationId xmlns:a16="http://schemas.microsoft.com/office/drawing/2014/main" id="{D23D3C37-B47B-9C15-CBF3-AE378E8EB8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959" y="4713024"/>
                <a:ext cx="8990081" cy="1754326"/>
              </a:xfrm>
              <a:prstGeom prst="rect">
                <a:avLst/>
              </a:prstGeom>
              <a:blipFill>
                <a:blip r:embed="rId2"/>
                <a:stretch>
                  <a:fillRect l="-565" t="-14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Grafik 6">
            <a:extLst>
              <a:ext uri="{FF2B5EF4-FFF2-40B4-BE49-F238E27FC236}">
                <a16:creationId xmlns:a16="http://schemas.microsoft.com/office/drawing/2014/main" id="{09B98FD0-8B36-2799-65E6-7F4F53DC0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3163" y="1145685"/>
            <a:ext cx="7772400" cy="3216165"/>
          </a:xfrm>
          <a:prstGeom prst="rect">
            <a:avLst/>
          </a:prstGeom>
        </p:spPr>
      </p:pic>
      <p:sp>
        <p:nvSpPr>
          <p:cNvPr id="38" name="Textfeld 37">
            <a:extLst>
              <a:ext uri="{FF2B5EF4-FFF2-40B4-BE49-F238E27FC236}">
                <a16:creationId xmlns:a16="http://schemas.microsoft.com/office/drawing/2014/main" id="{C27CEEFB-F68E-4B54-1030-F588A505F783}"/>
              </a:ext>
            </a:extLst>
          </p:cNvPr>
          <p:cNvSpPr txBox="1"/>
          <p:nvPr/>
        </p:nvSpPr>
        <p:spPr>
          <a:xfrm>
            <a:off x="8992898" y="3255674"/>
            <a:ext cx="25918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i="1" dirty="0"/>
              <a:t>from: P. Jasinski, PhD thesis</a:t>
            </a:r>
            <a:endParaRPr lang="en-GB" sz="1600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605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F432A32C-E670-FCDA-E31B-FE752CC1456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sz="2700" b="1" dirty="0">
                    <a:solidFill>
                      <a:schemeClr val="tx2"/>
                    </a:solidFill>
                  </a:rPr>
                  <a:t>Further analysis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7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7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de-DE" sz="27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de-DE" sz="27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𝒑</m:t>
                    </m:r>
                    <m:r>
                      <a:rPr lang="de-DE" sz="27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de-DE" sz="27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7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de-DE" sz="27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de-DE" sz="27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7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𝜼</m:t>
                        </m:r>
                      </m:e>
                      <m:sup>
                        <m:r>
                          <a:rPr lang="de-DE" sz="27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(′)</m:t>
                        </m:r>
                      </m:sup>
                    </m:sSup>
                    <m:r>
                      <a:rPr lang="de-DE" sz="27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𝒑</m:t>
                    </m:r>
                  </m:oMath>
                </a14:m>
                <a:endParaRPr lang="en-GB" sz="2700" dirty="0"/>
              </a:p>
            </p:txBody>
          </p:sp>
        </mc:Choice>
        <mc:Fallback xmlns="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F432A32C-E670-FCDA-E31B-FE752CC145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344" t="-9091" b="-204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F9EE6FF-0065-B4DF-B321-820A5C877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14.4.2025</a:t>
            </a:r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88310CC-75FB-8D54-E17D-BFFE5A0B2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Jan Friedrich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62075C7-B906-B78B-C39D-CEBC9FFE6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2A88-F467-E646-9431-3516E6AB9CC3}" type="slidenum">
              <a:rPr lang="en-GB" smtClean="0"/>
              <a:t>4</a:t>
            </a:fld>
            <a:endParaRPr lang="en-GB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7433162A-2628-0F37-6629-7196D13DA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1200" y="907146"/>
            <a:ext cx="4523525" cy="25468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628008E6-BC70-6B83-BE6E-CC1E648A393E}"/>
                  </a:ext>
                </a:extLst>
              </p:cNvPr>
              <p:cNvSpPr txBox="1"/>
              <p:nvPr/>
            </p:nvSpPr>
            <p:spPr>
              <a:xfrm>
                <a:off x="6770928" y="4555409"/>
                <a:ext cx="42625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Forward: Pomeron/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dominated</a:t>
                </a:r>
                <a:endParaRPr lang="en-US" sz="18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628008E6-BC70-6B83-BE6E-CC1E648A39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0928" y="4555409"/>
                <a:ext cx="4262539" cy="369332"/>
              </a:xfrm>
              <a:prstGeom prst="rect">
                <a:avLst/>
              </a:prstGeom>
              <a:blipFill>
                <a:blip r:embed="rId4"/>
                <a:stretch>
                  <a:fillRect l="-1190" t="-6667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Grafik 6">
            <a:extLst>
              <a:ext uri="{FF2B5EF4-FFF2-40B4-BE49-F238E27FC236}">
                <a16:creationId xmlns:a16="http://schemas.microsoft.com/office/drawing/2014/main" id="{4B2188E8-77B3-7089-429E-C9C0BDEFA1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547" y="949365"/>
            <a:ext cx="5475556" cy="272050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6944DA0-8A53-4987-AD62-EBA8857CA7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547" y="3703895"/>
            <a:ext cx="5466677" cy="27205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AF180149-F976-7F81-1F3E-61CB418006AC}"/>
                  </a:ext>
                </a:extLst>
              </p:cNvPr>
              <p:cNvSpPr txBox="1"/>
              <p:nvPr/>
            </p:nvSpPr>
            <p:spPr>
              <a:xfrm>
                <a:off x="6770928" y="4898089"/>
                <a:ext cx="42625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Backward: significant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contribution</a:t>
                </a:r>
                <a:endParaRPr lang="en-US" sz="18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AF180149-F976-7F81-1F3E-61CB418006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0928" y="4898089"/>
                <a:ext cx="4262539" cy="369332"/>
              </a:xfrm>
              <a:prstGeom prst="rect">
                <a:avLst/>
              </a:prstGeom>
              <a:blipFill>
                <a:blip r:embed="rId7"/>
                <a:stretch>
                  <a:fillRect l="-1190" t="-6667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C5DC11A0-516C-D8C7-1D20-E7535F80E1B0}"/>
                  </a:ext>
                </a:extLst>
              </p:cNvPr>
              <p:cNvSpPr txBox="1"/>
              <p:nvPr/>
            </p:nvSpPr>
            <p:spPr>
              <a:xfrm>
                <a:off x="6770928" y="3848479"/>
                <a:ext cx="5296717" cy="6567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Amplitude ansatz: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sSub>
                          <m:sSubPr>
                            <m:ctrlPr>
                              <a:rPr lang="en-US" sz="18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1" i="1" smtClean="0">
                                <a:latin typeface="Cambria Math" panose="02040503050406030204" pitchFamily="18" charset="0"/>
                              </a:rPr>
                              <m:t>𝒃</m:t>
                            </m:r>
                          </m:e>
                          <m:sub>
                            <m:r>
                              <a:rPr lang="de-DE" sz="1800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  <m:r>
                              <a:rPr lang="en-US" sz="18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sSub>
                          <m:sSubPr>
                            <m:ctrlPr>
                              <a:rPr lang="en-US" sz="18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  <m:sub>
                            <m:r>
                              <a:rPr lang="en-US" sz="18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sup>
                    </m:sSup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sSub>
                          <m:sSub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𝒃</m:t>
                            </m:r>
                          </m:e>
                          <m:sub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sSub>
                          <m:sSub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sup>
                    </m:sSup>
                    <m:r>
                      <a:rPr lang="en-US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𝐓</m:t>
                    </m:r>
                    <m:r>
                      <a:rPr lang="de-DE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00B050"/>
                    </a:solidFill>
                  </a:rPr>
                  <a:t> 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𝐓</m:t>
                    </m:r>
                  </m:oMath>
                </a14:m>
                <a:r>
                  <a:rPr lang="en-US" sz="1800" dirty="0">
                    <a:solidFill>
                      <a:srgbClr val="00B050"/>
                    </a:solidFill>
                  </a:rPr>
                  <a:t> </a:t>
                </a:r>
                <a:r>
                  <a:rPr lang="en-US" dirty="0"/>
                  <a:t>from Shimada et al., Nucl. Phys. B 142 (1978)</a:t>
                </a:r>
                <a:endParaRPr lang="en-US" sz="18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C5DC11A0-516C-D8C7-1D20-E7535F80E1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0928" y="3848479"/>
                <a:ext cx="5296717" cy="656783"/>
              </a:xfrm>
              <a:prstGeom prst="rect">
                <a:avLst/>
              </a:prstGeom>
              <a:blipFill>
                <a:blip r:embed="rId8"/>
                <a:stretch>
                  <a:fillRect l="-957" t="-1887" b="-132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feld 18">
            <a:extLst>
              <a:ext uri="{FF2B5EF4-FFF2-40B4-BE49-F238E27FC236}">
                <a16:creationId xmlns:a16="http://schemas.microsoft.com/office/drawing/2014/main" id="{D91A3DF5-F71A-A9BA-CD51-AF8A5878E6CF}"/>
              </a:ext>
            </a:extLst>
          </p:cNvPr>
          <p:cNvSpPr txBox="1"/>
          <p:nvPr/>
        </p:nvSpPr>
        <p:spPr>
          <a:xfrm>
            <a:off x="6770928" y="5286935"/>
            <a:ext cx="4262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Global fit with 13 parameters sufficient </a:t>
            </a:r>
            <a:r>
              <a:rPr lang="en-US" dirty="0"/>
              <a:t>for a good description of our data</a:t>
            </a:r>
            <a:r>
              <a:rPr lang="en-US" sz="1800" dirty="0"/>
              <a:t> </a:t>
            </a:r>
            <a:endParaRPr lang="en-US" sz="1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7485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FF37E2-EC30-F846-A86B-90DFD720C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Exotic mesons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29CF0D33-36EC-1760-3DED-FBACCCAA7B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253331"/>
            <a:ext cx="9671892" cy="4854654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8DD8EAC-46D3-F35E-359A-40313CE5C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14.4.2025</a:t>
            </a:r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1D09565-D27E-C859-C1E5-8BCFE9CDB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Jan Friedrich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5071917-2228-C3CE-320F-781602CCC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2A88-F467-E646-9431-3516E6AB9CC3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1392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C4D28D-4011-41A6-D8DF-3F723132D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Limitations at COMPASS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5EFAF7F-9061-591D-9BEE-BC4EDED9C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14.4.2025</a:t>
            </a:r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94AAD07-9B58-F9B6-1A31-3852AB584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Jan Friedrich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A74A88-916D-CB6B-E74B-A0CF01460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2A88-F467-E646-9431-3516E6AB9CC3}" type="slidenum">
              <a:rPr lang="en-GB" smtClean="0"/>
              <a:t>41</a:t>
            </a:fld>
            <a:endParaRPr lang="en-GB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FBD7D45-5470-1F45-4C42-4764F66A5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166618"/>
            <a:ext cx="10038347" cy="478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4109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5FAEFD-2847-86D0-52F7-683E91D93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COMPASS: </a:t>
            </a:r>
            <a:r>
              <a:rPr lang="de-DE" dirty="0">
                <a:effectLst/>
                <a:latin typeface="Times New Roman" panose="02020603050405020304" pitchFamily="18" charset="0"/>
              </a:rPr>
              <a:t>𝑲</a:t>
            </a:r>
            <a:r>
              <a:rPr lang="de-DE" baseline="30000" dirty="0">
                <a:effectLst/>
                <a:latin typeface="Times New Roman" panose="02020603050405020304" pitchFamily="18" charset="0"/>
              </a:rPr>
              <a:t>-</a:t>
            </a:r>
            <a:r>
              <a:rPr lang="de-DE" dirty="0">
                <a:effectLst/>
                <a:latin typeface="Times New Roman" panose="02020603050405020304" pitchFamily="18" charset="0"/>
              </a:rPr>
              <a:t> 𝝅</a:t>
            </a:r>
            <a:r>
              <a:rPr lang="de-DE" baseline="30000" dirty="0">
                <a:effectLst/>
                <a:latin typeface="Times New Roman" panose="02020603050405020304" pitchFamily="18" charset="0"/>
              </a:rPr>
              <a:t>−</a:t>
            </a:r>
            <a:r>
              <a:rPr lang="de-DE" dirty="0">
                <a:effectLst/>
                <a:latin typeface="Times New Roman" panose="02020603050405020304" pitchFamily="18" charset="0"/>
              </a:rPr>
              <a:t> 𝝅</a:t>
            </a:r>
            <a:r>
              <a:rPr lang="de-DE" baseline="30000" dirty="0">
                <a:effectLst/>
                <a:latin typeface="Times New Roman" panose="02020603050405020304" pitchFamily="18" charset="0"/>
              </a:rPr>
              <a:t>+</a:t>
            </a:r>
            <a:endParaRPr lang="en-GB" baseline="300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C08DF6A-BE48-AD5A-7098-316231280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14.4.2025</a:t>
            </a:r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B726425-5815-2F0A-5F53-5A2D16476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Jan Friedrich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22E68BF-2107-6F7F-DCD7-AB7658332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2A88-F467-E646-9431-3516E6AB9CC3}" type="slidenum">
              <a:rPr lang="en-GB" smtClean="0"/>
              <a:t>42</a:t>
            </a:fld>
            <a:endParaRPr lang="en-GB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052A13F-4B6C-247C-9153-E860686B8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435" y="1085781"/>
            <a:ext cx="9811923" cy="511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3645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BC55B5-D82E-71F8-479A-5F178374C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Setup for strange-meson spectroscopy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B9CD668-E49D-2EFB-00BE-9525D90BC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14.4.2025</a:t>
            </a:r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A23C53-637B-674F-906E-90F4AEA8A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Jan Friedrich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302164-C3D1-05DF-8FFF-CDE2C9F5D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2A88-F467-E646-9431-3516E6AB9CC3}" type="slidenum">
              <a:rPr lang="en-GB" smtClean="0"/>
              <a:t>43</a:t>
            </a:fld>
            <a:endParaRPr lang="en-GB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42D293A-7C7E-C92B-82F0-31496001A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47513"/>
            <a:ext cx="10524173" cy="429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740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1096B7-CAF1-1D31-A15B-A3DCBB64F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Kinematics for different beam particles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160F623-0E3D-D94C-806F-63AA3C66A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14.4.2025</a:t>
            </a:r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DF85BD3-5BE9-BE47-E7D8-4AF4D692B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Jan Friedrich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31C6B1D-5EB7-4E3D-E454-ED6C318CA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2A88-F467-E646-9431-3516E6AB9CC3}" type="slidenum">
              <a:rPr lang="en-GB" smtClean="0"/>
              <a:t>44</a:t>
            </a:fld>
            <a:endParaRPr lang="en-GB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58C1A33-FBF7-F395-3A26-C562C3284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3163" y="1461110"/>
            <a:ext cx="8614448" cy="436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850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F432A32C-E670-FCDA-E31B-FE752CC1456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700" b="1" dirty="0">
                    <a:solidFill>
                      <a:schemeClr val="tx2"/>
                    </a:solidFill>
                  </a:rPr>
                  <a:t>Resonance model fit of </a:t>
                </a:r>
                <a14:m>
                  <m:oMath xmlns:m="http://schemas.openxmlformats.org/officeDocument/2006/math">
                    <m:r>
                      <a:rPr lang="en-US" sz="27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𝝎</m:t>
                    </m:r>
                    <m:sSup>
                      <m:sSupPr>
                        <m:ctrlPr>
                          <a:rPr lang="en-US" sz="27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7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de-DE" sz="27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sz="27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7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de-DE" sz="27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sz="2700" b="1" dirty="0">
                    <a:solidFill>
                      <a:schemeClr val="tx2"/>
                    </a:solidFill>
                  </a:rPr>
                  <a:t> </a:t>
                </a:r>
                <a:endParaRPr lang="en-US" sz="2700" dirty="0"/>
              </a:p>
            </p:txBody>
          </p:sp>
        </mc:Choice>
        <mc:Fallback xmlns="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F432A32C-E670-FCDA-E31B-FE752CC145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344" t="-9091" b="-2272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F9EE6FF-0065-B4DF-B321-820A5C877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14.4.2025</a:t>
            </a:r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88310CC-75FB-8D54-E17D-BFFE5A0B2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Jan Friedrich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62075C7-B906-B78B-C39D-CEBC9FFE6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2A88-F467-E646-9431-3516E6AB9CC3}" type="slidenum">
              <a:rPr lang="en-GB" smtClean="0"/>
              <a:t>5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628008E6-BC70-6B83-BE6E-CC1E648A393E}"/>
                  </a:ext>
                </a:extLst>
              </p:cNvPr>
              <p:cNvSpPr txBox="1"/>
              <p:nvPr/>
            </p:nvSpPr>
            <p:spPr>
              <a:xfrm>
                <a:off x="4583068" y="3708398"/>
                <a:ext cx="27321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C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800" b="0" i="0" smtClean="0">
                        <a:latin typeface="Cambria Math" panose="02040503050406030204" pitchFamily="18" charset="0"/>
                      </a:rPr>
                      <m:t>lear</m:t>
                    </m:r>
                    <m:r>
                      <a:rPr lang="de-DE" sz="1800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de-DE" sz="1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e>
                      <m:sub>
                        <m:r>
                          <a:rPr lang="de-DE" sz="18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d>
                      <m:dPr>
                        <m:ctrlPr>
                          <a:rPr lang="de-DE" sz="18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800" b="1" i="1" smtClean="0">
                            <a:latin typeface="Cambria Math" panose="02040503050406030204" pitchFamily="18" charset="0"/>
                          </a:rPr>
                          <m:t>𝟏𝟔𝟎𝟎</m:t>
                        </m:r>
                      </m:e>
                    </m:d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signal</a:t>
                </a:r>
                <a:endParaRPr lang="en-US" sz="18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628008E6-BC70-6B83-BE6E-CC1E648A39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3068" y="3708398"/>
                <a:ext cx="2732132" cy="369332"/>
              </a:xfrm>
              <a:prstGeom prst="rect">
                <a:avLst/>
              </a:prstGeom>
              <a:blipFill>
                <a:blip r:embed="rId3"/>
                <a:stretch>
                  <a:fillRect l="-1389" t="-6452" b="-225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84A72407-3C26-3F4F-ED8B-8B3C7BFC0EE3}"/>
              </a:ext>
            </a:extLst>
          </p:cNvPr>
          <p:cNvGrpSpPr/>
          <p:nvPr/>
        </p:nvGrpSpPr>
        <p:grpSpPr>
          <a:xfrm>
            <a:off x="1361340" y="989703"/>
            <a:ext cx="2952643" cy="5366647"/>
            <a:chOff x="1412322" y="882561"/>
            <a:chExt cx="2952643" cy="5366647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E5C943E7-44A3-9E41-7475-D483A0830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46511" y="882561"/>
              <a:ext cx="2818454" cy="2751547"/>
            </a:xfrm>
            <a:prstGeom prst="rect">
              <a:avLst/>
            </a:prstGeom>
          </p:spPr>
        </p:pic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752A60C7-1819-403C-A38E-9988BE1D45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2322" y="3257196"/>
              <a:ext cx="2952643" cy="2992012"/>
            </a:xfrm>
            <a:prstGeom prst="rect">
              <a:avLst/>
            </a:prstGeom>
          </p:spPr>
        </p:pic>
      </p:grpSp>
      <p:pic>
        <p:nvPicPr>
          <p:cNvPr id="7" name="Grafik 6">
            <a:extLst>
              <a:ext uri="{FF2B5EF4-FFF2-40B4-BE49-F238E27FC236}">
                <a16:creationId xmlns:a16="http://schemas.microsoft.com/office/drawing/2014/main" id="{51A33E69-FACB-C86A-75F4-95D3F0C028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5288" y="1350512"/>
            <a:ext cx="4539437" cy="3975313"/>
          </a:xfrm>
          <a:prstGeom prst="rect">
            <a:avLst/>
          </a:prstGeom>
          <a:ln>
            <a:noFill/>
          </a:ln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5FB17990-77B5-1C83-C44F-30D0EEA096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3983" y="1350512"/>
            <a:ext cx="3374193" cy="171537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3A8340D-7164-D2A9-5CF0-72A106B472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5059" y="4122572"/>
            <a:ext cx="2640141" cy="6710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7B75749D-30CC-7206-B52A-A5448029B919}"/>
                  </a:ext>
                </a:extLst>
              </p:cNvPr>
              <p:cNvSpPr txBox="1"/>
              <p:nvPr/>
            </p:nvSpPr>
            <p:spPr>
              <a:xfrm>
                <a:off x="4583068" y="5725405"/>
                <a:ext cx="433851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dominant decay into</a:t>
                </a:r>
                <a14:m>
                  <m:oMath xmlns:m="http://schemas.openxmlformats.org/officeDocument/2006/math">
                    <m:r>
                      <a:rPr lang="de-DE" sz="1800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de-DE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de-DE" sz="180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(as predicted)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also seen in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𝜔𝜌</m:t>
                    </m:r>
                  </m:oMath>
                </a14:m>
                <a:r>
                  <a:rPr lang="en-US" sz="1800" dirty="0"/>
                  <a:t>: first observation</a:t>
                </a:r>
                <a:endParaRPr lang="en-US" sz="18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7B75749D-30CC-7206-B52A-A5448029B9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3068" y="5725405"/>
                <a:ext cx="4338510" cy="646331"/>
              </a:xfrm>
              <a:prstGeom prst="rect">
                <a:avLst/>
              </a:prstGeom>
              <a:blipFill>
                <a:blip r:embed="rId9"/>
                <a:stretch>
                  <a:fillRect l="-875" t="-3846" b="-153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0AF4C93C-F895-DF4B-D33D-0EB6650F99BA}"/>
                  </a:ext>
                </a:extLst>
              </p:cNvPr>
              <p:cNvSpPr txBox="1"/>
              <p:nvPr/>
            </p:nvSpPr>
            <p:spPr>
              <a:xfrm>
                <a:off x="4583068" y="4936328"/>
                <a:ext cx="329495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No indication for </a:t>
                </a:r>
                <a14:m>
                  <m:oMath xmlns:m="http://schemas.openxmlformats.org/officeDocument/2006/math">
                    <m:r>
                      <a:rPr lang="de-DE" sz="1800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de-DE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de-DE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2015</m:t>
                        </m:r>
                      </m:e>
                    </m:d>
                  </m:oMath>
                </a14:m>
                <a:r>
                  <a:rPr lang="en-US" dirty="0"/>
                  <a:t> as claimed by BNL E852</a:t>
                </a:r>
                <a:endParaRPr lang="en-US" sz="18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0AF4C93C-F895-DF4B-D33D-0EB6650F99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3068" y="4936328"/>
                <a:ext cx="3294951" cy="646331"/>
              </a:xfrm>
              <a:prstGeom prst="rect">
                <a:avLst/>
              </a:prstGeom>
              <a:blipFill>
                <a:blip r:embed="rId10"/>
                <a:stretch>
                  <a:fillRect l="-1149" t="-3846" b="-134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9510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F432A32C-E670-FCDA-E31B-FE752CC1456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700" b="1" dirty="0">
                    <a:solidFill>
                      <a:schemeClr val="tx2"/>
                    </a:solidFill>
                  </a:rPr>
                  <a:t>Partial-wave analysis of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sz="27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27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𝑲</m:t>
                        </m:r>
                      </m:e>
                      <m:sub>
                        <m:r>
                          <a:rPr lang="de-DE" sz="27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𝑺</m:t>
                        </m:r>
                      </m:sub>
                      <m:sup>
                        <m:r>
                          <a:rPr lang="de-DE" sz="27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p>
                    </m:sSubSup>
                    <m:sSup>
                      <m:sSupPr>
                        <m:ctrlPr>
                          <a:rPr lang="en-US" sz="27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7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de-DE" sz="27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700" b="1" dirty="0">
                    <a:solidFill>
                      <a:schemeClr val="tx2"/>
                    </a:solidFill>
                  </a:rPr>
                  <a:t> </a:t>
                </a:r>
                <a:endParaRPr lang="en-US" sz="2700" dirty="0"/>
              </a:p>
            </p:txBody>
          </p:sp>
        </mc:Choice>
        <mc:Fallback xmlns="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F432A32C-E670-FCDA-E31B-FE752CC145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344" t="-6818" b="-2272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F9EE6FF-0065-B4DF-B321-820A5C877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14.4.2025</a:t>
            </a:r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88310CC-75FB-8D54-E17D-BFFE5A0B2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Jan Friedrich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62075C7-B906-B78B-C39D-CEBC9FFE6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2A88-F467-E646-9431-3516E6AB9CC3}" type="slidenum">
              <a:rPr lang="en-GB" smtClean="0"/>
              <a:t>6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628008E6-BC70-6B83-BE6E-CC1E648A393E}"/>
                  </a:ext>
                </a:extLst>
              </p:cNvPr>
              <p:cNvSpPr txBox="1"/>
              <p:nvPr/>
            </p:nvSpPr>
            <p:spPr>
              <a:xfrm>
                <a:off x="1496016" y="4079258"/>
                <a:ext cx="433851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C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800" b="0" i="0" smtClean="0">
                        <a:latin typeface="Cambria Math" panose="02040503050406030204" pitchFamily="18" charset="0"/>
                      </a:rPr>
                      <m:t>lear</m:t>
                    </m:r>
                    <m:r>
                      <a:rPr lang="de-DE" sz="1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de-DE" sz="1800" b="0" i="0" smtClean="0">
                        <a:latin typeface="Cambria Math" panose="02040503050406030204" pitchFamily="18" charset="0"/>
                      </a:rPr>
                      <m:t>signals</m:t>
                    </m:r>
                    <m:r>
                      <a:rPr lang="de-DE" sz="1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de-DE" sz="1800" b="0" i="0" smtClean="0">
                        <a:latin typeface="Cambria Math" panose="02040503050406030204" pitchFamily="18" charset="0"/>
                      </a:rPr>
                      <m:t>of</m:t>
                    </m:r>
                    <m:r>
                      <a:rPr lang="de-DE" sz="1800" b="0" i="0" smtClean="0">
                        <a:latin typeface="Cambria Math" panose="02040503050406030204" pitchFamily="18" charset="0"/>
                      </a:rPr>
                      <m:t>  </m:t>
                    </m:r>
                    <m:sSub>
                      <m:sSubPr>
                        <m:ctrlPr>
                          <a:rPr lang="de-DE" sz="1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de-DE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b>
                    </m:sSub>
                    <m:d>
                      <m:dPr>
                        <m:ctrlPr>
                          <a:rPr lang="de-DE" sz="18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800" b="1" i="1" smtClean="0">
                            <a:latin typeface="Cambria Math" panose="02040503050406030204" pitchFamily="18" charset="0"/>
                          </a:rPr>
                          <m:t>𝟏𝟑𝟐𝟎</m:t>
                        </m:r>
                      </m:e>
                    </m:d>
                    <m:r>
                      <a:rPr lang="de-DE" sz="1800" b="1" i="0" smtClean="0"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de-DE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b>
                    </m:sSub>
                    <m:d>
                      <m:dPr>
                        <m:ctrlPr>
                          <a:rPr lang="de-DE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𝟕𝟎</m:t>
                        </m:r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</m:d>
                    <m:r>
                      <a:rPr lang="de-DE" b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de-DE" b="1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de-DE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</m:sSub>
                    <m:d>
                      <m:dPr>
                        <m:ctrlPr>
                          <a:rPr lang="de-DE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𝟏𝟕𝟎𝟎</m:t>
                        </m:r>
                      </m:e>
                    </m:d>
                  </m:oMath>
                </a14:m>
                <a:r>
                  <a:rPr lang="en-US" sz="1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</m:sub>
                    </m:sSub>
                    <m:d>
                      <m:dPr>
                        <m:ctrlPr>
                          <a:rPr lang="de-DE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𝟐𝟒𝟓</m:t>
                        </m:r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</m:d>
                  </m:oMath>
                </a14:m>
                <a:r>
                  <a:rPr lang="en-US" sz="1800" dirty="0"/>
                  <a:t> </a:t>
                </a:r>
                <a:endParaRPr lang="en-US" sz="18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628008E6-BC70-6B83-BE6E-CC1E648A39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6016" y="4079258"/>
                <a:ext cx="4338510" cy="646331"/>
              </a:xfrm>
              <a:prstGeom prst="rect">
                <a:avLst/>
              </a:prstGeom>
              <a:blipFill>
                <a:blip r:embed="rId3"/>
                <a:stretch>
                  <a:fillRect l="-875" t="-3922" b="-176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7B75749D-30CC-7206-B52A-A5448029B919}"/>
                  </a:ext>
                </a:extLst>
              </p:cNvPr>
              <p:cNvSpPr txBox="1"/>
              <p:nvPr/>
            </p:nvSpPr>
            <p:spPr>
              <a:xfrm>
                <a:off x="1496016" y="4921503"/>
                <a:ext cx="49418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evidence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b>
                      <m:sup>
                        <m:r>
                          <a:rPr lang="de-DE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′′</m:t>
                        </m:r>
                      </m:sup>
                    </m:sSubSup>
                  </m:oMath>
                </a14:m>
                <a:r>
                  <a:rPr lang="en-US" sz="1800" dirty="0">
                    <a:solidFill>
                      <a:srgbClr val="00B050"/>
                    </a:solidFill>
                  </a:rPr>
                  <a:t> </a:t>
                </a:r>
                <a:r>
                  <a:rPr lang="en-US" sz="1800" dirty="0"/>
                  <a:t>at 2124 MeV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  <m:sup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1800" dirty="0">
                    <a:solidFill>
                      <a:srgbClr val="00B050"/>
                    </a:solidFill>
                  </a:rPr>
                  <a:t> </a:t>
                </a:r>
                <a:r>
                  <a:rPr lang="en-US" sz="1800" dirty="0"/>
                  <a:t>at 2608</a:t>
                </a:r>
                <a:endParaRPr lang="en-US" sz="18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7B75749D-30CC-7206-B52A-A5448029B9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6016" y="4921503"/>
                <a:ext cx="4941854" cy="369332"/>
              </a:xfrm>
              <a:prstGeom prst="rect">
                <a:avLst/>
              </a:prstGeom>
              <a:blipFill>
                <a:blip r:embed="rId4"/>
                <a:stretch>
                  <a:fillRect l="-769" t="-6667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Grafik 12">
            <a:extLst>
              <a:ext uri="{FF2B5EF4-FFF2-40B4-BE49-F238E27FC236}">
                <a16:creationId xmlns:a16="http://schemas.microsoft.com/office/drawing/2014/main" id="{10B7AA5C-EF6B-03E6-0191-8666CF2038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392" y="1058468"/>
            <a:ext cx="2938162" cy="287860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4DD66FD4-9061-F320-197F-3A563867CD8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83"/>
          <a:stretch/>
        </p:blipFill>
        <p:spPr>
          <a:xfrm>
            <a:off x="6757069" y="1161535"/>
            <a:ext cx="5434931" cy="463799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8F424A5-FD5A-29FD-5558-E3709CABF1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8866" y="1286448"/>
            <a:ext cx="3138203" cy="135291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9663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F432A32C-E670-FCDA-E31B-FE752CC1456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700" b="1" dirty="0">
                    <a:solidFill>
                      <a:schemeClr val="tx2"/>
                    </a:solidFill>
                  </a:rPr>
                  <a:t>Common signals in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sz="27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27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𝑲</m:t>
                        </m:r>
                      </m:e>
                      <m:sub>
                        <m:r>
                          <a:rPr lang="de-DE" sz="27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𝑺</m:t>
                        </m:r>
                      </m:sub>
                      <m:sup>
                        <m:r>
                          <a:rPr lang="de-DE" sz="27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p>
                    </m:sSubSup>
                    <m:sSup>
                      <m:sSupPr>
                        <m:ctrlPr>
                          <a:rPr lang="en-US" sz="27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7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de-DE" sz="27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700" b="1" dirty="0">
                    <a:solidFill>
                      <a:schemeClr val="tx2"/>
                    </a:solidFill>
                  </a:rPr>
                  <a:t> and  </a:t>
                </a:r>
                <a14:m>
                  <m:oMath xmlns:m="http://schemas.openxmlformats.org/officeDocument/2006/math">
                    <m:r>
                      <a:rPr lang="en-US" sz="2700" b="1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𝝎</m:t>
                    </m:r>
                    <m:sSup>
                      <m:sSupPr>
                        <m:ctrlPr>
                          <a:rPr lang="en-US" sz="27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7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de-DE" sz="27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sz="27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7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de-DE" sz="27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sz="2700" b="1" dirty="0">
                    <a:solidFill>
                      <a:schemeClr val="tx2"/>
                    </a:solidFill>
                  </a:rPr>
                  <a:t>  </a:t>
                </a:r>
                <a:endParaRPr lang="en-US" sz="2700" dirty="0"/>
              </a:p>
            </p:txBody>
          </p:sp>
        </mc:Choice>
        <mc:Fallback xmlns="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F432A32C-E670-FCDA-E31B-FE752CC145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344" t="-6818" b="-2272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F9EE6FF-0065-B4DF-B321-820A5C877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14.4.2025</a:t>
            </a:r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88310CC-75FB-8D54-E17D-BFFE5A0B2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Jan Friedrich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62075C7-B906-B78B-C39D-CEBC9FFE6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2A88-F467-E646-9431-3516E6AB9CC3}" type="slidenum">
              <a:rPr lang="en-GB" smtClean="0"/>
              <a:t>7</a:t>
            </a:fld>
            <a:endParaRPr lang="en-GB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D54B05C-EABD-CC85-F523-705237E8A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2455" y="3867753"/>
            <a:ext cx="2386724" cy="237696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D01BEC2-E90B-8B33-37B0-5C79622C19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3090" y="1052038"/>
            <a:ext cx="2416089" cy="237696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B8433A5-031E-CA4F-87F4-58CB6EA747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9290" y="1083343"/>
            <a:ext cx="2248125" cy="234565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1BD03BA-6117-8E31-2B7B-01818C90EC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1294" y="3953037"/>
            <a:ext cx="2306121" cy="229167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7A0024E-2BD6-F38D-4277-0CB68E3703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8897" y="3810392"/>
            <a:ext cx="2449227" cy="243432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2DC3EEF-9A20-3125-B812-3BA08F92BB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49468" y="1052038"/>
            <a:ext cx="2293474" cy="237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194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32A32C-E670-FCDA-E31B-FE752CC14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097" y="136525"/>
            <a:ext cx="9441457" cy="770621"/>
          </a:xfrm>
        </p:spPr>
        <p:txBody>
          <a:bodyPr>
            <a:normAutofit/>
          </a:bodyPr>
          <a:lstStyle/>
          <a:p>
            <a:r>
              <a:rPr lang="en-GB" sz="2700" b="1" i="1" dirty="0">
                <a:solidFill>
                  <a:schemeClr val="tx2"/>
                </a:solidFill>
              </a:rPr>
              <a:t>A</a:t>
            </a:r>
            <a:r>
              <a:rPr lang="en-GB" sz="2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pparatus</a:t>
            </a:r>
            <a:r>
              <a:rPr lang="en-GB" sz="2700" i="1" dirty="0"/>
              <a:t> </a:t>
            </a:r>
            <a:r>
              <a:rPr lang="en-GB" sz="2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for</a:t>
            </a:r>
            <a:r>
              <a:rPr lang="en-GB" sz="2700" i="1" dirty="0"/>
              <a:t> </a:t>
            </a:r>
            <a:r>
              <a:rPr lang="en-GB" sz="2700" b="1" i="1" dirty="0">
                <a:solidFill>
                  <a:schemeClr val="tx2"/>
                </a:solidFill>
              </a:rPr>
              <a:t>M</a:t>
            </a:r>
            <a:r>
              <a:rPr lang="en-GB" sz="2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eson</a:t>
            </a:r>
            <a:r>
              <a:rPr lang="en-GB" sz="2700" i="1" dirty="0"/>
              <a:t> </a:t>
            </a:r>
            <a:r>
              <a:rPr lang="en-GB" sz="2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and</a:t>
            </a:r>
            <a:r>
              <a:rPr lang="en-GB" sz="2700" i="1" dirty="0"/>
              <a:t> </a:t>
            </a:r>
            <a:r>
              <a:rPr lang="en-GB" sz="2700" b="1" i="1" dirty="0">
                <a:solidFill>
                  <a:schemeClr val="tx2"/>
                </a:solidFill>
              </a:rPr>
              <a:t>B</a:t>
            </a:r>
            <a:r>
              <a:rPr lang="en-GB" sz="2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aryon</a:t>
            </a:r>
            <a:r>
              <a:rPr lang="en-GB" sz="2700" i="1" dirty="0"/>
              <a:t> </a:t>
            </a:r>
            <a:r>
              <a:rPr lang="en-GB" sz="2700" b="1" i="1" dirty="0">
                <a:solidFill>
                  <a:schemeClr val="tx2"/>
                </a:solidFill>
              </a:rPr>
              <a:t>E</a:t>
            </a:r>
            <a:r>
              <a:rPr lang="en-GB" sz="2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xperimental</a:t>
            </a:r>
            <a:r>
              <a:rPr lang="en-GB" sz="2700" i="1" dirty="0"/>
              <a:t> </a:t>
            </a:r>
            <a:r>
              <a:rPr lang="en-GB" sz="2700" b="1" i="1" dirty="0">
                <a:solidFill>
                  <a:schemeClr val="tx2"/>
                </a:solidFill>
              </a:rPr>
              <a:t>R</a:t>
            </a:r>
            <a:r>
              <a:rPr lang="en-GB" sz="2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esearch</a:t>
            </a:r>
            <a:endParaRPr lang="en-GB" sz="27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F9EE6FF-0065-B4DF-B321-820A5C877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14.4.2025</a:t>
            </a:r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88310CC-75FB-8D54-E17D-BFFE5A0B2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Jan Friedrich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62075C7-B906-B78B-C39D-CEBC9FFE6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2A88-F467-E646-9431-3516E6AB9CC3}" type="slidenum">
              <a:rPr lang="en-GB" smtClean="0"/>
              <a:t>8</a:t>
            </a:fld>
            <a:endParaRPr lang="en-GB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5CE9DE5-3CA3-3004-3FE1-11600956A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749" y="1210653"/>
            <a:ext cx="6746246" cy="2718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13C214A9-49B2-0B93-A71C-4566A19449B3}"/>
              </a:ext>
            </a:extLst>
          </p:cNvPr>
          <p:cNvSpPr txBox="1"/>
          <p:nvPr/>
        </p:nvSpPr>
        <p:spPr>
          <a:xfrm>
            <a:off x="470543" y="1293486"/>
            <a:ext cx="4262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AMBER has been </a:t>
            </a:r>
            <a:r>
              <a:rPr lang="en-GB" sz="1800" dirty="0">
                <a:solidFill>
                  <a:srgbClr val="00B050"/>
                </a:solidFill>
              </a:rPr>
              <a:t>approved</a:t>
            </a:r>
            <a:r>
              <a:rPr lang="en-GB" sz="1800" dirty="0"/>
              <a:t> as NA66 experiment </a:t>
            </a:r>
            <a:r>
              <a:rPr lang="en-GB" sz="1800" dirty="0">
                <a:solidFill>
                  <a:srgbClr val="00B050"/>
                </a:solidFill>
              </a:rPr>
              <a:t>in December 2020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11AF9B9-F92A-08E8-4148-8FE9B1B8AF6A}"/>
              </a:ext>
            </a:extLst>
          </p:cNvPr>
          <p:cNvSpPr txBox="1"/>
          <p:nvPr/>
        </p:nvSpPr>
        <p:spPr>
          <a:xfrm>
            <a:off x="464406" y="3440854"/>
            <a:ext cx="48596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AMBER inherited, extends and modernizes the </a:t>
            </a:r>
            <a:r>
              <a:rPr lang="en-GB" sz="1800" dirty="0">
                <a:solidFill>
                  <a:srgbClr val="C00000"/>
                </a:solidFill>
              </a:rPr>
              <a:t>2-stage spectrometer </a:t>
            </a:r>
            <a:r>
              <a:rPr lang="en-GB" sz="1800" dirty="0"/>
              <a:t>of the </a:t>
            </a:r>
            <a:r>
              <a:rPr lang="en-GB" sz="1800" dirty="0">
                <a:solidFill>
                  <a:srgbClr val="C00000"/>
                </a:solidFill>
              </a:rPr>
              <a:t>COMPASS</a:t>
            </a:r>
            <a:r>
              <a:rPr lang="en-GB" sz="1800" dirty="0"/>
              <a:t> collaboration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F433E13-1002-3AA0-DF36-57016A7D5FD4}"/>
              </a:ext>
            </a:extLst>
          </p:cNvPr>
          <p:cNvSpPr txBox="1"/>
          <p:nvPr/>
        </p:nvSpPr>
        <p:spPr>
          <a:xfrm>
            <a:off x="478972" y="2712192"/>
            <a:ext cx="4859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at the </a:t>
            </a:r>
            <a:r>
              <a:rPr lang="en-GB" sz="1800" dirty="0">
                <a:solidFill>
                  <a:schemeClr val="accent1"/>
                </a:solidFill>
              </a:rPr>
              <a:t>M2 beamline at SPS			</a:t>
            </a:r>
            <a:r>
              <a:rPr lang="en-GB" sz="1800" dirty="0"/>
              <a:t> </a:t>
            </a:r>
            <a:r>
              <a:rPr lang="en-GB" sz="1800" dirty="0">
                <a:solidFill>
                  <a:schemeClr val="accent1"/>
                </a:solidFill>
              </a:rPr>
              <a:t>muon and hadron </a:t>
            </a:r>
            <a:r>
              <a:rPr lang="en-GB" sz="1800" dirty="0"/>
              <a:t>beams </a:t>
            </a:r>
            <a:r>
              <a:rPr lang="en-GB" sz="1800" dirty="0">
                <a:solidFill>
                  <a:schemeClr val="accent1"/>
                </a:solidFill>
              </a:rPr>
              <a:t>60 – 250 GeV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07AAD8D-E1F7-F433-F0EB-561E322B6A52}"/>
              </a:ext>
            </a:extLst>
          </p:cNvPr>
          <p:cNvSpPr txBox="1"/>
          <p:nvPr/>
        </p:nvSpPr>
        <p:spPr>
          <a:xfrm>
            <a:off x="484463" y="2036121"/>
            <a:ext cx="5112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the Collaboration consists of ~200 physicists from 34 institutes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7277E940-7074-59C5-21D6-6BC9A1358F9E}"/>
                  </a:ext>
                </a:extLst>
              </p:cNvPr>
              <p:cNvSpPr txBox="1"/>
              <p:nvPr/>
            </p:nvSpPr>
            <p:spPr>
              <a:xfrm>
                <a:off x="1087204" y="4750525"/>
                <a:ext cx="390441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800" b="1" dirty="0">
                    <a:solidFill>
                      <a:srgbClr val="008000"/>
                    </a:solidFill>
                  </a:rPr>
                  <a:t>Approved Phase I </a:t>
                </a:r>
                <a:r>
                  <a:rPr lang="en-GB" sz="1800" dirty="0"/>
                  <a:t>physics: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GB" sz="1800" dirty="0"/>
                  <a:t> production cross-sections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sz="1800" dirty="0"/>
                  <a:t>proton radius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sz="1800" dirty="0"/>
                  <a:t>pion/kaon structure functions</a:t>
                </a:r>
              </a:p>
            </p:txBody>
          </p:sp>
        </mc:Choice>
        <mc:Fallback xmlns="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7277E940-7074-59C5-21D6-6BC9A1358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204" y="4750525"/>
                <a:ext cx="3904412" cy="1200329"/>
              </a:xfrm>
              <a:prstGeom prst="rect">
                <a:avLst/>
              </a:prstGeom>
              <a:blipFill>
                <a:blip r:embed="rId3"/>
                <a:stretch>
                  <a:fillRect l="-971" t="-1042" b="-72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feld 12">
            <a:extLst>
              <a:ext uri="{FF2B5EF4-FFF2-40B4-BE49-F238E27FC236}">
                <a16:creationId xmlns:a16="http://schemas.microsoft.com/office/drawing/2014/main" id="{F2C2484A-EA9E-862E-6015-40F9426ABDE6}"/>
              </a:ext>
            </a:extLst>
          </p:cNvPr>
          <p:cNvSpPr txBox="1"/>
          <p:nvPr/>
        </p:nvSpPr>
        <p:spPr>
          <a:xfrm>
            <a:off x="5727826" y="4750525"/>
            <a:ext cx="44726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Intended </a:t>
            </a:r>
            <a:r>
              <a:rPr lang="en-US" sz="1800" b="1" dirty="0">
                <a:solidFill>
                  <a:srgbClr val="008000"/>
                </a:solidFill>
              </a:rPr>
              <a:t>Phase II </a:t>
            </a:r>
            <a:r>
              <a:rPr lang="en-US" sz="1800" dirty="0"/>
              <a:t>physics (&gt;LS4):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strange-meson spectroscopy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kaon polarizability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prompt-photon production</a:t>
            </a:r>
          </a:p>
        </p:txBody>
      </p:sp>
    </p:spTree>
    <p:extLst>
      <p:ext uri="{BB962C8B-B14F-4D97-AF65-F5344CB8AC3E}">
        <p14:creationId xmlns:p14="http://schemas.microsoft.com/office/powerpoint/2010/main" val="360718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32A32C-E670-FCDA-E31B-FE752CC14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AMBER Phase-1 in a nutshell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F9EE6FF-0065-B4DF-B321-820A5C877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14.4.2025</a:t>
            </a:r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88310CC-75FB-8D54-E17D-BFFE5A0B2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Jan Friedrich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62075C7-B906-B78B-C39D-CEBC9FFE6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62A88-F467-E646-9431-3516E6AB9CC3}" type="slidenum">
              <a:rPr lang="en-GB" smtClean="0"/>
              <a:t>9</a:t>
            </a:fld>
            <a:endParaRPr lang="en-GB"/>
          </a:p>
        </p:txBody>
      </p:sp>
      <p:pic>
        <p:nvPicPr>
          <p:cNvPr id="8" name="Picture 2" descr="Drell–Yan process - Wikipedia">
            <a:extLst>
              <a:ext uri="{FF2B5EF4-FFF2-40B4-BE49-F238E27FC236}">
                <a16:creationId xmlns:a16="http://schemas.microsoft.com/office/drawing/2014/main" id="{8F6D79A7-4583-52F9-B348-35C1F17BC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0" y="5076204"/>
            <a:ext cx="2321244" cy="122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5A653AEF-D29A-57E7-D41D-9970871CBD9F}"/>
              </a:ext>
            </a:extLst>
          </p:cNvPr>
          <p:cNvSpPr txBox="1"/>
          <p:nvPr/>
        </p:nvSpPr>
        <p:spPr>
          <a:xfrm>
            <a:off x="611524" y="4373699"/>
            <a:ext cx="5702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/>
              <a:t>Pion and kaon partonic structure </a:t>
            </a:r>
            <a:r>
              <a:rPr lang="en-GB" sz="1800" dirty="0"/>
              <a:t>via </a:t>
            </a:r>
            <a:r>
              <a:rPr lang="en-GB" sz="1800" dirty="0">
                <a:solidFill>
                  <a:schemeClr val="accent2"/>
                </a:solidFill>
              </a:rPr>
              <a:t>Drell-Yan processes</a:t>
            </a:r>
            <a:r>
              <a:rPr lang="en-GB" sz="1800" dirty="0"/>
              <a:t>: separate valence and sea contributions in unprecedented precision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2BF0A07-FCA8-BFE2-5AD7-803B88007C03}"/>
              </a:ext>
            </a:extLst>
          </p:cNvPr>
          <p:cNvSpPr txBox="1"/>
          <p:nvPr/>
        </p:nvSpPr>
        <p:spPr>
          <a:xfrm>
            <a:off x="610167" y="2823276"/>
            <a:ext cx="50677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/>
              <a:t>Proton radius </a:t>
            </a:r>
            <a:r>
              <a:rPr lang="en-GB" sz="1800" dirty="0"/>
              <a:t>via muon-proton scattering, </a:t>
            </a:r>
            <a:r>
              <a:rPr lang="en-GB" sz="1800" dirty="0">
                <a:solidFill>
                  <a:srgbClr val="C00000"/>
                </a:solidFill>
              </a:rPr>
              <a:t>recoiling proton </a:t>
            </a:r>
            <a:r>
              <a:rPr lang="en-GB" sz="1800" dirty="0"/>
              <a:t>and </a:t>
            </a:r>
            <a:r>
              <a:rPr lang="en-GB" sz="1800" dirty="0">
                <a:solidFill>
                  <a:srgbClr val="008000"/>
                </a:solidFill>
              </a:rPr>
              <a:t>scattered muon </a:t>
            </a:r>
            <a:r>
              <a:rPr lang="en-GB" sz="1800" dirty="0"/>
              <a:t>are measured in coincidence: unique in terms of systematics control</a:t>
            </a:r>
          </a:p>
        </p:txBody>
      </p:sp>
      <p:pic>
        <p:nvPicPr>
          <p:cNvPr id="17" name="Picture 1" descr="page6image1373184">
            <a:extLst>
              <a:ext uri="{FF2B5EF4-FFF2-40B4-BE49-F238E27FC236}">
                <a16:creationId xmlns:a16="http://schemas.microsoft.com/office/drawing/2014/main" id="{928D451A-D8C3-FE74-A5A1-A4488CC678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15"/>
          <a:stretch/>
        </p:blipFill>
        <p:spPr bwMode="auto">
          <a:xfrm>
            <a:off x="6257004" y="4769923"/>
            <a:ext cx="2512480" cy="1848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D42D9D10-1933-5FC8-DFDD-0008578E5D1A}"/>
              </a:ext>
            </a:extLst>
          </p:cNvPr>
          <p:cNvSpPr txBox="1"/>
          <p:nvPr/>
        </p:nvSpPr>
        <p:spPr>
          <a:xfrm>
            <a:off x="8612371" y="5093843"/>
            <a:ext cx="33022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Mass budgets: </a:t>
            </a:r>
            <a:r>
              <a:rPr lang="en-GB" sz="1600" b="1" dirty="0"/>
              <a:t>emergence</a:t>
            </a:r>
            <a:r>
              <a:rPr lang="en-GB" sz="1600" dirty="0"/>
              <a:t> of the light-hadron masses is linked to both the QCD partonic structure and to confinement</a:t>
            </a: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6227D2D9-A14A-775C-90A0-4D4F04DCFB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24" t="10946" b="17406"/>
          <a:stretch/>
        </p:blipFill>
        <p:spPr>
          <a:xfrm>
            <a:off x="7392144" y="1121284"/>
            <a:ext cx="4803129" cy="1487133"/>
          </a:xfrm>
          <a:prstGeom prst="rect">
            <a:avLst/>
          </a:prstGeom>
        </p:spPr>
      </p:pic>
      <p:sp>
        <p:nvSpPr>
          <p:cNvPr id="27" name="Rechteck 26">
            <a:extLst>
              <a:ext uri="{FF2B5EF4-FFF2-40B4-BE49-F238E27FC236}">
                <a16:creationId xmlns:a16="http://schemas.microsoft.com/office/drawing/2014/main" id="{E05245EF-B350-12C3-0FB2-158128CDCC26}"/>
              </a:ext>
            </a:extLst>
          </p:cNvPr>
          <p:cNvSpPr/>
          <p:nvPr/>
        </p:nvSpPr>
        <p:spPr>
          <a:xfrm>
            <a:off x="10860070" y="1601455"/>
            <a:ext cx="204482" cy="326023"/>
          </a:xfrm>
          <a:prstGeom prst="rect">
            <a:avLst/>
          </a:prstGeom>
          <a:solidFill>
            <a:srgbClr val="00AFE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1186CFD0-A047-96B1-92E7-EBC5FC2A6933}"/>
              </a:ext>
            </a:extLst>
          </p:cNvPr>
          <p:cNvSpPr txBox="1"/>
          <p:nvPr/>
        </p:nvSpPr>
        <p:spPr>
          <a:xfrm>
            <a:off x="609600" y="1106750"/>
            <a:ext cx="64331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/>
              <a:t>Anti-proton production cross sections </a:t>
            </a:r>
            <a:r>
              <a:rPr lang="en-GB" sz="1800" dirty="0"/>
              <a:t>in p-He and p-p collisions for constraining cosmic dark-matter search data: unique data sets in unexplored beam momentum range 60-250 GeV, successful p-He data taking in 2023, p-p and p-D in 2024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87F3B12E-6DDC-B5ED-10BE-1350491F9E6C}"/>
              </a:ext>
            </a:extLst>
          </p:cNvPr>
          <p:cNvSpPr txBox="1"/>
          <p:nvPr/>
        </p:nvSpPr>
        <p:spPr>
          <a:xfrm>
            <a:off x="7803953" y="2578273"/>
            <a:ext cx="4080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RICH PID: Cerenkov angle vs. momentum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649C764F-9D15-1BC0-FA8C-CBA91F010B68}"/>
                  </a:ext>
                </a:extLst>
              </p:cNvPr>
              <p:cNvSpPr txBox="1"/>
              <p:nvPr/>
            </p:nvSpPr>
            <p:spPr>
              <a:xfrm>
                <a:off x="7606961" y="1415711"/>
                <a:ext cx="59659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16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6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de-DE" sz="16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GB" sz="1600" b="1" dirty="0"/>
              </a:p>
            </p:txBody>
          </p:sp>
        </mc:Choice>
        <mc:Fallback xmlns=""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649C764F-9D15-1BC0-FA8C-CBA91F010B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6961" y="1415711"/>
                <a:ext cx="596598" cy="338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feld 31">
                <a:extLst>
                  <a:ext uri="{FF2B5EF4-FFF2-40B4-BE49-F238E27FC236}">
                    <a16:creationId xmlns:a16="http://schemas.microsoft.com/office/drawing/2014/main" id="{95C7E52E-6E99-59E3-B93F-812E5733DE7E}"/>
                  </a:ext>
                </a:extLst>
              </p:cNvPr>
              <p:cNvSpPr txBox="1"/>
              <p:nvPr/>
            </p:nvSpPr>
            <p:spPr>
              <a:xfrm>
                <a:off x="7972839" y="1441589"/>
                <a:ext cx="59659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16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6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de-DE" sz="16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GB" sz="1600" b="1" dirty="0"/>
              </a:p>
            </p:txBody>
          </p:sp>
        </mc:Choice>
        <mc:Fallback xmlns="">
          <p:sp>
            <p:nvSpPr>
              <p:cNvPr id="32" name="Textfeld 31">
                <a:extLst>
                  <a:ext uri="{FF2B5EF4-FFF2-40B4-BE49-F238E27FC236}">
                    <a16:creationId xmlns:a16="http://schemas.microsoft.com/office/drawing/2014/main" id="{95C7E52E-6E99-59E3-B93F-812E5733DE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2839" y="1441589"/>
                <a:ext cx="596598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feld 32">
                <a:extLst>
                  <a:ext uri="{FF2B5EF4-FFF2-40B4-BE49-F238E27FC236}">
                    <a16:creationId xmlns:a16="http://schemas.microsoft.com/office/drawing/2014/main" id="{F5F46D31-FBB7-87DF-D30C-7ABE06064661}"/>
                  </a:ext>
                </a:extLst>
              </p:cNvPr>
              <p:cNvSpPr txBox="1"/>
              <p:nvPr/>
            </p:nvSpPr>
            <p:spPr>
              <a:xfrm>
                <a:off x="8465463" y="1595189"/>
                <a:ext cx="31950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en-GB" sz="1600" b="1" dirty="0"/>
              </a:p>
            </p:txBody>
          </p:sp>
        </mc:Choice>
        <mc:Fallback xmlns="">
          <p:sp>
            <p:nvSpPr>
              <p:cNvPr id="33" name="Textfeld 32">
                <a:extLst>
                  <a:ext uri="{FF2B5EF4-FFF2-40B4-BE49-F238E27FC236}">
                    <a16:creationId xmlns:a16="http://schemas.microsoft.com/office/drawing/2014/main" id="{F5F46D31-FBB7-87DF-D30C-7ABE060646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5463" y="1595189"/>
                <a:ext cx="319501" cy="338554"/>
              </a:xfrm>
              <a:prstGeom prst="rect">
                <a:avLst/>
              </a:prstGeom>
              <a:blipFill>
                <a:blip r:embed="rId7"/>
                <a:stretch>
                  <a:fillRect b="-35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feld 33">
                <a:extLst>
                  <a:ext uri="{FF2B5EF4-FFF2-40B4-BE49-F238E27FC236}">
                    <a16:creationId xmlns:a16="http://schemas.microsoft.com/office/drawing/2014/main" id="{2AF32EF4-A47C-E658-1DC0-CFF40FF93983}"/>
                  </a:ext>
                </a:extLst>
              </p:cNvPr>
              <p:cNvSpPr txBox="1"/>
              <p:nvPr/>
            </p:nvSpPr>
            <p:spPr>
              <a:xfrm>
                <a:off x="9945738" y="1390160"/>
                <a:ext cx="59659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1600" b="1" i="1" dirty="0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600" b="1" i="1" dirty="0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de-DE" sz="1600" b="1" i="1" dirty="0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GB" sz="1600" b="1" dirty="0">
                  <a:solidFill>
                    <a:srgbClr val="00FFFF"/>
                  </a:solidFill>
                </a:endParaRPr>
              </a:p>
            </p:txBody>
          </p:sp>
        </mc:Choice>
        <mc:Fallback xmlns="">
          <p:sp>
            <p:nvSpPr>
              <p:cNvPr id="34" name="Textfeld 33">
                <a:extLst>
                  <a:ext uri="{FF2B5EF4-FFF2-40B4-BE49-F238E27FC236}">
                    <a16:creationId xmlns:a16="http://schemas.microsoft.com/office/drawing/2014/main" id="{2AF32EF4-A47C-E658-1DC0-CFF40FF939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5738" y="1390160"/>
                <a:ext cx="596598" cy="3385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feld 34">
                <a:extLst>
                  <a:ext uri="{FF2B5EF4-FFF2-40B4-BE49-F238E27FC236}">
                    <a16:creationId xmlns:a16="http://schemas.microsoft.com/office/drawing/2014/main" id="{1B1DF184-5CBA-52A4-DDD4-FF9EDAADAAA7}"/>
                  </a:ext>
                </a:extLst>
              </p:cNvPr>
              <p:cNvSpPr txBox="1"/>
              <p:nvPr/>
            </p:nvSpPr>
            <p:spPr>
              <a:xfrm>
                <a:off x="10263472" y="1415711"/>
                <a:ext cx="59659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1600" b="1" i="1" dirty="0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600" b="1" i="1" dirty="0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de-DE" sz="1600" b="1" i="1" dirty="0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GB" sz="1600" b="1" dirty="0">
                  <a:solidFill>
                    <a:srgbClr val="00FFFF"/>
                  </a:solidFill>
                </a:endParaRPr>
              </a:p>
            </p:txBody>
          </p:sp>
        </mc:Choice>
        <mc:Fallback xmlns="">
          <p:sp>
            <p:nvSpPr>
              <p:cNvPr id="35" name="Textfeld 34">
                <a:extLst>
                  <a:ext uri="{FF2B5EF4-FFF2-40B4-BE49-F238E27FC236}">
                    <a16:creationId xmlns:a16="http://schemas.microsoft.com/office/drawing/2014/main" id="{1B1DF184-5CBA-52A4-DDD4-FF9EDAADAA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3472" y="1415711"/>
                <a:ext cx="596598" cy="3385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feld 35">
                <a:extLst>
                  <a:ext uri="{FF2B5EF4-FFF2-40B4-BE49-F238E27FC236}">
                    <a16:creationId xmlns:a16="http://schemas.microsoft.com/office/drawing/2014/main" id="{F48FEBCC-B52C-D2DC-E918-C05F5436D6C6}"/>
                  </a:ext>
                </a:extLst>
              </p:cNvPr>
              <p:cNvSpPr txBox="1"/>
              <p:nvPr/>
            </p:nvSpPr>
            <p:spPr>
              <a:xfrm>
                <a:off x="10677494" y="1558146"/>
                <a:ext cx="59659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GB" sz="1800" b="1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1800" b="1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</m:acc>
                    </m:oMath>
                  </m:oMathPara>
                </a14:m>
                <a:endParaRPr lang="en-GB" sz="1800" b="1" dirty="0">
                  <a:solidFill>
                    <a:srgbClr val="00FFFF"/>
                  </a:solidFill>
                </a:endParaRPr>
              </a:p>
            </p:txBody>
          </p:sp>
        </mc:Choice>
        <mc:Fallback xmlns="">
          <p:sp>
            <p:nvSpPr>
              <p:cNvPr id="36" name="Textfeld 35">
                <a:extLst>
                  <a:ext uri="{FF2B5EF4-FFF2-40B4-BE49-F238E27FC236}">
                    <a16:creationId xmlns:a16="http://schemas.microsoft.com/office/drawing/2014/main" id="{F48FEBCC-B52C-D2DC-E918-C05F5436D6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77494" y="1558146"/>
                <a:ext cx="596598" cy="369332"/>
              </a:xfrm>
              <a:prstGeom prst="rect">
                <a:avLst/>
              </a:prstGeom>
              <a:blipFill>
                <a:blip r:embed="rId10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feld 36">
            <a:extLst>
              <a:ext uri="{FF2B5EF4-FFF2-40B4-BE49-F238E27FC236}">
                <a16:creationId xmlns:a16="http://schemas.microsoft.com/office/drawing/2014/main" id="{C42B0044-3D69-89AF-0E16-605B21DEF66C}"/>
              </a:ext>
            </a:extLst>
          </p:cNvPr>
          <p:cNvSpPr txBox="1"/>
          <p:nvPr/>
        </p:nvSpPr>
        <p:spPr>
          <a:xfrm>
            <a:off x="8417458" y="6332073"/>
            <a:ext cx="12564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i="1" dirty="0"/>
              <a:t>plot courtesy C. Robert</a:t>
            </a:r>
          </a:p>
        </p:txBody>
      </p:sp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418211F4-B2A4-9CE6-7D22-CE65887458A8}"/>
              </a:ext>
            </a:extLst>
          </p:cNvPr>
          <p:cNvGrpSpPr/>
          <p:nvPr/>
        </p:nvGrpSpPr>
        <p:grpSpPr>
          <a:xfrm>
            <a:off x="6164041" y="3070335"/>
            <a:ext cx="5908623" cy="1377563"/>
            <a:chOff x="6164041" y="3070335"/>
            <a:chExt cx="5908623" cy="1377563"/>
          </a:xfrm>
        </p:grpSpPr>
        <p:pic>
          <p:nvPicPr>
            <p:cNvPr id="7" name="Picture 5">
              <a:extLst>
                <a:ext uri="{FF2B5EF4-FFF2-40B4-BE49-F238E27FC236}">
                  <a16:creationId xmlns:a16="http://schemas.microsoft.com/office/drawing/2014/main" id="{E297804B-B1CE-650D-0504-040C5F66B2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b="16368"/>
            <a:stretch/>
          </p:blipFill>
          <p:spPr>
            <a:xfrm>
              <a:off x="6164041" y="3070335"/>
              <a:ext cx="5720184" cy="1377563"/>
            </a:xfrm>
            <a:prstGeom prst="rect">
              <a:avLst/>
            </a:prstGeom>
            <a:effectLst/>
          </p:spPr>
        </p:pic>
        <p:cxnSp>
          <p:nvCxnSpPr>
            <p:cNvPr id="11" name="Gerade Verbindung 10">
              <a:extLst>
                <a:ext uri="{FF2B5EF4-FFF2-40B4-BE49-F238E27FC236}">
                  <a16:creationId xmlns:a16="http://schemas.microsoft.com/office/drawing/2014/main" id="{2DBC822B-F0A6-05E7-483C-2DFFAF6AF9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24133" y="3727818"/>
              <a:ext cx="3048531" cy="216024"/>
            </a:xfrm>
            <a:prstGeom prst="line">
              <a:avLst/>
            </a:prstGeom>
            <a:ln>
              <a:solidFill>
                <a:srgbClr val="92D05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11">
              <a:extLst>
                <a:ext uri="{FF2B5EF4-FFF2-40B4-BE49-F238E27FC236}">
                  <a16:creationId xmlns:a16="http://schemas.microsoft.com/office/drawing/2014/main" id="{47C760B0-9597-DF2C-BDA7-5F541A6D223D}"/>
                </a:ext>
              </a:extLst>
            </p:cNvPr>
            <p:cNvCxnSpPr>
              <a:cxnSpLocks/>
            </p:cNvCxnSpPr>
            <p:nvPr/>
          </p:nvCxnSpPr>
          <p:spPr>
            <a:xfrm>
              <a:off x="6312024" y="3943842"/>
              <a:ext cx="2712109" cy="0"/>
            </a:xfrm>
            <a:prstGeom prst="line">
              <a:avLst/>
            </a:prstGeom>
            <a:ln>
              <a:solidFill>
                <a:srgbClr val="92D05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feld 12">
                  <a:extLst>
                    <a:ext uri="{FF2B5EF4-FFF2-40B4-BE49-F238E27FC236}">
                      <a16:creationId xmlns:a16="http://schemas.microsoft.com/office/drawing/2014/main" id="{761EEE6B-54FF-14B1-98D6-9953E5950331}"/>
                    </a:ext>
                  </a:extLst>
                </p:cNvPr>
                <p:cNvSpPr txBox="1"/>
                <p:nvPr/>
              </p:nvSpPr>
              <p:spPr>
                <a:xfrm>
                  <a:off x="10395251" y="3935919"/>
                  <a:ext cx="51926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GB" sz="1800" b="1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  <m:r>
                        <a:rPr lang="de-DE" sz="1800" b="1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</m:oMath>
                  </a14:m>
                  <a:r>
                    <a:rPr lang="en-GB" sz="1800" dirty="0"/>
                    <a:t> </a:t>
                  </a:r>
                </a:p>
              </p:txBody>
            </p:sp>
          </mc:Choice>
          <mc:Fallback xmlns="">
            <p:sp>
              <p:nvSpPr>
                <p:cNvPr id="13" name="Textfeld 12">
                  <a:extLst>
                    <a:ext uri="{FF2B5EF4-FFF2-40B4-BE49-F238E27FC236}">
                      <a16:creationId xmlns:a16="http://schemas.microsoft.com/office/drawing/2014/main" id="{761EEE6B-54FF-14B1-98D6-9953E59503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95251" y="3935919"/>
                  <a:ext cx="519264" cy="369332"/>
                </a:xfrm>
                <a:prstGeom prst="rect">
                  <a:avLst/>
                </a:prstGeom>
                <a:blipFill>
                  <a:blip r:embed="rId16"/>
                  <a:stretch>
                    <a:fillRect b="-1034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feld 13">
                  <a:extLst>
                    <a:ext uri="{FF2B5EF4-FFF2-40B4-BE49-F238E27FC236}">
                      <a16:creationId xmlns:a16="http://schemas.microsoft.com/office/drawing/2014/main" id="{0A360CBA-722C-EBB6-E83B-E32A34074F84}"/>
                    </a:ext>
                  </a:extLst>
                </p:cNvPr>
                <p:cNvSpPr txBox="1"/>
                <p:nvPr/>
              </p:nvSpPr>
              <p:spPr>
                <a:xfrm>
                  <a:off x="9069452" y="3915771"/>
                  <a:ext cx="36004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de-DE" sz="1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a14:m>
                  <a:r>
                    <a:rPr lang="en-GB" sz="1800" dirty="0"/>
                    <a:t> </a:t>
                  </a:r>
                </a:p>
              </p:txBody>
            </p:sp>
          </mc:Choice>
          <mc:Fallback xmlns="">
            <p:sp>
              <p:nvSpPr>
                <p:cNvPr id="14" name="Textfeld 13">
                  <a:extLst>
                    <a:ext uri="{FF2B5EF4-FFF2-40B4-BE49-F238E27FC236}">
                      <a16:creationId xmlns:a16="http://schemas.microsoft.com/office/drawing/2014/main" id="{0A360CBA-722C-EBB6-E83B-E32A34074F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69452" y="3915771"/>
                  <a:ext cx="360040" cy="369332"/>
                </a:xfrm>
                <a:prstGeom prst="rect">
                  <a:avLst/>
                </a:prstGeom>
                <a:blipFill>
                  <a:blip r:embed="rId17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Gerade Verbindung 14">
              <a:extLst>
                <a:ext uri="{FF2B5EF4-FFF2-40B4-BE49-F238E27FC236}">
                  <a16:creationId xmlns:a16="http://schemas.microsoft.com/office/drawing/2014/main" id="{D106520E-C38D-8FF6-D9B9-DA1E6C3C06D3}"/>
                </a:ext>
              </a:extLst>
            </p:cNvPr>
            <p:cNvCxnSpPr>
              <a:cxnSpLocks/>
            </p:cNvCxnSpPr>
            <p:nvPr/>
          </p:nvCxnSpPr>
          <p:spPr>
            <a:xfrm>
              <a:off x="9011938" y="3943842"/>
              <a:ext cx="108398" cy="276923"/>
            </a:xfrm>
            <a:prstGeom prst="line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feld 15">
                  <a:extLst>
                    <a:ext uri="{FF2B5EF4-FFF2-40B4-BE49-F238E27FC236}">
                      <a16:creationId xmlns:a16="http://schemas.microsoft.com/office/drawing/2014/main" id="{0D29EEC4-4810-5647-47C2-608FB49F7DA0}"/>
                    </a:ext>
                  </a:extLst>
                </p:cNvPr>
                <p:cNvSpPr txBox="1"/>
                <p:nvPr/>
              </p:nvSpPr>
              <p:spPr>
                <a:xfrm>
                  <a:off x="7412554" y="3940333"/>
                  <a:ext cx="44693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GB" sz="1800" b="1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</m:oMath>
                  </a14:m>
                  <a:r>
                    <a:rPr lang="en-GB" sz="1800" dirty="0"/>
                    <a:t> </a:t>
                  </a:r>
                </a:p>
              </p:txBody>
            </p:sp>
          </mc:Choice>
          <mc:Fallback xmlns="">
            <p:sp>
              <p:nvSpPr>
                <p:cNvPr id="16" name="Textfeld 15">
                  <a:extLst>
                    <a:ext uri="{FF2B5EF4-FFF2-40B4-BE49-F238E27FC236}">
                      <a16:creationId xmlns:a16="http://schemas.microsoft.com/office/drawing/2014/main" id="{0D29EEC4-4810-5647-47C2-608FB49F7D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554" y="3940333"/>
                  <a:ext cx="446932" cy="369332"/>
                </a:xfrm>
                <a:prstGeom prst="rect">
                  <a:avLst/>
                </a:prstGeom>
                <a:blipFill>
                  <a:blip r:embed="rId18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Rechteck 37">
              <a:extLst>
                <a:ext uri="{FF2B5EF4-FFF2-40B4-BE49-F238E27FC236}">
                  <a16:creationId xmlns:a16="http://schemas.microsoft.com/office/drawing/2014/main" id="{AF4E5DA1-04BE-CDF8-FAB9-5FA06814BE36}"/>
                </a:ext>
              </a:extLst>
            </p:cNvPr>
            <p:cNvSpPr/>
            <p:nvPr/>
          </p:nvSpPr>
          <p:spPr>
            <a:xfrm>
              <a:off x="6653464" y="3484271"/>
              <a:ext cx="288032" cy="155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9" name="Rechteck 38">
              <a:extLst>
                <a:ext uri="{FF2B5EF4-FFF2-40B4-BE49-F238E27FC236}">
                  <a16:creationId xmlns:a16="http://schemas.microsoft.com/office/drawing/2014/main" id="{8E037CAE-6CCC-3442-9718-0880C844C68A}"/>
                </a:ext>
              </a:extLst>
            </p:cNvPr>
            <p:cNvSpPr/>
            <p:nvPr/>
          </p:nvSpPr>
          <p:spPr>
            <a:xfrm>
              <a:off x="6243079" y="3465930"/>
              <a:ext cx="288032" cy="155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0" name="Rechteck 39">
              <a:extLst>
                <a:ext uri="{FF2B5EF4-FFF2-40B4-BE49-F238E27FC236}">
                  <a16:creationId xmlns:a16="http://schemas.microsoft.com/office/drawing/2014/main" id="{B8AA8047-E8B3-42AA-2C66-3AE509DF5692}"/>
                </a:ext>
              </a:extLst>
            </p:cNvPr>
            <p:cNvSpPr/>
            <p:nvPr/>
          </p:nvSpPr>
          <p:spPr>
            <a:xfrm>
              <a:off x="6588000" y="4267107"/>
              <a:ext cx="287192" cy="155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6552715A-3A2B-45DB-9D89-8A876DA26A06}"/>
                </a:ext>
              </a:extLst>
            </p:cNvPr>
            <p:cNvSpPr/>
            <p:nvPr/>
          </p:nvSpPr>
          <p:spPr>
            <a:xfrm>
              <a:off x="6653464" y="3299956"/>
              <a:ext cx="288032" cy="155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2" name="Rechteck 41">
              <a:extLst>
                <a:ext uri="{FF2B5EF4-FFF2-40B4-BE49-F238E27FC236}">
                  <a16:creationId xmlns:a16="http://schemas.microsoft.com/office/drawing/2014/main" id="{53890233-ACA7-C959-0961-2B2103DEA908}"/>
                </a:ext>
              </a:extLst>
            </p:cNvPr>
            <p:cNvSpPr/>
            <p:nvPr/>
          </p:nvSpPr>
          <p:spPr>
            <a:xfrm>
              <a:off x="8171163" y="4265868"/>
              <a:ext cx="287192" cy="155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3" name="Rechteck 42">
              <a:extLst>
                <a:ext uri="{FF2B5EF4-FFF2-40B4-BE49-F238E27FC236}">
                  <a16:creationId xmlns:a16="http://schemas.microsoft.com/office/drawing/2014/main" id="{B27D9FF4-7554-75AE-B1A8-9F79246553B8}"/>
                </a:ext>
              </a:extLst>
            </p:cNvPr>
            <p:cNvSpPr/>
            <p:nvPr/>
          </p:nvSpPr>
          <p:spPr>
            <a:xfrm>
              <a:off x="8237228" y="3479053"/>
              <a:ext cx="287192" cy="155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4" name="Rechteck 43">
              <a:extLst>
                <a:ext uri="{FF2B5EF4-FFF2-40B4-BE49-F238E27FC236}">
                  <a16:creationId xmlns:a16="http://schemas.microsoft.com/office/drawing/2014/main" id="{13A47F7E-5AEE-F9EC-468E-8AF58708F357}"/>
                </a:ext>
              </a:extLst>
            </p:cNvPr>
            <p:cNvSpPr/>
            <p:nvPr/>
          </p:nvSpPr>
          <p:spPr>
            <a:xfrm>
              <a:off x="8191828" y="3302089"/>
              <a:ext cx="287192" cy="155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5" name="Rechteck 44">
              <a:extLst>
                <a:ext uri="{FF2B5EF4-FFF2-40B4-BE49-F238E27FC236}">
                  <a16:creationId xmlns:a16="http://schemas.microsoft.com/office/drawing/2014/main" id="{706B5494-156A-ACAC-C07F-5B5C9A056585}"/>
                </a:ext>
              </a:extLst>
            </p:cNvPr>
            <p:cNvSpPr/>
            <p:nvPr/>
          </p:nvSpPr>
          <p:spPr>
            <a:xfrm>
              <a:off x="9547297" y="3495177"/>
              <a:ext cx="287192" cy="155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6" name="Rechteck 45">
              <a:extLst>
                <a:ext uri="{FF2B5EF4-FFF2-40B4-BE49-F238E27FC236}">
                  <a16:creationId xmlns:a16="http://schemas.microsoft.com/office/drawing/2014/main" id="{0A524DF7-FCE6-0792-ECF0-8652F933C91E}"/>
                </a:ext>
              </a:extLst>
            </p:cNvPr>
            <p:cNvSpPr/>
            <p:nvPr/>
          </p:nvSpPr>
          <p:spPr>
            <a:xfrm>
              <a:off x="9628444" y="4265765"/>
              <a:ext cx="287192" cy="155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7" name="Rechteck 46">
              <a:extLst>
                <a:ext uri="{FF2B5EF4-FFF2-40B4-BE49-F238E27FC236}">
                  <a16:creationId xmlns:a16="http://schemas.microsoft.com/office/drawing/2014/main" id="{584D8FC8-600A-BCCA-008A-E9C1B56E9B7B}"/>
                </a:ext>
              </a:extLst>
            </p:cNvPr>
            <p:cNvSpPr/>
            <p:nvPr/>
          </p:nvSpPr>
          <p:spPr>
            <a:xfrm>
              <a:off x="9585756" y="3300801"/>
              <a:ext cx="287192" cy="155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Rechteck 47">
              <a:extLst>
                <a:ext uri="{FF2B5EF4-FFF2-40B4-BE49-F238E27FC236}">
                  <a16:creationId xmlns:a16="http://schemas.microsoft.com/office/drawing/2014/main" id="{F3FE1E8F-BCAD-3657-D402-AA6273A685BB}"/>
                </a:ext>
              </a:extLst>
            </p:cNvPr>
            <p:cNvSpPr/>
            <p:nvPr/>
          </p:nvSpPr>
          <p:spPr>
            <a:xfrm>
              <a:off x="11185200" y="4265764"/>
              <a:ext cx="287192" cy="155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9" name="Rechteck 48">
              <a:extLst>
                <a:ext uri="{FF2B5EF4-FFF2-40B4-BE49-F238E27FC236}">
                  <a16:creationId xmlns:a16="http://schemas.microsoft.com/office/drawing/2014/main" id="{E76EA02E-D946-D8F3-91C4-56DD22C48570}"/>
                </a:ext>
              </a:extLst>
            </p:cNvPr>
            <p:cNvSpPr/>
            <p:nvPr/>
          </p:nvSpPr>
          <p:spPr>
            <a:xfrm>
              <a:off x="11109600" y="3487632"/>
              <a:ext cx="287192" cy="155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0" name="Rechteck 49">
              <a:extLst>
                <a:ext uri="{FF2B5EF4-FFF2-40B4-BE49-F238E27FC236}">
                  <a16:creationId xmlns:a16="http://schemas.microsoft.com/office/drawing/2014/main" id="{DBD8B3DC-3CEE-C5EF-5DBD-BFD9CCD9481D}"/>
                </a:ext>
              </a:extLst>
            </p:cNvPr>
            <p:cNvSpPr/>
            <p:nvPr/>
          </p:nvSpPr>
          <p:spPr>
            <a:xfrm>
              <a:off x="11145833" y="3299955"/>
              <a:ext cx="287192" cy="155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1" name="Rechteck 50">
              <a:extLst>
                <a:ext uri="{FF2B5EF4-FFF2-40B4-BE49-F238E27FC236}">
                  <a16:creationId xmlns:a16="http://schemas.microsoft.com/office/drawing/2014/main" id="{AAC1045F-89DC-07FB-1601-1EC4B33B5C0B}"/>
                </a:ext>
              </a:extLst>
            </p:cNvPr>
            <p:cNvSpPr/>
            <p:nvPr/>
          </p:nvSpPr>
          <p:spPr>
            <a:xfrm>
              <a:off x="11547657" y="3478724"/>
              <a:ext cx="287192" cy="155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2" name="Textfeld 51">
              <a:extLst>
                <a:ext uri="{FF2B5EF4-FFF2-40B4-BE49-F238E27FC236}">
                  <a16:creationId xmlns:a16="http://schemas.microsoft.com/office/drawing/2014/main" id="{382D9446-DFED-E657-FD3C-03E4C6FCB0E5}"/>
                </a:ext>
              </a:extLst>
            </p:cNvPr>
            <p:cNvSpPr txBox="1"/>
            <p:nvPr/>
          </p:nvSpPr>
          <p:spPr>
            <a:xfrm>
              <a:off x="6787007" y="3300161"/>
              <a:ext cx="17384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i="1" dirty="0">
                  <a:solidFill>
                    <a:srgbClr val="008000"/>
                  </a:solidFill>
                </a:rPr>
                <a:t>beam tracking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feld 52">
                  <a:extLst>
                    <a:ext uri="{FF2B5EF4-FFF2-40B4-BE49-F238E27FC236}">
                      <a16:creationId xmlns:a16="http://schemas.microsoft.com/office/drawing/2014/main" id="{F6F72179-794E-8233-9860-17FC1D30310E}"/>
                    </a:ext>
                  </a:extLst>
                </p:cNvPr>
                <p:cNvSpPr txBox="1"/>
                <p:nvPr/>
              </p:nvSpPr>
              <p:spPr>
                <a:xfrm>
                  <a:off x="9910298" y="3270826"/>
                  <a:ext cx="141540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GB" sz="1800" i="1" smtClean="0">
                          <a:solidFill>
                            <a:srgbClr val="008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de-DE" sz="1800" b="0" i="1" smtClean="0">
                          <a:solidFill>
                            <a:srgbClr val="008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</m:oMath>
                  </a14:m>
                  <a:r>
                    <a:rPr lang="en-GB" sz="1800" i="1" dirty="0">
                      <a:solidFill>
                        <a:srgbClr val="008000"/>
                      </a:solidFill>
                    </a:rPr>
                    <a:t> tracking </a:t>
                  </a:r>
                </a:p>
              </p:txBody>
            </p:sp>
          </mc:Choice>
          <mc:Fallback xmlns="">
            <p:sp>
              <p:nvSpPr>
                <p:cNvPr id="53" name="Textfeld 52">
                  <a:extLst>
                    <a:ext uri="{FF2B5EF4-FFF2-40B4-BE49-F238E27FC236}">
                      <a16:creationId xmlns:a16="http://schemas.microsoft.com/office/drawing/2014/main" id="{F6F72179-794E-8233-9860-17FC1D3031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10298" y="3270826"/>
                  <a:ext cx="1415401" cy="369332"/>
                </a:xfrm>
                <a:prstGeom prst="rect">
                  <a:avLst/>
                </a:prstGeom>
                <a:blipFill>
                  <a:blip r:embed="rId19"/>
                  <a:stretch>
                    <a:fillRect t="-6667" b="-2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581045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8" grpId="0"/>
      <p:bldP spid="37" grpId="0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2057</Words>
  <Application>Microsoft Macintosh PowerPoint</Application>
  <PresentationFormat>Breitbild</PresentationFormat>
  <Paragraphs>366</Paragraphs>
  <Slides>44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44</vt:i4>
      </vt:variant>
    </vt:vector>
  </HeadingPairs>
  <TitlesOfParts>
    <vt:vector size="52" baseType="lpstr">
      <vt:lpstr>Arial</vt:lpstr>
      <vt:lpstr>ArialMT</vt:lpstr>
      <vt:lpstr>Calibri</vt:lpstr>
      <vt:lpstr>Calibri Light</vt:lpstr>
      <vt:lpstr>Cambria Math</vt:lpstr>
      <vt:lpstr>Times New Roman</vt:lpstr>
      <vt:lpstr>Wingdings</vt:lpstr>
      <vt:lpstr>Office</vt:lpstr>
      <vt:lpstr>PowerPoint-Präsentation</vt:lpstr>
      <vt:lpstr>News on hadron spectroscopy from COMPASS</vt:lpstr>
      <vt:lpstr>Further analysis of π^- p→π^- η^((′)) p</vt:lpstr>
      <vt:lpstr>Further analysis of π^- p→π^- η^((′)) p</vt:lpstr>
      <vt:lpstr>Resonance model fit of ωπ^- π^0 </vt:lpstr>
      <vt:lpstr>Partial-wave analysis of  K_S^0 K^- </vt:lpstr>
      <vt:lpstr>Common signals in  K_S^0 K^- and  ωπ^- π^0  </vt:lpstr>
      <vt:lpstr>Apparatus for Meson and Baryon Experimental Research</vt:lpstr>
      <vt:lpstr>AMBER Phase-1 in a nutshell</vt:lpstr>
      <vt:lpstr>Antiproton production cross-sections for dark-matter searches</vt:lpstr>
      <vt:lpstr>Antiproton production cross-sections: uncertainty estimates</vt:lpstr>
      <vt:lpstr>Measurement of G_E^p at small Q^2</vt:lpstr>
      <vt:lpstr>Basic Idea of the AMBER measurement</vt:lpstr>
      <vt:lpstr>New Equipment for PRM</vt:lpstr>
      <vt:lpstr>TPC layout</vt:lpstr>
      <vt:lpstr>New High-Pressure Time Projection Chamber</vt:lpstr>
      <vt:lpstr>Electrode and Readout Anode Structure</vt:lpstr>
      <vt:lpstr>Assembly of the TPC</vt:lpstr>
      <vt:lpstr>Assembly of the TPC</vt:lpstr>
      <vt:lpstr>Hydrogen Gas Purification </vt:lpstr>
      <vt:lpstr>Scintillating-Fiber Hodoscope</vt:lpstr>
      <vt:lpstr>Simulation of the PRM Setup</vt:lpstr>
      <vt:lpstr>Tests and Schedule for PRM Data Taking</vt:lpstr>
      <vt:lpstr>Test Data Analysis</vt:lpstr>
      <vt:lpstr>Radiative Corrections for μp Scattering</vt:lpstr>
      <vt:lpstr>On the agenda for AMBER phase 2: Hadron charge radii</vt:lpstr>
      <vt:lpstr>Spectroscopy plans for AMBER phase 2: intense kaon beams</vt:lpstr>
      <vt:lpstr>COMPASS kaon spectroscopy results</vt:lpstr>
      <vt:lpstr>Kaon spectroscopy plans at AMBER</vt:lpstr>
      <vt:lpstr>Summary</vt:lpstr>
      <vt:lpstr>Backup</vt:lpstr>
      <vt:lpstr>mass dependence of the double-Reggeon contributions </vt:lpstr>
      <vt:lpstr>propagation to the full cos⁡〖ϑ_GJ 〗 spectrum</vt:lpstr>
      <vt:lpstr>The π_1 (1600)  in the different channels accessible to COMPASS</vt:lpstr>
      <vt:lpstr>AMBER Collaboration and timelines</vt:lpstr>
      <vt:lpstr>Impact of photon emission on the muon-proton correlation</vt:lpstr>
      <vt:lpstr>Drell-Yan and pion PDFs at AMBER</vt:lpstr>
      <vt:lpstr>The ideas of the Phase-2 proposal</vt:lpstr>
      <vt:lpstr>Beam PID by CEDARs</vt:lpstr>
      <vt:lpstr>Exotic mesons</vt:lpstr>
      <vt:lpstr>Limitations at COMPASS</vt:lpstr>
      <vt:lpstr>COMPASS: 𝑲- 𝝅− 𝝅+</vt:lpstr>
      <vt:lpstr>Setup for strange-meson spectroscopy</vt:lpstr>
      <vt:lpstr>Kinematics for different beam particles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Microsoft Office User</dc:creator>
  <cp:lastModifiedBy>Jan Friedrich</cp:lastModifiedBy>
  <cp:revision>31</cp:revision>
  <dcterms:created xsi:type="dcterms:W3CDTF">2022-10-13T06:42:35Z</dcterms:created>
  <dcterms:modified xsi:type="dcterms:W3CDTF">2025-04-14T17:46:05Z</dcterms:modified>
</cp:coreProperties>
</file>