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413" r:id="rId2"/>
    <p:sldId id="798" r:id="rId3"/>
    <p:sldId id="832" r:id="rId4"/>
    <p:sldId id="788" r:id="rId5"/>
    <p:sldId id="784" r:id="rId6"/>
    <p:sldId id="735" r:id="rId7"/>
    <p:sldId id="750" r:id="rId8"/>
    <p:sldId id="751" r:id="rId9"/>
    <p:sldId id="826" r:id="rId10"/>
    <p:sldId id="807" r:id="rId11"/>
    <p:sldId id="748" r:id="rId12"/>
    <p:sldId id="701" r:id="rId13"/>
    <p:sldId id="816" r:id="rId14"/>
    <p:sldId id="805" r:id="rId15"/>
    <p:sldId id="786" r:id="rId16"/>
    <p:sldId id="810" r:id="rId17"/>
    <p:sldId id="817" r:id="rId18"/>
    <p:sldId id="803" r:id="rId19"/>
    <p:sldId id="831" r:id="rId20"/>
    <p:sldId id="823" r:id="rId21"/>
    <p:sldId id="801" r:id="rId22"/>
    <p:sldId id="813" r:id="rId23"/>
    <p:sldId id="809" r:id="rId24"/>
    <p:sldId id="827" r:id="rId25"/>
    <p:sldId id="799" r:id="rId26"/>
    <p:sldId id="821" r:id="rId27"/>
    <p:sldId id="70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1FF56"/>
    <a:srgbClr val="FF2120"/>
    <a:srgbClr val="FD0033"/>
    <a:srgbClr val="FC3F1E"/>
    <a:srgbClr val="FB2D2F"/>
    <a:srgbClr val="FF0082"/>
    <a:srgbClr val="FF0080"/>
    <a:srgbClr val="FFFF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9" autoAdjust="0"/>
    <p:restoredTop sz="99840" autoAdjust="0"/>
  </p:normalViewPr>
  <p:slideViewPr>
    <p:cSldViewPr snapToObjects="1">
      <p:cViewPr varScale="1">
        <p:scale>
          <a:sx n="105" d="100"/>
          <a:sy n="105" d="100"/>
        </p:scale>
        <p:origin x="-12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E50F-4BEE-1540-B987-3D2E6F25D5D8}" type="datetimeFigureOut">
              <a:rPr lang="en-US" smtClean="0"/>
              <a:pPr/>
              <a:t>4/15/25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351-30D7-7D4E-8238-DF41A34D9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38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77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71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38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36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05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29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12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20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19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28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55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26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58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52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65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82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9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7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43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3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50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5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22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42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3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440A9F-CC87-D346-9976-B7CE49DB7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D1692C-64D1-1346-B804-148E74BFED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C1A4A-8DDF-D54B-96EC-3CA4FC19A2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CBF7123-056F-4540-A9F4-E6F326E8B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BFEC6C2-463F-6E48-8885-D8A61BF55E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E2CA12B-A48A-EC4C-95CA-A506E3B77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C04E742-8FF3-F44C-87E1-E133DED7B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A7387-6D52-C240-B967-337E5D8E12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28A0B2-7A63-9F48-B2A5-51FDA41E23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8A2CB5-6506-3247-8E1C-4B83619FF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7D8D8E-0F49-6A41-8C9C-011F35D225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B91CF2-91B4-4847-96D6-D6490650F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62463E-C978-2845-9480-A386CB9DD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C809B3-A184-6F44-9286-32F1DA85D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46E6AC-C412-8E40-A4DD-7393DB7B0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322B0-2D7E-5A47-A6DF-8A0E99532D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png"/><Relationship Id="rId7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8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9" Type="http://schemas.openxmlformats.org/officeDocument/2006/relationships/image" Target="../media/image58.emf"/><Relationship Id="rId10" Type="http://schemas.openxmlformats.org/officeDocument/2006/relationships/image" Target="../media/image59.png"/><Relationship Id="rId11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8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png"/><Relationship Id="rId7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emf"/><Relationship Id="rId7" Type="http://schemas.openxmlformats.org/officeDocument/2006/relationships/image" Target="../media/image19.png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2438400"/>
            <a:ext cx="6934200" cy="2514600"/>
          </a:xfrm>
          <a:solidFill>
            <a:srgbClr val="FFFF00"/>
          </a:solidFill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Semi-classical methods:</a:t>
            </a:r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Heavy </a:t>
            </a:r>
            <a:r>
              <a:rPr lang="en-US" sz="4000" dirty="0" err="1">
                <a:solidFill>
                  <a:srgbClr val="FF0000"/>
                </a:solidFill>
              </a:rPr>
              <a:t>Q</a:t>
            </a:r>
            <a:r>
              <a:rPr lang="en-US" sz="4000" dirty="0" err="1" smtClean="0">
                <a:solidFill>
                  <a:srgbClr val="FF0000"/>
                </a:solidFill>
              </a:rPr>
              <a:t>uarkonia</a:t>
            </a:r>
            <a:r>
              <a:rPr lang="en-US" sz="4000" dirty="0" smtClean="0">
                <a:solidFill>
                  <a:srgbClr val="FF0000"/>
                </a:solidFill>
              </a:rPr>
              <a:t> and Exotics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7" name="Picture 6" descr="Screen Shot 2017-07-06 at 6.35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93486"/>
            <a:ext cx="1765300" cy="1429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685800" y="6096000"/>
            <a:ext cx="1524000" cy="369332"/>
          </a:xfrm>
          <a:prstGeom prst="rect">
            <a:avLst/>
          </a:prstGeom>
          <a:solidFill>
            <a:srgbClr val="51FF5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CFNS 25’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5721D6-5442-3C4D-A0EE-D62263C0A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270125"/>
            <a:ext cx="2501900" cy="229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C3DF29-1112-FF4F-8F6D-724169B99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693862"/>
            <a:ext cx="3190404" cy="41148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3EFC5C-425C-EC48-8316-442C4B752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350" y="4953000"/>
            <a:ext cx="2286000" cy="2413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FB585E5-0327-2B42-A6BC-AA9623C0517D}"/>
              </a:ext>
            </a:extLst>
          </p:cNvPr>
          <p:cNvCxnSpPr/>
          <p:nvPr/>
        </p:nvCxnSpPr>
        <p:spPr>
          <a:xfrm flipV="1">
            <a:off x="5334000" y="2057400"/>
            <a:ext cx="1676400" cy="25058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6F05DB-3A06-344B-8EDE-716908333FC3}"/>
              </a:ext>
            </a:extLst>
          </p:cNvPr>
          <p:cNvSpPr txBox="1"/>
          <p:nvPr/>
        </p:nvSpPr>
        <p:spPr>
          <a:xfrm>
            <a:off x="990600" y="2057400"/>
            <a:ext cx="3200400" cy="3387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CA0988-4F1E-9140-8363-78F6AE21D346}"/>
              </a:ext>
            </a:extLst>
          </p:cNvPr>
          <p:cNvSpPr txBox="1"/>
          <p:nvPr/>
        </p:nvSpPr>
        <p:spPr>
          <a:xfrm>
            <a:off x="1298952" y="1488559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Central </a:t>
            </a:r>
            <a:r>
              <a:rPr lang="en-US" dirty="0" err="1">
                <a:solidFill>
                  <a:srgbClr val="FF0000"/>
                </a:solidFill>
              </a:rPr>
              <a:t>IIbar</a:t>
            </a:r>
            <a:r>
              <a:rPr lang="en-US" dirty="0">
                <a:solidFill>
                  <a:srgbClr val="FF0000"/>
                </a:solidFill>
              </a:rPr>
              <a:t> potential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11AF5B-686D-4340-8BB4-EACFDC219E82}"/>
              </a:ext>
            </a:extLst>
          </p:cNvPr>
          <p:cNvSpPr txBox="1"/>
          <p:nvPr/>
        </p:nvSpPr>
        <p:spPr>
          <a:xfrm>
            <a:off x="5744880" y="1150738"/>
            <a:ext cx="106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IIbar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CC1EF5-8BDC-824A-BEEE-6A08C0A29680}"/>
              </a:ext>
            </a:extLst>
          </p:cNvPr>
          <p:cNvSpPr txBox="1"/>
          <p:nvPr/>
        </p:nvSpPr>
        <p:spPr>
          <a:xfrm>
            <a:off x="523778" y="325199"/>
            <a:ext cx="21210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Molecular potential</a:t>
            </a:r>
          </a:p>
        </p:txBody>
      </p:sp>
    </p:spTree>
    <p:extLst>
      <p:ext uri="{BB962C8B-B14F-4D97-AF65-F5344CB8AC3E}">
        <p14:creationId xmlns:p14="http://schemas.microsoft.com/office/powerpoint/2010/main" val="398351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1295400" y="12192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Topology:  4D and 2D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30AD75-6C2D-6D4B-B37E-577A30492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76400"/>
            <a:ext cx="2971800" cy="450056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AE5881-7E8E-4A4C-BC6B-AEADFD944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438400"/>
            <a:ext cx="2819400" cy="257276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62CB02-448D-6E45-80BC-B255FB53A54F}"/>
              </a:ext>
            </a:extLst>
          </p:cNvPr>
          <p:cNvSpPr txBox="1"/>
          <p:nvPr/>
        </p:nvSpPr>
        <p:spPr>
          <a:xfrm>
            <a:off x="5295900" y="19050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  Effective  QQ: central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8C9B09-0682-6A4A-A737-C7CCA94EB23C}"/>
              </a:ext>
            </a:extLst>
          </p:cNvPr>
          <p:cNvSpPr txBox="1"/>
          <p:nvPr/>
        </p:nvSpPr>
        <p:spPr>
          <a:xfrm>
            <a:off x="427213" y="233111"/>
            <a:ext cx="43673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What about confinement: Center </a:t>
            </a:r>
            <a:r>
              <a:rPr lang="en-US" dirty="0"/>
              <a:t>vortices</a:t>
            </a:r>
          </a:p>
        </p:txBody>
      </p:sp>
    </p:spTree>
    <p:extLst>
      <p:ext uri="{BB962C8B-B14F-4D97-AF65-F5344CB8AC3E}">
        <p14:creationId xmlns:p14="http://schemas.microsoft.com/office/powerpoint/2010/main" val="7994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5C4B00-087A-AE48-8238-99F2D83E5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743200"/>
            <a:ext cx="1638300" cy="393700"/>
          </a:xfrm>
          <a:prstGeom prst="rect">
            <a:avLst/>
          </a:prstGeom>
          <a:solidFill>
            <a:srgbClr val="51FF56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660EB9-E3BF-D14F-8F39-624B87FE3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699" y="3389313"/>
            <a:ext cx="3733800" cy="838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972FA4-025E-0B44-AA8F-5D4C77F97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777" y="5186792"/>
            <a:ext cx="1986456" cy="17949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BD3C53-34B4-7246-B5F8-4869C26FA3AF}"/>
              </a:ext>
            </a:extLst>
          </p:cNvPr>
          <p:cNvSpPr txBox="1"/>
          <p:nvPr/>
        </p:nvSpPr>
        <p:spPr>
          <a:xfrm>
            <a:off x="1735829" y="5486866"/>
            <a:ext cx="2060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Shuryak-Zahed</a:t>
            </a:r>
            <a:r>
              <a:rPr lang="en-US" sz="1200" dirty="0">
                <a:solidFill>
                  <a:srgbClr val="FF0000"/>
                </a:solidFill>
              </a:rPr>
              <a:t> 20’, 21’, 22’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5785E9-9242-EB44-B509-C718F2096A9A}"/>
              </a:ext>
            </a:extLst>
          </p:cNvPr>
          <p:cNvSpPr txBox="1"/>
          <p:nvPr/>
        </p:nvSpPr>
        <p:spPr>
          <a:xfrm>
            <a:off x="6654437" y="5383213"/>
            <a:ext cx="1677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See also:</a:t>
            </a:r>
          </a:p>
          <a:p>
            <a:r>
              <a:rPr lang="en-US" sz="1200" dirty="0">
                <a:solidFill>
                  <a:srgbClr val="FF0000"/>
                </a:solidFill>
              </a:rPr>
              <a:t>Callan et al. 78’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Eichen</a:t>
            </a:r>
            <a:r>
              <a:rPr lang="en-US" sz="1200" dirty="0">
                <a:solidFill>
                  <a:srgbClr val="FF0000"/>
                </a:solidFill>
              </a:rPr>
              <a:t>-Feinberg 81’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Diakonov</a:t>
            </a:r>
            <a:r>
              <a:rPr lang="en-US" sz="1200" dirty="0">
                <a:solidFill>
                  <a:srgbClr val="FF0000"/>
                </a:solidFill>
              </a:rPr>
              <a:t> et al. 89’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Musakhanov</a:t>
            </a:r>
            <a:r>
              <a:rPr lang="en-US" sz="1200" dirty="0">
                <a:solidFill>
                  <a:srgbClr val="FF0000"/>
                </a:solidFill>
              </a:rPr>
              <a:t> et al. 16’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Shuryak-zahed</a:t>
            </a:r>
            <a:r>
              <a:rPr lang="en-US" sz="1200" dirty="0">
                <a:solidFill>
                  <a:srgbClr val="FF0000"/>
                </a:solidFill>
              </a:rPr>
              <a:t> 21’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2D0108-AF6D-C541-B214-0AE1F984F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325" y="1733853"/>
            <a:ext cx="2682875" cy="2806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05AD87-B8B2-5241-AD32-1BC9999C5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1059" y="4471721"/>
            <a:ext cx="952500" cy="368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4F5479-E885-0B47-A901-515148E3A1E4}"/>
              </a:ext>
            </a:extLst>
          </p:cNvPr>
          <p:cNvSpPr txBox="1"/>
          <p:nvPr/>
        </p:nvSpPr>
        <p:spPr>
          <a:xfrm>
            <a:off x="517821" y="471880"/>
            <a:ext cx="130035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Dense ILM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E24C3CE-8C95-7047-8E7E-449E4E65AA5E}"/>
              </a:ext>
            </a:extLst>
          </p:cNvPr>
          <p:cNvSpPr txBox="1"/>
          <p:nvPr/>
        </p:nvSpPr>
        <p:spPr>
          <a:xfrm>
            <a:off x="5220843" y="206299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Central potential</a:t>
            </a:r>
          </a:p>
        </p:txBody>
      </p:sp>
    </p:spTree>
    <p:extLst>
      <p:ext uri="{BB962C8B-B14F-4D97-AF65-F5344CB8AC3E}">
        <p14:creationId xmlns:p14="http://schemas.microsoft.com/office/powerpoint/2010/main" val="130471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98F9E8-5411-A34B-B433-3ADA6FB50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556544"/>
            <a:ext cx="3352800" cy="18724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8E18C8-A662-5F4A-8FA9-769B4B665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810000"/>
            <a:ext cx="3352800" cy="194279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402C17-3D3E-8A43-AF90-EC524A5EE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0" y="6038542"/>
            <a:ext cx="1739900" cy="190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3C292F-C2DB-A741-B089-604B2F835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556545"/>
            <a:ext cx="2895600" cy="18724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625CBC-3A41-884B-82F6-693C48BE4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3810001"/>
            <a:ext cx="2895600" cy="1942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358760-FE41-224E-9E8A-A10CD01D8DBE}"/>
              </a:ext>
            </a:extLst>
          </p:cNvPr>
          <p:cNvSpPr txBox="1"/>
          <p:nvPr/>
        </p:nvSpPr>
        <p:spPr>
          <a:xfrm>
            <a:off x="336031" y="397979"/>
            <a:ext cx="28648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Spin-dependent potentials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68A42E-9BDD-3D49-9540-25ECE959C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6032191"/>
            <a:ext cx="1638300" cy="2032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428933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373E45-6865-E948-B852-AA2447975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2514600"/>
            <a:ext cx="3524250" cy="3149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918A52-BC87-444F-A8E9-2A00BD39D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066800"/>
            <a:ext cx="3110410" cy="5156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6CF09F-DEB0-AF45-B3E4-2B243C3BE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1600200"/>
            <a:ext cx="3429000" cy="5715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164737-A8EE-3146-A8B2-07AB7AAD7226}"/>
              </a:ext>
            </a:extLst>
          </p:cNvPr>
          <p:cNvSpPr txBox="1"/>
          <p:nvPr/>
        </p:nvSpPr>
        <p:spPr>
          <a:xfrm>
            <a:off x="1676400" y="866285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Spin-Spin potential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7844" y="5891163"/>
            <a:ext cx="21278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Shuryak-Zahed</a:t>
            </a:r>
            <a:r>
              <a:rPr lang="en-US" dirty="0" smtClean="0">
                <a:solidFill>
                  <a:srgbClr val="FF0000"/>
                </a:solidFill>
              </a:rPr>
              <a:t> 22’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E164737-A8EE-3146-A8B2-07AB7AAD7226}"/>
              </a:ext>
            </a:extLst>
          </p:cNvPr>
          <p:cNvSpPr txBox="1"/>
          <p:nvPr/>
        </p:nvSpPr>
        <p:spPr>
          <a:xfrm>
            <a:off x="5562600" y="381000"/>
            <a:ext cx="210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Spin-orbit potential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1552" y="1600200"/>
            <a:ext cx="78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V2’-O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41552" y="3858181"/>
            <a:ext cx="76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V1’-S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895600"/>
            <a:ext cx="6757334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 err="1"/>
              <a:t>Quarkonia</a:t>
            </a:r>
            <a:r>
              <a:rPr lang="en-US" dirty="0"/>
              <a:t>: QQ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4686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684D13-B584-A54E-B931-2D2404739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49957"/>
            <a:ext cx="3810000" cy="43073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87DF5F-F83C-DC49-B88F-F0F5561BD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49957"/>
            <a:ext cx="3962400" cy="43073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447463-57BE-154C-904D-BBB19730B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900" y="6019800"/>
            <a:ext cx="774700" cy="1651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91BFE0-E811-9C4A-BC9D-4D4E8DE24F52}"/>
              </a:ext>
            </a:extLst>
          </p:cNvPr>
          <p:cNvSpPr txBox="1"/>
          <p:nvPr/>
        </p:nvSpPr>
        <p:spPr>
          <a:xfrm>
            <a:off x="516467" y="286847"/>
            <a:ext cx="29931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Charmonia</a:t>
            </a:r>
            <a:r>
              <a:rPr lang="en-US" dirty="0"/>
              <a:t> and </a:t>
            </a:r>
            <a:r>
              <a:rPr lang="en-US" dirty="0" err="1"/>
              <a:t>Bottomonia</a:t>
            </a:r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xmlns="" id="{ACC19D02-F86D-D548-841F-BBB6CC3378C5}"/>
              </a:ext>
            </a:extLst>
          </p:cNvPr>
          <p:cNvSpPr/>
          <p:nvPr/>
        </p:nvSpPr>
        <p:spPr>
          <a:xfrm>
            <a:off x="1371600" y="1600200"/>
            <a:ext cx="396875" cy="3505200"/>
          </a:xfrm>
          <a:prstGeom prst="frame">
            <a:avLst>
              <a:gd name="adj1" fmla="val 0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80EEFC9F-E872-DF48-8A8A-48C9EA0E82FD}"/>
              </a:ext>
            </a:extLst>
          </p:cNvPr>
          <p:cNvSpPr/>
          <p:nvPr/>
        </p:nvSpPr>
        <p:spPr>
          <a:xfrm>
            <a:off x="5440892" y="1752600"/>
            <a:ext cx="396875" cy="3505200"/>
          </a:xfrm>
          <a:prstGeom prst="frame">
            <a:avLst>
              <a:gd name="adj1" fmla="val 0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8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99DB2A-AD28-2C47-9626-DE41EE500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192" y="1348052"/>
            <a:ext cx="2569976" cy="435186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6E7330-D674-EB44-AF6F-D0140F58F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356519"/>
            <a:ext cx="3810000" cy="4343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B9092B-4FAD-2949-9551-F8B72D810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300" y="2736189"/>
            <a:ext cx="16637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C49F6A-214C-7F4C-A1BF-6AB164FFA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4340225"/>
            <a:ext cx="1727200" cy="25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4D547E-E48E-7947-880B-28362F478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05" y="6458857"/>
            <a:ext cx="2174240" cy="2032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xmlns="" id="{78557E97-C97B-C04C-94F7-A79F5FD3CC9E}"/>
              </a:ext>
            </a:extLst>
          </p:cNvPr>
          <p:cNvSpPr/>
          <p:nvPr/>
        </p:nvSpPr>
        <p:spPr>
          <a:xfrm>
            <a:off x="1295400" y="3352800"/>
            <a:ext cx="3429000" cy="1981200"/>
          </a:xfrm>
          <a:prstGeom prst="frame">
            <a:avLst>
              <a:gd name="adj1" fmla="val 0"/>
            </a:avLst>
          </a:prstGeom>
          <a:solidFill>
            <a:srgbClr val="51FF5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56AEDC-E457-C04C-8A1A-00FC6AF40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9868" y="5820966"/>
            <a:ext cx="1638300" cy="2032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016FC19-4027-D747-B38E-F7EED1B37F3C}"/>
              </a:ext>
            </a:extLst>
          </p:cNvPr>
          <p:cNvSpPr txBox="1"/>
          <p:nvPr/>
        </p:nvSpPr>
        <p:spPr>
          <a:xfrm>
            <a:off x="1879193" y="79906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Central and no spin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B84EDF-607F-5848-ADC7-B6FBE83BDA35}"/>
              </a:ext>
            </a:extLst>
          </p:cNvPr>
          <p:cNvSpPr txBox="1"/>
          <p:nvPr/>
        </p:nvSpPr>
        <p:spPr>
          <a:xfrm>
            <a:off x="6117167" y="80593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Quarkonia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3CCCE54C-25CA-D949-BA0D-33BCBB00C066}"/>
              </a:ext>
            </a:extLst>
          </p:cNvPr>
          <p:cNvSpPr/>
          <p:nvPr/>
        </p:nvSpPr>
        <p:spPr>
          <a:xfrm>
            <a:off x="1257300" y="1523999"/>
            <a:ext cx="3429000" cy="609601"/>
          </a:xfrm>
          <a:prstGeom prst="frame">
            <a:avLst>
              <a:gd name="adj1" fmla="val 0"/>
            </a:avLst>
          </a:prstGeom>
          <a:solidFill>
            <a:srgbClr val="51FF56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xmlns="" id="{86DB034C-71B5-484F-8ACF-611DC7184850}"/>
              </a:ext>
            </a:extLst>
          </p:cNvPr>
          <p:cNvSpPr/>
          <p:nvPr/>
        </p:nvSpPr>
        <p:spPr>
          <a:xfrm>
            <a:off x="1278467" y="2370667"/>
            <a:ext cx="3429000" cy="609601"/>
          </a:xfrm>
          <a:prstGeom prst="frame">
            <a:avLst>
              <a:gd name="adj1" fmla="val 0"/>
            </a:avLst>
          </a:prstGeom>
          <a:solidFill>
            <a:srgbClr val="51FF56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0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034952-3430-F943-B69B-71772D2B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66875"/>
            <a:ext cx="2286000" cy="22942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43CD71-9715-9044-9B50-3DB37B745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033" y="1184883"/>
            <a:ext cx="2819400" cy="38935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31F542-083F-404A-B5E7-B05D95401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1298351"/>
            <a:ext cx="1092200" cy="2667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680EA6-C07D-3F4F-B293-37B9E4F8B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4164807"/>
            <a:ext cx="2590800" cy="1295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2336E2-3790-F54C-BC48-8B79768DA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217" y="5507419"/>
            <a:ext cx="1979084" cy="241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34EF0C-456F-BC48-AF32-48E642806E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501" y="5871034"/>
            <a:ext cx="1574800" cy="13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78D396-0B9C-E341-8F74-EB2A6244EC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8017" y="5202767"/>
            <a:ext cx="1206500" cy="139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C7C5E9-5F3E-DD48-9B76-9A7A66E4596F}"/>
              </a:ext>
            </a:extLst>
          </p:cNvPr>
          <p:cNvSpPr txBox="1"/>
          <p:nvPr/>
        </p:nvSpPr>
        <p:spPr>
          <a:xfrm>
            <a:off x="1584325" y="629674"/>
            <a:ext cx="171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EB </a:t>
            </a:r>
            <a:r>
              <a:rPr lang="en-US" dirty="0" err="1" smtClean="0">
                <a:solidFill>
                  <a:srgbClr val="FF0000"/>
                </a:solidFill>
              </a:rPr>
              <a:t>correlators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9AA7454-6F0D-EF43-A32B-C7DC59E91A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7831" y="1993337"/>
            <a:ext cx="800100" cy="1384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06B1B77-B7FA-CD4E-9F8A-31E7A41BE3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0736" y="5671081"/>
            <a:ext cx="1689100" cy="13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03075" y="5510589"/>
            <a:ext cx="598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Lattice: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3843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895600"/>
            <a:ext cx="6757334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 err="1"/>
              <a:t>Quarkonia</a:t>
            </a:r>
            <a:r>
              <a:rPr lang="en-US" dirty="0"/>
              <a:t>: QQQ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7069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0" y="152400"/>
            <a:ext cx="6324600" cy="7620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Program: ILM @ EIC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F0C52F-2BA5-574A-A62A-C0A5C465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8800"/>
            <a:ext cx="3370353" cy="4724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6E27A0-3124-3E4A-9ABB-73E226C54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828800"/>
            <a:ext cx="3531319" cy="4724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808CB9-E905-6241-841E-33DE5C02D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1270000"/>
            <a:ext cx="47498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1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B33A4B-426A-F642-AA55-FC36C1660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044171"/>
            <a:ext cx="2619792" cy="31464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C08BCC-D598-9F4A-9EE7-89EFA07FF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430867"/>
            <a:ext cx="3149183" cy="43730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DA7683-9178-5941-82ED-2964B1DDF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383" y="6019800"/>
            <a:ext cx="1752600" cy="1397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312C60-4B3C-D146-B9CB-C8B8FE303713}"/>
              </a:ext>
            </a:extLst>
          </p:cNvPr>
          <p:cNvSpPr txBox="1"/>
          <p:nvPr/>
        </p:nvSpPr>
        <p:spPr>
          <a:xfrm>
            <a:off x="685800" y="304800"/>
            <a:ext cx="144142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Heavy QQQ</a:t>
            </a:r>
          </a:p>
        </p:txBody>
      </p:sp>
    </p:spTree>
    <p:extLst>
      <p:ext uri="{BB962C8B-B14F-4D97-AF65-F5344CB8AC3E}">
        <p14:creationId xmlns:p14="http://schemas.microsoft.com/office/powerpoint/2010/main" val="290993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5CE952-8ECA-B947-8778-56E13768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50" y="1984361"/>
            <a:ext cx="2239234" cy="153087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99F793-C8CB-C644-9363-5099490F8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678516"/>
            <a:ext cx="2197250" cy="37718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E8AB96-F761-0944-A6CC-E89129C26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75" y="1678516"/>
            <a:ext cx="2661558" cy="378883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92E0A4-8FC0-C546-9715-8DA0E90AC942}"/>
              </a:ext>
            </a:extLst>
          </p:cNvPr>
          <p:cNvSpPr txBox="1"/>
          <p:nvPr/>
        </p:nvSpPr>
        <p:spPr>
          <a:xfrm>
            <a:off x="556783" y="457200"/>
            <a:ext cx="19800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Heavy  CCC, </a:t>
            </a:r>
            <a:r>
              <a:rPr lang="en-US" dirty="0" err="1">
                <a:solidFill>
                  <a:srgbClr val="FF0000"/>
                </a:solidFill>
              </a:rPr>
              <a:t>uuu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7E69C7-04E6-F940-A1EC-3B0F5EFEB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2917" y="1988072"/>
            <a:ext cx="317500" cy="11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6FA8B4-9EA2-D741-892D-8484DD868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2917" y="3649128"/>
            <a:ext cx="266700" cy="7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1D0459-774C-7449-BA10-E0E4B4D59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984361"/>
            <a:ext cx="317500" cy="114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6B467A-9149-8C4F-9DD9-BAE8D49AC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3534832"/>
            <a:ext cx="2667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9F72C5-A79A-9D46-948C-C17A19963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2050" y="3877469"/>
            <a:ext cx="2239234" cy="1066800"/>
          </a:xfrm>
          <a:prstGeom prst="rect">
            <a:avLst/>
          </a:prstGeom>
          <a:solidFill>
            <a:srgbClr val="51FF56"/>
          </a:solidFill>
          <a:ln>
            <a:solidFill>
              <a:srgbClr val="FF0000"/>
            </a:solidFill>
          </a:ln>
        </p:spPr>
      </p:pic>
      <p:sp>
        <p:nvSpPr>
          <p:cNvPr id="8" name="Frame 7"/>
          <p:cNvSpPr/>
          <p:nvPr/>
        </p:nvSpPr>
        <p:spPr>
          <a:xfrm>
            <a:off x="6312050" y="4594225"/>
            <a:ext cx="2239234" cy="381000"/>
          </a:xfrm>
          <a:prstGeom prst="frame">
            <a:avLst>
              <a:gd name="adj1" fmla="val 0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6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895600"/>
            <a:ext cx="6757334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Tetraquark: CCCC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075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BAF7E7-BD7A-1544-AE22-BF4BE38D4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90600"/>
            <a:ext cx="8642350" cy="5266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452F4F-4B63-9E4A-A00C-49C023D5ED19}"/>
              </a:ext>
            </a:extLst>
          </p:cNvPr>
          <p:cNvSpPr txBox="1"/>
          <p:nvPr/>
        </p:nvSpPr>
        <p:spPr>
          <a:xfrm>
            <a:off x="152400" y="304800"/>
            <a:ext cx="17524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Exotics @ LHC</a:t>
            </a: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xmlns="" id="{8FD0268D-7825-FB47-902D-A1299D528CCD}"/>
              </a:ext>
            </a:extLst>
          </p:cNvPr>
          <p:cNvSpPr/>
          <p:nvPr/>
        </p:nvSpPr>
        <p:spPr>
          <a:xfrm>
            <a:off x="5486400" y="2514600"/>
            <a:ext cx="2209800" cy="609600"/>
          </a:xfrm>
          <a:prstGeom prst="donut">
            <a:avLst>
              <a:gd name="adj" fmla="val 926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4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E9A856-19A4-6F4D-BD98-6D8FADEFC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47800"/>
            <a:ext cx="3676650" cy="3822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D54400-43E9-8E41-86C1-6CCE66902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362200"/>
            <a:ext cx="520700" cy="16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ECD67E-2963-CB48-9230-2A997096A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5486400"/>
            <a:ext cx="647700" cy="11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24F2B9-06A2-464D-A25E-B793B2A38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686719"/>
            <a:ext cx="3016685" cy="26987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C674CF-5D2C-1741-8AED-395018AC5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592" y="4724400"/>
            <a:ext cx="2400300" cy="215900"/>
          </a:xfrm>
          <a:prstGeom prst="rect">
            <a:avLst/>
          </a:prstGeom>
          <a:solidFill>
            <a:srgbClr val="51FF56"/>
          </a:solidFill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615569-B96F-DA4F-A216-248A6A87D643}"/>
              </a:ext>
            </a:extLst>
          </p:cNvPr>
          <p:cNvSpPr txBox="1"/>
          <p:nvPr/>
        </p:nvSpPr>
        <p:spPr>
          <a:xfrm>
            <a:off x="1190206" y="533400"/>
            <a:ext cx="274087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Triplet charm tetraquarks</a:t>
            </a:r>
          </a:p>
        </p:txBody>
      </p:sp>
    </p:spTree>
    <p:extLst>
      <p:ext uri="{BB962C8B-B14F-4D97-AF65-F5344CB8AC3E}">
        <p14:creationId xmlns:p14="http://schemas.microsoft.com/office/powerpoint/2010/main" val="6692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48D5AA-D2CE-674D-8A0E-066EC807C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4" y="990601"/>
            <a:ext cx="2374900" cy="5105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8F54EA-30C2-0B43-8AF3-615F152A2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79" y="990601"/>
            <a:ext cx="3086392" cy="5105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F13A574-6706-544C-9094-99927FCB2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435" y="990601"/>
            <a:ext cx="2839965" cy="51054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8BCCF0-A9FD-5B47-9F55-764294219091}"/>
              </a:ext>
            </a:extLst>
          </p:cNvPr>
          <p:cNvSpPr txBox="1"/>
          <p:nvPr/>
        </p:nvSpPr>
        <p:spPr>
          <a:xfrm>
            <a:off x="208346" y="228600"/>
            <a:ext cx="36471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Analysis in </a:t>
            </a:r>
            <a:r>
              <a:rPr lang="en-US" dirty="0" err="1">
                <a:solidFill>
                  <a:srgbClr val="FF0000"/>
                </a:solidFill>
              </a:rPr>
              <a:t>dILM</a:t>
            </a:r>
            <a:r>
              <a:rPr lang="en-US" dirty="0">
                <a:solidFill>
                  <a:srgbClr val="FF0000"/>
                </a:solidFill>
              </a:rPr>
              <a:t> using K-potential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xmlns="" id="{77CD6E57-602E-0B41-86B8-8C8161C8A7E6}"/>
              </a:ext>
            </a:extLst>
          </p:cNvPr>
          <p:cNvSpPr/>
          <p:nvPr/>
        </p:nvSpPr>
        <p:spPr>
          <a:xfrm>
            <a:off x="1633008" y="3540101"/>
            <a:ext cx="152400" cy="1407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7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8A05B9-27A4-0344-8236-8B416573A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26067"/>
            <a:ext cx="3537575" cy="496993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CF33FD-1167-DD47-B289-AC27D25AB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126068"/>
            <a:ext cx="3429000" cy="496993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69E527-1762-7744-A261-ED3E498300F7}"/>
              </a:ext>
            </a:extLst>
          </p:cNvPr>
          <p:cNvSpPr txBox="1"/>
          <p:nvPr/>
        </p:nvSpPr>
        <p:spPr>
          <a:xfrm>
            <a:off x="765636" y="381000"/>
            <a:ext cx="20056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TCCCC spectrum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95852" y="6248400"/>
            <a:ext cx="232341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Badalin</a:t>
            </a:r>
            <a:r>
              <a:rPr lang="en-US" sz="1400" dirty="0" smtClean="0">
                <a:solidFill>
                  <a:srgbClr val="FF0000"/>
                </a:solidFill>
              </a:rPr>
              <a:t> et al. 87’</a:t>
            </a:r>
          </a:p>
          <a:p>
            <a:r>
              <a:rPr lang="en-US" sz="1400" dirty="0" err="1" smtClean="0">
                <a:solidFill>
                  <a:srgbClr val="FF0000"/>
                </a:solidFill>
              </a:rPr>
              <a:t>Miesch</a:t>
            </a:r>
            <a:r>
              <a:rPr lang="en-US" sz="1400" dirty="0" err="1" smtClean="0">
                <a:solidFill>
                  <a:srgbClr val="FF0000"/>
                </a:solidFill>
              </a:rPr>
              <a:t>-Shuryak-Zahed</a:t>
            </a:r>
            <a:r>
              <a:rPr lang="en-US" sz="1400" dirty="0" smtClean="0">
                <a:solidFill>
                  <a:srgbClr val="FF0000"/>
                </a:solidFill>
              </a:rPr>
              <a:t> 24’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6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52416" y="762000"/>
            <a:ext cx="3016250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514600"/>
            <a:ext cx="7696200" cy="2855887"/>
          </a:xfrm>
          <a:solidFill>
            <a:srgbClr val="FFFF00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Vacuum                 :   </a:t>
            </a:r>
            <a:r>
              <a:rPr lang="en-US" dirty="0" smtClean="0">
                <a:solidFill>
                  <a:srgbClr val="FF0000"/>
                </a:solidFill>
              </a:rPr>
              <a:t>4D, 3D, 2D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Mass, spin, ..         :   I, </a:t>
            </a:r>
            <a:r>
              <a:rPr lang="en-US" dirty="0" err="1">
                <a:solidFill>
                  <a:srgbClr val="FF0000"/>
                </a:solidFill>
              </a:rPr>
              <a:t>Ibar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IIbar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QQ,QQQ, QQQQ  :   bound in </a:t>
            </a:r>
            <a:r>
              <a:rPr lang="en-US" dirty="0" err="1">
                <a:solidFill>
                  <a:srgbClr val="FF0000"/>
                </a:solidFill>
              </a:rPr>
              <a:t>dILM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815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0" y="152400"/>
            <a:ext cx="6324600" cy="7620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Program: </a:t>
            </a:r>
            <a:r>
              <a:rPr lang="en-US" dirty="0" err="1"/>
              <a:t>hQCD</a:t>
            </a:r>
            <a:endParaRPr lang="en-US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829968-21B7-714A-A290-55F2A0EE2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53340"/>
            <a:ext cx="3657600" cy="498829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49E518-59A7-CC49-95AB-F8BD1896D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1659465"/>
            <a:ext cx="3556000" cy="49821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E1641B-A793-E64C-AE86-93917CC38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200149"/>
            <a:ext cx="2260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6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990600"/>
            <a:ext cx="3016250" cy="1050925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3024" y="2667000"/>
            <a:ext cx="3940175" cy="2819400"/>
          </a:xfrm>
          <a:solidFill>
            <a:srgbClr val="FFFF00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 smtClean="0">
                <a:solidFill>
                  <a:srgbClr val="FF0000"/>
                </a:solidFill>
              </a:rPr>
              <a:t>Vacuum Glue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Heavy QQ, QQQ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Heavy QQQQ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95110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438400"/>
            <a:ext cx="7315200" cy="2286000"/>
          </a:xfrm>
          <a:solidFill>
            <a:srgbClr val="FF2120">
              <a:alpha val="54902"/>
            </a:srgbClr>
          </a:solidFill>
        </p:spPr>
        <p:txBody>
          <a:bodyPr/>
          <a:lstStyle/>
          <a:p>
            <a:r>
              <a:rPr lang="en-US" dirty="0" smtClean="0"/>
              <a:t>Potentials from the glue</a:t>
            </a:r>
            <a:endParaRPr lang="en-US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1347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1240257" y="1008312"/>
            <a:ext cx="2723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Topologically active vacuum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5147896" y="1008312"/>
            <a:ext cx="2706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QCD Topological landscape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91B3C1-2E3D-7C4F-ACFC-7784C626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34" y="1752600"/>
            <a:ext cx="2975810" cy="48352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AE0970-462D-B242-BAAE-6AC88741F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752600"/>
            <a:ext cx="3201276" cy="48352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 descr="Athenodorou_et_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55" y="6324600"/>
            <a:ext cx="1524000" cy="12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BAAAF5-399E-E54C-B857-2BDFC56DE419}"/>
              </a:ext>
            </a:extLst>
          </p:cNvPr>
          <p:cNvSpPr txBox="1"/>
          <p:nvPr/>
        </p:nvSpPr>
        <p:spPr>
          <a:xfrm>
            <a:off x="304800" y="224779"/>
            <a:ext cx="19030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ILM from Lattice</a:t>
            </a:r>
          </a:p>
        </p:txBody>
      </p:sp>
    </p:spTree>
    <p:extLst>
      <p:ext uri="{BB962C8B-B14F-4D97-AF65-F5344CB8AC3E}">
        <p14:creationId xmlns:p14="http://schemas.microsoft.com/office/powerpoint/2010/main" val="279072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1219200" y="1080069"/>
            <a:ext cx="2593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Instantons: what are they?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B199BE-226A-154E-B3F7-DBD0856EFAE4}"/>
              </a:ext>
            </a:extLst>
          </p:cNvPr>
          <p:cNvSpPr txBox="1"/>
          <p:nvPr/>
        </p:nvSpPr>
        <p:spPr>
          <a:xfrm>
            <a:off x="5238268" y="1418623"/>
            <a:ext cx="2706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QCD Topological landscape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F1BDAB-1A59-BA43-825A-7141ABC22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18" y="1600200"/>
            <a:ext cx="3164579" cy="477586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B8272B-6E8D-9B48-91F1-841557C48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981200"/>
            <a:ext cx="3582296" cy="38091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0B8CB5-3A82-8342-867D-9AD4DFAFEBA5}"/>
              </a:ext>
            </a:extLst>
          </p:cNvPr>
          <p:cNvSpPr txBox="1"/>
          <p:nvPr/>
        </p:nvSpPr>
        <p:spPr>
          <a:xfrm>
            <a:off x="609600" y="327647"/>
            <a:ext cx="15311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4D topology </a:t>
            </a:r>
          </a:p>
        </p:txBody>
      </p:sp>
    </p:spTree>
    <p:extLst>
      <p:ext uri="{BB962C8B-B14F-4D97-AF65-F5344CB8AC3E}">
        <p14:creationId xmlns:p14="http://schemas.microsoft.com/office/powerpoint/2010/main" val="347689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5C8A98-7889-F645-92C1-5B544B5CEA14}"/>
              </a:ext>
            </a:extLst>
          </p:cNvPr>
          <p:cNvSpPr txBox="1"/>
          <p:nvPr/>
        </p:nvSpPr>
        <p:spPr>
          <a:xfrm>
            <a:off x="1289330" y="990600"/>
            <a:ext cx="214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Emergent mass: ZM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FA6670-C7A9-454B-93DD-6B785EB45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47388"/>
            <a:ext cx="3657600" cy="487021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2D6919-5C4F-EA4E-BFEF-933717925E91}"/>
              </a:ext>
            </a:extLst>
          </p:cNvPr>
          <p:cNvSpPr txBox="1"/>
          <p:nvPr/>
        </p:nvSpPr>
        <p:spPr>
          <a:xfrm>
            <a:off x="5334000" y="99060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Emergent mass: quasi-ZM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E70FBC-431B-F64F-A973-F2C4318C2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47388"/>
            <a:ext cx="3729317" cy="487021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DF5750-C5D8-674B-BA40-15ABD4E224FF}"/>
              </a:ext>
            </a:extLst>
          </p:cNvPr>
          <p:cNvSpPr txBox="1"/>
          <p:nvPr/>
        </p:nvSpPr>
        <p:spPr>
          <a:xfrm>
            <a:off x="533400" y="304800"/>
            <a:ext cx="29803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Emergent mass from I, </a:t>
            </a:r>
            <a:r>
              <a:rPr lang="en-US" dirty="0" err="1"/>
              <a:t>Ibar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8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32337C-4815-6B47-A0B2-663FCB536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357" y="1603006"/>
            <a:ext cx="2460086" cy="36519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7AED02-324A-534B-AB1B-FA2B21207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603006"/>
            <a:ext cx="2178331" cy="36519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423C27-0AA5-8048-BD37-654184641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75" y="2693992"/>
            <a:ext cx="2057400" cy="1447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14F224-2E89-7B4A-B214-109D56BEF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94" y="4495800"/>
            <a:ext cx="2209800" cy="381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005FB9-ED97-1347-8A3C-8A1570C8692A}"/>
              </a:ext>
            </a:extLst>
          </p:cNvPr>
          <p:cNvSpPr txBox="1"/>
          <p:nvPr/>
        </p:nvSpPr>
        <p:spPr>
          <a:xfrm>
            <a:off x="609729" y="1603006"/>
            <a:ext cx="2514471" cy="3651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16A092-4B8F-3441-8CF7-408624F42E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397000" y="1669520"/>
            <a:ext cx="558800" cy="1130300"/>
          </a:xfrm>
          <a:prstGeom prst="rect">
            <a:avLst/>
          </a:prstGeom>
          <a:ln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6C1E11E-24B6-6544-8C27-5036FADEB17B}"/>
              </a:ext>
            </a:extLst>
          </p:cNvPr>
          <p:cNvCxnSpPr/>
          <p:nvPr/>
        </p:nvCxnSpPr>
        <p:spPr>
          <a:xfrm>
            <a:off x="1219200" y="2057400"/>
            <a:ext cx="228600" cy="76200"/>
          </a:xfrm>
          <a:prstGeom prst="straightConnector1">
            <a:avLst/>
          </a:prstGeom>
          <a:ln>
            <a:solidFill>
              <a:srgbClr val="FF212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6E658B03-889D-E54C-86C6-4BFA589B9D10}"/>
              </a:ext>
            </a:extLst>
          </p:cNvPr>
          <p:cNvCxnSpPr>
            <a:cxnSpLocks/>
          </p:cNvCxnSpPr>
          <p:nvPr/>
        </p:nvCxnSpPr>
        <p:spPr>
          <a:xfrm flipV="1">
            <a:off x="1219200" y="2362200"/>
            <a:ext cx="212725" cy="76200"/>
          </a:xfrm>
          <a:prstGeom prst="straightConnector1">
            <a:avLst/>
          </a:prstGeom>
          <a:ln>
            <a:solidFill>
              <a:srgbClr val="FF212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81ED5D6A-1261-7344-998D-ACF6262BCB06}"/>
              </a:ext>
            </a:extLst>
          </p:cNvPr>
          <p:cNvCxnSpPr>
            <a:cxnSpLocks/>
          </p:cNvCxnSpPr>
          <p:nvPr/>
        </p:nvCxnSpPr>
        <p:spPr>
          <a:xfrm flipV="1">
            <a:off x="1959903" y="2057400"/>
            <a:ext cx="212725" cy="497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56AB850-3711-0D46-8F8C-A41E6F849E6E}"/>
              </a:ext>
            </a:extLst>
          </p:cNvPr>
          <p:cNvCxnSpPr/>
          <p:nvPr/>
        </p:nvCxnSpPr>
        <p:spPr>
          <a:xfrm>
            <a:off x="1944028" y="2352149"/>
            <a:ext cx="228600" cy="76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4466B8-F6DE-9B4E-B1BB-B219D4C2F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067" y="1908704"/>
            <a:ext cx="88900" cy="101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2AE47E6-786A-0542-A770-01B98DCA02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345" y="2460626"/>
            <a:ext cx="88900" cy="101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155A5A5-E358-6C45-B90B-BC7C94727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783" y="2460626"/>
            <a:ext cx="88900" cy="101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EA0486A-4C9C-8B4D-9184-057DBAC90D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783" y="1907644"/>
            <a:ext cx="88900" cy="10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4D98EA-DB46-4649-AF40-767DD42D2E51}"/>
              </a:ext>
            </a:extLst>
          </p:cNvPr>
          <p:cNvSpPr txBox="1"/>
          <p:nvPr/>
        </p:nvSpPr>
        <p:spPr>
          <a:xfrm>
            <a:off x="428977" y="460231"/>
            <a:ext cx="17363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IIbar</a:t>
            </a:r>
            <a:r>
              <a:rPr lang="en-US" dirty="0"/>
              <a:t> Molecules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83B1111-1BA6-D44B-82F6-6C70B8D233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9200" y="952500"/>
            <a:ext cx="2298700" cy="482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91AAA8A-7CE4-224B-9211-CA0DFB3EC0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7500" y="990600"/>
            <a:ext cx="11938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7CBF34-F059-0443-9C5B-D925FC237E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0400" y="5334000"/>
            <a:ext cx="1143000" cy="1295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6D72AD6-74FD-4C47-87CF-0B9C260026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843" y="5486400"/>
            <a:ext cx="1752600" cy="13970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26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17534</TotalTime>
  <Words>280</Words>
  <Application>Microsoft Macintosh PowerPoint</Application>
  <PresentationFormat>On-screen Show (4:3)</PresentationFormat>
  <Paragraphs>89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Semi-classical methods: Heavy Quarkonia and Exotics</vt:lpstr>
      <vt:lpstr>Program: ILM @ EIC</vt:lpstr>
      <vt:lpstr>Program: hQCD</vt:lpstr>
      <vt:lpstr>Outline</vt:lpstr>
      <vt:lpstr>Potentials from the glue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Quarkonia: QQ</vt:lpstr>
      <vt:lpstr>PowerPoint Presentation</vt:lpstr>
      <vt:lpstr>PowerPoint Presentation</vt:lpstr>
      <vt:lpstr>PowerPoint Presentation</vt:lpstr>
      <vt:lpstr>Quarkonia: QQQ</vt:lpstr>
      <vt:lpstr>PowerPoint Presentation</vt:lpstr>
      <vt:lpstr>PowerPoint Presentation</vt:lpstr>
      <vt:lpstr>Tetraquark: CCCC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Ismail Zahed</dc:creator>
  <cp:lastModifiedBy>Ismail</cp:lastModifiedBy>
  <cp:revision>1185</cp:revision>
  <cp:lastPrinted>2012-07-04T16:19:09Z</cp:lastPrinted>
  <dcterms:created xsi:type="dcterms:W3CDTF">2018-07-02T21:39:02Z</dcterms:created>
  <dcterms:modified xsi:type="dcterms:W3CDTF">2025-04-15T17:13:45Z</dcterms:modified>
</cp:coreProperties>
</file>