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9"/>
  </p:notesMasterIdLst>
  <p:sldIdLst>
    <p:sldId id="256" r:id="rId5"/>
    <p:sldId id="2147375376" r:id="rId6"/>
    <p:sldId id="288" r:id="rId7"/>
    <p:sldId id="5868" r:id="rId8"/>
    <p:sldId id="2147375416" r:id="rId9"/>
    <p:sldId id="2147375410" r:id="rId10"/>
    <p:sldId id="2147375346" r:id="rId11"/>
    <p:sldId id="3850" r:id="rId12"/>
    <p:sldId id="3704" r:id="rId13"/>
    <p:sldId id="2147375405" r:id="rId14"/>
    <p:sldId id="2147375406" r:id="rId15"/>
    <p:sldId id="2147375417" r:id="rId16"/>
    <p:sldId id="311" r:id="rId17"/>
    <p:sldId id="495" r:id="rId18"/>
    <p:sldId id="503" r:id="rId19"/>
    <p:sldId id="5898" r:id="rId20"/>
    <p:sldId id="5929" r:id="rId21"/>
    <p:sldId id="2147375390" r:id="rId22"/>
    <p:sldId id="2147375407" r:id="rId23"/>
    <p:sldId id="2147375332" r:id="rId24"/>
    <p:sldId id="5866" r:id="rId25"/>
    <p:sldId id="2147375384" r:id="rId26"/>
    <p:sldId id="2147375409" r:id="rId27"/>
    <p:sldId id="2147375408" r:id="rId28"/>
    <p:sldId id="5765" r:id="rId29"/>
    <p:sldId id="2147375404" r:id="rId30"/>
    <p:sldId id="2147375352" r:id="rId31"/>
    <p:sldId id="2147375353" r:id="rId32"/>
    <p:sldId id="2147375360" r:id="rId33"/>
    <p:sldId id="2147375382" r:id="rId34"/>
    <p:sldId id="2147375383" r:id="rId35"/>
    <p:sldId id="2147375362" r:id="rId36"/>
    <p:sldId id="5864" r:id="rId37"/>
    <p:sldId id="585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FFFC00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116"/>
    <p:restoredTop sz="95694"/>
  </p:normalViewPr>
  <p:slideViewPr>
    <p:cSldViewPr snapToGrid="0" snapToObjects="1">
      <p:cViewPr varScale="1">
        <p:scale>
          <a:sx n="103" d="100"/>
          <a:sy n="103" d="100"/>
        </p:scale>
        <p:origin x="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4/14/25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r>
              <a:rPr lang="en-US"/>
              <a:t>CD-2, Project Performance Baseline, requires an annual funding profile.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26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2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1"/>
            <a:ext cx="11499925" cy="490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576179"/>
            <a:ext cx="11499925" cy="5379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35169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C7286EC-A822-B758-ACB7-835124A9D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9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9E67-D399-4DBB-BAA8-0F33523D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D2D2E4-6E67-48B3-BA12-35766E148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1" y="6534374"/>
            <a:ext cx="5414677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0" indent="0" algn="just">
              <a:buNone/>
            </a:pPr>
            <a:r>
              <a:rPr lang="en-US" sz="1400" i="0" u="none" strike="noStrike" dirty="0">
                <a:solidFill>
                  <a:schemeClr val="tx1"/>
                </a:solidFill>
                <a:effectLst/>
              </a:rPr>
              <a:t>Exotic heavy meson spectroscopy and structure with EIC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C62C12-2F08-E318-B35D-ED3DD7238288}"/>
              </a:ext>
            </a:extLst>
          </p:cNvPr>
          <p:cNvCxnSpPr>
            <a:cxnSpLocks/>
          </p:cNvCxnSpPr>
          <p:nvPr userDrawn="1"/>
        </p:nvCxnSpPr>
        <p:spPr>
          <a:xfrm>
            <a:off x="419916" y="6277674"/>
            <a:ext cx="11542588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10734B4-7EB4-14AC-AAED-2B1147043C4B}"/>
              </a:ext>
            </a:extLst>
          </p:cNvPr>
          <p:cNvSpPr txBox="1"/>
          <p:nvPr userDrawn="1"/>
        </p:nvSpPr>
        <p:spPr>
          <a:xfrm>
            <a:off x="6709893" y="6512676"/>
            <a:ext cx="384649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 fontAlgn="base"/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E.C. </a:t>
            </a:r>
            <a:r>
              <a:rPr lang="en-US" sz="14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Aschenauer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486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37" y="604974"/>
            <a:ext cx="11499925" cy="55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0963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96128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579" y="0"/>
            <a:ext cx="11499925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89407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22308"/>
            <a:ext cx="11499925" cy="44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580215"/>
            <a:ext cx="11499925" cy="5460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510468"/>
            <a:ext cx="11499925" cy="0"/>
          </a:xfrm>
          <a:prstGeom prst="line">
            <a:avLst/>
          </a:prstGeom>
          <a:ln w="508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2AFF6D-0928-4D72-853B-80E1EFEDB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D1DF75-2FAB-4E03-98EA-F2E16DB3A424}"/>
              </a:ext>
            </a:extLst>
          </p:cNvPr>
          <p:cNvSpPr txBox="1">
            <a:spLocks/>
          </p:cNvSpPr>
          <p:nvPr userDrawn="1"/>
        </p:nvSpPr>
        <p:spPr>
          <a:xfrm>
            <a:off x="351421" y="6534374"/>
            <a:ext cx="5662103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400" i="0" u="none" strike="noStrike" dirty="0">
                <a:solidFill>
                  <a:schemeClr val="tx1"/>
                </a:solidFill>
                <a:effectLst/>
              </a:rPr>
              <a:t>Exotic heavy meson spectroscopy and structure with EIC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8BF614-7E7A-93A1-7F04-C59DFC02DF91}"/>
              </a:ext>
            </a:extLst>
          </p:cNvPr>
          <p:cNvCxnSpPr>
            <a:cxnSpLocks/>
          </p:cNvCxnSpPr>
          <p:nvPr userDrawn="1"/>
        </p:nvCxnSpPr>
        <p:spPr>
          <a:xfrm>
            <a:off x="419916" y="6277674"/>
            <a:ext cx="11542588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26A1B5-1517-4022-9484-84D783556B3A}"/>
              </a:ext>
            </a:extLst>
          </p:cNvPr>
          <p:cNvSpPr txBox="1"/>
          <p:nvPr userDrawn="1"/>
        </p:nvSpPr>
        <p:spPr>
          <a:xfrm>
            <a:off x="6709893" y="6512676"/>
            <a:ext cx="384649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 fontAlgn="base"/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E.C. </a:t>
            </a:r>
            <a:r>
              <a:rPr lang="en-US" sz="14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Aschenauer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0" r:id="rId3"/>
    <p:sldLayoutId id="2147483667" r:id="rId4"/>
    <p:sldLayoutId id="2147483671" r:id="rId5"/>
    <p:sldLayoutId id="2147483672" r:id="rId6"/>
    <p:sldLayoutId id="214748367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jpg"/><Relationship Id="rId7" Type="http://schemas.openxmlformats.org/officeDocument/2006/relationships/image" Target="../media/image43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NUL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85" y="1638066"/>
            <a:ext cx="10334625" cy="660527"/>
          </a:xfrm>
        </p:spPr>
        <p:txBody>
          <a:bodyPr>
            <a:normAutofit/>
          </a:bodyPr>
          <a:lstStyle/>
          <a:p>
            <a:r>
              <a:rPr lang="en-US" sz="3600" b="1" i="0" u="none" strike="noStrike" dirty="0">
                <a:effectLst/>
              </a:rPr>
              <a:t>Running conditions and staging for EIC</a:t>
            </a:r>
            <a:endParaRPr lang="en-US" sz="3600" dirty="0"/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C1B2002E-00D6-4CAD-A65D-64D3BAA92F63}"/>
              </a:ext>
            </a:extLst>
          </p:cNvPr>
          <p:cNvSpPr txBox="1">
            <a:spLocks/>
          </p:cNvSpPr>
          <p:nvPr/>
        </p:nvSpPr>
        <p:spPr>
          <a:xfrm>
            <a:off x="571500" y="2716536"/>
            <a:ext cx="5282825" cy="882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E.C. </a:t>
            </a:r>
            <a:r>
              <a:rPr lang="en-US" sz="2800" dirty="0" err="1">
                <a:solidFill>
                  <a:schemeClr val="bg1"/>
                </a:solidFill>
              </a:rPr>
              <a:t>Aschenauer</a:t>
            </a:r>
            <a:r>
              <a:rPr lang="en-US" sz="2800" dirty="0">
                <a:solidFill>
                  <a:schemeClr val="bg1"/>
                </a:solidFill>
              </a:rPr>
              <a:t> (BNL) 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089BC854-B888-4A23-A414-786CF2F4989B}"/>
              </a:ext>
            </a:extLst>
          </p:cNvPr>
          <p:cNvSpPr txBox="1">
            <a:spLocks/>
          </p:cNvSpPr>
          <p:nvPr/>
        </p:nvSpPr>
        <p:spPr>
          <a:xfrm>
            <a:off x="571500" y="3220646"/>
            <a:ext cx="9328847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Co-Associate Directors for the Experimental Program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86BF940C-484A-47DD-A144-785578E150B7}"/>
              </a:ext>
            </a:extLst>
          </p:cNvPr>
          <p:cNvSpPr txBox="1">
            <a:spLocks/>
          </p:cNvSpPr>
          <p:nvPr/>
        </p:nvSpPr>
        <p:spPr>
          <a:xfrm>
            <a:off x="571500" y="4333898"/>
            <a:ext cx="7201470" cy="9745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i="0" u="none" strike="noStrike" dirty="0">
                <a:solidFill>
                  <a:schemeClr val="bg1"/>
                </a:solidFill>
                <a:effectLst/>
              </a:rPr>
              <a:t>Exotic heavy meson spectroscopy and structure with EIC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April 14 - 17, 2025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BE83-6431-388C-FAB5-27C24B635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FF3032-368E-7C3D-7E09-BFAA23538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1340A-214B-A1A1-D9D7-E7AB5470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93" y="35169"/>
            <a:ext cx="5297569" cy="5531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7DEE74-1304-5DEE-A3E0-B91FF5EA2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94097"/>
            <a:ext cx="5050725" cy="5273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11E583-9D2F-5F52-E5B6-1468D3FEBAAA}"/>
              </a:ext>
            </a:extLst>
          </p:cNvPr>
          <p:cNvSpPr txBox="1"/>
          <p:nvPr/>
        </p:nvSpPr>
        <p:spPr>
          <a:xfrm>
            <a:off x="2506469" y="5166344"/>
            <a:ext cx="7181773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Electron polarization through Sokolov </a:t>
            </a:r>
            <a:r>
              <a:rPr lang="en-US" sz="2000" dirty="0" err="1"/>
              <a:t>Ternov</a:t>
            </a:r>
            <a:endParaRPr lang="en-US" sz="2000" dirty="0"/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Luminosity and Polarization have been strongly anti-corelated</a:t>
            </a:r>
          </a:p>
        </p:txBody>
      </p:sp>
    </p:spTree>
    <p:extLst>
      <p:ext uri="{BB962C8B-B14F-4D97-AF65-F5344CB8AC3E}">
        <p14:creationId xmlns:p14="http://schemas.microsoft.com/office/powerpoint/2010/main" val="3636914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1B683-9720-A647-EC15-F53D45C0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learnt from pp Colliders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2605FB-A509-3386-4017-2CAC00143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0600F-8744-DCF4-0C4B-807E68130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56" y="1732767"/>
            <a:ext cx="3810000" cy="25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DF942B-7605-9CEC-432A-4ED2ED431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635" y="1570181"/>
            <a:ext cx="3906437" cy="26425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728BC4-F6FB-F5BE-41E9-222E11EDB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079" y="1427673"/>
            <a:ext cx="2936421" cy="29364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3E1639-3812-66D3-9E6E-28CE72DF7ECC}"/>
              </a:ext>
            </a:extLst>
          </p:cNvPr>
          <p:cNvSpPr txBox="1"/>
          <p:nvPr/>
        </p:nvSpPr>
        <p:spPr>
          <a:xfrm>
            <a:off x="1828800" y="1045029"/>
            <a:ext cx="116775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Tevatron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32259-7659-2D25-05B3-BA1B576133A1}"/>
              </a:ext>
            </a:extLst>
          </p:cNvPr>
          <p:cNvSpPr txBox="1"/>
          <p:nvPr/>
        </p:nvSpPr>
        <p:spPr>
          <a:xfrm>
            <a:off x="6191804" y="1054926"/>
            <a:ext cx="69923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LHC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789BE3-2322-29CC-A0B6-D086BD236C49}"/>
              </a:ext>
            </a:extLst>
          </p:cNvPr>
          <p:cNvSpPr txBox="1"/>
          <p:nvPr/>
        </p:nvSpPr>
        <p:spPr>
          <a:xfrm>
            <a:off x="9894926" y="981639"/>
            <a:ext cx="813043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RHIC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BE2AD-8B7B-61AF-CBEA-CDFC5C34CFF3}"/>
              </a:ext>
            </a:extLst>
          </p:cNvPr>
          <p:cNvSpPr txBox="1"/>
          <p:nvPr/>
        </p:nvSpPr>
        <p:spPr>
          <a:xfrm>
            <a:off x="890649" y="4560395"/>
            <a:ext cx="3666507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The pbar electron cooler was added in July of 2005.  The initial luminosity increased by ~50% at first and then it took many years to take advantage of the cooler by optimizing the store length, beam-beam interactions, etc.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4E810A-49FE-0500-726F-D2981630FA3C}"/>
              </a:ext>
            </a:extLst>
          </p:cNvPr>
          <p:cNvSpPr txBox="1"/>
          <p:nvPr/>
        </p:nvSpPr>
        <p:spPr>
          <a:xfrm>
            <a:off x="8684079" y="4583751"/>
            <a:ext cx="3666507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First Beam in 2000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Polarization and Luminosity often anti-corelated.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dirty="0"/>
              <a:t>Took in 2015 in one year the integrated luminosity from all the years before at √s=100 GeV and for √s=250 GeV in 2017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2A0A0-3224-5405-7914-256A1BC1742B}"/>
              </a:ext>
            </a:extLst>
          </p:cNvPr>
          <p:cNvSpPr txBox="1"/>
          <p:nvPr/>
        </p:nvSpPr>
        <p:spPr>
          <a:xfrm>
            <a:off x="5057780" y="4583750"/>
            <a:ext cx="3666507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First beam September 10</a:t>
            </a:r>
            <a:r>
              <a:rPr lang="en-US" sz="1400" b="0" i="0" u="none" strike="noStrike" baseline="30000" dirty="0">
                <a:effectLst/>
              </a:rPr>
              <a:t>th</a:t>
            </a:r>
            <a:r>
              <a:rPr lang="en-US" sz="1400" b="0" i="0" u="none" strike="noStrike" dirty="0">
                <a:effectLst/>
              </a:rPr>
              <a:t>,</a:t>
            </a:r>
            <a:r>
              <a:rPr lang="en-US" sz="1400" b="0" i="0" u="none" strike="noStrike" baseline="30000" dirty="0">
                <a:effectLst/>
              </a:rPr>
              <a:t> </a:t>
            </a:r>
            <a:r>
              <a:rPr lang="en-US" sz="1400" b="0" i="0" u="none" strike="noStrike" dirty="0">
                <a:effectLst/>
              </a:rPr>
              <a:t>2008, malfunction 9 days later no beam for experiments till 2010, March 19</a:t>
            </a:r>
            <a:r>
              <a:rPr lang="en-US" sz="1400" b="0" i="0" u="none" strike="noStrike" baseline="30000" dirty="0">
                <a:effectLst/>
              </a:rPr>
              <a:t>th</a:t>
            </a:r>
            <a:r>
              <a:rPr lang="en-US" sz="1400" b="0" i="0" u="none" strike="noStrike" dirty="0">
                <a:effectLst/>
              </a:rPr>
              <a:t>, 2010 collisions at 7 TeV</a:t>
            </a:r>
          </a:p>
          <a:p>
            <a:pPr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Design Lumi was reached June 2016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dirty="0"/>
              <a:t>13.6 TeV reached April 2022</a:t>
            </a:r>
          </a:p>
        </p:txBody>
      </p:sp>
    </p:spTree>
    <p:extLst>
      <p:ext uri="{BB962C8B-B14F-4D97-AF65-F5344CB8AC3E}">
        <p14:creationId xmlns:p14="http://schemas.microsoft.com/office/powerpoint/2010/main" val="2039488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75501-B39E-7F2F-D456-BD2BE5E97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642DE1-BB2A-1EF1-6C3B-7137526A9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188B2-7673-6B9F-4ECB-E08E8D01E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ABE09-67B1-1323-7778-69C1FCBC8034}"/>
              </a:ext>
            </a:extLst>
          </p:cNvPr>
          <p:cNvSpPr txBox="1"/>
          <p:nvPr/>
        </p:nvSpPr>
        <p:spPr>
          <a:xfrm>
            <a:off x="3976705" y="3141851"/>
            <a:ext cx="4238661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cs typeface="Arial" panose="020B0604020202020204" pitchFamily="34" charset="0"/>
              </a:rPr>
              <a:t>Status of EIC Project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85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F241A3-E2F5-41E5-9817-FFA41C21C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7152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DOE EIC Critical Decision Milestones &amp; Risks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12E9A-108C-9BBA-1470-575807488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51" y="1160896"/>
            <a:ext cx="11029518" cy="3903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C8C0D-33DB-D409-640D-567D50EE949D}"/>
              </a:ext>
            </a:extLst>
          </p:cNvPr>
          <p:cNvSpPr txBox="1"/>
          <p:nvPr/>
        </p:nvSpPr>
        <p:spPr>
          <a:xfrm>
            <a:off x="2418167" y="4928922"/>
            <a:ext cx="90641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cs typeface="Arial"/>
              </a:rPr>
              <a:t>2019</a:t>
            </a:r>
            <a:endParaRPr lang="en-US" sz="1200" b="1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AAE578-A677-0292-AFC4-DBE94AEB8998}"/>
              </a:ext>
            </a:extLst>
          </p:cNvPr>
          <p:cNvSpPr txBox="1"/>
          <p:nvPr/>
        </p:nvSpPr>
        <p:spPr>
          <a:xfrm>
            <a:off x="4003247" y="4928923"/>
            <a:ext cx="83555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cs typeface="Arial"/>
              </a:rPr>
              <a:t>2021</a:t>
            </a:r>
            <a:endParaRPr lang="en-US" sz="1600" b="1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E6418-107D-BBB2-9D22-827F884E6180}"/>
              </a:ext>
            </a:extLst>
          </p:cNvPr>
          <p:cNvSpPr txBox="1"/>
          <p:nvPr/>
        </p:nvSpPr>
        <p:spPr>
          <a:xfrm>
            <a:off x="586251" y="5390891"/>
            <a:ext cx="863806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600" dirty="0">
                <a:cs typeface="Arial"/>
              </a:rPr>
              <a:t>CD-3A, Long Lead Procurement, approved March 2024.  Excellent use of IRA funding.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>
                <a:cs typeface="Arial"/>
              </a:rPr>
              <a:t>CD-3B, Long Lead Procurement, approval planned for March 2025.</a:t>
            </a:r>
            <a:endParaRPr lang="en-US" sz="1600" dirty="0">
              <a:solidFill>
                <a:srgbClr val="444444"/>
              </a:solidFill>
              <a:latin typeface="Arial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600" dirty="0">
                <a:latin typeface="Arial"/>
                <a:cs typeface="Calibri"/>
              </a:rPr>
              <a:t>CD-2, Project Performance Baseline, requires a more certain annual funding profile.</a:t>
            </a:r>
            <a:endParaRPr lang="en-US" sz="1600" dirty="0">
              <a:solidFill>
                <a:srgbClr val="444444"/>
              </a:solidFill>
              <a:latin typeface="Arial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11958-0A43-3F7F-4348-55C5A4F24A04}"/>
              </a:ext>
            </a:extLst>
          </p:cNvPr>
          <p:cNvSpPr txBox="1"/>
          <p:nvPr/>
        </p:nvSpPr>
        <p:spPr>
          <a:xfrm>
            <a:off x="5118518" y="4837060"/>
            <a:ext cx="3683443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cs typeface="Arial"/>
              </a:rPr>
              <a:t>CD-2/3C, Performance Baseline, Q2FY26</a:t>
            </a:r>
            <a:endParaRPr lang="en-US" sz="1400" dirty="0">
              <a:cs typeface="Arial"/>
            </a:endParaRPr>
          </a:p>
          <a:p>
            <a:r>
              <a:rPr lang="en-US" sz="1400" b="1" dirty="0">
                <a:cs typeface="Arial"/>
              </a:rPr>
              <a:t>CD-3, Construction Start, Q1FY27✽</a:t>
            </a:r>
            <a:endParaRPr lang="en-US" sz="1400" dirty="0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BA02E6-24C0-5610-3F84-2C75B8D0A072}"/>
              </a:ext>
            </a:extLst>
          </p:cNvPr>
          <p:cNvSpPr txBox="1"/>
          <p:nvPr/>
        </p:nvSpPr>
        <p:spPr>
          <a:xfrm>
            <a:off x="8801962" y="4863691"/>
            <a:ext cx="2345767" cy="46166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CD-4 early finish: Q4 2033 </a:t>
            </a:r>
            <a:endParaRPr lang="en-US" sz="1200" b="1" dirty="0">
              <a:cs typeface="Arial"/>
            </a:endParaRPr>
          </a:p>
          <a:p>
            <a:r>
              <a:rPr lang="en-US" sz="1200" b="1" dirty="0">
                <a:solidFill>
                  <a:srgbClr val="0432FF"/>
                </a:solidFill>
                <a:cs typeface="Arial"/>
              </a:rPr>
              <a:t>CD-4 = Q1 2036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40E86-C0D5-5E28-CFD9-5197722D9B4A}"/>
              </a:ext>
            </a:extLst>
          </p:cNvPr>
          <p:cNvSpPr txBox="1"/>
          <p:nvPr/>
        </p:nvSpPr>
        <p:spPr>
          <a:xfrm>
            <a:off x="9375594" y="5437057"/>
            <a:ext cx="2460978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✽ FY25 and FY26 funding will impact CD-2 and CD-3 milestone dates.</a:t>
            </a:r>
          </a:p>
        </p:txBody>
      </p:sp>
    </p:spTree>
    <p:extLst>
      <p:ext uri="{BB962C8B-B14F-4D97-AF65-F5344CB8AC3E}">
        <p14:creationId xmlns:p14="http://schemas.microsoft.com/office/powerpoint/2010/main" val="3409303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504818"/>
          </a:xfrm>
        </p:spPr>
        <p:txBody>
          <a:bodyPr/>
          <a:lstStyle/>
          <a:p>
            <a:r>
              <a:rPr lang="en-US" dirty="0"/>
              <a:t>CD-3A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1106C-5BE9-1D69-A932-E005A97AD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717" y="3606357"/>
            <a:ext cx="5510020" cy="26086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5909DB-8BEE-2C73-D360-5C7D7B9906E8}"/>
              </a:ext>
            </a:extLst>
          </p:cNvPr>
          <p:cNvSpPr/>
          <p:nvPr/>
        </p:nvSpPr>
        <p:spPr>
          <a:xfrm>
            <a:off x="453114" y="1311198"/>
            <a:ext cx="1529819" cy="346693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Accelerator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BFF106-000B-FA92-9774-400C42D3FD21}"/>
              </a:ext>
            </a:extLst>
          </p:cNvPr>
          <p:cNvSpPr/>
          <p:nvPr/>
        </p:nvSpPr>
        <p:spPr>
          <a:xfrm>
            <a:off x="453113" y="1694537"/>
            <a:ext cx="1529819" cy="346693"/>
          </a:xfrm>
          <a:prstGeom prst="rect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D90F34-CE5E-1280-D1FA-75FD70C1187A}"/>
              </a:ext>
            </a:extLst>
          </p:cNvPr>
          <p:cNvSpPr/>
          <p:nvPr/>
        </p:nvSpPr>
        <p:spPr>
          <a:xfrm>
            <a:off x="453112" y="2069166"/>
            <a:ext cx="1529819" cy="347472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Infrastructure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C7A17D-43B0-F3F1-FF5E-4AB4530B8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94" y="3606357"/>
            <a:ext cx="4908603" cy="26086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1DA62-71FC-3B28-9E4A-B8579BF3B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593" y="866663"/>
            <a:ext cx="4908604" cy="26838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E6E04587-4584-0DBE-5642-8BDED0393E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104" b="32433"/>
          <a:stretch/>
        </p:blipFill>
        <p:spPr>
          <a:xfrm>
            <a:off x="2239118" y="965587"/>
            <a:ext cx="4301107" cy="2391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3A960C-BE46-E6FE-230A-55766E06CD7D}"/>
              </a:ext>
            </a:extLst>
          </p:cNvPr>
          <p:cNvSpPr/>
          <p:nvPr/>
        </p:nvSpPr>
        <p:spPr>
          <a:xfrm>
            <a:off x="7052593" y="866663"/>
            <a:ext cx="4908604" cy="268381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A2ABA-861B-300E-B541-FA679D68DF6C}"/>
              </a:ext>
            </a:extLst>
          </p:cNvPr>
          <p:cNvSpPr/>
          <p:nvPr/>
        </p:nvSpPr>
        <p:spPr>
          <a:xfrm>
            <a:off x="7052593" y="3602279"/>
            <a:ext cx="4908604" cy="261270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519062-EF1D-CE3A-A37C-6FBD59537424}"/>
              </a:ext>
            </a:extLst>
          </p:cNvPr>
          <p:cNvSpPr/>
          <p:nvPr/>
        </p:nvSpPr>
        <p:spPr>
          <a:xfrm>
            <a:off x="2222580" y="965586"/>
            <a:ext cx="4232541" cy="2391671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7A9D4-AD07-0214-FBF1-07E66120AC72}"/>
              </a:ext>
            </a:extLst>
          </p:cNvPr>
          <p:cNvSpPr txBox="1"/>
          <p:nvPr/>
        </p:nvSpPr>
        <p:spPr>
          <a:xfrm>
            <a:off x="571500" y="4450986"/>
            <a:ext cx="1295547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800" dirty="0"/>
              <a:t>~$90M</a:t>
            </a:r>
          </a:p>
        </p:txBody>
      </p:sp>
    </p:spTree>
    <p:extLst>
      <p:ext uri="{BB962C8B-B14F-4D97-AF65-F5344CB8AC3E}">
        <p14:creationId xmlns:p14="http://schemas.microsoft.com/office/powerpoint/2010/main" val="1528422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6E92F-835D-3BDC-70C4-2325546D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A6599-419C-1795-FB9C-EA399CBA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509499"/>
          </a:xfrm>
        </p:spPr>
        <p:txBody>
          <a:bodyPr/>
          <a:lstStyle/>
          <a:p>
            <a:r>
              <a:rPr lang="en-US" dirty="0"/>
              <a:t>CD-3B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0A711-179F-BE06-A579-01FE9905D229}"/>
              </a:ext>
            </a:extLst>
          </p:cNvPr>
          <p:cNvSpPr txBox="1"/>
          <p:nvPr/>
        </p:nvSpPr>
        <p:spPr>
          <a:xfrm>
            <a:off x="461963" y="687737"/>
            <a:ext cx="11499234" cy="769441"/>
          </a:xfrm>
          <a:prstGeom prst="rect">
            <a:avLst/>
          </a:prstGeom>
          <a:solidFill>
            <a:srgbClr val="6FB0DF"/>
          </a:solidFill>
          <a:ln w="6350">
            <a:solidFill>
              <a:srgbClr val="6FB0D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The EIC Project requested authority to execute ~ 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$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53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M 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in LLPs, including 35% contingency during CD-3B-review January 2025.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AF23D-697E-BF96-3683-4F341F394C11}"/>
              </a:ext>
            </a:extLst>
          </p:cNvPr>
          <p:cNvSpPr txBox="1"/>
          <p:nvPr/>
        </p:nvSpPr>
        <p:spPr>
          <a:xfrm>
            <a:off x="4264182" y="1574622"/>
            <a:ext cx="737748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lang="en-US" sz="1700" dirty="0"/>
              <a:t>Electron Storage Ring (ESR) Dipole Magnets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700" dirty="0"/>
              <a:t>Advanced Photon Source (APS) Sextupole Magnet Refurbishment, Testing, and Measurement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700" dirty="0"/>
              <a:t>ESR Magnetic Measurement Bench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700" dirty="0"/>
              <a:t>APS Quadrupole Magnet Refurbishment, Testing and Measurement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700" dirty="0"/>
              <a:t>ESR APS Quadrupole Magnetic Measurement Stand</a:t>
            </a:r>
          </a:p>
          <a:p>
            <a:pPr fontAlgn="base"/>
            <a:r>
              <a:rPr lang="en-US" sz="1700" dirty="0"/>
              <a:t> 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sz="1700" dirty="0"/>
              <a:t>* Lead Tungstate Crystals for the Detector Backward Electro-Magnetic (EM) Calorimeter - Batch 3 and Batch 4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sz="1700" dirty="0"/>
              <a:t>* Scintillating Fibers for the Detector Barrel - Bath 2 and Forward - Batch 2 EM Calorimeters  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sz="1700" dirty="0"/>
              <a:t>* Steel for the Detector Forward Hadronic Calorimeter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sz="1700" dirty="0"/>
              <a:t>Detector Solenoid Magnet Power Supply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sz="1700" dirty="0"/>
              <a:t>Detector Electronics Versatile Link Plus Transceiver (VRTX+) and low Power Giga-bit transceiver (1pGBT)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sz="1700" dirty="0"/>
              <a:t>Detector Endcap Structures – Flux Return Steel</a:t>
            </a:r>
          </a:p>
          <a:p>
            <a:pPr fontAlgn="base"/>
            <a:endParaRPr lang="en-US" sz="1700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C0ED9-BE4E-E226-0E8C-5F10EB937EF6}"/>
              </a:ext>
            </a:extLst>
          </p:cNvPr>
          <p:cNvSpPr/>
          <p:nvPr/>
        </p:nvSpPr>
        <p:spPr>
          <a:xfrm>
            <a:off x="4153064" y="1517443"/>
            <a:ext cx="7632535" cy="180020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7A059-B60C-97BC-E385-69EDB0FF6056}"/>
              </a:ext>
            </a:extLst>
          </p:cNvPr>
          <p:cNvSpPr/>
          <p:nvPr/>
        </p:nvSpPr>
        <p:spPr>
          <a:xfrm>
            <a:off x="4153064" y="3391578"/>
            <a:ext cx="7632535" cy="257274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AC87EB-3202-5A15-3134-023DB609121D}"/>
              </a:ext>
            </a:extLst>
          </p:cNvPr>
          <p:cNvSpPr/>
          <p:nvPr/>
        </p:nvSpPr>
        <p:spPr>
          <a:xfrm>
            <a:off x="10146666" y="5608126"/>
            <a:ext cx="1529819" cy="346693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Accelerator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5DFF77-657D-6A16-D302-AA14B452D8C8}"/>
              </a:ext>
            </a:extLst>
          </p:cNvPr>
          <p:cNvSpPr/>
          <p:nvPr/>
        </p:nvSpPr>
        <p:spPr>
          <a:xfrm>
            <a:off x="10146665" y="5991465"/>
            <a:ext cx="1529819" cy="346693"/>
          </a:xfrm>
          <a:prstGeom prst="rect">
            <a:avLst/>
          </a:pr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Detector</a:t>
            </a:r>
          </a:p>
        </p:txBody>
      </p:sp>
      <p:pic>
        <p:nvPicPr>
          <p:cNvPr id="1028" name="Picture 4" descr="page24image1608197216">
            <a:extLst>
              <a:ext uri="{FF2B5EF4-FFF2-40B4-BE49-F238E27FC236}">
                <a16:creationId xmlns:a16="http://schemas.microsoft.com/office/drawing/2014/main" id="{591292D5-EC0E-A4C8-6F6B-B5E0A767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22" y="4173004"/>
            <a:ext cx="739275" cy="118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4image1608197216">
            <a:extLst>
              <a:ext uri="{FF2B5EF4-FFF2-40B4-BE49-F238E27FC236}">
                <a16:creationId xmlns:a16="http://schemas.microsoft.com/office/drawing/2014/main" id="{8572E974-A653-55BD-872D-7BE7E0B2F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70" y="5455109"/>
            <a:ext cx="677283" cy="68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15E32FF4-B6B7-DE44-13A1-DA34CABBE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45" y="4924037"/>
            <a:ext cx="707988" cy="130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570176-4318-6926-9C4A-BB3133C9D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639" y="3200243"/>
            <a:ext cx="1043820" cy="1723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C54FD1-7936-4775-9E0E-2217AD8F3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836" y="3429000"/>
            <a:ext cx="1394942" cy="781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073458-2C9A-6931-BB03-315119454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11" y="3200243"/>
            <a:ext cx="1094338" cy="1225659"/>
          </a:xfrm>
          <a:prstGeom prst="rect">
            <a:avLst/>
          </a:prstGeom>
        </p:spPr>
      </p:pic>
      <p:pic>
        <p:nvPicPr>
          <p:cNvPr id="1035" name="Picture 11" descr="A diagram of a power supply&#10;&#10;Description automatically generated">
            <a:extLst>
              <a:ext uri="{FF2B5EF4-FFF2-40B4-BE49-F238E27FC236}">
                <a16:creationId xmlns:a16="http://schemas.microsoft.com/office/drawing/2014/main" id="{418ABA17-DFD3-2F73-CDA8-2305FB0C0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58" y="4553892"/>
            <a:ext cx="1388878" cy="14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0A761606-B779-8F80-18B6-A1D3B3A0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24" y="1487070"/>
            <a:ext cx="1794516" cy="114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5">
            <a:extLst>
              <a:ext uri="{FF2B5EF4-FFF2-40B4-BE49-F238E27FC236}">
                <a16:creationId xmlns:a16="http://schemas.microsoft.com/office/drawing/2014/main" id="{19B42120-EDA9-6945-6E09-C6C71720EA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0717" y="324945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7">
            <a:extLst>
              <a:ext uri="{FF2B5EF4-FFF2-40B4-BE49-F238E27FC236}">
                <a16:creationId xmlns:a16="http://schemas.microsoft.com/office/drawing/2014/main" id="{656E099B-2C4C-8E06-BA41-0FC391B99A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4306DB-EE22-4BAF-1959-69F3CDCE54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9380" y="1504011"/>
            <a:ext cx="1094338" cy="1250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C4CB6D-6F9D-B8DF-FE8E-C22A8BB035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6773" y="2419971"/>
            <a:ext cx="1794516" cy="851694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8C252B0-F38D-DDCA-7B21-65EE5FDAAE43}"/>
              </a:ext>
            </a:extLst>
          </p:cNvPr>
          <p:cNvSpPr txBox="1">
            <a:spLocks/>
          </p:cNvSpPr>
          <p:nvPr/>
        </p:nvSpPr>
        <p:spPr>
          <a:xfrm>
            <a:off x="4117481" y="5751554"/>
            <a:ext cx="8074519" cy="539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</a:t>
            </a:r>
            <a:r>
              <a:rPr lang="en-US" sz="1200" dirty="0">
                <a:solidFill>
                  <a:srgbClr val="000000"/>
                </a:solidFill>
                <a:latin typeface="Arial" panose="020B0604020202020204"/>
              </a:rPr>
              <a:t>Continuation of CD-3A contracts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458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C400F4-73FD-4056-ABFA-B2F9B2B8C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b="1" smtClean="0"/>
              <a:pPr/>
              <a:t>16</a:t>
            </a:fld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6A7C0D-00B2-4DEF-9556-3D7D21C7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Project CD-2 Planning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B391F81-DE48-43EC-8A4D-FD2AD918430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2150" y="755650"/>
            <a:ext cx="11499850" cy="48307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 dirty="0"/>
              <a:t>CD-2 Project Planning Objectives and Constraints:</a:t>
            </a:r>
          </a:p>
          <a:p>
            <a:pPr marL="581025" indent="-349250">
              <a:spcBef>
                <a:spcPts val="300"/>
              </a:spcBef>
            </a:pPr>
            <a:r>
              <a:rPr lang="en-US" sz="2000" dirty="0"/>
              <a:t>Scope required for the DOE Project Key Performance Parameters (KPPs)</a:t>
            </a:r>
            <a:endParaRPr lang="en-US" sz="2000" dirty="0">
              <a:cs typeface="Arial"/>
            </a:endParaRPr>
          </a:p>
          <a:p>
            <a:pPr marL="581025" indent="-349250">
              <a:spcBef>
                <a:spcPts val="300"/>
              </a:spcBef>
            </a:pPr>
            <a:r>
              <a:rPr lang="en-US" sz="2000" dirty="0"/>
              <a:t>Develop plans for the execution of the portfolio of “off-project” scope</a:t>
            </a:r>
            <a:endParaRPr lang="en-US" sz="2000" dirty="0">
              <a:cs typeface="Arial" panose="020B0604020202020204"/>
            </a:endParaRPr>
          </a:p>
          <a:p>
            <a:pPr marL="581025" indent="-349250">
              <a:spcBef>
                <a:spcPts val="300"/>
              </a:spcBef>
            </a:pPr>
            <a:r>
              <a:rPr lang="en-US" sz="2000" dirty="0"/>
              <a:t>EIC Project total cost less than $3B (working to optimize scope within this objective)</a:t>
            </a:r>
            <a:endParaRPr lang="en-US" sz="2000" dirty="0">
              <a:cs typeface="Arial" panose="020B0604020202020204"/>
            </a:endParaRPr>
          </a:p>
          <a:p>
            <a:pPr marL="581025" indent="-349250">
              <a:spcBef>
                <a:spcPts val="300"/>
              </a:spcBef>
            </a:pPr>
            <a:r>
              <a:rPr lang="en-US" sz="2000" dirty="0"/>
              <a:t>DOE annual project funding not to exceed $300M per year</a:t>
            </a:r>
            <a:endParaRPr lang="en-US" sz="2000" dirty="0">
              <a:cs typeface="Arial" panose="020B0604020202020204"/>
            </a:endParaRPr>
          </a:p>
          <a:p>
            <a:pPr marL="581025" indent="-349250">
              <a:spcBef>
                <a:spcPts val="300"/>
              </a:spcBef>
            </a:pPr>
            <a:r>
              <a:rPr lang="en-US" sz="2000" dirty="0"/>
              <a:t>EIC construction start following the conclusion of RHIC operations</a:t>
            </a:r>
            <a:endParaRPr lang="en-US" sz="2000" dirty="0">
              <a:cs typeface="Arial" panose="020B0604020202020204"/>
            </a:endParaRPr>
          </a:p>
          <a:p>
            <a:pPr marL="581025" indent="-349250">
              <a:spcBef>
                <a:spcPts val="300"/>
              </a:spcBef>
            </a:pPr>
            <a:r>
              <a:rPr lang="en-US" sz="2000" dirty="0"/>
              <a:t>Start Science Program when electron-ion collisions begin!</a:t>
            </a:r>
          </a:p>
          <a:p>
            <a:pPr marL="0" indent="0"/>
            <a:endParaRPr lang="en-US" sz="800" dirty="0"/>
          </a:p>
          <a:p>
            <a:pPr marL="0" indent="0">
              <a:buNone/>
            </a:pPr>
            <a:r>
              <a:rPr lang="en-US" sz="2000" dirty="0"/>
              <a:t>The constraints result in a longer construction schedule and “dark period” than desirable.  This can be partially mitigated by constructing EIC in two stages:</a:t>
            </a:r>
          </a:p>
          <a:p>
            <a:pPr marL="2061845" indent="-1139825">
              <a:buNone/>
              <a:tabLst>
                <a:tab pos="4678363" algn="l"/>
              </a:tabLst>
            </a:pPr>
            <a:r>
              <a:rPr lang="en-US" sz="2000" b="1" dirty="0"/>
              <a:t>Start of Science Program:     </a:t>
            </a:r>
            <a:r>
              <a:rPr lang="en-US" sz="2000" dirty="0"/>
              <a:t>Electron-ion collisions with the </a:t>
            </a:r>
            <a:r>
              <a:rPr lang="en-US" sz="2000" dirty="0" err="1"/>
              <a:t>ePIC</a:t>
            </a:r>
            <a:r>
              <a:rPr lang="en-US" sz="2000" dirty="0"/>
              <a:t> detector</a:t>
            </a:r>
            <a:endParaRPr lang="en-US" sz="2000" dirty="0">
              <a:cs typeface="Arial"/>
            </a:endParaRPr>
          </a:p>
          <a:p>
            <a:pPr marL="2061845" indent="-1139825">
              <a:buNone/>
              <a:tabLst>
                <a:tab pos="4678363" algn="l"/>
              </a:tabLst>
            </a:pPr>
            <a:r>
              <a:rPr lang="en-US" sz="2000" b="1" dirty="0"/>
              <a:t>Mission Need:              </a:t>
            </a:r>
            <a:r>
              <a:rPr lang="en-US" sz="2000" dirty="0"/>
              <a:t>Additional project scope required to meet the Mission Need</a:t>
            </a:r>
            <a:endParaRPr lang="en-US" sz="800" dirty="0">
              <a:cs typeface="Arial" panose="020B0604020202020204"/>
            </a:endParaRPr>
          </a:p>
          <a:p>
            <a:pPr marL="9525" indent="-9525">
              <a:buNone/>
              <a:tabLst>
                <a:tab pos="2046288" algn="l"/>
              </a:tabLst>
            </a:pPr>
            <a:endParaRPr lang="en-US" sz="800" dirty="0"/>
          </a:p>
          <a:p>
            <a:pPr marL="9525" indent="-9525">
              <a:buNone/>
              <a:tabLst>
                <a:tab pos="2046288" algn="l"/>
              </a:tabLst>
            </a:pPr>
            <a:r>
              <a:rPr lang="en-US" sz="2000" b="1" dirty="0"/>
              <a:t>One integrated project delivery plan for the EIC aligned with annual funding constraints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2290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2622B7-7D3B-E8EC-F17F-98AD90F46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z="1000" b="1" smtClean="0"/>
              <a:pPr/>
              <a:t>17</a:t>
            </a:fld>
            <a:endParaRPr lang="en-US" sz="10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A12225-67E9-2799-D228-32AD7887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Preparation for CD-2 and CD-3 w/ Subprojects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12358-FE59-8E85-9359-DD9A90EF3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05" y="720720"/>
            <a:ext cx="11499925" cy="515873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Requirements</a:t>
            </a:r>
          </a:p>
          <a:p>
            <a:pPr>
              <a:lnSpc>
                <a:spcPct val="110000"/>
              </a:lnSpc>
            </a:pPr>
            <a:r>
              <a:rPr lang="en-US" dirty="0"/>
              <a:t>EIC is a single, integrated line-item project.</a:t>
            </a:r>
          </a:p>
          <a:p>
            <a:pPr>
              <a:lnSpc>
                <a:spcPct val="110000"/>
              </a:lnSpc>
            </a:pPr>
            <a:r>
              <a:rPr lang="en-US" dirty="0"/>
              <a:t>Subprojects will have well-defined deliverables and interfaces.</a:t>
            </a:r>
          </a:p>
          <a:p>
            <a:pPr>
              <a:lnSpc>
                <a:spcPct val="110000"/>
              </a:lnSpc>
            </a:pPr>
            <a:r>
              <a:rPr lang="en-US" dirty="0"/>
              <a:t>Completed subprojects will enable the start of the EIC “early science program.”</a:t>
            </a:r>
          </a:p>
          <a:p>
            <a:pPr>
              <a:lnSpc>
                <a:spcPct val="110000"/>
              </a:lnSpc>
            </a:pPr>
            <a:r>
              <a:rPr lang="en-US" dirty="0"/>
              <a:t>Annual funding profile for the subprojects must be consistent with DOE guidance.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Potential EIC Subprojects:</a:t>
            </a:r>
            <a:endParaRPr lang="en-US" dirty="0">
              <a:cs typeface="Arial"/>
            </a:endParaRPr>
          </a:p>
          <a:p>
            <a:pPr indent="0">
              <a:buNone/>
              <a:tabLst>
                <a:tab pos="222250" algn="l"/>
                <a:tab pos="2049463" algn="l"/>
              </a:tabLst>
            </a:pPr>
            <a:r>
              <a:rPr lang="en-US" dirty="0"/>
              <a:t>Subproject 1: 	Hadron storage ring modifications, electron storage ring, and infrastructure</a:t>
            </a:r>
            <a:endParaRPr lang="en-US" dirty="0">
              <a:cs typeface="Arial" panose="020B0604020202020204"/>
            </a:endParaRPr>
          </a:p>
          <a:p>
            <a:pPr indent="0">
              <a:buNone/>
              <a:tabLst>
                <a:tab pos="222250" algn="l"/>
                <a:tab pos="2049463" algn="l"/>
              </a:tabLst>
            </a:pPr>
            <a:r>
              <a:rPr lang="en-US" dirty="0"/>
              <a:t>Subproject 2: 	IR integration, IR superconducting magnets, </a:t>
            </a:r>
            <a:r>
              <a:rPr lang="en-US" dirty="0" err="1"/>
              <a:t>ePIC</a:t>
            </a:r>
            <a:r>
              <a:rPr lang="en-US" dirty="0"/>
              <a:t> detector</a:t>
            </a:r>
            <a:endParaRPr lang="en-US" dirty="0">
              <a:cs typeface="Arial" panose="020B0604020202020204"/>
            </a:endParaRPr>
          </a:p>
          <a:p>
            <a:pPr indent="0">
              <a:buNone/>
              <a:tabLst>
                <a:tab pos="222250" algn="l"/>
                <a:tab pos="2049463" algn="l"/>
              </a:tabLst>
            </a:pPr>
            <a:r>
              <a:rPr lang="en-US" dirty="0"/>
              <a:t>Subproject 3: 	Electron injector systems and related infrastructure</a:t>
            </a:r>
          </a:p>
          <a:p>
            <a:pPr indent="0" algn="ctr">
              <a:buNone/>
              <a:tabLst>
                <a:tab pos="222250" algn="l"/>
                <a:tab pos="2049463" algn="l"/>
              </a:tabLst>
            </a:pPr>
            <a:r>
              <a:rPr lang="en-US" b="1" dirty="0"/>
              <a:t>Start Science Program</a:t>
            </a:r>
            <a:endParaRPr lang="en-US" b="1" dirty="0">
              <a:cs typeface="Arial" panose="020B0604020202020204"/>
            </a:endParaRPr>
          </a:p>
          <a:p>
            <a:pPr indent="0">
              <a:buNone/>
              <a:tabLst>
                <a:tab pos="222250" algn="l"/>
                <a:tab pos="2049463" algn="l"/>
              </a:tabLst>
            </a:pPr>
            <a:r>
              <a:rPr lang="en-US" dirty="0"/>
              <a:t>Subproject 4: 	RF power, 41 GeV by-pass, 18 GeV capability</a:t>
            </a:r>
            <a:endParaRPr lang="en-US" dirty="0">
              <a:cs typeface="Arial" panose="020B06040202020202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01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05E17-5834-94F8-9EAF-713856A57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and Subprojects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F33CF-871E-122A-524D-0F3B09A34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41303C-6968-61FA-A0CF-7383409CA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162758"/>
              </p:ext>
            </p:extLst>
          </p:nvPr>
        </p:nvGraphicFramePr>
        <p:xfrm>
          <a:off x="793472" y="613204"/>
          <a:ext cx="10605056" cy="469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632">
                  <a:extLst>
                    <a:ext uri="{9D8B030D-6E8A-4147-A177-3AD203B41FA5}">
                      <a16:colId xmlns:a16="http://schemas.microsoft.com/office/drawing/2014/main" val="3706449747"/>
                    </a:ext>
                  </a:extLst>
                </a:gridCol>
                <a:gridCol w="1325632">
                  <a:extLst>
                    <a:ext uri="{9D8B030D-6E8A-4147-A177-3AD203B41FA5}">
                      <a16:colId xmlns:a16="http://schemas.microsoft.com/office/drawing/2014/main" val="2803747133"/>
                    </a:ext>
                  </a:extLst>
                </a:gridCol>
                <a:gridCol w="1325632">
                  <a:extLst>
                    <a:ext uri="{9D8B030D-6E8A-4147-A177-3AD203B41FA5}">
                      <a16:colId xmlns:a16="http://schemas.microsoft.com/office/drawing/2014/main" val="1965218733"/>
                    </a:ext>
                  </a:extLst>
                </a:gridCol>
                <a:gridCol w="2651264">
                  <a:extLst>
                    <a:ext uri="{9D8B030D-6E8A-4147-A177-3AD203B41FA5}">
                      <a16:colId xmlns:a16="http://schemas.microsoft.com/office/drawing/2014/main" val="2110868151"/>
                    </a:ext>
                  </a:extLst>
                </a:gridCol>
                <a:gridCol w="1325632">
                  <a:extLst>
                    <a:ext uri="{9D8B030D-6E8A-4147-A177-3AD203B41FA5}">
                      <a16:colId xmlns:a16="http://schemas.microsoft.com/office/drawing/2014/main" val="1168213249"/>
                    </a:ext>
                  </a:extLst>
                </a:gridCol>
                <a:gridCol w="1325632">
                  <a:extLst>
                    <a:ext uri="{9D8B030D-6E8A-4147-A177-3AD203B41FA5}">
                      <a16:colId xmlns:a16="http://schemas.microsoft.com/office/drawing/2014/main" val="3799573631"/>
                    </a:ext>
                  </a:extLst>
                </a:gridCol>
                <a:gridCol w="1325632">
                  <a:extLst>
                    <a:ext uri="{9D8B030D-6E8A-4147-A177-3AD203B41FA5}">
                      <a16:colId xmlns:a16="http://schemas.microsoft.com/office/drawing/2014/main" val="3373425343"/>
                    </a:ext>
                  </a:extLst>
                </a:gridCol>
              </a:tblGrid>
              <a:tr h="807081">
                <a:tc gridSpan="7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641324"/>
                  </a:ext>
                </a:extLst>
              </a:tr>
              <a:tr h="807081">
                <a:tc gridSpan="4"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Subproject 1  - Accelerator – HSR, ESR, INF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340029"/>
                  </a:ext>
                </a:extLst>
              </a:tr>
              <a:tr h="807081"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Subproject 2 - IR Integration, SC Magnets, Detector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812555"/>
                  </a:ext>
                </a:extLst>
              </a:tr>
              <a:tr h="807081">
                <a:tc>
                  <a:txBody>
                    <a:bodyPr/>
                    <a:lstStyle/>
                    <a:p>
                      <a:pPr algn="l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Subproject 3 - Electron Injector, Infrastructure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339963"/>
                  </a:ext>
                </a:extLst>
              </a:tr>
              <a:tr h="807081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  <a:p>
                      <a:pPr algn="l"/>
                      <a:endParaRPr lang="en-US" dirty="0"/>
                    </a:p>
                    <a:p>
                      <a:pPr algn="l"/>
                      <a:endParaRPr lang="en-US" dirty="0"/>
                    </a:p>
                    <a:p>
                      <a:pPr algn="l"/>
                      <a:endParaRPr lang="en-US" dirty="0"/>
                    </a:p>
                    <a:p>
                      <a:pPr algn="l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r"/>
                      <a:endParaRPr lang="en-US" sz="2400" dirty="0"/>
                    </a:p>
                    <a:p>
                      <a:pPr algn="r"/>
                      <a:r>
                        <a:rPr lang="en-US" sz="2400" dirty="0"/>
                        <a:t>Subproject 4 - Full EIC Capabilities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42128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4F10355-D349-CF7F-06B9-F484ABE768B2}"/>
              </a:ext>
            </a:extLst>
          </p:cNvPr>
          <p:cNvSpPr txBox="1"/>
          <p:nvPr/>
        </p:nvSpPr>
        <p:spPr>
          <a:xfrm>
            <a:off x="1321285" y="4018206"/>
            <a:ext cx="9533379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96FF"/>
              </a:buClr>
            </a:pPr>
            <a:r>
              <a:rPr lang="en-US" sz="2800" b="1" dirty="0">
                <a:solidFill>
                  <a:srgbClr val="0432FF"/>
                </a:solidFill>
              </a:rPr>
              <a:t>Science Program starts after Subproject 3 is complete.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577DE44-958D-9841-C1A0-C3C12F7FCFE5}"/>
              </a:ext>
            </a:extLst>
          </p:cNvPr>
          <p:cNvSpPr/>
          <p:nvPr/>
        </p:nvSpPr>
        <p:spPr>
          <a:xfrm rot="5400000">
            <a:off x="9203535" y="3140656"/>
            <a:ext cx="4810499" cy="55070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DB9B6-62E0-1BF7-A53B-A61B03707840}"/>
              </a:ext>
            </a:extLst>
          </p:cNvPr>
          <p:cNvSpPr txBox="1"/>
          <p:nvPr/>
        </p:nvSpPr>
        <p:spPr>
          <a:xfrm rot="5400000">
            <a:off x="11230946" y="3216693"/>
            <a:ext cx="797013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b="1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928623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097C0-AA2F-7C19-FA8E-0BACA43F8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0B0AB-A9FE-F0B5-9951-6A0D3473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6F2F0-2DCE-1220-6349-0D49672FD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6C22B-FBFF-27D9-38F6-C3B20B37D06B}"/>
              </a:ext>
            </a:extLst>
          </p:cNvPr>
          <p:cNvSpPr txBox="1"/>
          <p:nvPr/>
        </p:nvSpPr>
        <p:spPr>
          <a:xfrm>
            <a:off x="3122299" y="3141851"/>
            <a:ext cx="5947462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cs typeface="Arial" panose="020B0604020202020204" pitchFamily="34" charset="0"/>
              </a:rPr>
              <a:t>Ramping up EIC performance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6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6D96C-31A1-5951-68CE-584064297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738576-14D9-868B-3C93-4E8ACDD4F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012D1-C009-7CBC-80A4-4521B81657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F107C-BEAE-2595-891F-D79BD801A191}"/>
              </a:ext>
            </a:extLst>
          </p:cNvPr>
          <p:cNvSpPr txBox="1"/>
          <p:nvPr/>
        </p:nvSpPr>
        <p:spPr>
          <a:xfrm>
            <a:off x="3955061" y="3141851"/>
            <a:ext cx="4281941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cs typeface="Arial" panose="020B0604020202020204" pitchFamily="34" charset="0"/>
              </a:rPr>
              <a:t>What we are building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53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C1C87-4EE4-B548-B356-1D84B1C4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NAS Science Pillars</a:t>
            </a:r>
          </a:p>
        </p:txBody>
      </p:sp>
      <p:pic>
        <p:nvPicPr>
          <p:cNvPr id="3" name="Picture 2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1E1881F5-8C17-814E-A7B1-E4BE0CBEE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352" y="687968"/>
            <a:ext cx="1883924" cy="1455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9E592-4567-824F-8086-7F54D86F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1130" y="687968"/>
            <a:ext cx="1542649" cy="1548025"/>
          </a:xfrm>
          <a:prstGeom prst="rect">
            <a:avLst/>
          </a:prstGeo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D3AE806-00E0-604B-853C-6B3666B4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497" y="592823"/>
            <a:ext cx="2078127" cy="1603699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AD96F0F-2BAD-7F48-9B95-B47832D2C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7476657" y="595275"/>
            <a:ext cx="1650968" cy="162835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C10F1BD-DA66-B542-82F2-E858A57FE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5537817" y="612386"/>
            <a:ext cx="1278415" cy="1548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45BD0-1D76-2E4F-8E4C-72DE958020C4}"/>
              </a:ext>
            </a:extLst>
          </p:cNvPr>
          <p:cNvSpPr txBox="1"/>
          <p:nvPr/>
        </p:nvSpPr>
        <p:spPr>
          <a:xfrm>
            <a:off x="564433" y="2235993"/>
            <a:ext cx="20960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40FF"/>
                </a:solidFill>
                <a:ea typeface="Comic Sans MS" charset="0"/>
                <a:cs typeface="Comic Sans MS" charset="0"/>
              </a:rPr>
              <a:t>The EIC will unravel the different contribution from the quarks, gluons and orbital angular momentum</a:t>
            </a:r>
          </a:p>
          <a:p>
            <a:pPr algn="ctr"/>
            <a:endParaRPr lang="en-US" sz="800" dirty="0">
              <a:ea typeface="Comic Sans MS" charset="0"/>
              <a:cs typeface="Comic Sans MS" charset="0"/>
            </a:endParaRP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All elementary particles, but the Higgs carry spin.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cannot be explained by a static picture of the proton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37B98-EAD1-A94C-8CF4-D700E69106F4}"/>
              </a:ext>
            </a:extLst>
          </p:cNvPr>
          <p:cNvSpPr txBox="1"/>
          <p:nvPr/>
        </p:nvSpPr>
        <p:spPr>
          <a:xfrm>
            <a:off x="5235061" y="2292448"/>
            <a:ext cx="2022261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understand their dynamical origin in QCD?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sym typeface="Wingdings" pitchFamily="2" charset="2"/>
              </a:rPr>
              <a:t>What is the relation to Confinement</a:t>
            </a:r>
            <a:endParaRPr lang="en-US" sz="1400" dirty="0">
              <a:solidFill>
                <a:srgbClr val="00B050"/>
              </a:solidFill>
            </a:endParaRP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are the quarks and gluon distributed in space and momentum inside the nucleon &amp; nuclei? </a:t>
            </a:r>
            <a:endParaRPr lang="en-US" sz="800" dirty="0">
              <a:solidFill>
                <a:srgbClr val="00B050"/>
              </a:solidFill>
              <a:cs typeface="Comic Sans MS"/>
            </a:endParaRP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 the nucleon properties emerge from them and  their interactions?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923043-C7E8-C84B-9C72-06CE55108ADD}"/>
              </a:ext>
            </a:extLst>
          </p:cNvPr>
          <p:cNvCxnSpPr/>
          <p:nvPr/>
        </p:nvCxnSpPr>
        <p:spPr>
          <a:xfrm>
            <a:off x="2743200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F22E07-C67D-B445-A582-0F5143EA9B7A}"/>
              </a:ext>
            </a:extLst>
          </p:cNvPr>
          <p:cNvCxnSpPr/>
          <p:nvPr/>
        </p:nvCxnSpPr>
        <p:spPr>
          <a:xfrm>
            <a:off x="5152663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2FDF67-BBE8-B542-8B4B-CE5FBC133B6D}"/>
              </a:ext>
            </a:extLst>
          </p:cNvPr>
          <p:cNvCxnSpPr/>
          <p:nvPr/>
        </p:nvCxnSpPr>
        <p:spPr>
          <a:xfrm>
            <a:off x="7295909" y="4706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43FFF2-588C-9047-A1CC-380EC2309065}"/>
              </a:ext>
            </a:extLst>
          </p:cNvPr>
          <p:cNvCxnSpPr/>
          <p:nvPr/>
        </p:nvCxnSpPr>
        <p:spPr>
          <a:xfrm>
            <a:off x="9485452" y="4841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3A213B-9B8D-D14B-8E9A-FD97ED8CBFE8}"/>
              </a:ext>
            </a:extLst>
          </p:cNvPr>
          <p:cNvSpPr txBox="1"/>
          <p:nvPr/>
        </p:nvSpPr>
        <p:spPr>
          <a:xfrm>
            <a:off x="2825598" y="2293109"/>
            <a:ext cx="22396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Does the mass of visible matter emerge from quark-gluon interactions?</a:t>
            </a:r>
          </a:p>
          <a:p>
            <a:pPr algn="ctr"/>
            <a:endParaRPr lang="en-US" sz="800" dirty="0">
              <a:solidFill>
                <a:srgbClr val="0432FF"/>
              </a:solidFill>
            </a:endParaRPr>
          </a:p>
          <a:p>
            <a:r>
              <a:rPr lang="en-US" sz="1400" dirty="0"/>
              <a:t>Atom: Binding/Mass = </a:t>
            </a:r>
          </a:p>
          <a:p>
            <a:pPr algn="r"/>
            <a:r>
              <a:rPr lang="en-US" sz="1400" dirty="0"/>
              <a:t> 0.00000001</a:t>
            </a:r>
            <a:endParaRPr lang="en-US" sz="1400" baseline="30000" dirty="0"/>
          </a:p>
          <a:p>
            <a:r>
              <a:rPr lang="en-US" sz="1400" dirty="0"/>
              <a:t>Nucleus: Binding/Mass =</a:t>
            </a:r>
          </a:p>
          <a:p>
            <a:pPr algn="r"/>
            <a:r>
              <a:rPr lang="en-US" sz="1400" dirty="0"/>
              <a:t> 0.01</a:t>
            </a:r>
          </a:p>
          <a:p>
            <a:r>
              <a:rPr lang="en-US" sz="1400" dirty="0"/>
              <a:t>Proton: Binding/Mass =</a:t>
            </a:r>
          </a:p>
          <a:p>
            <a:pPr algn="r"/>
            <a:r>
              <a:rPr lang="en-US" sz="1400" dirty="0"/>
              <a:t> 100</a:t>
            </a:r>
          </a:p>
          <a:p>
            <a:pPr algn="r"/>
            <a:endParaRPr lang="en-US" sz="1400" dirty="0"/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the </a:t>
            </a:r>
            <a:r>
              <a:rPr lang="en-US" sz="1400" dirty="0">
                <a:solidFill>
                  <a:srgbClr val="0432FF"/>
                </a:solidFill>
                <a:cs typeface="Arial" panose="020B0604020202020204" pitchFamily="34" charset="0"/>
              </a:rPr>
              <a:t>proton</a:t>
            </a:r>
            <a:r>
              <a:rPr lang="en-US" sz="1400" dirty="0">
                <a:cs typeface="Arial" panose="020B0604020202020204" pitchFamily="34" charset="0"/>
              </a:rPr>
              <a:t> the EIC will determine an important term contributing to the proton mass, the so-called “QCD trace anomaly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B7FAD-23C1-F248-B2DA-619139FE7DDC}"/>
              </a:ext>
            </a:extLst>
          </p:cNvPr>
          <p:cNvSpPr txBox="1"/>
          <p:nvPr/>
        </p:nvSpPr>
        <p:spPr>
          <a:xfrm>
            <a:off x="7407720" y="2292448"/>
            <a:ext cx="1806238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FF9300"/>
                </a:solidFill>
                <a:cs typeface="Comic Sans MS"/>
              </a:rPr>
              <a:t>How do the confined hadronic states emerge from quarks and gluons? </a:t>
            </a:r>
          </a:p>
          <a:p>
            <a:pPr algn="ctr">
              <a:spcBef>
                <a:spcPts val="400"/>
              </a:spcBef>
            </a:pPr>
            <a:endParaRPr lang="en-US" sz="800" dirty="0">
              <a:solidFill>
                <a:srgbClr val="292934"/>
              </a:solidFill>
              <a:cs typeface="Comic Sans MS"/>
            </a:endParaRP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Is the structure of a free and bound nucleon the same?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 quarks and gluons, interact with a nuclear medium?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 the quark-gluon interactions create nuclear binding?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5764C-606E-AA48-9ED8-F7761318E376}"/>
              </a:ext>
            </a:extLst>
          </p:cNvPr>
          <p:cNvSpPr txBox="1"/>
          <p:nvPr/>
        </p:nvSpPr>
        <p:spPr>
          <a:xfrm>
            <a:off x="9756947" y="2308996"/>
            <a:ext cx="2082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FF0000"/>
                </a:solidFill>
                <a:cs typeface="Comic Sans MS"/>
              </a:rPr>
              <a:t>What happens to the gluon density in nuclei? Does it saturate at high energy?</a:t>
            </a:r>
          </a:p>
          <a:p>
            <a:pPr algn="ctr">
              <a:spcBef>
                <a:spcPts val="400"/>
              </a:spcBef>
            </a:pPr>
            <a:endParaRPr lang="en-US" sz="800" dirty="0">
              <a:solidFill>
                <a:srgbClr val="292934"/>
              </a:solidFill>
              <a:cs typeface="Comic Sans MS"/>
            </a:endParaRP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many gluons can fit in a proton?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does a dense nuclear environment affect the quarks and gluons, their correlations, and their interactions?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D96A44-210D-0443-B95A-3D3E2F1F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5457" y="5330304"/>
            <a:ext cx="859427" cy="518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A614BC-9D42-AD4A-BDDD-E3918854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5710" y="5329037"/>
            <a:ext cx="853494" cy="501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182173-6309-764D-B9EC-D5D51C56B856}"/>
              </a:ext>
            </a:extLst>
          </p:cNvPr>
          <p:cNvSpPr txBox="1"/>
          <p:nvPr/>
        </p:nvSpPr>
        <p:spPr>
          <a:xfrm>
            <a:off x="10534383" y="528462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A9607-6157-3F4A-A7EC-2DDB8B1B040B}"/>
              </a:ext>
            </a:extLst>
          </p:cNvPr>
          <p:cNvSpPr txBox="1"/>
          <p:nvPr/>
        </p:nvSpPr>
        <p:spPr>
          <a:xfrm>
            <a:off x="10548065" y="5527752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CDDFE-D0BD-FB46-B887-EFE75508FFAC}"/>
              </a:ext>
            </a:extLst>
          </p:cNvPr>
          <p:cNvSpPr txBox="1"/>
          <p:nvPr/>
        </p:nvSpPr>
        <p:spPr>
          <a:xfrm>
            <a:off x="9638681" y="5642302"/>
            <a:ext cx="70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splitting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9E7E4-7BE2-C544-BDCE-3A21457EB1C0}"/>
              </a:ext>
            </a:extLst>
          </p:cNvPr>
          <p:cNvSpPr txBox="1"/>
          <p:nvPr/>
        </p:nvSpPr>
        <p:spPr>
          <a:xfrm>
            <a:off x="10906601" y="5654029"/>
            <a:ext cx="1146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recombination</a:t>
            </a:r>
          </a:p>
        </p:txBody>
      </p:sp>
    </p:spTree>
    <p:extLst>
      <p:ext uri="{BB962C8B-B14F-4D97-AF65-F5344CB8AC3E}">
        <p14:creationId xmlns:p14="http://schemas.microsoft.com/office/powerpoint/2010/main" val="3356474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4844-C0C0-2541-A9A0-7050F43AA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Accelerator</a:t>
            </a:r>
            <a:r>
              <a:rPr lang="en-US" dirty="0"/>
              <a:t> at Day One and Ultimate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419CB-693D-F740-8121-FF287C24CD4A}"/>
              </a:ext>
            </a:extLst>
          </p:cNvPr>
          <p:cNvSpPr txBox="1"/>
          <p:nvPr/>
        </p:nvSpPr>
        <p:spPr>
          <a:xfrm>
            <a:off x="461963" y="1297789"/>
            <a:ext cx="11730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RCS:</a:t>
            </a:r>
          </a:p>
          <a:p>
            <a:r>
              <a:rPr lang="en-US" dirty="0"/>
              <a:t>7nC / bunch	                                                     Add an accumulation ring to reach 28 </a:t>
            </a:r>
            <a:r>
              <a:rPr lang="en-US" dirty="0" err="1"/>
              <a:t>nC</a:t>
            </a:r>
            <a:r>
              <a:rPr lang="en-US" dirty="0"/>
              <a:t> / bunch </a:t>
            </a:r>
          </a:p>
          <a:p>
            <a:r>
              <a:rPr lang="en-US" dirty="0"/>
              <a:t>5 – 10 GeV polarized e-                                           and add RF to accelerate to 18 GeV electrons 				</a:t>
            </a:r>
          </a:p>
          <a:p>
            <a:r>
              <a:rPr lang="en-US" dirty="0"/>
              <a:t>	 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60CAE-2FBD-3B4D-AB22-6253B6F8F8F4}"/>
              </a:ext>
            </a:extLst>
          </p:cNvPr>
          <p:cNvSpPr txBox="1"/>
          <p:nvPr/>
        </p:nvSpPr>
        <p:spPr>
          <a:xfrm>
            <a:off x="461962" y="3302982"/>
            <a:ext cx="115595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HSR:</a:t>
            </a:r>
          </a:p>
          <a:p>
            <a:r>
              <a:rPr lang="en-US" dirty="0"/>
              <a:t>100 – 250 GeV polarized p                                       Update PS to reach 275 GeV protons and 110 GeV/u nuclei</a:t>
            </a:r>
          </a:p>
          <a:p>
            <a:r>
              <a:rPr lang="en-US" dirty="0"/>
              <a:t>100 GeV/u nuclear beams                                        add 41 GeV bypass to get full HSR beam energy capabilities</a:t>
            </a:r>
          </a:p>
          <a:p>
            <a:r>
              <a:rPr lang="en-US" dirty="0"/>
              <a:t>cooling at injection energy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20E0E83-F64D-8944-8CF0-5AD76B9F37A5}"/>
              </a:ext>
            </a:extLst>
          </p:cNvPr>
          <p:cNvSpPr/>
          <p:nvPr/>
        </p:nvSpPr>
        <p:spPr>
          <a:xfrm>
            <a:off x="4479032" y="1609471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01CBB3A-08BC-0E46-B6F2-987F91051D97}"/>
              </a:ext>
            </a:extLst>
          </p:cNvPr>
          <p:cNvSpPr/>
          <p:nvPr/>
        </p:nvSpPr>
        <p:spPr>
          <a:xfrm>
            <a:off x="4479032" y="3660830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77772-B66F-4B4E-9276-E6527419F526}"/>
              </a:ext>
            </a:extLst>
          </p:cNvPr>
          <p:cNvSpPr txBox="1"/>
          <p:nvPr/>
        </p:nvSpPr>
        <p:spPr>
          <a:xfrm>
            <a:off x="1240681" y="4578875"/>
            <a:ext cx="10686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Proposal for the Day-One Physics and the initial years of science is driven by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Start of the promised NSAC/NAS science program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Alignment with expected order in commissioning the collider and ramp up of performance that comes with gain of operational experience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Having access to new physics results early to get high impact publications, i.e. PRLs, 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F1B62-35E3-3045-9DA7-6C79A061EA31}"/>
              </a:ext>
            </a:extLst>
          </p:cNvPr>
          <p:cNvSpPr txBox="1"/>
          <p:nvPr/>
        </p:nvSpPr>
        <p:spPr>
          <a:xfrm>
            <a:off x="465413" y="2306685"/>
            <a:ext cx="11726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ESR:</a:t>
            </a:r>
          </a:p>
          <a:p>
            <a:r>
              <a:rPr lang="en-US" dirty="0"/>
              <a:t>7nC / bunch			                        Add more RF cavities to operate at 18 GeV electrons</a:t>
            </a:r>
          </a:p>
          <a:p>
            <a:r>
              <a:rPr lang="en-US" dirty="0"/>
              <a:t>5 – 10 GeV polarized e-	                                      and 28 </a:t>
            </a:r>
            <a:r>
              <a:rPr lang="en-US" dirty="0" err="1"/>
              <a:t>nC</a:t>
            </a:r>
            <a:r>
              <a:rPr lang="en-US" dirty="0"/>
              <a:t> / bunch 		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FDC465E-72E0-9F4E-A218-F102E7D874B1}"/>
              </a:ext>
            </a:extLst>
          </p:cNvPr>
          <p:cNvSpPr/>
          <p:nvPr/>
        </p:nvSpPr>
        <p:spPr>
          <a:xfrm>
            <a:off x="4479032" y="2594716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309314-9B8C-3517-DD4E-B973EB6FB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CE6A1ED-1EC2-429E-4DA2-9F30AC3EF853}"/>
              </a:ext>
            </a:extLst>
          </p:cNvPr>
          <p:cNvSpPr/>
          <p:nvPr/>
        </p:nvSpPr>
        <p:spPr>
          <a:xfrm rot="10800000">
            <a:off x="571500" y="545104"/>
            <a:ext cx="3028227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E9E4447-180D-9217-CD3D-39C786EB15CA}"/>
              </a:ext>
            </a:extLst>
          </p:cNvPr>
          <p:cNvSpPr/>
          <p:nvPr/>
        </p:nvSpPr>
        <p:spPr>
          <a:xfrm rot="10800000">
            <a:off x="6135842" y="532307"/>
            <a:ext cx="3028227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D13B3E4-18E8-D0B2-20DA-AD3FAF1A4790}"/>
              </a:ext>
            </a:extLst>
          </p:cNvPr>
          <p:cNvSpPr/>
          <p:nvPr/>
        </p:nvSpPr>
        <p:spPr>
          <a:xfrm>
            <a:off x="915984" y="544845"/>
            <a:ext cx="3148918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F24B3-0E11-6395-5F3B-0B426B216782}"/>
              </a:ext>
            </a:extLst>
          </p:cNvPr>
          <p:cNvSpPr txBox="1"/>
          <p:nvPr/>
        </p:nvSpPr>
        <p:spPr>
          <a:xfrm>
            <a:off x="1010203" y="572011"/>
            <a:ext cx="2807179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Early Science Program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 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F2C2929-4211-09CA-95DF-97AD34FDEE62}"/>
              </a:ext>
            </a:extLst>
          </p:cNvPr>
          <p:cNvSpPr/>
          <p:nvPr/>
        </p:nvSpPr>
        <p:spPr>
          <a:xfrm>
            <a:off x="6486013" y="533470"/>
            <a:ext cx="3028227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DEC90B-E721-6DDF-AECA-5672F743C8C8}"/>
              </a:ext>
            </a:extLst>
          </p:cNvPr>
          <p:cNvSpPr txBox="1"/>
          <p:nvPr/>
        </p:nvSpPr>
        <p:spPr>
          <a:xfrm>
            <a:off x="6654756" y="560636"/>
            <a:ext cx="249780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Full EIC Capabilities</a:t>
            </a:r>
          </a:p>
        </p:txBody>
      </p:sp>
    </p:spTree>
    <p:extLst>
      <p:ext uri="{BB962C8B-B14F-4D97-AF65-F5344CB8AC3E}">
        <p14:creationId xmlns:p14="http://schemas.microsoft.com/office/powerpoint/2010/main" val="4225941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F72DD-B570-A1CB-D695-460B4F9DE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A11C3-0EA1-E576-6918-A4C3118DF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Accelerator Performance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NAS Science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A7B13-6AF9-4792-8205-EA968564307B}"/>
              </a:ext>
            </a:extLst>
          </p:cNvPr>
          <p:cNvSpPr txBox="1"/>
          <p:nvPr/>
        </p:nvSpPr>
        <p:spPr>
          <a:xfrm>
            <a:off x="428478" y="748065"/>
            <a:ext cx="9078126" cy="523220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map the out nucleon and nuclei structure from high to low x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  <a:sym typeface="Wingdings"/>
              </a:rPr>
              <a:t>span center-of-mass energy </a:t>
            </a:r>
            <a:r>
              <a:rPr lang="en-US" dirty="0">
                <a:solidFill>
                  <a:srgbClr val="3333FF"/>
                </a:solidFill>
                <a:cs typeface="Comic Sans MS"/>
              </a:rPr>
              <a:t>√s: 45 – 100 GeV </a:t>
            </a:r>
          </a:p>
          <a:p>
            <a:pPr marL="285750" indent="-285750">
              <a:buClr>
                <a:srgbClr val="FF40FF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FF40FF"/>
                </a:solidFill>
                <a:cs typeface="Comic Sans MS"/>
              </a:rPr>
              <a:t>wide </a:t>
            </a:r>
            <a:r>
              <a:rPr lang="en-US" dirty="0">
                <a:solidFill>
                  <a:srgbClr val="FF40FF"/>
                </a:solidFill>
                <a:cs typeface="Comic Sans MS"/>
                <a:sym typeface="Wingdings"/>
              </a:rPr>
              <a:t>center-of-mass energy: </a:t>
            </a:r>
            <a:r>
              <a:rPr lang="en-US" dirty="0">
                <a:solidFill>
                  <a:srgbClr val="FF40FF"/>
                </a:solidFill>
                <a:cs typeface="Comic Sans MS"/>
              </a:rPr>
              <a:t>√s: 30 – 140 GeV </a:t>
            </a:r>
          </a:p>
          <a:p>
            <a:pPr>
              <a:buClr>
                <a:srgbClr val="0000FF"/>
              </a:buClr>
            </a:pPr>
            <a:endParaRPr lang="en-US" sz="1000" dirty="0">
              <a:cs typeface="Comic Sans MS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quark – gluon structure of light nuclei</a:t>
            </a:r>
          </a:p>
          <a:p>
            <a:pPr marL="285750" indent="-285750">
              <a:buClr>
                <a:srgbClr val="3333FF"/>
              </a:buClr>
              <a:buFont typeface="Wingdings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polarized electron and hadron (p, He-3) beams</a:t>
            </a:r>
          </a:p>
          <a:p>
            <a:pPr>
              <a:buClr>
                <a:srgbClr val="0000FF"/>
              </a:buClr>
            </a:pPr>
            <a:endParaRPr lang="en-US" sz="1000" dirty="0">
              <a:solidFill>
                <a:srgbClr val="322F31"/>
              </a:solidFill>
              <a:cs typeface="Comic Sans MS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accessing the highest gluon densities </a:t>
            </a:r>
            <a:r>
              <a:rPr lang="en-US" dirty="0">
                <a:cs typeface="Comic Sans MS"/>
                <a:sym typeface="Wingdings" pitchFamily="2" charset="2"/>
              </a:rPr>
              <a:t> saturation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  <a:sym typeface="Wingdings" pitchFamily="2" charset="2"/>
              </a:rPr>
              <a:t>How quarks and gluons </a:t>
            </a:r>
            <a:r>
              <a:rPr lang="en-US" dirty="0">
                <a:cs typeface="Comic Sans MS"/>
              </a:rPr>
              <a:t>interact with a nuclear medium</a:t>
            </a:r>
          </a:p>
          <a:p>
            <a:pPr marL="285750" indent="-285750">
              <a:buClr>
                <a:srgbClr val="3333FF"/>
              </a:buClr>
              <a:buFont typeface="Wingdings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nuclear beams: d to Pb at √s: 45 – 63 GeV</a:t>
            </a:r>
          </a:p>
          <a:p>
            <a:pPr marL="285750" indent="-285750">
              <a:buClr>
                <a:srgbClr val="FF40FF"/>
              </a:buClr>
              <a:buFont typeface="Wingdings" charset="2"/>
              <a:buChar char="Ø"/>
            </a:pPr>
            <a:r>
              <a:rPr lang="en-US" dirty="0">
                <a:solidFill>
                  <a:srgbClr val="FF40FF"/>
                </a:solidFill>
                <a:cs typeface="Comic Sans MS"/>
              </a:rPr>
              <a:t>nuclear beams: d to Pb at √s: 30 – 90 GeV </a:t>
            </a:r>
            <a:r>
              <a:rPr lang="en-US" dirty="0">
                <a:solidFill>
                  <a:srgbClr val="FF40FF"/>
                </a:solidFill>
                <a:cs typeface="Comic Sans MS"/>
                <a:sym typeface="Wingdings" pitchFamily="2" charset="2"/>
              </a:rPr>
              <a:t> access to highest &amp; lowest x</a:t>
            </a:r>
            <a:endParaRPr lang="en-US" dirty="0">
              <a:solidFill>
                <a:srgbClr val="FF40FF"/>
              </a:solidFill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sz="1000" dirty="0">
              <a:solidFill>
                <a:srgbClr val="0432FF"/>
              </a:solidFill>
              <a:cs typeface="Comic Sans MS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3333FF"/>
              </a:buClr>
              <a:buFont typeface="Wingdings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high luminosity ≤</a:t>
            </a:r>
            <a:r>
              <a:rPr lang="en-US" dirty="0">
                <a:solidFill>
                  <a:srgbClr val="3333FF"/>
                </a:solidFill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3333FF"/>
                </a:solidFill>
                <a:cs typeface="Arial" panose="020B0604020202020204" pitchFamily="34" charset="0"/>
              </a:rPr>
              <a:t>33 </a:t>
            </a:r>
            <a:r>
              <a:rPr lang="en-US" dirty="0">
                <a:solidFill>
                  <a:srgbClr val="3333FF"/>
                </a:solidFill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3333FF"/>
                </a:solidFill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srgbClr val="3333FF"/>
                </a:solidFill>
                <a:cs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rgbClr val="3333FF"/>
                </a:solidFill>
                <a:cs typeface="Arial" panose="020B0604020202020204" pitchFamily="34" charset="0"/>
              </a:rPr>
              <a:t>-1 </a:t>
            </a:r>
          </a:p>
          <a:p>
            <a:pPr marL="285750" indent="-285750">
              <a:buClr>
                <a:srgbClr val="3333FF"/>
              </a:buClr>
              <a:buFont typeface="Wingdings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large acceptance in </a:t>
            </a:r>
            <a:r>
              <a:rPr lang="en-US" dirty="0" err="1">
                <a:solidFill>
                  <a:srgbClr val="3333FF"/>
                </a:solidFill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cs typeface="Comic Sans MS"/>
              </a:rPr>
              <a:t>T</a:t>
            </a:r>
            <a:r>
              <a:rPr lang="en-US" dirty="0">
                <a:solidFill>
                  <a:srgbClr val="3333FF"/>
                </a:solidFill>
                <a:cs typeface="Comic Sans MS"/>
              </a:rPr>
              <a:t> (0.2 – 1.3 GeV) through forward focusing IR magnets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access to rare probes, i.e. </a:t>
            </a:r>
            <a:r>
              <a:rPr lang="en-US" dirty="0" err="1">
                <a:cs typeface="Comic Sans MS"/>
              </a:rPr>
              <a:t>Ws</a:t>
            </a:r>
            <a:r>
              <a:rPr lang="en-US" dirty="0">
                <a:cs typeface="Comic Sans MS"/>
              </a:rPr>
              <a:t> and BSM Physics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precision mapping the spatial and momentum structure of nucleons and nuclei in 3d </a:t>
            </a:r>
          </a:p>
          <a:p>
            <a:pPr marL="285750" indent="-285750">
              <a:buClr>
                <a:srgbClr val="FF40FF"/>
              </a:buClr>
              <a:buFont typeface="Wingdings" charset="2"/>
              <a:buChar char="Ø"/>
            </a:pPr>
            <a:r>
              <a:rPr lang="en-US" dirty="0">
                <a:solidFill>
                  <a:srgbClr val="FF40FF"/>
                </a:solidFill>
                <a:cs typeface="Comic Sans MS"/>
              </a:rPr>
              <a:t>high luminosity: &gt; </a:t>
            </a:r>
            <a:r>
              <a:rPr lang="en-US" dirty="0">
                <a:solidFill>
                  <a:srgbClr val="FF40FF"/>
                </a:solidFill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FF40FF"/>
                </a:solidFill>
                <a:cs typeface="Arial" panose="020B0604020202020204" pitchFamily="34" charset="0"/>
              </a:rPr>
              <a:t>33 </a:t>
            </a:r>
            <a:r>
              <a:rPr lang="en-US" dirty="0">
                <a:solidFill>
                  <a:srgbClr val="FF40FF"/>
                </a:solidFill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FF40FF"/>
                </a:solidFill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srgbClr val="FF40FF"/>
                </a:solidFill>
                <a:cs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rgbClr val="FF40FF"/>
                </a:solidFill>
                <a:cs typeface="Arial" panose="020B0604020202020204" pitchFamily="34" charset="0"/>
              </a:rPr>
              <a:t>-1</a:t>
            </a:r>
            <a:endParaRPr lang="en-US" dirty="0">
              <a:solidFill>
                <a:srgbClr val="FF40FF"/>
              </a:solidFill>
              <a:cs typeface="Comic Sans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46A52-53FA-4875-2A48-276AC42B3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" t="3222" r="2157" b="1000"/>
          <a:stretch/>
        </p:blipFill>
        <p:spPr>
          <a:xfrm>
            <a:off x="6892859" y="663420"/>
            <a:ext cx="2125066" cy="1265060"/>
          </a:xfrm>
          <a:prstGeom prst="rect">
            <a:avLst/>
          </a:prstGeom>
        </p:spPr>
      </p:pic>
      <p:pic>
        <p:nvPicPr>
          <p:cNvPr id="8" name="droppedImage.png">
            <a:extLst>
              <a:ext uri="{FF2B5EF4-FFF2-40B4-BE49-F238E27FC236}">
                <a16:creationId xmlns:a16="http://schemas.microsoft.com/office/drawing/2014/main" id="{C80CEEE8-CA62-DC37-4DC7-EE0DF9DD05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5915" y="1738587"/>
            <a:ext cx="2967423" cy="1141316"/>
          </a:xfrm>
          <a:prstGeom prst="rect">
            <a:avLst/>
          </a:prstGeom>
          <a:ln w="12700">
            <a:rou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DC6920-9B8A-B255-E7C8-CBB323EEF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583" y="3284440"/>
            <a:ext cx="1325228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1D21FD-31E2-413C-194C-2BBEE5827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7191" y="3284440"/>
            <a:ext cx="1372981" cy="806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636EE-3B7A-3BCA-CBFD-A0AF145C5BC5}"/>
              </a:ext>
            </a:extLst>
          </p:cNvPr>
          <p:cNvSpPr txBox="1"/>
          <p:nvPr/>
        </p:nvSpPr>
        <p:spPr>
          <a:xfrm>
            <a:off x="8256166" y="2960065"/>
            <a:ext cx="1638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emission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DB340-BA8C-581E-0682-F470C1C428C8}"/>
              </a:ext>
            </a:extLst>
          </p:cNvPr>
          <p:cNvSpPr txBox="1"/>
          <p:nvPr/>
        </p:nvSpPr>
        <p:spPr>
          <a:xfrm>
            <a:off x="9809699" y="3322540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0101B-2B0B-DEF5-4CAF-013BF13EF0A0}"/>
              </a:ext>
            </a:extLst>
          </p:cNvPr>
          <p:cNvSpPr txBox="1"/>
          <p:nvPr/>
        </p:nvSpPr>
        <p:spPr>
          <a:xfrm>
            <a:off x="9823381" y="356566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E8BAD-61FA-9EF7-DF17-218676065D30}"/>
              </a:ext>
            </a:extLst>
          </p:cNvPr>
          <p:cNvSpPr txBox="1"/>
          <p:nvPr/>
        </p:nvSpPr>
        <p:spPr>
          <a:xfrm>
            <a:off x="10237357" y="2968024"/>
            <a:ext cx="2143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recombination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518D5F-973D-D492-6022-D06839784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6549" y="4362190"/>
            <a:ext cx="1817315" cy="1115838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FA039C-1E34-DD7A-445B-FEA7024BA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4738" y="5386871"/>
            <a:ext cx="2823752" cy="154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037C5-22FA-6BC0-4D1C-E0E96E355BFD}"/>
              </a:ext>
            </a:extLst>
          </p:cNvPr>
          <p:cNvSpPr txBox="1"/>
          <p:nvPr/>
        </p:nvSpPr>
        <p:spPr>
          <a:xfrm>
            <a:off x="9416911" y="675914"/>
            <a:ext cx="2707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3333FF"/>
                </a:solidFill>
              </a:rPr>
              <a:t>EIC Mission Need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    &amp; Early science program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FF40FF"/>
                </a:solidFill>
              </a:rPr>
              <a:t>Full EIC capabilities</a:t>
            </a:r>
          </a:p>
        </p:txBody>
      </p:sp>
    </p:spTree>
    <p:extLst>
      <p:ext uri="{BB962C8B-B14F-4D97-AF65-F5344CB8AC3E}">
        <p14:creationId xmlns:p14="http://schemas.microsoft.com/office/powerpoint/2010/main" val="326715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2D1F-A66B-CB51-C141-3D326F9A7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be installed for the early science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B132DC-0900-2C8E-3046-CE7453639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BD9B7-EE46-AA86-9465-45479F44D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9980"/>
            <a:ext cx="12192000" cy="69121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36C144F-765E-3FCA-51C2-208B9328F165}"/>
              </a:ext>
            </a:extLst>
          </p:cNvPr>
          <p:cNvCxnSpPr>
            <a:cxnSpLocks/>
          </p:cNvCxnSpPr>
          <p:nvPr/>
        </p:nvCxnSpPr>
        <p:spPr>
          <a:xfrm>
            <a:off x="9775372" y="4859980"/>
            <a:ext cx="301187" cy="29491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54FFD8F-2971-E491-241C-90F689DEF62F}"/>
              </a:ext>
            </a:extLst>
          </p:cNvPr>
          <p:cNvSpPr txBox="1"/>
          <p:nvPr/>
        </p:nvSpPr>
        <p:spPr>
          <a:xfrm>
            <a:off x="9405257" y="4665036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Dipoles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863E03-C55B-80C7-C7F4-D4EF16CC881A}"/>
              </a:ext>
            </a:extLst>
          </p:cNvPr>
          <p:cNvCxnSpPr>
            <a:cxnSpLocks/>
          </p:cNvCxnSpPr>
          <p:nvPr/>
        </p:nvCxnSpPr>
        <p:spPr>
          <a:xfrm flipH="1">
            <a:off x="9405257" y="4859980"/>
            <a:ext cx="249640" cy="28218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72EDE87-721B-4309-06CD-092896C52A8D}"/>
              </a:ext>
            </a:extLst>
          </p:cNvPr>
          <p:cNvSpPr txBox="1"/>
          <p:nvPr/>
        </p:nvSpPr>
        <p:spPr>
          <a:xfrm>
            <a:off x="10016322" y="5513910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Zero Degree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Calorimeter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7130E5-8144-1678-E6A7-0D1A41966CDF}"/>
              </a:ext>
            </a:extLst>
          </p:cNvPr>
          <p:cNvCxnSpPr>
            <a:cxnSpLocks/>
          </p:cNvCxnSpPr>
          <p:nvPr/>
        </p:nvCxnSpPr>
        <p:spPr>
          <a:xfrm flipH="1" flipV="1">
            <a:off x="10016322" y="5310922"/>
            <a:ext cx="172707" cy="29627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F7319F0-572E-F56C-0E7C-EBECF343D3EA}"/>
              </a:ext>
            </a:extLst>
          </p:cNvPr>
          <p:cNvSpPr txBox="1"/>
          <p:nvPr/>
        </p:nvSpPr>
        <p:spPr>
          <a:xfrm>
            <a:off x="8344370" y="5503289"/>
            <a:ext cx="1029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Off Momentum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280956-345C-4B99-4924-F9EA7D276667}"/>
              </a:ext>
            </a:extLst>
          </p:cNvPr>
          <p:cNvCxnSpPr>
            <a:cxnSpLocks/>
          </p:cNvCxnSpPr>
          <p:nvPr/>
        </p:nvCxnSpPr>
        <p:spPr>
          <a:xfrm flipV="1">
            <a:off x="8908143" y="5329319"/>
            <a:ext cx="59521" cy="27460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F1203F-FBDD-1746-C3FB-0555A217A34B}"/>
              </a:ext>
            </a:extLst>
          </p:cNvPr>
          <p:cNvCxnSpPr>
            <a:cxnSpLocks/>
          </p:cNvCxnSpPr>
          <p:nvPr/>
        </p:nvCxnSpPr>
        <p:spPr>
          <a:xfrm flipH="1" flipV="1">
            <a:off x="8830926" y="5329319"/>
            <a:ext cx="28168" cy="26514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8A5212-B8A1-22E1-18C4-E6A82B062CE4}"/>
              </a:ext>
            </a:extLst>
          </p:cNvPr>
          <p:cNvCxnSpPr>
            <a:cxnSpLocks/>
          </p:cNvCxnSpPr>
          <p:nvPr/>
        </p:nvCxnSpPr>
        <p:spPr>
          <a:xfrm flipV="1">
            <a:off x="9808029" y="5318434"/>
            <a:ext cx="59521" cy="27460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A4FB3B-005F-5EEC-E94E-EE43AFA399D0}"/>
              </a:ext>
            </a:extLst>
          </p:cNvPr>
          <p:cNvCxnSpPr>
            <a:cxnSpLocks/>
          </p:cNvCxnSpPr>
          <p:nvPr/>
        </p:nvCxnSpPr>
        <p:spPr>
          <a:xfrm flipH="1" flipV="1">
            <a:off x="9730812" y="5318434"/>
            <a:ext cx="28168" cy="26514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3DB689-D9EF-D049-03DA-83B99BFB32C0}"/>
              </a:ext>
            </a:extLst>
          </p:cNvPr>
          <p:cNvSpPr txBox="1"/>
          <p:nvPr/>
        </p:nvSpPr>
        <p:spPr>
          <a:xfrm>
            <a:off x="9493754" y="5519328"/>
            <a:ext cx="596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Roman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4A0C6-7083-AA64-7ECF-776E0C3D1F98}"/>
              </a:ext>
            </a:extLst>
          </p:cNvPr>
          <p:cNvSpPr txBox="1"/>
          <p:nvPr/>
        </p:nvSpPr>
        <p:spPr>
          <a:xfrm>
            <a:off x="7805056" y="4562453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Far Forward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SC Magnets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A61803-90B1-0B3E-1A27-64DE8C5B339F}"/>
              </a:ext>
            </a:extLst>
          </p:cNvPr>
          <p:cNvCxnSpPr>
            <a:cxnSpLocks/>
          </p:cNvCxnSpPr>
          <p:nvPr/>
        </p:nvCxnSpPr>
        <p:spPr>
          <a:xfrm flipH="1">
            <a:off x="7957457" y="4874408"/>
            <a:ext cx="249640" cy="28218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E5506E4-9D32-DDA3-CE21-86C9BA2B8A21}"/>
              </a:ext>
            </a:extLst>
          </p:cNvPr>
          <p:cNvSpPr txBox="1"/>
          <p:nvPr/>
        </p:nvSpPr>
        <p:spPr>
          <a:xfrm>
            <a:off x="6940717" y="4430029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B0 Magnets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&amp; Detectors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2F9D0A-356A-1E11-F56D-1DDFFD02CF4C}"/>
              </a:ext>
            </a:extLst>
          </p:cNvPr>
          <p:cNvCxnSpPr>
            <a:cxnSpLocks/>
          </p:cNvCxnSpPr>
          <p:nvPr/>
        </p:nvCxnSpPr>
        <p:spPr>
          <a:xfrm flipH="1">
            <a:off x="7202251" y="4772871"/>
            <a:ext cx="156126" cy="315889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7E01EFA-8679-DE20-A91E-36823C2D23DF}"/>
              </a:ext>
            </a:extLst>
          </p:cNvPr>
          <p:cNvSpPr txBox="1"/>
          <p:nvPr/>
        </p:nvSpPr>
        <p:spPr>
          <a:xfrm>
            <a:off x="5064058" y="4491771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Rear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SC Magnets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C0D259-1E74-6289-7D53-1611C7237DE8}"/>
              </a:ext>
            </a:extLst>
          </p:cNvPr>
          <p:cNvCxnSpPr>
            <a:cxnSpLocks/>
          </p:cNvCxnSpPr>
          <p:nvPr/>
        </p:nvCxnSpPr>
        <p:spPr>
          <a:xfrm>
            <a:off x="5482771" y="4827602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802D1B1B-880B-8383-CE7D-7B85931AFB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826" y="4940808"/>
            <a:ext cx="330690" cy="2379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95E80A-366A-F557-084E-BF5B7298BFBC}"/>
              </a:ext>
            </a:extLst>
          </p:cNvPr>
          <p:cNvSpPr txBox="1"/>
          <p:nvPr/>
        </p:nvSpPr>
        <p:spPr>
          <a:xfrm>
            <a:off x="3034703" y="5530026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Low Q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Taggers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235F64-ABF7-DEF6-342E-0C0D588E2A34}"/>
              </a:ext>
            </a:extLst>
          </p:cNvPr>
          <p:cNvCxnSpPr>
            <a:cxnSpLocks/>
          </p:cNvCxnSpPr>
          <p:nvPr/>
        </p:nvCxnSpPr>
        <p:spPr>
          <a:xfrm flipV="1">
            <a:off x="3380697" y="5302954"/>
            <a:ext cx="401154" cy="313193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CA6CD9-48FD-7494-B2E3-8B00445D06E2}"/>
              </a:ext>
            </a:extLst>
          </p:cNvPr>
          <p:cNvCxnSpPr>
            <a:cxnSpLocks/>
          </p:cNvCxnSpPr>
          <p:nvPr/>
        </p:nvCxnSpPr>
        <p:spPr>
          <a:xfrm flipH="1" flipV="1">
            <a:off x="2736233" y="5315897"/>
            <a:ext cx="599839" cy="30025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AA7B45-A10F-AAF3-5B5D-674FB8C33E15}"/>
              </a:ext>
            </a:extLst>
          </p:cNvPr>
          <p:cNvSpPr txBox="1"/>
          <p:nvPr/>
        </p:nvSpPr>
        <p:spPr>
          <a:xfrm>
            <a:off x="3167677" y="4478066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Hadron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Polarimeter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F4290-7787-815C-0B23-ABAF717BA4D5}"/>
              </a:ext>
            </a:extLst>
          </p:cNvPr>
          <p:cNvCxnSpPr>
            <a:cxnSpLocks/>
          </p:cNvCxnSpPr>
          <p:nvPr/>
        </p:nvCxnSpPr>
        <p:spPr>
          <a:xfrm>
            <a:off x="3564748" y="4813897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E55E9-F3DF-6D90-0B56-4273DA870BFF}"/>
              </a:ext>
            </a:extLst>
          </p:cNvPr>
          <p:cNvSpPr/>
          <p:nvPr/>
        </p:nvSpPr>
        <p:spPr>
          <a:xfrm>
            <a:off x="388413" y="5178721"/>
            <a:ext cx="1073901" cy="12060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AE0E17-4486-14BC-46AB-8ABB126E10D0}"/>
              </a:ext>
            </a:extLst>
          </p:cNvPr>
          <p:cNvSpPr txBox="1"/>
          <p:nvPr/>
        </p:nvSpPr>
        <p:spPr>
          <a:xfrm>
            <a:off x="495304" y="4572780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Luminosity 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EB64A1B-FFAF-CC2F-0D21-AB5694BDCD7D}"/>
              </a:ext>
            </a:extLst>
          </p:cNvPr>
          <p:cNvCxnSpPr>
            <a:cxnSpLocks/>
          </p:cNvCxnSpPr>
          <p:nvPr/>
        </p:nvCxnSpPr>
        <p:spPr>
          <a:xfrm>
            <a:off x="888367" y="4908611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9AFEB74-C836-6586-79ED-D326A59F7005}"/>
              </a:ext>
            </a:extLst>
          </p:cNvPr>
          <p:cNvSpPr txBox="1"/>
          <p:nvPr/>
        </p:nvSpPr>
        <p:spPr>
          <a:xfrm>
            <a:off x="2010620" y="4535730"/>
            <a:ext cx="587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B617AE2-595E-1F55-7ADD-EF731B5B3AAD}"/>
              </a:ext>
            </a:extLst>
          </p:cNvPr>
          <p:cNvCxnSpPr>
            <a:cxnSpLocks/>
          </p:cNvCxnSpPr>
          <p:nvPr/>
        </p:nvCxnSpPr>
        <p:spPr>
          <a:xfrm>
            <a:off x="2285832" y="4830078"/>
            <a:ext cx="83613" cy="41683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6525802-4BB7-8C59-D326-43D7EE7FED43}"/>
              </a:ext>
            </a:extLst>
          </p:cNvPr>
          <p:cNvSpPr txBox="1"/>
          <p:nvPr/>
        </p:nvSpPr>
        <p:spPr>
          <a:xfrm>
            <a:off x="3849624" y="4933625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FF00"/>
              </a:buClr>
              <a:buSzPct val="200000"/>
            </a:pPr>
            <a:r>
              <a:rPr lang="en-US" sz="1000" dirty="0">
                <a:solidFill>
                  <a:srgbClr val="FFFF00"/>
                </a:solidFill>
              </a:rPr>
              <a:t>Hadron Storage Ring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D19BE2-987F-ED77-0F8A-A43848B68D63}"/>
              </a:ext>
            </a:extLst>
          </p:cNvPr>
          <p:cNvSpPr txBox="1"/>
          <p:nvPr/>
        </p:nvSpPr>
        <p:spPr>
          <a:xfrm>
            <a:off x="10546943" y="4915384"/>
            <a:ext cx="13676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FF00"/>
              </a:buClr>
              <a:buSzPct val="200000"/>
            </a:pPr>
            <a:r>
              <a:rPr lang="en-US" sz="1000" dirty="0">
                <a:solidFill>
                  <a:srgbClr val="FF8AD8"/>
                </a:solidFill>
              </a:rPr>
              <a:t>Electron Storage Ring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E69398-8EC4-DA38-AF5A-E3B614324D61}"/>
              </a:ext>
            </a:extLst>
          </p:cNvPr>
          <p:cNvSpPr txBox="1"/>
          <p:nvPr/>
        </p:nvSpPr>
        <p:spPr>
          <a:xfrm>
            <a:off x="5862235" y="395988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Ring Inside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D401DB-EE21-A553-F69B-C9AF37A5E844}"/>
              </a:ext>
            </a:extLst>
          </p:cNvPr>
          <p:cNvSpPr txBox="1"/>
          <p:nvPr/>
        </p:nvSpPr>
        <p:spPr>
          <a:xfrm>
            <a:off x="5770015" y="583375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Ring Outside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038F5E-C368-F56F-6578-D74E0C77673E}"/>
              </a:ext>
            </a:extLst>
          </p:cNvPr>
          <p:cNvSpPr txBox="1"/>
          <p:nvPr/>
        </p:nvSpPr>
        <p:spPr>
          <a:xfrm>
            <a:off x="9762566" y="3941241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E7D860-FD2F-A65F-D427-2DA9B129D588}"/>
              </a:ext>
            </a:extLst>
          </p:cNvPr>
          <p:cNvSpPr txBox="1"/>
          <p:nvPr/>
        </p:nvSpPr>
        <p:spPr>
          <a:xfrm>
            <a:off x="2445659" y="3958831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5836397-E931-F1CB-0770-87FD85BE6939}"/>
              </a:ext>
            </a:extLst>
          </p:cNvPr>
          <p:cNvCxnSpPr/>
          <p:nvPr/>
        </p:nvCxnSpPr>
        <p:spPr>
          <a:xfrm flipH="1">
            <a:off x="9780766" y="4279795"/>
            <a:ext cx="9280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04989A6-1E65-2CE1-FCDA-6F925A755FA7}"/>
              </a:ext>
            </a:extLst>
          </p:cNvPr>
          <p:cNvCxnSpPr/>
          <p:nvPr/>
        </p:nvCxnSpPr>
        <p:spPr>
          <a:xfrm>
            <a:off x="2439668" y="4297385"/>
            <a:ext cx="93503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F91D05C-8959-CC94-9536-B5D560113109}"/>
              </a:ext>
            </a:extLst>
          </p:cNvPr>
          <p:cNvSpPr txBox="1"/>
          <p:nvPr/>
        </p:nvSpPr>
        <p:spPr>
          <a:xfrm>
            <a:off x="571501" y="576350"/>
            <a:ext cx="11620500" cy="32932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b="1" dirty="0">
                <a:solidFill>
                  <a:srgbClr val="0432FF"/>
                </a:solidFill>
              </a:rPr>
              <a:t>Goal: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central </a:t>
            </a:r>
            <a:r>
              <a:rPr lang="en-US" sz="2000" dirty="0" err="1"/>
              <a:t>ePIC</a:t>
            </a:r>
            <a:r>
              <a:rPr lang="en-US" sz="2000" dirty="0"/>
              <a:t> has all subsystems installed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800" dirty="0"/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Ancillary detectors all supports are installed, but some of the detector packages are not installed for safety reason </a:t>
            </a:r>
            <a:r>
              <a:rPr lang="en-US" sz="2000" dirty="0">
                <a:solidFill>
                  <a:srgbClr val="0432FF"/>
                </a:solidFill>
              </a:rPr>
              <a:t>for year 1</a:t>
            </a:r>
            <a:r>
              <a:rPr lang="en-US" sz="2000" dirty="0"/>
              <a:t>.</a:t>
            </a:r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ZDC and Lumi-detector are fully installed</a:t>
            </a:r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Off-Momentum detectors should be in save position, so they can be used if beam is stable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Roman Pots will not be installed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low Q2 Tagger should be discussed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hadron and electron polarimetry will be installed from day-1 operating EIC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2711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11D1-297B-0673-517A-619807ED9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4A375-2145-CF50-FE33-CE0202BC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 to commission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5CF48-87A7-B887-D143-F26AB5AAA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576178"/>
            <a:ext cx="11499925" cy="597702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dirty="0"/>
              <a:t>RCS:</a:t>
            </a:r>
          </a:p>
          <a:p>
            <a:pPr lvl="1"/>
            <a:r>
              <a:rPr lang="en-US" dirty="0"/>
              <a:t>operate the RCS</a:t>
            </a:r>
          </a:p>
          <a:p>
            <a:pPr lvl="1"/>
            <a:r>
              <a:rPr lang="en-US" dirty="0"/>
              <a:t>get polarization in the RCS</a:t>
            </a:r>
          </a:p>
          <a:p>
            <a:pPr lvl="1"/>
            <a:r>
              <a:rPr lang="en-US" dirty="0"/>
              <a:t>swap out of electron bunches in the ESR</a:t>
            </a:r>
          </a:p>
          <a:p>
            <a:r>
              <a:rPr lang="en-US" dirty="0"/>
              <a:t>ESR:</a:t>
            </a:r>
          </a:p>
          <a:p>
            <a:pPr lvl="1"/>
            <a:r>
              <a:rPr lang="en-US" dirty="0"/>
              <a:t>operating with spin rotator to get longitudinal polarization</a:t>
            </a:r>
          </a:p>
          <a:p>
            <a:pPr lvl="1"/>
            <a:r>
              <a:rPr lang="en-US" dirty="0"/>
              <a:t>swap out of electron bunches to preserve polarization, needed because Sokolov </a:t>
            </a:r>
            <a:r>
              <a:rPr lang="en-US" dirty="0" err="1"/>
              <a:t>Ternov</a:t>
            </a:r>
            <a:r>
              <a:rPr lang="en-US" dirty="0"/>
              <a:t> depolarizes ”up” spin direction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HSR:</a:t>
            </a:r>
          </a:p>
          <a:p>
            <a:pPr lvl="1"/>
            <a:r>
              <a:rPr lang="en-US" dirty="0"/>
              <a:t>operating beams off center</a:t>
            </a:r>
          </a:p>
          <a:p>
            <a:pPr lvl="1"/>
            <a:r>
              <a:rPr lang="en-US" dirty="0"/>
              <a:t>transverse and longitudinal beam polarization (needs spin rotator) for protons and He-3</a:t>
            </a:r>
          </a:p>
          <a:p>
            <a:pPr lvl="1"/>
            <a:r>
              <a:rPr lang="en-US" dirty="0"/>
              <a:t>pre-cooling of hadron beams</a:t>
            </a:r>
          </a:p>
          <a:p>
            <a:pPr lvl="1"/>
            <a:r>
              <a:rPr lang="en-US" dirty="0"/>
              <a:t>operating with crab cavities</a:t>
            </a:r>
          </a:p>
        </p:txBody>
      </p:sp>
      <p:pic>
        <p:nvPicPr>
          <p:cNvPr id="5" name="Picture 4" descr="A close-up of a white card&#10;&#10;Description automatically generated">
            <a:extLst>
              <a:ext uri="{FF2B5EF4-FFF2-40B4-BE49-F238E27FC236}">
                <a16:creationId xmlns:a16="http://schemas.microsoft.com/office/drawing/2014/main" id="{AE8FA6BF-E241-18EC-F3C8-2F6CCE515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91" y="3488836"/>
            <a:ext cx="5653189" cy="11644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FE914E-6128-0C59-0A25-4AF9FF404C4D}"/>
              </a:ext>
            </a:extLst>
          </p:cNvPr>
          <p:cNvSpPr/>
          <p:nvPr/>
        </p:nvSpPr>
        <p:spPr>
          <a:xfrm>
            <a:off x="461963" y="4072769"/>
            <a:ext cx="5653189" cy="1642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75E6E-30F3-3536-B931-D5A8C0A10CE1}"/>
              </a:ext>
            </a:extLst>
          </p:cNvPr>
          <p:cNvSpPr txBox="1"/>
          <p:nvPr/>
        </p:nvSpPr>
        <p:spPr>
          <a:xfrm>
            <a:off x="6230946" y="4006185"/>
            <a:ext cx="565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Maximum replacement times (= max. allowable storage times in ESR) are based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 85% injected polarization and 70% time averaged polarization</a:t>
            </a:r>
          </a:p>
        </p:txBody>
      </p:sp>
    </p:spTree>
    <p:extLst>
      <p:ext uri="{BB962C8B-B14F-4D97-AF65-F5344CB8AC3E}">
        <p14:creationId xmlns:p14="http://schemas.microsoft.com/office/powerpoint/2010/main" val="2469421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0B6E-8469-4C32-F83F-02E58D613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Beam Energy and Average Orbit Radius in the HSR</a:t>
            </a:r>
            <a:endParaRPr lang="en-US" sz="3600" dirty="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2ECA5-6861-1CDB-D337-E4C4507BC907}"/>
              </a:ext>
            </a:extLst>
          </p:cNvPr>
          <p:cNvSpPr txBox="1"/>
          <p:nvPr/>
        </p:nvSpPr>
        <p:spPr>
          <a:xfrm>
            <a:off x="7751736" y="3717412"/>
            <a:ext cx="433059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Since the electron revolution frequency is fixed, the hadron orbit must be adjusted with energy to keep the collisions in sync.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305C79-C24B-43A4-C02C-05B2ED3397F5}"/>
              </a:ext>
            </a:extLst>
          </p:cNvPr>
          <p:cNvGrpSpPr/>
          <p:nvPr/>
        </p:nvGrpSpPr>
        <p:grpSpPr>
          <a:xfrm>
            <a:off x="8680409" y="913193"/>
            <a:ext cx="2331720" cy="2732329"/>
            <a:chOff x="566924" y="1430671"/>
            <a:chExt cx="3108960" cy="3643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EE7C67-4F57-EC25-ECA8-D0B08F577C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6924" y="1430671"/>
              <a:ext cx="3108960" cy="3108960"/>
              <a:chOff x="7748260" y="804828"/>
              <a:chExt cx="1005840" cy="100584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FDE5C0D-A21F-73BC-F41A-E6B87E9578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48260" y="804828"/>
                <a:ext cx="1005840" cy="1005840"/>
                <a:chOff x="8168345" y="52276"/>
                <a:chExt cx="640080" cy="64008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D5C001A-E9CA-9791-05AD-AE7C98F3F13E}"/>
                    </a:ext>
                  </a:extLst>
                </p:cNvPr>
                <p:cNvSpPr/>
                <p:nvPr/>
              </p:nvSpPr>
              <p:spPr>
                <a:xfrm>
                  <a:off x="8168345" y="52276"/>
                  <a:ext cx="640080" cy="6400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6C5A15D-4F82-66B4-56F2-5838E7A99AB9}"/>
                    </a:ext>
                  </a:extLst>
                </p:cNvPr>
                <p:cNvSpPr/>
                <p:nvPr/>
              </p:nvSpPr>
              <p:spPr>
                <a:xfrm>
                  <a:off x="8305505" y="189436"/>
                  <a:ext cx="365760" cy="36576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027177C-5528-A06C-38F2-1346066EA5D0}"/>
                  </a:ext>
                </a:extLst>
              </p:cNvPr>
              <p:cNvCxnSpPr>
                <a:stCxn id="32" idx="0"/>
                <a:endCxn id="32" idx="4"/>
              </p:cNvCxnSpPr>
              <p:nvPr/>
            </p:nvCxnSpPr>
            <p:spPr>
              <a:xfrm>
                <a:off x="8251180" y="804828"/>
                <a:ext cx="0" cy="100584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B1AE808-DB4D-872E-9D00-2EE48570DE67}"/>
                  </a:ext>
                </a:extLst>
              </p:cNvPr>
              <p:cNvCxnSpPr>
                <a:cxnSpLocks/>
                <a:stCxn id="32" idx="6"/>
                <a:endCxn id="32" idx="2"/>
              </p:cNvCxnSpPr>
              <p:nvPr/>
            </p:nvCxnSpPr>
            <p:spPr>
              <a:xfrm flipH="1">
                <a:off x="7748260" y="1307748"/>
                <a:ext cx="10058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B9CB58E-2372-FE65-D484-88F6DEF0EF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68885" y="1232649"/>
                <a:ext cx="143691" cy="14369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D13A125-51E7-247D-6B27-5BFF5F5FB6A3}"/>
                </a:ext>
              </a:extLst>
            </p:cNvPr>
            <p:cNvCxnSpPr>
              <a:cxnSpLocks/>
            </p:cNvCxnSpPr>
            <p:nvPr/>
          </p:nvCxnSpPr>
          <p:spPr>
            <a:xfrm>
              <a:off x="588739" y="4624329"/>
              <a:ext cx="3087145" cy="1266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3">
                  <a:extLst>
                    <a:ext uri="{FF2B5EF4-FFF2-40B4-BE49-F238E27FC236}">
                      <a16:creationId xmlns:a16="http://schemas.microsoft.com/office/drawing/2014/main" id="{996B4AAF-8629-0B2F-418B-2F2CB7128FFB}"/>
                    </a:ext>
                  </a:extLst>
                </p:cNvPr>
                <p:cNvSpPr txBox="1"/>
                <p:nvPr/>
              </p:nvSpPr>
              <p:spPr>
                <a:xfrm>
                  <a:off x="1114504" y="4673665"/>
                  <a:ext cx="2013800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35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70 mm </a:t>
                  </a:r>
                  <a14:m>
                    <m:oMath xmlns:m="http://schemas.openxmlformats.org/officeDocument/2006/math">
                      <m:r>
                        <a:rPr lang="en-US" sz="13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∅</m:t>
                      </m:r>
                    </m:oMath>
                  </a14:m>
                  <a:r>
                    <a:rPr lang="en-US" sz="135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 beam pipe </a:t>
                  </a:r>
                </a:p>
              </p:txBody>
            </p:sp>
          </mc:Choice>
          <mc:Fallback xmlns="">
            <p:sp>
              <p:nvSpPr>
                <p:cNvPr id="20" name="TextBox 13">
                  <a:extLst>
                    <a:ext uri="{FF2B5EF4-FFF2-40B4-BE49-F238E27FC236}">
                      <a16:creationId xmlns:a16="http://schemas.microsoft.com/office/drawing/2014/main" id="{996B4AAF-8629-0B2F-418B-2F2CB7128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504" y="4673665"/>
                  <a:ext cx="2013800" cy="400109"/>
                </a:xfrm>
                <a:prstGeom prst="rect">
                  <a:avLst/>
                </a:prstGeom>
                <a:blipFill>
                  <a:blip r:embed="rId2"/>
                  <a:stretch>
                    <a:fillRect l="-8871" t="-4082" r="-9677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1A8EF3A7-B4F2-C6E7-7E89-5966F1E40C02}"/>
                </a:ext>
              </a:extLst>
            </p:cNvPr>
            <p:cNvSpPr txBox="1"/>
            <p:nvPr/>
          </p:nvSpPr>
          <p:spPr>
            <a:xfrm>
              <a:off x="2215003" y="2449491"/>
              <a:ext cx="9298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>
                  <a:latin typeface="Arial Narrow" panose="020B0604020202020204" pitchFamily="34" charset="0"/>
                  <a:cs typeface="Arial Narrow" panose="020B0604020202020204" pitchFamily="34" charset="0"/>
                </a:rPr>
                <a:t>20 mm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C1507AD-AA33-B8C0-D1B9-99F3548E3F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6037" y="2734628"/>
              <a:ext cx="444136" cy="44413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4FD3A0-4946-026C-80CD-6404C939EF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1252" y="2751478"/>
              <a:ext cx="444136" cy="444136"/>
            </a:xfrm>
            <a:prstGeom prst="ellipse">
              <a:avLst/>
            </a:prstGeom>
            <a:solidFill>
              <a:srgbClr val="30519D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7CE27C8-FCF0-40B3-9E88-929FF9656F7D}"/>
                </a:ext>
              </a:extLst>
            </p:cNvPr>
            <p:cNvCxnSpPr>
              <a:cxnSpLocks/>
            </p:cNvCxnSpPr>
            <p:nvPr/>
          </p:nvCxnSpPr>
          <p:spPr>
            <a:xfrm>
              <a:off x="2128105" y="2967215"/>
              <a:ext cx="974426" cy="633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8B9E7D2E-0EED-D40A-F342-2B80930EBE13}"/>
                </a:ext>
              </a:extLst>
            </p:cNvPr>
            <p:cNvSpPr txBox="1"/>
            <p:nvPr/>
          </p:nvSpPr>
          <p:spPr>
            <a:xfrm>
              <a:off x="2599880" y="3220068"/>
              <a:ext cx="9298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>
                  <a:solidFill>
                    <a:schemeClr val="accent2">
                      <a:lumMod val="7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275 GeV</a:t>
              </a:r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7618AEAF-57D3-86B3-9631-8B66894F159E}"/>
                </a:ext>
              </a:extLst>
            </p:cNvPr>
            <p:cNvSpPr txBox="1"/>
            <p:nvPr/>
          </p:nvSpPr>
          <p:spPr>
            <a:xfrm>
              <a:off x="768207" y="3223623"/>
              <a:ext cx="9298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>
                  <a:solidFill>
                    <a:srgbClr val="30519D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100 GeV</a:t>
              </a:r>
            </a:p>
          </p:txBody>
        </p: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6E5BF642-6183-2C25-EB8B-FDCD476C5F6D}"/>
                </a:ext>
              </a:extLst>
            </p:cNvPr>
            <p:cNvSpPr txBox="1"/>
            <p:nvPr/>
          </p:nvSpPr>
          <p:spPr>
            <a:xfrm>
              <a:off x="1649871" y="3212017"/>
              <a:ext cx="9298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>
                  <a:solidFill>
                    <a:schemeClr val="accent6">
                      <a:lumMod val="7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store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E62DE5B-6099-B342-E0B4-BFE34C017CFB}"/>
              </a:ext>
            </a:extLst>
          </p:cNvPr>
          <p:cNvSpPr txBox="1"/>
          <p:nvPr/>
        </p:nvSpPr>
        <p:spPr>
          <a:xfrm>
            <a:off x="9524252" y="2240591"/>
            <a:ext cx="74090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/>
              <a:t>130 GeV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91BF57-3A91-512C-A0B1-BEBE2670AA41}"/>
              </a:ext>
            </a:extLst>
          </p:cNvPr>
          <p:cNvGrpSpPr/>
          <p:nvPr/>
        </p:nvGrpSpPr>
        <p:grpSpPr>
          <a:xfrm>
            <a:off x="568748" y="625489"/>
            <a:ext cx="6929697" cy="4469009"/>
            <a:chOff x="1577533" y="1454309"/>
            <a:chExt cx="6244792" cy="33376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057FE1-7F5D-5C75-A5DD-BC5453292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561"/>
            <a:stretch/>
          </p:blipFill>
          <p:spPr>
            <a:xfrm>
              <a:off x="1577533" y="1454309"/>
              <a:ext cx="6244792" cy="33376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185B9A-A726-FE36-20D5-7B08597E8673}"/>
                </a:ext>
              </a:extLst>
            </p:cNvPr>
            <p:cNvSpPr txBox="1"/>
            <p:nvPr/>
          </p:nvSpPr>
          <p:spPr>
            <a:xfrm>
              <a:off x="2450665" y="4254092"/>
              <a:ext cx="303662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U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F5C743-70FF-274F-3B7B-5A8325A16296}"/>
                </a:ext>
              </a:extLst>
            </p:cNvPr>
            <p:cNvSpPr txBox="1"/>
            <p:nvPr/>
          </p:nvSpPr>
          <p:spPr>
            <a:xfrm>
              <a:off x="2559198" y="4254091"/>
              <a:ext cx="405367" cy="398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Au,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6553C1-6B0E-4B0A-8623-7EEB962A7E55}"/>
                </a:ext>
              </a:extLst>
            </p:cNvPr>
            <p:cNvSpPr txBox="1"/>
            <p:nvPr/>
          </p:nvSpPr>
          <p:spPr>
            <a:xfrm>
              <a:off x="2766551" y="4254090"/>
              <a:ext cx="332721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Zr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A47C8D-4E98-5E06-9D44-55139D35E3F0}"/>
                </a:ext>
              </a:extLst>
            </p:cNvPr>
            <p:cNvSpPr txBox="1"/>
            <p:nvPr/>
          </p:nvSpPr>
          <p:spPr>
            <a:xfrm>
              <a:off x="2938414" y="4257112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Ru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A9F18B-5BD9-EAAC-0C94-4FA802C883CC}"/>
                </a:ext>
              </a:extLst>
            </p:cNvPr>
            <p:cNvSpPr txBox="1"/>
            <p:nvPr/>
          </p:nvSpPr>
          <p:spPr>
            <a:xfrm>
              <a:off x="2997768" y="4372863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Cu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0FDC76-254A-1F38-AC94-03A76D66AA0E}"/>
                </a:ext>
              </a:extLst>
            </p:cNvPr>
            <p:cNvSpPr txBox="1"/>
            <p:nvPr/>
          </p:nvSpPr>
          <p:spPr>
            <a:xfrm>
              <a:off x="3284827" y="4247115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BA61C8-5422-A102-9396-6F0DF23F35F1}"/>
                </a:ext>
              </a:extLst>
            </p:cNvPr>
            <p:cNvSpPr txBox="1"/>
            <p:nvPr/>
          </p:nvSpPr>
          <p:spPr>
            <a:xfrm>
              <a:off x="4324544" y="1762770"/>
              <a:ext cx="448955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3He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13750B-8849-7655-89AF-7C8104D23E41}"/>
                </a:ext>
              </a:extLst>
            </p:cNvPr>
            <p:cNvSpPr txBox="1"/>
            <p:nvPr/>
          </p:nvSpPr>
          <p:spPr>
            <a:xfrm>
              <a:off x="6591709" y="1762771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9CBFBEB-5167-04BD-AAA1-6F77456210EA}"/>
              </a:ext>
            </a:extLst>
          </p:cNvPr>
          <p:cNvSpPr txBox="1"/>
          <p:nvPr/>
        </p:nvSpPr>
        <p:spPr>
          <a:xfrm>
            <a:off x="468076" y="4985846"/>
            <a:ext cx="11152424" cy="16312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2000" dirty="0"/>
              <a:t>Prefer ~130 GeV/u, which corresponds to a ‘centered’ hadron beam (path length difference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R ~ 0, this is achieved for a beam where Z ~ 0.5A) </a:t>
            </a:r>
            <a:r>
              <a:rPr lang="en-US" sz="2000" dirty="0">
                <a:sym typeface="Wingdings" pitchFamily="2" charset="2"/>
              </a:rPr>
              <a:t> Ru, Cu, Ag, …..</a:t>
            </a:r>
            <a:endParaRPr lang="en-US" sz="2000" dirty="0"/>
          </a:p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2000" dirty="0"/>
              <a:t>Do not want to exceed the present RHIC maximum dipole fields (corresponds to 250 GeV protons or 833 T-m)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861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E73C55-0CB6-0C50-E6FD-EB287EC66304}"/>
              </a:ext>
            </a:extLst>
          </p:cNvPr>
          <p:cNvSpPr txBox="1"/>
          <p:nvPr/>
        </p:nvSpPr>
        <p:spPr>
          <a:xfrm>
            <a:off x="835589" y="708188"/>
            <a:ext cx="10520829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Proposal to bring EIC online got feedback from</a:t>
            </a:r>
            <a:endParaRPr lang="en-US" sz="2800" dirty="0"/>
          </a:p>
          <a:p>
            <a:pPr algn="ctr"/>
            <a:r>
              <a:rPr lang="en-US" sz="2800" dirty="0" err="1"/>
              <a:t>ePIC</a:t>
            </a:r>
            <a:r>
              <a:rPr lang="en-US" sz="2800" dirty="0"/>
              <a:t> Leadership </a:t>
            </a:r>
            <a:r>
              <a:rPr lang="en-US" sz="1400" dirty="0"/>
              <a:t>June 2024</a:t>
            </a:r>
          </a:p>
          <a:p>
            <a:pPr algn="ctr"/>
            <a:r>
              <a:rPr lang="en-US" sz="2800" dirty="0"/>
              <a:t>Detector Advisory Committee Meeting </a:t>
            </a:r>
            <a:r>
              <a:rPr lang="en-US" sz="1400" dirty="0"/>
              <a:t>June 2024</a:t>
            </a:r>
          </a:p>
          <a:p>
            <a:pPr algn="ctr"/>
            <a:r>
              <a:rPr lang="en-US" sz="2800" dirty="0"/>
              <a:t>Users during EIC-UG/</a:t>
            </a:r>
            <a:r>
              <a:rPr lang="en-US" sz="2800" dirty="0" err="1"/>
              <a:t>ePIC</a:t>
            </a:r>
            <a:r>
              <a:rPr lang="en-US" sz="2800" dirty="0"/>
              <a:t> Summer Meeting </a:t>
            </a:r>
            <a:r>
              <a:rPr lang="en-US" sz="1400" dirty="0"/>
              <a:t>July 2024</a:t>
            </a:r>
          </a:p>
          <a:p>
            <a:pPr algn="ctr"/>
            <a:r>
              <a:rPr lang="en-US" sz="2800" dirty="0">
                <a:effectLst/>
              </a:rPr>
              <a:t>EIC Project Strategy Workshop </a:t>
            </a:r>
            <a:r>
              <a:rPr lang="en-US" sz="1400" dirty="0">
                <a:effectLst/>
              </a:rPr>
              <a:t>August 2024</a:t>
            </a:r>
            <a:endParaRPr lang="en-US" sz="1400" dirty="0"/>
          </a:p>
          <a:p>
            <a:pPr algn="ctr"/>
            <a:r>
              <a:rPr lang="en-US" sz="2800" dirty="0" err="1"/>
              <a:t>EIC@JLab</a:t>
            </a:r>
            <a:r>
              <a:rPr lang="en-US" sz="2800" dirty="0"/>
              <a:t> Friday meeting </a:t>
            </a:r>
            <a:r>
              <a:rPr lang="en-US" sz="1400" dirty="0"/>
              <a:t>September 2024</a:t>
            </a:r>
            <a:endParaRPr lang="en-US" sz="2800" dirty="0"/>
          </a:p>
          <a:p>
            <a:pPr algn="ctr"/>
            <a:r>
              <a:rPr lang="en-US" sz="2800" dirty="0" err="1"/>
              <a:t>ePIC</a:t>
            </a:r>
            <a:r>
              <a:rPr lang="en-US" sz="2800" dirty="0"/>
              <a:t> dedicated meeting on early science </a:t>
            </a:r>
            <a:r>
              <a:rPr lang="en-US" sz="1400" dirty="0"/>
              <a:t>September 2024</a:t>
            </a:r>
          </a:p>
          <a:p>
            <a:pPr algn="ctr"/>
            <a:r>
              <a:rPr lang="en-US" sz="2800" dirty="0"/>
              <a:t>Machine Advisory Committee Meeting </a:t>
            </a:r>
            <a:r>
              <a:rPr lang="en-US" sz="1400" dirty="0"/>
              <a:t>September 2024</a:t>
            </a:r>
          </a:p>
          <a:p>
            <a:pPr algn="ctr"/>
            <a:r>
              <a:rPr lang="en-US" sz="2800" dirty="0"/>
              <a:t>EIC CD-3B and Status Directors review </a:t>
            </a:r>
            <a:r>
              <a:rPr lang="en-US" sz="1400" dirty="0"/>
              <a:t>October 2024</a:t>
            </a:r>
          </a:p>
          <a:p>
            <a:pPr algn="ctr"/>
            <a:r>
              <a:rPr lang="en-US" sz="2800" dirty="0"/>
              <a:t>EIC RRB Meeting </a:t>
            </a:r>
            <a:r>
              <a:rPr lang="en-US" sz="1400" dirty="0"/>
              <a:t>November 2024</a:t>
            </a:r>
          </a:p>
          <a:p>
            <a:pPr marL="0" indent="0" algn="ctr">
              <a:buNone/>
            </a:pPr>
            <a:r>
              <a:rPr lang="en-US" sz="2800" dirty="0"/>
              <a:t>EIC DOE OPA CD-3B LLP Review </a:t>
            </a:r>
            <a:r>
              <a:rPr lang="en-US" dirty="0"/>
              <a:t>January 2025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2595A-D9AE-5B7B-4729-A8819DB8B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35169"/>
            <a:ext cx="11499234" cy="480349"/>
          </a:xfrm>
        </p:spPr>
        <p:txBody>
          <a:bodyPr>
            <a:noAutofit/>
          </a:bodyPr>
          <a:lstStyle/>
          <a:p>
            <a:r>
              <a:rPr lang="en-US" sz="3200" dirty="0"/>
              <a:t>EIC Science Program in the early Years of EIC</a:t>
            </a:r>
          </a:p>
        </p:txBody>
      </p:sp>
    </p:spTree>
    <p:extLst>
      <p:ext uri="{BB962C8B-B14F-4D97-AF65-F5344CB8AC3E}">
        <p14:creationId xmlns:p14="http://schemas.microsoft.com/office/powerpoint/2010/main" val="2271242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6" y="1500963"/>
            <a:ext cx="222928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on 115 GeV/u heavy ion beams  (Ru or Cu) 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133989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631257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331258" y="1442570"/>
            <a:ext cx="2229277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proton polarization in parallel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130 GeV/u Deuterium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b="1" dirty="0">
              <a:solidFill>
                <a:srgbClr val="FF40FF"/>
              </a:solidFill>
              <a:sym typeface="Wingdings" pitchFamily="2" charset="2"/>
            </a:endParaRPr>
          </a:p>
          <a:p>
            <a:r>
              <a:rPr lang="en-US" sz="11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10 GeV long. polarized electrons and 130 GeV polarized protons </a:t>
            </a:r>
          </a:p>
          <a:p>
            <a:r>
              <a:rPr lang="en-US" sz="11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345775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4843043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4534987" y="1465905"/>
            <a:ext cx="22292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130 GeV transverse polarized protons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pPr>
              <a:buClr>
                <a:schemeClr val="bg2"/>
              </a:buClr>
            </a:pPr>
            <a:endParaRPr lang="en-US" sz="1100" b="1" dirty="0">
              <a:solidFill>
                <a:srgbClr val="3333FF"/>
              </a:solidFill>
              <a:sym typeface="Wingdings" pitchFamily="2" charset="2"/>
            </a:endParaRPr>
          </a:p>
          <a:p>
            <a:pPr>
              <a:buClr>
                <a:schemeClr val="bg2"/>
              </a:buClr>
            </a:pPr>
            <a:r>
              <a:rPr lang="en-US" sz="11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switch to longitudinal proton polarization</a:t>
            </a:r>
          </a:p>
          <a:p>
            <a:r>
              <a:rPr lang="en-US" sz="11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7467032" y="564888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6964300" y="1127596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6730686" y="1491420"/>
            <a:ext cx="2341177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dirty="0"/>
              <a:t>+ operation of hadron spin rotators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100 GeV Au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</a:t>
            </a:r>
            <a:r>
              <a:rPr lang="en-US" sz="1100" b="1" dirty="0">
                <a:sym typeface="Wingdings" pitchFamily="2" charset="2"/>
              </a:rPr>
              <a:t>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b="1" dirty="0">
              <a:solidFill>
                <a:srgbClr val="3333FF"/>
              </a:solidFill>
            </a:endParaRP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250 GeV transverse and longitudinal polarized protons</a:t>
            </a:r>
          </a:p>
          <a:p>
            <a:r>
              <a:rPr lang="en-US" sz="1100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7288E5-ED9B-7048-8BA8-495C7496E309}"/>
              </a:ext>
            </a:extLst>
          </p:cNvPr>
          <p:cNvCxnSpPr/>
          <p:nvPr/>
        </p:nvCxnSpPr>
        <p:spPr bwMode="auto">
          <a:xfrm>
            <a:off x="9963422" y="562345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5E531B-41F8-DB40-9B81-740A9C75BD44}"/>
              </a:ext>
            </a:extLst>
          </p:cNvPr>
          <p:cNvSpPr txBox="1"/>
          <p:nvPr/>
        </p:nvSpPr>
        <p:spPr>
          <a:xfrm>
            <a:off x="9460690" y="1125053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9071864" y="1442570"/>
            <a:ext cx="25486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dirty="0"/>
              <a:t>+ operation of hadron spin rotators</a:t>
            </a:r>
          </a:p>
          <a:p>
            <a:r>
              <a:rPr lang="en-US" sz="1100" dirty="0"/>
              <a:t>+ operation of hadron beams with not centered orbits</a:t>
            </a:r>
          </a:p>
          <a:p>
            <a:r>
              <a:rPr lang="en-US" sz="1100" b="1" dirty="0">
                <a:solidFill>
                  <a:srgbClr val="0432FF"/>
                </a:solidFill>
              </a:rPr>
              <a:t>Run:</a:t>
            </a:r>
          </a:p>
          <a:p>
            <a:r>
              <a:rPr lang="en-US" sz="1100" dirty="0"/>
              <a:t>10 GeV long. polarized electrons on 100 GeV Au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dirty="0"/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polarized electrons on 166 GeV transverse and longitudinal polarized He-3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CE2647B-4539-A449-81CF-F58CFF2F2389}"/>
              </a:ext>
            </a:extLst>
          </p:cNvPr>
          <p:cNvSpPr/>
          <p:nvPr/>
        </p:nvSpPr>
        <p:spPr>
          <a:xfrm rot="5400000">
            <a:off x="9225423" y="2905428"/>
            <a:ext cx="276858" cy="5020005"/>
          </a:xfrm>
          <a:prstGeom prst="rightBrac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DEC0A-E68C-154F-BEF2-2B22DAC2D1EC}"/>
              </a:ext>
            </a:extLst>
          </p:cNvPr>
          <p:cNvSpPr txBox="1"/>
          <p:nvPr/>
        </p:nvSpPr>
        <p:spPr>
          <a:xfrm>
            <a:off x="6768720" y="5662412"/>
            <a:ext cx="5190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 to install additional ESR RF and HSR PS to</a:t>
            </a:r>
          </a:p>
          <a:p>
            <a:pPr algn="ctr"/>
            <a:r>
              <a:rPr lang="en-US" dirty="0"/>
              <a:t>reach design Current and max. Energies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35FF666-E198-9C01-0A1B-33C0016A2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7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1277812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775080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4880728" y="60960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4377996" y="1137140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8923696" y="57443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8420964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AC173D-B47B-D449-9386-94D0D4B87DAF}"/>
              </a:ext>
            </a:extLst>
          </p:cNvPr>
          <p:cNvSpPr txBox="1"/>
          <p:nvPr/>
        </p:nvSpPr>
        <p:spPr>
          <a:xfrm>
            <a:off x="3508347" y="1451226"/>
            <a:ext cx="41179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Phase 1 EIC</a:t>
            </a:r>
          </a:p>
          <a:p>
            <a:r>
              <a:rPr lang="en-US" sz="1600" dirty="0"/>
              <a:t>+ long. electron polarization</a:t>
            </a:r>
          </a:p>
          <a:p>
            <a:r>
              <a:rPr lang="en-US" sz="1600" dirty="0"/>
              <a:t>+ proton polarization</a:t>
            </a:r>
          </a:p>
          <a:p>
            <a:r>
              <a:rPr lang="en-US" sz="1600" dirty="0"/>
              <a:t>+ operation of hadron spin rotators</a:t>
            </a:r>
          </a:p>
          <a:p>
            <a:r>
              <a:rPr lang="en-US" sz="1600" dirty="0"/>
              <a:t>+ operation of hadron beams with not centered orbits</a:t>
            </a:r>
          </a:p>
          <a:p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Commission ESR &amp; HSR at max. energy and beam currents</a:t>
            </a:r>
          </a:p>
          <a:p>
            <a:r>
              <a:rPr lang="en-US" sz="16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600" dirty="0"/>
              <a:t>18 GeV long. polarized electrons on 275 GeV/u polarized (longitudinal &amp; transverse) proton beams</a:t>
            </a:r>
          </a:p>
          <a:p>
            <a:r>
              <a:rPr lang="en-US" sz="16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600" dirty="0"/>
              <a:t>Add your preferred science topic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D83A85-DE43-A14B-9860-E18D39A29296}"/>
              </a:ext>
            </a:extLst>
          </p:cNvPr>
          <p:cNvCxnSpPr/>
          <p:nvPr/>
        </p:nvCxnSpPr>
        <p:spPr>
          <a:xfrm>
            <a:off x="3305908" y="546269"/>
            <a:ext cx="0" cy="5765462"/>
          </a:xfrm>
          <a:prstGeom prst="line">
            <a:avLst/>
          </a:prstGeom>
          <a:ln w="635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CF679C-0F36-BA45-9DAC-EB8A5D517310}"/>
              </a:ext>
            </a:extLst>
          </p:cNvPr>
          <p:cNvSpPr txBox="1"/>
          <p:nvPr/>
        </p:nvSpPr>
        <p:spPr>
          <a:xfrm>
            <a:off x="7771918" y="1451226"/>
            <a:ext cx="40492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Phase 1 EIC</a:t>
            </a:r>
          </a:p>
          <a:p>
            <a:r>
              <a:rPr lang="en-US" sz="1600" dirty="0"/>
              <a:t>+ long. electron polarization</a:t>
            </a:r>
          </a:p>
          <a:p>
            <a:r>
              <a:rPr lang="en-US" sz="1600" dirty="0"/>
              <a:t>+ proton polarization</a:t>
            </a:r>
          </a:p>
          <a:p>
            <a:r>
              <a:rPr lang="en-US" sz="1600" dirty="0"/>
              <a:t>+ operation of hadron spin rotators</a:t>
            </a:r>
          </a:p>
          <a:p>
            <a:r>
              <a:rPr lang="en-US" sz="1600" dirty="0"/>
              <a:t>+ operation of hadron beams with not centered orbits</a:t>
            </a:r>
          </a:p>
          <a:p>
            <a:r>
              <a:rPr lang="en-US" sz="1600" dirty="0"/>
              <a:t>+ operation of  ESR &amp; HSR at max. energy and beam currents</a:t>
            </a:r>
          </a:p>
          <a:p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Operate HSR with 41 GeV bypass</a:t>
            </a:r>
          </a:p>
          <a:p>
            <a:r>
              <a:rPr lang="en-US" sz="16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600" dirty="0"/>
              <a:t>5 GeV long. polarized electrons on 41 GeV transverse polarized proton beams</a:t>
            </a:r>
          </a:p>
          <a:p>
            <a:r>
              <a:rPr lang="en-US" sz="16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600" dirty="0"/>
              <a:t>Add your preferred science topic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E9C5BB-E121-574B-A9DB-94450A28024F}"/>
              </a:ext>
            </a:extLst>
          </p:cNvPr>
          <p:cNvSpPr txBox="1"/>
          <p:nvPr/>
        </p:nvSpPr>
        <p:spPr>
          <a:xfrm>
            <a:off x="340075" y="1506471"/>
            <a:ext cx="2820185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long.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dirty="0"/>
              <a:t>+ operation of hadron spin rotators</a:t>
            </a:r>
          </a:p>
          <a:p>
            <a:r>
              <a:rPr lang="en-US" sz="1100" dirty="0"/>
              <a:t>+ operation of hadron beams with not centered orbits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polarized electrons on 100 GeV Au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b="1" dirty="0">
              <a:solidFill>
                <a:srgbClr val="3333FF"/>
              </a:solidFill>
            </a:endParaRP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long. electrons on 166 GeV transverse and longitudinal polarized He-3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0AD2E-BF2A-9EFD-D1F3-501242C27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09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55446-0242-A7FE-0C71-FE964E65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and Luminosity Calculation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338DF-0632-DF16-C6C9-16911C8E3281}"/>
              </a:ext>
            </a:extLst>
          </p:cNvPr>
          <p:cNvSpPr txBox="1"/>
          <p:nvPr/>
        </p:nvSpPr>
        <p:spPr>
          <a:xfrm>
            <a:off x="461963" y="663000"/>
            <a:ext cx="1149923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7 </a:t>
            </a:r>
            <a:r>
              <a:rPr lang="en-US" sz="1600" dirty="0" err="1"/>
              <a:t>nC</a:t>
            </a:r>
            <a:r>
              <a:rPr lang="en-US" sz="1600" dirty="0"/>
              <a:t> electron bunch charge compared to 28 </a:t>
            </a:r>
            <a:r>
              <a:rPr lang="en-US" sz="1600" dirty="0" err="1"/>
              <a:t>nC</a:t>
            </a:r>
            <a:r>
              <a:rPr lang="en-US" sz="1600" dirty="0"/>
              <a:t> (CDR) 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Constant proton beam IP divergencies are maintained throughout the store by gradual increase of proton IP beta-functions as the beam emittance increases.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The electron IP beta-functions are adjusted accordingly to match electron and proton transverse beam size.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Ion beam is cooled at low energy (24 GeV/u) but no stochastic cooling is used in the store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1 Run is ½ year operation at 80% uptime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2 h store turnaround time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30 min at the beginning of the store is taken by the ESR fill and detector turn-on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Not yet included a ramp of of luminosity through the Run</a:t>
            </a:r>
          </a:p>
          <a:p>
            <a:pPr>
              <a:buClr>
                <a:schemeClr val="bg2"/>
              </a:buClr>
            </a:pPr>
            <a:r>
              <a:rPr lang="en-US" dirty="0"/>
              <a:t>    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at RHIC: 1</a:t>
            </a:r>
            <a:r>
              <a:rPr lang="en-US" baseline="30000" dirty="0">
                <a:sym typeface="Wingdings" pitchFamily="2" charset="2"/>
              </a:rPr>
              <a:t>st</a:t>
            </a:r>
            <a:r>
              <a:rPr lang="en-US" dirty="0">
                <a:sym typeface="Wingdings" pitchFamily="2" charset="2"/>
              </a:rPr>
              <a:t> week 25%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                       2</a:t>
            </a:r>
            <a:r>
              <a:rPr lang="en-US" baseline="30000" dirty="0">
                <a:sym typeface="Wingdings" pitchFamily="2" charset="2"/>
              </a:rPr>
              <a:t>nd</a:t>
            </a:r>
            <a:r>
              <a:rPr lang="en-US" dirty="0">
                <a:sym typeface="Wingdings" pitchFamily="2" charset="2"/>
              </a:rPr>
              <a:t> week 50%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	          3</a:t>
            </a:r>
            <a:r>
              <a:rPr lang="en-US" baseline="30000" dirty="0">
                <a:sym typeface="Wingdings" pitchFamily="2" charset="2"/>
              </a:rPr>
              <a:t>rd</a:t>
            </a:r>
            <a:r>
              <a:rPr lang="en-US" dirty="0">
                <a:sym typeface="Wingdings" pitchFamily="2" charset="2"/>
              </a:rPr>
              <a:t> week 75%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                       4</a:t>
            </a:r>
            <a:r>
              <a:rPr lang="en-US" baseline="30000" dirty="0">
                <a:sym typeface="Wingdings" pitchFamily="2" charset="2"/>
              </a:rPr>
              <a:t>th</a:t>
            </a:r>
            <a:r>
              <a:rPr lang="en-US" dirty="0">
                <a:sym typeface="Wingdings" pitchFamily="2" charset="2"/>
              </a:rPr>
              <a:t> week to X week 100%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   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First guess for EIC early years</a:t>
            </a:r>
          </a:p>
          <a:p>
            <a:pPr>
              <a:buClr>
                <a:schemeClr val="bg2"/>
              </a:buClr>
            </a:pPr>
            <a:r>
              <a:rPr lang="en-US" dirty="0"/>
              <a:t>     </a:t>
            </a:r>
            <a:r>
              <a:rPr lang="en-US" dirty="0">
                <a:sym typeface="Wingdings" pitchFamily="2" charset="2"/>
              </a:rPr>
              <a:t>1</a:t>
            </a:r>
            <a:r>
              <a:rPr lang="en-US" baseline="30000" dirty="0">
                <a:sym typeface="Wingdings" pitchFamily="2" charset="2"/>
              </a:rPr>
              <a:t>st</a:t>
            </a:r>
            <a:r>
              <a:rPr lang="en-US" dirty="0">
                <a:sym typeface="Wingdings" pitchFamily="2" charset="2"/>
              </a:rPr>
              <a:t> week 10%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of the run / week 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     increase by 10% every  10 weeks to reach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91E6A8E-3020-8996-A973-AAE959E6BD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230054"/>
              </p:ext>
            </p:extLst>
          </p:nvPr>
        </p:nvGraphicFramePr>
        <p:xfrm>
          <a:off x="1664975" y="2993385"/>
          <a:ext cx="4089214" cy="848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82600" imgH="431640" progId="Equation.DSMT4">
                  <p:embed/>
                </p:oleObj>
              </mc:Choice>
              <mc:Fallback>
                <p:oleObj name="Equation" r:id="rId2" imgW="2082600" imgH="4316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06F614D-AD17-5CCB-5986-5D50A9C123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64975" y="2993385"/>
                        <a:ext cx="4089214" cy="848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2068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2C1FCB-8273-4C5D-8F00-AB457F72F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Design Overview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EA488D-1A23-4E67-8970-1B037A6CE78C}"/>
              </a:ext>
            </a:extLst>
          </p:cNvPr>
          <p:cNvSpPr txBox="1">
            <a:spLocks/>
          </p:cNvSpPr>
          <p:nvPr/>
        </p:nvSpPr>
        <p:spPr>
          <a:xfrm>
            <a:off x="325812" y="479657"/>
            <a:ext cx="7542975" cy="5412729"/>
          </a:xfrm>
          <a:prstGeom prst="rect">
            <a:avLst/>
          </a:prstGeom>
          <a:noFill/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Based on </a:t>
            </a:r>
            <a:r>
              <a:rPr lang="en-US" sz="1800" b="1" dirty="0"/>
              <a:t>existing, well maintained, well performing RHIC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/>
              <a:t>Hadron Storage Ring (RHIC Rings)</a:t>
            </a:r>
            <a:r>
              <a:rPr lang="en-US" sz="1800" dirty="0"/>
              <a:t> </a:t>
            </a:r>
            <a:r>
              <a:rPr lang="en-US" sz="1800" b="1" dirty="0"/>
              <a:t>40, 100-275 GeV</a:t>
            </a:r>
            <a:r>
              <a:rPr lang="en-US" sz="1800" dirty="0">
                <a:solidFill>
                  <a:schemeClr val="accent6"/>
                </a:solidFill>
              </a:rPr>
              <a:t> </a:t>
            </a:r>
            <a:endParaRPr lang="en-US" sz="1800" dirty="0">
              <a:solidFill>
                <a:schemeClr val="accent6"/>
              </a:solidFill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Superconducting magnets (existing)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1160 bunches, 1A beam current  (3x RHIC)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Bright vertical beam emittance 1.5 nm (“flat beams”)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Strong cooling (coherent electron cooling)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/>
              <a:t>   </a:t>
            </a:r>
            <a:endParaRPr lang="en-US" sz="18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/>
              <a:t>Electron Storage Ring 5–18 GeV</a:t>
            </a:r>
            <a:r>
              <a:rPr lang="en-US" sz="1800" dirty="0"/>
              <a:t> </a:t>
            </a:r>
            <a:endParaRPr lang="en-US" sz="1800" dirty="0"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Large beam current, 2.5 A, </a:t>
            </a:r>
            <a:r>
              <a:rPr lang="en-US" sz="1800" dirty="0">
                <a:sym typeface="Wingdings" panose="05000000000000000000" pitchFamily="2" charset="2"/>
              </a:rPr>
              <a:t>9 MW S.R. power, S.C. RF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 panose="05000000000000000000" pitchFamily="2" charset="2"/>
              </a:rPr>
              <a:t>Need to inject polarized bunches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Swap-out injection for electron bunches (at 1 Hz) to maintain high polarization</a:t>
            </a:r>
            <a:r>
              <a:rPr lang="en-US" sz="1800" dirty="0">
                <a:sym typeface="Wingdings" panose="05000000000000000000" pitchFamily="2" charset="2"/>
              </a:rPr>
              <a:t> </a:t>
            </a:r>
            <a:endParaRPr lang="en-US" sz="18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/>
              <a:t>Electron rapid cycling synchrotron, 1Hz, 0.4 -&gt; 18 GeV 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/>
              <a:t>Spin transparent due to high quasi-periodicity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    </a:t>
            </a:r>
            <a:endParaRPr lang="en-US" sz="18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/>
              <a:t>High luminosity Interaction Region(s) 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/>
              <a:t>Large bore superconducting final focusing magnets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/>
              <a:t>25 </a:t>
            </a:r>
            <a:r>
              <a:rPr lang="en-US" sz="1800" dirty="0" err="1"/>
              <a:t>mrad</a:t>
            </a:r>
            <a:r>
              <a:rPr lang="en-US" sz="1800" dirty="0"/>
              <a:t> crossing angle with crab cavities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/>
              <a:t>Spin Rotators (longitudinal spin)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/>
              <a:t>Forward hadron instrumentation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Bunch Crossing ~ 10.2 ns/98.5 MHz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4960E-2188-FC4B-96CE-3BB7527F2520}"/>
              </a:ext>
            </a:extLst>
          </p:cNvPr>
          <p:cNvSpPr txBox="1"/>
          <p:nvPr/>
        </p:nvSpPr>
        <p:spPr>
          <a:xfrm>
            <a:off x="9507451" y="512766"/>
            <a:ext cx="8056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RHIC</a:t>
            </a:r>
          </a:p>
        </p:txBody>
      </p:sp>
      <p:sp>
        <p:nvSpPr>
          <p:cNvPr id="12" name="Arrow: Down 7">
            <a:extLst>
              <a:ext uri="{FF2B5EF4-FFF2-40B4-BE49-F238E27FC236}">
                <a16:creationId xmlns:a16="http://schemas.microsoft.com/office/drawing/2014/main" id="{3502EDC0-00BF-A04E-BAB9-D60CD19F857C}"/>
              </a:ext>
            </a:extLst>
          </p:cNvPr>
          <p:cNvSpPr/>
          <p:nvPr/>
        </p:nvSpPr>
        <p:spPr>
          <a:xfrm>
            <a:off x="9767395" y="2885262"/>
            <a:ext cx="295194" cy="273844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F59D71E-E64E-324B-980A-9862E062D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" t="3665"/>
          <a:stretch/>
        </p:blipFill>
        <p:spPr>
          <a:xfrm>
            <a:off x="7986072" y="662807"/>
            <a:ext cx="3714750" cy="20864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EA91E1-1196-BC40-ACCC-EA846EAD9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218" y="2993662"/>
            <a:ext cx="3939072" cy="37064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9B2C05-6F92-2C44-B920-167BE8711BA3}"/>
              </a:ext>
            </a:extLst>
          </p:cNvPr>
          <p:cNvSpPr/>
          <p:nvPr/>
        </p:nvSpPr>
        <p:spPr>
          <a:xfrm>
            <a:off x="8186861" y="3106807"/>
            <a:ext cx="1469437" cy="952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CCDD22-1558-4841-ABE5-91B5381C26CC}"/>
              </a:ext>
            </a:extLst>
          </p:cNvPr>
          <p:cNvSpPr/>
          <p:nvPr/>
        </p:nvSpPr>
        <p:spPr>
          <a:xfrm>
            <a:off x="8495865" y="5716281"/>
            <a:ext cx="2337829" cy="51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1C673-952F-BD41-B838-6814AEF3F62F}"/>
              </a:ext>
            </a:extLst>
          </p:cNvPr>
          <p:cNvSpPr/>
          <p:nvPr/>
        </p:nvSpPr>
        <p:spPr>
          <a:xfrm>
            <a:off x="8840205" y="5201930"/>
            <a:ext cx="880004" cy="514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C8BC73-DD56-B342-B451-9ABD49544BED}"/>
              </a:ext>
            </a:extLst>
          </p:cNvPr>
          <p:cNvSpPr/>
          <p:nvPr/>
        </p:nvSpPr>
        <p:spPr>
          <a:xfrm>
            <a:off x="10488794" y="4673291"/>
            <a:ext cx="880004" cy="63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778FEC-47F9-484A-9765-98639B05E49E}"/>
              </a:ext>
            </a:extLst>
          </p:cNvPr>
          <p:cNvSpPr/>
          <p:nvPr/>
        </p:nvSpPr>
        <p:spPr>
          <a:xfrm>
            <a:off x="9641308" y="4934449"/>
            <a:ext cx="594887" cy="386250"/>
          </a:xfrm>
          <a:prstGeom prst="rect">
            <a:avLst/>
          </a:prstGeom>
          <a:solidFill>
            <a:srgbClr val="FF9300"/>
          </a:solidFill>
          <a:scene3d>
            <a:camera prst="orthographicFront"/>
            <a:lightRig rig="threePt" dir="t"/>
          </a:scene3d>
          <a:sp3d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6C3B43-D2B9-C349-B1D0-3CF062ED429F}"/>
              </a:ext>
            </a:extLst>
          </p:cNvPr>
          <p:cNvSpPr txBox="1"/>
          <p:nvPr/>
        </p:nvSpPr>
        <p:spPr>
          <a:xfrm>
            <a:off x="8226595" y="5644750"/>
            <a:ext cx="3615288" cy="553998"/>
          </a:xfrm>
          <a:prstGeom prst="rect">
            <a:avLst/>
          </a:prstGeom>
          <a:noFill/>
          <a:ln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US-EIC: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polarization, ion species together with its luminosity and √s coverage makes it a completely unique machine world-wide.</a:t>
            </a:r>
          </a:p>
        </p:txBody>
      </p:sp>
    </p:spTree>
    <p:extLst>
      <p:ext uri="{BB962C8B-B14F-4D97-AF65-F5344CB8AC3E}">
        <p14:creationId xmlns:p14="http://schemas.microsoft.com/office/powerpoint/2010/main" val="312140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55446-0242-A7FE-0C71-FE964E65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and Luminosity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82AE09-C5B2-7C7A-B2F5-9B3F56D85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989266"/>
              </p:ext>
            </p:extLst>
          </p:nvPr>
        </p:nvGraphicFramePr>
        <p:xfrm>
          <a:off x="622898" y="2597030"/>
          <a:ext cx="563762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22">
                  <a:extLst>
                    <a:ext uri="{9D8B030D-6E8A-4147-A177-3AD203B41FA5}">
                      <a16:colId xmlns:a16="http://schemas.microsoft.com/office/drawing/2014/main" val="2742942954"/>
                    </a:ext>
                  </a:extLst>
                </a:gridCol>
                <a:gridCol w="1521929">
                  <a:extLst>
                    <a:ext uri="{9D8B030D-6E8A-4147-A177-3AD203B41FA5}">
                      <a16:colId xmlns:a16="http://schemas.microsoft.com/office/drawing/2014/main" val="1610229198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3157545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Fill (5 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7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115 GeV 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334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GeV e x 100 GeV 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0.84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32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GeV e x 130 GeV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11.4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534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GeV e x 166 GeV </a:t>
                      </a:r>
                      <a:r>
                        <a:rPr lang="en-US" baseline="30000" dirty="0"/>
                        <a:t>3</a:t>
                      </a:r>
                      <a:r>
                        <a:rPr lang="en-US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8.65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0709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61C690-6055-1D2C-6260-EBE31B184F47}"/>
              </a:ext>
            </a:extLst>
          </p:cNvPr>
          <p:cNvSpPr txBox="1"/>
          <p:nvPr/>
        </p:nvSpPr>
        <p:spPr>
          <a:xfrm>
            <a:off x="622898" y="4936821"/>
            <a:ext cx="3108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Note: </a:t>
            </a:r>
          </a:p>
          <a:p>
            <a:r>
              <a:rPr lang="en-US" dirty="0" err="1"/>
              <a:t>eA</a:t>
            </a:r>
            <a:r>
              <a:rPr lang="en-US" dirty="0"/>
              <a:t> luminosity is per nucleon 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352D0FA-842A-8BEE-DE54-E56427721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373" y="2495897"/>
            <a:ext cx="3958668" cy="3035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13FCA3-323D-2F4E-1A59-44829A6574D5}"/>
              </a:ext>
            </a:extLst>
          </p:cNvPr>
          <p:cNvSpPr txBox="1"/>
          <p:nvPr/>
        </p:nvSpPr>
        <p:spPr>
          <a:xfrm>
            <a:off x="571500" y="2233747"/>
            <a:ext cx="3138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eA</a:t>
            </a:r>
            <a:r>
              <a:rPr lang="en-US" b="1" dirty="0"/>
              <a:t> luminosities for Phase-I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F0944-B0D6-6BD0-6460-8900484814E1}"/>
              </a:ext>
            </a:extLst>
          </p:cNvPr>
          <p:cNvSpPr txBox="1"/>
          <p:nvPr/>
        </p:nvSpPr>
        <p:spPr>
          <a:xfrm>
            <a:off x="571500" y="706533"/>
            <a:ext cx="67037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Possible Beam energies:</a:t>
            </a:r>
          </a:p>
          <a:p>
            <a:r>
              <a:rPr lang="en-US" dirty="0"/>
              <a:t>electron: 5 GeV, 10 GeV and ultimately 18 GeV</a:t>
            </a:r>
          </a:p>
          <a:p>
            <a:r>
              <a:rPr lang="en-US" dirty="0"/>
              <a:t>proton: 41 GeV, 100 GeV to 255 GeV ultimately 275 GeV</a:t>
            </a:r>
          </a:p>
          <a:p>
            <a:r>
              <a:rPr lang="en-US" dirty="0"/>
              <a:t>Au: 41 GeV, 100 GeV to 110 GeV ultimately</a:t>
            </a:r>
          </a:p>
          <a:p>
            <a:r>
              <a:rPr lang="en-US" dirty="0"/>
              <a:t>A: 41 GeV, 100 GeV to Max ~255 / (A/Z) ultimately ~275 / (A/Z) </a:t>
            </a:r>
          </a:p>
        </p:txBody>
      </p:sp>
    </p:spTree>
    <p:extLst>
      <p:ext uri="{BB962C8B-B14F-4D97-AF65-F5344CB8AC3E}">
        <p14:creationId xmlns:p14="http://schemas.microsoft.com/office/powerpoint/2010/main" val="1541983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BA23D-954C-8F1A-AEC6-3E400AA4C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D18B-6CD3-697F-44F8-DA04AA28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 Luminosity for Phase-1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B3960A-111F-3E59-88A7-786317D565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988591"/>
              </p:ext>
            </p:extLst>
          </p:nvPr>
        </p:nvGraphicFramePr>
        <p:xfrm>
          <a:off x="432512" y="733927"/>
          <a:ext cx="563762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22">
                  <a:extLst>
                    <a:ext uri="{9D8B030D-6E8A-4147-A177-3AD203B41FA5}">
                      <a16:colId xmlns:a16="http://schemas.microsoft.com/office/drawing/2014/main" val="2742942954"/>
                    </a:ext>
                  </a:extLst>
                </a:gridCol>
                <a:gridCol w="1521929">
                  <a:extLst>
                    <a:ext uri="{9D8B030D-6E8A-4147-A177-3AD203B41FA5}">
                      <a16:colId xmlns:a16="http://schemas.microsoft.com/office/drawing/2014/main" val="1610229198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3157545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High Divergence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Fill (5 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7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9.26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6.48 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96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13.12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9.18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02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6.3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4.36 fb-1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7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7.6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5.33 fb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6185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98543F5-0050-54AC-F0F1-312E1DBFB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432448"/>
              </p:ext>
            </p:extLst>
          </p:nvPr>
        </p:nvGraphicFramePr>
        <p:xfrm>
          <a:off x="6297709" y="733927"/>
          <a:ext cx="563762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22">
                  <a:extLst>
                    <a:ext uri="{9D8B030D-6E8A-4147-A177-3AD203B41FA5}">
                      <a16:colId xmlns:a16="http://schemas.microsoft.com/office/drawing/2014/main" val="2742942954"/>
                    </a:ext>
                  </a:extLst>
                </a:gridCol>
                <a:gridCol w="1521929">
                  <a:extLst>
                    <a:ext uri="{9D8B030D-6E8A-4147-A177-3AD203B41FA5}">
                      <a16:colId xmlns:a16="http://schemas.microsoft.com/office/drawing/2014/main" val="1610229198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3157545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Low Divergence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Fill (5 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7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6.81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4.78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96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8.8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6.19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02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5.8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7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7.1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4.95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6185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3A71B3D-1359-F157-E093-35838378F1DD}"/>
              </a:ext>
            </a:extLst>
          </p:cNvPr>
          <p:cNvSpPr txBox="1"/>
          <p:nvPr/>
        </p:nvSpPr>
        <p:spPr>
          <a:xfrm>
            <a:off x="486936" y="3413575"/>
            <a:ext cx="57246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Remember:</a:t>
            </a:r>
          </a:p>
          <a:p>
            <a:r>
              <a:rPr lang="en-US" dirty="0"/>
              <a:t>high divergence: higher </a:t>
            </a:r>
            <a:r>
              <a:rPr lang="en-US" dirty="0" err="1"/>
              <a:t>lumi</a:t>
            </a:r>
            <a:r>
              <a:rPr lang="en-US" dirty="0"/>
              <a:t>, but reduced acceptance </a:t>
            </a:r>
          </a:p>
          <a:p>
            <a:r>
              <a:rPr lang="en-US" dirty="0"/>
              <a:t>for low forward particle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min</a:t>
            </a:r>
            <a:r>
              <a:rPr lang="en-US" dirty="0"/>
              <a:t> </a:t>
            </a:r>
          </a:p>
          <a:p>
            <a:r>
              <a:rPr lang="en-US" dirty="0"/>
              <a:t>low divergence: lower </a:t>
            </a:r>
            <a:r>
              <a:rPr lang="en-US" dirty="0" err="1"/>
              <a:t>lumi</a:t>
            </a:r>
            <a:r>
              <a:rPr lang="en-US" dirty="0"/>
              <a:t>, but increased acceptance </a:t>
            </a:r>
          </a:p>
          <a:p>
            <a:r>
              <a:rPr lang="en-US" dirty="0"/>
              <a:t>for low forward particle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min</a:t>
            </a:r>
            <a:endParaRPr lang="en-US" baseline="30000" dirty="0"/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important for exclusive processes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5FCF8E-2A27-051E-64C9-1E7D666364B3}"/>
              </a:ext>
            </a:extLst>
          </p:cNvPr>
          <p:cNvGrpSpPr/>
          <p:nvPr/>
        </p:nvGrpSpPr>
        <p:grpSpPr>
          <a:xfrm>
            <a:off x="6735117" y="3491953"/>
            <a:ext cx="3717357" cy="2504160"/>
            <a:chOff x="6735117" y="3413575"/>
            <a:chExt cx="3717357" cy="25041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F1E1B3C-A99A-005D-EE8C-6C80C61D987D}"/>
                </a:ext>
              </a:extLst>
            </p:cNvPr>
            <p:cNvGrpSpPr/>
            <p:nvPr/>
          </p:nvGrpSpPr>
          <p:grpSpPr>
            <a:xfrm>
              <a:off x="6735117" y="3413575"/>
              <a:ext cx="3717357" cy="2504160"/>
              <a:chOff x="6745045" y="4353840"/>
              <a:chExt cx="3717357" cy="250416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22A5428-5594-0DBA-8238-27C91166E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5045" y="4353840"/>
                <a:ext cx="3717357" cy="250416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B56B11-E140-E110-21F8-C27A4521F645}"/>
                  </a:ext>
                </a:extLst>
              </p:cNvPr>
              <p:cNvSpPr txBox="1"/>
              <p:nvPr/>
            </p:nvSpPr>
            <p:spPr>
              <a:xfrm>
                <a:off x="8183452" y="6026595"/>
                <a:ext cx="144783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Low-divergence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029487-F6DA-966E-FA44-290459AE6026}"/>
                </a:ext>
              </a:extLst>
            </p:cNvPr>
            <p:cNvSpPr txBox="1"/>
            <p:nvPr/>
          </p:nvSpPr>
          <p:spPr>
            <a:xfrm>
              <a:off x="7233656" y="368020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Illustration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1930E4A-633F-6E8F-BCB2-99742BCFB48B}"/>
              </a:ext>
            </a:extLst>
          </p:cNvPr>
          <p:cNvSpPr txBox="1"/>
          <p:nvPr/>
        </p:nvSpPr>
        <p:spPr>
          <a:xfrm>
            <a:off x="2756902" y="3060219"/>
            <a:ext cx="6707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432FF"/>
                </a:solidFill>
              </a:rPr>
              <a:t>Compare to HERA integrated luminosity 1992 – 2007: 0.6 fb</a:t>
            </a:r>
            <a:r>
              <a:rPr lang="en-US" sz="1800" baseline="30000" dirty="0">
                <a:solidFill>
                  <a:srgbClr val="0432FF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114436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A136-06C7-5FC4-D7C4-AC5B96C9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 ep for Phase-1</a:t>
            </a: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0741AFE-CE4A-E2EC-ED08-B66115437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968" y="742931"/>
            <a:ext cx="4422328" cy="3204504"/>
          </a:xfrm>
          <a:prstGeom prst="rect">
            <a:avLst/>
          </a:prstGeom>
        </p:spPr>
      </p:pic>
      <p:pic>
        <p:nvPicPr>
          <p:cNvPr id="7" name="Picture 6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D7351C90-B8AA-81E7-0273-CEC28B72F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57" y="742931"/>
            <a:ext cx="4879441" cy="3556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F8AAEB-9666-42B6-7B1F-B1063E8C579F}"/>
              </a:ext>
            </a:extLst>
          </p:cNvPr>
          <p:cNvSpPr txBox="1"/>
          <p:nvPr/>
        </p:nvSpPr>
        <p:spPr>
          <a:xfrm>
            <a:off x="461963" y="4432151"/>
            <a:ext cx="3801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Compare to HERA peak luminosity </a:t>
            </a:r>
          </a:p>
          <a:p>
            <a:pPr algn="ctr"/>
            <a:r>
              <a:rPr lang="en-US" sz="1800" dirty="0"/>
              <a:t>of 5x10</a:t>
            </a:r>
            <a:r>
              <a:rPr lang="en-US" sz="1800" baseline="30000" dirty="0"/>
              <a:t>31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sec</a:t>
            </a:r>
            <a:r>
              <a:rPr lang="en-US" sz="1800" baseline="30000" dirty="0"/>
              <a:t>-1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50EA-B08F-2479-18F9-5D098C3963AB}"/>
              </a:ext>
            </a:extLst>
          </p:cNvPr>
          <p:cNvPicPr/>
          <p:nvPr/>
        </p:nvPicPr>
        <p:blipFill>
          <a:blip r:embed="rId4"/>
          <a:srcRect t="3996" r="8427"/>
          <a:stretch/>
        </p:blipFill>
        <p:spPr>
          <a:xfrm>
            <a:off x="8140033" y="3929935"/>
            <a:ext cx="3965825" cy="2609256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8E4F6-8EA4-4437-18BB-8CF1EFB7B33C}"/>
              </a:ext>
            </a:extLst>
          </p:cNvPr>
          <p:cNvSpPr txBox="1"/>
          <p:nvPr/>
        </p:nvSpPr>
        <p:spPr>
          <a:xfrm>
            <a:off x="4133580" y="4914740"/>
            <a:ext cx="392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" dirty="0">
                <a:latin typeface="Arial"/>
              </a:rPr>
              <a:t>Max</a:t>
            </a:r>
            <a:r>
              <a:rPr lang="en-US" sz="1800" b="0" strike="noStrike" spc="-1" dirty="0">
                <a:latin typeface="Arial"/>
              </a:rPr>
              <a:t> average luminosity without SHC: 0.8 x 10</a:t>
            </a:r>
            <a:r>
              <a:rPr lang="en-US" sz="1800" b="0" strike="noStrike" spc="-1" baseline="33000" dirty="0">
                <a:latin typeface="Arial"/>
              </a:rPr>
              <a:t>33</a:t>
            </a:r>
            <a:r>
              <a:rPr lang="en-US" sz="1800" b="0" strike="noStrike" spc="-1" dirty="0">
                <a:latin typeface="Arial"/>
              </a:rPr>
              <a:t> cm</a:t>
            </a:r>
            <a:r>
              <a:rPr lang="en-US" sz="1800" b="0" strike="noStrike" spc="-1" baseline="33000" dirty="0">
                <a:latin typeface="Arial"/>
              </a:rPr>
              <a:t>-2</a:t>
            </a:r>
            <a:r>
              <a:rPr lang="en-US" sz="1800" b="0" strike="noStrike" spc="-1" dirty="0">
                <a:latin typeface="Arial"/>
              </a:rPr>
              <a:t> s</a:t>
            </a:r>
            <a:r>
              <a:rPr lang="en-US" sz="1800" b="0" strike="noStrike" spc="-1" baseline="33000" dirty="0">
                <a:latin typeface="Arial"/>
              </a:rPr>
              <a:t>-1</a:t>
            </a:r>
            <a:r>
              <a:rPr lang="en-US" sz="1800" b="0" strike="noStrike" spc="-1" dirty="0">
                <a:latin typeface="Arial"/>
              </a:rPr>
              <a:t> with 5.9 </a:t>
            </a:r>
            <a:r>
              <a:rPr lang="en-US" sz="1800" b="0" strike="noStrike" spc="-1" dirty="0" err="1">
                <a:latin typeface="Arial"/>
              </a:rPr>
              <a:t>hr</a:t>
            </a:r>
            <a:r>
              <a:rPr lang="en-US" sz="1800" b="0" strike="noStrike" spc="-1" dirty="0">
                <a:latin typeface="Arial"/>
              </a:rPr>
              <a:t> store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70B82-06E5-D8BC-5E78-B240E8492CEC}"/>
              </a:ext>
            </a:extLst>
          </p:cNvPr>
          <p:cNvSpPr txBox="1"/>
          <p:nvPr/>
        </p:nvSpPr>
        <p:spPr>
          <a:xfrm>
            <a:off x="9922808" y="5745737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GeV x 10 GeV</a:t>
            </a:r>
          </a:p>
        </p:txBody>
      </p:sp>
    </p:spTree>
    <p:extLst>
      <p:ext uri="{BB962C8B-B14F-4D97-AF65-F5344CB8AC3E}">
        <p14:creationId xmlns:p14="http://schemas.microsoft.com/office/powerpoint/2010/main" val="375781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1355EC-4B56-CCD8-54DC-EA2530BA1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94368E-3909-EF6E-6B5E-69B1F51837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54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94911-5073-8841-BAF8-E1E38EDC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24" y="3258507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5C9F9B-1F2F-8A22-5642-E0AADFBBF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ED10A-4659-6BBD-CCEF-17F7896109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4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5519-0E6F-754E-8AB2-26C99787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Thoughts on Polarization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E134E-2C65-1B43-A510-1DD3978AF0A1}"/>
              </a:ext>
            </a:extLst>
          </p:cNvPr>
          <p:cNvSpPr txBox="1"/>
          <p:nvPr/>
        </p:nvSpPr>
        <p:spPr>
          <a:xfrm>
            <a:off x="483735" y="595126"/>
            <a:ext cx="11499234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Science Requirement for </a:t>
            </a:r>
            <a:r>
              <a:rPr lang="en-US" sz="2000" dirty="0" err="1">
                <a:solidFill>
                  <a:schemeClr val="bg2"/>
                </a:solidFill>
              </a:rPr>
              <a:t>Polarisation</a:t>
            </a:r>
            <a:r>
              <a:rPr lang="en-US" sz="2000" dirty="0">
                <a:solidFill>
                  <a:schemeClr val="bg2"/>
                </a:solidFill>
              </a:rPr>
              <a:t>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need high polarization (~70%)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experimental uncertainties proportional to 1/(P</a:t>
            </a:r>
            <a:r>
              <a:rPr lang="en-US" baseline="-25000" dirty="0"/>
              <a:t>e</a:t>
            </a:r>
            <a:r>
              <a:rPr lang="en-US" baseline="30000" dirty="0">
                <a:solidFill>
                  <a:schemeClr val="bg2"/>
                </a:solidFill>
              </a:rPr>
              <a:t>2</a:t>
            </a:r>
            <a:r>
              <a:rPr lang="en-US" dirty="0"/>
              <a:t>P</a:t>
            </a:r>
            <a:r>
              <a:rPr lang="en-US" baseline="-25000" dirty="0"/>
              <a:t>A</a:t>
            </a:r>
            <a:r>
              <a:rPr lang="en-US" baseline="30000" dirty="0">
                <a:solidFill>
                  <a:schemeClr val="bg2"/>
                </a:solidFill>
              </a:rPr>
              <a:t>2</a:t>
            </a:r>
            <a:r>
              <a:rPr lang="en-US" dirty="0"/>
              <a:t>L) or 1/(P</a:t>
            </a:r>
            <a:r>
              <a:rPr lang="en-US" baseline="-25000" dirty="0"/>
              <a:t>e/A</a:t>
            </a:r>
            <a:r>
              <a:rPr lang="en-US" baseline="30000" dirty="0">
                <a:solidFill>
                  <a:schemeClr val="bg2"/>
                </a:solidFill>
              </a:rPr>
              <a:t>2</a:t>
            </a:r>
            <a:r>
              <a:rPr lang="en-US" dirty="0"/>
              <a:t>L) depending on measurements (single or double spin dependent observables)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if electron polarization is required, it needs to be always longitudinal 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requires ESR spin rotators</a:t>
            </a: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to limit systematics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/>
              <a:t> optimum would be to have </a:t>
            </a:r>
            <a:r>
              <a:rPr lang="en-US" dirty="0">
                <a:effectLst/>
              </a:rPr>
              <a:t>arbitrary</a:t>
            </a:r>
            <a:r>
              <a:rPr lang="en-US" dirty="0">
                <a:effectLst/>
                <a:latin typeface="URWPalladioL"/>
              </a:rPr>
              <a:t> </a:t>
            </a:r>
            <a:r>
              <a:rPr lang="en-US" dirty="0"/>
              <a:t>spin patters for both HSR and ESR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sz="2000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sz="900" dirty="0"/>
          </a:p>
          <a:p>
            <a:pPr algn="l" rtl="0" fontAlgn="base"/>
            <a:r>
              <a:rPr lang="en-US" dirty="0"/>
              <a:t>    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HSR: have trains of 4 bunches with the same spin direction​</a:t>
            </a:r>
            <a:endParaRPr lang="en-US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ESR: using RCS allows for arbitrary spin patters in the ESR through replacements</a:t>
            </a:r>
          </a:p>
          <a:p>
            <a:pPr algn="l" rtl="0" fontAlgn="base"/>
            <a:endParaRPr lang="en-US" sz="1000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l" rtl="0" fontAlgn="base">
              <a:buClr>
                <a:schemeClr val="bg2"/>
              </a:buClr>
              <a:buFont typeface="Wingdings" pitchFamily="2" charset="2"/>
              <a:buChar char="§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Up polari</a:t>
            </a:r>
            <a:r>
              <a:rPr lang="en-US" dirty="0">
                <a:solidFill>
                  <a:srgbClr val="000000"/>
                </a:solidFill>
              </a:rPr>
              <a:t>zation state for electrons gets depolarized due to Sokolov Ternov</a:t>
            </a:r>
          </a:p>
          <a:p>
            <a:pPr fontAlgn="base">
              <a:buClr>
                <a:schemeClr val="bg2"/>
              </a:buClr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    </a:t>
            </a:r>
            <a:r>
              <a:rPr lang="en-US" sz="1600" b="0" i="0" u="none" strike="noStrike" dirty="0">
                <a:solidFill>
                  <a:schemeClr val="bg2"/>
                </a:solidFill>
                <a:effectLst/>
                <a:latin typeface="Segoe UI" panose="020B0502040204020203" pitchFamily="34" charset="0"/>
                <a:sym typeface="Wingdings" pitchFamily="2" charset="2"/>
              </a:rPr>
              <a:t>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sym typeface="Wingdings" pitchFamily="2" charset="2"/>
              </a:rPr>
              <a:t> </a:t>
            </a:r>
            <a:r>
              <a:rPr lang="en-US" sz="1800" dirty="0"/>
              <a:t>Swap-out injection for electron bunches (at 1 Hz) to maintain high polarization</a:t>
            </a:r>
          </a:p>
          <a:p>
            <a:pPr algn="l" rtl="0" fontAlgn="base">
              <a:buClr>
                <a:schemeClr val="bg2"/>
              </a:buClr>
            </a:pPr>
            <a:endParaRPr lang="en-US" sz="1600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4" name="Picture 3" descr="A close-up of a white card&#10;&#10;Description automatically generated">
            <a:extLst>
              <a:ext uri="{FF2B5EF4-FFF2-40B4-BE49-F238E27FC236}">
                <a16:creationId xmlns:a16="http://schemas.microsoft.com/office/drawing/2014/main" id="{E5538E45-359E-7D42-80C1-DFF97F49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91" y="3869842"/>
            <a:ext cx="5653189" cy="11644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272A10-7AED-284B-BB50-CD92D26DECD7}"/>
              </a:ext>
            </a:extLst>
          </p:cNvPr>
          <p:cNvSpPr/>
          <p:nvPr/>
        </p:nvSpPr>
        <p:spPr>
          <a:xfrm>
            <a:off x="559937" y="4453775"/>
            <a:ext cx="5653189" cy="1642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45AEF-E522-5847-8765-2C78CA000DDF}"/>
              </a:ext>
            </a:extLst>
          </p:cNvPr>
          <p:cNvSpPr txBox="1"/>
          <p:nvPr/>
        </p:nvSpPr>
        <p:spPr>
          <a:xfrm>
            <a:off x="6308008" y="4305066"/>
            <a:ext cx="565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Maximum replacement times (= max. allowable storage times in ESR) are based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 85% injected polarization and 70% time averaged polarization</a:t>
            </a:r>
          </a:p>
        </p:txBody>
      </p:sp>
      <p:pic>
        <p:nvPicPr>
          <p:cNvPr id="8" name="Picture 7" descr="A group of arrows pointing to different directions&#10;&#10;Description automatically generated">
            <a:extLst>
              <a:ext uri="{FF2B5EF4-FFF2-40B4-BE49-F238E27FC236}">
                <a16:creationId xmlns:a16="http://schemas.microsoft.com/office/drawing/2014/main" id="{7AEE3C41-E359-5B89-2728-DD5378A9A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004" y="2017397"/>
            <a:ext cx="2918522" cy="45652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8410FC-80E8-A6FD-718B-B4304AD58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18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8BF4BF-AD2E-D145-B2AB-3DDC8ADAADC8}"/>
              </a:ext>
            </a:extLst>
          </p:cNvPr>
          <p:cNvSpPr/>
          <p:nvPr/>
        </p:nvSpPr>
        <p:spPr>
          <a:xfrm>
            <a:off x="571500" y="625293"/>
            <a:ext cx="9671957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6FF"/>
              </a:buClr>
            </a:pP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Background/radiation sources 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to hadron-hadron colliders beam related </a:t>
            </a:r>
          </a:p>
          <a:p>
            <a:pPr>
              <a:buClr>
                <a:srgbClr val="0096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background cross-sections are larger than signal cross-section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Proton Beam</a:t>
            </a:r>
          </a:p>
          <a:p>
            <a:pPr marL="742950" lvl="1" indent="-285750">
              <a:buClr>
                <a:srgbClr val="0096FF"/>
              </a:buClr>
              <a:buFont typeface="Wingdings" pitchFamily="2" charset="2"/>
              <a:buChar char="ü"/>
            </a:pPr>
            <a:r>
              <a:rPr lang="en-US" sz="1400" dirty="0">
                <a:cs typeface="Comic Sans MS"/>
              </a:rPr>
              <a:t>Low beam lifetime during injection and ramping</a:t>
            </a:r>
          </a:p>
          <a:p>
            <a:pPr marL="742950" lvl="1" indent="-285750">
              <a:buClr>
                <a:srgbClr val="0096FF"/>
              </a:buClr>
              <a:buFont typeface="Wingdings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beam gas event: hadron beam interacts with rest-gas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</a:t>
            </a:r>
          </a:p>
          <a:p>
            <a:pPr marL="742950" lvl="1" indent="-285750">
              <a:buClr>
                <a:srgbClr val="0096FF"/>
              </a:buClr>
              <a:buFont typeface="Wingdings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background due to de-excitation of beam if bunches are replaced </a:t>
            </a:r>
          </a:p>
          <a:p>
            <a:pPr marL="742950" lvl="1" indent="-285750">
              <a:buClr>
                <a:srgbClr val="0096FF"/>
              </a:buClr>
              <a:buFont typeface="Wingdings" pitchFamily="2" charset="2"/>
              <a:buChar char="ü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Touschek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losses</a:t>
            </a:r>
          </a:p>
          <a:p>
            <a:pPr marL="742950" lvl="1" indent="-285750">
              <a:buClr>
                <a:srgbClr val="0096FF"/>
              </a:buClr>
              <a:buFont typeface="Wingdings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losses due to Colomb Scattering</a:t>
            </a:r>
          </a:p>
          <a:p>
            <a:pPr marL="742950" lvl="1" indent="-285750">
              <a:buClr>
                <a:srgbClr val="0096FF"/>
              </a:buClr>
              <a:buFont typeface="Wingdings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electron beam gas events due to Bethe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Heitler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process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e’ + </a:t>
            </a:r>
            <a:r>
              <a:rPr lang="en-US" sz="14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+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</a:p>
          <a:p>
            <a:pPr lvl="1">
              <a:buClr>
                <a:srgbClr val="0096FF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a good vacuum is critical </a:t>
            </a:r>
          </a:p>
          <a:p>
            <a:pPr lvl="1">
              <a:buClr>
                <a:srgbClr val="0096FF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 impact on SR, after </a:t>
            </a:r>
            <a:r>
              <a:rPr lang="en-US" sz="1400" dirty="0">
                <a:cs typeface="Comic Sans MS"/>
              </a:rPr>
              <a:t>10000 Ah correspond to 5 month @ 10</a:t>
            </a:r>
            <a:r>
              <a:rPr lang="en-US" sz="1400" baseline="30000" dirty="0">
                <a:cs typeface="Comic Sans MS"/>
              </a:rPr>
              <a:t>34</a:t>
            </a:r>
            <a:r>
              <a:rPr lang="en-US" sz="1400" dirty="0">
                <a:cs typeface="Comic Sans MS"/>
              </a:rPr>
              <a:t> cm</a:t>
            </a:r>
            <a:r>
              <a:rPr lang="en-US" sz="1400" baseline="30000" dirty="0">
                <a:cs typeface="Comic Sans MS"/>
              </a:rPr>
              <a:t>2</a:t>
            </a:r>
            <a:r>
              <a:rPr lang="en-US" sz="1400" dirty="0">
                <a:cs typeface="Comic Sans MS"/>
              </a:rPr>
              <a:t>s</a:t>
            </a:r>
            <a:r>
              <a:rPr lang="en-US" sz="1400" baseline="30000" dirty="0">
                <a:cs typeface="Comic Sans MS"/>
              </a:rPr>
              <a:t>-1</a:t>
            </a:r>
            <a:r>
              <a:rPr lang="en-US" sz="1400" dirty="0">
                <a:cs typeface="Comic Sans MS"/>
              </a:rPr>
              <a:t> 5 x  10</a:t>
            </a:r>
            <a:r>
              <a:rPr lang="en-US" sz="1400" baseline="30000" dirty="0">
                <a:cs typeface="Comic Sans MS"/>
              </a:rPr>
              <a:t>-9</a:t>
            </a:r>
            <a:r>
              <a:rPr lang="en-US" sz="1400" dirty="0">
                <a:cs typeface="Comic Sans MS"/>
              </a:rPr>
              <a:t> mbar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Clr>
                <a:srgbClr val="0096FF"/>
              </a:buClr>
              <a:buFont typeface="Wingdings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synchrotron radiation</a:t>
            </a:r>
          </a:p>
          <a:p>
            <a:pPr lvl="1">
              <a:buClr>
                <a:srgbClr val="0096FF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It is critical to keep the dipole strength closes to the IP low, SR mask design and gold coating</a:t>
            </a:r>
          </a:p>
          <a:p>
            <a:pPr lvl="1">
              <a:buClr>
                <a:srgbClr val="0096FF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of Be-section of beam pipe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7485948" y="394139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D2D0B-3961-F890-7365-D221F6AE0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" t="8102" r="12656"/>
          <a:stretch/>
        </p:blipFill>
        <p:spPr>
          <a:xfrm>
            <a:off x="8891543" y="712874"/>
            <a:ext cx="3022709" cy="20874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4D6859-A10A-6E7A-4235-AF53EB72FD5F}"/>
              </a:ext>
            </a:extLst>
          </p:cNvPr>
          <p:cNvSpPr txBox="1"/>
          <p:nvPr/>
        </p:nvSpPr>
        <p:spPr>
          <a:xfrm>
            <a:off x="8742167" y="507983"/>
            <a:ext cx="35634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DIS ep: 18 GeV x 275 GeV   Luminosity: </a:t>
            </a:r>
            <a:r>
              <a:rPr lang="en-US" sz="1000" dirty="0"/>
              <a:t>1.54x10³³ cm²s⁻¹.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DCD65-9495-7473-ACF7-42E0217D1E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48809" y="3040087"/>
            <a:ext cx="3472853" cy="1897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02FACF-6F24-282C-C9F1-506F7889030A}"/>
              </a:ext>
            </a:extLst>
          </p:cNvPr>
          <p:cNvSpPr txBox="1"/>
          <p:nvPr/>
        </p:nvSpPr>
        <p:spPr>
          <a:xfrm>
            <a:off x="8844600" y="2853135"/>
            <a:ext cx="31165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Electron Beam Gas 10 GeV  vacuum after 10000 Ah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B17046-0A60-BA56-9640-732D64AE3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83" r="12436"/>
          <a:stretch/>
        </p:blipFill>
        <p:spPr>
          <a:xfrm>
            <a:off x="9094971" y="5013737"/>
            <a:ext cx="2704540" cy="1832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D238D7-DBE4-C0BF-2C78-42C373752770}"/>
              </a:ext>
            </a:extLst>
          </p:cNvPr>
          <p:cNvSpPr txBox="1"/>
          <p:nvPr/>
        </p:nvSpPr>
        <p:spPr>
          <a:xfrm>
            <a:off x="8964344" y="4866996"/>
            <a:ext cx="3268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Hadron Beam Gas 275 GeV  vacuum after 10000 Ah</a:t>
            </a:r>
          </a:p>
        </p:txBody>
      </p:sp>
      <p:pic>
        <p:nvPicPr>
          <p:cNvPr id="10" name="Picture 9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39F2C09-F623-5EC9-E0EA-780C34919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594" y="4073979"/>
            <a:ext cx="4591399" cy="23535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C135A0-F4D3-1BA2-6F7D-B7705A1BAD7D}"/>
              </a:ext>
            </a:extLst>
          </p:cNvPr>
          <p:cNvSpPr txBox="1"/>
          <p:nvPr/>
        </p:nvSpPr>
        <p:spPr>
          <a:xfrm>
            <a:off x="5939815" y="4264560"/>
            <a:ext cx="1935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 18 GeV @ 0.2A:</a:t>
            </a:r>
          </a:p>
          <a:p>
            <a:r>
              <a:rPr lang="en-US" sz="1600" dirty="0"/>
              <a:t>~ 1GHz</a:t>
            </a:r>
          </a:p>
        </p:txBody>
      </p:sp>
    </p:spTree>
    <p:extLst>
      <p:ext uri="{BB962C8B-B14F-4D97-AF65-F5344CB8AC3E}">
        <p14:creationId xmlns:p14="http://schemas.microsoft.com/office/powerpoint/2010/main" val="113862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9E741-2790-3ACF-7602-728988E9E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B8DC2E-E81C-1F87-AE62-658CCF5CF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D0B6C-B278-462D-A3F2-5DBD9A3418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1A3C9-5507-58CA-11CF-8522D55F7150}"/>
              </a:ext>
            </a:extLst>
          </p:cNvPr>
          <p:cNvSpPr txBox="1"/>
          <p:nvPr/>
        </p:nvSpPr>
        <p:spPr>
          <a:xfrm>
            <a:off x="2520368" y="3141851"/>
            <a:ext cx="7151317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cs typeface="Arial" panose="020B0604020202020204" pitchFamily="34" charset="0"/>
              </a:rPr>
              <a:t>Lessons from recent other colliders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46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3FF6-91D5-A84F-852A-671F66C8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 ramping up KEKB and </a:t>
            </a:r>
            <a:r>
              <a:rPr lang="en-US" dirty="0" err="1"/>
              <a:t>SuperKEKB</a:t>
            </a:r>
            <a:endParaRPr lang="en-US" dirty="0"/>
          </a:p>
        </p:txBody>
      </p:sp>
      <p:pic>
        <p:nvPicPr>
          <p:cNvPr id="1025" name="Picture 1" descr="page3image27232288">
            <a:extLst>
              <a:ext uri="{FF2B5EF4-FFF2-40B4-BE49-F238E27FC236}">
                <a16:creationId xmlns:a16="http://schemas.microsoft.com/office/drawing/2014/main" id="{7E104506-7A49-5C46-81E3-B06258BD8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b="9172"/>
          <a:stretch/>
        </p:blipFill>
        <p:spPr bwMode="auto">
          <a:xfrm>
            <a:off x="571500" y="705523"/>
            <a:ext cx="7528558" cy="51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3EC872-E214-6872-D37C-0102415A759E}"/>
              </a:ext>
            </a:extLst>
          </p:cNvPr>
          <p:cNvSpPr txBox="1"/>
          <p:nvPr/>
        </p:nvSpPr>
        <p:spPr>
          <a:xfrm>
            <a:off x="8100058" y="2137558"/>
            <a:ext cx="3719722" cy="31700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KEKB took ~5 years to reach design luminosity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2000" dirty="0"/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 err="1"/>
              <a:t>SuperKEKB</a:t>
            </a:r>
            <a:r>
              <a:rPr lang="en-US" sz="2000" dirty="0"/>
              <a:t> has not yet reached design luminosity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&gt; 20 below goal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operating since 2019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Several reasons, beam instabilities and beam backgrounds</a:t>
            </a:r>
          </a:p>
        </p:txBody>
      </p:sp>
    </p:spTree>
    <p:extLst>
      <p:ext uri="{BB962C8B-B14F-4D97-AF65-F5344CB8AC3E}">
        <p14:creationId xmlns:p14="http://schemas.microsoft.com/office/powerpoint/2010/main" val="2412726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1500" y="813285"/>
            <a:ext cx="11049000" cy="4575933"/>
          </a:xfrm>
        </p:spPr>
        <p:txBody>
          <a:bodyPr>
            <a:noAutofit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HERA performed an upgrade to increase luminosity by a factor of 5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Mainly by squeezing the beam more at the IP by redesign of the IR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The upgrade increased backgrounds dramatically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/>
              <a:t>Several month shutdown to implement improvements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Electron beam polarization never reached HERA-I levels, H1 and Zeus solenoids (~1T) not well compensated 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Main culprits: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no careful simulations prior to the upgrade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Proton beam-gas interactions most severe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/>
              <a:t>Needed an extremely good vacuum to mitigate this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Synchrotron radiation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/>
              <a:t>Background to detectors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/>
              <a:t>Excess heating of beam pipe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/>
              <a:t>Can damage flanges, etc.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/>
              <a:t>Can heat beam pipe, decreasing vacuum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Electron beam-gas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FD9C9-552F-794C-B3B7-3132BCE0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9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29" y="971269"/>
            <a:ext cx="4406900" cy="300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8276" y="493748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Dynamic pressure increase due </a:t>
            </a:r>
          </a:p>
          <a:p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to thermal and photo desorption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047499"/>
            <a:ext cx="4419600" cy="2933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3803" y="519065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Pressure vs. integrated electron </a:t>
            </a:r>
          </a:p>
          <a:p>
            <a:pPr algn="ctr"/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current 2002 - 03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50" y="4006850"/>
            <a:ext cx="5124450" cy="2851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4428436"/>
            <a:ext cx="4063933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Proton Beam Gas Background</a:t>
            </a:r>
          </a:p>
          <a:p>
            <a:endParaRPr lang="en-US" sz="900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Two time constants for vacuum </a:t>
            </a:r>
          </a:p>
          <a:p>
            <a:r>
              <a:rPr lang="en-US" dirty="0">
                <a:cs typeface="Times New Roman" panose="02020603050405020304" pitchFamily="18" charset="0"/>
              </a:rPr>
              <a:t>conditioning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Short term after leaks 20 – 30 days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Long term 600 days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B2D57-4F64-9846-A3B4-637283D0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9326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spAutoFit/>
      </a:bodyPr>
      <a:lstStyle>
        <a:defPPr algn="l">
          <a:spcBef>
            <a:spcPts val="0"/>
          </a:spcBef>
          <a:buClr>
            <a:srgbClr val="0096FF"/>
          </a:buCl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D-3B EIC_PPT_Outline_Template_Widescreen_0224.potx" id="{E6C5CCA8-604B-4BF3-AD52-0CCDA95A2BA6}" vid="{8057B053-B9B7-4C41-ADDD-67BAEC9A00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C34C91B90C1548A4C3AA992774E13A" ma:contentTypeVersion="7" ma:contentTypeDescription="Create a new document." ma:contentTypeScope="" ma:versionID="7a61f8cd703a7205ecb4e678dec18d87">
  <xsd:schema xmlns:xsd="http://www.w3.org/2001/XMLSchema" xmlns:xs="http://www.w3.org/2001/XMLSchema" xmlns:p="http://schemas.microsoft.com/office/2006/metadata/properties" xmlns:ns2="3b6a705c-5149-41b7-ae9a-732190ba5a52" targetNamespace="http://schemas.microsoft.com/office/2006/metadata/properties" ma:root="true" ma:fieldsID="c225db4bd17ba7aa7935a5a4ed95403e" ns2:_="">
    <xsd:import namespace="3b6a705c-5149-41b7-ae9a-732190ba5a52"/>
    <xsd:element name="properties">
      <xsd:complexType>
        <xsd:sequence>
          <xsd:element name="documentManagement">
            <xsd:complexType>
              <xsd:all>
                <xsd:element ref="ns2:Day" minOccurs="0"/>
                <xsd:element ref="ns2:Status" minOccurs="0"/>
                <xsd:element ref="ns2:Sequence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a705c-5149-41b7-ae9a-732190ba5a52" elementFormDefault="qualified">
    <xsd:import namespace="http://schemas.microsoft.com/office/2006/documentManagement/types"/>
    <xsd:import namespace="http://schemas.microsoft.com/office/infopath/2007/PartnerControls"/>
    <xsd:element name="Day" ma:index="8" nillable="true" ma:displayName="Day" ma:format="DateOnly" ma:internalName="Day">
      <xsd:simpleType>
        <xsd:restriction base="dms:DateTime"/>
      </xsd:simpleType>
    </xsd:element>
    <xsd:element name="Status" ma:index="9" nillable="true" ma:displayName="Status" ma:format="Dropdown" ma:internalName="Status">
      <xsd:simpleType>
        <xsd:restriction base="dms:Choice">
          <xsd:enumeration value="Draft in Progress"/>
          <xsd:enumeration value="Read for Page Turns"/>
          <xsd:enumeration value="Ready For Dry Run"/>
          <xsd:enumeration value="Final Changes Complete"/>
          <xsd:enumeration value="Ready to Post"/>
          <xsd:enumeration value="Posted"/>
        </xsd:restriction>
      </xsd:simpleType>
    </xsd:element>
    <xsd:element name="Sequence" ma:index="10" nillable="true" ma:displayName="Sequence" ma:format="Dropdown" ma:internalName="Sequence">
      <xsd:simpleType>
        <xsd:restriction base="dms:Text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quence xmlns="3b6a705c-5149-41b7-ae9a-732190ba5a52">01</Sequence>
    <Status xmlns="3b6a705c-5149-41b7-ae9a-732190ba5a52">Final Changes Complete</Status>
    <Day xmlns="3b6a705c-5149-41b7-ae9a-732190ba5a52">2025-01-07T05:00:00+00:00</Day>
  </documentManagement>
</p:properties>
</file>

<file path=customXml/itemProps1.xml><?xml version="1.0" encoding="utf-8"?>
<ds:datastoreItem xmlns:ds="http://schemas.openxmlformats.org/officeDocument/2006/customXml" ds:itemID="{2CE82E08-C36A-4352-A2D1-2ECF9A8A35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6a705c-5149-41b7-ae9a-732190ba5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22D85F-60BA-4A51-A1DF-FC43A3B6C6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E88647-562A-460A-88A0-13D05ABABF01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3b6a705c-5149-41b7-ae9a-732190ba5a52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6541</TotalTime>
  <Words>3683</Words>
  <Application>Microsoft Macintosh PowerPoint</Application>
  <PresentationFormat>Widescreen</PresentationFormat>
  <Paragraphs>583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Arial Narrow</vt:lpstr>
      <vt:lpstr>Arial,Sans-Serif</vt:lpstr>
      <vt:lpstr>Calibri</vt:lpstr>
      <vt:lpstr>Cambria Math</vt:lpstr>
      <vt:lpstr>Comic Sans MS</vt:lpstr>
      <vt:lpstr>Courier New</vt:lpstr>
      <vt:lpstr>Segoe UI</vt:lpstr>
      <vt:lpstr>Symbol</vt:lpstr>
      <vt:lpstr>Times New Roman</vt:lpstr>
      <vt:lpstr>URWPalladioL</vt:lpstr>
      <vt:lpstr>Wingdings</vt:lpstr>
      <vt:lpstr>BNL</vt:lpstr>
      <vt:lpstr>Equation</vt:lpstr>
      <vt:lpstr>Running conditions and staging for EIC</vt:lpstr>
      <vt:lpstr>PowerPoint Presentation</vt:lpstr>
      <vt:lpstr>EIC Design Overview</vt:lpstr>
      <vt:lpstr>Thoughts on Polarization</vt:lpstr>
      <vt:lpstr>Beam Background</vt:lpstr>
      <vt:lpstr>PowerPoint Presentation</vt:lpstr>
      <vt:lpstr>Experience ramping up KEKB and SuperKEKB</vt:lpstr>
      <vt:lpstr>Lessons from HERA II upgrade</vt:lpstr>
      <vt:lpstr>Lessons from HERA II upgrade</vt:lpstr>
      <vt:lpstr>Lessons from HERA II upgrade</vt:lpstr>
      <vt:lpstr>Lessons learnt from pp Colliders</vt:lpstr>
      <vt:lpstr>PowerPoint Presentation</vt:lpstr>
      <vt:lpstr>DOE EIC Critical Decision Milestones &amp; Risks</vt:lpstr>
      <vt:lpstr>CD-3A status</vt:lpstr>
      <vt:lpstr>CD-3B Overview</vt:lpstr>
      <vt:lpstr>EIC Project CD-2 Planning </vt:lpstr>
      <vt:lpstr>Preparation for CD-2 and CD-3 w/ Subprojects</vt:lpstr>
      <vt:lpstr>EIC and Subprojects</vt:lpstr>
      <vt:lpstr>PowerPoint Presentation</vt:lpstr>
      <vt:lpstr>EIC NAS Science Pillars</vt:lpstr>
      <vt:lpstr>Accelerator at Day One and Ultimate</vt:lpstr>
      <vt:lpstr>Accelerator Performance for NAS Science</vt:lpstr>
      <vt:lpstr>What will be installed for the early science program</vt:lpstr>
      <vt:lpstr>What do we need to commission</vt:lpstr>
      <vt:lpstr>Beam Energy and Average Orbit Radius in the HSR</vt:lpstr>
      <vt:lpstr>EIC Science Program in the early Years of EIC</vt:lpstr>
      <vt:lpstr>Proposal for EIC Science Program in the First Years </vt:lpstr>
      <vt:lpstr>Proposal for EIC Science Program in the First Years </vt:lpstr>
      <vt:lpstr>Assumptions and Luminosity Calculation</vt:lpstr>
      <vt:lpstr>Assumptions and Luminosity</vt:lpstr>
      <vt:lpstr>ep Luminosity for Phase-1</vt:lpstr>
      <vt:lpstr>Luminosity ep for Phase-1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and ePIC Overview</dc:title>
  <dc:subject/>
  <dc:creator>Elke-Caroline Aschenauer</dc:creator>
  <cp:keywords/>
  <dc:description/>
  <cp:lastModifiedBy>Elke-Caroline Aschenauer</cp:lastModifiedBy>
  <cp:revision>88</cp:revision>
  <dcterms:created xsi:type="dcterms:W3CDTF">2024-09-19T01:46:49Z</dcterms:created>
  <dcterms:modified xsi:type="dcterms:W3CDTF">2025-04-14T15:44:48Z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0x010100B8C34C91B90C1548A4C3AA992774E13A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omments">
    <vt:lpwstr>Names added to footer.  Fixed tag colors throughout. Slide 10 covered footer for visual. Slide 12 corrected spelling "Forward". Minor formatting.</vt:lpwstr>
  </property>
  <property fmtid="{D5CDD505-2E9C-101B-9397-08002B2CF9AE}" pid="12" name="xd_Signature">
    <vt:lpwstr/>
  </property>
  <property fmtid="{D5CDD505-2E9C-101B-9397-08002B2CF9AE}" pid="13" name="Status">
    <vt:lpwstr>Ready To Post</vt:lpwstr>
  </property>
</Properties>
</file>