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sldIdLst>
    <p:sldId id="256" r:id="rId2"/>
    <p:sldId id="295" r:id="rId3"/>
    <p:sldId id="259" r:id="rId4"/>
    <p:sldId id="260" r:id="rId5"/>
    <p:sldId id="292" r:id="rId6"/>
    <p:sldId id="296" r:id="rId7"/>
    <p:sldId id="261" r:id="rId8"/>
    <p:sldId id="262" r:id="rId9"/>
    <p:sldId id="263" r:id="rId10"/>
    <p:sldId id="297" r:id="rId11"/>
    <p:sldId id="265" r:id="rId12"/>
    <p:sldId id="264" r:id="rId13"/>
    <p:sldId id="268" r:id="rId14"/>
    <p:sldId id="270" r:id="rId15"/>
    <p:sldId id="269" r:id="rId16"/>
    <p:sldId id="271" r:id="rId17"/>
    <p:sldId id="299" r:id="rId18"/>
    <p:sldId id="276" r:id="rId19"/>
    <p:sldId id="288" r:id="rId20"/>
    <p:sldId id="289" r:id="rId21"/>
    <p:sldId id="300" r:id="rId22"/>
    <p:sldId id="301" r:id="rId23"/>
    <p:sldId id="308" r:id="rId24"/>
    <p:sldId id="302" r:id="rId25"/>
    <p:sldId id="303" r:id="rId26"/>
    <p:sldId id="312" r:id="rId27"/>
    <p:sldId id="313" r:id="rId28"/>
    <p:sldId id="314" r:id="rId29"/>
    <p:sldId id="304" r:id="rId30"/>
    <p:sldId id="310" r:id="rId31"/>
    <p:sldId id="305" r:id="rId32"/>
    <p:sldId id="311" r:id="rId33"/>
    <p:sldId id="306" r:id="rId34"/>
    <p:sldId id="274" r:id="rId35"/>
    <p:sldId id="272"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65B68C"/>
    <a:srgbClr val="B5E61D"/>
    <a:srgbClr val="97CBD5"/>
    <a:srgbClr val="1E434A"/>
    <a:srgbClr val="FFAEC9"/>
    <a:srgbClr val="2B616C"/>
    <a:srgbClr val="3A5A7D"/>
    <a:srgbClr val="E4E172"/>
    <a:srgbClr val="E5E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EFDCC-7A9B-412B-8690-389FD982F90E}" v="266" dt="2025-03-19T18:20:38.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774" autoAdjust="0"/>
  </p:normalViewPr>
  <p:slideViewPr>
    <p:cSldViewPr snapToGrid="0" snapToObjects="1">
      <p:cViewPr varScale="1">
        <p:scale>
          <a:sx n="71" d="100"/>
          <a:sy n="71"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ang, Yi" userId="25483bf3-d6f5-4fc6-ba61-8f841aefc706" providerId="ADAL" clId="{C7DB6995-6C15-4596-BFB7-3F0B2C8D566F}"/>
    <pc:docChg chg="undo custSel addSld delSld modSld sldOrd">
      <pc:chgData name="Huang, Yi" userId="25483bf3-d6f5-4fc6-ba61-8f841aefc706" providerId="ADAL" clId="{C7DB6995-6C15-4596-BFB7-3F0B2C8D566F}" dt="2024-10-16T14:58:25.498" v="2842" actId="1076"/>
      <pc:docMkLst>
        <pc:docMk/>
      </pc:docMkLst>
      <pc:sldChg chg="modSp mod">
        <pc:chgData name="Huang, Yi" userId="25483bf3-d6f5-4fc6-ba61-8f841aefc706" providerId="ADAL" clId="{C7DB6995-6C15-4596-BFB7-3F0B2C8D566F}" dt="2024-10-16T12:55:55.672" v="45" actId="2711"/>
        <pc:sldMkLst>
          <pc:docMk/>
          <pc:sldMk cId="2246755923" sldId="256"/>
        </pc:sldMkLst>
      </pc:sldChg>
      <pc:sldChg chg="modSp mod modNotesTx">
        <pc:chgData name="Huang, Yi" userId="25483bf3-d6f5-4fc6-ba61-8f841aefc706" providerId="ADAL" clId="{C7DB6995-6C15-4596-BFB7-3F0B2C8D566F}" dt="2024-10-16T14:24:06.346" v="1869" actId="20577"/>
        <pc:sldMkLst>
          <pc:docMk/>
          <pc:sldMk cId="1387988044" sldId="259"/>
        </pc:sldMkLst>
      </pc:sldChg>
      <pc:sldChg chg="modSp mod modNotesTx">
        <pc:chgData name="Huang, Yi" userId="25483bf3-d6f5-4fc6-ba61-8f841aefc706" providerId="ADAL" clId="{C7DB6995-6C15-4596-BFB7-3F0B2C8D566F}" dt="2024-10-16T14:29:55.341" v="2682" actId="20577"/>
        <pc:sldMkLst>
          <pc:docMk/>
          <pc:sldMk cId="2285685056" sldId="260"/>
        </pc:sldMkLst>
      </pc:sldChg>
      <pc:sldChg chg="ord">
        <pc:chgData name="Huang, Yi" userId="25483bf3-d6f5-4fc6-ba61-8f841aefc706" providerId="ADAL" clId="{C7DB6995-6C15-4596-BFB7-3F0B2C8D566F}" dt="2024-10-16T13:03:26.686" v="154"/>
        <pc:sldMkLst>
          <pc:docMk/>
          <pc:sldMk cId="723830058" sldId="261"/>
        </pc:sldMkLst>
      </pc:sldChg>
      <pc:sldChg chg="modAnim">
        <pc:chgData name="Huang, Yi" userId="25483bf3-d6f5-4fc6-ba61-8f841aefc706" providerId="ADAL" clId="{C7DB6995-6C15-4596-BFB7-3F0B2C8D566F}" dt="2024-10-16T14:42:58.209" v="2796"/>
        <pc:sldMkLst>
          <pc:docMk/>
          <pc:sldMk cId="759218253" sldId="262"/>
        </pc:sldMkLst>
      </pc:sldChg>
      <pc:sldChg chg="addSp delSp modSp mod delAnim">
        <pc:chgData name="Huang, Yi" userId="25483bf3-d6f5-4fc6-ba61-8f841aefc706" providerId="ADAL" clId="{C7DB6995-6C15-4596-BFB7-3F0B2C8D566F}" dt="2024-10-16T13:11:40.167" v="453" actId="1076"/>
        <pc:sldMkLst>
          <pc:docMk/>
          <pc:sldMk cId="1922968966" sldId="263"/>
        </pc:sldMkLst>
      </pc:sldChg>
      <pc:sldChg chg="addSp delSp modSp mod">
        <pc:chgData name="Huang, Yi" userId="25483bf3-d6f5-4fc6-ba61-8f841aefc706" providerId="ADAL" clId="{C7DB6995-6C15-4596-BFB7-3F0B2C8D566F}" dt="2024-10-16T14:58:25.498" v="2842" actId="1076"/>
        <pc:sldMkLst>
          <pc:docMk/>
          <pc:sldMk cId="1130068970" sldId="265"/>
        </pc:sldMkLst>
      </pc:sldChg>
      <pc:sldChg chg="modSp mod">
        <pc:chgData name="Huang, Yi" userId="25483bf3-d6f5-4fc6-ba61-8f841aefc706" providerId="ADAL" clId="{C7DB6995-6C15-4596-BFB7-3F0B2C8D566F}" dt="2024-10-16T13:20:49.465" v="667" actId="1076"/>
        <pc:sldMkLst>
          <pc:docMk/>
          <pc:sldMk cId="90835786" sldId="271"/>
        </pc:sldMkLst>
      </pc:sldChg>
      <pc:sldChg chg="del">
        <pc:chgData name="Huang, Yi" userId="25483bf3-d6f5-4fc6-ba61-8f841aefc706" providerId="ADAL" clId="{C7DB6995-6C15-4596-BFB7-3F0B2C8D566F}" dt="2024-10-16T13:21:26.879" v="673" actId="47"/>
        <pc:sldMkLst>
          <pc:docMk/>
          <pc:sldMk cId="3768370927" sldId="273"/>
        </pc:sldMkLst>
      </pc:sldChg>
      <pc:sldChg chg="modSp mod">
        <pc:chgData name="Huang, Yi" userId="25483bf3-d6f5-4fc6-ba61-8f841aefc706" providerId="ADAL" clId="{C7DB6995-6C15-4596-BFB7-3F0B2C8D566F}" dt="2024-10-16T14:38:46.466" v="2795" actId="1076"/>
        <pc:sldMkLst>
          <pc:docMk/>
          <pc:sldMk cId="321943735" sldId="274"/>
        </pc:sldMkLst>
      </pc:sldChg>
      <pc:sldChg chg="del">
        <pc:chgData name="Huang, Yi" userId="25483bf3-d6f5-4fc6-ba61-8f841aefc706" providerId="ADAL" clId="{C7DB6995-6C15-4596-BFB7-3F0B2C8D566F}" dt="2024-10-16T13:26:25.984" v="732" actId="47"/>
        <pc:sldMkLst>
          <pc:docMk/>
          <pc:sldMk cId="1791052453" sldId="275"/>
        </pc:sldMkLst>
      </pc:sldChg>
      <pc:sldChg chg="addSp delSp modSp mod addAnim delAnim modAnim">
        <pc:chgData name="Huang, Yi" userId="25483bf3-d6f5-4fc6-ba61-8f841aefc706" providerId="ADAL" clId="{C7DB6995-6C15-4596-BFB7-3F0B2C8D566F}" dt="2024-10-16T14:32:29.137" v="2686"/>
        <pc:sldMkLst>
          <pc:docMk/>
          <pc:sldMk cId="962688365" sldId="276"/>
        </pc:sldMkLst>
      </pc:sldChg>
      <pc:sldChg chg="del">
        <pc:chgData name="Huang, Yi" userId="25483bf3-d6f5-4fc6-ba61-8f841aefc706" providerId="ADAL" clId="{C7DB6995-6C15-4596-BFB7-3F0B2C8D566F}" dt="2024-10-16T13:22:15.475" v="710" actId="47"/>
        <pc:sldMkLst>
          <pc:docMk/>
          <pc:sldMk cId="3200220902" sldId="278"/>
        </pc:sldMkLst>
      </pc:sldChg>
      <pc:sldChg chg="del">
        <pc:chgData name="Huang, Yi" userId="25483bf3-d6f5-4fc6-ba61-8f841aefc706" providerId="ADAL" clId="{C7DB6995-6C15-4596-BFB7-3F0B2C8D566F}" dt="2024-10-16T13:22:32.750" v="711" actId="47"/>
        <pc:sldMkLst>
          <pc:docMk/>
          <pc:sldMk cId="1948852687" sldId="279"/>
        </pc:sldMkLst>
      </pc:sldChg>
      <pc:sldChg chg="del">
        <pc:chgData name="Huang, Yi" userId="25483bf3-d6f5-4fc6-ba61-8f841aefc706" providerId="ADAL" clId="{C7DB6995-6C15-4596-BFB7-3F0B2C8D566F}" dt="2024-10-16T13:24:59.085" v="723" actId="47"/>
        <pc:sldMkLst>
          <pc:docMk/>
          <pc:sldMk cId="1145509307" sldId="281"/>
        </pc:sldMkLst>
      </pc:sldChg>
      <pc:sldChg chg="del">
        <pc:chgData name="Huang, Yi" userId="25483bf3-d6f5-4fc6-ba61-8f841aefc706" providerId="ADAL" clId="{C7DB6995-6C15-4596-BFB7-3F0B2C8D566F}" dt="2024-10-16T13:26:07.259" v="731" actId="47"/>
        <pc:sldMkLst>
          <pc:docMk/>
          <pc:sldMk cId="2837638868" sldId="283"/>
        </pc:sldMkLst>
      </pc:sldChg>
      <pc:sldChg chg="del">
        <pc:chgData name="Huang, Yi" userId="25483bf3-d6f5-4fc6-ba61-8f841aefc706" providerId="ADAL" clId="{C7DB6995-6C15-4596-BFB7-3F0B2C8D566F}" dt="2024-10-16T13:25:01.525" v="724" actId="47"/>
        <pc:sldMkLst>
          <pc:docMk/>
          <pc:sldMk cId="2539584431" sldId="284"/>
        </pc:sldMkLst>
      </pc:sldChg>
      <pc:sldChg chg="del">
        <pc:chgData name="Huang, Yi" userId="25483bf3-d6f5-4fc6-ba61-8f841aefc706" providerId="ADAL" clId="{C7DB6995-6C15-4596-BFB7-3F0B2C8D566F}" dt="2024-10-16T13:25:44.431" v="728" actId="47"/>
        <pc:sldMkLst>
          <pc:docMk/>
          <pc:sldMk cId="1909444943" sldId="285"/>
        </pc:sldMkLst>
      </pc:sldChg>
      <pc:sldChg chg="del">
        <pc:chgData name="Huang, Yi" userId="25483bf3-d6f5-4fc6-ba61-8f841aefc706" providerId="ADAL" clId="{C7DB6995-6C15-4596-BFB7-3F0B2C8D566F}" dt="2024-10-16T13:23:10.372" v="712" actId="47"/>
        <pc:sldMkLst>
          <pc:docMk/>
          <pc:sldMk cId="3383928071" sldId="286"/>
        </pc:sldMkLst>
      </pc:sldChg>
      <pc:sldChg chg="del">
        <pc:chgData name="Huang, Yi" userId="25483bf3-d6f5-4fc6-ba61-8f841aefc706" providerId="ADAL" clId="{C7DB6995-6C15-4596-BFB7-3F0B2C8D566F}" dt="2024-10-16T13:26:04.990" v="729" actId="47"/>
        <pc:sldMkLst>
          <pc:docMk/>
          <pc:sldMk cId="3478757799" sldId="287"/>
        </pc:sldMkLst>
      </pc:sldChg>
      <pc:sldChg chg="addSp delSp modSp mod ord delAnim">
        <pc:chgData name="Huang, Yi" userId="25483bf3-d6f5-4fc6-ba61-8f841aefc706" providerId="ADAL" clId="{C7DB6995-6C15-4596-BFB7-3F0B2C8D566F}" dt="2024-10-16T13:25:29.481" v="727" actId="14100"/>
        <pc:sldMkLst>
          <pc:docMk/>
          <pc:sldMk cId="1592129289" sldId="288"/>
        </pc:sldMkLst>
      </pc:sldChg>
      <pc:sldChg chg="addSp modSp mod">
        <pc:chgData name="Huang, Yi" userId="25483bf3-d6f5-4fc6-ba61-8f841aefc706" providerId="ADAL" clId="{C7DB6995-6C15-4596-BFB7-3F0B2C8D566F}" dt="2024-10-16T13:26:48.216" v="738" actId="14100"/>
        <pc:sldMkLst>
          <pc:docMk/>
          <pc:sldMk cId="2607867347" sldId="289"/>
        </pc:sldMkLst>
      </pc:sldChg>
      <pc:sldChg chg="del">
        <pc:chgData name="Huang, Yi" userId="25483bf3-d6f5-4fc6-ba61-8f841aefc706" providerId="ADAL" clId="{C7DB6995-6C15-4596-BFB7-3F0B2C8D566F}" dt="2024-10-16T13:26:06.217" v="730" actId="47"/>
        <pc:sldMkLst>
          <pc:docMk/>
          <pc:sldMk cId="3689365479" sldId="291"/>
        </pc:sldMkLst>
      </pc:sldChg>
      <pc:sldChg chg="modSp mod ord">
        <pc:chgData name="Huang, Yi" userId="25483bf3-d6f5-4fc6-ba61-8f841aefc706" providerId="ADAL" clId="{C7DB6995-6C15-4596-BFB7-3F0B2C8D566F}" dt="2024-10-16T13:03:59.916" v="158" actId="14100"/>
        <pc:sldMkLst>
          <pc:docMk/>
          <pc:sldMk cId="2542876291" sldId="292"/>
        </pc:sldMkLst>
      </pc:sldChg>
      <pc:sldChg chg="del">
        <pc:chgData name="Huang, Yi" userId="25483bf3-d6f5-4fc6-ba61-8f841aefc706" providerId="ADAL" clId="{C7DB6995-6C15-4596-BFB7-3F0B2C8D566F}" dt="2024-10-16T13:03:24.467" v="152" actId="47"/>
        <pc:sldMkLst>
          <pc:docMk/>
          <pc:sldMk cId="1317716715" sldId="293"/>
        </pc:sldMkLst>
      </pc:sldChg>
      <pc:sldChg chg="addSp modSp new del mod">
        <pc:chgData name="Huang, Yi" userId="25483bf3-d6f5-4fc6-ba61-8f841aefc706" providerId="ADAL" clId="{C7DB6995-6C15-4596-BFB7-3F0B2C8D566F}" dt="2024-10-16T14:26:00.408" v="2178" actId="47"/>
        <pc:sldMkLst>
          <pc:docMk/>
          <pc:sldMk cId="502997385" sldId="294"/>
        </pc:sldMkLst>
      </pc:sldChg>
      <pc:sldChg chg="delSp modSp new mod">
        <pc:chgData name="Huang, Yi" userId="25483bf3-d6f5-4fc6-ba61-8f841aefc706" providerId="ADAL" clId="{C7DB6995-6C15-4596-BFB7-3F0B2C8D566F}" dt="2024-10-16T13:05:32.428" v="193"/>
        <pc:sldMkLst>
          <pc:docMk/>
          <pc:sldMk cId="1729364984" sldId="295"/>
        </pc:sldMkLst>
      </pc:sldChg>
      <pc:sldChg chg="modSp new mod">
        <pc:chgData name="Huang, Yi" userId="25483bf3-d6f5-4fc6-ba61-8f841aefc706" providerId="ADAL" clId="{C7DB6995-6C15-4596-BFB7-3F0B2C8D566F}" dt="2024-10-16T14:33:47.392" v="2714" actId="20577"/>
        <pc:sldMkLst>
          <pc:docMk/>
          <pc:sldMk cId="2613185340" sldId="296"/>
        </pc:sldMkLst>
      </pc:sldChg>
      <pc:sldChg chg="modSp new mod">
        <pc:chgData name="Huang, Yi" userId="25483bf3-d6f5-4fc6-ba61-8f841aefc706" providerId="ADAL" clId="{C7DB6995-6C15-4596-BFB7-3F0B2C8D566F}" dt="2024-10-16T14:49:06.579" v="2803" actId="20577"/>
        <pc:sldMkLst>
          <pc:docMk/>
          <pc:sldMk cId="3720415103" sldId="297"/>
        </pc:sldMkLst>
      </pc:sldChg>
      <pc:sldChg chg="addSp delSp modSp add del mod">
        <pc:chgData name="Huang, Yi" userId="25483bf3-d6f5-4fc6-ba61-8f841aefc706" providerId="ADAL" clId="{C7DB6995-6C15-4596-BFB7-3F0B2C8D566F}" dt="2024-10-16T13:55:16.448" v="1375" actId="47"/>
        <pc:sldMkLst>
          <pc:docMk/>
          <pc:sldMk cId="761976622" sldId="298"/>
        </pc:sldMkLst>
      </pc:sldChg>
      <pc:sldChg chg="add del">
        <pc:chgData name="Huang, Yi" userId="25483bf3-d6f5-4fc6-ba61-8f841aefc706" providerId="ADAL" clId="{C7DB6995-6C15-4596-BFB7-3F0B2C8D566F}" dt="2024-10-16T13:18:36.677" v="639" actId="47"/>
        <pc:sldMkLst>
          <pc:docMk/>
          <pc:sldMk cId="1684272625" sldId="298"/>
        </pc:sldMkLst>
      </pc:sldChg>
      <pc:sldChg chg="modSp add mod ord">
        <pc:chgData name="Huang, Yi" userId="25483bf3-d6f5-4fc6-ba61-8f841aefc706" providerId="ADAL" clId="{C7DB6995-6C15-4596-BFB7-3F0B2C8D566F}" dt="2024-10-16T14:49:13.769" v="2810" actId="20577"/>
        <pc:sldMkLst>
          <pc:docMk/>
          <pc:sldMk cId="1697348414" sldId="299"/>
        </pc:sldMkLst>
      </pc:sldChg>
      <pc:sldChg chg="modSp add mod ord">
        <pc:chgData name="Huang, Yi" userId="25483bf3-d6f5-4fc6-ba61-8f841aefc706" providerId="ADAL" clId="{C7DB6995-6C15-4596-BFB7-3F0B2C8D566F}" dt="2024-10-16T14:49:25.308" v="2817" actId="20577"/>
        <pc:sldMkLst>
          <pc:docMk/>
          <pc:sldMk cId="158696540" sldId="300"/>
        </pc:sldMkLst>
      </pc:sldChg>
      <pc:sldChg chg="addSp modSp new mod modTransition">
        <pc:chgData name="Huang, Yi" userId="25483bf3-d6f5-4fc6-ba61-8f841aefc706" providerId="ADAL" clId="{C7DB6995-6C15-4596-BFB7-3F0B2C8D566F}" dt="2024-10-16T14:50:12.820" v="2821"/>
        <pc:sldMkLst>
          <pc:docMk/>
          <pc:sldMk cId="949010716" sldId="301"/>
        </pc:sldMkLst>
      </pc:sldChg>
      <pc:sldChg chg="addSp delSp modSp add mod setBg">
        <pc:chgData name="Huang, Yi" userId="25483bf3-d6f5-4fc6-ba61-8f841aefc706" providerId="ADAL" clId="{C7DB6995-6C15-4596-BFB7-3F0B2C8D566F}" dt="2024-10-16T14:36:37.076" v="2764" actId="1076"/>
        <pc:sldMkLst>
          <pc:docMk/>
          <pc:sldMk cId="2781054228" sldId="302"/>
        </pc:sldMkLst>
      </pc:sldChg>
      <pc:sldChg chg="addSp delSp modSp add mod ord">
        <pc:chgData name="Huang, Yi" userId="25483bf3-d6f5-4fc6-ba61-8f841aefc706" providerId="ADAL" clId="{C7DB6995-6C15-4596-BFB7-3F0B2C8D566F}" dt="2024-10-16T14:53:38.103" v="2824" actId="255"/>
        <pc:sldMkLst>
          <pc:docMk/>
          <pc:sldMk cId="1304212106" sldId="303"/>
        </pc:sldMkLst>
      </pc:sldChg>
      <pc:sldChg chg="addSp delSp modSp add mod">
        <pc:chgData name="Huang, Yi" userId="25483bf3-d6f5-4fc6-ba61-8f841aefc706" providerId="ADAL" clId="{C7DB6995-6C15-4596-BFB7-3F0B2C8D566F}" dt="2024-10-16T13:48:40.335" v="1238" actId="1076"/>
        <pc:sldMkLst>
          <pc:docMk/>
          <pc:sldMk cId="522402021" sldId="304"/>
        </pc:sldMkLst>
      </pc:sldChg>
      <pc:sldChg chg="addSp modSp new mod">
        <pc:chgData name="Huang, Yi" userId="25483bf3-d6f5-4fc6-ba61-8f841aefc706" providerId="ADAL" clId="{C7DB6995-6C15-4596-BFB7-3F0B2C8D566F}" dt="2024-10-16T14:55:20.710" v="2828" actId="164"/>
        <pc:sldMkLst>
          <pc:docMk/>
          <pc:sldMk cId="2402061377" sldId="305"/>
        </pc:sldMkLst>
      </pc:sldChg>
      <pc:sldChg chg="modSp add mod ord">
        <pc:chgData name="Huang, Yi" userId="25483bf3-d6f5-4fc6-ba61-8f841aefc706" providerId="ADAL" clId="{C7DB6995-6C15-4596-BFB7-3F0B2C8D566F}" dt="2024-10-16T13:52:16.521" v="1323" actId="6549"/>
        <pc:sldMkLst>
          <pc:docMk/>
          <pc:sldMk cId="109077674" sldId="306"/>
        </pc:sldMkLst>
      </pc:sldChg>
      <pc:sldChg chg="delSp modSp new mod ord">
        <pc:chgData name="Huang, Yi" userId="25483bf3-d6f5-4fc6-ba61-8f841aefc706" providerId="ADAL" clId="{C7DB6995-6C15-4596-BFB7-3F0B2C8D566F}" dt="2024-10-16T13:55:02.167" v="1374" actId="122"/>
        <pc:sldMkLst>
          <pc:docMk/>
          <pc:sldMk cId="2186402783" sldId="307"/>
        </pc:sldMkLst>
      </pc:sldChg>
      <pc:sldChg chg="modSp add mod modTransition">
        <pc:chgData name="Huang, Yi" userId="25483bf3-d6f5-4fc6-ba61-8f841aefc706" providerId="ADAL" clId="{C7DB6995-6C15-4596-BFB7-3F0B2C8D566F}" dt="2024-10-16T14:50:12.820" v="2821"/>
        <pc:sldMkLst>
          <pc:docMk/>
          <pc:sldMk cId="57759040" sldId="308"/>
        </pc:sldMkLst>
      </pc:sldChg>
    </pc:docChg>
  </pc:docChgLst>
  <pc:docChgLst>
    <pc:chgData name="Huang, Yi" userId="25483bf3-d6f5-4fc6-ba61-8f841aefc706" providerId="ADAL" clId="{7D3EFDCC-7A9B-412B-8690-389FD982F90E}"/>
    <pc:docChg chg="custSel addSld modSld">
      <pc:chgData name="Huang, Yi" userId="25483bf3-d6f5-4fc6-ba61-8f841aefc706" providerId="ADAL" clId="{7D3EFDCC-7A9B-412B-8690-389FD982F90E}" dt="2025-03-19T18:21:15.122" v="373" actId="1076"/>
      <pc:docMkLst>
        <pc:docMk/>
      </pc:docMkLst>
      <pc:sldChg chg="modSp mod">
        <pc:chgData name="Huang, Yi" userId="25483bf3-d6f5-4fc6-ba61-8f841aefc706" providerId="ADAL" clId="{7D3EFDCC-7A9B-412B-8690-389FD982F90E}" dt="2025-03-19T17:55:42.948" v="257" actId="20577"/>
        <pc:sldMkLst>
          <pc:docMk/>
          <pc:sldMk cId="2285685056" sldId="260"/>
        </pc:sldMkLst>
        <pc:spChg chg="mod">
          <ac:chgData name="Huang, Yi" userId="25483bf3-d6f5-4fc6-ba61-8f841aefc706" providerId="ADAL" clId="{7D3EFDCC-7A9B-412B-8690-389FD982F90E}" dt="2025-03-19T17:55:42.948" v="257" actId="20577"/>
          <ac:spMkLst>
            <pc:docMk/>
            <pc:sldMk cId="2285685056" sldId="260"/>
            <ac:spMk id="4" creationId="{93585CB6-79CB-2A07-DBA7-F85A128C97CF}"/>
          </ac:spMkLst>
        </pc:spChg>
      </pc:sldChg>
      <pc:sldChg chg="delSp modSp modAnim">
        <pc:chgData name="Huang, Yi" userId="25483bf3-d6f5-4fc6-ba61-8f841aefc706" providerId="ADAL" clId="{7D3EFDCC-7A9B-412B-8690-389FD982F90E}" dt="2025-03-19T18:12:23.325" v="310"/>
        <pc:sldMkLst>
          <pc:docMk/>
          <pc:sldMk cId="2402061377" sldId="305"/>
        </pc:sldMkLst>
        <pc:spChg chg="mod topLvl">
          <ac:chgData name="Huang, Yi" userId="25483bf3-d6f5-4fc6-ba61-8f841aefc706" providerId="ADAL" clId="{7D3EFDCC-7A9B-412B-8690-389FD982F90E}" dt="2025-03-19T18:11:57.728" v="308" actId="165"/>
          <ac:spMkLst>
            <pc:docMk/>
            <pc:sldMk cId="2402061377" sldId="305"/>
            <ac:spMk id="3" creationId="{0B347036-5934-EF57-7658-A01E83CAB141}"/>
          </ac:spMkLst>
        </pc:spChg>
        <pc:grpChg chg="del">
          <ac:chgData name="Huang, Yi" userId="25483bf3-d6f5-4fc6-ba61-8f841aefc706" providerId="ADAL" clId="{7D3EFDCC-7A9B-412B-8690-389FD982F90E}" dt="2025-03-19T18:11:57.728" v="308" actId="165"/>
          <ac:grpSpMkLst>
            <pc:docMk/>
            <pc:sldMk cId="2402061377" sldId="305"/>
            <ac:grpSpMk id="5" creationId="{8F7986CD-A136-A933-D02F-42E56FF6D358}"/>
          </ac:grpSpMkLst>
        </pc:grpChg>
        <pc:picChg chg="mod topLvl">
          <ac:chgData name="Huang, Yi" userId="25483bf3-d6f5-4fc6-ba61-8f841aefc706" providerId="ADAL" clId="{7D3EFDCC-7A9B-412B-8690-389FD982F90E}" dt="2025-03-19T18:11:57.728" v="308" actId="165"/>
          <ac:picMkLst>
            <pc:docMk/>
            <pc:sldMk cId="2402061377" sldId="305"/>
            <ac:picMk id="4" creationId="{91C4AFD6-31F3-910E-308C-711F06C780FC}"/>
          </ac:picMkLst>
        </pc:picChg>
        <pc:picChg chg="mod topLvl">
          <ac:chgData name="Huang, Yi" userId="25483bf3-d6f5-4fc6-ba61-8f841aefc706" providerId="ADAL" clId="{7D3EFDCC-7A9B-412B-8690-389FD982F90E}" dt="2025-03-19T18:11:57.728" v="308" actId="165"/>
          <ac:picMkLst>
            <pc:docMk/>
            <pc:sldMk cId="2402061377" sldId="305"/>
            <ac:picMk id="6" creationId="{FE22DE01-7D35-D6FC-6C76-554C37F850AC}"/>
          </ac:picMkLst>
        </pc:picChg>
      </pc:sldChg>
      <pc:sldChg chg="modSp mod">
        <pc:chgData name="Huang, Yi" userId="25483bf3-d6f5-4fc6-ba61-8f841aefc706" providerId="ADAL" clId="{7D3EFDCC-7A9B-412B-8690-389FD982F90E}" dt="2025-03-19T18:14:06.798" v="312" actId="207"/>
        <pc:sldMkLst>
          <pc:docMk/>
          <pc:sldMk cId="1213059178" sldId="311"/>
        </pc:sldMkLst>
        <pc:graphicFrameChg chg="modGraphic">
          <ac:chgData name="Huang, Yi" userId="25483bf3-d6f5-4fc6-ba61-8f841aefc706" providerId="ADAL" clId="{7D3EFDCC-7A9B-412B-8690-389FD982F90E}" dt="2025-03-19T18:14:02.161" v="311" actId="207"/>
          <ac:graphicFrameMkLst>
            <pc:docMk/>
            <pc:sldMk cId="1213059178" sldId="311"/>
            <ac:graphicFrameMk id="12" creationId="{78C87D17-136F-F061-9CCC-EBEBB7225485}"/>
          </ac:graphicFrameMkLst>
        </pc:graphicFrameChg>
        <pc:graphicFrameChg chg="modGraphic">
          <ac:chgData name="Huang, Yi" userId="25483bf3-d6f5-4fc6-ba61-8f841aefc706" providerId="ADAL" clId="{7D3EFDCC-7A9B-412B-8690-389FD982F90E}" dt="2025-03-19T18:14:06.798" v="312" actId="207"/>
          <ac:graphicFrameMkLst>
            <pc:docMk/>
            <pc:sldMk cId="1213059178" sldId="311"/>
            <ac:graphicFrameMk id="17" creationId="{CF2AAC82-E7D6-282C-292F-F2E10B94B034}"/>
          </ac:graphicFrameMkLst>
        </pc:graphicFrameChg>
      </pc:sldChg>
      <pc:sldChg chg="addSp delSp modSp add mod modAnim">
        <pc:chgData name="Huang, Yi" userId="25483bf3-d6f5-4fc6-ba61-8f841aefc706" providerId="ADAL" clId="{7D3EFDCC-7A9B-412B-8690-389FD982F90E}" dt="2025-03-19T18:10:08.475" v="307"/>
        <pc:sldMkLst>
          <pc:docMk/>
          <pc:sldMk cId="371201249" sldId="312"/>
        </pc:sldMkLst>
        <pc:spChg chg="add del mod">
          <ac:chgData name="Huang, Yi" userId="25483bf3-d6f5-4fc6-ba61-8f841aefc706" providerId="ADAL" clId="{7D3EFDCC-7A9B-412B-8690-389FD982F90E}" dt="2025-03-19T18:09:53.565" v="305" actId="478"/>
          <ac:spMkLst>
            <pc:docMk/>
            <pc:sldMk cId="371201249" sldId="312"/>
            <ac:spMk id="11" creationId="{D3804388-1481-E1F1-7CB9-61EB4CF312CB}"/>
          </ac:spMkLst>
        </pc:spChg>
        <pc:spChg chg="mod">
          <ac:chgData name="Huang, Yi" userId="25483bf3-d6f5-4fc6-ba61-8f841aefc706" providerId="ADAL" clId="{7D3EFDCC-7A9B-412B-8690-389FD982F90E}" dt="2025-03-19T18:07:48.807" v="285" actId="20577"/>
          <ac:spMkLst>
            <pc:docMk/>
            <pc:sldMk cId="371201249" sldId="312"/>
            <ac:spMk id="12" creationId="{682880DC-AF08-DA5F-56EE-C523045ABAD3}"/>
          </ac:spMkLst>
        </pc:spChg>
        <pc:grpChg chg="del">
          <ac:chgData name="Huang, Yi" userId="25483bf3-d6f5-4fc6-ba61-8f841aefc706" providerId="ADAL" clId="{7D3EFDCC-7A9B-412B-8690-389FD982F90E}" dt="2025-03-19T18:07:45.014" v="284" actId="478"/>
          <ac:grpSpMkLst>
            <pc:docMk/>
            <pc:sldMk cId="371201249" sldId="312"/>
            <ac:grpSpMk id="13" creationId="{9B0D3E2F-35BF-338A-2DAA-4B9EB2478C85}"/>
          </ac:grpSpMkLst>
        </pc:grpChg>
        <pc:picChg chg="add mod modCrop">
          <ac:chgData name="Huang, Yi" userId="25483bf3-d6f5-4fc6-ba61-8f841aefc706" providerId="ADAL" clId="{7D3EFDCC-7A9B-412B-8690-389FD982F90E}" dt="2025-03-19T18:08:34.898" v="296" actId="1076"/>
          <ac:picMkLst>
            <pc:docMk/>
            <pc:sldMk cId="371201249" sldId="312"/>
            <ac:picMk id="5" creationId="{BB1BC912-3022-5D96-AC6E-4356A2DCDB60}"/>
          </ac:picMkLst>
        </pc:picChg>
        <pc:picChg chg="add mod modCrop">
          <ac:chgData name="Huang, Yi" userId="25483bf3-d6f5-4fc6-ba61-8f841aefc706" providerId="ADAL" clId="{7D3EFDCC-7A9B-412B-8690-389FD982F90E}" dt="2025-03-19T18:09:31.616" v="303" actId="29295"/>
          <ac:picMkLst>
            <pc:docMk/>
            <pc:sldMk cId="371201249" sldId="312"/>
            <ac:picMk id="9" creationId="{9466B699-6605-9DAF-7395-E9318D0A91A3}"/>
          </ac:picMkLst>
        </pc:picChg>
      </pc:sldChg>
      <pc:sldChg chg="addSp delSp modSp add mod delAnim">
        <pc:chgData name="Huang, Yi" userId="25483bf3-d6f5-4fc6-ba61-8f841aefc706" providerId="ADAL" clId="{7D3EFDCC-7A9B-412B-8690-389FD982F90E}" dt="2025-03-19T18:19:56.892" v="344" actId="1076"/>
        <pc:sldMkLst>
          <pc:docMk/>
          <pc:sldMk cId="1496317583" sldId="313"/>
        </pc:sldMkLst>
        <pc:spChg chg="mod">
          <ac:chgData name="Huang, Yi" userId="25483bf3-d6f5-4fc6-ba61-8f841aefc706" providerId="ADAL" clId="{7D3EFDCC-7A9B-412B-8690-389FD982F90E}" dt="2025-03-19T18:19:25.523" v="335" actId="20577"/>
          <ac:spMkLst>
            <pc:docMk/>
            <pc:sldMk cId="1496317583" sldId="313"/>
            <ac:spMk id="12" creationId="{CEA36CA9-6EEB-EA4B-66FF-625502CFD5C0}"/>
          </ac:spMkLst>
        </pc:spChg>
        <pc:picChg chg="add mod">
          <ac:chgData name="Huang, Yi" userId="25483bf3-d6f5-4fc6-ba61-8f841aefc706" providerId="ADAL" clId="{7D3EFDCC-7A9B-412B-8690-389FD982F90E}" dt="2025-03-19T18:19:56.892" v="344" actId="1076"/>
          <ac:picMkLst>
            <pc:docMk/>
            <pc:sldMk cId="1496317583" sldId="313"/>
            <ac:picMk id="4" creationId="{DC1E5B00-9837-1690-4B97-BBA5F2979DA4}"/>
          </ac:picMkLst>
        </pc:picChg>
        <pc:picChg chg="del">
          <ac:chgData name="Huang, Yi" userId="25483bf3-d6f5-4fc6-ba61-8f841aefc706" providerId="ADAL" clId="{7D3EFDCC-7A9B-412B-8690-389FD982F90E}" dt="2025-03-19T18:19:27.855" v="336" actId="478"/>
          <ac:picMkLst>
            <pc:docMk/>
            <pc:sldMk cId="1496317583" sldId="313"/>
            <ac:picMk id="5" creationId="{02DF38C3-7222-3EE1-D42B-C600E7272FD3}"/>
          </ac:picMkLst>
        </pc:picChg>
        <pc:picChg chg="del">
          <ac:chgData name="Huang, Yi" userId="25483bf3-d6f5-4fc6-ba61-8f841aefc706" providerId="ADAL" clId="{7D3EFDCC-7A9B-412B-8690-389FD982F90E}" dt="2025-03-19T18:19:28.898" v="337" actId="478"/>
          <ac:picMkLst>
            <pc:docMk/>
            <pc:sldMk cId="1496317583" sldId="313"/>
            <ac:picMk id="9" creationId="{D9049261-6919-81B3-55CC-BB52A20D5E2F}"/>
          </ac:picMkLst>
        </pc:picChg>
      </pc:sldChg>
      <pc:sldChg chg="addSp delSp modSp add mod">
        <pc:chgData name="Huang, Yi" userId="25483bf3-d6f5-4fc6-ba61-8f841aefc706" providerId="ADAL" clId="{7D3EFDCC-7A9B-412B-8690-389FD982F90E}" dt="2025-03-19T18:21:15.122" v="373" actId="1076"/>
        <pc:sldMkLst>
          <pc:docMk/>
          <pc:sldMk cId="3226980094" sldId="314"/>
        </pc:sldMkLst>
        <pc:picChg chg="del">
          <ac:chgData name="Huang, Yi" userId="25483bf3-d6f5-4fc6-ba61-8f841aefc706" providerId="ADAL" clId="{7D3EFDCC-7A9B-412B-8690-389FD982F90E}" dt="2025-03-19T18:20:30.667" v="346" actId="478"/>
          <ac:picMkLst>
            <pc:docMk/>
            <pc:sldMk cId="3226980094" sldId="314"/>
            <ac:picMk id="4" creationId="{045537AE-A27B-2BC7-30C5-4874DE09D71B}"/>
          </ac:picMkLst>
        </pc:picChg>
        <pc:picChg chg="add mod">
          <ac:chgData name="Huang, Yi" userId="25483bf3-d6f5-4fc6-ba61-8f841aefc706" providerId="ADAL" clId="{7D3EFDCC-7A9B-412B-8690-389FD982F90E}" dt="2025-03-19T18:21:15.122" v="373" actId="1076"/>
          <ac:picMkLst>
            <pc:docMk/>
            <pc:sldMk cId="3226980094" sldId="314"/>
            <ac:picMk id="5" creationId="{CADA1473-EE83-AD0F-64DF-FFBCFC24731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sPHENIX</a:t>
            </a:r>
            <a:r>
              <a:rPr lang="en-US" dirty="0"/>
              <a:t> is composed of 9 detectors at the Relativistic Heavy Ion Collider at BNL. From inside out, are the silicon trackers, the Time-projection Chamber which is the subject of our study and the calorimeters. Time-projection chamber is the major tracking device at </a:t>
            </a:r>
            <a:r>
              <a:rPr lang="en-US" dirty="0" err="1"/>
              <a:t>sPHENIX</a:t>
            </a:r>
            <a:r>
              <a:rPr lang="en-US" dirty="0"/>
              <a:t> and dominate the data volume. </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76584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projection chamber produce tracking data at extremely high data rate and we cannot save all the data produced to the permanent storage for future study. The currently solution is to use a trigger system to select collision most valuable events and discard the remaining. However, as we move gradually to streaming data intake, we want to see whether we develop fast compression algorithm based on deep neural network to make saving all data possible.</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417267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33564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327666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30</a:t>
            </a:fld>
            <a:endParaRPr lang="en-US"/>
          </a:p>
        </p:txBody>
      </p:sp>
    </p:spTree>
    <p:extLst>
      <p:ext uri="{BB962C8B-B14F-4D97-AF65-F5344CB8AC3E}">
        <p14:creationId xmlns:p14="http://schemas.microsoft.com/office/powerpoint/2010/main" val="4116926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32</a:t>
            </a:fld>
            <a:endParaRPr lang="en-US"/>
          </a:p>
        </p:txBody>
      </p:sp>
    </p:spTree>
    <p:extLst>
      <p:ext uri="{BB962C8B-B14F-4D97-AF65-F5344CB8AC3E}">
        <p14:creationId xmlns:p14="http://schemas.microsoft.com/office/powerpoint/2010/main" val="815491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hyperlink" Target="https://arxiv.org/pdf/2111.05423.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3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00.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groq.com/" TargetMode="External"/><Relationship Id="rId3" Type="http://schemas.openxmlformats.org/officeDocument/2006/relationships/image" Target="../media/image45.png"/><Relationship Id="rId7" Type="http://schemas.openxmlformats.org/officeDocument/2006/relationships/hyperlink" Target="https://www.graphcore.ai/"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sv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material/wedge_tracks.html" TargetMode="External"/><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sz="5400" dirty="0">
                <a:latin typeface="Candara" panose="020E0502030303020204" pitchFamily="34" charset="0"/>
              </a:rPr>
              <a:t>Neural Compression for </a:t>
            </a:r>
            <a:r>
              <a:rPr lang="en-US" sz="5400" dirty="0" err="1">
                <a:latin typeface="Candara" panose="020E0502030303020204" pitchFamily="34" charset="0"/>
              </a:rPr>
              <a:t>sPHENIX</a:t>
            </a:r>
            <a:r>
              <a:rPr lang="en-US" sz="5400" dirty="0">
                <a:latin typeface="Candara" panose="020E0502030303020204" pitchFamily="34" charset="0"/>
              </a:rPr>
              <a:t> TPC Data</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latin typeface="Candara" panose="020E0502030303020204" pitchFamily="34" charset="0"/>
              </a:rPr>
              <a:t>Oct. 16,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sz="2000" dirty="0">
                <a:latin typeface="Candara" panose="020E0502030303020204" pitchFamily="34" charset="0"/>
              </a:rPr>
              <a:t>By Yi Huang, </a:t>
            </a:r>
            <a:r>
              <a:rPr lang="en-US" sz="2000" dirty="0" err="1">
                <a:latin typeface="Candara" panose="020E0502030303020204" pitchFamily="34" charset="0"/>
              </a:rPr>
              <a:t>Yihui</a:t>
            </a:r>
            <a:r>
              <a:rPr lang="en-US" sz="2000" dirty="0">
                <a:latin typeface="Candara" panose="020E0502030303020204" pitchFamily="34" charset="0"/>
              </a:rPr>
              <a:t> Ren, </a:t>
            </a:r>
            <a:r>
              <a:rPr lang="en-US" sz="2000" dirty="0" err="1">
                <a:latin typeface="Candara" panose="020E0502030303020204" pitchFamily="34" charset="0"/>
              </a:rPr>
              <a:t>Shinjae</a:t>
            </a:r>
            <a:r>
              <a:rPr lang="en-US" sz="2000" dirty="0">
                <a:latin typeface="Candara" panose="020E0502030303020204" pitchFamily="34" charset="0"/>
              </a:rPr>
              <a:t> Yoo, Jin Huang</a:t>
            </a:r>
          </a:p>
          <a:p>
            <a:r>
              <a:rPr lang="en-US" sz="2000" dirty="0">
                <a:latin typeface="Candara" panose="020E0502030303020204" pitchFamily="34" charset="0"/>
              </a:rPr>
              <a:t>Speaker: Yi Huang</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ADCDC-68B2-F43C-709C-A9C5F832B929}"/>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
        <p:nvSpPr>
          <p:cNvPr id="3" name="Title 2">
            <a:extLst>
              <a:ext uri="{FF2B5EF4-FFF2-40B4-BE49-F238E27FC236}">
                <a16:creationId xmlns:a16="http://schemas.microsoft.com/office/drawing/2014/main" id="{2F13055D-7615-1268-D049-DC8AF1286CDD}"/>
              </a:ext>
            </a:extLst>
          </p:cNvPr>
          <p:cNvSpPr>
            <a:spLocks noGrp="1"/>
          </p:cNvSpPr>
          <p:nvPr>
            <p:ph type="ctrTitle"/>
          </p:nvPr>
        </p:nvSpPr>
        <p:spPr/>
        <p:txBody>
          <a:bodyPr/>
          <a:lstStyle/>
          <a:p>
            <a:r>
              <a:rPr lang="en-US" dirty="0">
                <a:latin typeface="Candara" panose="020E0502030303020204" pitchFamily="34" charset="0"/>
              </a:rPr>
              <a:t>Neural Compression, stage 1</a:t>
            </a:r>
          </a:p>
        </p:txBody>
      </p:sp>
      <p:sp>
        <p:nvSpPr>
          <p:cNvPr id="4" name="Text Placeholder 3">
            <a:extLst>
              <a:ext uri="{FF2B5EF4-FFF2-40B4-BE49-F238E27FC236}">
                <a16:creationId xmlns:a16="http://schemas.microsoft.com/office/drawing/2014/main" id="{C299E4EF-2C9B-36C6-6394-20EAD744417F}"/>
              </a:ext>
            </a:extLst>
          </p:cNvPr>
          <p:cNvSpPr>
            <a:spLocks noGrp="1"/>
          </p:cNvSpPr>
          <p:nvPr>
            <p:ph type="body" sz="quarter" idx="10"/>
          </p:nvPr>
        </p:nvSpPr>
        <p:spPr/>
        <p:txBody>
          <a:bodyPr/>
          <a:lstStyle/>
          <a:p>
            <a:r>
              <a:rPr lang="en-US" dirty="0">
                <a:latin typeface="Candara" panose="020E0502030303020204" pitchFamily="34" charset="0"/>
              </a:rPr>
              <a:t>Design neural compressor for discontinuous distribution</a:t>
            </a:r>
          </a:p>
        </p:txBody>
      </p:sp>
    </p:spTree>
    <p:extLst>
      <p:ext uri="{BB962C8B-B14F-4D97-AF65-F5344CB8AC3E}">
        <p14:creationId xmlns:p14="http://schemas.microsoft.com/office/powerpoint/2010/main" val="372041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24160A-30F3-84DB-EE6A-495E5383F733}"/>
              </a:ext>
            </a:extLst>
          </p:cNvPr>
          <p:cNvSpPr>
            <a:spLocks noGrp="1"/>
          </p:cNvSpPr>
          <p:nvPr>
            <p:ph type="sldNum" sz="quarter" idx="4"/>
          </p:nvPr>
        </p:nvSpPr>
        <p:spPr>
          <a:xfrm>
            <a:off x="11195266" y="6357667"/>
            <a:ext cx="432486" cy="365125"/>
          </a:xfrm>
        </p:spPr>
        <p:txBody>
          <a:bodyPr/>
          <a:lstStyle/>
          <a:p>
            <a:fld id="{933A556B-7C63-244D-9B7C-B0EA8042B330}" type="slidenum">
              <a:rPr lang="en-US" smtClean="0"/>
              <a:pPr/>
              <a:t>11</a:t>
            </a:fld>
            <a:endParaRPr lang="en-US" sz="1000" dirty="0"/>
          </a:p>
        </p:txBody>
      </p:sp>
      <p:grpSp>
        <p:nvGrpSpPr>
          <p:cNvPr id="20" name="Group 19">
            <a:extLst>
              <a:ext uri="{FF2B5EF4-FFF2-40B4-BE49-F238E27FC236}">
                <a16:creationId xmlns:a16="http://schemas.microsoft.com/office/drawing/2014/main" id="{67F7DB8D-62DD-73E8-FC77-E0F6E70EFCB3}"/>
              </a:ext>
            </a:extLst>
          </p:cNvPr>
          <p:cNvGrpSpPr/>
          <p:nvPr/>
        </p:nvGrpSpPr>
        <p:grpSpPr>
          <a:xfrm>
            <a:off x="831612" y="139092"/>
            <a:ext cx="4904868" cy="6401137"/>
            <a:chOff x="831612" y="-10814"/>
            <a:chExt cx="4904868" cy="6401137"/>
          </a:xfrm>
          <a:gradFill>
            <a:gsLst>
              <a:gs pos="0">
                <a:schemeClr val="bg1">
                  <a:alpha val="0"/>
                </a:schemeClr>
              </a:gs>
              <a:gs pos="69000">
                <a:srgbClr val="FFFFFF">
                  <a:alpha val="25000"/>
                </a:srgbClr>
              </a:gs>
              <a:gs pos="89000">
                <a:schemeClr val="bg1"/>
              </a:gs>
            </a:gsLst>
            <a:lin ang="5400000" scaled="1"/>
          </a:gradFill>
        </p:grpSpPr>
        <p:grpSp>
          <p:nvGrpSpPr>
            <p:cNvPr id="10" name="Group 9">
              <a:extLst>
                <a:ext uri="{FF2B5EF4-FFF2-40B4-BE49-F238E27FC236}">
                  <a16:creationId xmlns:a16="http://schemas.microsoft.com/office/drawing/2014/main" id="{09B7FF31-3D4F-C850-C2BD-FBD4EB9E5704}"/>
                </a:ext>
              </a:extLst>
            </p:cNvPr>
            <p:cNvGrpSpPr/>
            <p:nvPr/>
          </p:nvGrpSpPr>
          <p:grpSpPr>
            <a:xfrm>
              <a:off x="831612" y="-10814"/>
              <a:ext cx="4904868" cy="6401137"/>
              <a:chOff x="4360100" y="184961"/>
              <a:chExt cx="4904868" cy="6401137"/>
            </a:xfrm>
            <a:grpFill/>
          </p:grpSpPr>
          <p:pic>
            <p:nvPicPr>
              <p:cNvPr id="7" name="Picture 6" descr="A close up of a document&#10;&#10;Description automatically generated">
                <a:extLst>
                  <a:ext uri="{FF2B5EF4-FFF2-40B4-BE49-F238E27FC236}">
                    <a16:creationId xmlns:a16="http://schemas.microsoft.com/office/drawing/2014/main" id="{C1F3A282-01C5-5A5F-69D0-11D23FB12817}"/>
                  </a:ext>
                </a:extLst>
              </p:cNvPr>
              <p:cNvPicPr>
                <a:picLocks noChangeAspect="1"/>
              </p:cNvPicPr>
              <p:nvPr/>
            </p:nvPicPr>
            <p:blipFill>
              <a:blip r:embed="rId3"/>
              <a:stretch>
                <a:fillRect/>
              </a:stretch>
            </p:blipFill>
            <p:spPr>
              <a:xfrm>
                <a:off x="4360100" y="271902"/>
                <a:ext cx="4904868" cy="6314196"/>
              </a:xfrm>
              <a:prstGeom prst="rect">
                <a:avLst/>
              </a:prstGeom>
              <a:grpFill/>
            </p:spPr>
          </p:pic>
          <p:sp>
            <p:nvSpPr>
              <p:cNvPr id="9" name="Rectangle 8">
                <a:extLst>
                  <a:ext uri="{FF2B5EF4-FFF2-40B4-BE49-F238E27FC236}">
                    <a16:creationId xmlns:a16="http://schemas.microsoft.com/office/drawing/2014/main" id="{5D4CDA1D-BDAD-5851-6C21-B5B2D32D2312}"/>
                  </a:ext>
                </a:extLst>
              </p:cNvPr>
              <p:cNvSpPr/>
              <p:nvPr/>
            </p:nvSpPr>
            <p:spPr>
              <a:xfrm>
                <a:off x="4360100" y="184961"/>
                <a:ext cx="4904868" cy="63141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9584D40-E4B5-0D09-6D7B-4A1E2A72B9B5}"/>
                </a:ext>
              </a:extLst>
            </p:cNvPr>
            <p:cNvSpPr txBox="1"/>
            <p:nvPr/>
          </p:nvSpPr>
          <p:spPr>
            <a:xfrm>
              <a:off x="965345" y="5809431"/>
              <a:ext cx="2677886" cy="246221"/>
            </a:xfrm>
            <a:prstGeom prst="rect">
              <a:avLst/>
            </a:prstGeom>
            <a:grpFill/>
          </p:spPr>
          <p:txBody>
            <a:bodyPr wrap="square" rtlCol="0">
              <a:spAutoFit/>
            </a:bodyPr>
            <a:lstStyle/>
            <a:p>
              <a:r>
                <a:rPr lang="en-US" sz="1000" dirty="0">
                  <a:hlinkClick r:id="rId4"/>
                </a:rPr>
                <a:t>https://arxiv.org/pdf/2111.05423.pdf</a:t>
              </a:r>
              <a:endParaRPr lang="en-US" sz="1000" dirty="0"/>
            </a:p>
          </p:txBody>
        </p:sp>
      </p:grpSp>
      <p:pic>
        <p:nvPicPr>
          <p:cNvPr id="18" name="Picture 17" descr="A diagram of a diagram&#10;&#10;Description automatically generated with medium confidence">
            <a:extLst>
              <a:ext uri="{FF2B5EF4-FFF2-40B4-BE49-F238E27FC236}">
                <a16:creationId xmlns:a16="http://schemas.microsoft.com/office/drawing/2014/main" id="{B4DAD968-C41A-89A9-9C59-809D04A16106}"/>
              </a:ext>
            </a:extLst>
          </p:cNvPr>
          <p:cNvPicPr>
            <a:picLocks noChangeAspect="1"/>
          </p:cNvPicPr>
          <p:nvPr/>
        </p:nvPicPr>
        <p:blipFill>
          <a:blip r:embed="rId5"/>
          <a:stretch>
            <a:fillRect/>
          </a:stretch>
        </p:blipFill>
        <p:spPr>
          <a:xfrm>
            <a:off x="3776964" y="1530883"/>
            <a:ext cx="7634545" cy="4783314"/>
          </a:xfrm>
          <a:prstGeom prst="rect">
            <a:avLst/>
          </a:prstGeom>
        </p:spPr>
      </p:pic>
      <p:sp>
        <p:nvSpPr>
          <p:cNvPr id="4" name="TextBox 3">
            <a:extLst>
              <a:ext uri="{FF2B5EF4-FFF2-40B4-BE49-F238E27FC236}">
                <a16:creationId xmlns:a16="http://schemas.microsoft.com/office/drawing/2014/main" id="{025E0EC4-CE4F-6901-B8C7-A18D0C90382B}"/>
              </a:ext>
            </a:extLst>
          </p:cNvPr>
          <p:cNvSpPr txBox="1"/>
          <p:nvPr/>
        </p:nvSpPr>
        <p:spPr>
          <a:xfrm>
            <a:off x="9568485" y="1115384"/>
            <a:ext cx="1626781" cy="830997"/>
          </a:xfrm>
          <a:prstGeom prst="rect">
            <a:avLst/>
          </a:prstGeom>
          <a:noFill/>
        </p:spPr>
        <p:txBody>
          <a:bodyPr wrap="square" rtlCol="0">
            <a:spAutoFit/>
          </a:bodyPr>
          <a:lstStyle/>
          <a:p>
            <a:r>
              <a:rPr lang="en-US" sz="4800" dirty="0">
                <a:latin typeface="Candara" panose="020E0502030303020204" pitchFamily="34" charset="0"/>
              </a:rPr>
              <a:t>BCAE</a:t>
            </a:r>
          </a:p>
        </p:txBody>
      </p:sp>
      <p:cxnSp>
        <p:nvCxnSpPr>
          <p:cNvPr id="6" name="Straight Connector 5">
            <a:extLst>
              <a:ext uri="{FF2B5EF4-FFF2-40B4-BE49-F238E27FC236}">
                <a16:creationId xmlns:a16="http://schemas.microsoft.com/office/drawing/2014/main" id="{8E6B213A-4073-DB39-BB1A-D15052D3A729}"/>
              </a:ext>
            </a:extLst>
          </p:cNvPr>
          <p:cNvCxnSpPr/>
          <p:nvPr/>
        </p:nvCxnSpPr>
        <p:spPr>
          <a:xfrm>
            <a:off x="1711842" y="1115384"/>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068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10" name="Picture 9" descr="A purple background with green and yellow confetti&#10;&#10;Description automatically generated">
            <a:extLst>
              <a:ext uri="{FF2B5EF4-FFF2-40B4-BE49-F238E27FC236}">
                <a16:creationId xmlns:a16="http://schemas.microsoft.com/office/drawing/2014/main" id="{C9BA0413-2A6B-A910-3E6C-E90185802E77}"/>
              </a:ext>
            </a:extLst>
          </p:cNvPr>
          <p:cNvPicPr>
            <a:picLocks noChangeAspect="1"/>
          </p:cNvPicPr>
          <p:nvPr/>
        </p:nvPicPr>
        <p:blipFill>
          <a:blip r:embed="rId2"/>
          <a:stretch>
            <a:fillRect/>
          </a:stretch>
        </p:blipFill>
        <p:spPr>
          <a:xfrm>
            <a:off x="415678" y="2350965"/>
            <a:ext cx="2514600" cy="1962143"/>
          </a:xfrm>
          <a:prstGeom prst="rect">
            <a:avLst/>
          </a:prstGeom>
        </p:spPr>
      </p:pic>
      <p:pic>
        <p:nvPicPr>
          <p:cNvPr id="14" name="Picture 13" descr="A green screen with yellow spots&#10;&#10;Description automatically generated">
            <a:extLst>
              <a:ext uri="{FF2B5EF4-FFF2-40B4-BE49-F238E27FC236}">
                <a16:creationId xmlns:a16="http://schemas.microsoft.com/office/drawing/2014/main" id="{69338201-E28F-774B-23F3-ED73132FBA92}"/>
              </a:ext>
            </a:extLst>
          </p:cNvPr>
          <p:cNvPicPr>
            <a:picLocks noChangeAspect="1"/>
          </p:cNvPicPr>
          <p:nvPr/>
        </p:nvPicPr>
        <p:blipFill>
          <a:blip r:embed="rId3"/>
          <a:stretch>
            <a:fillRect/>
          </a:stretch>
        </p:blipFill>
        <p:spPr>
          <a:xfrm>
            <a:off x="9344061" y="3906210"/>
            <a:ext cx="2514600" cy="1962144"/>
          </a:xfrm>
          <a:prstGeom prst="rect">
            <a:avLst/>
          </a:prstGeom>
        </p:spPr>
      </p:pic>
      <p:pic>
        <p:nvPicPr>
          <p:cNvPr id="16" name="Picture 15" descr="A purple background with black dots&#10;&#10;Description automatically generated">
            <a:extLst>
              <a:ext uri="{FF2B5EF4-FFF2-40B4-BE49-F238E27FC236}">
                <a16:creationId xmlns:a16="http://schemas.microsoft.com/office/drawing/2014/main" id="{A3041D71-5A5E-3C75-CF3B-C23F3E279320}"/>
              </a:ext>
            </a:extLst>
          </p:cNvPr>
          <p:cNvPicPr>
            <a:picLocks noChangeAspect="1"/>
          </p:cNvPicPr>
          <p:nvPr/>
        </p:nvPicPr>
        <p:blipFill>
          <a:blip r:embed="rId4"/>
          <a:stretch>
            <a:fillRect/>
          </a:stretch>
        </p:blipFill>
        <p:spPr>
          <a:xfrm>
            <a:off x="9344061" y="873761"/>
            <a:ext cx="2514600" cy="1962144"/>
          </a:xfrm>
          <a:prstGeom prst="rect">
            <a:avLst/>
          </a:prstGeom>
        </p:spPr>
      </p:pic>
      <p:grpSp>
        <p:nvGrpSpPr>
          <p:cNvPr id="27" name="Group 26">
            <a:extLst>
              <a:ext uri="{FF2B5EF4-FFF2-40B4-BE49-F238E27FC236}">
                <a16:creationId xmlns:a16="http://schemas.microsoft.com/office/drawing/2014/main" id="{0FF4B8F7-9208-F034-690A-4AE65C80E660}"/>
              </a:ext>
            </a:extLst>
          </p:cNvPr>
          <p:cNvGrpSpPr/>
          <p:nvPr/>
        </p:nvGrpSpPr>
        <p:grpSpPr>
          <a:xfrm>
            <a:off x="2930278" y="438539"/>
            <a:ext cx="6250497" cy="5638798"/>
            <a:chOff x="2930278" y="438539"/>
            <a:chExt cx="6250497" cy="5638798"/>
          </a:xfrm>
        </p:grpSpPr>
        <p:pic>
          <p:nvPicPr>
            <p:cNvPr id="12" name="Picture 11" descr="A diagram of a computer code&#10;&#10;Description automatically generated">
              <a:extLst>
                <a:ext uri="{FF2B5EF4-FFF2-40B4-BE49-F238E27FC236}">
                  <a16:creationId xmlns:a16="http://schemas.microsoft.com/office/drawing/2014/main" id="{FC486915-1B7D-A7F9-3F88-581C2A065F90}"/>
                </a:ext>
              </a:extLst>
            </p:cNvPr>
            <p:cNvPicPr>
              <a:picLocks noChangeAspect="1"/>
            </p:cNvPicPr>
            <p:nvPr/>
          </p:nvPicPr>
          <p:blipFill>
            <a:blip r:embed="rId5"/>
            <a:stretch>
              <a:fillRect/>
            </a:stretch>
          </p:blipFill>
          <p:spPr>
            <a:xfrm>
              <a:off x="3093564" y="438539"/>
              <a:ext cx="6087211" cy="5638798"/>
            </a:xfrm>
            <a:prstGeom prst="rect">
              <a:avLst/>
            </a:prstGeom>
          </p:spPr>
        </p:pic>
        <p:cxnSp>
          <p:nvCxnSpPr>
            <p:cNvPr id="18" name="Straight Arrow Connector 17">
              <a:extLst>
                <a:ext uri="{FF2B5EF4-FFF2-40B4-BE49-F238E27FC236}">
                  <a16:creationId xmlns:a16="http://schemas.microsoft.com/office/drawing/2014/main" id="{7FBF3F8F-C540-3991-2C5B-6437264B0E47}"/>
                </a:ext>
              </a:extLst>
            </p:cNvPr>
            <p:cNvCxnSpPr>
              <a:cxnSpLocks/>
              <a:stCxn id="10" idx="3"/>
            </p:cNvCxnSpPr>
            <p:nvPr/>
          </p:nvCxnSpPr>
          <p:spPr>
            <a:xfrm flipV="1">
              <a:off x="2930278" y="3332036"/>
              <a:ext cx="326106" cy="1"/>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6E6D9DF8-3168-4662-9ADE-F6A0A40D1103}"/>
              </a:ext>
            </a:extLst>
          </p:cNvPr>
          <p:cNvCxnSpPr>
            <a:cxnSpLocks/>
            <a:endCxn id="16" idx="1"/>
          </p:cNvCxnSpPr>
          <p:nvPr/>
        </p:nvCxnSpPr>
        <p:spPr>
          <a:xfrm>
            <a:off x="8826677" y="1854833"/>
            <a:ext cx="517384" cy="0"/>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F8FAD0-2E44-87A0-2EE9-DE662B18F84D}"/>
              </a:ext>
            </a:extLst>
          </p:cNvPr>
          <p:cNvCxnSpPr>
            <a:cxnSpLocks/>
            <a:endCxn id="14" idx="1"/>
          </p:cNvCxnSpPr>
          <p:nvPr/>
        </p:nvCxnSpPr>
        <p:spPr>
          <a:xfrm>
            <a:off x="8826677" y="4882070"/>
            <a:ext cx="517384" cy="5212"/>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3A760F-C728-5945-2A0E-392FBB8C7B04}"/>
              </a:ext>
            </a:extLst>
          </p:cNvPr>
          <p:cNvSpPr txBox="1"/>
          <p:nvPr/>
        </p:nvSpPr>
        <p:spPr>
          <a:xfrm>
            <a:off x="415678" y="2037966"/>
            <a:ext cx="713326" cy="307777"/>
          </a:xfrm>
          <a:prstGeom prst="rect">
            <a:avLst/>
          </a:prstGeom>
          <a:noFill/>
        </p:spPr>
        <p:txBody>
          <a:bodyPr wrap="square" rtlCol="0">
            <a:spAutoFit/>
          </a:bodyPr>
          <a:lstStyle/>
          <a:p>
            <a:r>
              <a:rPr lang="en-US" sz="1400" dirty="0">
                <a:latin typeface="Candara" panose="020E0502030303020204" pitchFamily="34" charset="0"/>
              </a:rPr>
              <a:t>input</a:t>
            </a:r>
          </a:p>
        </p:txBody>
      </p:sp>
      <p:sp>
        <p:nvSpPr>
          <p:cNvPr id="25" name="TextBox 24">
            <a:extLst>
              <a:ext uri="{FF2B5EF4-FFF2-40B4-BE49-F238E27FC236}">
                <a16:creationId xmlns:a16="http://schemas.microsoft.com/office/drawing/2014/main" id="{88F3B83F-AF66-0965-137E-E0179C78629A}"/>
              </a:ext>
            </a:extLst>
          </p:cNvPr>
          <p:cNvSpPr txBox="1"/>
          <p:nvPr/>
        </p:nvSpPr>
        <p:spPr>
          <a:xfrm>
            <a:off x="9344060" y="565984"/>
            <a:ext cx="2403182" cy="307777"/>
          </a:xfrm>
          <a:prstGeom prst="rect">
            <a:avLst/>
          </a:prstGeom>
          <a:noFill/>
        </p:spPr>
        <p:txBody>
          <a:bodyPr wrap="square" rtlCol="0">
            <a:spAutoFit/>
          </a:bodyPr>
          <a:lstStyle/>
          <a:p>
            <a:r>
              <a:rPr lang="en-US" sz="1400" dirty="0">
                <a:latin typeface="Candara" panose="020E0502030303020204" pitchFamily="34" charset="0"/>
              </a:rPr>
              <a:t>Segmentation output (mask)</a:t>
            </a:r>
          </a:p>
        </p:txBody>
      </p:sp>
      <p:sp>
        <p:nvSpPr>
          <p:cNvPr id="26" name="TextBox 25">
            <a:extLst>
              <a:ext uri="{FF2B5EF4-FFF2-40B4-BE49-F238E27FC236}">
                <a16:creationId xmlns:a16="http://schemas.microsoft.com/office/drawing/2014/main" id="{BBA39029-FBF0-0FFF-9388-9E0A7FF84ACF}"/>
              </a:ext>
            </a:extLst>
          </p:cNvPr>
          <p:cNvSpPr txBox="1"/>
          <p:nvPr/>
        </p:nvSpPr>
        <p:spPr>
          <a:xfrm>
            <a:off x="9344060" y="3598433"/>
            <a:ext cx="2403182" cy="307777"/>
          </a:xfrm>
          <a:prstGeom prst="rect">
            <a:avLst/>
          </a:prstGeom>
          <a:noFill/>
        </p:spPr>
        <p:txBody>
          <a:bodyPr wrap="square" rtlCol="0">
            <a:spAutoFit/>
          </a:bodyPr>
          <a:lstStyle/>
          <a:p>
            <a:r>
              <a:rPr lang="en-US" sz="1400" dirty="0">
                <a:latin typeface="Candara" panose="020E0502030303020204" pitchFamily="34" charset="0"/>
              </a:rPr>
              <a:t>Regression output</a:t>
            </a:r>
          </a:p>
        </p:txBody>
      </p:sp>
      <p:grpSp>
        <p:nvGrpSpPr>
          <p:cNvPr id="57" name="Group 56">
            <a:extLst>
              <a:ext uri="{FF2B5EF4-FFF2-40B4-BE49-F238E27FC236}">
                <a16:creationId xmlns:a16="http://schemas.microsoft.com/office/drawing/2014/main" id="{7E43268E-7545-5A46-DF2B-433CA5558DBC}"/>
              </a:ext>
            </a:extLst>
          </p:cNvPr>
          <p:cNvGrpSpPr/>
          <p:nvPr/>
        </p:nvGrpSpPr>
        <p:grpSpPr>
          <a:xfrm>
            <a:off x="4800518" y="3974841"/>
            <a:ext cx="1676566" cy="2360979"/>
            <a:chOff x="4800518" y="3974841"/>
            <a:chExt cx="1676566" cy="2360979"/>
          </a:xfrm>
        </p:grpSpPr>
        <p:grpSp>
          <p:nvGrpSpPr>
            <p:cNvPr id="52" name="Group 51">
              <a:extLst>
                <a:ext uri="{FF2B5EF4-FFF2-40B4-BE49-F238E27FC236}">
                  <a16:creationId xmlns:a16="http://schemas.microsoft.com/office/drawing/2014/main" id="{0C7E7B86-B9B6-66F9-D0EF-7FEF8548460C}"/>
                </a:ext>
              </a:extLst>
            </p:cNvPr>
            <p:cNvGrpSpPr/>
            <p:nvPr/>
          </p:nvGrpSpPr>
          <p:grpSpPr>
            <a:xfrm>
              <a:off x="4800518" y="4734966"/>
              <a:ext cx="1676566" cy="1600854"/>
              <a:chOff x="4800518" y="4734966"/>
              <a:chExt cx="1676566" cy="1600854"/>
            </a:xfrm>
          </p:grpSpPr>
          <p:grpSp>
            <p:nvGrpSpPr>
              <p:cNvPr id="38" name="Group 37">
                <a:extLst>
                  <a:ext uri="{FF2B5EF4-FFF2-40B4-BE49-F238E27FC236}">
                    <a16:creationId xmlns:a16="http://schemas.microsoft.com/office/drawing/2014/main" id="{6223CD4D-0ED6-C6CF-0E49-2967232B25E5}"/>
                  </a:ext>
                </a:extLst>
              </p:cNvPr>
              <p:cNvGrpSpPr/>
              <p:nvPr/>
            </p:nvGrpSpPr>
            <p:grpSpPr>
              <a:xfrm>
                <a:off x="4800518" y="4734966"/>
                <a:ext cx="1511559" cy="1324819"/>
                <a:chOff x="3774233" y="4590010"/>
                <a:chExt cx="1511559" cy="1324819"/>
              </a:xfrm>
            </p:grpSpPr>
            <p:grpSp>
              <p:nvGrpSpPr>
                <p:cNvPr id="32" name="Group 31">
                  <a:extLst>
                    <a:ext uri="{FF2B5EF4-FFF2-40B4-BE49-F238E27FC236}">
                      <a16:creationId xmlns:a16="http://schemas.microsoft.com/office/drawing/2014/main" id="{1179BFDD-BC10-A270-D5E8-5CF12CA34A71}"/>
                    </a:ext>
                  </a:extLst>
                </p:cNvPr>
                <p:cNvGrpSpPr/>
                <p:nvPr/>
              </p:nvGrpSpPr>
              <p:grpSpPr>
                <a:xfrm>
                  <a:off x="4371392" y="4590010"/>
                  <a:ext cx="914400" cy="1097280"/>
                  <a:chOff x="3760237" y="4825234"/>
                  <a:chExt cx="1222310" cy="1466707"/>
                </a:xfrm>
              </p:grpSpPr>
              <p:sp>
                <p:nvSpPr>
                  <p:cNvPr id="28" name="Flowchart: Magnetic Disk 27">
                    <a:extLst>
                      <a:ext uri="{FF2B5EF4-FFF2-40B4-BE49-F238E27FC236}">
                        <a16:creationId xmlns:a16="http://schemas.microsoft.com/office/drawing/2014/main" id="{D563BDEE-C847-B96B-993A-FB8F1243A93F}"/>
                      </a:ext>
                    </a:extLst>
                  </p:cNvPr>
                  <p:cNvSpPr/>
                  <p:nvPr/>
                </p:nvSpPr>
                <p:spPr>
                  <a:xfrm>
                    <a:off x="3760237" y="5862733"/>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gnetic Disk 28">
                    <a:extLst>
                      <a:ext uri="{FF2B5EF4-FFF2-40B4-BE49-F238E27FC236}">
                        <a16:creationId xmlns:a16="http://schemas.microsoft.com/office/drawing/2014/main" id="{058D4E86-AD12-BBD4-2815-98C52B904683}"/>
                      </a:ext>
                    </a:extLst>
                  </p:cNvPr>
                  <p:cNvSpPr/>
                  <p:nvPr/>
                </p:nvSpPr>
                <p:spPr>
                  <a:xfrm>
                    <a:off x="3760237" y="5516900"/>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gnetic Disk 29">
                    <a:extLst>
                      <a:ext uri="{FF2B5EF4-FFF2-40B4-BE49-F238E27FC236}">
                        <a16:creationId xmlns:a16="http://schemas.microsoft.com/office/drawing/2014/main" id="{20CDBE04-0C96-2F00-733D-819A68C988DB}"/>
                      </a:ext>
                    </a:extLst>
                  </p:cNvPr>
                  <p:cNvSpPr/>
                  <p:nvPr/>
                </p:nvSpPr>
                <p:spPr>
                  <a:xfrm>
                    <a:off x="3760237" y="5171067"/>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gnetic Disk 30">
                    <a:extLst>
                      <a:ext uri="{FF2B5EF4-FFF2-40B4-BE49-F238E27FC236}">
                        <a16:creationId xmlns:a16="http://schemas.microsoft.com/office/drawing/2014/main" id="{AB302FA0-E331-BA3F-3CC7-F6D34111DB54}"/>
                      </a:ext>
                    </a:extLst>
                  </p:cNvPr>
                  <p:cNvSpPr/>
                  <p:nvPr/>
                </p:nvSpPr>
                <p:spPr>
                  <a:xfrm>
                    <a:off x="3760237" y="4825234"/>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598D88F-A715-564F-E579-96F23BFD2555}"/>
                    </a:ext>
                  </a:extLst>
                </p:cNvPr>
                <p:cNvGrpSpPr/>
                <p:nvPr/>
              </p:nvGrpSpPr>
              <p:grpSpPr>
                <a:xfrm>
                  <a:off x="3774233" y="4817549"/>
                  <a:ext cx="914400" cy="1097280"/>
                  <a:chOff x="3760237" y="4825234"/>
                  <a:chExt cx="1222310" cy="1466707"/>
                </a:xfrm>
              </p:grpSpPr>
              <p:sp>
                <p:nvSpPr>
                  <p:cNvPr id="34" name="Flowchart: Magnetic Disk 33">
                    <a:extLst>
                      <a:ext uri="{FF2B5EF4-FFF2-40B4-BE49-F238E27FC236}">
                        <a16:creationId xmlns:a16="http://schemas.microsoft.com/office/drawing/2014/main" id="{1F6CBE05-494D-0239-2795-CFA093390AF4}"/>
                      </a:ext>
                    </a:extLst>
                  </p:cNvPr>
                  <p:cNvSpPr/>
                  <p:nvPr/>
                </p:nvSpPr>
                <p:spPr>
                  <a:xfrm>
                    <a:off x="3760237" y="5862733"/>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gnetic Disk 34">
                    <a:extLst>
                      <a:ext uri="{FF2B5EF4-FFF2-40B4-BE49-F238E27FC236}">
                        <a16:creationId xmlns:a16="http://schemas.microsoft.com/office/drawing/2014/main" id="{3406BC1E-B8D8-E2D8-0FCD-E116484D8CB5}"/>
                      </a:ext>
                    </a:extLst>
                  </p:cNvPr>
                  <p:cNvSpPr/>
                  <p:nvPr/>
                </p:nvSpPr>
                <p:spPr>
                  <a:xfrm>
                    <a:off x="3760237" y="5516900"/>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gnetic Disk 35">
                    <a:extLst>
                      <a:ext uri="{FF2B5EF4-FFF2-40B4-BE49-F238E27FC236}">
                        <a16:creationId xmlns:a16="http://schemas.microsoft.com/office/drawing/2014/main" id="{36229FF5-EDBE-989F-6237-7664BC381823}"/>
                      </a:ext>
                    </a:extLst>
                  </p:cNvPr>
                  <p:cNvSpPr/>
                  <p:nvPr/>
                </p:nvSpPr>
                <p:spPr>
                  <a:xfrm>
                    <a:off x="3760237" y="5171067"/>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gnetic Disk 36">
                    <a:extLst>
                      <a:ext uri="{FF2B5EF4-FFF2-40B4-BE49-F238E27FC236}">
                        <a16:creationId xmlns:a16="http://schemas.microsoft.com/office/drawing/2014/main" id="{25593095-CF0C-6D38-47B1-55435A8A620A}"/>
                      </a:ext>
                    </a:extLst>
                  </p:cNvPr>
                  <p:cNvSpPr/>
                  <p:nvPr/>
                </p:nvSpPr>
                <p:spPr>
                  <a:xfrm>
                    <a:off x="3760237" y="4825234"/>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TextBox 50">
                <a:extLst>
                  <a:ext uri="{FF2B5EF4-FFF2-40B4-BE49-F238E27FC236}">
                    <a16:creationId xmlns:a16="http://schemas.microsoft.com/office/drawing/2014/main" id="{00A8696B-5E73-4D53-F6E9-CE343E5161E2}"/>
                  </a:ext>
                </a:extLst>
              </p:cNvPr>
              <p:cNvSpPr txBox="1"/>
              <p:nvPr/>
            </p:nvSpPr>
            <p:spPr>
              <a:xfrm>
                <a:off x="4813546" y="6028043"/>
                <a:ext cx="1663538" cy="307777"/>
              </a:xfrm>
              <a:prstGeom prst="rect">
                <a:avLst/>
              </a:prstGeom>
              <a:noFill/>
            </p:spPr>
            <p:txBody>
              <a:bodyPr wrap="square" rtlCol="0">
                <a:spAutoFit/>
              </a:bodyPr>
              <a:lstStyle/>
              <a:p>
                <a:r>
                  <a:rPr lang="en-US" sz="1400" dirty="0">
                    <a:latin typeface="Candara" panose="020E0502030303020204" pitchFamily="34" charset="0"/>
                  </a:rPr>
                  <a:t>Permanent storage</a:t>
                </a:r>
              </a:p>
            </p:txBody>
          </p:sp>
        </p:grpSp>
        <p:cxnSp>
          <p:nvCxnSpPr>
            <p:cNvPr id="56" name="Straight Arrow Connector 55">
              <a:extLst>
                <a:ext uri="{FF2B5EF4-FFF2-40B4-BE49-F238E27FC236}">
                  <a16:creationId xmlns:a16="http://schemas.microsoft.com/office/drawing/2014/main" id="{C3C1BFFD-7CFA-329C-F210-84DCAA5752D6}"/>
                </a:ext>
              </a:extLst>
            </p:cNvPr>
            <p:cNvCxnSpPr>
              <a:endCxn id="31" idx="1"/>
            </p:cNvCxnSpPr>
            <p:nvPr/>
          </p:nvCxnSpPr>
          <p:spPr>
            <a:xfrm>
              <a:off x="5854877" y="3974841"/>
              <a:ext cx="0" cy="760125"/>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896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10" name="Picture 9" descr="A purple background with green and yellow confetti&#10;&#10;Description automatically generated">
            <a:extLst>
              <a:ext uri="{FF2B5EF4-FFF2-40B4-BE49-F238E27FC236}">
                <a16:creationId xmlns:a16="http://schemas.microsoft.com/office/drawing/2014/main" id="{C9BA0413-2A6B-A910-3E6C-E90185802E77}"/>
              </a:ext>
            </a:extLst>
          </p:cNvPr>
          <p:cNvPicPr>
            <a:picLocks noChangeAspect="1"/>
          </p:cNvPicPr>
          <p:nvPr/>
        </p:nvPicPr>
        <p:blipFill>
          <a:blip r:embed="rId2"/>
          <a:stretch>
            <a:fillRect/>
          </a:stretch>
        </p:blipFill>
        <p:spPr>
          <a:xfrm>
            <a:off x="415678" y="2350965"/>
            <a:ext cx="2514600" cy="1962143"/>
          </a:xfrm>
          <a:prstGeom prst="rect">
            <a:avLst/>
          </a:prstGeom>
        </p:spPr>
      </p:pic>
      <p:pic>
        <p:nvPicPr>
          <p:cNvPr id="14" name="Picture 13" descr="A green screen with yellow spots&#10;&#10;Description automatically generated">
            <a:extLst>
              <a:ext uri="{FF2B5EF4-FFF2-40B4-BE49-F238E27FC236}">
                <a16:creationId xmlns:a16="http://schemas.microsoft.com/office/drawing/2014/main" id="{69338201-E28F-774B-23F3-ED73132FBA92}"/>
              </a:ext>
            </a:extLst>
          </p:cNvPr>
          <p:cNvPicPr>
            <a:picLocks noChangeAspect="1"/>
          </p:cNvPicPr>
          <p:nvPr/>
        </p:nvPicPr>
        <p:blipFill>
          <a:blip r:embed="rId3"/>
          <a:stretch>
            <a:fillRect/>
          </a:stretch>
        </p:blipFill>
        <p:spPr>
          <a:xfrm>
            <a:off x="9344061" y="3906210"/>
            <a:ext cx="2514600" cy="1962144"/>
          </a:xfrm>
          <a:prstGeom prst="rect">
            <a:avLst/>
          </a:prstGeom>
        </p:spPr>
      </p:pic>
      <p:pic>
        <p:nvPicPr>
          <p:cNvPr id="16" name="Picture 15" descr="A purple background with black dots&#10;&#10;Description automatically generated">
            <a:extLst>
              <a:ext uri="{FF2B5EF4-FFF2-40B4-BE49-F238E27FC236}">
                <a16:creationId xmlns:a16="http://schemas.microsoft.com/office/drawing/2014/main" id="{A3041D71-5A5E-3C75-CF3B-C23F3E279320}"/>
              </a:ext>
            </a:extLst>
          </p:cNvPr>
          <p:cNvPicPr>
            <a:picLocks noChangeAspect="1"/>
          </p:cNvPicPr>
          <p:nvPr/>
        </p:nvPicPr>
        <p:blipFill>
          <a:blip r:embed="rId4"/>
          <a:stretch>
            <a:fillRect/>
          </a:stretch>
        </p:blipFill>
        <p:spPr>
          <a:xfrm>
            <a:off x="9344061" y="873761"/>
            <a:ext cx="2514600" cy="1962144"/>
          </a:xfrm>
          <a:prstGeom prst="rect">
            <a:avLst/>
          </a:prstGeom>
        </p:spPr>
      </p:pic>
      <p:grpSp>
        <p:nvGrpSpPr>
          <p:cNvPr id="27" name="Group 26">
            <a:extLst>
              <a:ext uri="{FF2B5EF4-FFF2-40B4-BE49-F238E27FC236}">
                <a16:creationId xmlns:a16="http://schemas.microsoft.com/office/drawing/2014/main" id="{0FF4B8F7-9208-F034-690A-4AE65C80E660}"/>
              </a:ext>
            </a:extLst>
          </p:cNvPr>
          <p:cNvGrpSpPr/>
          <p:nvPr/>
        </p:nvGrpSpPr>
        <p:grpSpPr>
          <a:xfrm>
            <a:off x="2930278" y="438539"/>
            <a:ext cx="6250497" cy="5638798"/>
            <a:chOff x="2930278" y="438539"/>
            <a:chExt cx="6250497" cy="5638798"/>
          </a:xfrm>
        </p:grpSpPr>
        <p:pic>
          <p:nvPicPr>
            <p:cNvPr id="12" name="Picture 11" descr="A diagram of a computer code&#10;&#10;Description automatically generated">
              <a:extLst>
                <a:ext uri="{FF2B5EF4-FFF2-40B4-BE49-F238E27FC236}">
                  <a16:creationId xmlns:a16="http://schemas.microsoft.com/office/drawing/2014/main" id="{FC486915-1B7D-A7F9-3F88-581C2A065F90}"/>
                </a:ext>
              </a:extLst>
            </p:cNvPr>
            <p:cNvPicPr>
              <a:picLocks noChangeAspect="1"/>
            </p:cNvPicPr>
            <p:nvPr/>
          </p:nvPicPr>
          <p:blipFill>
            <a:blip r:embed="rId5"/>
            <a:stretch>
              <a:fillRect/>
            </a:stretch>
          </p:blipFill>
          <p:spPr>
            <a:xfrm>
              <a:off x="3093564" y="438539"/>
              <a:ext cx="6087211" cy="5638798"/>
            </a:xfrm>
            <a:prstGeom prst="rect">
              <a:avLst/>
            </a:prstGeom>
          </p:spPr>
        </p:pic>
        <p:cxnSp>
          <p:nvCxnSpPr>
            <p:cNvPr id="18" name="Straight Arrow Connector 17">
              <a:extLst>
                <a:ext uri="{FF2B5EF4-FFF2-40B4-BE49-F238E27FC236}">
                  <a16:creationId xmlns:a16="http://schemas.microsoft.com/office/drawing/2014/main" id="{7FBF3F8F-C540-3991-2C5B-6437264B0E47}"/>
                </a:ext>
              </a:extLst>
            </p:cNvPr>
            <p:cNvCxnSpPr>
              <a:cxnSpLocks/>
              <a:stCxn id="10" idx="3"/>
            </p:cNvCxnSpPr>
            <p:nvPr/>
          </p:nvCxnSpPr>
          <p:spPr>
            <a:xfrm flipV="1">
              <a:off x="2930278" y="3332036"/>
              <a:ext cx="326106" cy="1"/>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6E6D9DF8-3168-4662-9ADE-F6A0A40D1103}"/>
              </a:ext>
            </a:extLst>
          </p:cNvPr>
          <p:cNvCxnSpPr>
            <a:cxnSpLocks/>
            <a:endCxn id="16" idx="1"/>
          </p:cNvCxnSpPr>
          <p:nvPr/>
        </p:nvCxnSpPr>
        <p:spPr>
          <a:xfrm>
            <a:off x="8826677" y="1854833"/>
            <a:ext cx="517384" cy="0"/>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F8FAD0-2E44-87A0-2EE9-DE662B18F84D}"/>
              </a:ext>
            </a:extLst>
          </p:cNvPr>
          <p:cNvCxnSpPr>
            <a:cxnSpLocks/>
            <a:endCxn id="14" idx="1"/>
          </p:cNvCxnSpPr>
          <p:nvPr/>
        </p:nvCxnSpPr>
        <p:spPr>
          <a:xfrm>
            <a:off x="8826677" y="4882070"/>
            <a:ext cx="517384" cy="5212"/>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3A760F-C728-5945-2A0E-392FBB8C7B04}"/>
              </a:ext>
            </a:extLst>
          </p:cNvPr>
          <p:cNvSpPr txBox="1"/>
          <p:nvPr/>
        </p:nvSpPr>
        <p:spPr>
          <a:xfrm>
            <a:off x="415678" y="2037966"/>
            <a:ext cx="713326" cy="307777"/>
          </a:xfrm>
          <a:prstGeom prst="rect">
            <a:avLst/>
          </a:prstGeom>
          <a:noFill/>
        </p:spPr>
        <p:txBody>
          <a:bodyPr wrap="square" rtlCol="0">
            <a:spAutoFit/>
          </a:bodyPr>
          <a:lstStyle/>
          <a:p>
            <a:r>
              <a:rPr lang="en-US" sz="1400" dirty="0">
                <a:latin typeface="Candara" panose="020E0502030303020204" pitchFamily="34" charset="0"/>
              </a:rPr>
              <a:t>input</a:t>
            </a:r>
          </a:p>
        </p:txBody>
      </p:sp>
      <p:sp>
        <p:nvSpPr>
          <p:cNvPr id="25" name="TextBox 24">
            <a:extLst>
              <a:ext uri="{FF2B5EF4-FFF2-40B4-BE49-F238E27FC236}">
                <a16:creationId xmlns:a16="http://schemas.microsoft.com/office/drawing/2014/main" id="{88F3B83F-AF66-0965-137E-E0179C78629A}"/>
              </a:ext>
            </a:extLst>
          </p:cNvPr>
          <p:cNvSpPr txBox="1"/>
          <p:nvPr/>
        </p:nvSpPr>
        <p:spPr>
          <a:xfrm>
            <a:off x="9344060" y="565984"/>
            <a:ext cx="2403182" cy="307777"/>
          </a:xfrm>
          <a:prstGeom prst="rect">
            <a:avLst/>
          </a:prstGeom>
          <a:noFill/>
        </p:spPr>
        <p:txBody>
          <a:bodyPr wrap="square" rtlCol="0">
            <a:spAutoFit/>
          </a:bodyPr>
          <a:lstStyle/>
          <a:p>
            <a:r>
              <a:rPr lang="en-US" sz="1400" dirty="0">
                <a:latin typeface="Candara" panose="020E0502030303020204" pitchFamily="34" charset="0"/>
              </a:rPr>
              <a:t>Segmentation output (mask)</a:t>
            </a:r>
          </a:p>
        </p:txBody>
      </p:sp>
      <p:sp>
        <p:nvSpPr>
          <p:cNvPr id="26" name="TextBox 25">
            <a:extLst>
              <a:ext uri="{FF2B5EF4-FFF2-40B4-BE49-F238E27FC236}">
                <a16:creationId xmlns:a16="http://schemas.microsoft.com/office/drawing/2014/main" id="{BBA39029-FBF0-0FFF-9388-9E0A7FF84ACF}"/>
              </a:ext>
            </a:extLst>
          </p:cNvPr>
          <p:cNvSpPr txBox="1"/>
          <p:nvPr/>
        </p:nvSpPr>
        <p:spPr>
          <a:xfrm>
            <a:off x="9344060" y="3598433"/>
            <a:ext cx="2403182" cy="307777"/>
          </a:xfrm>
          <a:prstGeom prst="rect">
            <a:avLst/>
          </a:prstGeom>
          <a:noFill/>
        </p:spPr>
        <p:txBody>
          <a:bodyPr wrap="square" rtlCol="0">
            <a:spAutoFit/>
          </a:bodyPr>
          <a:lstStyle/>
          <a:p>
            <a:r>
              <a:rPr lang="en-US" sz="1400" dirty="0">
                <a:latin typeface="Candara" panose="020E0502030303020204" pitchFamily="34" charset="0"/>
              </a:rPr>
              <a:t>Regression output</a:t>
            </a:r>
          </a:p>
        </p:txBody>
      </p:sp>
      <p:grpSp>
        <p:nvGrpSpPr>
          <p:cNvPr id="57" name="Group 56">
            <a:extLst>
              <a:ext uri="{FF2B5EF4-FFF2-40B4-BE49-F238E27FC236}">
                <a16:creationId xmlns:a16="http://schemas.microsoft.com/office/drawing/2014/main" id="{7E43268E-7545-5A46-DF2B-433CA5558DBC}"/>
              </a:ext>
            </a:extLst>
          </p:cNvPr>
          <p:cNvGrpSpPr/>
          <p:nvPr/>
        </p:nvGrpSpPr>
        <p:grpSpPr>
          <a:xfrm>
            <a:off x="4800518" y="3974841"/>
            <a:ext cx="1676566" cy="2360979"/>
            <a:chOff x="4800518" y="3974841"/>
            <a:chExt cx="1676566" cy="2360979"/>
          </a:xfrm>
        </p:grpSpPr>
        <p:grpSp>
          <p:nvGrpSpPr>
            <p:cNvPr id="52" name="Group 51">
              <a:extLst>
                <a:ext uri="{FF2B5EF4-FFF2-40B4-BE49-F238E27FC236}">
                  <a16:creationId xmlns:a16="http://schemas.microsoft.com/office/drawing/2014/main" id="{0C7E7B86-B9B6-66F9-D0EF-7FEF8548460C}"/>
                </a:ext>
              </a:extLst>
            </p:cNvPr>
            <p:cNvGrpSpPr/>
            <p:nvPr/>
          </p:nvGrpSpPr>
          <p:grpSpPr>
            <a:xfrm>
              <a:off x="4800518" y="4734966"/>
              <a:ext cx="1676566" cy="1600854"/>
              <a:chOff x="4800518" y="4734966"/>
              <a:chExt cx="1676566" cy="1600854"/>
            </a:xfrm>
          </p:grpSpPr>
          <p:grpSp>
            <p:nvGrpSpPr>
              <p:cNvPr id="38" name="Group 37">
                <a:extLst>
                  <a:ext uri="{FF2B5EF4-FFF2-40B4-BE49-F238E27FC236}">
                    <a16:creationId xmlns:a16="http://schemas.microsoft.com/office/drawing/2014/main" id="{6223CD4D-0ED6-C6CF-0E49-2967232B25E5}"/>
                  </a:ext>
                </a:extLst>
              </p:cNvPr>
              <p:cNvGrpSpPr/>
              <p:nvPr/>
            </p:nvGrpSpPr>
            <p:grpSpPr>
              <a:xfrm>
                <a:off x="4800518" y="4734966"/>
                <a:ext cx="1511559" cy="1324819"/>
                <a:chOff x="3774233" y="4590010"/>
                <a:chExt cx="1511559" cy="1324819"/>
              </a:xfrm>
            </p:grpSpPr>
            <p:grpSp>
              <p:nvGrpSpPr>
                <p:cNvPr id="32" name="Group 31">
                  <a:extLst>
                    <a:ext uri="{FF2B5EF4-FFF2-40B4-BE49-F238E27FC236}">
                      <a16:creationId xmlns:a16="http://schemas.microsoft.com/office/drawing/2014/main" id="{1179BFDD-BC10-A270-D5E8-5CF12CA34A71}"/>
                    </a:ext>
                  </a:extLst>
                </p:cNvPr>
                <p:cNvGrpSpPr/>
                <p:nvPr/>
              </p:nvGrpSpPr>
              <p:grpSpPr>
                <a:xfrm>
                  <a:off x="4371392" y="4590010"/>
                  <a:ext cx="914400" cy="1097280"/>
                  <a:chOff x="3760237" y="4825234"/>
                  <a:chExt cx="1222310" cy="1466707"/>
                </a:xfrm>
              </p:grpSpPr>
              <p:sp>
                <p:nvSpPr>
                  <p:cNvPr id="28" name="Flowchart: Magnetic Disk 27">
                    <a:extLst>
                      <a:ext uri="{FF2B5EF4-FFF2-40B4-BE49-F238E27FC236}">
                        <a16:creationId xmlns:a16="http://schemas.microsoft.com/office/drawing/2014/main" id="{D563BDEE-C847-B96B-993A-FB8F1243A93F}"/>
                      </a:ext>
                    </a:extLst>
                  </p:cNvPr>
                  <p:cNvSpPr/>
                  <p:nvPr/>
                </p:nvSpPr>
                <p:spPr>
                  <a:xfrm>
                    <a:off x="3760237" y="5862733"/>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gnetic Disk 28">
                    <a:extLst>
                      <a:ext uri="{FF2B5EF4-FFF2-40B4-BE49-F238E27FC236}">
                        <a16:creationId xmlns:a16="http://schemas.microsoft.com/office/drawing/2014/main" id="{058D4E86-AD12-BBD4-2815-98C52B904683}"/>
                      </a:ext>
                    </a:extLst>
                  </p:cNvPr>
                  <p:cNvSpPr/>
                  <p:nvPr/>
                </p:nvSpPr>
                <p:spPr>
                  <a:xfrm>
                    <a:off x="3760237" y="5516900"/>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gnetic Disk 29">
                    <a:extLst>
                      <a:ext uri="{FF2B5EF4-FFF2-40B4-BE49-F238E27FC236}">
                        <a16:creationId xmlns:a16="http://schemas.microsoft.com/office/drawing/2014/main" id="{20CDBE04-0C96-2F00-733D-819A68C988DB}"/>
                      </a:ext>
                    </a:extLst>
                  </p:cNvPr>
                  <p:cNvSpPr/>
                  <p:nvPr/>
                </p:nvSpPr>
                <p:spPr>
                  <a:xfrm>
                    <a:off x="3760237" y="5171067"/>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gnetic Disk 30">
                    <a:extLst>
                      <a:ext uri="{FF2B5EF4-FFF2-40B4-BE49-F238E27FC236}">
                        <a16:creationId xmlns:a16="http://schemas.microsoft.com/office/drawing/2014/main" id="{AB302FA0-E331-BA3F-3CC7-F6D34111DB54}"/>
                      </a:ext>
                    </a:extLst>
                  </p:cNvPr>
                  <p:cNvSpPr/>
                  <p:nvPr/>
                </p:nvSpPr>
                <p:spPr>
                  <a:xfrm>
                    <a:off x="3760237" y="4825234"/>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598D88F-A715-564F-E579-96F23BFD2555}"/>
                    </a:ext>
                  </a:extLst>
                </p:cNvPr>
                <p:cNvGrpSpPr/>
                <p:nvPr/>
              </p:nvGrpSpPr>
              <p:grpSpPr>
                <a:xfrm>
                  <a:off x="3774233" y="4817549"/>
                  <a:ext cx="914400" cy="1097280"/>
                  <a:chOff x="3760237" y="4825234"/>
                  <a:chExt cx="1222310" cy="1466707"/>
                </a:xfrm>
              </p:grpSpPr>
              <p:sp>
                <p:nvSpPr>
                  <p:cNvPr id="34" name="Flowchart: Magnetic Disk 33">
                    <a:extLst>
                      <a:ext uri="{FF2B5EF4-FFF2-40B4-BE49-F238E27FC236}">
                        <a16:creationId xmlns:a16="http://schemas.microsoft.com/office/drawing/2014/main" id="{1F6CBE05-494D-0239-2795-CFA093390AF4}"/>
                      </a:ext>
                    </a:extLst>
                  </p:cNvPr>
                  <p:cNvSpPr/>
                  <p:nvPr/>
                </p:nvSpPr>
                <p:spPr>
                  <a:xfrm>
                    <a:off x="3760237" y="5862733"/>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gnetic Disk 34">
                    <a:extLst>
                      <a:ext uri="{FF2B5EF4-FFF2-40B4-BE49-F238E27FC236}">
                        <a16:creationId xmlns:a16="http://schemas.microsoft.com/office/drawing/2014/main" id="{3406BC1E-B8D8-E2D8-0FCD-E116484D8CB5}"/>
                      </a:ext>
                    </a:extLst>
                  </p:cNvPr>
                  <p:cNvSpPr/>
                  <p:nvPr/>
                </p:nvSpPr>
                <p:spPr>
                  <a:xfrm>
                    <a:off x="3760237" y="5516900"/>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gnetic Disk 35">
                    <a:extLst>
                      <a:ext uri="{FF2B5EF4-FFF2-40B4-BE49-F238E27FC236}">
                        <a16:creationId xmlns:a16="http://schemas.microsoft.com/office/drawing/2014/main" id="{36229FF5-EDBE-989F-6237-7664BC381823}"/>
                      </a:ext>
                    </a:extLst>
                  </p:cNvPr>
                  <p:cNvSpPr/>
                  <p:nvPr/>
                </p:nvSpPr>
                <p:spPr>
                  <a:xfrm>
                    <a:off x="3760237" y="5171067"/>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gnetic Disk 36">
                    <a:extLst>
                      <a:ext uri="{FF2B5EF4-FFF2-40B4-BE49-F238E27FC236}">
                        <a16:creationId xmlns:a16="http://schemas.microsoft.com/office/drawing/2014/main" id="{25593095-CF0C-6D38-47B1-55435A8A620A}"/>
                      </a:ext>
                    </a:extLst>
                  </p:cNvPr>
                  <p:cNvSpPr/>
                  <p:nvPr/>
                </p:nvSpPr>
                <p:spPr>
                  <a:xfrm>
                    <a:off x="3760237" y="4825234"/>
                    <a:ext cx="1222310" cy="429208"/>
                  </a:xfrm>
                  <a:prstGeom prst="flowChartMagneticDisk">
                    <a:avLst/>
                  </a:prstGeom>
                  <a:solidFill>
                    <a:schemeClr val="accent2">
                      <a:lumMod val="60000"/>
                      <a:lumOff val="40000"/>
                      <a:alpha val="64000"/>
                    </a:schemeClr>
                  </a:solidFill>
                  <a:ln>
                    <a:solidFill>
                      <a:schemeClr val="accent2">
                        <a:lumMod val="5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TextBox 50">
                <a:extLst>
                  <a:ext uri="{FF2B5EF4-FFF2-40B4-BE49-F238E27FC236}">
                    <a16:creationId xmlns:a16="http://schemas.microsoft.com/office/drawing/2014/main" id="{00A8696B-5E73-4D53-F6E9-CE343E5161E2}"/>
                  </a:ext>
                </a:extLst>
              </p:cNvPr>
              <p:cNvSpPr txBox="1"/>
              <p:nvPr/>
            </p:nvSpPr>
            <p:spPr>
              <a:xfrm>
                <a:off x="4813546" y="6028043"/>
                <a:ext cx="1663538" cy="307777"/>
              </a:xfrm>
              <a:prstGeom prst="rect">
                <a:avLst/>
              </a:prstGeom>
              <a:noFill/>
            </p:spPr>
            <p:txBody>
              <a:bodyPr wrap="square" rtlCol="0">
                <a:spAutoFit/>
              </a:bodyPr>
              <a:lstStyle/>
              <a:p>
                <a:r>
                  <a:rPr lang="en-US" sz="1400" dirty="0">
                    <a:latin typeface="Candara" panose="020E0502030303020204" pitchFamily="34" charset="0"/>
                  </a:rPr>
                  <a:t>Permanent storage</a:t>
                </a:r>
              </a:p>
            </p:txBody>
          </p:sp>
        </p:grpSp>
        <p:cxnSp>
          <p:nvCxnSpPr>
            <p:cNvPr id="56" name="Straight Arrow Connector 55">
              <a:extLst>
                <a:ext uri="{FF2B5EF4-FFF2-40B4-BE49-F238E27FC236}">
                  <a16:creationId xmlns:a16="http://schemas.microsoft.com/office/drawing/2014/main" id="{C3C1BFFD-7CFA-329C-F210-84DCAA5752D6}"/>
                </a:ext>
              </a:extLst>
            </p:cNvPr>
            <p:cNvCxnSpPr>
              <a:endCxn id="31" idx="1"/>
            </p:cNvCxnSpPr>
            <p:nvPr/>
          </p:nvCxnSpPr>
          <p:spPr>
            <a:xfrm>
              <a:off x="5854877" y="3974841"/>
              <a:ext cx="0" cy="760125"/>
            </a:xfrm>
            <a:prstGeom prst="straightConnector1">
              <a:avLst/>
            </a:prstGeom>
            <a:ln w="38100">
              <a:solidFill>
                <a:srgbClr val="3A5A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197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pic>
        <p:nvPicPr>
          <p:cNvPr id="10" name="Picture 9" descr="A purple background with green and yellow confetti&#10;&#10;Description automatically generated">
            <a:extLst>
              <a:ext uri="{FF2B5EF4-FFF2-40B4-BE49-F238E27FC236}">
                <a16:creationId xmlns:a16="http://schemas.microsoft.com/office/drawing/2014/main" id="{C9BA0413-2A6B-A910-3E6C-E90185802E77}"/>
              </a:ext>
            </a:extLst>
          </p:cNvPr>
          <p:cNvPicPr>
            <a:picLocks noChangeAspect="1"/>
          </p:cNvPicPr>
          <p:nvPr/>
        </p:nvPicPr>
        <p:blipFill>
          <a:blip r:embed="rId2"/>
          <a:stretch>
            <a:fillRect/>
          </a:stretch>
        </p:blipFill>
        <p:spPr>
          <a:xfrm>
            <a:off x="6395630" y="1717918"/>
            <a:ext cx="3657600" cy="2854026"/>
          </a:xfrm>
          <a:prstGeom prst="rect">
            <a:avLst/>
          </a:prstGeom>
        </p:spPr>
      </p:pic>
      <p:pic>
        <p:nvPicPr>
          <p:cNvPr id="14" name="Picture 13" descr="A green screen with yellow spots&#10;&#10;Description automatically generated">
            <a:extLst>
              <a:ext uri="{FF2B5EF4-FFF2-40B4-BE49-F238E27FC236}">
                <a16:creationId xmlns:a16="http://schemas.microsoft.com/office/drawing/2014/main" id="{69338201-E28F-774B-23F3-ED73132FBA92}"/>
              </a:ext>
            </a:extLst>
          </p:cNvPr>
          <p:cNvPicPr>
            <a:picLocks noChangeAspect="1"/>
          </p:cNvPicPr>
          <p:nvPr/>
        </p:nvPicPr>
        <p:blipFill>
          <a:blip r:embed="rId3"/>
          <a:stretch>
            <a:fillRect/>
          </a:stretch>
        </p:blipFill>
        <p:spPr>
          <a:xfrm>
            <a:off x="2138770" y="1717918"/>
            <a:ext cx="3657600" cy="2854028"/>
          </a:xfrm>
          <a:prstGeom prst="rect">
            <a:avLst/>
          </a:prstGeom>
        </p:spPr>
      </p:pic>
      <p:pic>
        <p:nvPicPr>
          <p:cNvPr id="16" name="Picture 15" descr="A purple background with black dots&#10;&#10;Description automatically generated">
            <a:extLst>
              <a:ext uri="{FF2B5EF4-FFF2-40B4-BE49-F238E27FC236}">
                <a16:creationId xmlns:a16="http://schemas.microsoft.com/office/drawing/2014/main" id="{A3041D71-5A5E-3C75-CF3B-C23F3E279320}"/>
              </a:ext>
            </a:extLst>
          </p:cNvPr>
          <p:cNvPicPr>
            <a:picLocks noChangeAspect="1"/>
          </p:cNvPicPr>
          <p:nvPr/>
        </p:nvPicPr>
        <p:blipFill>
          <a:blip r:embed="rId4"/>
          <a:stretch>
            <a:fillRect/>
          </a:stretch>
        </p:blipFill>
        <p:spPr>
          <a:xfrm>
            <a:off x="2138770" y="1717918"/>
            <a:ext cx="3657600" cy="2854028"/>
          </a:xfrm>
          <a:prstGeom prst="rect">
            <a:avLst/>
          </a:prstGeom>
        </p:spPr>
      </p:pic>
      <p:sp>
        <p:nvSpPr>
          <p:cNvPr id="24" name="TextBox 23">
            <a:extLst>
              <a:ext uri="{FF2B5EF4-FFF2-40B4-BE49-F238E27FC236}">
                <a16:creationId xmlns:a16="http://schemas.microsoft.com/office/drawing/2014/main" id="{F03A760F-C728-5945-2A0E-392FBB8C7B04}"/>
              </a:ext>
            </a:extLst>
          </p:cNvPr>
          <p:cNvSpPr txBox="1"/>
          <p:nvPr/>
        </p:nvSpPr>
        <p:spPr>
          <a:xfrm>
            <a:off x="6395630" y="1410141"/>
            <a:ext cx="713326" cy="307777"/>
          </a:xfrm>
          <a:prstGeom prst="rect">
            <a:avLst/>
          </a:prstGeom>
          <a:noFill/>
        </p:spPr>
        <p:txBody>
          <a:bodyPr wrap="square" rtlCol="0">
            <a:spAutoFit/>
          </a:bodyPr>
          <a:lstStyle/>
          <a:p>
            <a:r>
              <a:rPr lang="en-US" sz="1400" dirty="0">
                <a:latin typeface="Candara" panose="020E0502030303020204" pitchFamily="34" charset="0"/>
              </a:rPr>
              <a:t>input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BA39029-FBF0-0FFF-9388-9E0A7FF84ACF}"/>
                  </a:ext>
                </a:extLst>
              </p:cNvPr>
              <p:cNvSpPr txBox="1"/>
              <p:nvPr/>
            </p:nvSpPr>
            <p:spPr>
              <a:xfrm>
                <a:off x="2138770" y="1416288"/>
                <a:ext cx="2403182" cy="307777"/>
              </a:xfrm>
              <a:prstGeom prst="rect">
                <a:avLst/>
              </a:prstGeom>
              <a:noFill/>
            </p:spPr>
            <p:txBody>
              <a:bodyPr wrap="square" rtlCol="0">
                <a:spAutoFit/>
              </a:bodyPr>
              <a:lstStyle/>
              <a:p>
                <a:r>
                  <a:rPr lang="en-US" sz="1400" dirty="0">
                    <a:latin typeface="Candara" panose="020E0502030303020204" pitchFamily="34" charset="0"/>
                  </a:rPr>
                  <a:t>Regression output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dirty="0">
                    <a:latin typeface="Candara" panose="020E0502030303020204" pitchFamily="34" charset="0"/>
                  </a:rPr>
                  <a:t> mask</a:t>
                </a:r>
              </a:p>
            </p:txBody>
          </p:sp>
        </mc:Choice>
        <mc:Fallback xmlns="">
          <p:sp>
            <p:nvSpPr>
              <p:cNvPr id="26" name="TextBox 25">
                <a:extLst>
                  <a:ext uri="{FF2B5EF4-FFF2-40B4-BE49-F238E27FC236}">
                    <a16:creationId xmlns:a16="http://schemas.microsoft.com/office/drawing/2014/main" id="{BBA39029-FBF0-0FFF-9388-9E0A7FF84ACF}"/>
                  </a:ext>
                </a:extLst>
              </p:cNvPr>
              <p:cNvSpPr txBox="1">
                <a:spLocks noRot="1" noChangeAspect="1" noMove="1" noResize="1" noEditPoints="1" noAdjustHandles="1" noChangeArrowheads="1" noChangeShapeType="1" noTextEdit="1"/>
              </p:cNvSpPr>
              <p:nvPr/>
            </p:nvSpPr>
            <p:spPr>
              <a:xfrm>
                <a:off x="2138770" y="1416288"/>
                <a:ext cx="2403182" cy="307777"/>
              </a:xfrm>
              <a:prstGeom prst="rect">
                <a:avLst/>
              </a:prstGeom>
              <a:blipFill>
                <a:blip r:embed="rId5"/>
                <a:stretch>
                  <a:fillRect l="-761" t="-1961" b="-19608"/>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8331ADA-2A2C-E66B-2A19-9DD809FC1B7C}"/>
              </a:ext>
            </a:extLst>
          </p:cNvPr>
          <p:cNvPicPr>
            <a:picLocks noChangeAspect="1"/>
          </p:cNvPicPr>
          <p:nvPr/>
        </p:nvPicPr>
        <p:blipFill rotWithShape="1">
          <a:blip r:embed="rId6"/>
          <a:srcRect t="52835"/>
          <a:stretch/>
        </p:blipFill>
        <p:spPr>
          <a:xfrm>
            <a:off x="4328007" y="4483955"/>
            <a:ext cx="3535986" cy="779237"/>
          </a:xfrm>
          <a:prstGeom prst="rect">
            <a:avLst/>
          </a:prstGeom>
        </p:spPr>
      </p:pic>
      <p:sp>
        <p:nvSpPr>
          <p:cNvPr id="17" name="TextBox 16">
            <a:extLst>
              <a:ext uri="{FF2B5EF4-FFF2-40B4-BE49-F238E27FC236}">
                <a16:creationId xmlns:a16="http://schemas.microsoft.com/office/drawing/2014/main" id="{6AAF6037-ABC5-0333-BC3C-ED84124A62D6}"/>
              </a:ext>
            </a:extLst>
          </p:cNvPr>
          <p:cNvSpPr txBox="1"/>
          <p:nvPr/>
        </p:nvSpPr>
        <p:spPr>
          <a:xfrm>
            <a:off x="5275956" y="5078526"/>
            <a:ext cx="1915886"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ndara" panose="020E0502030303020204" pitchFamily="34" charset="0"/>
              </a:rPr>
              <a:t>Regression loss</a:t>
            </a:r>
          </a:p>
        </p:txBody>
      </p:sp>
    </p:spTree>
    <p:extLst>
      <p:ext uri="{BB962C8B-B14F-4D97-AF65-F5344CB8AC3E}">
        <p14:creationId xmlns:p14="http://schemas.microsoft.com/office/powerpoint/2010/main" val="2982743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16" name="Picture 15" descr="A purple background with black dots&#10;&#10;Description automatically generated">
            <a:extLst>
              <a:ext uri="{FF2B5EF4-FFF2-40B4-BE49-F238E27FC236}">
                <a16:creationId xmlns:a16="http://schemas.microsoft.com/office/drawing/2014/main" id="{A3041D71-5A5E-3C75-CF3B-C23F3E279320}"/>
              </a:ext>
            </a:extLst>
          </p:cNvPr>
          <p:cNvPicPr>
            <a:picLocks noChangeAspect="1"/>
          </p:cNvPicPr>
          <p:nvPr/>
        </p:nvPicPr>
        <p:blipFill>
          <a:blip r:embed="rId2"/>
          <a:stretch>
            <a:fillRect/>
          </a:stretch>
        </p:blipFill>
        <p:spPr>
          <a:xfrm>
            <a:off x="2137043" y="1708735"/>
            <a:ext cx="3657600" cy="2854028"/>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03A760F-C728-5945-2A0E-392FBB8C7B04}"/>
                  </a:ext>
                </a:extLst>
              </p:cNvPr>
              <p:cNvSpPr txBox="1"/>
              <p:nvPr/>
            </p:nvSpPr>
            <p:spPr>
              <a:xfrm>
                <a:off x="6403230" y="1410141"/>
                <a:ext cx="3144417" cy="307777"/>
              </a:xfrm>
              <a:prstGeom prst="rect">
                <a:avLst/>
              </a:prstGeom>
              <a:noFill/>
            </p:spPr>
            <p:txBody>
              <a:bodyPr wrap="square" rtlCol="0">
                <a:spAutoFit/>
              </a:bodyPr>
              <a:lstStyle/>
              <a:p>
                <a:r>
                  <a:rPr lang="en-US" sz="1400" dirty="0">
                    <a:latin typeface="Candara" panose="020E0502030303020204" pitchFamily="34" charset="0"/>
                  </a:rPr>
                  <a:t>Classification ground truth (input </a:t>
                </a:r>
                <a14:m>
                  <m:oMath xmlns:m="http://schemas.openxmlformats.org/officeDocument/2006/math">
                    <m:r>
                      <a:rPr lang="en-US" sz="1400" i="1" dirty="0" smtClean="0">
                        <a:latin typeface="Cambria Math" panose="02040503050406030204" pitchFamily="18" charset="0"/>
                      </a:rPr>
                      <m:t>&gt;0</m:t>
                    </m:r>
                  </m:oMath>
                </a14:m>
                <a:r>
                  <a:rPr lang="en-US" sz="1400" dirty="0">
                    <a:latin typeface="Candara" panose="020E0502030303020204" pitchFamily="34" charset="0"/>
                  </a:rPr>
                  <a:t>) </a:t>
                </a:r>
              </a:p>
            </p:txBody>
          </p:sp>
        </mc:Choice>
        <mc:Fallback xmlns="">
          <p:sp>
            <p:nvSpPr>
              <p:cNvPr id="24" name="TextBox 23">
                <a:extLst>
                  <a:ext uri="{FF2B5EF4-FFF2-40B4-BE49-F238E27FC236}">
                    <a16:creationId xmlns:a16="http://schemas.microsoft.com/office/drawing/2014/main" id="{F03A760F-C728-5945-2A0E-392FBB8C7B04}"/>
                  </a:ext>
                </a:extLst>
              </p:cNvPr>
              <p:cNvSpPr txBox="1">
                <a:spLocks noRot="1" noChangeAspect="1" noMove="1" noResize="1" noEditPoints="1" noAdjustHandles="1" noChangeArrowheads="1" noChangeShapeType="1" noTextEdit="1"/>
              </p:cNvSpPr>
              <p:nvPr/>
            </p:nvSpPr>
            <p:spPr>
              <a:xfrm>
                <a:off x="6403230" y="1410141"/>
                <a:ext cx="3144417" cy="307777"/>
              </a:xfrm>
              <a:prstGeom prst="rect">
                <a:avLst/>
              </a:prstGeom>
              <a:blipFill>
                <a:blip r:embed="rId3"/>
                <a:stretch>
                  <a:fillRect l="-581" t="-1961" b="-19608"/>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BBA39029-FBF0-0FFF-9388-9E0A7FF84ACF}"/>
              </a:ext>
            </a:extLst>
          </p:cNvPr>
          <p:cNvSpPr txBox="1"/>
          <p:nvPr/>
        </p:nvSpPr>
        <p:spPr>
          <a:xfrm>
            <a:off x="2146371" y="1416288"/>
            <a:ext cx="2403182" cy="307777"/>
          </a:xfrm>
          <a:prstGeom prst="rect">
            <a:avLst/>
          </a:prstGeom>
          <a:noFill/>
        </p:spPr>
        <p:txBody>
          <a:bodyPr wrap="square" rtlCol="0">
            <a:spAutoFit/>
          </a:bodyPr>
          <a:lstStyle/>
          <a:p>
            <a:r>
              <a:rPr lang="en-US" sz="1400" dirty="0">
                <a:latin typeface="Candara" panose="020E0502030303020204" pitchFamily="34" charset="0"/>
              </a:rPr>
              <a:t>mask</a:t>
            </a:r>
          </a:p>
        </p:txBody>
      </p:sp>
      <p:pic>
        <p:nvPicPr>
          <p:cNvPr id="13" name="Picture 12">
            <a:extLst>
              <a:ext uri="{FF2B5EF4-FFF2-40B4-BE49-F238E27FC236}">
                <a16:creationId xmlns:a16="http://schemas.microsoft.com/office/drawing/2014/main" id="{28331ADA-2A2C-E66B-2A19-9DD809FC1B7C}"/>
              </a:ext>
            </a:extLst>
          </p:cNvPr>
          <p:cNvPicPr>
            <a:picLocks noChangeAspect="1"/>
          </p:cNvPicPr>
          <p:nvPr/>
        </p:nvPicPr>
        <p:blipFill rotWithShape="1">
          <a:blip r:embed="rId4"/>
          <a:srcRect t="52835"/>
          <a:stretch/>
        </p:blipFill>
        <p:spPr>
          <a:xfrm>
            <a:off x="4335608" y="4483955"/>
            <a:ext cx="3535986" cy="779237"/>
          </a:xfrm>
          <a:prstGeom prst="rect">
            <a:avLst/>
          </a:prstGeom>
        </p:spPr>
      </p:pic>
      <p:sp>
        <p:nvSpPr>
          <p:cNvPr id="17" name="TextBox 16">
            <a:extLst>
              <a:ext uri="{FF2B5EF4-FFF2-40B4-BE49-F238E27FC236}">
                <a16:creationId xmlns:a16="http://schemas.microsoft.com/office/drawing/2014/main" id="{6AAF6037-ABC5-0333-BC3C-ED84124A62D6}"/>
              </a:ext>
            </a:extLst>
          </p:cNvPr>
          <p:cNvSpPr txBox="1"/>
          <p:nvPr/>
        </p:nvSpPr>
        <p:spPr>
          <a:xfrm>
            <a:off x="5283557" y="5078526"/>
            <a:ext cx="1915886"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ndara" panose="020E0502030303020204" pitchFamily="34" charset="0"/>
              </a:rPr>
              <a:t>Classification loss</a:t>
            </a:r>
          </a:p>
        </p:txBody>
      </p:sp>
      <p:pic>
        <p:nvPicPr>
          <p:cNvPr id="21" name="Picture 20" descr="A purple background with yellow confetti&#10;&#10;Description automatically generated">
            <a:extLst>
              <a:ext uri="{FF2B5EF4-FFF2-40B4-BE49-F238E27FC236}">
                <a16:creationId xmlns:a16="http://schemas.microsoft.com/office/drawing/2014/main" id="{C7390D3B-91A3-037D-CDAE-FE4DBD6F24A2}"/>
              </a:ext>
            </a:extLst>
          </p:cNvPr>
          <p:cNvPicPr>
            <a:picLocks noChangeAspect="1"/>
          </p:cNvPicPr>
          <p:nvPr/>
        </p:nvPicPr>
        <p:blipFill>
          <a:blip r:embed="rId5"/>
          <a:stretch>
            <a:fillRect/>
          </a:stretch>
        </p:blipFill>
        <p:spPr>
          <a:xfrm>
            <a:off x="6397357" y="1717918"/>
            <a:ext cx="3657600" cy="2854027"/>
          </a:xfrm>
          <a:prstGeom prst="rect">
            <a:avLst/>
          </a:prstGeom>
        </p:spPr>
      </p:pic>
    </p:spTree>
    <p:extLst>
      <p:ext uri="{BB962C8B-B14F-4D97-AF65-F5344CB8AC3E}">
        <p14:creationId xmlns:p14="http://schemas.microsoft.com/office/powerpoint/2010/main" val="50171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E71A42-F9E4-6265-FC27-0C2CDBFB8692}"/>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pic>
        <p:nvPicPr>
          <p:cNvPr id="7" name="Picture 6" descr="A diagram of a graph&#10;&#10;Description automatically generated with medium confidence">
            <a:extLst>
              <a:ext uri="{FF2B5EF4-FFF2-40B4-BE49-F238E27FC236}">
                <a16:creationId xmlns:a16="http://schemas.microsoft.com/office/drawing/2014/main" id="{FA159346-B09C-A585-5E58-95E599F32EDC}"/>
              </a:ext>
            </a:extLst>
          </p:cNvPr>
          <p:cNvPicPr>
            <a:picLocks noChangeAspect="1"/>
          </p:cNvPicPr>
          <p:nvPr/>
        </p:nvPicPr>
        <p:blipFill>
          <a:blip r:embed="rId2"/>
          <a:stretch>
            <a:fillRect/>
          </a:stretch>
        </p:blipFill>
        <p:spPr>
          <a:xfrm>
            <a:off x="2783771" y="1854482"/>
            <a:ext cx="5753739" cy="4098219"/>
          </a:xfrm>
          <a:prstGeom prst="rect">
            <a:avLst/>
          </a:prstGeom>
        </p:spPr>
      </p:pic>
      <p:sp>
        <p:nvSpPr>
          <p:cNvPr id="10" name="TextBox 9">
            <a:extLst>
              <a:ext uri="{FF2B5EF4-FFF2-40B4-BE49-F238E27FC236}">
                <a16:creationId xmlns:a16="http://schemas.microsoft.com/office/drawing/2014/main" id="{88B04219-5B5E-19DC-6B25-B3D7D49AF198}"/>
              </a:ext>
            </a:extLst>
          </p:cNvPr>
          <p:cNvSpPr txBox="1"/>
          <p:nvPr/>
        </p:nvSpPr>
        <p:spPr>
          <a:xfrm>
            <a:off x="568678" y="227175"/>
            <a:ext cx="7125212" cy="954107"/>
          </a:xfrm>
          <a:prstGeom prst="rect">
            <a:avLst/>
          </a:prstGeom>
          <a:noFill/>
        </p:spPr>
        <p:txBody>
          <a:bodyPr wrap="square" rtlCol="0">
            <a:spAutoFit/>
          </a:bodyPr>
          <a:lstStyle/>
          <a:p>
            <a:r>
              <a:rPr lang="en-US" sz="2800" dirty="0">
                <a:latin typeface="Candara" panose="020E0502030303020204" pitchFamily="34" charset="0"/>
              </a:rPr>
              <a:t>Performance of BCAE comparing to off-the-shelf lossy compression algorithms</a:t>
            </a:r>
          </a:p>
        </p:txBody>
      </p:sp>
    </p:spTree>
    <p:extLst>
      <p:ext uri="{BB962C8B-B14F-4D97-AF65-F5344CB8AC3E}">
        <p14:creationId xmlns:p14="http://schemas.microsoft.com/office/powerpoint/2010/main" val="9083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ADCDC-68B2-F43C-709C-A9C5F832B929}"/>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
        <p:nvSpPr>
          <p:cNvPr id="3" name="Title 2">
            <a:extLst>
              <a:ext uri="{FF2B5EF4-FFF2-40B4-BE49-F238E27FC236}">
                <a16:creationId xmlns:a16="http://schemas.microsoft.com/office/drawing/2014/main" id="{2F13055D-7615-1268-D049-DC8AF1286CDD}"/>
              </a:ext>
            </a:extLst>
          </p:cNvPr>
          <p:cNvSpPr>
            <a:spLocks noGrp="1"/>
          </p:cNvSpPr>
          <p:nvPr>
            <p:ph type="ctrTitle"/>
          </p:nvPr>
        </p:nvSpPr>
        <p:spPr/>
        <p:txBody>
          <a:bodyPr/>
          <a:lstStyle/>
          <a:p>
            <a:r>
              <a:rPr lang="en-US" dirty="0">
                <a:latin typeface="Candara" panose="020E0502030303020204" pitchFamily="34" charset="0"/>
              </a:rPr>
              <a:t>Neural Compression, stage 2</a:t>
            </a:r>
          </a:p>
        </p:txBody>
      </p:sp>
      <p:sp>
        <p:nvSpPr>
          <p:cNvPr id="4" name="Text Placeholder 3">
            <a:extLst>
              <a:ext uri="{FF2B5EF4-FFF2-40B4-BE49-F238E27FC236}">
                <a16:creationId xmlns:a16="http://schemas.microsoft.com/office/drawing/2014/main" id="{C299E4EF-2C9B-36C6-6394-20EAD744417F}"/>
              </a:ext>
            </a:extLst>
          </p:cNvPr>
          <p:cNvSpPr>
            <a:spLocks noGrp="1"/>
          </p:cNvSpPr>
          <p:nvPr>
            <p:ph type="body" sz="quarter" idx="10"/>
          </p:nvPr>
        </p:nvSpPr>
        <p:spPr/>
        <p:txBody>
          <a:bodyPr/>
          <a:lstStyle/>
          <a:p>
            <a:r>
              <a:rPr lang="en-US" dirty="0">
                <a:latin typeface="Candara" panose="020E0502030303020204" pitchFamily="34" charset="0"/>
              </a:rPr>
              <a:t>Aiming for higher throughput</a:t>
            </a:r>
          </a:p>
        </p:txBody>
      </p:sp>
    </p:spTree>
    <p:extLst>
      <p:ext uri="{BB962C8B-B14F-4D97-AF65-F5344CB8AC3E}">
        <p14:creationId xmlns:p14="http://schemas.microsoft.com/office/powerpoint/2010/main" val="169734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9A47-2BD3-A2D2-FDE2-DA98BC7CD29D}"/>
              </a:ext>
            </a:extLst>
          </p:cNvPr>
          <p:cNvSpPr>
            <a:spLocks noGrp="1"/>
          </p:cNvSpPr>
          <p:nvPr>
            <p:ph type="title"/>
          </p:nvPr>
        </p:nvSpPr>
        <p:spPr>
          <a:xfrm>
            <a:off x="571500" y="365125"/>
            <a:ext cx="9290957" cy="885177"/>
          </a:xfrm>
        </p:spPr>
        <p:txBody>
          <a:bodyPr>
            <a:normAutofit/>
          </a:bodyPr>
          <a:lstStyle/>
          <a:p>
            <a:r>
              <a:rPr lang="en-US" sz="4000" dirty="0">
                <a:solidFill>
                  <a:srgbClr val="65B68C"/>
                </a:solidFill>
                <a:effectLst>
                  <a:outerShdw blurRad="38100" dist="38100" dir="2700000" algn="tl">
                    <a:srgbClr val="000000">
                      <a:alpha val="43137"/>
                    </a:srgbClr>
                  </a:outerShdw>
                </a:effectLst>
                <a:latin typeface="Candara" panose="020E0502030303020204" pitchFamily="34" charset="0"/>
              </a:rPr>
              <a:t>Use </a:t>
            </a:r>
            <a:r>
              <a:rPr lang="en-US" sz="4000" dirty="0">
                <a:solidFill>
                  <a:schemeClr val="accent4"/>
                </a:solidFill>
                <a:effectLst>
                  <a:outerShdw blurRad="38100" dist="38100" dir="2700000" algn="tl">
                    <a:srgbClr val="000000">
                      <a:alpha val="43137"/>
                    </a:srgbClr>
                  </a:outerShdw>
                </a:effectLst>
                <a:latin typeface="Candara" panose="020E0502030303020204" pitchFamily="34" charset="0"/>
              </a:rPr>
              <a:t>2D</a:t>
            </a:r>
            <a:r>
              <a:rPr lang="en-US" sz="4000" dirty="0">
                <a:solidFill>
                  <a:srgbClr val="65B68C"/>
                </a:solidFill>
                <a:effectLst>
                  <a:outerShdw blurRad="38100" dist="38100" dir="2700000" algn="tl">
                    <a:srgbClr val="000000">
                      <a:alpha val="43137"/>
                    </a:srgbClr>
                  </a:outerShdw>
                </a:effectLst>
                <a:latin typeface="Candara" panose="020E0502030303020204" pitchFamily="34" charset="0"/>
              </a:rPr>
              <a:t> Convolution to make BCAE Faster</a:t>
            </a:r>
          </a:p>
        </p:txBody>
      </p:sp>
      <p:sp>
        <p:nvSpPr>
          <p:cNvPr id="3" name="Slide Number Placeholder 2">
            <a:extLst>
              <a:ext uri="{FF2B5EF4-FFF2-40B4-BE49-F238E27FC236}">
                <a16:creationId xmlns:a16="http://schemas.microsoft.com/office/drawing/2014/main" id="{2F94F062-7B5A-8958-3E36-7082BDF94524}"/>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grpSp>
        <p:nvGrpSpPr>
          <p:cNvPr id="6" name="Group 5">
            <a:extLst>
              <a:ext uri="{FF2B5EF4-FFF2-40B4-BE49-F238E27FC236}">
                <a16:creationId xmlns:a16="http://schemas.microsoft.com/office/drawing/2014/main" id="{3EB62B03-0E75-522D-C82A-4185FC807DEC}"/>
              </a:ext>
            </a:extLst>
          </p:cNvPr>
          <p:cNvGrpSpPr/>
          <p:nvPr/>
        </p:nvGrpSpPr>
        <p:grpSpPr>
          <a:xfrm>
            <a:off x="5702048" y="1555834"/>
            <a:ext cx="5336729" cy="4641478"/>
            <a:chOff x="6526146" y="1851397"/>
            <a:chExt cx="4777274" cy="4124132"/>
          </a:xfrm>
        </p:grpSpPr>
        <p:pic>
          <p:nvPicPr>
            <p:cNvPr id="7" name="Picture 6" descr="A diagram of a graph&#10;&#10;Description automatically generated">
              <a:extLst>
                <a:ext uri="{FF2B5EF4-FFF2-40B4-BE49-F238E27FC236}">
                  <a16:creationId xmlns:a16="http://schemas.microsoft.com/office/drawing/2014/main" id="{AA9BF097-D287-1BAD-3D3A-979CDFFFABA0}"/>
                </a:ext>
              </a:extLst>
            </p:cNvPr>
            <p:cNvPicPr>
              <a:picLocks noChangeAspect="1"/>
            </p:cNvPicPr>
            <p:nvPr/>
          </p:nvPicPr>
          <p:blipFill rotWithShape="1">
            <a:blip r:embed="rId2"/>
            <a:srcRect l="25408" t="17288" r="35408" b="10599"/>
            <a:stretch/>
          </p:blipFill>
          <p:spPr>
            <a:xfrm>
              <a:off x="6526146" y="1851397"/>
              <a:ext cx="4777274" cy="4124132"/>
            </a:xfrm>
            <a:prstGeom prst="rect">
              <a:avLst/>
            </a:prstGeom>
          </p:spPr>
        </p:pic>
        <p:grpSp>
          <p:nvGrpSpPr>
            <p:cNvPr id="17" name="Group 16">
              <a:extLst>
                <a:ext uri="{FF2B5EF4-FFF2-40B4-BE49-F238E27FC236}">
                  <a16:creationId xmlns:a16="http://schemas.microsoft.com/office/drawing/2014/main" id="{FD385EBF-A468-484A-DEAA-7405AFBC38FF}"/>
                </a:ext>
              </a:extLst>
            </p:cNvPr>
            <p:cNvGrpSpPr/>
            <p:nvPr/>
          </p:nvGrpSpPr>
          <p:grpSpPr>
            <a:xfrm>
              <a:off x="7621474" y="3500512"/>
              <a:ext cx="1037736" cy="412951"/>
              <a:chOff x="7621474" y="3500512"/>
              <a:chExt cx="1037736" cy="412951"/>
            </a:xfrm>
          </p:grpSpPr>
          <p:cxnSp>
            <p:nvCxnSpPr>
              <p:cNvPr id="9" name="Straight Arrow Connector 8">
                <a:extLst>
                  <a:ext uri="{FF2B5EF4-FFF2-40B4-BE49-F238E27FC236}">
                    <a16:creationId xmlns:a16="http://schemas.microsoft.com/office/drawing/2014/main" id="{DBB94B26-E465-91AF-D207-4F0AFD953388}"/>
                  </a:ext>
                </a:extLst>
              </p:cNvPr>
              <p:cNvCxnSpPr>
                <a:cxnSpLocks/>
              </p:cNvCxnSpPr>
              <p:nvPr/>
            </p:nvCxnSpPr>
            <p:spPr>
              <a:xfrm flipV="1">
                <a:off x="7627159" y="3725614"/>
                <a:ext cx="1026367" cy="187849"/>
              </a:xfrm>
              <a:prstGeom prst="straightConnector1">
                <a:avLst/>
              </a:prstGeom>
              <a:ln w="38100">
                <a:solidFill>
                  <a:srgbClr val="2B616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3D9BF9-1B77-7303-0E83-13AC4604CC76}"/>
                  </a:ext>
                </a:extLst>
              </p:cNvPr>
              <p:cNvSpPr txBox="1"/>
              <p:nvPr/>
            </p:nvSpPr>
            <p:spPr>
              <a:xfrm rot="21019629">
                <a:off x="7621474" y="3500512"/>
                <a:ext cx="1037736" cy="307777"/>
              </a:xfrm>
              <a:prstGeom prst="rect">
                <a:avLst/>
              </a:prstGeom>
              <a:noFill/>
              <a:ln>
                <a:noFill/>
              </a:ln>
            </p:spPr>
            <p:txBody>
              <a:bodyPr wrap="square" rtlCol="0">
                <a:spAutoFit/>
              </a:bodyPr>
              <a:lstStyle/>
              <a:p>
                <a:r>
                  <a:rPr lang="en-US" sz="1400" dirty="0">
                    <a:solidFill>
                      <a:srgbClr val="2B616C"/>
                    </a:solidFill>
                  </a:rPr>
                  <a:t>16 layers</a:t>
                </a:r>
              </a:p>
            </p:txBody>
          </p:sp>
        </p:grpSp>
      </p:grpSp>
      <p:sp>
        <p:nvSpPr>
          <p:cNvPr id="14" name="TextBox 13">
            <a:extLst>
              <a:ext uri="{FF2B5EF4-FFF2-40B4-BE49-F238E27FC236}">
                <a16:creationId xmlns:a16="http://schemas.microsoft.com/office/drawing/2014/main" id="{A6672481-8C34-B37C-BF91-5E062D83A60B}"/>
              </a:ext>
            </a:extLst>
          </p:cNvPr>
          <p:cNvSpPr txBox="1"/>
          <p:nvPr/>
        </p:nvSpPr>
        <p:spPr>
          <a:xfrm>
            <a:off x="803082" y="2992680"/>
            <a:ext cx="4655609"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ndara" panose="020E0502030303020204" pitchFamily="34" charset="0"/>
              </a:rPr>
              <a:t>The TPC wedge data has shape (16, 192, 249). </a:t>
            </a:r>
          </a:p>
          <a:p>
            <a:pPr marL="285750" indent="-285750">
              <a:buFont typeface="Arial" panose="020B0604020202020204" pitchFamily="34" charset="0"/>
              <a:buChar char="•"/>
            </a:pPr>
            <a:r>
              <a:rPr lang="en-US" sz="1600" dirty="0">
                <a:latin typeface="Candara" panose="020E0502030303020204" pitchFamily="34" charset="0"/>
              </a:rPr>
              <a:t>Comparing to the azimuth and horizontal direction, the </a:t>
            </a:r>
            <a:r>
              <a:rPr lang="en-US" sz="1600" dirty="0">
                <a:effectLst>
                  <a:outerShdw blurRad="38100" dist="38100" dir="2700000" algn="tl">
                    <a:srgbClr val="000000">
                      <a:alpha val="43137"/>
                    </a:srgbClr>
                  </a:outerShdw>
                </a:effectLst>
                <a:highlight>
                  <a:srgbClr val="97CBD5"/>
                </a:highlight>
                <a:latin typeface="Candara" panose="020E0502030303020204" pitchFamily="34" charset="0"/>
              </a:rPr>
              <a:t>radial dimension is thin</a:t>
            </a:r>
            <a:r>
              <a:rPr lang="en-US" sz="1600" dirty="0">
                <a:latin typeface="Candara" panose="020E0502030303020204" pitchFamily="34" charset="0"/>
              </a:rPr>
              <a:t>. </a:t>
            </a:r>
          </a:p>
          <a:p>
            <a:pPr marL="285750" indent="-285750">
              <a:buFont typeface="Arial" panose="020B0604020202020204" pitchFamily="34" charset="0"/>
              <a:buChar char="•"/>
            </a:pPr>
            <a:r>
              <a:rPr lang="en-US" sz="1600" dirty="0">
                <a:latin typeface="Candara" panose="020E0502030303020204" pitchFamily="34" charset="0"/>
              </a:rPr>
              <a:t>We can treat the radial dimension as the </a:t>
            </a:r>
            <a:r>
              <a:rPr lang="en-US" sz="1600" dirty="0">
                <a:effectLst>
                  <a:outerShdw blurRad="38100" dist="38100" dir="2700000" algn="tl">
                    <a:srgbClr val="000000">
                      <a:alpha val="43137"/>
                    </a:srgbClr>
                  </a:outerShdw>
                </a:effectLst>
                <a:highlight>
                  <a:srgbClr val="97CBD5"/>
                </a:highlight>
                <a:latin typeface="Candara" panose="020E0502030303020204" pitchFamily="34" charset="0"/>
              </a:rPr>
              <a:t>feature dimension</a:t>
            </a:r>
            <a:r>
              <a:rPr lang="en-US" sz="1600" dirty="0">
                <a:latin typeface="Candara" panose="020E0502030303020204" pitchFamily="34" charset="0"/>
              </a:rPr>
              <a:t> and use </a:t>
            </a:r>
            <a:r>
              <a:rPr lang="en-US" sz="1600" dirty="0">
                <a:effectLst>
                  <a:outerShdw blurRad="38100" dist="38100" dir="2700000" algn="tl">
                    <a:srgbClr val="000000">
                      <a:alpha val="43137"/>
                    </a:srgbClr>
                  </a:outerShdw>
                </a:effectLst>
                <a:highlight>
                  <a:srgbClr val="97CBD5"/>
                </a:highlight>
                <a:latin typeface="Candara" panose="020E0502030303020204" pitchFamily="34" charset="0"/>
              </a:rPr>
              <a:t>2D convolutions</a:t>
            </a:r>
          </a:p>
        </p:txBody>
      </p:sp>
    </p:spTree>
    <p:extLst>
      <p:ext uri="{BB962C8B-B14F-4D97-AF65-F5344CB8AC3E}">
        <p14:creationId xmlns:p14="http://schemas.microsoft.com/office/powerpoint/2010/main" val="962688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9A47-2BD3-A2D2-FDE2-DA98BC7CD29D}"/>
              </a:ext>
            </a:extLst>
          </p:cNvPr>
          <p:cNvSpPr>
            <a:spLocks noGrp="1"/>
          </p:cNvSpPr>
          <p:nvPr>
            <p:ph type="title"/>
          </p:nvPr>
        </p:nvSpPr>
        <p:spPr>
          <a:xfrm>
            <a:off x="571500" y="365125"/>
            <a:ext cx="9290957" cy="885177"/>
          </a:xfrm>
        </p:spPr>
        <p:txBody>
          <a:bodyPr>
            <a:normAutofit fontScale="90000"/>
          </a:bodyPr>
          <a:lstStyle/>
          <a:p>
            <a:r>
              <a:rPr lang="en-US" sz="4000" dirty="0">
                <a:solidFill>
                  <a:srgbClr val="65B68C"/>
                </a:solidFill>
                <a:effectLst>
                  <a:outerShdw blurRad="38100" dist="38100" dir="2700000" algn="tl">
                    <a:srgbClr val="000000">
                      <a:alpha val="43137"/>
                    </a:srgbClr>
                  </a:outerShdw>
                </a:effectLst>
                <a:latin typeface="Candara" panose="020E0502030303020204" pitchFamily="34" charset="0"/>
              </a:rPr>
              <a:t>Throughput comparison</a:t>
            </a:r>
            <a:br>
              <a:rPr lang="en-US" sz="4000" dirty="0">
                <a:solidFill>
                  <a:srgbClr val="65B68C"/>
                </a:solidFill>
                <a:effectLst>
                  <a:outerShdw blurRad="38100" dist="38100" dir="2700000" algn="tl">
                    <a:srgbClr val="000000">
                      <a:alpha val="43137"/>
                    </a:srgbClr>
                  </a:outerShdw>
                </a:effectLst>
                <a:latin typeface="Candara" panose="020E0502030303020204" pitchFamily="34" charset="0"/>
              </a:rPr>
            </a:br>
            <a:r>
              <a:rPr lang="en-US" sz="2000" dirty="0">
                <a:solidFill>
                  <a:srgbClr val="65B68C"/>
                </a:solidFill>
                <a:effectLst>
                  <a:outerShdw blurRad="38100" dist="38100" dir="2700000" algn="tl">
                    <a:srgbClr val="000000">
                      <a:alpha val="43137"/>
                    </a:srgbClr>
                  </a:outerShdw>
                </a:effectLst>
                <a:latin typeface="Candara" panose="020E0502030303020204" pitchFamily="34" charset="0"/>
              </a:rPr>
              <a:t>two computing modes</a:t>
            </a:r>
          </a:p>
        </p:txBody>
      </p:sp>
      <p:sp>
        <p:nvSpPr>
          <p:cNvPr id="3" name="Slide Number Placeholder 2">
            <a:extLst>
              <a:ext uri="{FF2B5EF4-FFF2-40B4-BE49-F238E27FC236}">
                <a16:creationId xmlns:a16="http://schemas.microsoft.com/office/drawing/2014/main" id="{2F94F062-7B5A-8958-3E36-7082BDF94524}"/>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pic>
        <p:nvPicPr>
          <p:cNvPr id="5" name="Picture 4" descr="A graph with different colored lines&#10;&#10;Description automatically generated">
            <a:extLst>
              <a:ext uri="{FF2B5EF4-FFF2-40B4-BE49-F238E27FC236}">
                <a16:creationId xmlns:a16="http://schemas.microsoft.com/office/drawing/2014/main" id="{27B100AE-5D59-BA4E-15C2-B3F3BF943B61}"/>
              </a:ext>
            </a:extLst>
          </p:cNvPr>
          <p:cNvPicPr>
            <a:picLocks noChangeAspect="1"/>
          </p:cNvPicPr>
          <p:nvPr/>
        </p:nvPicPr>
        <p:blipFill>
          <a:blip r:embed="rId2"/>
          <a:stretch>
            <a:fillRect/>
          </a:stretch>
        </p:blipFill>
        <p:spPr>
          <a:xfrm>
            <a:off x="1066800" y="1962985"/>
            <a:ext cx="10058400" cy="3415553"/>
          </a:xfrm>
          <a:prstGeom prst="rect">
            <a:avLst/>
          </a:prstGeom>
        </p:spPr>
      </p:pic>
      <p:sp>
        <p:nvSpPr>
          <p:cNvPr id="4" name="Rectangle 3">
            <a:extLst>
              <a:ext uri="{FF2B5EF4-FFF2-40B4-BE49-F238E27FC236}">
                <a16:creationId xmlns:a16="http://schemas.microsoft.com/office/drawing/2014/main" id="{E785A8CF-5AF3-214E-91FF-F6C3B16E3026}"/>
              </a:ext>
            </a:extLst>
          </p:cNvPr>
          <p:cNvSpPr/>
          <p:nvPr/>
        </p:nvSpPr>
        <p:spPr>
          <a:xfrm>
            <a:off x="994524" y="1884218"/>
            <a:ext cx="3749963" cy="3494320"/>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59212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8348E1-3988-F8CB-68ED-5D706E402B6A}"/>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3" name="Title 2">
            <a:extLst>
              <a:ext uri="{FF2B5EF4-FFF2-40B4-BE49-F238E27FC236}">
                <a16:creationId xmlns:a16="http://schemas.microsoft.com/office/drawing/2014/main" id="{3670719D-2F6D-9178-754D-A16738F7D3C7}"/>
              </a:ext>
            </a:extLst>
          </p:cNvPr>
          <p:cNvSpPr>
            <a:spLocks noGrp="1"/>
          </p:cNvSpPr>
          <p:nvPr>
            <p:ph type="ctrTitle"/>
          </p:nvPr>
        </p:nvSpPr>
        <p:spPr/>
        <p:txBody>
          <a:bodyPr/>
          <a:lstStyle/>
          <a:p>
            <a:pPr algn="ctr"/>
            <a:r>
              <a:rPr lang="en-US" dirty="0">
                <a:effectLst>
                  <a:outerShdw blurRad="38100" dist="38100" dir="2700000" algn="tl">
                    <a:srgbClr val="000000">
                      <a:alpha val="43137"/>
                    </a:srgbClr>
                  </a:outerShdw>
                </a:effectLst>
                <a:latin typeface="Candara" panose="020E0502030303020204" pitchFamily="34" charset="0"/>
              </a:rPr>
              <a:t>The </a:t>
            </a:r>
            <a:r>
              <a:rPr lang="en-US" dirty="0" err="1">
                <a:effectLst>
                  <a:outerShdw blurRad="38100" dist="38100" dir="2700000" algn="tl">
                    <a:srgbClr val="000000">
                      <a:alpha val="43137"/>
                    </a:srgbClr>
                  </a:outerShdw>
                </a:effectLst>
                <a:latin typeface="Candara" panose="020E0502030303020204" pitchFamily="34" charset="0"/>
              </a:rPr>
              <a:t>sPHENIX</a:t>
            </a:r>
            <a:r>
              <a:rPr lang="en-US" dirty="0">
                <a:effectLst>
                  <a:outerShdw blurRad="38100" dist="38100" dir="2700000" algn="tl">
                    <a:srgbClr val="000000">
                      <a:alpha val="43137"/>
                    </a:srgbClr>
                  </a:outerShdw>
                </a:effectLst>
                <a:latin typeface="Candara" panose="020E0502030303020204" pitchFamily="34" charset="0"/>
              </a:rPr>
              <a:t> Experiment</a:t>
            </a:r>
          </a:p>
        </p:txBody>
      </p:sp>
    </p:spTree>
    <p:extLst>
      <p:ext uri="{BB962C8B-B14F-4D97-AF65-F5344CB8AC3E}">
        <p14:creationId xmlns:p14="http://schemas.microsoft.com/office/powerpoint/2010/main" val="1729364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9A47-2BD3-A2D2-FDE2-DA98BC7CD29D}"/>
              </a:ext>
            </a:extLst>
          </p:cNvPr>
          <p:cNvSpPr>
            <a:spLocks noGrp="1"/>
          </p:cNvSpPr>
          <p:nvPr>
            <p:ph type="title"/>
          </p:nvPr>
        </p:nvSpPr>
        <p:spPr>
          <a:xfrm>
            <a:off x="571500" y="365125"/>
            <a:ext cx="9290957" cy="885177"/>
          </a:xfrm>
        </p:spPr>
        <p:txBody>
          <a:bodyPr>
            <a:normAutofit/>
          </a:bodyPr>
          <a:lstStyle/>
          <a:p>
            <a:r>
              <a:rPr lang="en-US" sz="4000" dirty="0">
                <a:solidFill>
                  <a:srgbClr val="65B68C"/>
                </a:solidFill>
                <a:effectLst>
                  <a:outerShdw blurRad="38100" dist="38100" dir="2700000" algn="tl">
                    <a:srgbClr val="000000">
                      <a:alpha val="43137"/>
                    </a:srgbClr>
                  </a:outerShdw>
                </a:effectLst>
                <a:latin typeface="Candara" panose="020E0502030303020204" pitchFamily="34" charset="0"/>
              </a:rPr>
              <a:t>Performance comparison</a:t>
            </a:r>
            <a:endParaRPr lang="en-US" sz="2000" dirty="0">
              <a:solidFill>
                <a:srgbClr val="65B68C"/>
              </a:solidFill>
              <a:effectLst>
                <a:outerShdw blurRad="38100" dist="38100" dir="2700000" algn="tl">
                  <a:srgbClr val="000000">
                    <a:alpha val="43137"/>
                  </a:srgbClr>
                </a:outerShdw>
              </a:effectLst>
              <a:latin typeface="Candara" panose="020E0502030303020204" pitchFamily="34" charset="0"/>
            </a:endParaRPr>
          </a:p>
        </p:txBody>
      </p:sp>
      <p:sp>
        <p:nvSpPr>
          <p:cNvPr id="3" name="Slide Number Placeholder 2">
            <a:extLst>
              <a:ext uri="{FF2B5EF4-FFF2-40B4-BE49-F238E27FC236}">
                <a16:creationId xmlns:a16="http://schemas.microsoft.com/office/drawing/2014/main" id="{2F94F062-7B5A-8958-3E36-7082BDF94524}"/>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pic>
        <p:nvPicPr>
          <p:cNvPr id="8" name="Picture 7" descr="A diagram of a variety of lines&#10;&#10;Description automatically generated with medium confidence">
            <a:extLst>
              <a:ext uri="{FF2B5EF4-FFF2-40B4-BE49-F238E27FC236}">
                <a16:creationId xmlns:a16="http://schemas.microsoft.com/office/drawing/2014/main" id="{9614AD7A-41DE-30CF-A6CB-548E875E4269}"/>
              </a:ext>
            </a:extLst>
          </p:cNvPr>
          <p:cNvPicPr>
            <a:picLocks noChangeAspect="1"/>
          </p:cNvPicPr>
          <p:nvPr/>
        </p:nvPicPr>
        <p:blipFill>
          <a:blip r:embed="rId2"/>
          <a:stretch>
            <a:fillRect/>
          </a:stretch>
        </p:blipFill>
        <p:spPr>
          <a:xfrm>
            <a:off x="870312" y="1718546"/>
            <a:ext cx="10972800" cy="4465231"/>
          </a:xfrm>
          <a:prstGeom prst="rect">
            <a:avLst/>
          </a:prstGeom>
        </p:spPr>
      </p:pic>
      <p:sp>
        <p:nvSpPr>
          <p:cNvPr id="4" name="Rectangle 3">
            <a:extLst>
              <a:ext uri="{FF2B5EF4-FFF2-40B4-BE49-F238E27FC236}">
                <a16:creationId xmlns:a16="http://schemas.microsoft.com/office/drawing/2014/main" id="{127CA805-D652-2890-6FB5-9BBEE63CE82A}"/>
              </a:ext>
            </a:extLst>
          </p:cNvPr>
          <p:cNvSpPr/>
          <p:nvPr/>
        </p:nvSpPr>
        <p:spPr>
          <a:xfrm>
            <a:off x="4125653" y="1718545"/>
            <a:ext cx="2524530" cy="4465231"/>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607867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ADCDC-68B2-F43C-709C-A9C5F832B929}"/>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
        <p:nvSpPr>
          <p:cNvPr id="3" name="Title 2">
            <a:extLst>
              <a:ext uri="{FF2B5EF4-FFF2-40B4-BE49-F238E27FC236}">
                <a16:creationId xmlns:a16="http://schemas.microsoft.com/office/drawing/2014/main" id="{2F13055D-7615-1268-D049-DC8AF1286CDD}"/>
              </a:ext>
            </a:extLst>
          </p:cNvPr>
          <p:cNvSpPr>
            <a:spLocks noGrp="1"/>
          </p:cNvSpPr>
          <p:nvPr>
            <p:ph type="ctrTitle"/>
          </p:nvPr>
        </p:nvSpPr>
        <p:spPr/>
        <p:txBody>
          <a:bodyPr/>
          <a:lstStyle/>
          <a:p>
            <a:r>
              <a:rPr lang="en-US" dirty="0">
                <a:latin typeface="Candara" panose="020E0502030303020204" pitchFamily="34" charset="0"/>
              </a:rPr>
              <a:t>Neural Compression, stage 3</a:t>
            </a:r>
          </a:p>
        </p:txBody>
      </p:sp>
      <p:sp>
        <p:nvSpPr>
          <p:cNvPr id="4" name="Text Placeholder 3">
            <a:extLst>
              <a:ext uri="{FF2B5EF4-FFF2-40B4-BE49-F238E27FC236}">
                <a16:creationId xmlns:a16="http://schemas.microsoft.com/office/drawing/2014/main" id="{C299E4EF-2C9B-36C6-6394-20EAD744417F}"/>
              </a:ext>
            </a:extLst>
          </p:cNvPr>
          <p:cNvSpPr>
            <a:spLocks noGrp="1"/>
          </p:cNvSpPr>
          <p:nvPr>
            <p:ph type="body" sz="quarter" idx="10"/>
          </p:nvPr>
        </p:nvSpPr>
        <p:spPr/>
        <p:txBody>
          <a:bodyPr/>
          <a:lstStyle/>
          <a:p>
            <a:r>
              <a:rPr lang="en-US" dirty="0">
                <a:latin typeface="Candara" panose="020E0502030303020204" pitchFamily="34" charset="0"/>
              </a:rPr>
              <a:t>Can sparsity be a bless?</a:t>
            </a:r>
          </a:p>
        </p:txBody>
      </p:sp>
    </p:spTree>
    <p:extLst>
      <p:ext uri="{BB962C8B-B14F-4D97-AF65-F5344CB8AC3E}">
        <p14:creationId xmlns:p14="http://schemas.microsoft.com/office/powerpoint/2010/main" val="158696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pic>
        <p:nvPicPr>
          <p:cNvPr id="4" name="Picture 3" descr="Diagram&#10;&#10;Description automatically generated">
            <a:extLst>
              <a:ext uri="{FF2B5EF4-FFF2-40B4-BE49-F238E27FC236}">
                <a16:creationId xmlns:a16="http://schemas.microsoft.com/office/drawing/2014/main" id="{412C77CA-B447-732E-5F53-7807491E75F3}"/>
              </a:ext>
            </a:extLst>
          </p:cNvPr>
          <p:cNvPicPr>
            <a:picLocks noChangeAspect="1"/>
          </p:cNvPicPr>
          <p:nvPr/>
        </p:nvPicPr>
        <p:blipFill>
          <a:blip r:embed="rId2"/>
          <a:stretch>
            <a:fillRect/>
          </a:stretch>
        </p:blipFill>
        <p:spPr>
          <a:xfrm>
            <a:off x="1159956" y="176280"/>
            <a:ext cx="10200119" cy="6096829"/>
          </a:xfrm>
          <a:prstGeom prst="rect">
            <a:avLst/>
          </a:prstGeom>
        </p:spPr>
      </p:pic>
    </p:spTree>
    <p:extLst>
      <p:ext uri="{BB962C8B-B14F-4D97-AF65-F5344CB8AC3E}">
        <p14:creationId xmlns:p14="http://schemas.microsoft.com/office/powerpoint/2010/main" val="94901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4" name="Picture 3" descr="Diagram&#10;&#10;Description automatically generated">
            <a:extLst>
              <a:ext uri="{FF2B5EF4-FFF2-40B4-BE49-F238E27FC236}">
                <a16:creationId xmlns:a16="http://schemas.microsoft.com/office/drawing/2014/main" id="{412C77CA-B447-732E-5F53-7807491E75F3}"/>
              </a:ext>
            </a:extLst>
          </p:cNvPr>
          <p:cNvPicPr>
            <a:picLocks noChangeAspect="1"/>
          </p:cNvPicPr>
          <p:nvPr/>
        </p:nvPicPr>
        <p:blipFill>
          <a:blip r:embed="rId2"/>
          <a:stretch>
            <a:fillRect/>
          </a:stretch>
        </p:blipFill>
        <p:spPr>
          <a:xfrm>
            <a:off x="-6528391" y="-3338806"/>
            <a:ext cx="16080931" cy="9611916"/>
          </a:xfrm>
          <a:prstGeom prst="rect">
            <a:avLst/>
          </a:prstGeom>
        </p:spPr>
      </p:pic>
    </p:spTree>
    <p:extLst>
      <p:ext uri="{BB962C8B-B14F-4D97-AF65-F5344CB8AC3E}">
        <p14:creationId xmlns:p14="http://schemas.microsoft.com/office/powerpoint/2010/main" val="57759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85000"/>
            <a:lumOff val="1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grpSp>
        <p:nvGrpSpPr>
          <p:cNvPr id="11" name="Group 10">
            <a:extLst>
              <a:ext uri="{FF2B5EF4-FFF2-40B4-BE49-F238E27FC236}">
                <a16:creationId xmlns:a16="http://schemas.microsoft.com/office/drawing/2014/main" id="{9F82BA9C-133C-ABA1-A320-B5F5E6D68FCA}"/>
              </a:ext>
            </a:extLst>
          </p:cNvPr>
          <p:cNvGrpSpPr/>
          <p:nvPr/>
        </p:nvGrpSpPr>
        <p:grpSpPr>
          <a:xfrm>
            <a:off x="441736" y="1452282"/>
            <a:ext cx="11308528" cy="4162695"/>
            <a:chOff x="994877" y="1757330"/>
            <a:chExt cx="10723888" cy="3657600"/>
          </a:xfrm>
        </p:grpSpPr>
        <p:pic>
          <p:nvPicPr>
            <p:cNvPr id="5" name="Picture 4" descr="A picture containing text&#10;&#10;Description automatically generated">
              <a:extLst>
                <a:ext uri="{FF2B5EF4-FFF2-40B4-BE49-F238E27FC236}">
                  <a16:creationId xmlns:a16="http://schemas.microsoft.com/office/drawing/2014/main" id="{D9B1C11B-2018-94E1-AED5-CAC67987057E}"/>
                </a:ext>
              </a:extLst>
            </p:cNvPr>
            <p:cNvPicPr>
              <a:picLocks noChangeAspect="1"/>
            </p:cNvPicPr>
            <p:nvPr/>
          </p:nvPicPr>
          <p:blipFill>
            <a:blip r:embed="rId3"/>
            <a:stretch>
              <a:fillRect/>
            </a:stretch>
          </p:blipFill>
          <p:spPr>
            <a:xfrm>
              <a:off x="994877" y="1757330"/>
              <a:ext cx="3250038" cy="36576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51A72FC2-709F-7A86-283F-EE4A485676E3}"/>
                </a:ext>
              </a:extLst>
            </p:cNvPr>
            <p:cNvPicPr>
              <a:picLocks noChangeAspect="1"/>
            </p:cNvPicPr>
            <p:nvPr/>
          </p:nvPicPr>
          <p:blipFill>
            <a:blip r:embed="rId4"/>
            <a:stretch>
              <a:fillRect/>
            </a:stretch>
          </p:blipFill>
          <p:spPr>
            <a:xfrm>
              <a:off x="4410718" y="1757330"/>
              <a:ext cx="3497255" cy="3657600"/>
            </a:xfrm>
            <a:prstGeom prst="rect">
              <a:avLst/>
            </a:prstGeom>
          </p:spPr>
        </p:pic>
        <p:pic>
          <p:nvPicPr>
            <p:cNvPr id="9" name="Picture 8" descr="Background pattern&#10;&#10;Description automatically generated with medium confidence">
              <a:extLst>
                <a:ext uri="{FF2B5EF4-FFF2-40B4-BE49-F238E27FC236}">
                  <a16:creationId xmlns:a16="http://schemas.microsoft.com/office/drawing/2014/main" id="{B7CEF323-7C35-9D4E-0639-35CCA1918F31}"/>
                </a:ext>
              </a:extLst>
            </p:cNvPr>
            <p:cNvPicPr>
              <a:picLocks noChangeAspect="1"/>
            </p:cNvPicPr>
            <p:nvPr/>
          </p:nvPicPr>
          <p:blipFill>
            <a:blip r:embed="rId5"/>
            <a:stretch>
              <a:fillRect/>
            </a:stretch>
          </p:blipFill>
          <p:spPr>
            <a:xfrm>
              <a:off x="8073777" y="1757330"/>
              <a:ext cx="3644988" cy="3657600"/>
            </a:xfrm>
            <a:prstGeom prst="rect">
              <a:avLst/>
            </a:prstGeom>
          </p:spPr>
        </p:pic>
      </p:grpSp>
      <p:sp>
        <p:nvSpPr>
          <p:cNvPr id="10" name="TextBox 9">
            <a:extLst>
              <a:ext uri="{FF2B5EF4-FFF2-40B4-BE49-F238E27FC236}">
                <a16:creationId xmlns:a16="http://schemas.microsoft.com/office/drawing/2014/main" id="{2093CFB3-804D-A286-B3F4-3E8C3BA83AE4}"/>
              </a:ext>
            </a:extLst>
          </p:cNvPr>
          <p:cNvSpPr txBox="1"/>
          <p:nvPr/>
        </p:nvSpPr>
        <p:spPr>
          <a:xfrm>
            <a:off x="194553" y="145915"/>
            <a:ext cx="7276290" cy="707886"/>
          </a:xfrm>
          <a:prstGeom prst="rect">
            <a:avLst/>
          </a:prstGeom>
          <a:noFill/>
        </p:spPr>
        <p:txBody>
          <a:bodyPr wrap="square" rtlCol="0">
            <a:spAutoFit/>
          </a:bodyPr>
          <a:lstStyle/>
          <a:p>
            <a:r>
              <a:rPr lang="en-US" sz="4000" dirty="0">
                <a:solidFill>
                  <a:schemeClr val="bg2"/>
                </a:solidFill>
                <a:latin typeface="Candara" panose="020E0502030303020204" pitchFamily="34" charset="0"/>
              </a:rPr>
              <a:t>Locate the most valuable signals </a:t>
            </a:r>
          </a:p>
        </p:txBody>
      </p:sp>
    </p:spTree>
    <p:extLst>
      <p:ext uri="{BB962C8B-B14F-4D97-AF65-F5344CB8AC3E}">
        <p14:creationId xmlns:p14="http://schemas.microsoft.com/office/powerpoint/2010/main" val="2781054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grpSp>
        <p:nvGrpSpPr>
          <p:cNvPr id="13" name="Group 12">
            <a:extLst>
              <a:ext uri="{FF2B5EF4-FFF2-40B4-BE49-F238E27FC236}">
                <a16:creationId xmlns:a16="http://schemas.microsoft.com/office/drawing/2014/main" id="{555E8ED0-BBB4-AAF7-EF27-6B495877BD3C}"/>
              </a:ext>
            </a:extLst>
          </p:cNvPr>
          <p:cNvGrpSpPr/>
          <p:nvPr/>
        </p:nvGrpSpPr>
        <p:grpSpPr>
          <a:xfrm>
            <a:off x="758536" y="2286970"/>
            <a:ext cx="10972800" cy="3651039"/>
            <a:chOff x="647700" y="1603480"/>
            <a:chExt cx="10972800" cy="3651039"/>
          </a:xfrm>
        </p:grpSpPr>
        <p:pic>
          <p:nvPicPr>
            <p:cNvPr id="4" name="Picture 3" descr="Diagram&#10;&#10;Description automatically generated">
              <a:extLst>
                <a:ext uri="{FF2B5EF4-FFF2-40B4-BE49-F238E27FC236}">
                  <a16:creationId xmlns:a16="http://schemas.microsoft.com/office/drawing/2014/main" id="{59320B97-2E3C-16AD-11E3-D4F7DFF63D08}"/>
                </a:ext>
              </a:extLst>
            </p:cNvPr>
            <p:cNvPicPr>
              <a:picLocks noChangeAspect="1"/>
            </p:cNvPicPr>
            <p:nvPr/>
          </p:nvPicPr>
          <p:blipFill>
            <a:blip r:embed="rId2"/>
            <a:stretch>
              <a:fillRect/>
            </a:stretch>
          </p:blipFill>
          <p:spPr>
            <a:xfrm>
              <a:off x="647700" y="1603480"/>
              <a:ext cx="10972800" cy="3651039"/>
            </a:xfrm>
            <a:prstGeom prst="rect">
              <a:avLst/>
            </a:prstGeom>
          </p:spPr>
        </p:pic>
        <p:grpSp>
          <p:nvGrpSpPr>
            <p:cNvPr id="10" name="Group 9">
              <a:extLst>
                <a:ext uri="{FF2B5EF4-FFF2-40B4-BE49-F238E27FC236}">
                  <a16:creationId xmlns:a16="http://schemas.microsoft.com/office/drawing/2014/main" id="{61C2C70C-640D-9A29-503D-28AB9E95FC65}"/>
                </a:ext>
              </a:extLst>
            </p:cNvPr>
            <p:cNvGrpSpPr/>
            <p:nvPr/>
          </p:nvGrpSpPr>
          <p:grpSpPr>
            <a:xfrm>
              <a:off x="2018310" y="2087524"/>
              <a:ext cx="3335740" cy="2308986"/>
              <a:chOff x="2018310" y="2087524"/>
              <a:chExt cx="3335740" cy="2308986"/>
            </a:xfrm>
          </p:grpSpPr>
          <p:sp>
            <p:nvSpPr>
              <p:cNvPr id="6" name="Rectangle 5">
                <a:extLst>
                  <a:ext uri="{FF2B5EF4-FFF2-40B4-BE49-F238E27FC236}">
                    <a16:creationId xmlns:a16="http://schemas.microsoft.com/office/drawing/2014/main" id="{044E0DE7-4F29-E2BA-121A-FA29462BA2E3}"/>
                  </a:ext>
                </a:extLst>
              </p:cNvPr>
              <p:cNvSpPr/>
              <p:nvPr/>
            </p:nvSpPr>
            <p:spPr>
              <a:xfrm>
                <a:off x="3374642" y="2466110"/>
                <a:ext cx="1979408" cy="1930400"/>
              </a:xfrm>
              <a:prstGeom prst="rect">
                <a:avLst/>
              </a:prstGeom>
              <a:noFill/>
              <a:ln w="3810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7" name="TextBox 6">
                <a:extLst>
                  <a:ext uri="{FF2B5EF4-FFF2-40B4-BE49-F238E27FC236}">
                    <a16:creationId xmlns:a16="http://schemas.microsoft.com/office/drawing/2014/main" id="{8CEE489F-AD75-E702-738C-962E4F4DE9E9}"/>
                  </a:ext>
                </a:extLst>
              </p:cNvPr>
              <p:cNvSpPr txBox="1"/>
              <p:nvPr/>
            </p:nvSpPr>
            <p:spPr>
              <a:xfrm>
                <a:off x="2018310" y="2087524"/>
                <a:ext cx="1356332" cy="646331"/>
              </a:xfrm>
              <a:prstGeom prst="rect">
                <a:avLst/>
              </a:prstGeom>
              <a:noFill/>
            </p:spPr>
            <p:txBody>
              <a:bodyPr wrap="square" rtlCol="0">
                <a:spAutoFit/>
              </a:bodyPr>
              <a:lstStyle/>
              <a:p>
                <a:r>
                  <a:rPr lang="en-US" dirty="0">
                    <a:solidFill>
                      <a:srgbClr val="FF6600"/>
                    </a:solidFill>
                    <a:effectLst>
                      <a:outerShdw blurRad="38100" dist="38100" dir="2700000" algn="tl">
                        <a:srgbClr val="000000">
                          <a:alpha val="43137"/>
                        </a:srgbClr>
                      </a:outerShdw>
                    </a:effectLst>
                    <a:latin typeface="Candara" panose="020E0502030303020204" pitchFamily="34" charset="0"/>
                  </a:rPr>
                  <a:t>Sparse </a:t>
                </a:r>
              </a:p>
              <a:p>
                <a:r>
                  <a:rPr lang="en-US" dirty="0">
                    <a:solidFill>
                      <a:srgbClr val="FF6600"/>
                    </a:solidFill>
                    <a:effectLst>
                      <a:outerShdw blurRad="38100" dist="38100" dir="2700000" algn="tl">
                        <a:srgbClr val="000000">
                          <a:alpha val="43137"/>
                        </a:srgbClr>
                      </a:outerShdw>
                    </a:effectLst>
                    <a:latin typeface="Candara" panose="020E0502030303020204" pitchFamily="34" charset="0"/>
                  </a:rPr>
                  <a:t>Convolution</a:t>
                </a:r>
              </a:p>
            </p:txBody>
          </p:sp>
        </p:grpSp>
      </p:grpSp>
      <p:sp>
        <p:nvSpPr>
          <p:cNvPr id="12" name="TextBox 11">
            <a:extLst>
              <a:ext uri="{FF2B5EF4-FFF2-40B4-BE49-F238E27FC236}">
                <a16:creationId xmlns:a16="http://schemas.microsoft.com/office/drawing/2014/main" id="{473164CC-7F35-6C76-27CA-A64DF046D039}"/>
              </a:ext>
            </a:extLst>
          </p:cNvPr>
          <p:cNvSpPr txBox="1"/>
          <p:nvPr/>
        </p:nvSpPr>
        <p:spPr>
          <a:xfrm>
            <a:off x="979055" y="415636"/>
            <a:ext cx="5966690" cy="1015663"/>
          </a:xfrm>
          <a:prstGeom prst="rect">
            <a:avLst/>
          </a:prstGeom>
          <a:noFill/>
        </p:spPr>
        <p:txBody>
          <a:bodyPr wrap="square" rtlCol="0">
            <a:spAutoFit/>
          </a:bodyPr>
          <a:lstStyle/>
          <a:p>
            <a:r>
              <a:rPr lang="en-US" sz="3600" dirty="0">
                <a:latin typeface="Candara" panose="020E0502030303020204" pitchFamily="34" charset="0"/>
              </a:rPr>
              <a:t>BCAE-VS</a:t>
            </a:r>
            <a:r>
              <a:rPr lang="en-US" sz="2800" dirty="0">
                <a:latin typeface="Candara" panose="020E0502030303020204" pitchFamily="34" charset="0"/>
              </a:rPr>
              <a:t> </a:t>
            </a:r>
          </a:p>
          <a:p>
            <a:r>
              <a:rPr lang="en-US" sz="2400" u="sng" dirty="0">
                <a:latin typeface="Candara" panose="020E0502030303020204" pitchFamily="34" charset="0"/>
              </a:rPr>
              <a:t>V</a:t>
            </a:r>
            <a:r>
              <a:rPr lang="en-US" sz="2400" dirty="0">
                <a:latin typeface="Candara" panose="020E0502030303020204" pitchFamily="34" charset="0"/>
              </a:rPr>
              <a:t>ariable ratio Compression for </a:t>
            </a:r>
            <a:r>
              <a:rPr lang="en-US" sz="2400" u="sng" dirty="0">
                <a:latin typeface="Candara" panose="020E0502030303020204" pitchFamily="34" charset="0"/>
              </a:rPr>
              <a:t>S</a:t>
            </a:r>
            <a:r>
              <a:rPr lang="en-US" sz="2400" dirty="0">
                <a:latin typeface="Candara" panose="020E0502030303020204" pitchFamily="34" charset="0"/>
              </a:rPr>
              <a:t>parse input</a:t>
            </a:r>
          </a:p>
        </p:txBody>
      </p:sp>
    </p:spTree>
    <p:extLst>
      <p:ext uri="{BB962C8B-B14F-4D97-AF65-F5344CB8AC3E}">
        <p14:creationId xmlns:p14="http://schemas.microsoft.com/office/powerpoint/2010/main" val="130421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AF78F-28A9-C932-799D-385156A22C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87C57-0AC4-016C-2602-BA4C2CE2EF13}"/>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sp>
        <p:nvSpPr>
          <p:cNvPr id="12" name="TextBox 11">
            <a:extLst>
              <a:ext uri="{FF2B5EF4-FFF2-40B4-BE49-F238E27FC236}">
                <a16:creationId xmlns:a16="http://schemas.microsoft.com/office/drawing/2014/main" id="{682880DC-AF08-DA5F-56EE-C523045ABAD3}"/>
              </a:ext>
            </a:extLst>
          </p:cNvPr>
          <p:cNvSpPr txBox="1"/>
          <p:nvPr/>
        </p:nvSpPr>
        <p:spPr>
          <a:xfrm>
            <a:off x="979055" y="415636"/>
            <a:ext cx="5966690" cy="646331"/>
          </a:xfrm>
          <a:prstGeom prst="rect">
            <a:avLst/>
          </a:prstGeom>
          <a:noFill/>
        </p:spPr>
        <p:txBody>
          <a:bodyPr wrap="square" rtlCol="0">
            <a:spAutoFit/>
          </a:bodyPr>
          <a:lstStyle/>
          <a:p>
            <a:r>
              <a:rPr lang="en-US" sz="3600" dirty="0">
                <a:latin typeface="Candara" panose="020E0502030303020204" pitchFamily="34" charset="0"/>
              </a:rPr>
              <a:t>Sparse Convolution Engines</a:t>
            </a:r>
            <a:endParaRPr lang="en-US" sz="2400" dirty="0">
              <a:latin typeface="Candara" panose="020E0502030303020204" pitchFamily="34" charset="0"/>
            </a:endParaRPr>
          </a:p>
        </p:txBody>
      </p:sp>
      <p:pic>
        <p:nvPicPr>
          <p:cNvPr id="5" name="Picture 4" descr="Graphical user interface, text, application, email&#10;&#10;AI-generated content may be incorrect.">
            <a:extLst>
              <a:ext uri="{FF2B5EF4-FFF2-40B4-BE49-F238E27FC236}">
                <a16:creationId xmlns:a16="http://schemas.microsoft.com/office/drawing/2014/main" id="{BB1BC912-3022-5D96-AC6E-4356A2DCDB60}"/>
              </a:ext>
            </a:extLst>
          </p:cNvPr>
          <p:cNvPicPr>
            <a:picLocks noChangeAspect="1"/>
          </p:cNvPicPr>
          <p:nvPr/>
        </p:nvPicPr>
        <p:blipFill>
          <a:blip r:embed="rId2"/>
          <a:srcRect l="3768" t="9884" b="3806"/>
          <a:stretch/>
        </p:blipFill>
        <p:spPr>
          <a:xfrm>
            <a:off x="1028663" y="1183341"/>
            <a:ext cx="7964154" cy="3689873"/>
          </a:xfrm>
          <a:prstGeom prst="rect">
            <a:avLst/>
          </a:prstGeom>
        </p:spPr>
      </p:pic>
      <p:pic>
        <p:nvPicPr>
          <p:cNvPr id="9" name="Picture 8" descr="Logo, company name&#10;&#10;AI-generated content may be incorrect.">
            <a:extLst>
              <a:ext uri="{FF2B5EF4-FFF2-40B4-BE49-F238E27FC236}">
                <a16:creationId xmlns:a16="http://schemas.microsoft.com/office/drawing/2014/main" id="{9466B699-6605-9DAF-7395-E9318D0A91A3}"/>
              </a:ext>
            </a:extLst>
          </p:cNvPr>
          <p:cNvPicPr>
            <a:picLocks noChangeAspect="1"/>
          </p:cNvPicPr>
          <p:nvPr/>
        </p:nvPicPr>
        <p:blipFill>
          <a:blip r:embed="rId3">
            <a:alphaModFix amt="85000"/>
          </a:blip>
          <a:srcRect l="3788" t="8821" r="18233" b="12665"/>
          <a:stretch/>
        </p:blipFill>
        <p:spPr>
          <a:xfrm>
            <a:off x="5010740" y="2900249"/>
            <a:ext cx="6691257" cy="3542115"/>
          </a:xfrm>
          <a:prstGeom prst="rect">
            <a:avLst/>
          </a:prstGeom>
        </p:spPr>
      </p:pic>
    </p:spTree>
    <p:extLst>
      <p:ext uri="{BB962C8B-B14F-4D97-AF65-F5344CB8AC3E}">
        <p14:creationId xmlns:p14="http://schemas.microsoft.com/office/powerpoint/2010/main" val="37120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6FAAF-9FD9-C650-34EA-529CE23808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EFB22-1DCD-14FE-E794-60EBD96AB3BB}"/>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sp>
        <p:nvSpPr>
          <p:cNvPr id="12" name="TextBox 11">
            <a:extLst>
              <a:ext uri="{FF2B5EF4-FFF2-40B4-BE49-F238E27FC236}">
                <a16:creationId xmlns:a16="http://schemas.microsoft.com/office/drawing/2014/main" id="{CEA36CA9-6EEB-EA4B-66FF-625502CFD5C0}"/>
              </a:ext>
            </a:extLst>
          </p:cNvPr>
          <p:cNvSpPr txBox="1"/>
          <p:nvPr/>
        </p:nvSpPr>
        <p:spPr>
          <a:xfrm>
            <a:off x="979055" y="415636"/>
            <a:ext cx="5966690" cy="646331"/>
          </a:xfrm>
          <a:prstGeom prst="rect">
            <a:avLst/>
          </a:prstGeom>
          <a:noFill/>
        </p:spPr>
        <p:txBody>
          <a:bodyPr wrap="square" rtlCol="0">
            <a:spAutoFit/>
          </a:bodyPr>
          <a:lstStyle/>
          <a:p>
            <a:r>
              <a:rPr lang="en-US" sz="3600" dirty="0">
                <a:latin typeface="Candara" panose="020E0502030303020204" pitchFamily="34" charset="0"/>
              </a:rPr>
              <a:t>Performance Comparison</a:t>
            </a:r>
            <a:endParaRPr lang="en-US" sz="2400" dirty="0">
              <a:latin typeface="Candara" panose="020E0502030303020204" pitchFamily="34" charset="0"/>
            </a:endParaRPr>
          </a:p>
        </p:txBody>
      </p:sp>
      <p:pic>
        <p:nvPicPr>
          <p:cNvPr id="4" name="Picture 3" descr="Table&#10;&#10;AI-generated content may be incorrect.">
            <a:extLst>
              <a:ext uri="{FF2B5EF4-FFF2-40B4-BE49-F238E27FC236}">
                <a16:creationId xmlns:a16="http://schemas.microsoft.com/office/drawing/2014/main" id="{DC1E5B00-9837-1690-4B97-BBA5F2979DA4}"/>
              </a:ext>
            </a:extLst>
          </p:cNvPr>
          <p:cNvPicPr>
            <a:picLocks noChangeAspect="1"/>
          </p:cNvPicPr>
          <p:nvPr/>
        </p:nvPicPr>
        <p:blipFill>
          <a:blip r:embed="rId2"/>
          <a:stretch>
            <a:fillRect/>
          </a:stretch>
        </p:blipFill>
        <p:spPr>
          <a:xfrm>
            <a:off x="1220053" y="2251893"/>
            <a:ext cx="10058400" cy="2877371"/>
          </a:xfrm>
          <a:prstGeom prst="rect">
            <a:avLst/>
          </a:prstGeom>
        </p:spPr>
      </p:pic>
    </p:spTree>
    <p:extLst>
      <p:ext uri="{BB962C8B-B14F-4D97-AF65-F5344CB8AC3E}">
        <p14:creationId xmlns:p14="http://schemas.microsoft.com/office/powerpoint/2010/main" val="1496317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5039-FF79-6DBB-7FB9-310548DB4A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604802-726A-ADED-AF12-392CCEE22A34}"/>
              </a:ext>
            </a:extLst>
          </p:cNvPr>
          <p:cNvSpPr>
            <a:spLocks noGrp="1"/>
          </p:cNvSpPr>
          <p:nvPr>
            <p:ph type="sldNum" sz="quarter" idx="4"/>
          </p:nvPr>
        </p:nvSpPr>
        <p:spPr/>
        <p:txBody>
          <a:bodyPr/>
          <a:lstStyle/>
          <a:p>
            <a:fld id="{933A556B-7C63-244D-9B7C-B0EA8042B330}" type="slidenum">
              <a:rPr lang="en-US" smtClean="0"/>
              <a:pPr/>
              <a:t>28</a:t>
            </a:fld>
            <a:endParaRPr lang="en-US" sz="1000" dirty="0"/>
          </a:p>
        </p:txBody>
      </p:sp>
      <p:sp>
        <p:nvSpPr>
          <p:cNvPr id="12" name="TextBox 11">
            <a:extLst>
              <a:ext uri="{FF2B5EF4-FFF2-40B4-BE49-F238E27FC236}">
                <a16:creationId xmlns:a16="http://schemas.microsoft.com/office/drawing/2014/main" id="{DEB49533-5D48-86DE-2AB9-CF3095A9FC1C}"/>
              </a:ext>
            </a:extLst>
          </p:cNvPr>
          <p:cNvSpPr txBox="1"/>
          <p:nvPr/>
        </p:nvSpPr>
        <p:spPr>
          <a:xfrm>
            <a:off x="979055" y="415636"/>
            <a:ext cx="5966690" cy="646331"/>
          </a:xfrm>
          <a:prstGeom prst="rect">
            <a:avLst/>
          </a:prstGeom>
          <a:noFill/>
        </p:spPr>
        <p:txBody>
          <a:bodyPr wrap="square" rtlCol="0">
            <a:spAutoFit/>
          </a:bodyPr>
          <a:lstStyle/>
          <a:p>
            <a:r>
              <a:rPr lang="en-US" sz="3600" dirty="0">
                <a:latin typeface="Candara" panose="020E0502030303020204" pitchFamily="34" charset="0"/>
              </a:rPr>
              <a:t>Performance Comparison</a:t>
            </a:r>
            <a:endParaRPr lang="en-US" sz="2400" dirty="0">
              <a:latin typeface="Candara" panose="020E0502030303020204" pitchFamily="34" charset="0"/>
            </a:endParaRPr>
          </a:p>
        </p:txBody>
      </p:sp>
      <p:pic>
        <p:nvPicPr>
          <p:cNvPr id="5" name="Picture 4" descr="Shape&#10;&#10;AI-generated content may be incorrect.">
            <a:extLst>
              <a:ext uri="{FF2B5EF4-FFF2-40B4-BE49-F238E27FC236}">
                <a16:creationId xmlns:a16="http://schemas.microsoft.com/office/drawing/2014/main" id="{CADA1473-EE83-AD0F-64DF-FFBCFC24731D}"/>
              </a:ext>
            </a:extLst>
          </p:cNvPr>
          <p:cNvPicPr>
            <a:picLocks noChangeAspect="1"/>
          </p:cNvPicPr>
          <p:nvPr/>
        </p:nvPicPr>
        <p:blipFill>
          <a:blip r:embed="rId2"/>
          <a:stretch>
            <a:fillRect/>
          </a:stretch>
        </p:blipFill>
        <p:spPr>
          <a:xfrm>
            <a:off x="2072640" y="1157171"/>
            <a:ext cx="8046720" cy="5223842"/>
          </a:xfrm>
          <a:prstGeom prst="rect">
            <a:avLst/>
          </a:prstGeom>
        </p:spPr>
      </p:pic>
    </p:spTree>
    <p:extLst>
      <p:ext uri="{BB962C8B-B14F-4D97-AF65-F5344CB8AC3E}">
        <p14:creationId xmlns:p14="http://schemas.microsoft.com/office/powerpoint/2010/main" val="3226980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9211B-53FC-120B-D01E-12F2545989E5}"/>
              </a:ext>
            </a:extLst>
          </p:cNvPr>
          <p:cNvSpPr>
            <a:spLocks noGrp="1"/>
          </p:cNvSpPr>
          <p:nvPr>
            <p:ph type="sldNum" sz="quarter" idx="4"/>
          </p:nvPr>
        </p:nvSpPr>
        <p:spPr/>
        <p:txBody>
          <a:bodyPr/>
          <a:lstStyle/>
          <a:p>
            <a:fld id="{933A556B-7C63-244D-9B7C-B0EA8042B330}" type="slidenum">
              <a:rPr lang="en-US" smtClean="0"/>
              <a:pPr/>
              <a:t>29</a:t>
            </a:fld>
            <a:endParaRPr lang="en-US" sz="1000" dirty="0"/>
          </a:p>
        </p:txBody>
      </p:sp>
      <p:sp>
        <p:nvSpPr>
          <p:cNvPr id="13" name="TextBox 12">
            <a:extLst>
              <a:ext uri="{FF2B5EF4-FFF2-40B4-BE49-F238E27FC236}">
                <a16:creationId xmlns:a16="http://schemas.microsoft.com/office/drawing/2014/main" id="{C31499FB-74E9-32BA-7B79-3717193151C4}"/>
              </a:ext>
            </a:extLst>
          </p:cNvPr>
          <p:cNvSpPr txBox="1"/>
          <p:nvPr/>
        </p:nvSpPr>
        <p:spPr>
          <a:xfrm>
            <a:off x="655782" y="283092"/>
            <a:ext cx="7681394" cy="646331"/>
          </a:xfrm>
          <a:prstGeom prst="rect">
            <a:avLst/>
          </a:prstGeom>
          <a:noFill/>
        </p:spPr>
        <p:txBody>
          <a:bodyPr wrap="square" rtlCol="0">
            <a:spAutoFit/>
          </a:bodyPr>
          <a:lstStyle/>
          <a:p>
            <a:r>
              <a:rPr lang="en-US" sz="3600" dirty="0">
                <a:latin typeface="Candara" panose="020E0502030303020204" pitchFamily="34" charset="0"/>
              </a:rPr>
              <a:t>Reconstruction Accuracy—regression</a:t>
            </a:r>
          </a:p>
        </p:txBody>
      </p:sp>
      <p:grpSp>
        <p:nvGrpSpPr>
          <p:cNvPr id="7" name="Group 6">
            <a:extLst>
              <a:ext uri="{FF2B5EF4-FFF2-40B4-BE49-F238E27FC236}">
                <a16:creationId xmlns:a16="http://schemas.microsoft.com/office/drawing/2014/main" id="{9C53873F-5413-7EB8-1371-74F89ED87CB4}"/>
              </a:ext>
            </a:extLst>
          </p:cNvPr>
          <p:cNvGrpSpPr/>
          <p:nvPr/>
        </p:nvGrpSpPr>
        <p:grpSpPr>
          <a:xfrm>
            <a:off x="1752600" y="1112344"/>
            <a:ext cx="8686800" cy="5106359"/>
            <a:chOff x="1752600" y="1112344"/>
            <a:chExt cx="8686800" cy="5106359"/>
          </a:xfrm>
        </p:grpSpPr>
        <p:pic>
          <p:nvPicPr>
            <p:cNvPr id="4" name="Picture 3" descr="Chart&#10;&#10;AI-generated content may be incorrect.">
              <a:extLst>
                <a:ext uri="{FF2B5EF4-FFF2-40B4-BE49-F238E27FC236}">
                  <a16:creationId xmlns:a16="http://schemas.microsoft.com/office/drawing/2014/main" id="{898824B8-22C8-D21D-3CE0-22CF0C91133D}"/>
                </a:ext>
              </a:extLst>
            </p:cNvPr>
            <p:cNvPicPr>
              <a:picLocks noChangeAspect="1"/>
            </p:cNvPicPr>
            <p:nvPr/>
          </p:nvPicPr>
          <p:blipFill>
            <a:blip r:embed="rId2"/>
            <a:stretch>
              <a:fillRect/>
            </a:stretch>
          </p:blipFill>
          <p:spPr>
            <a:xfrm>
              <a:off x="1752600" y="1112344"/>
              <a:ext cx="8686800" cy="5106359"/>
            </a:xfrm>
            <a:prstGeom prst="rect">
              <a:avLst/>
            </a:prstGeom>
          </p:spPr>
        </p:pic>
        <p:sp>
          <p:nvSpPr>
            <p:cNvPr id="5" name="Rectangle 4">
              <a:extLst>
                <a:ext uri="{FF2B5EF4-FFF2-40B4-BE49-F238E27FC236}">
                  <a16:creationId xmlns:a16="http://schemas.microsoft.com/office/drawing/2014/main" id="{612B10F8-FC46-8372-1AC7-269BAE83A5C2}"/>
                </a:ext>
              </a:extLst>
            </p:cNvPr>
            <p:cNvSpPr/>
            <p:nvPr/>
          </p:nvSpPr>
          <p:spPr>
            <a:xfrm>
              <a:off x="3227294" y="5238974"/>
              <a:ext cx="871369" cy="22591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5">
              <a:extLst>
                <a:ext uri="{FF2B5EF4-FFF2-40B4-BE49-F238E27FC236}">
                  <a16:creationId xmlns:a16="http://schemas.microsoft.com/office/drawing/2014/main" id="{7EFD6C05-015A-8683-C9D4-6B7E0480D76E}"/>
                </a:ext>
              </a:extLst>
            </p:cNvPr>
            <p:cNvSpPr/>
            <p:nvPr/>
          </p:nvSpPr>
          <p:spPr>
            <a:xfrm>
              <a:off x="7465807" y="5262282"/>
              <a:ext cx="871369" cy="22591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Tree>
    <p:extLst>
      <p:ext uri="{BB962C8B-B14F-4D97-AF65-F5344CB8AC3E}">
        <p14:creationId xmlns:p14="http://schemas.microsoft.com/office/powerpoint/2010/main" val="522402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generated image of a machine&#10;&#10;Description automatically generated">
            <a:extLst>
              <a:ext uri="{FF2B5EF4-FFF2-40B4-BE49-F238E27FC236}">
                <a16:creationId xmlns:a16="http://schemas.microsoft.com/office/drawing/2014/main" id="{648AABDA-4BDF-BE15-6376-EB8C67F40079}"/>
              </a:ext>
            </a:extLst>
          </p:cNvPr>
          <p:cNvPicPr>
            <a:picLocks noChangeAspect="1"/>
          </p:cNvPicPr>
          <p:nvPr/>
        </p:nvPicPr>
        <p:blipFill>
          <a:blip r:embed="rId3"/>
          <a:stretch>
            <a:fillRect/>
          </a:stretch>
        </p:blipFill>
        <p:spPr>
          <a:xfrm>
            <a:off x="571500" y="0"/>
            <a:ext cx="12192000" cy="6858000"/>
          </a:xfrm>
          <a:prstGeom prst="rect">
            <a:avLst/>
          </a:prstGeom>
        </p:spPr>
      </p:pic>
      <p:cxnSp>
        <p:nvCxnSpPr>
          <p:cNvPr id="22" name="Straight Connector 21">
            <a:extLst>
              <a:ext uri="{FF2B5EF4-FFF2-40B4-BE49-F238E27FC236}">
                <a16:creationId xmlns:a16="http://schemas.microsoft.com/office/drawing/2014/main" id="{6FE7544B-7FA9-86AA-675D-9139278B651E}"/>
              </a:ext>
            </a:extLst>
          </p:cNvPr>
          <p:cNvCxnSpPr>
            <a:cxnSpLocks/>
          </p:cNvCxnSpPr>
          <p:nvPr/>
        </p:nvCxnSpPr>
        <p:spPr>
          <a:xfrm>
            <a:off x="6568751" y="3630074"/>
            <a:ext cx="5051749" cy="1543506"/>
          </a:xfrm>
          <a:prstGeom prst="line">
            <a:avLst/>
          </a:prstGeom>
          <a:ln>
            <a:solidFill>
              <a:srgbClr val="FF0000"/>
            </a:solidFill>
          </a:ln>
          <a:effectLst>
            <a:glow rad="101600">
              <a:srgbClr val="FF6600">
                <a:alpha val="60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E686591-536C-6306-655F-A8D89BF30D1E}"/>
              </a:ext>
            </a:extLst>
          </p:cNvPr>
          <p:cNvCxnSpPr>
            <a:cxnSpLocks/>
          </p:cNvCxnSpPr>
          <p:nvPr/>
        </p:nvCxnSpPr>
        <p:spPr>
          <a:xfrm>
            <a:off x="3146258" y="2664995"/>
            <a:ext cx="3374858" cy="947031"/>
          </a:xfrm>
          <a:prstGeom prst="line">
            <a:avLst/>
          </a:prstGeom>
          <a:ln>
            <a:solidFill>
              <a:srgbClr val="FF0000"/>
            </a:solidFill>
          </a:ln>
          <a:effectLst>
            <a:glow rad="101600">
              <a:srgbClr val="FF6600">
                <a:alpha val="60000"/>
              </a:srgbClr>
            </a:glo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571500" y="365126"/>
            <a:ext cx="11049000" cy="1053128"/>
          </a:xfrm>
        </p:spPr>
        <p:txBody>
          <a:bodyPr/>
          <a:lstStyle/>
          <a:p>
            <a:r>
              <a:rPr lang="en-US" dirty="0">
                <a:latin typeface="Candara" panose="020E0502030303020204" pitchFamily="34" charset="0"/>
              </a:rPr>
              <a:t>Detector model at sPHENIX</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grpSp>
        <p:nvGrpSpPr>
          <p:cNvPr id="16" name="Group 15">
            <a:extLst>
              <a:ext uri="{FF2B5EF4-FFF2-40B4-BE49-F238E27FC236}">
                <a16:creationId xmlns:a16="http://schemas.microsoft.com/office/drawing/2014/main" id="{A6F99A14-AA51-540D-A650-88B8D819E147}"/>
              </a:ext>
            </a:extLst>
          </p:cNvPr>
          <p:cNvGrpSpPr/>
          <p:nvPr/>
        </p:nvGrpSpPr>
        <p:grpSpPr>
          <a:xfrm>
            <a:off x="1436914" y="3139781"/>
            <a:ext cx="5131837" cy="723122"/>
            <a:chOff x="1436914" y="3139781"/>
            <a:chExt cx="5131837" cy="723122"/>
          </a:xfrm>
        </p:grpSpPr>
        <p:sp>
          <p:nvSpPr>
            <p:cNvPr id="7" name="Rectangle: Rounded Corners 6">
              <a:extLst>
                <a:ext uri="{FF2B5EF4-FFF2-40B4-BE49-F238E27FC236}">
                  <a16:creationId xmlns:a16="http://schemas.microsoft.com/office/drawing/2014/main" id="{8CBE8211-2858-3477-0728-8A2B4F7342F1}"/>
                </a:ext>
              </a:extLst>
            </p:cNvPr>
            <p:cNvSpPr/>
            <p:nvPr/>
          </p:nvSpPr>
          <p:spPr>
            <a:xfrm>
              <a:off x="1436914" y="3139781"/>
              <a:ext cx="1110343" cy="723122"/>
            </a:xfrm>
            <a:prstGeom prst="roundRect">
              <a:avLst/>
            </a:prstGeom>
            <a:solidFill>
              <a:srgbClr val="4F6130"/>
            </a:solidFill>
            <a:ln>
              <a:noFill/>
            </a:ln>
            <a:effectLst>
              <a:glow rad="101600">
                <a:srgbClr val="4F6130">
                  <a:alpha val="6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ndara" panose="020E0502030303020204" pitchFamily="34" charset="0"/>
                </a:rPr>
                <a:t>Silicon Trackers</a:t>
              </a:r>
            </a:p>
          </p:txBody>
        </p:sp>
        <p:cxnSp>
          <p:nvCxnSpPr>
            <p:cNvPr id="10" name="Straight Arrow Connector 9">
              <a:extLst>
                <a:ext uri="{FF2B5EF4-FFF2-40B4-BE49-F238E27FC236}">
                  <a16:creationId xmlns:a16="http://schemas.microsoft.com/office/drawing/2014/main" id="{F4408624-DE82-E7A9-1F42-0D2877675854}"/>
                </a:ext>
              </a:extLst>
            </p:cNvPr>
            <p:cNvCxnSpPr>
              <a:cxnSpLocks/>
              <a:stCxn id="7" idx="3"/>
            </p:cNvCxnSpPr>
            <p:nvPr/>
          </p:nvCxnSpPr>
          <p:spPr>
            <a:xfrm>
              <a:off x="2547257" y="3501342"/>
              <a:ext cx="4021494" cy="110684"/>
            </a:xfrm>
            <a:prstGeom prst="straightConnector1">
              <a:avLst/>
            </a:prstGeom>
            <a:ln w="57150">
              <a:solidFill>
                <a:srgbClr val="B6C993"/>
              </a:solidFill>
              <a:tailEnd type="triangle"/>
            </a:ln>
            <a:effectLst>
              <a:glow rad="101600">
                <a:srgbClr val="4F6130">
                  <a:alpha val="60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677A75D-699D-3785-6391-A4E2D84D2A1F}"/>
              </a:ext>
            </a:extLst>
          </p:cNvPr>
          <p:cNvGrpSpPr/>
          <p:nvPr/>
        </p:nvGrpSpPr>
        <p:grpSpPr>
          <a:xfrm>
            <a:off x="905070" y="1694307"/>
            <a:ext cx="5477070" cy="873402"/>
            <a:chOff x="905070" y="1694307"/>
            <a:chExt cx="5477070" cy="873402"/>
          </a:xfrm>
        </p:grpSpPr>
        <p:sp>
          <p:nvSpPr>
            <p:cNvPr id="6" name="Rectangle: Rounded Corners 5">
              <a:extLst>
                <a:ext uri="{FF2B5EF4-FFF2-40B4-BE49-F238E27FC236}">
                  <a16:creationId xmlns:a16="http://schemas.microsoft.com/office/drawing/2014/main" id="{399F3127-ED5B-8A24-5B81-219B9191AD5F}"/>
                </a:ext>
              </a:extLst>
            </p:cNvPr>
            <p:cNvSpPr/>
            <p:nvPr/>
          </p:nvSpPr>
          <p:spPr>
            <a:xfrm>
              <a:off x="905070" y="1694307"/>
              <a:ext cx="1940767" cy="764995"/>
            </a:xfrm>
            <a:prstGeom prst="roundRect">
              <a:avLst/>
            </a:prstGeom>
            <a:solidFill>
              <a:srgbClr val="3B8492"/>
            </a:solidFill>
            <a:ln>
              <a:solidFill>
                <a:srgbClr val="3B8492"/>
              </a:solidFill>
            </a:ln>
            <a:effectLst>
              <a:glow rad="101600">
                <a:srgbClr val="3B8492">
                  <a:alpha val="6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ndara" panose="020E0502030303020204" pitchFamily="34" charset="0"/>
                </a:rPr>
                <a:t>Calorimeters</a:t>
              </a:r>
            </a:p>
          </p:txBody>
        </p:sp>
        <p:cxnSp>
          <p:nvCxnSpPr>
            <p:cNvPr id="12" name="Straight Arrow Connector 11">
              <a:extLst>
                <a:ext uri="{FF2B5EF4-FFF2-40B4-BE49-F238E27FC236}">
                  <a16:creationId xmlns:a16="http://schemas.microsoft.com/office/drawing/2014/main" id="{1D8931F4-8EB5-87E4-1BB2-7E804470E5E6}"/>
                </a:ext>
              </a:extLst>
            </p:cNvPr>
            <p:cNvCxnSpPr>
              <a:cxnSpLocks/>
              <a:stCxn id="6" idx="3"/>
            </p:cNvCxnSpPr>
            <p:nvPr/>
          </p:nvCxnSpPr>
          <p:spPr>
            <a:xfrm>
              <a:off x="2845837" y="2076805"/>
              <a:ext cx="3536303" cy="490904"/>
            </a:xfrm>
            <a:prstGeom prst="straightConnector1">
              <a:avLst/>
            </a:prstGeom>
            <a:ln w="57150">
              <a:solidFill>
                <a:srgbClr val="97CBD5"/>
              </a:solidFill>
              <a:tailEnd type="triangle"/>
            </a:ln>
            <a:effectLst>
              <a:glow rad="101600">
                <a:srgbClr val="3B8492">
                  <a:alpha val="60000"/>
                </a:srgbClr>
              </a:glow>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BA42F44-CA39-4BD8-0115-67123A78CEC3}"/>
              </a:ext>
            </a:extLst>
          </p:cNvPr>
          <p:cNvGrpSpPr/>
          <p:nvPr/>
        </p:nvGrpSpPr>
        <p:grpSpPr>
          <a:xfrm>
            <a:off x="905070" y="3862903"/>
            <a:ext cx="5911366" cy="1390432"/>
            <a:chOff x="905070" y="3955893"/>
            <a:chExt cx="5911366" cy="1390432"/>
          </a:xfrm>
        </p:grpSpPr>
        <p:sp>
          <p:nvSpPr>
            <p:cNvPr id="8" name="Rectangle: Rounded Corners 7">
              <a:extLst>
                <a:ext uri="{FF2B5EF4-FFF2-40B4-BE49-F238E27FC236}">
                  <a16:creationId xmlns:a16="http://schemas.microsoft.com/office/drawing/2014/main" id="{434AC809-94C6-E168-C467-0B4E59AD34B4}"/>
                </a:ext>
              </a:extLst>
            </p:cNvPr>
            <p:cNvSpPr/>
            <p:nvPr/>
          </p:nvSpPr>
          <p:spPr>
            <a:xfrm>
              <a:off x="905070" y="4571883"/>
              <a:ext cx="1940767" cy="774442"/>
            </a:xfrm>
            <a:prstGeom prst="roundRect">
              <a:avLst/>
            </a:prstGeom>
            <a:solidFill>
              <a:srgbClr val="ABA721"/>
            </a:solidFill>
            <a:ln>
              <a:noFill/>
            </a:ln>
            <a:effectLst>
              <a:glow rad="101600">
                <a:srgbClr val="ABA721">
                  <a:alpha val="60000"/>
                </a:srgb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ndara" panose="020E0502030303020204" pitchFamily="34" charset="0"/>
                </a:rPr>
                <a:t>Time-projection Chamber</a:t>
              </a:r>
            </a:p>
          </p:txBody>
        </p:sp>
        <p:cxnSp>
          <p:nvCxnSpPr>
            <p:cNvPr id="14" name="Straight Arrow Connector 13">
              <a:extLst>
                <a:ext uri="{FF2B5EF4-FFF2-40B4-BE49-F238E27FC236}">
                  <a16:creationId xmlns:a16="http://schemas.microsoft.com/office/drawing/2014/main" id="{A4F25C8D-0311-5B12-673E-BE06FAF06024}"/>
                </a:ext>
              </a:extLst>
            </p:cNvPr>
            <p:cNvCxnSpPr>
              <a:cxnSpLocks/>
              <a:stCxn id="8" idx="3"/>
            </p:cNvCxnSpPr>
            <p:nvPr/>
          </p:nvCxnSpPr>
          <p:spPr>
            <a:xfrm flipV="1">
              <a:off x="2845837" y="3955893"/>
              <a:ext cx="3970599" cy="1003211"/>
            </a:xfrm>
            <a:prstGeom prst="straightConnector1">
              <a:avLst/>
            </a:prstGeom>
            <a:ln w="57150">
              <a:solidFill>
                <a:srgbClr val="E4E172"/>
              </a:solidFill>
              <a:tailEnd type="triangle"/>
            </a:ln>
            <a:effectLst>
              <a:glow rad="101600">
                <a:srgbClr val="ABA721">
                  <a:alpha val="60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7988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00A7-1150-247A-0B87-9C6FC54E12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620D9-AEF6-6439-3855-D25B7E4612CA}"/>
              </a:ext>
            </a:extLst>
          </p:cNvPr>
          <p:cNvSpPr>
            <a:spLocks noGrp="1"/>
          </p:cNvSpPr>
          <p:nvPr>
            <p:ph type="sldNum" sz="quarter" idx="4"/>
          </p:nvPr>
        </p:nvSpPr>
        <p:spPr/>
        <p:txBody>
          <a:bodyPr/>
          <a:lstStyle/>
          <a:p>
            <a:fld id="{933A556B-7C63-244D-9B7C-B0EA8042B330}" type="slidenum">
              <a:rPr lang="en-US" smtClean="0"/>
              <a:pPr/>
              <a:t>30</a:t>
            </a:fld>
            <a:endParaRPr lang="en-US" sz="1000" dirty="0"/>
          </a:p>
        </p:txBody>
      </p:sp>
      <p:sp>
        <p:nvSpPr>
          <p:cNvPr id="13" name="TextBox 12">
            <a:extLst>
              <a:ext uri="{FF2B5EF4-FFF2-40B4-BE49-F238E27FC236}">
                <a16:creationId xmlns:a16="http://schemas.microsoft.com/office/drawing/2014/main" id="{85D034D5-CEA4-D7DA-ED5B-3D76093942EE}"/>
              </a:ext>
            </a:extLst>
          </p:cNvPr>
          <p:cNvSpPr txBox="1"/>
          <p:nvPr/>
        </p:nvSpPr>
        <p:spPr>
          <a:xfrm>
            <a:off x="655782" y="283092"/>
            <a:ext cx="8316096" cy="646331"/>
          </a:xfrm>
          <a:prstGeom prst="rect">
            <a:avLst/>
          </a:prstGeom>
          <a:noFill/>
        </p:spPr>
        <p:txBody>
          <a:bodyPr wrap="square" rtlCol="0">
            <a:spAutoFit/>
          </a:bodyPr>
          <a:lstStyle/>
          <a:p>
            <a:r>
              <a:rPr lang="en-US" sz="3600" dirty="0">
                <a:latin typeface="Candara" panose="020E0502030303020204" pitchFamily="34" charset="0"/>
              </a:rPr>
              <a:t>Reconstruction Accuracy—classification </a:t>
            </a:r>
            <a:endParaRPr lang="en-US" sz="2800" dirty="0">
              <a:latin typeface="Candara" panose="020E0502030303020204" pitchFamily="34" charset="0"/>
            </a:endParaRPr>
          </a:p>
        </p:txBody>
      </p:sp>
      <p:grpSp>
        <p:nvGrpSpPr>
          <p:cNvPr id="7" name="Group 6">
            <a:extLst>
              <a:ext uri="{FF2B5EF4-FFF2-40B4-BE49-F238E27FC236}">
                <a16:creationId xmlns:a16="http://schemas.microsoft.com/office/drawing/2014/main" id="{BA614940-9241-C412-0DE5-A7A367F94372}"/>
              </a:ext>
            </a:extLst>
          </p:cNvPr>
          <p:cNvGrpSpPr/>
          <p:nvPr/>
        </p:nvGrpSpPr>
        <p:grpSpPr>
          <a:xfrm>
            <a:off x="1752600" y="1293615"/>
            <a:ext cx="8686800" cy="5022980"/>
            <a:chOff x="1752600" y="1293615"/>
            <a:chExt cx="8686800" cy="5022980"/>
          </a:xfrm>
        </p:grpSpPr>
        <p:pic>
          <p:nvPicPr>
            <p:cNvPr id="4" name="Picture 3" descr="Chart, scatter chart&#10;&#10;AI-generated content may be incorrect.">
              <a:extLst>
                <a:ext uri="{FF2B5EF4-FFF2-40B4-BE49-F238E27FC236}">
                  <a16:creationId xmlns:a16="http://schemas.microsoft.com/office/drawing/2014/main" id="{307485F7-A991-9DA7-A948-29104E9B21CD}"/>
                </a:ext>
              </a:extLst>
            </p:cNvPr>
            <p:cNvPicPr>
              <a:picLocks noChangeAspect="1"/>
            </p:cNvPicPr>
            <p:nvPr/>
          </p:nvPicPr>
          <p:blipFill>
            <a:blip r:embed="rId3"/>
            <a:stretch>
              <a:fillRect/>
            </a:stretch>
          </p:blipFill>
          <p:spPr>
            <a:xfrm>
              <a:off x="1752600" y="1293615"/>
              <a:ext cx="8686800" cy="5022980"/>
            </a:xfrm>
            <a:prstGeom prst="rect">
              <a:avLst/>
            </a:prstGeom>
          </p:spPr>
        </p:pic>
        <p:sp>
          <p:nvSpPr>
            <p:cNvPr id="5" name="Rectangle 4">
              <a:extLst>
                <a:ext uri="{FF2B5EF4-FFF2-40B4-BE49-F238E27FC236}">
                  <a16:creationId xmlns:a16="http://schemas.microsoft.com/office/drawing/2014/main" id="{4422468D-C073-B6B4-1A8C-DCE150044BE1}"/>
                </a:ext>
              </a:extLst>
            </p:cNvPr>
            <p:cNvSpPr/>
            <p:nvPr/>
          </p:nvSpPr>
          <p:spPr>
            <a:xfrm>
              <a:off x="3227294" y="5346554"/>
              <a:ext cx="871369" cy="22591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5">
              <a:extLst>
                <a:ext uri="{FF2B5EF4-FFF2-40B4-BE49-F238E27FC236}">
                  <a16:creationId xmlns:a16="http://schemas.microsoft.com/office/drawing/2014/main" id="{5808C870-E9F9-7A70-6633-37B48610C041}"/>
                </a:ext>
              </a:extLst>
            </p:cNvPr>
            <p:cNvSpPr/>
            <p:nvPr/>
          </p:nvSpPr>
          <p:spPr>
            <a:xfrm>
              <a:off x="7521388" y="5364482"/>
              <a:ext cx="871369" cy="225911"/>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Tree>
    <p:extLst>
      <p:ext uri="{BB962C8B-B14F-4D97-AF65-F5344CB8AC3E}">
        <p14:creationId xmlns:p14="http://schemas.microsoft.com/office/powerpoint/2010/main" val="3026870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93B055-C220-1950-5325-D9B54B016DE6}"/>
              </a:ext>
            </a:extLst>
          </p:cNvPr>
          <p:cNvSpPr>
            <a:spLocks noGrp="1"/>
          </p:cNvSpPr>
          <p:nvPr>
            <p:ph type="sldNum" sz="quarter" idx="4"/>
          </p:nvPr>
        </p:nvSpPr>
        <p:spPr/>
        <p:txBody>
          <a:bodyPr/>
          <a:lstStyle/>
          <a:p>
            <a:fld id="{933A556B-7C63-244D-9B7C-B0EA8042B330}" type="slidenum">
              <a:rPr lang="en-US" smtClean="0"/>
              <a:pPr/>
              <a:t>31</a:t>
            </a:fld>
            <a:endParaRPr lang="en-US" sz="1000" dirty="0"/>
          </a:p>
        </p:txBody>
      </p:sp>
      <p:sp>
        <p:nvSpPr>
          <p:cNvPr id="7" name="TextBox 6">
            <a:extLst>
              <a:ext uri="{FF2B5EF4-FFF2-40B4-BE49-F238E27FC236}">
                <a16:creationId xmlns:a16="http://schemas.microsoft.com/office/drawing/2014/main" id="{6283D3C8-5765-5B33-FB4C-855CA0C1857F}"/>
              </a:ext>
            </a:extLst>
          </p:cNvPr>
          <p:cNvSpPr txBox="1"/>
          <p:nvPr/>
        </p:nvSpPr>
        <p:spPr>
          <a:xfrm>
            <a:off x="979055" y="415636"/>
            <a:ext cx="5966690" cy="830997"/>
          </a:xfrm>
          <a:prstGeom prst="rect">
            <a:avLst/>
          </a:prstGeom>
          <a:noFill/>
        </p:spPr>
        <p:txBody>
          <a:bodyPr wrap="square" rtlCol="0">
            <a:spAutoFit/>
          </a:bodyPr>
          <a:lstStyle/>
          <a:p>
            <a:r>
              <a:rPr lang="en-US" sz="2400" dirty="0">
                <a:latin typeface="Candara" panose="020E0502030303020204" pitchFamily="34" charset="0"/>
              </a:rPr>
              <a:t>Variable compression ratio and Throughput</a:t>
            </a:r>
          </a:p>
          <a:p>
            <a:r>
              <a:rPr lang="en-US" sz="2400" dirty="0">
                <a:latin typeface="Candara" panose="020E0502030303020204" pitchFamily="34" charset="0"/>
              </a:rPr>
              <a:t>as function of sparsity</a:t>
            </a:r>
          </a:p>
        </p:txBody>
      </p:sp>
      <p:pic>
        <p:nvPicPr>
          <p:cNvPr id="4" name="Picture 3" descr="Chart&#10;&#10;Description automatically generated">
            <a:extLst>
              <a:ext uri="{FF2B5EF4-FFF2-40B4-BE49-F238E27FC236}">
                <a16:creationId xmlns:a16="http://schemas.microsoft.com/office/drawing/2014/main" id="{91C4AFD6-31F3-910E-308C-711F06C780FC}"/>
              </a:ext>
            </a:extLst>
          </p:cNvPr>
          <p:cNvPicPr>
            <a:picLocks noChangeAspect="1"/>
          </p:cNvPicPr>
          <p:nvPr/>
        </p:nvPicPr>
        <p:blipFill>
          <a:blip r:embed="rId2"/>
          <a:stretch>
            <a:fillRect/>
          </a:stretch>
        </p:blipFill>
        <p:spPr>
          <a:xfrm>
            <a:off x="819915" y="2191599"/>
            <a:ext cx="5007393" cy="3442583"/>
          </a:xfrm>
          <a:prstGeom prst="rect">
            <a:avLst/>
          </a:prstGeom>
        </p:spPr>
      </p:pic>
      <p:pic>
        <p:nvPicPr>
          <p:cNvPr id="6" name="Picture 5" descr="Chart, bar chart, histogram&#10;&#10;Description automatically generated">
            <a:extLst>
              <a:ext uri="{FF2B5EF4-FFF2-40B4-BE49-F238E27FC236}">
                <a16:creationId xmlns:a16="http://schemas.microsoft.com/office/drawing/2014/main" id="{FE22DE01-7D35-D6FC-6C76-554C37F850AC}"/>
              </a:ext>
            </a:extLst>
          </p:cNvPr>
          <p:cNvPicPr>
            <a:picLocks noChangeAspect="1"/>
          </p:cNvPicPr>
          <p:nvPr/>
        </p:nvPicPr>
        <p:blipFill>
          <a:blip r:embed="rId3"/>
          <a:stretch>
            <a:fillRect/>
          </a:stretch>
        </p:blipFill>
        <p:spPr>
          <a:xfrm>
            <a:off x="5956458" y="1135715"/>
            <a:ext cx="5231556" cy="4586570"/>
          </a:xfrm>
          <a:prstGeom prst="rect">
            <a:avLst/>
          </a:prstGeom>
        </p:spPr>
      </p:pic>
      <p:sp>
        <p:nvSpPr>
          <p:cNvPr id="3" name="Rectangle 2">
            <a:extLst>
              <a:ext uri="{FF2B5EF4-FFF2-40B4-BE49-F238E27FC236}">
                <a16:creationId xmlns:a16="http://schemas.microsoft.com/office/drawing/2014/main" id="{0B347036-5934-EF57-7658-A01E83CAB141}"/>
              </a:ext>
            </a:extLst>
          </p:cNvPr>
          <p:cNvSpPr/>
          <p:nvPr/>
        </p:nvSpPr>
        <p:spPr>
          <a:xfrm>
            <a:off x="8238836" y="2847107"/>
            <a:ext cx="979055" cy="204437"/>
          </a:xfrm>
          <a:prstGeom prst="rect">
            <a:avLst/>
          </a:prstGeom>
          <a:noFill/>
          <a:ln w="3810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24020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0B403-6BED-CA46-2DA8-644E30BABADB}"/>
              </a:ext>
            </a:extLst>
          </p:cNvPr>
          <p:cNvSpPr>
            <a:spLocks noGrp="1"/>
          </p:cNvSpPr>
          <p:nvPr>
            <p:ph type="sldNum" sz="quarter" idx="4"/>
          </p:nvPr>
        </p:nvSpPr>
        <p:spPr/>
        <p:txBody>
          <a:bodyPr/>
          <a:lstStyle/>
          <a:p>
            <a:fld id="{933A556B-7C63-244D-9B7C-B0EA8042B330}" type="slidenum">
              <a:rPr lang="en-US" smtClean="0"/>
              <a:pPr/>
              <a:t>32</a:t>
            </a:fld>
            <a:endParaRPr lang="en-US" sz="1000" dirty="0"/>
          </a:p>
        </p:txBody>
      </p:sp>
      <p:sp>
        <p:nvSpPr>
          <p:cNvPr id="3" name="TextBox 2">
            <a:extLst>
              <a:ext uri="{FF2B5EF4-FFF2-40B4-BE49-F238E27FC236}">
                <a16:creationId xmlns:a16="http://schemas.microsoft.com/office/drawing/2014/main" id="{9250C9A1-4DB8-DDD2-16C3-5816A75B9B05}"/>
              </a:ext>
            </a:extLst>
          </p:cNvPr>
          <p:cNvSpPr txBox="1"/>
          <p:nvPr/>
        </p:nvSpPr>
        <p:spPr>
          <a:xfrm>
            <a:off x="655782" y="283092"/>
            <a:ext cx="10532232"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ndara" panose="020E0502030303020204" pitchFamily="34" charset="0"/>
              </a:rPr>
              <a:t>Newest Result of BCAE-VS on proton-proton Collision</a:t>
            </a:r>
            <a:endParaRPr lang="en-US" sz="2800" dirty="0">
              <a:effectLst>
                <a:outerShdw blurRad="38100" dist="38100" dir="2700000" algn="tl">
                  <a:srgbClr val="000000">
                    <a:alpha val="43137"/>
                  </a:srgbClr>
                </a:outerShdw>
              </a:effectLst>
              <a:latin typeface="Candara" panose="020E0502030303020204" pitchFamily="34" charset="0"/>
            </a:endParaRPr>
          </a:p>
        </p:txBody>
      </p:sp>
      <p:grpSp>
        <p:nvGrpSpPr>
          <p:cNvPr id="11" name="Group 10">
            <a:extLst>
              <a:ext uri="{FF2B5EF4-FFF2-40B4-BE49-F238E27FC236}">
                <a16:creationId xmlns:a16="http://schemas.microsoft.com/office/drawing/2014/main" id="{3447C6EB-6F59-3FB3-2D9C-382DD01FDCB5}"/>
              </a:ext>
            </a:extLst>
          </p:cNvPr>
          <p:cNvGrpSpPr>
            <a:grpSpLocks noChangeAspect="1"/>
          </p:cNvGrpSpPr>
          <p:nvPr/>
        </p:nvGrpSpPr>
        <p:grpSpPr>
          <a:xfrm>
            <a:off x="5671326" y="929423"/>
            <a:ext cx="5732931" cy="5475965"/>
            <a:chOff x="4407300" y="1269023"/>
            <a:chExt cx="5259571" cy="5023821"/>
          </a:xfrm>
        </p:grpSpPr>
        <p:pic>
          <p:nvPicPr>
            <p:cNvPr id="5" name="Picture 4" descr="Chart, scatter chart&#10;&#10;AI-generated content may be incorrect.">
              <a:extLst>
                <a:ext uri="{FF2B5EF4-FFF2-40B4-BE49-F238E27FC236}">
                  <a16:creationId xmlns:a16="http://schemas.microsoft.com/office/drawing/2014/main" id="{76440267-1CFA-6F14-5495-F7D94A2889DC}"/>
                </a:ext>
              </a:extLst>
            </p:cNvPr>
            <p:cNvPicPr>
              <a:picLocks noChangeAspect="1"/>
            </p:cNvPicPr>
            <p:nvPr/>
          </p:nvPicPr>
          <p:blipFill>
            <a:blip r:embed="rId3"/>
            <a:stretch>
              <a:fillRect/>
            </a:stretch>
          </p:blipFill>
          <p:spPr>
            <a:xfrm>
              <a:off x="4407300" y="3732524"/>
              <a:ext cx="5259571" cy="2560320"/>
            </a:xfrm>
            <a:prstGeom prst="rect">
              <a:avLst/>
            </a:prstGeom>
          </p:spPr>
        </p:pic>
        <p:pic>
          <p:nvPicPr>
            <p:cNvPr id="7" name="Picture 6" descr="Chart, scatter chart&#10;&#10;AI-generated content may be incorrect.">
              <a:extLst>
                <a:ext uri="{FF2B5EF4-FFF2-40B4-BE49-F238E27FC236}">
                  <a16:creationId xmlns:a16="http://schemas.microsoft.com/office/drawing/2014/main" id="{0B64A794-4088-C414-F488-A1B59E7F7918}"/>
                </a:ext>
              </a:extLst>
            </p:cNvPr>
            <p:cNvPicPr>
              <a:picLocks noChangeAspect="1"/>
            </p:cNvPicPr>
            <p:nvPr/>
          </p:nvPicPr>
          <p:blipFill>
            <a:blip r:embed="rId4"/>
            <a:srcRect l="1018" r="66695" b="7548"/>
            <a:stretch/>
          </p:blipFill>
          <p:spPr>
            <a:xfrm>
              <a:off x="4490858" y="1269023"/>
              <a:ext cx="2546227" cy="2367062"/>
            </a:xfrm>
            <a:prstGeom prst="rect">
              <a:avLst/>
            </a:prstGeom>
          </p:spPr>
        </p:pic>
        <p:pic>
          <p:nvPicPr>
            <p:cNvPr id="9" name="Picture 8" descr="Chart, scatter chart&#10;&#10;AI-generated content may be incorrect.">
              <a:extLst>
                <a:ext uri="{FF2B5EF4-FFF2-40B4-BE49-F238E27FC236}">
                  <a16:creationId xmlns:a16="http://schemas.microsoft.com/office/drawing/2014/main" id="{53375396-873C-016D-3F78-9F90A0BBE7B2}"/>
                </a:ext>
              </a:extLst>
            </p:cNvPr>
            <p:cNvPicPr>
              <a:picLocks noChangeAspect="1"/>
            </p:cNvPicPr>
            <p:nvPr/>
          </p:nvPicPr>
          <p:blipFill>
            <a:blip r:embed="rId4"/>
            <a:srcRect l="67712" b="7548"/>
            <a:stretch/>
          </p:blipFill>
          <p:spPr>
            <a:xfrm>
              <a:off x="7120643" y="1269023"/>
              <a:ext cx="2546227" cy="2367062"/>
            </a:xfrm>
            <a:prstGeom prst="rect">
              <a:avLst/>
            </a:prstGeom>
          </p:spPr>
        </p:pic>
      </p:grpSp>
      <mc:AlternateContent xmlns:mc="http://schemas.openxmlformats.org/markup-compatibility/2006">
        <mc:Choice xmlns:a14="http://schemas.microsoft.com/office/drawing/2010/main" Requires="a14">
          <p:graphicFrame>
            <p:nvGraphicFramePr>
              <p:cNvPr id="12" name="Table 11">
                <a:extLst>
                  <a:ext uri="{FF2B5EF4-FFF2-40B4-BE49-F238E27FC236}">
                    <a16:creationId xmlns:a16="http://schemas.microsoft.com/office/drawing/2014/main" id="{78C87D17-136F-F061-9CCC-EBEBB7225485}"/>
                  </a:ext>
                </a:extLst>
              </p:cNvPr>
              <p:cNvGraphicFramePr>
                <a:graphicFrameLocks noGrp="1"/>
              </p:cNvGraphicFramePr>
              <p:nvPr>
                <p:extLst>
                  <p:ext uri="{D42A27DB-BD31-4B8C-83A1-F6EECF244321}">
                    <p14:modId xmlns:p14="http://schemas.microsoft.com/office/powerpoint/2010/main" val="4070312395"/>
                  </p:ext>
                </p:extLst>
              </p:nvPr>
            </p:nvGraphicFramePr>
            <p:xfrm>
              <a:off x="655782" y="1118009"/>
              <a:ext cx="4792465" cy="2146112"/>
            </p:xfrm>
            <a:graphic>
              <a:graphicData uri="http://schemas.openxmlformats.org/drawingml/2006/table">
                <a:tbl>
                  <a:tblPr firstRow="1" bandRow="1">
                    <a:tableStyleId>{93296810-A885-4BE3-A3E7-6D5BEEA58F35}</a:tableStyleId>
                  </a:tblPr>
                  <a:tblGrid>
                    <a:gridCol w="1033169">
                      <a:extLst>
                        <a:ext uri="{9D8B030D-6E8A-4147-A177-3AD203B41FA5}">
                          <a16:colId xmlns:a16="http://schemas.microsoft.com/office/drawing/2014/main" val="2932851084"/>
                        </a:ext>
                      </a:extLst>
                    </a:gridCol>
                    <a:gridCol w="939824">
                      <a:extLst>
                        <a:ext uri="{9D8B030D-6E8A-4147-A177-3AD203B41FA5}">
                          <a16:colId xmlns:a16="http://schemas.microsoft.com/office/drawing/2014/main" val="2098779815"/>
                        </a:ext>
                      </a:extLst>
                    </a:gridCol>
                    <a:gridCol w="939824">
                      <a:extLst>
                        <a:ext uri="{9D8B030D-6E8A-4147-A177-3AD203B41FA5}">
                          <a16:colId xmlns:a16="http://schemas.microsoft.com/office/drawing/2014/main" val="2192002073"/>
                        </a:ext>
                      </a:extLst>
                    </a:gridCol>
                    <a:gridCol w="939824">
                      <a:extLst>
                        <a:ext uri="{9D8B030D-6E8A-4147-A177-3AD203B41FA5}">
                          <a16:colId xmlns:a16="http://schemas.microsoft.com/office/drawing/2014/main" val="4106245028"/>
                        </a:ext>
                      </a:extLst>
                    </a:gridCol>
                    <a:gridCol w="939824">
                      <a:extLst>
                        <a:ext uri="{9D8B030D-6E8A-4147-A177-3AD203B41FA5}">
                          <a16:colId xmlns:a16="http://schemas.microsoft.com/office/drawing/2014/main" val="2775535584"/>
                        </a:ext>
                      </a:extLst>
                    </a:gridCol>
                  </a:tblGrid>
                  <a:tr h="536528">
                    <a:tc>
                      <a:txBody>
                        <a:bodyPr/>
                        <a:lstStyle/>
                        <a:p>
                          <a:pPr algn="r"/>
                          <a:r>
                            <a:rPr lang="en-US" sz="1400" dirty="0">
                              <a:solidFill>
                                <a:schemeClr val="tx1"/>
                              </a:solidFill>
                              <a:latin typeface="Candara" panose="020E0502030303020204" pitchFamily="34" charset="0"/>
                            </a:rPr>
                            <a:t>type</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400" b="1" i="1" dirty="0" smtClean="0">
                                        <a:solidFill>
                                          <a:schemeClr val="tx1"/>
                                        </a:solidFill>
                                        <a:latin typeface="Cambria Math" panose="02040503050406030204" pitchFamily="18" charset="0"/>
                                      </a:rPr>
                                    </m:ctrlPr>
                                  </m:sSubPr>
                                  <m:e>
                                    <m:r>
                                      <a:rPr lang="en-US" sz="1400" dirty="0" smtClean="0">
                                        <a:solidFill>
                                          <a:schemeClr val="tx1"/>
                                        </a:solidFill>
                                        <a:latin typeface="Cambria Math" panose="02040503050406030204" pitchFamily="18" charset="0"/>
                                      </a:rPr>
                                      <m:t>𝐿</m:t>
                                    </m:r>
                                  </m:e>
                                  <m:sub>
                                    <m:r>
                                      <a:rPr lang="en-US" sz="1400" b="1" dirty="0" smtClean="0">
                                        <a:solidFill>
                                          <a:schemeClr val="tx1"/>
                                        </a:solidFill>
                                        <a:latin typeface="Cambria Math" panose="02040503050406030204" pitchFamily="18" charset="0"/>
                                      </a:rPr>
                                      <m:t>𝟏</m:t>
                                    </m:r>
                                  </m:sub>
                                </m:sSub>
                              </m:oMath>
                            </m:oMathPara>
                          </a14:m>
                          <a:endParaRPr lang="en-US" sz="1400" dirty="0">
                            <a:solidFill>
                              <a:schemeClr val="tx1"/>
                            </a:solidFill>
                            <a:latin typeface="Candara" panose="020E0502030303020204" pitchFamily="34" charset="0"/>
                          </a:endParaRPr>
                        </a:p>
                      </a:txBody>
                      <a:tcPr/>
                    </a:tc>
                    <a:tc>
                      <a:txBody>
                        <a:bodyPr/>
                        <a:lstStyle/>
                        <a:p>
                          <a:r>
                            <a:rPr lang="en-US" sz="1400" dirty="0">
                              <a:solidFill>
                                <a:schemeClr val="tx1"/>
                              </a:solidFill>
                              <a:latin typeface="Candara" panose="020E0502030303020204" pitchFamily="34" charset="0"/>
                            </a:rPr>
                            <a:t>PSNR</a:t>
                          </a:r>
                        </a:p>
                      </a:txBody>
                      <a:tcPr/>
                    </a:tc>
                    <a:tc>
                      <a:txBody>
                        <a:bodyPr/>
                        <a:lstStyle/>
                        <a:p>
                          <a:r>
                            <a:rPr lang="en-US" sz="1400" dirty="0">
                              <a:solidFill>
                                <a:schemeClr val="tx1"/>
                              </a:solidFill>
                              <a:latin typeface="Candara" panose="020E0502030303020204" pitchFamily="34" charset="0"/>
                            </a:rPr>
                            <a:t>precision</a:t>
                          </a:r>
                        </a:p>
                      </a:txBody>
                      <a:tcPr/>
                    </a:tc>
                    <a:tc>
                      <a:txBody>
                        <a:bodyPr/>
                        <a:lstStyle/>
                        <a:p>
                          <a:r>
                            <a:rPr lang="en-US" sz="1400" dirty="0">
                              <a:solidFill>
                                <a:schemeClr val="tx1"/>
                              </a:solidFill>
                              <a:latin typeface="Candara" panose="020E0502030303020204" pitchFamily="34" charset="0"/>
                            </a:rPr>
                            <a:t>recall</a:t>
                          </a:r>
                        </a:p>
                      </a:txBody>
                      <a:tcPr/>
                    </a:tc>
                    <a:extLst>
                      <a:ext uri="{0D108BD9-81ED-4DB2-BD59-A6C34878D82A}">
                        <a16:rowId xmlns:a16="http://schemas.microsoft.com/office/drawing/2014/main" val="2789552141"/>
                      </a:ext>
                    </a:extLst>
                  </a:tr>
                  <a:tr h="536528">
                    <a:tc>
                      <a:txBody>
                        <a:bodyPr/>
                        <a:lstStyle/>
                        <a:p>
                          <a:pPr algn="r"/>
                          <a:r>
                            <a:rPr lang="en-US" sz="1400" dirty="0">
                              <a:latin typeface="Candara" panose="020E0502030303020204" pitchFamily="34" charset="0"/>
                            </a:rPr>
                            <a:t>Au + Au</a:t>
                          </a:r>
                        </a:p>
                      </a:txBody>
                      <a:tcPr/>
                    </a:tc>
                    <a:tc>
                      <a:txBody>
                        <a:bodyPr/>
                        <a:lstStyle/>
                        <a:p>
                          <a:pPr algn="r" fontAlgn="ctr"/>
                          <a:r>
                            <a:rPr lang="en-US" sz="1400" dirty="0">
                              <a:effectLst/>
                              <a:latin typeface="Candara" panose="020E0502030303020204" pitchFamily="34" charset="0"/>
                            </a:rPr>
                            <a:t>0.0284</a:t>
                          </a:r>
                        </a:p>
                      </a:txBody>
                      <a:tcPr anchor="ctr"/>
                    </a:tc>
                    <a:tc>
                      <a:txBody>
                        <a:bodyPr/>
                        <a:lstStyle/>
                        <a:p>
                          <a:pPr algn="r" fontAlgn="ctr"/>
                          <a:r>
                            <a:rPr lang="en-US" sz="1400" dirty="0">
                              <a:effectLst/>
                              <a:latin typeface="Candara" panose="020E0502030303020204" pitchFamily="34" charset="0"/>
                            </a:rPr>
                            <a:t>26.0</a:t>
                          </a:r>
                        </a:p>
                      </a:txBody>
                      <a:tcPr anchor="ctr"/>
                    </a:tc>
                    <a:tc>
                      <a:txBody>
                        <a:bodyPr/>
                        <a:lstStyle/>
                        <a:p>
                          <a:pPr algn="r" fontAlgn="ctr"/>
                          <a:r>
                            <a:rPr lang="en-US" sz="1400" dirty="0">
                              <a:effectLst/>
                              <a:latin typeface="Candara" panose="020E0502030303020204" pitchFamily="34" charset="0"/>
                            </a:rPr>
                            <a:t>0.996</a:t>
                          </a:r>
                        </a:p>
                      </a:txBody>
                      <a:tcPr anchor="ctr"/>
                    </a:tc>
                    <a:tc>
                      <a:txBody>
                        <a:bodyPr/>
                        <a:lstStyle/>
                        <a:p>
                          <a:pPr algn="r" fontAlgn="ctr"/>
                          <a:r>
                            <a:rPr lang="en-US" sz="1400" dirty="0">
                              <a:effectLst/>
                              <a:latin typeface="Candara" panose="020E0502030303020204" pitchFamily="34" charset="0"/>
                            </a:rPr>
                            <a:t>0.988</a:t>
                          </a:r>
                        </a:p>
                      </a:txBody>
                      <a:tcPr anchor="ctr"/>
                    </a:tc>
                    <a:extLst>
                      <a:ext uri="{0D108BD9-81ED-4DB2-BD59-A6C34878D82A}">
                        <a16:rowId xmlns:a16="http://schemas.microsoft.com/office/drawing/2014/main" val="2919442748"/>
                      </a:ext>
                    </a:extLst>
                  </a:tr>
                  <a:tr h="536528">
                    <a:tc>
                      <a:txBody>
                        <a:bodyPr/>
                        <a:lstStyle/>
                        <a:p>
                          <a:pPr algn="r"/>
                          <a:r>
                            <a:rPr lang="en-US" sz="1400" dirty="0">
                              <a:latin typeface="Candara" panose="020E0502030303020204" pitchFamily="34" charset="0"/>
                            </a:rPr>
                            <a:t>p + p</a:t>
                          </a:r>
                        </a:p>
                      </a:txBody>
                      <a:tcPr/>
                    </a:tc>
                    <a:tc>
                      <a:txBody>
                        <a:bodyPr/>
                        <a:lstStyle/>
                        <a:p>
                          <a:pPr algn="r" fontAlgn="ctr"/>
                          <a:r>
                            <a:rPr lang="en-US" sz="1400" dirty="0">
                              <a:effectLst/>
                              <a:latin typeface="Candara" panose="020E0502030303020204" pitchFamily="34" charset="0"/>
                            </a:rPr>
                            <a:t>0.0073</a:t>
                          </a:r>
                        </a:p>
                      </a:txBody>
                      <a:tcPr anchor="ctr"/>
                    </a:tc>
                    <a:tc>
                      <a:txBody>
                        <a:bodyPr/>
                        <a:lstStyle/>
                        <a:p>
                          <a:pPr algn="r" fontAlgn="ctr"/>
                          <a:r>
                            <a:rPr lang="en-US" sz="1400" dirty="0">
                              <a:effectLst/>
                              <a:latin typeface="Candara" panose="020E0502030303020204" pitchFamily="34" charset="0"/>
                            </a:rPr>
                            <a:t>28.7</a:t>
                          </a:r>
                        </a:p>
                      </a:txBody>
                      <a:tcPr anchor="ctr"/>
                    </a:tc>
                    <a:tc>
                      <a:txBody>
                        <a:bodyPr/>
                        <a:lstStyle/>
                        <a:p>
                          <a:pPr algn="r" fontAlgn="ctr"/>
                          <a:r>
                            <a:rPr lang="en-US" sz="1400" dirty="0">
                              <a:effectLst/>
                              <a:latin typeface="Candara" panose="020E0502030303020204" pitchFamily="34" charset="0"/>
                            </a:rPr>
                            <a:t>0.994</a:t>
                          </a:r>
                        </a:p>
                      </a:txBody>
                      <a:tcPr anchor="ctr"/>
                    </a:tc>
                    <a:tc>
                      <a:txBody>
                        <a:bodyPr/>
                        <a:lstStyle/>
                        <a:p>
                          <a:pPr algn="r" fontAlgn="ctr"/>
                          <a:r>
                            <a:rPr lang="en-US" sz="1400" dirty="0">
                              <a:effectLst/>
                              <a:latin typeface="Candara" panose="020E0502030303020204" pitchFamily="34" charset="0"/>
                            </a:rPr>
                            <a:t>0.985</a:t>
                          </a:r>
                        </a:p>
                      </a:txBody>
                      <a:tcPr anchor="ctr"/>
                    </a:tc>
                    <a:extLst>
                      <a:ext uri="{0D108BD9-81ED-4DB2-BD59-A6C34878D82A}">
                        <a16:rowId xmlns:a16="http://schemas.microsoft.com/office/drawing/2014/main" val="3764382679"/>
                      </a:ext>
                    </a:extLst>
                  </a:tr>
                  <a:tr h="536528">
                    <a:tc>
                      <a:txBody>
                        <a:bodyPr/>
                        <a:lstStyle/>
                        <a:p>
                          <a:pPr algn="r"/>
                          <a:r>
                            <a:rPr lang="en-US" sz="1400" dirty="0">
                              <a:latin typeface="Candara" panose="020E0502030303020204" pitchFamily="34" charset="0"/>
                            </a:rPr>
                            <a:t>p + p</a:t>
                          </a:r>
                        </a:p>
                        <a:p>
                          <a:pPr algn="r"/>
                          <a:r>
                            <a:rPr lang="en-US" sz="1400" dirty="0">
                              <a:latin typeface="Candara" panose="020E0502030303020204" pitchFamily="34" charset="0"/>
                            </a:rPr>
                            <a:t>(scaled)</a:t>
                          </a:r>
                        </a:p>
                      </a:txBody>
                      <a:tcPr/>
                    </a:tc>
                    <a:tc>
                      <a:txBody>
                        <a:bodyPr/>
                        <a:lstStyle/>
                        <a:p>
                          <a:pPr algn="r" fontAlgn="ctr"/>
                          <a:r>
                            <a:rPr lang="en-US" sz="1400" dirty="0">
                              <a:effectLst/>
                              <a:latin typeface="Candara" panose="020E0502030303020204" pitchFamily="34" charset="0"/>
                            </a:rPr>
                            <a:t>0.0329</a:t>
                          </a:r>
                        </a:p>
                      </a:txBody>
                      <a:tcPr anchor="ctr"/>
                    </a:tc>
                    <a:tc>
                      <a:txBody>
                        <a:bodyPr/>
                        <a:lstStyle/>
                        <a:p>
                          <a:pPr algn="r" fontAlgn="ctr"/>
                          <a:endParaRPr lang="en-US" sz="1400" dirty="0">
                            <a:effectLst/>
                            <a:latin typeface="Candara" panose="020E0502030303020204" pitchFamily="34" charset="0"/>
                          </a:endParaRPr>
                        </a:p>
                      </a:txBody>
                      <a:tcPr anchor="ctr"/>
                    </a:tc>
                    <a:tc>
                      <a:txBody>
                        <a:bodyPr/>
                        <a:lstStyle/>
                        <a:p>
                          <a:pPr algn="r" fontAlgn="ctr"/>
                          <a:endParaRPr lang="en-US" sz="1400" dirty="0">
                            <a:effectLst/>
                            <a:latin typeface="Candara" panose="020E0502030303020204" pitchFamily="34" charset="0"/>
                          </a:endParaRPr>
                        </a:p>
                      </a:txBody>
                      <a:tcPr anchor="ctr"/>
                    </a:tc>
                    <a:tc>
                      <a:txBody>
                        <a:bodyPr/>
                        <a:lstStyle/>
                        <a:p>
                          <a:pPr algn="r" fontAlgn="ctr"/>
                          <a:endParaRPr lang="en-US" sz="1400" dirty="0">
                            <a:effectLst/>
                            <a:latin typeface="Candara" panose="020E0502030303020204" pitchFamily="34" charset="0"/>
                          </a:endParaRPr>
                        </a:p>
                      </a:txBody>
                      <a:tcPr anchor="ctr"/>
                    </a:tc>
                    <a:extLst>
                      <a:ext uri="{0D108BD9-81ED-4DB2-BD59-A6C34878D82A}">
                        <a16:rowId xmlns:a16="http://schemas.microsoft.com/office/drawing/2014/main" val="4046536576"/>
                      </a:ext>
                    </a:extLst>
                  </a:tr>
                </a:tbl>
              </a:graphicData>
            </a:graphic>
          </p:graphicFrame>
        </mc:Choice>
        <mc:Fallback>
          <p:graphicFrame>
            <p:nvGraphicFramePr>
              <p:cNvPr id="12" name="Table 11">
                <a:extLst>
                  <a:ext uri="{FF2B5EF4-FFF2-40B4-BE49-F238E27FC236}">
                    <a16:creationId xmlns:a16="http://schemas.microsoft.com/office/drawing/2014/main" id="{78C87D17-136F-F061-9CCC-EBEBB7225485}"/>
                  </a:ext>
                </a:extLst>
              </p:cNvPr>
              <p:cNvGraphicFramePr>
                <a:graphicFrameLocks noGrp="1"/>
              </p:cNvGraphicFramePr>
              <p:nvPr>
                <p:extLst>
                  <p:ext uri="{D42A27DB-BD31-4B8C-83A1-F6EECF244321}">
                    <p14:modId xmlns:p14="http://schemas.microsoft.com/office/powerpoint/2010/main" val="4070312395"/>
                  </p:ext>
                </p:extLst>
              </p:nvPr>
            </p:nvGraphicFramePr>
            <p:xfrm>
              <a:off x="655782" y="1118009"/>
              <a:ext cx="4792465" cy="2146112"/>
            </p:xfrm>
            <a:graphic>
              <a:graphicData uri="http://schemas.openxmlformats.org/drawingml/2006/table">
                <a:tbl>
                  <a:tblPr firstRow="1" bandRow="1">
                    <a:tableStyleId>{93296810-A885-4BE3-A3E7-6D5BEEA58F35}</a:tableStyleId>
                  </a:tblPr>
                  <a:tblGrid>
                    <a:gridCol w="1033169">
                      <a:extLst>
                        <a:ext uri="{9D8B030D-6E8A-4147-A177-3AD203B41FA5}">
                          <a16:colId xmlns:a16="http://schemas.microsoft.com/office/drawing/2014/main" val="2932851084"/>
                        </a:ext>
                      </a:extLst>
                    </a:gridCol>
                    <a:gridCol w="939824">
                      <a:extLst>
                        <a:ext uri="{9D8B030D-6E8A-4147-A177-3AD203B41FA5}">
                          <a16:colId xmlns:a16="http://schemas.microsoft.com/office/drawing/2014/main" val="2098779815"/>
                        </a:ext>
                      </a:extLst>
                    </a:gridCol>
                    <a:gridCol w="939824">
                      <a:extLst>
                        <a:ext uri="{9D8B030D-6E8A-4147-A177-3AD203B41FA5}">
                          <a16:colId xmlns:a16="http://schemas.microsoft.com/office/drawing/2014/main" val="2192002073"/>
                        </a:ext>
                      </a:extLst>
                    </a:gridCol>
                    <a:gridCol w="939824">
                      <a:extLst>
                        <a:ext uri="{9D8B030D-6E8A-4147-A177-3AD203B41FA5}">
                          <a16:colId xmlns:a16="http://schemas.microsoft.com/office/drawing/2014/main" val="4106245028"/>
                        </a:ext>
                      </a:extLst>
                    </a:gridCol>
                    <a:gridCol w="939824">
                      <a:extLst>
                        <a:ext uri="{9D8B030D-6E8A-4147-A177-3AD203B41FA5}">
                          <a16:colId xmlns:a16="http://schemas.microsoft.com/office/drawing/2014/main" val="2775535584"/>
                        </a:ext>
                      </a:extLst>
                    </a:gridCol>
                  </a:tblGrid>
                  <a:tr h="536528">
                    <a:tc>
                      <a:txBody>
                        <a:bodyPr/>
                        <a:lstStyle/>
                        <a:p>
                          <a:pPr algn="r"/>
                          <a:r>
                            <a:rPr lang="en-US" sz="1400" dirty="0">
                              <a:solidFill>
                                <a:schemeClr val="tx1"/>
                              </a:solidFill>
                              <a:latin typeface="Candara" panose="020E0502030303020204" pitchFamily="34" charset="0"/>
                            </a:rPr>
                            <a:t>type</a:t>
                          </a:r>
                        </a:p>
                      </a:txBody>
                      <a:tcPr/>
                    </a:tc>
                    <a:tc>
                      <a:txBody>
                        <a:bodyPr/>
                        <a:lstStyle/>
                        <a:p>
                          <a:endParaRPr lang="en-US"/>
                        </a:p>
                      </a:txBody>
                      <a:tcPr>
                        <a:blipFill>
                          <a:blip r:embed="rId5"/>
                          <a:stretch>
                            <a:fillRect l="-111039" t="-1136" r="-303247" b="-309091"/>
                          </a:stretch>
                        </a:blipFill>
                      </a:tcPr>
                    </a:tc>
                    <a:tc>
                      <a:txBody>
                        <a:bodyPr/>
                        <a:lstStyle/>
                        <a:p>
                          <a:r>
                            <a:rPr lang="en-US" sz="1400" dirty="0">
                              <a:solidFill>
                                <a:schemeClr val="tx1"/>
                              </a:solidFill>
                              <a:latin typeface="Candara" panose="020E0502030303020204" pitchFamily="34" charset="0"/>
                            </a:rPr>
                            <a:t>PSNR</a:t>
                          </a:r>
                        </a:p>
                      </a:txBody>
                      <a:tcPr/>
                    </a:tc>
                    <a:tc>
                      <a:txBody>
                        <a:bodyPr/>
                        <a:lstStyle/>
                        <a:p>
                          <a:r>
                            <a:rPr lang="en-US" sz="1400" dirty="0">
                              <a:solidFill>
                                <a:schemeClr val="tx1"/>
                              </a:solidFill>
                              <a:latin typeface="Candara" panose="020E0502030303020204" pitchFamily="34" charset="0"/>
                            </a:rPr>
                            <a:t>precision</a:t>
                          </a:r>
                        </a:p>
                      </a:txBody>
                      <a:tcPr/>
                    </a:tc>
                    <a:tc>
                      <a:txBody>
                        <a:bodyPr/>
                        <a:lstStyle/>
                        <a:p>
                          <a:r>
                            <a:rPr lang="en-US" sz="1400" dirty="0">
                              <a:solidFill>
                                <a:schemeClr val="tx1"/>
                              </a:solidFill>
                              <a:latin typeface="Candara" panose="020E0502030303020204" pitchFamily="34" charset="0"/>
                            </a:rPr>
                            <a:t>recall</a:t>
                          </a:r>
                        </a:p>
                      </a:txBody>
                      <a:tcPr/>
                    </a:tc>
                    <a:extLst>
                      <a:ext uri="{0D108BD9-81ED-4DB2-BD59-A6C34878D82A}">
                        <a16:rowId xmlns:a16="http://schemas.microsoft.com/office/drawing/2014/main" val="2789552141"/>
                      </a:ext>
                    </a:extLst>
                  </a:tr>
                  <a:tr h="536528">
                    <a:tc>
                      <a:txBody>
                        <a:bodyPr/>
                        <a:lstStyle/>
                        <a:p>
                          <a:pPr algn="r"/>
                          <a:r>
                            <a:rPr lang="en-US" sz="1400" dirty="0">
                              <a:latin typeface="Candara" panose="020E0502030303020204" pitchFamily="34" charset="0"/>
                            </a:rPr>
                            <a:t>Au + Au</a:t>
                          </a:r>
                        </a:p>
                      </a:txBody>
                      <a:tcPr/>
                    </a:tc>
                    <a:tc>
                      <a:txBody>
                        <a:bodyPr/>
                        <a:lstStyle/>
                        <a:p>
                          <a:pPr algn="r" fontAlgn="ctr"/>
                          <a:r>
                            <a:rPr lang="en-US" sz="1400" dirty="0">
                              <a:effectLst/>
                              <a:latin typeface="Candara" panose="020E0502030303020204" pitchFamily="34" charset="0"/>
                            </a:rPr>
                            <a:t>0.0284</a:t>
                          </a:r>
                        </a:p>
                      </a:txBody>
                      <a:tcPr anchor="ctr"/>
                    </a:tc>
                    <a:tc>
                      <a:txBody>
                        <a:bodyPr/>
                        <a:lstStyle/>
                        <a:p>
                          <a:pPr algn="r" fontAlgn="ctr"/>
                          <a:r>
                            <a:rPr lang="en-US" sz="1400" dirty="0">
                              <a:effectLst/>
                              <a:latin typeface="Candara" panose="020E0502030303020204" pitchFamily="34" charset="0"/>
                            </a:rPr>
                            <a:t>26.0</a:t>
                          </a:r>
                        </a:p>
                      </a:txBody>
                      <a:tcPr anchor="ctr"/>
                    </a:tc>
                    <a:tc>
                      <a:txBody>
                        <a:bodyPr/>
                        <a:lstStyle/>
                        <a:p>
                          <a:pPr algn="r" fontAlgn="ctr"/>
                          <a:r>
                            <a:rPr lang="en-US" sz="1400" dirty="0">
                              <a:effectLst/>
                              <a:latin typeface="Candara" panose="020E0502030303020204" pitchFamily="34" charset="0"/>
                            </a:rPr>
                            <a:t>0.996</a:t>
                          </a:r>
                        </a:p>
                      </a:txBody>
                      <a:tcPr anchor="ctr"/>
                    </a:tc>
                    <a:tc>
                      <a:txBody>
                        <a:bodyPr/>
                        <a:lstStyle/>
                        <a:p>
                          <a:pPr algn="r" fontAlgn="ctr"/>
                          <a:r>
                            <a:rPr lang="en-US" sz="1400" dirty="0">
                              <a:effectLst/>
                              <a:latin typeface="Candara" panose="020E0502030303020204" pitchFamily="34" charset="0"/>
                            </a:rPr>
                            <a:t>0.988</a:t>
                          </a:r>
                        </a:p>
                      </a:txBody>
                      <a:tcPr anchor="ctr"/>
                    </a:tc>
                    <a:extLst>
                      <a:ext uri="{0D108BD9-81ED-4DB2-BD59-A6C34878D82A}">
                        <a16:rowId xmlns:a16="http://schemas.microsoft.com/office/drawing/2014/main" val="2919442748"/>
                      </a:ext>
                    </a:extLst>
                  </a:tr>
                  <a:tr h="536528">
                    <a:tc>
                      <a:txBody>
                        <a:bodyPr/>
                        <a:lstStyle/>
                        <a:p>
                          <a:pPr algn="r"/>
                          <a:r>
                            <a:rPr lang="en-US" sz="1400" dirty="0">
                              <a:latin typeface="Candara" panose="020E0502030303020204" pitchFamily="34" charset="0"/>
                            </a:rPr>
                            <a:t>p + p</a:t>
                          </a:r>
                        </a:p>
                      </a:txBody>
                      <a:tcPr/>
                    </a:tc>
                    <a:tc>
                      <a:txBody>
                        <a:bodyPr/>
                        <a:lstStyle/>
                        <a:p>
                          <a:pPr algn="r" fontAlgn="ctr"/>
                          <a:r>
                            <a:rPr lang="en-US" sz="1400" dirty="0">
                              <a:effectLst/>
                              <a:latin typeface="Candara" panose="020E0502030303020204" pitchFamily="34" charset="0"/>
                            </a:rPr>
                            <a:t>0.0073</a:t>
                          </a:r>
                        </a:p>
                      </a:txBody>
                      <a:tcPr anchor="ctr"/>
                    </a:tc>
                    <a:tc>
                      <a:txBody>
                        <a:bodyPr/>
                        <a:lstStyle/>
                        <a:p>
                          <a:pPr algn="r" fontAlgn="ctr"/>
                          <a:r>
                            <a:rPr lang="en-US" sz="1400" dirty="0">
                              <a:effectLst/>
                              <a:latin typeface="Candara" panose="020E0502030303020204" pitchFamily="34" charset="0"/>
                            </a:rPr>
                            <a:t>28.7</a:t>
                          </a:r>
                        </a:p>
                      </a:txBody>
                      <a:tcPr anchor="ctr"/>
                    </a:tc>
                    <a:tc>
                      <a:txBody>
                        <a:bodyPr/>
                        <a:lstStyle/>
                        <a:p>
                          <a:pPr algn="r" fontAlgn="ctr"/>
                          <a:r>
                            <a:rPr lang="en-US" sz="1400" dirty="0">
                              <a:effectLst/>
                              <a:latin typeface="Candara" panose="020E0502030303020204" pitchFamily="34" charset="0"/>
                            </a:rPr>
                            <a:t>0.994</a:t>
                          </a:r>
                        </a:p>
                      </a:txBody>
                      <a:tcPr anchor="ctr"/>
                    </a:tc>
                    <a:tc>
                      <a:txBody>
                        <a:bodyPr/>
                        <a:lstStyle/>
                        <a:p>
                          <a:pPr algn="r" fontAlgn="ctr"/>
                          <a:r>
                            <a:rPr lang="en-US" sz="1400" dirty="0">
                              <a:effectLst/>
                              <a:latin typeface="Candara" panose="020E0502030303020204" pitchFamily="34" charset="0"/>
                            </a:rPr>
                            <a:t>0.985</a:t>
                          </a:r>
                        </a:p>
                      </a:txBody>
                      <a:tcPr anchor="ctr"/>
                    </a:tc>
                    <a:extLst>
                      <a:ext uri="{0D108BD9-81ED-4DB2-BD59-A6C34878D82A}">
                        <a16:rowId xmlns:a16="http://schemas.microsoft.com/office/drawing/2014/main" val="3764382679"/>
                      </a:ext>
                    </a:extLst>
                  </a:tr>
                  <a:tr h="536528">
                    <a:tc>
                      <a:txBody>
                        <a:bodyPr/>
                        <a:lstStyle/>
                        <a:p>
                          <a:pPr algn="r"/>
                          <a:r>
                            <a:rPr lang="en-US" sz="1400" dirty="0">
                              <a:latin typeface="Candara" panose="020E0502030303020204" pitchFamily="34" charset="0"/>
                            </a:rPr>
                            <a:t>p + p</a:t>
                          </a:r>
                        </a:p>
                        <a:p>
                          <a:pPr algn="r"/>
                          <a:r>
                            <a:rPr lang="en-US" sz="1400" dirty="0">
                              <a:latin typeface="Candara" panose="020E0502030303020204" pitchFamily="34" charset="0"/>
                            </a:rPr>
                            <a:t>(scaled)</a:t>
                          </a:r>
                        </a:p>
                      </a:txBody>
                      <a:tcPr/>
                    </a:tc>
                    <a:tc>
                      <a:txBody>
                        <a:bodyPr/>
                        <a:lstStyle/>
                        <a:p>
                          <a:pPr algn="r" fontAlgn="ctr"/>
                          <a:r>
                            <a:rPr lang="en-US" sz="1400" dirty="0">
                              <a:effectLst/>
                              <a:latin typeface="Candara" panose="020E0502030303020204" pitchFamily="34" charset="0"/>
                            </a:rPr>
                            <a:t>0.0329</a:t>
                          </a:r>
                        </a:p>
                      </a:txBody>
                      <a:tcPr anchor="ctr"/>
                    </a:tc>
                    <a:tc>
                      <a:txBody>
                        <a:bodyPr/>
                        <a:lstStyle/>
                        <a:p>
                          <a:pPr algn="r" fontAlgn="ctr"/>
                          <a:endParaRPr lang="en-US" sz="1400" dirty="0">
                            <a:effectLst/>
                            <a:latin typeface="Candara" panose="020E0502030303020204" pitchFamily="34" charset="0"/>
                          </a:endParaRPr>
                        </a:p>
                      </a:txBody>
                      <a:tcPr anchor="ctr"/>
                    </a:tc>
                    <a:tc>
                      <a:txBody>
                        <a:bodyPr/>
                        <a:lstStyle/>
                        <a:p>
                          <a:pPr algn="r" fontAlgn="ctr"/>
                          <a:endParaRPr lang="en-US" sz="1400" dirty="0">
                            <a:effectLst/>
                            <a:latin typeface="Candara" panose="020E0502030303020204" pitchFamily="34" charset="0"/>
                          </a:endParaRPr>
                        </a:p>
                      </a:txBody>
                      <a:tcPr anchor="ctr"/>
                    </a:tc>
                    <a:tc>
                      <a:txBody>
                        <a:bodyPr/>
                        <a:lstStyle/>
                        <a:p>
                          <a:pPr algn="r" fontAlgn="ctr"/>
                          <a:endParaRPr lang="en-US" sz="1400" dirty="0">
                            <a:effectLst/>
                            <a:latin typeface="Candara" panose="020E0502030303020204" pitchFamily="34" charset="0"/>
                          </a:endParaRPr>
                        </a:p>
                      </a:txBody>
                      <a:tcPr anchor="ctr"/>
                    </a:tc>
                    <a:extLst>
                      <a:ext uri="{0D108BD9-81ED-4DB2-BD59-A6C34878D82A}">
                        <a16:rowId xmlns:a16="http://schemas.microsoft.com/office/drawing/2014/main" val="4046536576"/>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60AD074-B3EF-214A-1145-8092DFE4A0D9}"/>
                  </a:ext>
                </a:extLst>
              </p:cNvPr>
              <p:cNvSpPr txBox="1"/>
              <p:nvPr/>
            </p:nvSpPr>
            <p:spPr>
              <a:xfrm>
                <a:off x="655782" y="5391441"/>
                <a:ext cx="4792466" cy="738664"/>
              </a:xfrm>
              <a:prstGeom prst="rect">
                <a:avLst/>
              </a:prstGeom>
              <a:noFill/>
            </p:spPr>
            <p:txBody>
              <a:bodyPr wrap="square" rtlCol="0">
                <a:spAutoFit/>
              </a:bodyPr>
              <a:lstStyle/>
              <a:p>
                <a:r>
                  <a:rPr lang="en-US" sz="1400" b="0" dirty="0">
                    <a:latin typeface="Candara" panose="020E0502030303020204" pitchFamily="34" charset="0"/>
                  </a:rPr>
                  <a:t>When comparing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𝐿</m:t>
                        </m:r>
                      </m:e>
                      <m:sub>
                        <m:r>
                          <a:rPr lang="en-US" sz="1400" b="0" i="1" smtClean="0">
                            <a:latin typeface="Cambria Math" panose="02040503050406030204" pitchFamily="18" charset="0"/>
                          </a:rPr>
                          <m:t>1</m:t>
                        </m:r>
                      </m:sub>
                    </m:sSub>
                  </m:oMath>
                </a14:m>
                <a:r>
                  <a:rPr lang="en-US" sz="1400" dirty="0">
                    <a:latin typeface="Candara" panose="020E0502030303020204" pitchFamily="34" charset="0"/>
                  </a:rPr>
                  <a:t> and compression ratio, the number should be scaled by ratio of occupancy of the two datasets (0.108 / 0.024 = 4.5).</a:t>
                </a:r>
              </a:p>
            </p:txBody>
          </p:sp>
        </mc:Choice>
        <mc:Fallback xmlns="">
          <p:sp>
            <p:nvSpPr>
              <p:cNvPr id="14" name="TextBox 13">
                <a:extLst>
                  <a:ext uri="{FF2B5EF4-FFF2-40B4-BE49-F238E27FC236}">
                    <a16:creationId xmlns:a16="http://schemas.microsoft.com/office/drawing/2014/main" id="{860AD074-B3EF-214A-1145-8092DFE4A0D9}"/>
                  </a:ext>
                </a:extLst>
              </p:cNvPr>
              <p:cNvSpPr txBox="1">
                <a:spLocks noRot="1" noChangeAspect="1" noMove="1" noResize="1" noEditPoints="1" noAdjustHandles="1" noChangeArrowheads="1" noChangeShapeType="1" noTextEdit="1"/>
              </p:cNvSpPr>
              <p:nvPr/>
            </p:nvSpPr>
            <p:spPr>
              <a:xfrm>
                <a:off x="655782" y="5391441"/>
                <a:ext cx="4792466" cy="738664"/>
              </a:xfrm>
              <a:prstGeom prst="rect">
                <a:avLst/>
              </a:prstGeom>
              <a:blipFill>
                <a:blip r:embed="rId6"/>
                <a:stretch>
                  <a:fillRect l="-382" t="-820" b="-7377"/>
                </a:stretch>
              </a:blipFill>
            </p:spPr>
            <p:txBody>
              <a:bodyPr/>
              <a:lstStyle/>
              <a:p>
                <a:r>
                  <a:rPr lang="en-US">
                    <a:noFill/>
                  </a:rPr>
                  <a:t> </a:t>
                </a:r>
              </a:p>
            </p:txBody>
          </p:sp>
        </mc:Fallback>
      </mc:AlternateContent>
      <p:graphicFrame>
        <p:nvGraphicFramePr>
          <p:cNvPr id="17" name="Table 16">
            <a:extLst>
              <a:ext uri="{FF2B5EF4-FFF2-40B4-BE49-F238E27FC236}">
                <a16:creationId xmlns:a16="http://schemas.microsoft.com/office/drawing/2014/main" id="{CF2AAC82-E7D6-282C-292F-F2E10B94B034}"/>
              </a:ext>
            </a:extLst>
          </p:cNvPr>
          <p:cNvGraphicFramePr>
            <a:graphicFrameLocks noGrp="1"/>
          </p:cNvGraphicFramePr>
          <p:nvPr>
            <p:extLst>
              <p:ext uri="{D42A27DB-BD31-4B8C-83A1-F6EECF244321}">
                <p14:modId xmlns:p14="http://schemas.microsoft.com/office/powerpoint/2010/main" val="3618544972"/>
              </p:ext>
            </p:extLst>
          </p:nvPr>
        </p:nvGraphicFramePr>
        <p:xfrm>
          <a:off x="655782" y="3264121"/>
          <a:ext cx="4799300" cy="2146116"/>
        </p:xfrm>
        <a:graphic>
          <a:graphicData uri="http://schemas.openxmlformats.org/drawingml/2006/table">
            <a:tbl>
              <a:tblPr firstRow="1" bandRow="1">
                <a:tableStyleId>{93296810-A885-4BE3-A3E7-6D5BEEA58F35}</a:tableStyleId>
              </a:tblPr>
              <a:tblGrid>
                <a:gridCol w="1033169">
                  <a:extLst>
                    <a:ext uri="{9D8B030D-6E8A-4147-A177-3AD203B41FA5}">
                      <a16:colId xmlns:a16="http://schemas.microsoft.com/office/drawing/2014/main" val="90788500"/>
                    </a:ext>
                  </a:extLst>
                </a:gridCol>
                <a:gridCol w="1366481">
                  <a:extLst>
                    <a:ext uri="{9D8B030D-6E8A-4147-A177-3AD203B41FA5}">
                      <a16:colId xmlns:a16="http://schemas.microsoft.com/office/drawing/2014/main" val="2516314312"/>
                    </a:ext>
                  </a:extLst>
                </a:gridCol>
                <a:gridCol w="1199825">
                  <a:extLst>
                    <a:ext uri="{9D8B030D-6E8A-4147-A177-3AD203B41FA5}">
                      <a16:colId xmlns:a16="http://schemas.microsoft.com/office/drawing/2014/main" val="1136280340"/>
                    </a:ext>
                  </a:extLst>
                </a:gridCol>
                <a:gridCol w="1199825">
                  <a:extLst>
                    <a:ext uri="{9D8B030D-6E8A-4147-A177-3AD203B41FA5}">
                      <a16:colId xmlns:a16="http://schemas.microsoft.com/office/drawing/2014/main" val="4200184378"/>
                    </a:ext>
                  </a:extLst>
                </a:gridCol>
              </a:tblGrid>
              <a:tr h="536529">
                <a:tc>
                  <a:txBody>
                    <a:bodyPr/>
                    <a:lstStyle/>
                    <a:p>
                      <a:pPr algn="r"/>
                      <a:r>
                        <a:rPr lang="en-US" sz="1400" dirty="0">
                          <a:solidFill>
                            <a:schemeClr val="tx1"/>
                          </a:solidFill>
                          <a:latin typeface="Candara" panose="020E0502030303020204" pitchFamily="34" charset="0"/>
                        </a:rPr>
                        <a:t>type</a:t>
                      </a:r>
                    </a:p>
                  </a:txBody>
                  <a:tcPr/>
                </a:tc>
                <a:tc>
                  <a:txBody>
                    <a:bodyPr/>
                    <a:lstStyle/>
                    <a:p>
                      <a:r>
                        <a:rPr lang="en-US" sz="1400" dirty="0">
                          <a:solidFill>
                            <a:schemeClr val="tx1"/>
                          </a:solidFill>
                          <a:latin typeface="Candara" panose="020E0502030303020204" pitchFamily="34" charset="0"/>
                        </a:rPr>
                        <a:t>Retention </a:t>
                      </a:r>
                    </a:p>
                    <a:p>
                      <a:r>
                        <a:rPr lang="en-US" sz="1400" dirty="0">
                          <a:solidFill>
                            <a:schemeClr val="tx1"/>
                          </a:solidFill>
                          <a:latin typeface="Candara" panose="020E0502030303020204" pitchFamily="34" charset="0"/>
                        </a:rPr>
                        <a:t>ratio</a:t>
                      </a:r>
                    </a:p>
                  </a:txBody>
                  <a:tcPr/>
                </a:tc>
                <a:tc>
                  <a:txBody>
                    <a:bodyPr/>
                    <a:lstStyle/>
                    <a:p>
                      <a:r>
                        <a:rPr lang="en-US" sz="1400" dirty="0">
                          <a:solidFill>
                            <a:schemeClr val="tx1"/>
                          </a:solidFill>
                          <a:latin typeface="Candara" panose="020E0502030303020204" pitchFamily="34" charset="0"/>
                        </a:rPr>
                        <a:t>occupancy</a:t>
                      </a:r>
                    </a:p>
                  </a:txBody>
                  <a:tcPr/>
                </a:tc>
                <a:tc>
                  <a:txBody>
                    <a:bodyPr/>
                    <a:lstStyle/>
                    <a:p>
                      <a:r>
                        <a:rPr lang="en-US" sz="1400" dirty="0">
                          <a:solidFill>
                            <a:schemeClr val="tx1"/>
                          </a:solidFill>
                          <a:latin typeface="Candara" panose="020E0502030303020204" pitchFamily="34" charset="0"/>
                        </a:rPr>
                        <a:t>Compression </a:t>
                      </a:r>
                    </a:p>
                    <a:p>
                      <a:r>
                        <a:rPr lang="en-US" sz="1400" dirty="0">
                          <a:solidFill>
                            <a:schemeClr val="tx1"/>
                          </a:solidFill>
                          <a:latin typeface="Candara" panose="020E0502030303020204" pitchFamily="34" charset="0"/>
                        </a:rPr>
                        <a:t>ratio</a:t>
                      </a:r>
                    </a:p>
                  </a:txBody>
                  <a:tcPr/>
                </a:tc>
                <a:extLst>
                  <a:ext uri="{0D108BD9-81ED-4DB2-BD59-A6C34878D82A}">
                    <a16:rowId xmlns:a16="http://schemas.microsoft.com/office/drawing/2014/main" val="2473732637"/>
                  </a:ext>
                </a:extLst>
              </a:tr>
              <a:tr h="536529">
                <a:tc>
                  <a:txBody>
                    <a:bodyPr/>
                    <a:lstStyle/>
                    <a:p>
                      <a:pPr algn="r"/>
                      <a:r>
                        <a:rPr lang="en-US" sz="1400" dirty="0">
                          <a:latin typeface="Candara" panose="020E0502030303020204" pitchFamily="34" charset="0"/>
                        </a:rPr>
                        <a:t>Au + Au</a:t>
                      </a:r>
                    </a:p>
                  </a:txBody>
                  <a:tcPr/>
                </a:tc>
                <a:tc>
                  <a:txBody>
                    <a:bodyPr/>
                    <a:lstStyle/>
                    <a:p>
                      <a:pPr algn="r"/>
                      <a:r>
                        <a:rPr lang="en-US" sz="1400" dirty="0">
                          <a:latin typeface="Candara" panose="020E0502030303020204" pitchFamily="34" charset="0"/>
                        </a:rPr>
                        <a:t>0.133</a:t>
                      </a:r>
                    </a:p>
                  </a:txBody>
                  <a:tcPr anchor="ctr"/>
                </a:tc>
                <a:tc>
                  <a:txBody>
                    <a:bodyPr/>
                    <a:lstStyle/>
                    <a:p>
                      <a:pPr algn="r" fontAlgn="ctr"/>
                      <a:r>
                        <a:rPr lang="en-US" sz="1400" dirty="0">
                          <a:effectLst/>
                          <a:latin typeface="Candara" panose="020E0502030303020204" pitchFamily="34" charset="0"/>
                        </a:rPr>
                        <a:t>0.108</a:t>
                      </a:r>
                    </a:p>
                  </a:txBody>
                  <a:tcPr anchor="ctr"/>
                </a:tc>
                <a:tc>
                  <a:txBody>
                    <a:bodyPr/>
                    <a:lstStyle/>
                    <a:p>
                      <a:pPr algn="r" fontAlgn="ctr"/>
                      <a:r>
                        <a:rPr lang="en-US" sz="1400" dirty="0">
                          <a:effectLst/>
                          <a:latin typeface="Candara" panose="020E0502030303020204" pitchFamily="34" charset="0"/>
                        </a:rPr>
                        <a:t>34</a:t>
                      </a:r>
                    </a:p>
                  </a:txBody>
                  <a:tcPr anchor="ctr"/>
                </a:tc>
                <a:extLst>
                  <a:ext uri="{0D108BD9-81ED-4DB2-BD59-A6C34878D82A}">
                    <a16:rowId xmlns:a16="http://schemas.microsoft.com/office/drawing/2014/main" val="3303137831"/>
                  </a:ext>
                </a:extLst>
              </a:tr>
              <a:tr h="536529">
                <a:tc>
                  <a:txBody>
                    <a:bodyPr/>
                    <a:lstStyle/>
                    <a:p>
                      <a:pPr algn="r"/>
                      <a:r>
                        <a:rPr lang="en-US" sz="1400" dirty="0">
                          <a:latin typeface="Candara" panose="020E0502030303020204" pitchFamily="34" charset="0"/>
                        </a:rPr>
                        <a:t>p + p</a:t>
                      </a:r>
                    </a:p>
                  </a:txBody>
                  <a:tcPr/>
                </a:tc>
                <a:tc>
                  <a:txBody>
                    <a:bodyPr/>
                    <a:lstStyle/>
                    <a:p>
                      <a:pPr algn="r"/>
                      <a:r>
                        <a:rPr lang="en-US" sz="1400" b="0" kern="1200" dirty="0">
                          <a:solidFill>
                            <a:schemeClr val="dk1"/>
                          </a:solidFill>
                          <a:effectLst/>
                          <a:latin typeface="Candara" panose="020E0502030303020204" pitchFamily="34" charset="0"/>
                        </a:rPr>
                        <a:t>0.109</a:t>
                      </a:r>
                      <a:endParaRPr lang="en-US" sz="1400" dirty="0">
                        <a:latin typeface="Candara" panose="020E0502030303020204" pitchFamily="34" charset="0"/>
                      </a:endParaRPr>
                    </a:p>
                  </a:txBody>
                  <a:tcPr anchor="ctr"/>
                </a:tc>
                <a:tc>
                  <a:txBody>
                    <a:bodyPr/>
                    <a:lstStyle/>
                    <a:p>
                      <a:pPr algn="r" fontAlgn="ctr"/>
                      <a:r>
                        <a:rPr lang="en-US" sz="1400" dirty="0">
                          <a:effectLst/>
                          <a:latin typeface="Candara" panose="020E0502030303020204" pitchFamily="34" charset="0"/>
                        </a:rPr>
                        <a:t>0.024</a:t>
                      </a:r>
                    </a:p>
                  </a:txBody>
                  <a:tcPr anchor="ctr"/>
                </a:tc>
                <a:tc>
                  <a:txBody>
                    <a:bodyPr/>
                    <a:lstStyle/>
                    <a:p>
                      <a:pPr algn="r" fontAlgn="ctr"/>
                      <a:r>
                        <a:rPr lang="en-US" sz="1400" dirty="0">
                          <a:effectLst/>
                          <a:latin typeface="Candara" panose="020E0502030303020204" pitchFamily="34" charset="0"/>
                        </a:rPr>
                        <a:t>185</a:t>
                      </a:r>
                    </a:p>
                  </a:txBody>
                  <a:tcPr anchor="ctr"/>
                </a:tc>
                <a:extLst>
                  <a:ext uri="{0D108BD9-81ED-4DB2-BD59-A6C34878D82A}">
                    <a16:rowId xmlns:a16="http://schemas.microsoft.com/office/drawing/2014/main" val="3232782166"/>
                  </a:ext>
                </a:extLst>
              </a:tr>
              <a:tr h="536529">
                <a:tc>
                  <a:txBody>
                    <a:bodyPr/>
                    <a:lstStyle/>
                    <a:p>
                      <a:pPr algn="r"/>
                      <a:r>
                        <a:rPr lang="en-US" sz="1400" dirty="0">
                          <a:latin typeface="Candara" panose="020E0502030303020204" pitchFamily="34" charset="0"/>
                        </a:rPr>
                        <a:t>p + p</a:t>
                      </a:r>
                    </a:p>
                    <a:p>
                      <a:pPr algn="r"/>
                      <a:r>
                        <a:rPr lang="en-US" sz="1400" dirty="0">
                          <a:latin typeface="Candara" panose="020E0502030303020204" pitchFamily="34" charset="0"/>
                        </a:rPr>
                        <a:t>(scaled)</a:t>
                      </a:r>
                    </a:p>
                  </a:txBody>
                  <a:tcPr/>
                </a:tc>
                <a:tc>
                  <a:txBody>
                    <a:bodyPr/>
                    <a:lstStyle/>
                    <a:p>
                      <a:pPr algn="r"/>
                      <a:endParaRPr lang="en-US" sz="1400" dirty="0">
                        <a:latin typeface="Candara" panose="020E0502030303020204" pitchFamily="34" charset="0"/>
                      </a:endParaRPr>
                    </a:p>
                  </a:txBody>
                  <a:tcPr anchor="ctr"/>
                </a:tc>
                <a:tc>
                  <a:txBody>
                    <a:bodyPr/>
                    <a:lstStyle/>
                    <a:p>
                      <a:pPr algn="r" fontAlgn="ctr"/>
                      <a:endParaRPr lang="en-US" sz="1400" dirty="0">
                        <a:effectLst/>
                        <a:latin typeface="Candara" panose="020E0502030303020204" pitchFamily="34" charset="0"/>
                      </a:endParaRPr>
                    </a:p>
                  </a:txBody>
                  <a:tcPr anchor="ctr"/>
                </a:tc>
                <a:tc>
                  <a:txBody>
                    <a:bodyPr/>
                    <a:lstStyle/>
                    <a:p>
                      <a:pPr algn="r" fontAlgn="ctr"/>
                      <a:r>
                        <a:rPr lang="en-US" sz="1400" dirty="0">
                          <a:effectLst/>
                          <a:latin typeface="Candara" panose="020E0502030303020204" pitchFamily="34" charset="0"/>
                        </a:rPr>
                        <a:t>152</a:t>
                      </a:r>
                    </a:p>
                  </a:txBody>
                  <a:tcPr anchor="ctr"/>
                </a:tc>
                <a:extLst>
                  <a:ext uri="{0D108BD9-81ED-4DB2-BD59-A6C34878D82A}">
                    <a16:rowId xmlns:a16="http://schemas.microsoft.com/office/drawing/2014/main" val="3725610764"/>
                  </a:ext>
                </a:extLst>
              </a:tr>
            </a:tbl>
          </a:graphicData>
        </a:graphic>
      </p:graphicFrame>
    </p:spTree>
    <p:extLst>
      <p:ext uri="{BB962C8B-B14F-4D97-AF65-F5344CB8AC3E}">
        <p14:creationId xmlns:p14="http://schemas.microsoft.com/office/powerpoint/2010/main" val="1213059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ADCDC-68B2-F43C-709C-A9C5F832B929}"/>
              </a:ext>
            </a:extLst>
          </p:cNvPr>
          <p:cNvSpPr>
            <a:spLocks noGrp="1"/>
          </p:cNvSpPr>
          <p:nvPr>
            <p:ph type="sldNum" sz="quarter" idx="4"/>
          </p:nvPr>
        </p:nvSpPr>
        <p:spPr/>
        <p:txBody>
          <a:bodyPr/>
          <a:lstStyle/>
          <a:p>
            <a:fld id="{933A556B-7C63-244D-9B7C-B0EA8042B330}" type="slidenum">
              <a:rPr lang="en-US" smtClean="0"/>
              <a:pPr/>
              <a:t>33</a:t>
            </a:fld>
            <a:endParaRPr lang="en-US" dirty="0"/>
          </a:p>
        </p:txBody>
      </p:sp>
      <p:sp>
        <p:nvSpPr>
          <p:cNvPr id="3" name="Title 2">
            <a:extLst>
              <a:ext uri="{FF2B5EF4-FFF2-40B4-BE49-F238E27FC236}">
                <a16:creationId xmlns:a16="http://schemas.microsoft.com/office/drawing/2014/main" id="{2F13055D-7615-1268-D049-DC8AF1286CDD}"/>
              </a:ext>
            </a:extLst>
          </p:cNvPr>
          <p:cNvSpPr>
            <a:spLocks noGrp="1"/>
          </p:cNvSpPr>
          <p:nvPr>
            <p:ph type="ctrTitle"/>
          </p:nvPr>
        </p:nvSpPr>
        <p:spPr/>
        <p:txBody>
          <a:bodyPr/>
          <a:lstStyle/>
          <a:p>
            <a:r>
              <a:rPr lang="en-US" dirty="0">
                <a:latin typeface="Candara" panose="020E0502030303020204" pitchFamily="34" charset="0"/>
              </a:rPr>
              <a:t>Neural Compressor on AI Accelerators</a:t>
            </a:r>
          </a:p>
        </p:txBody>
      </p:sp>
      <p:sp>
        <p:nvSpPr>
          <p:cNvPr id="4" name="Text Placeholder 3">
            <a:extLst>
              <a:ext uri="{FF2B5EF4-FFF2-40B4-BE49-F238E27FC236}">
                <a16:creationId xmlns:a16="http://schemas.microsoft.com/office/drawing/2014/main" id="{C299E4EF-2C9B-36C6-6394-20EAD744417F}"/>
              </a:ext>
            </a:extLst>
          </p:cNvPr>
          <p:cNvSpPr>
            <a:spLocks noGrp="1"/>
          </p:cNvSpPr>
          <p:nvPr>
            <p:ph type="body" sz="quarter" idx="10"/>
          </p:nvPr>
        </p:nvSpPr>
        <p:spPr/>
        <p:txBody>
          <a:bodyPr/>
          <a:lstStyle/>
          <a:p>
            <a:endParaRPr lang="en-US" dirty="0">
              <a:latin typeface="Candara" panose="020E0502030303020204" pitchFamily="34" charset="0"/>
            </a:endParaRPr>
          </a:p>
        </p:txBody>
      </p:sp>
    </p:spTree>
    <p:extLst>
      <p:ext uri="{BB962C8B-B14F-4D97-AF65-F5344CB8AC3E}">
        <p14:creationId xmlns:p14="http://schemas.microsoft.com/office/powerpoint/2010/main" val="109077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869339-6007-4102-0187-D2C3AE064E58}"/>
              </a:ext>
            </a:extLst>
          </p:cNvPr>
          <p:cNvSpPr txBox="1"/>
          <p:nvPr/>
        </p:nvSpPr>
        <p:spPr>
          <a:xfrm>
            <a:off x="946417" y="1245447"/>
            <a:ext cx="9795637" cy="110485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600" dirty="0">
                <a:effectLst>
                  <a:outerShdw blurRad="38100" dist="38100" dir="2700000" algn="tl">
                    <a:srgbClr val="000000">
                      <a:alpha val="43137"/>
                    </a:srgbClr>
                  </a:outerShdw>
                </a:effectLst>
                <a:latin typeface="Candara" panose="020E0502030303020204" pitchFamily="34" charset="0"/>
                <a:ea typeface="+mj-ea"/>
                <a:cs typeface="+mj-cs"/>
              </a:rPr>
              <a:t>How Fast could Compression be on Alternative </a:t>
            </a:r>
          </a:p>
          <a:p>
            <a:pPr algn="ctr">
              <a:lnSpc>
                <a:spcPct val="90000"/>
              </a:lnSpc>
              <a:spcBef>
                <a:spcPct val="0"/>
              </a:spcBef>
              <a:spcAft>
                <a:spcPts val="600"/>
              </a:spcAft>
            </a:pPr>
            <a:r>
              <a:rPr lang="en-US" sz="3600" dirty="0">
                <a:effectLst>
                  <a:outerShdw blurRad="38100" dist="38100" dir="2700000" algn="tl">
                    <a:srgbClr val="000000">
                      <a:alpha val="43137"/>
                    </a:srgbClr>
                  </a:outerShdw>
                </a:effectLst>
                <a:latin typeface="Candara" panose="020E0502030303020204" pitchFamily="34" charset="0"/>
                <a:ea typeface="+mj-ea"/>
                <a:cs typeface="+mj-cs"/>
              </a:rPr>
              <a:t>AI Hardware Accelerators</a:t>
            </a:r>
          </a:p>
        </p:txBody>
      </p:sp>
      <p:grpSp>
        <p:nvGrpSpPr>
          <p:cNvPr id="22" name="Group 21">
            <a:extLst>
              <a:ext uri="{FF2B5EF4-FFF2-40B4-BE49-F238E27FC236}">
                <a16:creationId xmlns:a16="http://schemas.microsoft.com/office/drawing/2014/main" id="{91723D5C-E4CE-3B70-4925-473B6438A804}"/>
              </a:ext>
            </a:extLst>
          </p:cNvPr>
          <p:cNvGrpSpPr/>
          <p:nvPr/>
        </p:nvGrpSpPr>
        <p:grpSpPr>
          <a:xfrm>
            <a:off x="946417" y="3219308"/>
            <a:ext cx="5296856" cy="2393245"/>
            <a:chOff x="799144" y="3219308"/>
            <a:chExt cx="5296856" cy="2393245"/>
          </a:xfrm>
        </p:grpSpPr>
        <p:grpSp>
          <p:nvGrpSpPr>
            <p:cNvPr id="14" name="Group 13">
              <a:extLst>
                <a:ext uri="{FF2B5EF4-FFF2-40B4-BE49-F238E27FC236}">
                  <a16:creationId xmlns:a16="http://schemas.microsoft.com/office/drawing/2014/main" id="{0ED288B5-7A0F-D32A-24A6-D43F2430E38D}"/>
                </a:ext>
              </a:extLst>
            </p:cNvPr>
            <p:cNvGrpSpPr>
              <a:grpSpLocks noChangeAspect="1"/>
            </p:cNvGrpSpPr>
            <p:nvPr/>
          </p:nvGrpSpPr>
          <p:grpSpPr>
            <a:xfrm>
              <a:off x="799144" y="3219308"/>
              <a:ext cx="5296856" cy="2023913"/>
              <a:chOff x="805939" y="2670552"/>
              <a:chExt cx="6409870" cy="2304964"/>
            </a:xfrm>
          </p:grpSpPr>
          <p:pic>
            <p:nvPicPr>
              <p:cNvPr id="9" name="Picture 8" descr="A green and grey logo&#10;&#10;Description automatically generated">
                <a:extLst>
                  <a:ext uri="{FF2B5EF4-FFF2-40B4-BE49-F238E27FC236}">
                    <a16:creationId xmlns:a16="http://schemas.microsoft.com/office/drawing/2014/main" id="{FB35AB57-ACE4-66F1-ED22-53AFA6A84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1182" y="2889487"/>
                <a:ext cx="2370487" cy="2086029"/>
              </a:xfrm>
              <a:prstGeom prst="rect">
                <a:avLst/>
              </a:prstGeom>
            </p:spPr>
          </p:pic>
          <p:pic>
            <p:nvPicPr>
              <p:cNvPr id="11" name="Graphic 10">
                <a:extLst>
                  <a:ext uri="{FF2B5EF4-FFF2-40B4-BE49-F238E27FC236}">
                    <a16:creationId xmlns:a16="http://schemas.microsoft.com/office/drawing/2014/main" id="{31E6E8D9-5955-7662-4CA6-6E87B4D224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1669" y="2670552"/>
                <a:ext cx="1784140" cy="2298796"/>
              </a:xfrm>
              <a:prstGeom prst="rect">
                <a:avLst/>
              </a:prstGeom>
            </p:spPr>
          </p:pic>
          <p:pic>
            <p:nvPicPr>
              <p:cNvPr id="13" name="Picture 12">
                <a:extLst>
                  <a:ext uri="{FF2B5EF4-FFF2-40B4-BE49-F238E27FC236}">
                    <a16:creationId xmlns:a16="http://schemas.microsoft.com/office/drawing/2014/main" id="{87A963EC-9FB7-EBBD-09B7-1C6E08564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39" y="2745028"/>
                <a:ext cx="2230488" cy="2230488"/>
              </a:xfrm>
              <a:prstGeom prst="rect">
                <a:avLst/>
              </a:prstGeom>
            </p:spPr>
          </p:pic>
        </p:grpSp>
        <p:sp>
          <p:nvSpPr>
            <p:cNvPr id="18" name="TextBox 17">
              <a:extLst>
                <a:ext uri="{FF2B5EF4-FFF2-40B4-BE49-F238E27FC236}">
                  <a16:creationId xmlns:a16="http://schemas.microsoft.com/office/drawing/2014/main" id="{F60326C6-B734-8015-5843-23147E2FA289}"/>
                </a:ext>
              </a:extLst>
            </p:cNvPr>
            <p:cNvSpPr txBox="1"/>
            <p:nvPr/>
          </p:nvSpPr>
          <p:spPr>
            <a:xfrm>
              <a:off x="2273773" y="5243221"/>
              <a:ext cx="2504706" cy="369332"/>
            </a:xfrm>
            <a:prstGeom prst="rect">
              <a:avLst/>
            </a:prstGeom>
            <a:noFill/>
          </p:spPr>
          <p:txBody>
            <a:bodyPr wrap="square" rtlCol="0">
              <a:spAutoFit/>
            </a:bodyPr>
            <a:lstStyle/>
            <a:p>
              <a:r>
                <a:rPr lang="en-US" dirty="0">
                  <a:latin typeface="Candara" panose="020E0502030303020204" pitchFamily="34" charset="0"/>
                </a:rPr>
                <a:t>GPUs (shared memory)</a:t>
              </a:r>
            </a:p>
          </p:txBody>
        </p:sp>
      </p:grpSp>
      <p:grpSp>
        <p:nvGrpSpPr>
          <p:cNvPr id="23" name="Group 22">
            <a:extLst>
              <a:ext uri="{FF2B5EF4-FFF2-40B4-BE49-F238E27FC236}">
                <a16:creationId xmlns:a16="http://schemas.microsoft.com/office/drawing/2014/main" id="{43650E3E-4BA2-0F09-91D3-1D35F49240FE}"/>
              </a:ext>
            </a:extLst>
          </p:cNvPr>
          <p:cNvGrpSpPr/>
          <p:nvPr/>
        </p:nvGrpSpPr>
        <p:grpSpPr>
          <a:xfrm>
            <a:off x="7076015" y="3065108"/>
            <a:ext cx="4611853" cy="2547445"/>
            <a:chOff x="6443871" y="3054541"/>
            <a:chExt cx="4611853" cy="2547445"/>
          </a:xfrm>
        </p:grpSpPr>
        <p:pic>
          <p:nvPicPr>
            <p:cNvPr id="16" name="Picture 15" descr="A red circle with white letters and a square in the middle&#10;&#10;Description automatically generated">
              <a:extLst>
                <a:ext uri="{FF2B5EF4-FFF2-40B4-BE49-F238E27FC236}">
                  <a16:creationId xmlns:a16="http://schemas.microsoft.com/office/drawing/2014/main" id="{AC29E7B7-E265-44CE-8E7E-6DDA65401F95}"/>
                </a:ext>
              </a:extLst>
            </p:cNvPr>
            <p:cNvPicPr>
              <a:picLocks noChangeAspect="1"/>
            </p:cNvPicPr>
            <p:nvPr/>
          </p:nvPicPr>
          <p:blipFill rotWithShape="1">
            <a:blip r:embed="rId6">
              <a:extLst>
                <a:ext uri="{28A0092B-C50C-407E-A947-70E740481C1C}">
                  <a14:useLocalDpi xmlns:a14="http://schemas.microsoft.com/office/drawing/2010/main" val="0"/>
                </a:ext>
              </a:extLst>
            </a:blip>
            <a:srcRect l="13645" t="8985" r="14485" b="3378"/>
            <a:stretch/>
          </p:blipFill>
          <p:spPr>
            <a:xfrm>
              <a:off x="6443871" y="3054541"/>
              <a:ext cx="2354856" cy="2234479"/>
            </a:xfrm>
            <a:prstGeom prst="rect">
              <a:avLst/>
            </a:prstGeom>
          </p:spPr>
        </p:pic>
        <p:sp>
          <p:nvSpPr>
            <p:cNvPr id="19" name="TextBox 18">
              <a:extLst>
                <a:ext uri="{FF2B5EF4-FFF2-40B4-BE49-F238E27FC236}">
                  <a16:creationId xmlns:a16="http://schemas.microsoft.com/office/drawing/2014/main" id="{FFEC033F-434E-24A8-056F-BF5B164CA214}"/>
                </a:ext>
              </a:extLst>
            </p:cNvPr>
            <p:cNvSpPr txBox="1"/>
            <p:nvPr/>
          </p:nvSpPr>
          <p:spPr>
            <a:xfrm>
              <a:off x="6841427" y="5232654"/>
              <a:ext cx="4214297" cy="369332"/>
            </a:xfrm>
            <a:prstGeom prst="rect">
              <a:avLst/>
            </a:prstGeom>
            <a:noFill/>
          </p:spPr>
          <p:txBody>
            <a:bodyPr wrap="square" rtlCol="0">
              <a:spAutoFit/>
            </a:bodyPr>
            <a:lstStyle/>
            <a:p>
              <a:r>
                <a:rPr lang="en-US" dirty="0">
                  <a:latin typeface="Candara" panose="020E0502030303020204" pitchFamily="34" charset="0"/>
                  <a:hlinkClick r:id="rId7"/>
                </a:rPr>
                <a:t>GraphCore</a:t>
              </a:r>
              <a:r>
                <a:rPr lang="en-US" dirty="0">
                  <a:latin typeface="Candara" panose="020E0502030303020204" pitchFamily="34" charset="0"/>
                </a:rPr>
                <a:t> and </a:t>
              </a:r>
              <a:r>
                <a:rPr lang="en-US" dirty="0" err="1">
                  <a:latin typeface="Candara" panose="020E0502030303020204" pitchFamily="34" charset="0"/>
                  <a:hlinkClick r:id="rId8"/>
                </a:rPr>
                <a:t>Groq</a:t>
              </a:r>
              <a:r>
                <a:rPr lang="en-US" dirty="0">
                  <a:latin typeface="Candara" panose="020E0502030303020204" pitchFamily="34" charset="0"/>
                </a:rPr>
                <a:t> (on-chip memory)</a:t>
              </a:r>
            </a:p>
          </p:txBody>
        </p:sp>
        <p:pic>
          <p:nvPicPr>
            <p:cNvPr id="21" name="Picture 20" descr="A white number on a red background&#10;&#10;Description automatically generated">
              <a:extLst>
                <a:ext uri="{FF2B5EF4-FFF2-40B4-BE49-F238E27FC236}">
                  <a16:creationId xmlns:a16="http://schemas.microsoft.com/office/drawing/2014/main" id="{DC7829B5-C3FF-00CF-DFB4-9FA4DA1DDD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7529" y="3054542"/>
              <a:ext cx="2189298" cy="2189298"/>
            </a:xfrm>
            <a:prstGeom prst="rect">
              <a:avLst/>
            </a:prstGeom>
          </p:spPr>
        </p:pic>
      </p:grpSp>
      <p:sp>
        <p:nvSpPr>
          <p:cNvPr id="2" name="Slide Number Placeholder 1">
            <a:extLst>
              <a:ext uri="{FF2B5EF4-FFF2-40B4-BE49-F238E27FC236}">
                <a16:creationId xmlns:a16="http://schemas.microsoft.com/office/drawing/2014/main" id="{CDB8B4C1-A1A9-F0CD-24F1-A72627B03EA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356817-1389-4090-A6D2-893E47C9F6F7}" type="slidenum">
              <a:rPr lang="en-US" smtClean="0"/>
              <a:pPr/>
              <a:t>34</a:t>
            </a:fld>
            <a:endParaRPr lang="en-US"/>
          </a:p>
        </p:txBody>
      </p:sp>
    </p:spTree>
    <p:extLst>
      <p:ext uri="{BB962C8B-B14F-4D97-AF65-F5344CB8AC3E}">
        <p14:creationId xmlns:p14="http://schemas.microsoft.com/office/powerpoint/2010/main" val="321943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A3586C-7373-95E2-E909-FA56BCEE0947}"/>
              </a:ext>
            </a:extLst>
          </p:cNvPr>
          <p:cNvSpPr txBox="1"/>
          <p:nvPr/>
        </p:nvSpPr>
        <p:spPr>
          <a:xfrm>
            <a:off x="766915" y="403123"/>
            <a:ext cx="6027175" cy="830997"/>
          </a:xfrm>
          <a:prstGeom prst="rect">
            <a:avLst/>
          </a:prstGeom>
          <a:noFill/>
        </p:spPr>
        <p:txBody>
          <a:bodyPr wrap="square" rtlCol="0">
            <a:spAutoFit/>
          </a:bodyPr>
          <a:lstStyle/>
          <a:p>
            <a:r>
              <a:rPr lang="en-US" sz="4800" dirty="0">
                <a:latin typeface="Candara" panose="020E0502030303020204" pitchFamily="34" charset="0"/>
              </a:rPr>
              <a:t>BCAE-2D Encoder</a:t>
            </a:r>
          </a:p>
        </p:txBody>
      </p:sp>
      <p:pic>
        <p:nvPicPr>
          <p:cNvPr id="6" name="Picture 5" descr="A graph with green and blue lines and dots&#10;&#10;Description automatically generated">
            <a:extLst>
              <a:ext uri="{FF2B5EF4-FFF2-40B4-BE49-F238E27FC236}">
                <a16:creationId xmlns:a16="http://schemas.microsoft.com/office/drawing/2014/main" id="{540BEDCA-58D9-E1DA-DF0E-705177C85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381" y="1406796"/>
            <a:ext cx="6858000" cy="5174512"/>
          </a:xfrm>
          <a:prstGeom prst="rect">
            <a:avLst/>
          </a:prstGeom>
        </p:spPr>
      </p:pic>
      <p:sp>
        <p:nvSpPr>
          <p:cNvPr id="2" name="Slide Number Placeholder 1">
            <a:extLst>
              <a:ext uri="{FF2B5EF4-FFF2-40B4-BE49-F238E27FC236}">
                <a16:creationId xmlns:a16="http://schemas.microsoft.com/office/drawing/2014/main" id="{98C5B9BF-325E-EBEB-6412-C0FD9DC1CC4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356817-1389-4090-A6D2-893E47C9F6F7}" type="slidenum">
              <a:rPr lang="en-US" smtClean="0"/>
              <a:pPr/>
              <a:t>35</a:t>
            </a:fld>
            <a:endParaRPr lang="en-US"/>
          </a:p>
        </p:txBody>
      </p:sp>
    </p:spTree>
    <p:extLst>
      <p:ext uri="{BB962C8B-B14F-4D97-AF65-F5344CB8AC3E}">
        <p14:creationId xmlns:p14="http://schemas.microsoft.com/office/powerpoint/2010/main" val="3080237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AF722-FF3B-7828-B278-CAF5B12D9649}"/>
              </a:ext>
            </a:extLst>
          </p:cNvPr>
          <p:cNvSpPr>
            <a:spLocks noGrp="1"/>
          </p:cNvSpPr>
          <p:nvPr>
            <p:ph type="sldNum" sz="quarter" idx="4"/>
          </p:nvPr>
        </p:nvSpPr>
        <p:spPr/>
        <p:txBody>
          <a:bodyPr/>
          <a:lstStyle/>
          <a:p>
            <a:fld id="{933A556B-7C63-244D-9B7C-B0EA8042B330}" type="slidenum">
              <a:rPr lang="en-US" smtClean="0"/>
              <a:pPr/>
              <a:t>36</a:t>
            </a:fld>
            <a:endParaRPr lang="en-US" dirty="0"/>
          </a:p>
        </p:txBody>
      </p:sp>
      <p:sp>
        <p:nvSpPr>
          <p:cNvPr id="3" name="Title 2">
            <a:extLst>
              <a:ext uri="{FF2B5EF4-FFF2-40B4-BE49-F238E27FC236}">
                <a16:creationId xmlns:a16="http://schemas.microsoft.com/office/drawing/2014/main" id="{6F023FF7-D2D9-124F-16A5-E37F33DEE4AF}"/>
              </a:ext>
            </a:extLst>
          </p:cNvPr>
          <p:cNvSpPr>
            <a:spLocks noGrp="1"/>
          </p:cNvSpPr>
          <p:nvPr>
            <p:ph type="ctrTitle"/>
          </p:nvPr>
        </p:nvSpPr>
        <p:spPr/>
        <p:txBody>
          <a:bodyPr/>
          <a:lstStyle/>
          <a:p>
            <a:pPr algn="ctr"/>
            <a:r>
              <a:rPr lang="en-US" dirty="0"/>
              <a:t>Thank you!</a:t>
            </a:r>
          </a:p>
        </p:txBody>
      </p:sp>
    </p:spTree>
    <p:extLst>
      <p:ext uri="{BB962C8B-B14F-4D97-AF65-F5344CB8AC3E}">
        <p14:creationId xmlns:p14="http://schemas.microsoft.com/office/powerpoint/2010/main" val="218640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generated image of a machine&#10;&#10;Description automatically generated">
            <a:extLst>
              <a:ext uri="{FF2B5EF4-FFF2-40B4-BE49-F238E27FC236}">
                <a16:creationId xmlns:a16="http://schemas.microsoft.com/office/drawing/2014/main" id="{648AABDA-4BDF-BE15-6376-EB8C67F40079}"/>
              </a:ext>
            </a:extLst>
          </p:cNvPr>
          <p:cNvPicPr>
            <a:picLocks noChangeAspect="1"/>
          </p:cNvPicPr>
          <p:nvPr/>
        </p:nvPicPr>
        <p:blipFill rotWithShape="1">
          <a:blip r:embed="rId3"/>
          <a:srcRect l="35472" t="38504" r="31871" b="28163"/>
          <a:stretch/>
        </p:blipFill>
        <p:spPr>
          <a:xfrm>
            <a:off x="247649" y="0"/>
            <a:ext cx="11944351" cy="6858000"/>
          </a:xfrm>
          <a:prstGeom prst="rect">
            <a:avLst/>
          </a:prstGeom>
        </p:spPr>
      </p:pic>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571500" y="365126"/>
            <a:ext cx="11049000" cy="1053128"/>
          </a:xfrm>
        </p:spPr>
        <p:txBody>
          <a:bodyPr/>
          <a:lstStyle/>
          <a:p>
            <a:r>
              <a:rPr lang="en-US" dirty="0">
                <a:solidFill>
                  <a:srgbClr val="E4E172"/>
                </a:solidFill>
              </a:rPr>
              <a:t>Time projection Chamber (TPC)</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mc:AlternateContent xmlns:mc="http://schemas.openxmlformats.org/markup-compatibility/2006">
        <mc:Choice xmlns:a14="http://schemas.microsoft.com/office/drawing/2010/main" Requires="a14">
          <p:sp>
            <p:nvSpPr>
              <p:cNvPr id="4" name="Rectangle: Rounded Corners 3">
                <a:extLst>
                  <a:ext uri="{FF2B5EF4-FFF2-40B4-BE49-F238E27FC236}">
                    <a16:creationId xmlns:a16="http://schemas.microsoft.com/office/drawing/2014/main" id="{93585CB6-79CB-2A07-DBA7-F85A128C97CF}"/>
                  </a:ext>
                </a:extLst>
              </p:cNvPr>
              <p:cNvSpPr/>
              <p:nvPr/>
            </p:nvSpPr>
            <p:spPr>
              <a:xfrm>
                <a:off x="8579128" y="1783380"/>
                <a:ext cx="3236013" cy="4689617"/>
              </a:xfrm>
              <a:prstGeom prst="roundRect">
                <a:avLst>
                  <a:gd name="adj" fmla="val 5991"/>
                </a:avLst>
              </a:prstGeom>
              <a:solidFill>
                <a:srgbClr val="E4E172">
                  <a:alpha val="75000"/>
                </a:srgb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1E434A"/>
                    </a:solidFill>
                    <a:latin typeface="Candara" panose="020E0502030303020204" pitchFamily="34" charset="0"/>
                  </a:rPr>
                  <a:t>A TPC acts as a camera capturing 3D particle trajectories.</a:t>
                </a:r>
              </a:p>
              <a:p>
                <a:pPr marL="285750" indent="-285750">
                  <a:buFont typeface="Arial" panose="020B0604020202020204" pitchFamily="34" charset="0"/>
                  <a:buChar char="•"/>
                </a:pPr>
                <a:r>
                  <a:rPr lang="en-US" dirty="0">
                    <a:solidFill>
                      <a:srgbClr val="1E434A"/>
                    </a:solidFill>
                    <a:latin typeface="Candara" panose="020E0502030303020204" pitchFamily="34" charset="0"/>
                  </a:rPr>
                  <a:t>Along the radial dimension, TPC has 3 groups of layers of 16 layers each group.</a:t>
                </a:r>
              </a:p>
              <a:p>
                <a:pPr marL="285750" indent="-285750">
                  <a:buFont typeface="Arial" panose="020B0604020202020204" pitchFamily="34" charset="0"/>
                  <a:buChar char="•"/>
                </a:pPr>
                <a:r>
                  <a:rPr lang="en-US" dirty="0">
                    <a:solidFill>
                      <a:srgbClr val="1E434A"/>
                    </a:solidFill>
                    <a:latin typeface="Candara" panose="020E0502030303020204" pitchFamily="34" charset="0"/>
                  </a:rPr>
                  <a:t>Along the beam dimension, TPC is divided into two sides by the transverse plane passing the collision point</a:t>
                </a:r>
              </a:p>
              <a:p>
                <a:pPr marL="285750" indent="-285750">
                  <a:buFont typeface="Arial" panose="020B0604020202020204" pitchFamily="34" charset="0"/>
                  <a:buChar char="•"/>
                </a:pPr>
                <a:r>
                  <a:rPr lang="en-US" dirty="0">
                    <a:solidFill>
                      <a:srgbClr val="1E434A"/>
                    </a:solidFill>
                    <a:latin typeface="Candara" panose="020E0502030303020204" pitchFamily="34" charset="0"/>
                  </a:rPr>
                  <a:t>Along the azimuthal dimension, TPC is divided into 12 sectors, </a:t>
                </a:r>
                <a14:m>
                  <m:oMath xmlns:m="http://schemas.openxmlformats.org/officeDocument/2006/math">
                    <m:r>
                      <a:rPr lang="en-US" i="1" dirty="0" smtClean="0">
                        <a:solidFill>
                          <a:srgbClr val="1E434A"/>
                        </a:solidFill>
                        <a:latin typeface="Cambria Math" panose="02040503050406030204" pitchFamily="18" charset="0"/>
                      </a:rPr>
                      <m:t>3</m:t>
                    </m:r>
                    <m:r>
                      <a:rPr lang="en-US" i="1" dirty="0">
                        <a:solidFill>
                          <a:srgbClr val="1E434A"/>
                        </a:solidFill>
                        <a:latin typeface="Cambria Math" panose="02040503050406030204" pitchFamily="18" charset="0"/>
                      </a:rPr>
                      <m:t>0</m:t>
                    </m:r>
                  </m:oMath>
                </a14:m>
                <a:r>
                  <a:rPr lang="en-US" dirty="0">
                    <a:solidFill>
                      <a:srgbClr val="1E434A"/>
                    </a:solidFill>
                    <a:latin typeface="Candara" panose="020E0502030303020204" pitchFamily="34" charset="0"/>
                  </a:rPr>
                  <a:t> degree each.</a:t>
                </a:r>
              </a:p>
            </p:txBody>
          </p:sp>
        </mc:Choice>
        <mc:Fallback>
          <p:sp>
            <p:nvSpPr>
              <p:cNvPr id="4" name="Rectangle: Rounded Corners 3">
                <a:extLst>
                  <a:ext uri="{FF2B5EF4-FFF2-40B4-BE49-F238E27FC236}">
                    <a16:creationId xmlns:a16="http://schemas.microsoft.com/office/drawing/2014/main" id="{93585CB6-79CB-2A07-DBA7-F85A128C97CF}"/>
                  </a:ext>
                </a:extLst>
              </p:cNvPr>
              <p:cNvSpPr>
                <a:spLocks noRot="1" noChangeAspect="1" noMove="1" noResize="1" noEditPoints="1" noAdjustHandles="1" noChangeArrowheads="1" noChangeShapeType="1" noTextEdit="1"/>
              </p:cNvSpPr>
              <p:nvPr/>
            </p:nvSpPr>
            <p:spPr>
              <a:xfrm>
                <a:off x="8579128" y="1783380"/>
                <a:ext cx="3236013" cy="4689617"/>
              </a:xfrm>
              <a:prstGeom prst="roundRect">
                <a:avLst>
                  <a:gd name="adj" fmla="val 5991"/>
                </a:avLst>
              </a:prstGeom>
              <a:blipFill>
                <a:blip r:embed="rId4"/>
                <a:stretch>
                  <a:fillRect r="-187"/>
                </a:stretch>
              </a:blipFill>
              <a:ln>
                <a:noFill/>
              </a:ln>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933F868A-CED7-4F12-B93C-C6378F7DDF76}"/>
              </a:ext>
            </a:extLst>
          </p:cNvPr>
          <p:cNvGrpSpPr/>
          <p:nvPr/>
        </p:nvGrpSpPr>
        <p:grpSpPr>
          <a:xfrm>
            <a:off x="1784597" y="553143"/>
            <a:ext cx="6839780" cy="4601817"/>
            <a:chOff x="1784597" y="553143"/>
            <a:chExt cx="6839780" cy="4601817"/>
          </a:xfrm>
        </p:grpSpPr>
        <p:sp>
          <p:nvSpPr>
            <p:cNvPr id="9" name="Rectangle 8">
              <a:extLst>
                <a:ext uri="{FF2B5EF4-FFF2-40B4-BE49-F238E27FC236}">
                  <a16:creationId xmlns:a16="http://schemas.microsoft.com/office/drawing/2014/main" id="{4A450A48-7BBC-A487-7288-F8049EE44676}"/>
                </a:ext>
              </a:extLst>
            </p:cNvPr>
            <p:cNvSpPr/>
            <p:nvPr/>
          </p:nvSpPr>
          <p:spPr>
            <a:xfrm>
              <a:off x="3434382" y="553143"/>
              <a:ext cx="3329609" cy="4601817"/>
            </a:xfrm>
            <a:prstGeom prst="rect">
              <a:avLst/>
            </a:prstGeom>
            <a:solidFill>
              <a:schemeClr val="accent1">
                <a:alpha val="46000"/>
              </a:schemeClr>
            </a:solidFill>
            <a:ln>
              <a:noFill/>
            </a:ln>
            <a:scene3d>
              <a:camera prst="isometricRightUp">
                <a:rot lat="2100000" lon="192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1FD4C37-D01B-1062-664B-D7A21283D899}"/>
                </a:ext>
              </a:extLst>
            </p:cNvPr>
            <p:cNvCxnSpPr>
              <a:cxnSpLocks/>
            </p:cNvCxnSpPr>
            <p:nvPr/>
          </p:nvCxnSpPr>
          <p:spPr>
            <a:xfrm>
              <a:off x="1784597" y="2038830"/>
              <a:ext cx="3374858" cy="947031"/>
            </a:xfrm>
            <a:prstGeom prst="line">
              <a:avLst/>
            </a:prstGeom>
            <a:ln>
              <a:solidFill>
                <a:srgbClr val="FF0000"/>
              </a:solidFill>
            </a:ln>
            <a:effectLst>
              <a:glow rad="101600">
                <a:srgbClr val="FF6600">
                  <a:alpha val="60000"/>
                </a:srgbClr>
              </a:glow>
            </a:effectLst>
          </p:spPr>
          <p:style>
            <a:lnRef idx="1">
              <a:schemeClr val="accent1"/>
            </a:lnRef>
            <a:fillRef idx="0">
              <a:schemeClr val="accent1"/>
            </a:fillRef>
            <a:effectRef idx="0">
              <a:schemeClr val="accent1"/>
            </a:effectRef>
            <a:fontRef idx="minor">
              <a:schemeClr val="tx1"/>
            </a:fontRef>
          </p:style>
        </p:cxnSp>
        <p:pic>
          <p:nvPicPr>
            <p:cNvPr id="23" name="Picture 22" descr="A colorful swirls on a black background&#10;&#10;Description automatically generated">
              <a:extLst>
                <a:ext uri="{FF2B5EF4-FFF2-40B4-BE49-F238E27FC236}">
                  <a16:creationId xmlns:a16="http://schemas.microsoft.com/office/drawing/2014/main" id="{3AD2DCB0-3B21-5E30-1DFA-396A6135BEAF}"/>
                </a:ext>
              </a:extLst>
            </p:cNvPr>
            <p:cNvPicPr>
              <a:picLocks noChangeAspect="1"/>
            </p:cNvPicPr>
            <p:nvPr/>
          </p:nvPicPr>
          <p:blipFill rotWithShape="1">
            <a:blip r:embed="rId5"/>
            <a:srcRect l="30001" t="18298" r="24258" b="14225"/>
            <a:stretch/>
          </p:blipFill>
          <p:spPr>
            <a:xfrm>
              <a:off x="2673626" y="1182756"/>
              <a:ext cx="5576679" cy="3859007"/>
            </a:xfrm>
            <a:prstGeom prst="rect">
              <a:avLst/>
            </a:prstGeom>
          </p:spPr>
        </p:pic>
        <p:cxnSp>
          <p:nvCxnSpPr>
            <p:cNvPr id="13" name="Straight Connector 12">
              <a:extLst>
                <a:ext uri="{FF2B5EF4-FFF2-40B4-BE49-F238E27FC236}">
                  <a16:creationId xmlns:a16="http://schemas.microsoft.com/office/drawing/2014/main" id="{5BB6B00F-6FBA-BE5C-45B1-86CB18026030}"/>
                </a:ext>
              </a:extLst>
            </p:cNvPr>
            <p:cNvCxnSpPr>
              <a:cxnSpLocks/>
            </p:cNvCxnSpPr>
            <p:nvPr/>
          </p:nvCxnSpPr>
          <p:spPr>
            <a:xfrm>
              <a:off x="5249519" y="3009861"/>
              <a:ext cx="3374858" cy="947031"/>
            </a:xfrm>
            <a:prstGeom prst="line">
              <a:avLst/>
            </a:prstGeom>
            <a:ln>
              <a:solidFill>
                <a:srgbClr val="FF0000"/>
              </a:solidFill>
            </a:ln>
            <a:effectLst>
              <a:glow rad="101600">
                <a:srgbClr val="FF6600">
                  <a:alpha val="60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568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3B0F8-23D9-B023-5D78-FF026DC682C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5" name="Picture 4" descr="A screenshot of a computer generated image&#10;&#10;Description automatically generated">
            <a:extLst>
              <a:ext uri="{FF2B5EF4-FFF2-40B4-BE49-F238E27FC236}">
                <a16:creationId xmlns:a16="http://schemas.microsoft.com/office/drawing/2014/main" id="{43B0574B-78C6-F517-C6C0-E177BC8DDC5E}"/>
              </a:ext>
            </a:extLst>
          </p:cNvPr>
          <p:cNvPicPr>
            <a:picLocks noChangeAspect="1"/>
          </p:cNvPicPr>
          <p:nvPr/>
        </p:nvPicPr>
        <p:blipFill>
          <a:blip r:embed="rId2"/>
          <a:stretch>
            <a:fillRect/>
          </a:stretch>
        </p:blipFill>
        <p:spPr>
          <a:xfrm>
            <a:off x="-7189" y="-5198"/>
            <a:ext cx="12199189" cy="6863198"/>
          </a:xfrm>
          <a:prstGeom prst="rect">
            <a:avLst/>
          </a:prstGeom>
        </p:spPr>
      </p:pic>
    </p:spTree>
    <p:extLst>
      <p:ext uri="{BB962C8B-B14F-4D97-AF65-F5344CB8AC3E}">
        <p14:creationId xmlns:p14="http://schemas.microsoft.com/office/powerpoint/2010/main" val="254287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6071B0-1D5C-40D7-FCA7-2E0DFCEB456E}"/>
              </a:ext>
            </a:extLst>
          </p:cNvPr>
          <p:cNvSpPr>
            <a:spLocks noGrp="1"/>
          </p:cNvSpPr>
          <p:nvPr>
            <p:ph type="sldNum" sz="quarter" idx="4"/>
          </p:nvPr>
        </p:nvSpPr>
        <p:spPr/>
        <p:txBody>
          <a:bodyPr/>
          <a:lstStyle/>
          <a:p>
            <a:fld id="{933A556B-7C63-244D-9B7C-B0EA8042B330}" type="slidenum">
              <a:rPr lang="en-US" smtClean="0"/>
              <a:pPr/>
              <a:t>6</a:t>
            </a:fld>
            <a:endParaRPr lang="en-US" dirty="0"/>
          </a:p>
        </p:txBody>
      </p:sp>
      <p:sp>
        <p:nvSpPr>
          <p:cNvPr id="3" name="Title 2">
            <a:extLst>
              <a:ext uri="{FF2B5EF4-FFF2-40B4-BE49-F238E27FC236}">
                <a16:creationId xmlns:a16="http://schemas.microsoft.com/office/drawing/2014/main" id="{737F361E-D15A-2F22-FD37-2920854F137E}"/>
              </a:ext>
            </a:extLst>
          </p:cNvPr>
          <p:cNvSpPr>
            <a:spLocks noGrp="1"/>
          </p:cNvSpPr>
          <p:nvPr>
            <p:ph type="ctrTitle"/>
          </p:nvPr>
        </p:nvSpPr>
        <p:spPr/>
        <p:txBody>
          <a:bodyPr/>
          <a:lstStyle/>
          <a:p>
            <a:r>
              <a:rPr lang="en-US" dirty="0">
                <a:latin typeface="Candara" panose="020E0502030303020204" pitchFamily="34" charset="0"/>
              </a:rPr>
              <a:t>TPC Data</a:t>
            </a:r>
          </a:p>
        </p:txBody>
      </p:sp>
      <p:sp>
        <p:nvSpPr>
          <p:cNvPr id="4" name="Text Placeholder 3">
            <a:extLst>
              <a:ext uri="{FF2B5EF4-FFF2-40B4-BE49-F238E27FC236}">
                <a16:creationId xmlns:a16="http://schemas.microsoft.com/office/drawing/2014/main" id="{7EABB161-F48B-ABDF-9DF1-4CB9AC3B37AB}"/>
              </a:ext>
            </a:extLst>
          </p:cNvPr>
          <p:cNvSpPr>
            <a:spLocks noGrp="1"/>
          </p:cNvSpPr>
          <p:nvPr>
            <p:ph type="body" sz="quarter" idx="10"/>
          </p:nvPr>
        </p:nvSpPr>
        <p:spPr/>
        <p:txBody>
          <a:bodyPr/>
          <a:lstStyle/>
          <a:p>
            <a:r>
              <a:rPr lang="en-US" dirty="0">
                <a:latin typeface="Candara" panose="020E0502030303020204" pitchFamily="34" charset="0"/>
              </a:rPr>
              <a:t>The challenge of sparse data</a:t>
            </a:r>
          </a:p>
        </p:txBody>
      </p:sp>
    </p:spTree>
    <p:extLst>
      <p:ext uri="{BB962C8B-B14F-4D97-AF65-F5344CB8AC3E}">
        <p14:creationId xmlns:p14="http://schemas.microsoft.com/office/powerpoint/2010/main" val="2613185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5" name="Picture 4" descr="A blue and green cylindrical object&#10;&#10;Description automatically generated">
            <a:extLst>
              <a:ext uri="{FF2B5EF4-FFF2-40B4-BE49-F238E27FC236}">
                <a16:creationId xmlns:a16="http://schemas.microsoft.com/office/drawing/2014/main" id="{B95D5EB1-2C60-EDFD-D6CB-D1791FA751C0}"/>
              </a:ext>
            </a:extLst>
          </p:cNvPr>
          <p:cNvPicPr>
            <a:picLocks noChangeAspect="1"/>
          </p:cNvPicPr>
          <p:nvPr/>
        </p:nvPicPr>
        <p:blipFill rotWithShape="1">
          <a:blip r:embed="rId2"/>
          <a:srcRect l="24620" t="5857" r="32744" b="14720"/>
          <a:stretch/>
        </p:blipFill>
        <p:spPr>
          <a:xfrm>
            <a:off x="367748" y="471040"/>
            <a:ext cx="6898701" cy="6028117"/>
          </a:xfrm>
          <a:prstGeom prst="rect">
            <a:avLst/>
          </a:prstGeom>
        </p:spPr>
      </p:pic>
      <p:sp>
        <p:nvSpPr>
          <p:cNvPr id="6" name="Rectangle: Rounded Corners 5">
            <a:extLst>
              <a:ext uri="{FF2B5EF4-FFF2-40B4-BE49-F238E27FC236}">
                <a16:creationId xmlns:a16="http://schemas.microsoft.com/office/drawing/2014/main" id="{4A90AE21-2E9E-C4FB-A224-694E6ADA9865}"/>
              </a:ext>
            </a:extLst>
          </p:cNvPr>
          <p:cNvSpPr/>
          <p:nvPr/>
        </p:nvSpPr>
        <p:spPr>
          <a:xfrm>
            <a:off x="7266449" y="1495836"/>
            <a:ext cx="3914409" cy="3612876"/>
          </a:xfrm>
          <a:prstGeom prst="roundRect">
            <a:avLst>
              <a:gd name="adj" fmla="val 9514"/>
            </a:avLst>
          </a:prstGeom>
          <a:solidFill>
            <a:srgbClr val="65B68C">
              <a:alpha val="67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Candara" panose="020E0502030303020204" pitchFamily="34" charset="0"/>
              </a:rPr>
              <a:t>In this study, we are going to focus on the </a:t>
            </a:r>
            <a:r>
              <a:rPr lang="en-US" i="1" dirty="0">
                <a:effectLst>
                  <a:outerShdw blurRad="38100" dist="38100" dir="2700000" algn="tl">
                    <a:srgbClr val="000000">
                      <a:alpha val="43137"/>
                    </a:srgbClr>
                  </a:outerShdw>
                </a:effectLst>
                <a:latin typeface="Candara" panose="020E0502030303020204" pitchFamily="34" charset="0"/>
              </a:rPr>
              <a:t>outer layer group</a:t>
            </a:r>
            <a:r>
              <a:rPr lang="en-US" dirty="0">
                <a:latin typeface="Candara" panose="020E0502030303020204" pitchFamily="34" charset="0"/>
              </a:rPr>
              <a:t>:</a:t>
            </a:r>
          </a:p>
          <a:p>
            <a:pPr marL="285750" indent="-285750">
              <a:buFont typeface="Arial" panose="020B0604020202020204" pitchFamily="34" charset="0"/>
              <a:buChar char="•"/>
            </a:pPr>
            <a:endParaRPr lang="en-US" dirty="0">
              <a:latin typeface="Candara" panose="020E0502030303020204" pitchFamily="34" charset="0"/>
            </a:endParaRPr>
          </a:p>
          <a:p>
            <a:pPr marL="285750" indent="-285750">
              <a:buFont typeface="Arial" panose="020B0604020202020204" pitchFamily="34" charset="0"/>
              <a:buChar char="•"/>
            </a:pPr>
            <a:r>
              <a:rPr lang="en-US" dirty="0">
                <a:latin typeface="Candara" panose="020E0502030303020204" pitchFamily="34" charset="0"/>
              </a:rPr>
              <a:t>16 layers along the radial direction</a:t>
            </a:r>
          </a:p>
          <a:p>
            <a:pPr marL="285750" indent="-285750">
              <a:buFont typeface="Arial" panose="020B0604020202020204" pitchFamily="34" charset="0"/>
              <a:buChar char="•"/>
            </a:pPr>
            <a:r>
              <a:rPr lang="en-US" dirty="0">
                <a:latin typeface="Candara" panose="020E0502030303020204" pitchFamily="34" charset="0"/>
              </a:rPr>
              <a:t>2304 columns of sensor nodes along the azimuth direction</a:t>
            </a:r>
          </a:p>
          <a:p>
            <a:pPr marL="285750" indent="-285750">
              <a:buFont typeface="Arial" panose="020B0604020202020204" pitchFamily="34" charset="0"/>
              <a:buChar char="•"/>
            </a:pPr>
            <a:r>
              <a:rPr lang="en-US" dirty="0">
                <a:latin typeface="Candara" panose="020E0502030303020204" pitchFamily="34" charset="0"/>
              </a:rPr>
              <a:t>498 rows along the beam direction</a:t>
            </a:r>
          </a:p>
          <a:p>
            <a:endParaRPr lang="en-US" dirty="0">
              <a:latin typeface="Candara" panose="020E0502030303020204" pitchFamily="34" charset="0"/>
            </a:endParaRPr>
          </a:p>
          <a:p>
            <a:r>
              <a:rPr lang="en-US" dirty="0">
                <a:latin typeface="Candara" panose="020E0502030303020204" pitchFamily="34" charset="0"/>
              </a:rPr>
              <a:t>Subdivided into 24 </a:t>
            </a:r>
            <a:r>
              <a:rPr lang="en-US" i="1" dirty="0">
                <a:effectLst>
                  <a:outerShdw blurRad="38100" dist="38100" dir="2700000" algn="tl">
                    <a:srgbClr val="000000">
                      <a:alpha val="43137"/>
                    </a:srgbClr>
                  </a:outerShdw>
                </a:effectLst>
                <a:latin typeface="Candara" panose="020E0502030303020204" pitchFamily="34" charset="0"/>
              </a:rPr>
              <a:t>TPC wedges </a:t>
            </a:r>
            <a:r>
              <a:rPr lang="en-US" dirty="0">
                <a:latin typeface="Candara" panose="020E0502030303020204" pitchFamily="34" charset="0"/>
              </a:rPr>
              <a:t>of shape (16, 192, 249)</a:t>
            </a:r>
          </a:p>
        </p:txBody>
      </p:sp>
    </p:spTree>
    <p:extLst>
      <p:ext uri="{BB962C8B-B14F-4D97-AF65-F5344CB8AC3E}">
        <p14:creationId xmlns:p14="http://schemas.microsoft.com/office/powerpoint/2010/main" val="723830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5" name="Picture 4" descr="A blue and green cylindrical object&#10;&#10;Description automatically generated">
            <a:extLst>
              <a:ext uri="{FF2B5EF4-FFF2-40B4-BE49-F238E27FC236}">
                <a16:creationId xmlns:a16="http://schemas.microsoft.com/office/drawing/2014/main" id="{B95D5EB1-2C60-EDFD-D6CB-D1791FA751C0}"/>
              </a:ext>
            </a:extLst>
          </p:cNvPr>
          <p:cNvPicPr>
            <a:picLocks noChangeAspect="1"/>
          </p:cNvPicPr>
          <p:nvPr/>
        </p:nvPicPr>
        <p:blipFill rotWithShape="1">
          <a:blip r:embed="rId2">
            <a:alphaModFix amt="70000"/>
          </a:blip>
          <a:srcRect l="24620" t="5857" r="32744" b="14720"/>
          <a:stretch/>
        </p:blipFill>
        <p:spPr>
          <a:xfrm>
            <a:off x="8370405" y="137878"/>
            <a:ext cx="3708102" cy="3240157"/>
          </a:xfrm>
          <a:prstGeom prst="rect">
            <a:avLst/>
          </a:prstGeom>
        </p:spPr>
      </p:pic>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581D9EAB-B2A7-2775-DDFE-512D866ABD55}"/>
                  </a:ext>
                </a:extLst>
              </p:cNvPr>
              <p:cNvSpPr/>
              <p:nvPr/>
            </p:nvSpPr>
            <p:spPr>
              <a:xfrm>
                <a:off x="7205869" y="2985548"/>
                <a:ext cx="4414631" cy="3362769"/>
              </a:xfrm>
              <a:prstGeom prst="roundRect">
                <a:avLst>
                  <a:gd name="adj" fmla="val 9095"/>
                </a:avLst>
              </a:prstGeom>
              <a:solidFill>
                <a:srgbClr val="E5EC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2B616C"/>
                    </a:solidFill>
                    <a:latin typeface="Candara" panose="020E0502030303020204" pitchFamily="34" charset="0"/>
                  </a:rPr>
                  <a:t>Each sensor node output an analog-to-digit converter (ADC) value as an integer in [0, 1023]. </a:t>
                </a:r>
              </a:p>
              <a:p>
                <a:endParaRPr lang="en-US" dirty="0">
                  <a:solidFill>
                    <a:srgbClr val="2B616C"/>
                  </a:solidFill>
                  <a:latin typeface="Candara" panose="020E0502030303020204" pitchFamily="34" charset="0"/>
                </a:endParaRPr>
              </a:p>
              <a:p>
                <a:r>
                  <a:rPr lang="en-US" dirty="0">
                    <a:solidFill>
                      <a:srgbClr val="2B616C"/>
                    </a:solidFill>
                    <a:latin typeface="Candara" panose="020E0502030303020204" pitchFamily="34" charset="0"/>
                  </a:rPr>
                  <a:t>All ADC values below 64 are suppressed to 0 to increase sparsity.</a:t>
                </a:r>
              </a:p>
              <a:p>
                <a:endParaRPr lang="en-US" dirty="0">
                  <a:solidFill>
                    <a:srgbClr val="2B616C"/>
                  </a:solidFill>
                  <a:latin typeface="Candara" panose="020E0502030303020204" pitchFamily="34" charset="0"/>
                </a:endParaRPr>
              </a:p>
              <a:p>
                <a:r>
                  <a:rPr lang="en-US" dirty="0">
                    <a:solidFill>
                      <a:srgbClr val="2B616C"/>
                    </a:solidFill>
                    <a:latin typeface="Candara" panose="020E0502030303020204" pitchFamily="34" charset="0"/>
                  </a:rPr>
                  <a:t>In this study, we use </a:t>
                </a:r>
                <a:r>
                  <a:rPr lang="en-US" i="1" dirty="0">
                    <a:solidFill>
                      <a:srgbClr val="2B616C"/>
                    </a:solidFill>
                    <a:effectLst>
                      <a:outerShdw blurRad="38100" dist="38100" dir="2700000" algn="tl">
                        <a:srgbClr val="000000">
                          <a:alpha val="43137"/>
                        </a:srgbClr>
                      </a:outerShdw>
                    </a:effectLst>
                    <a:latin typeface="Candara" panose="020E0502030303020204" pitchFamily="34" charset="0"/>
                  </a:rPr>
                  <a:t>log scale ADC </a:t>
                </a:r>
                <a:r>
                  <a:rPr lang="en-US" dirty="0">
                    <a:solidFill>
                      <a:srgbClr val="2B616C"/>
                    </a:solidFill>
                    <a:latin typeface="Candara" panose="020E0502030303020204" pitchFamily="34" charset="0"/>
                  </a:rPr>
                  <a:t>value, i.e. </a:t>
                </a:r>
                <a14:m>
                  <m:oMath xmlns:m="http://schemas.openxmlformats.org/officeDocument/2006/math">
                    <m:sSub>
                      <m:sSubPr>
                        <m:ctrlPr>
                          <a:rPr lang="en-US" b="0" i="1" dirty="0" smtClean="0">
                            <a:solidFill>
                              <a:srgbClr val="2B616C"/>
                            </a:solidFill>
                            <a:latin typeface="Cambria Math" panose="02040503050406030204" pitchFamily="18" charset="0"/>
                          </a:rPr>
                        </m:ctrlPr>
                      </m:sSubPr>
                      <m:e>
                        <m:r>
                          <m:rPr>
                            <m:sty m:val="p"/>
                          </m:rPr>
                          <a:rPr lang="en-US" b="0" i="0" dirty="0" smtClean="0">
                            <a:solidFill>
                              <a:srgbClr val="2B616C"/>
                            </a:solidFill>
                            <a:latin typeface="Cambria Math" panose="02040503050406030204" pitchFamily="18" charset="0"/>
                          </a:rPr>
                          <m:t>log</m:t>
                        </m:r>
                      </m:e>
                      <m:sub>
                        <m:r>
                          <a:rPr lang="en-US" b="0" i="0" dirty="0" smtClean="0">
                            <a:solidFill>
                              <a:srgbClr val="2B616C"/>
                            </a:solidFill>
                            <a:latin typeface="Cambria Math" panose="02040503050406030204" pitchFamily="18" charset="0"/>
                          </a:rPr>
                          <m:t>2</m:t>
                        </m:r>
                      </m:sub>
                    </m:sSub>
                    <m:d>
                      <m:dPr>
                        <m:ctrlPr>
                          <a:rPr lang="en-US" b="0" i="1" dirty="0" smtClean="0">
                            <a:solidFill>
                              <a:srgbClr val="2B616C"/>
                            </a:solidFill>
                            <a:latin typeface="Cambria Math" panose="02040503050406030204" pitchFamily="18" charset="0"/>
                          </a:rPr>
                        </m:ctrlPr>
                      </m:dPr>
                      <m:e>
                        <m:r>
                          <m:rPr>
                            <m:nor/>
                          </m:rPr>
                          <a:rPr lang="en-US" i="0" dirty="0" smtClean="0">
                            <a:solidFill>
                              <a:srgbClr val="2B616C"/>
                            </a:solidFill>
                            <a:latin typeface="Cambria Math" panose="02040503050406030204" pitchFamily="18" charset="0"/>
                          </a:rPr>
                          <m:t>ADC</m:t>
                        </m:r>
                        <m:r>
                          <a:rPr lang="en-US" i="1" dirty="0" smtClean="0">
                            <a:solidFill>
                              <a:srgbClr val="2B616C"/>
                            </a:solidFill>
                            <a:latin typeface="Cambria Math" panose="02040503050406030204" pitchFamily="18" charset="0"/>
                          </a:rPr>
                          <m:t> + 1</m:t>
                        </m:r>
                      </m:e>
                    </m:d>
                    <m:r>
                      <a:rPr lang="en-US" b="0" i="1" dirty="0" smtClean="0">
                        <a:solidFill>
                          <a:srgbClr val="2B616C"/>
                        </a:solidFill>
                        <a:latin typeface="Cambria Math" panose="02040503050406030204" pitchFamily="18" charset="0"/>
                      </a:rPr>
                      <m:t> </m:t>
                    </m:r>
                  </m:oMath>
                </a14:m>
                <a:r>
                  <a:rPr lang="en-US" dirty="0">
                    <a:solidFill>
                      <a:srgbClr val="2B616C"/>
                    </a:solidFill>
                    <a:latin typeface="Candara" panose="020E0502030303020204" pitchFamily="34" charset="0"/>
                  </a:rPr>
                  <a:t>. A log scale ADC value is in [0, 10]. There is no value less 6 because of the zero suppression.</a:t>
                </a:r>
              </a:p>
            </p:txBody>
          </p:sp>
        </mc:Choice>
        <mc:Fallback xmlns="">
          <p:sp>
            <p:nvSpPr>
              <p:cNvPr id="9" name="Rectangle: Rounded Corners 8">
                <a:extLst>
                  <a:ext uri="{FF2B5EF4-FFF2-40B4-BE49-F238E27FC236}">
                    <a16:creationId xmlns:a16="http://schemas.microsoft.com/office/drawing/2014/main" id="{581D9EAB-B2A7-2775-DDFE-512D866ABD55}"/>
                  </a:ext>
                </a:extLst>
              </p:cNvPr>
              <p:cNvSpPr>
                <a:spLocks noRot="1" noChangeAspect="1" noMove="1" noResize="1" noEditPoints="1" noAdjustHandles="1" noChangeArrowheads="1" noChangeShapeType="1" noTextEdit="1"/>
              </p:cNvSpPr>
              <p:nvPr/>
            </p:nvSpPr>
            <p:spPr>
              <a:xfrm>
                <a:off x="7205869" y="2985548"/>
                <a:ext cx="4414631" cy="3362769"/>
              </a:xfrm>
              <a:prstGeom prst="roundRect">
                <a:avLst>
                  <a:gd name="adj" fmla="val 9095"/>
                </a:avLst>
              </a:prstGeom>
              <a:blipFill>
                <a:blip r:embed="rId3"/>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4" name="Picture 3" descr="A diagram of a graph&#10;&#10;Description automatically generated">
            <a:extLst>
              <a:ext uri="{FF2B5EF4-FFF2-40B4-BE49-F238E27FC236}">
                <a16:creationId xmlns:a16="http://schemas.microsoft.com/office/drawing/2014/main" id="{901E0947-A1FE-AF23-D30D-FE873F4B05AB}"/>
              </a:ext>
            </a:extLst>
          </p:cNvPr>
          <p:cNvPicPr>
            <a:picLocks noChangeAspect="1"/>
          </p:cNvPicPr>
          <p:nvPr/>
        </p:nvPicPr>
        <p:blipFill rotWithShape="1">
          <a:blip r:embed="rId4"/>
          <a:srcRect l="23967" t="13157" r="35190" b="10375"/>
          <a:stretch/>
        </p:blipFill>
        <p:spPr>
          <a:xfrm>
            <a:off x="685799" y="772947"/>
            <a:ext cx="6520070" cy="5726210"/>
          </a:xfrm>
          <a:prstGeom prst="rect">
            <a:avLst/>
          </a:prstGeom>
        </p:spPr>
      </p:pic>
      <p:sp>
        <p:nvSpPr>
          <p:cNvPr id="6" name="Rectangle: Rounded Corners 5">
            <a:extLst>
              <a:ext uri="{FF2B5EF4-FFF2-40B4-BE49-F238E27FC236}">
                <a16:creationId xmlns:a16="http://schemas.microsoft.com/office/drawing/2014/main" id="{4A90AE21-2E9E-C4FB-A224-694E6ADA9865}"/>
              </a:ext>
            </a:extLst>
          </p:cNvPr>
          <p:cNvSpPr/>
          <p:nvPr/>
        </p:nvSpPr>
        <p:spPr>
          <a:xfrm>
            <a:off x="685799" y="772947"/>
            <a:ext cx="4512366" cy="772910"/>
          </a:xfrm>
          <a:prstGeom prst="roundRect">
            <a:avLst>
              <a:gd name="adj" fmla="val 9514"/>
            </a:avLst>
          </a:prstGeom>
          <a:solidFill>
            <a:srgbClr val="E5ECF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2B616C"/>
                </a:solidFill>
                <a:latin typeface="Candara" panose="020E0502030303020204" pitchFamily="34" charset="0"/>
              </a:rPr>
              <a:t>TPC wedges of shape (16, 192, 249)</a:t>
            </a:r>
          </a:p>
          <a:p>
            <a:r>
              <a:rPr lang="en-US" dirty="0">
                <a:solidFill>
                  <a:srgbClr val="2B616C"/>
                </a:solidFill>
                <a:latin typeface="Candara" panose="020E0502030303020204" pitchFamily="34" charset="0"/>
              </a:rPr>
              <a:t>Input to the neural compression algorithm</a:t>
            </a:r>
          </a:p>
        </p:txBody>
      </p:sp>
      <p:cxnSp>
        <p:nvCxnSpPr>
          <p:cNvPr id="8" name="Straight Arrow Connector 7">
            <a:extLst>
              <a:ext uri="{FF2B5EF4-FFF2-40B4-BE49-F238E27FC236}">
                <a16:creationId xmlns:a16="http://schemas.microsoft.com/office/drawing/2014/main" id="{52CD76D2-57D5-0387-B495-91DFDF23DAE0}"/>
              </a:ext>
            </a:extLst>
          </p:cNvPr>
          <p:cNvCxnSpPr>
            <a:cxnSpLocks/>
          </p:cNvCxnSpPr>
          <p:nvPr/>
        </p:nvCxnSpPr>
        <p:spPr>
          <a:xfrm flipH="1">
            <a:off x="6818243" y="1757956"/>
            <a:ext cx="4124740" cy="923305"/>
          </a:xfrm>
          <a:prstGeom prst="straightConnector1">
            <a:avLst/>
          </a:prstGeom>
          <a:ln w="38100">
            <a:solidFill>
              <a:srgbClr val="65B68C"/>
            </a:solidFill>
            <a:tailEnd type="triangle"/>
          </a:ln>
          <a:effectLst>
            <a:glow rad="63500">
              <a:srgbClr val="97CBD5">
                <a:alpha val="40000"/>
              </a:srgb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B5DBEE-C52B-947A-E9CD-1A7D795F5DD7}"/>
              </a:ext>
            </a:extLst>
          </p:cNvPr>
          <p:cNvSpPr txBox="1"/>
          <p:nvPr/>
        </p:nvSpPr>
        <p:spPr>
          <a:xfrm>
            <a:off x="4366591" y="5764695"/>
            <a:ext cx="1729409" cy="461665"/>
          </a:xfrm>
          <a:prstGeom prst="rect">
            <a:avLst/>
          </a:prstGeom>
          <a:noFill/>
        </p:spPr>
        <p:txBody>
          <a:bodyPr wrap="square" rtlCol="0">
            <a:spAutoFit/>
          </a:bodyPr>
          <a:lstStyle/>
          <a:p>
            <a:r>
              <a:rPr lang="en-US" sz="1200" dirty="0"/>
              <a:t>Fig. Log scale ADC value in a TPC wedge</a:t>
            </a:r>
          </a:p>
        </p:txBody>
      </p:sp>
    </p:spTree>
    <p:extLst>
      <p:ext uri="{BB962C8B-B14F-4D97-AF65-F5344CB8AC3E}">
        <p14:creationId xmlns:p14="http://schemas.microsoft.com/office/powerpoint/2010/main" val="759218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logistic value&#10;&#10;Description automatically generated">
            <a:extLst>
              <a:ext uri="{FF2B5EF4-FFF2-40B4-BE49-F238E27FC236}">
                <a16:creationId xmlns:a16="http://schemas.microsoft.com/office/drawing/2014/main" id="{BE98E49B-666D-A886-A0DE-9B2C07B2EA39}"/>
              </a:ext>
            </a:extLst>
          </p:cNvPr>
          <p:cNvPicPr>
            <a:picLocks noChangeAspect="1"/>
          </p:cNvPicPr>
          <p:nvPr/>
        </p:nvPicPr>
        <p:blipFill>
          <a:blip r:embed="rId2"/>
          <a:stretch>
            <a:fillRect/>
          </a:stretch>
        </p:blipFill>
        <p:spPr>
          <a:xfrm>
            <a:off x="4459895" y="1305983"/>
            <a:ext cx="6389629" cy="4805721"/>
          </a:xfrm>
          <a:prstGeom prst="rect">
            <a:avLst/>
          </a:prstGeom>
        </p:spPr>
      </p:pic>
      <p:sp>
        <p:nvSpPr>
          <p:cNvPr id="3" name="Slide Number Placeholder 2">
            <a:extLst>
              <a:ext uri="{FF2B5EF4-FFF2-40B4-BE49-F238E27FC236}">
                <a16:creationId xmlns:a16="http://schemas.microsoft.com/office/drawing/2014/main" id="{2EA74B74-ACED-3CEB-3BF8-191F3AEE2C52}"/>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4" name="Picture 3" descr="A diagram of a graph&#10;&#10;Description automatically generated">
            <a:hlinkClick r:id="rId3" action="ppaction://hlinkfile"/>
            <a:extLst>
              <a:ext uri="{FF2B5EF4-FFF2-40B4-BE49-F238E27FC236}">
                <a16:creationId xmlns:a16="http://schemas.microsoft.com/office/drawing/2014/main" id="{901E0947-A1FE-AF23-D30D-FE873F4B05AB}"/>
              </a:ext>
            </a:extLst>
          </p:cNvPr>
          <p:cNvPicPr>
            <a:picLocks noChangeAspect="1"/>
          </p:cNvPicPr>
          <p:nvPr/>
        </p:nvPicPr>
        <p:blipFill rotWithShape="1">
          <a:blip r:embed="rId4"/>
          <a:srcRect l="23967" t="13157" r="35190" b="10375"/>
          <a:stretch/>
        </p:blipFill>
        <p:spPr>
          <a:xfrm>
            <a:off x="423406" y="1854735"/>
            <a:ext cx="3766929" cy="3308282"/>
          </a:xfrm>
          <a:prstGeom prst="rect">
            <a:avLst/>
          </a:prstGeom>
        </p:spPr>
      </p:pic>
      <p:sp>
        <p:nvSpPr>
          <p:cNvPr id="8" name="TextBox 7">
            <a:extLst>
              <a:ext uri="{FF2B5EF4-FFF2-40B4-BE49-F238E27FC236}">
                <a16:creationId xmlns:a16="http://schemas.microsoft.com/office/drawing/2014/main" id="{A610056B-C6A4-1D2F-931A-BAE1DEB8E73D}"/>
              </a:ext>
            </a:extLst>
          </p:cNvPr>
          <p:cNvSpPr txBox="1"/>
          <p:nvPr/>
        </p:nvSpPr>
        <p:spPr>
          <a:xfrm>
            <a:off x="5671128" y="844318"/>
            <a:ext cx="4858327" cy="461665"/>
          </a:xfrm>
          <a:prstGeom prst="rect">
            <a:avLst/>
          </a:prstGeom>
          <a:noFill/>
        </p:spPr>
        <p:txBody>
          <a:bodyPr wrap="square" rtlCol="0">
            <a:spAutoFit/>
          </a:bodyPr>
          <a:lstStyle/>
          <a:p>
            <a:r>
              <a:rPr lang="en-US" sz="2400" dirty="0">
                <a:latin typeface="Candara" panose="020E0502030303020204" pitchFamily="34" charset="0"/>
              </a:rPr>
              <a:t>Discontinuous, bi-modal distribution</a:t>
            </a:r>
          </a:p>
        </p:txBody>
      </p:sp>
    </p:spTree>
    <p:extLst>
      <p:ext uri="{BB962C8B-B14F-4D97-AF65-F5344CB8AC3E}">
        <p14:creationId xmlns:p14="http://schemas.microsoft.com/office/powerpoint/2010/main" val="192296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Template>
  <TotalTime>2796</TotalTime>
  <Words>748</Words>
  <Application>Microsoft Office PowerPoint</Application>
  <PresentationFormat>Widescreen</PresentationFormat>
  <Paragraphs>161</Paragraphs>
  <Slides>36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Cambria Math</vt:lpstr>
      <vt:lpstr>Candara</vt:lpstr>
      <vt:lpstr>BNL</vt:lpstr>
      <vt:lpstr>Neural Compression for sPHENIX TPC Data</vt:lpstr>
      <vt:lpstr>The sPHENIX Experiment</vt:lpstr>
      <vt:lpstr>Detector model at sPHENIX</vt:lpstr>
      <vt:lpstr>Time projection Chamber (TPC)</vt:lpstr>
      <vt:lpstr>PowerPoint Presentation</vt:lpstr>
      <vt:lpstr>TPC Data</vt:lpstr>
      <vt:lpstr>PowerPoint Presentation</vt:lpstr>
      <vt:lpstr>PowerPoint Presentation</vt:lpstr>
      <vt:lpstr>PowerPoint Presentation</vt:lpstr>
      <vt:lpstr>Neural Compression, stage 1</vt:lpstr>
      <vt:lpstr>PowerPoint Presentation</vt:lpstr>
      <vt:lpstr>PowerPoint Presentation</vt:lpstr>
      <vt:lpstr>PowerPoint Presentation</vt:lpstr>
      <vt:lpstr>PowerPoint Presentation</vt:lpstr>
      <vt:lpstr>PowerPoint Presentation</vt:lpstr>
      <vt:lpstr>PowerPoint Presentation</vt:lpstr>
      <vt:lpstr>Neural Compression, stage 2</vt:lpstr>
      <vt:lpstr>Use 2D Convolution to make BCAE Faster</vt:lpstr>
      <vt:lpstr>Throughput comparison two computing modes</vt:lpstr>
      <vt:lpstr>Performance comparison</vt:lpstr>
      <vt:lpstr>Neural Compression, stage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Neural Compressor on AI Accelerators</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懿 黄</dc:creator>
  <cp:keywords/>
  <dc:description/>
  <cp:lastModifiedBy>Huang, Yi</cp:lastModifiedBy>
  <cp:revision>11</cp:revision>
  <dcterms:created xsi:type="dcterms:W3CDTF">2023-10-25T17:58:10Z</dcterms:created>
  <dcterms:modified xsi:type="dcterms:W3CDTF">2025-03-19T18:21:15Z</dcterms:modified>
  <cp:category/>
</cp:coreProperties>
</file>