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3" r:id="rId1"/>
  </p:sldMasterIdLst>
  <p:notesMasterIdLst>
    <p:notesMasterId r:id="rId54"/>
  </p:notesMasterIdLst>
  <p:handoutMasterIdLst>
    <p:handoutMasterId r:id="rId55"/>
  </p:handoutMasterIdLst>
  <p:sldIdLst>
    <p:sldId id="1114" r:id="rId2"/>
    <p:sldId id="1175" r:id="rId3"/>
    <p:sldId id="1159" r:id="rId4"/>
    <p:sldId id="1176" r:id="rId5"/>
    <p:sldId id="1177" r:id="rId6"/>
    <p:sldId id="1179" r:id="rId7"/>
    <p:sldId id="1167" r:id="rId8"/>
    <p:sldId id="1215" r:id="rId9"/>
    <p:sldId id="1173" r:id="rId10"/>
    <p:sldId id="1172" r:id="rId11"/>
    <p:sldId id="1169" r:id="rId12"/>
    <p:sldId id="1178" r:id="rId13"/>
    <p:sldId id="1182" r:id="rId14"/>
    <p:sldId id="1181" r:id="rId15"/>
    <p:sldId id="1183" r:id="rId16"/>
    <p:sldId id="1184" r:id="rId17"/>
    <p:sldId id="1185" r:id="rId18"/>
    <p:sldId id="1188" r:id="rId19"/>
    <p:sldId id="1203" r:id="rId20"/>
    <p:sldId id="1204" r:id="rId21"/>
    <p:sldId id="1205" r:id="rId22"/>
    <p:sldId id="1187" r:id="rId23"/>
    <p:sldId id="1193" r:id="rId24"/>
    <p:sldId id="1208" r:id="rId25"/>
    <p:sldId id="1207" r:id="rId26"/>
    <p:sldId id="1229" r:id="rId27"/>
    <p:sldId id="1226" r:id="rId28"/>
    <p:sldId id="1227" r:id="rId29"/>
    <p:sldId id="256" r:id="rId30"/>
    <p:sldId id="1228" r:id="rId31"/>
    <p:sldId id="1191" r:id="rId32"/>
    <p:sldId id="1225" r:id="rId33"/>
    <p:sldId id="1216" r:id="rId34"/>
    <p:sldId id="1230" r:id="rId35"/>
    <p:sldId id="1232" r:id="rId36"/>
    <p:sldId id="1219" r:id="rId37"/>
    <p:sldId id="1220" r:id="rId38"/>
    <p:sldId id="1222" r:id="rId39"/>
    <p:sldId id="1231" r:id="rId40"/>
    <p:sldId id="1196" r:id="rId41"/>
    <p:sldId id="1161" r:id="rId42"/>
    <p:sldId id="1164" r:id="rId43"/>
    <p:sldId id="1171" r:id="rId44"/>
    <p:sldId id="1174" r:id="rId45"/>
    <p:sldId id="1202" r:id="rId46"/>
    <p:sldId id="1198" r:id="rId47"/>
    <p:sldId id="1140" r:id="rId48"/>
    <p:sldId id="1186" r:id="rId49"/>
    <p:sldId id="1206" r:id="rId50"/>
    <p:sldId id="257" r:id="rId51"/>
    <p:sldId id="1190" r:id="rId52"/>
    <p:sldId id="1192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J" initials="PMJ" lastIdx="4" clrIdx="0">
    <p:extLst>
      <p:ext uri="{19B8F6BF-5375-455C-9EA6-DF929625EA0E}">
        <p15:presenceInfo xmlns:p15="http://schemas.microsoft.com/office/powerpoint/2012/main" userId="Peter 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A742"/>
    <a:srgbClr val="2337EE"/>
    <a:srgbClr val="FFF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21" autoAdjust="0"/>
    <p:restoredTop sz="93750" autoAdjust="0"/>
  </p:normalViewPr>
  <p:slideViewPr>
    <p:cSldViewPr snapToGrid="0" snapToObjects="1">
      <p:cViewPr varScale="1">
        <p:scale>
          <a:sx n="117" d="100"/>
          <a:sy n="117" d="100"/>
        </p:scale>
        <p:origin x="5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2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2B66D-8A41-E24E-83D6-3FC05C108625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F2FF-4BE9-7340-90C3-D35098DBA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2910-B359-2A40-803E-2BD8C7B76DC1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896-011C-7649-96A2-10D0D07238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06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9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2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7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96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70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01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38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2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2910-FF0A-32C0-ACA8-92E420A4CD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A272C15-46FD-7E42-A3E5-4EC22B6CA641}" type="slidenum">
              <a:t>50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78FCA-01E3-38D1-1E9C-D61F7D45F6C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42294-57A6-DD2B-62D5-DAF26808B8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5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1383" y="6431551"/>
            <a:ext cx="2747963" cy="365125"/>
          </a:xfrm>
        </p:spPr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8077200" cy="594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400" y="6083300"/>
            <a:ext cx="1752600" cy="749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CFNS Workshop 3/20/25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9828F344-5DC5-44AF-9E4A-286FB2465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866900"/>
            <a:ext cx="8229600" cy="4381500"/>
          </a:xfrm>
          <a:prstGeom prst="rect">
            <a:avLst/>
          </a:prstGeom>
        </p:spPr>
        <p:txBody>
          <a:bodyPr/>
          <a:lstStyle>
            <a:lvl1pPr marL="257175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514350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771525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028700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285875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609600"/>
            <a:ext cx="8229600" cy="1149350"/>
          </a:xfrm>
          <a:prstGeom prst="rect">
            <a:avLst/>
          </a:prstGeom>
        </p:spPr>
        <p:txBody>
          <a:bodyPr/>
          <a:lstStyle>
            <a:lvl1pPr defTabSz="309563">
              <a:lnSpc>
                <a:spcPct val="70000"/>
              </a:lnSpc>
              <a:defRPr sz="5250" b="0" cap="all" spc="-53">
                <a:solidFill>
                  <a:srgbClr val="00BFF3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</a:lstStyle>
          <a:p>
            <a:r>
              <a:t>Slide Title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8250" y="6540500"/>
            <a:ext cx="126273" cy="206884"/>
          </a:xfrm>
          <a:prstGeom prst="rect">
            <a:avLst/>
          </a:prstGeom>
        </p:spPr>
        <p:txBody>
          <a:bodyPr/>
          <a:lstStyle>
            <a:lvl1pPr algn="l" defTabSz="309563">
              <a:lnSpc>
                <a:spcPts val="975"/>
              </a:lnSpc>
              <a:defRPr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425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54013" y="6431551"/>
            <a:ext cx="3222703" cy="365125"/>
          </a:xfrm>
        </p:spPr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102"/>
            <a:ext cx="8229600" cy="48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291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</a:defRPr>
            </a:lvl1pPr>
          </a:lstStyle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907" y="64315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3D5DE84E-4CEA-AD46-B381-E60788912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336" y="6431552"/>
            <a:ext cx="2453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r>
              <a:rPr lang="en-US"/>
              <a:t>CFNS Workshop 3/20/25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6" r:id="rId12"/>
    <p:sldLayoutId id="2147483797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emf"/><Relationship Id="rId4" Type="http://schemas.openxmlformats.org/officeDocument/2006/relationships/image" Target="../media/image1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4947B3-29F3-0821-EEED-003D2AA9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5" y="1520539"/>
            <a:ext cx="8229600" cy="1029274"/>
          </a:xfrm>
        </p:spPr>
        <p:txBody>
          <a:bodyPr>
            <a:noAutofit/>
          </a:bodyPr>
          <a:lstStyle/>
          <a:p>
            <a:r>
              <a:rPr lang="en-US" dirty="0"/>
              <a:t>The search for non-linear QCD evolution: EIC+LHC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20DE5-BA7B-9F2B-D3BF-36A4C4BD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112BD-57BD-0979-2C4B-DAA4641C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2CB6C-7EA1-07BA-5BC1-1C8741CB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8133E-B613-169A-FAFA-1FB8726EC0EC}"/>
              </a:ext>
            </a:extLst>
          </p:cNvPr>
          <p:cNvSpPr txBox="1"/>
          <p:nvPr/>
        </p:nvSpPr>
        <p:spPr>
          <a:xfrm>
            <a:off x="1804738" y="2785102"/>
            <a:ext cx="5254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+mj-lt"/>
                <a:cs typeface="Times New Roman"/>
              </a:rPr>
              <a:t>Peter Jacobs</a:t>
            </a:r>
          </a:p>
          <a:p>
            <a:pPr algn="ctr"/>
            <a:r>
              <a:rPr lang="en-US" sz="2400" i="1" dirty="0">
                <a:latin typeface="+mj-lt"/>
                <a:cs typeface="Times New Roman"/>
              </a:rPr>
              <a:t>Lawrence Berkeley National Laboratory</a:t>
            </a:r>
          </a:p>
          <a:p>
            <a:pPr algn="ctr"/>
            <a:r>
              <a:rPr lang="en-US" sz="2400" i="1" dirty="0">
                <a:latin typeface="+mj-lt"/>
                <a:cs typeface="Times New Roman"/>
              </a:rPr>
              <a:t>UC Berkeley</a:t>
            </a:r>
          </a:p>
        </p:txBody>
      </p:sp>
      <p:pic>
        <p:nvPicPr>
          <p:cNvPr id="12" name="Picture 11" descr="LBNL logo.bmp">
            <a:extLst>
              <a:ext uri="{FF2B5EF4-FFF2-40B4-BE49-F238E27FC236}">
                <a16:creationId xmlns:a16="http://schemas.microsoft.com/office/drawing/2014/main" id="{84446CC0-60E8-CE65-807C-672095E3C8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0961" y="140871"/>
            <a:ext cx="1173408" cy="70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4" descr="Wilhelm und Else Heraeus Stiftung">
            <a:extLst>
              <a:ext uri="{FF2B5EF4-FFF2-40B4-BE49-F238E27FC236}">
                <a16:creationId xmlns:a16="http://schemas.microsoft.com/office/drawing/2014/main" id="{575B479F-18D2-3A1A-04EB-DC66CD5C80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3276599"/>
            <a:ext cx="2919663" cy="2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BDDA2-2088-AF83-4473-91D52CE7E2F8}"/>
              </a:ext>
            </a:extLst>
          </p:cNvPr>
          <p:cNvSpPr txBox="1"/>
          <p:nvPr/>
        </p:nvSpPr>
        <p:spPr>
          <a:xfrm>
            <a:off x="2686524" y="4300550"/>
            <a:ext cx="3690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Times New Roman"/>
              </a:rPr>
              <a:t>In collaboration with:</a:t>
            </a:r>
          </a:p>
          <a:p>
            <a:pPr lvl="1"/>
            <a:r>
              <a:rPr lang="en-US" sz="1600" dirty="0">
                <a:latin typeface="+mj-lt"/>
                <a:cs typeface="Times New Roman"/>
              </a:rPr>
              <a:t>Raymond Ehlers, LBNL/UCB</a:t>
            </a:r>
          </a:p>
          <a:p>
            <a:pPr lvl="1"/>
            <a:r>
              <a:rPr lang="en-US" sz="1600" dirty="0">
                <a:latin typeface="+mj-lt"/>
                <a:cs typeface="Times New Roman"/>
              </a:rPr>
              <a:t>Andreas van </a:t>
            </a:r>
            <a:r>
              <a:rPr lang="en-US" sz="1600" dirty="0" err="1">
                <a:latin typeface="+mj-lt"/>
                <a:cs typeface="Times New Roman"/>
              </a:rPr>
              <a:t>Hameren</a:t>
            </a:r>
            <a:r>
              <a:rPr lang="en-US" sz="1600" dirty="0">
                <a:latin typeface="+mj-lt"/>
                <a:cs typeface="Times New Roman"/>
              </a:rPr>
              <a:t>, Krakow</a:t>
            </a:r>
          </a:p>
          <a:p>
            <a:pPr lvl="1"/>
            <a:r>
              <a:rPr lang="en-US" sz="1600" dirty="0">
                <a:latin typeface="+mj-lt"/>
                <a:cs typeface="Times New Roman"/>
              </a:rPr>
              <a:t>Florian Jonas, LBNL/UCB</a:t>
            </a:r>
          </a:p>
          <a:p>
            <a:pPr lvl="1"/>
            <a:r>
              <a:rPr lang="en-US" sz="1600" dirty="0">
                <a:latin typeface="+mj-lt"/>
              </a:rPr>
              <a:t>Krzysztof Kutak, Krakow</a:t>
            </a:r>
            <a:endParaRPr lang="en-US" sz="1600" dirty="0">
              <a:latin typeface="+mj-lt"/>
              <a:cs typeface="Times New Roman"/>
            </a:endParaRPr>
          </a:p>
          <a:p>
            <a:pPr lvl="1"/>
            <a:r>
              <a:rPr lang="en-US" sz="1600" dirty="0">
                <a:latin typeface="+mj-lt"/>
                <a:cs typeface="Times New Roman"/>
              </a:rPr>
              <a:t>Farid Salazar, Temple</a:t>
            </a:r>
          </a:p>
          <a:p>
            <a:pPr lvl="1"/>
            <a:r>
              <a:rPr lang="en-US" sz="1600" dirty="0" err="1">
                <a:latin typeface="+mj-lt"/>
                <a:cs typeface="Times New Roman"/>
              </a:rPr>
              <a:t>Bjoern</a:t>
            </a:r>
            <a:r>
              <a:rPr lang="en-US" sz="1600" dirty="0">
                <a:latin typeface="+mj-lt"/>
                <a:cs typeface="Times New Roman"/>
              </a:rPr>
              <a:t> </a:t>
            </a:r>
            <a:r>
              <a:rPr lang="en-US" sz="1600" dirty="0" err="1">
                <a:latin typeface="+mj-lt"/>
                <a:cs typeface="Times New Roman"/>
              </a:rPr>
              <a:t>Schenke</a:t>
            </a:r>
            <a:r>
              <a:rPr lang="en-US" sz="1600" dirty="0">
                <a:latin typeface="+mj-lt"/>
                <a:cs typeface="Times New Roman"/>
              </a:rPr>
              <a:t>, BNL/SBU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D10352-1B39-1F6F-52BA-F669F7923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631" y="140871"/>
            <a:ext cx="876696" cy="8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5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4E848-CDF6-550A-1F99-6B6921DB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36" y="27524"/>
            <a:ext cx="6582144" cy="745657"/>
          </a:xfrm>
        </p:spPr>
        <p:txBody>
          <a:bodyPr/>
          <a:lstStyle/>
          <a:p>
            <a:r>
              <a:rPr lang="en-US" dirty="0" err="1"/>
              <a:t>nPDFs</a:t>
            </a:r>
            <a:r>
              <a:rPr lang="en-US" dirty="0"/>
              <a:t>: impact of </a:t>
            </a:r>
            <a:r>
              <a:rPr lang="en-US" dirty="0" err="1"/>
              <a:t>LHCb</a:t>
            </a:r>
            <a:r>
              <a:rPr lang="en-US" dirty="0"/>
              <a:t> D</a:t>
            </a:r>
            <a:r>
              <a:rPr lang="en-US" baseline="30000" dirty="0"/>
              <a:t>0</a:t>
            </a:r>
            <a:r>
              <a:rPr lang="en-US" dirty="0"/>
              <a:t>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036C80-601B-D5C8-2F99-17085C1D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849F8-E18C-B015-DD55-7669E486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948B-2502-5FF5-22A4-5D07F268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D471D4-4438-BCC7-406D-E7CA836B1A4D}"/>
              </a:ext>
            </a:extLst>
          </p:cNvPr>
          <p:cNvGrpSpPr/>
          <p:nvPr/>
        </p:nvGrpSpPr>
        <p:grpSpPr>
          <a:xfrm>
            <a:off x="153394" y="2172305"/>
            <a:ext cx="6223322" cy="4464021"/>
            <a:chOff x="1765300" y="1931923"/>
            <a:chExt cx="5613400" cy="38768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2133CE-1772-A917-BCD1-526904155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5300" y="3725927"/>
              <a:ext cx="5613400" cy="2082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CA6FC4-FD04-0903-25CB-BCE00A4BC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3400" y="1931923"/>
              <a:ext cx="5575300" cy="17653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F322FC-C17A-5F75-6B19-8C51E317AF9C}"/>
              </a:ext>
            </a:extLst>
          </p:cNvPr>
          <p:cNvSpPr txBox="1"/>
          <p:nvPr/>
        </p:nvSpPr>
        <p:spPr>
          <a:xfrm>
            <a:off x="4317093" y="2353629"/>
            <a:ext cx="157109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Reweighting with </a:t>
            </a:r>
            <a:r>
              <a:rPr lang="en-US" sz="1400" dirty="0" err="1">
                <a:latin typeface="Times New Roman"/>
                <a:cs typeface="Times New Roman"/>
              </a:rPr>
              <a:t>LHCb</a:t>
            </a:r>
            <a:r>
              <a:rPr lang="en-US" sz="1400" dirty="0">
                <a:latin typeface="Times New Roman"/>
                <a:cs typeface="Times New Roman"/>
              </a:rPr>
              <a:t> D</a:t>
            </a:r>
            <a:r>
              <a:rPr lang="en-US" sz="1400" baseline="30000" dirty="0">
                <a:latin typeface="Times New Roman"/>
                <a:cs typeface="Times New Roman"/>
              </a:rPr>
              <a:t>0</a:t>
            </a:r>
            <a:r>
              <a:rPr lang="en-US" sz="1400" dirty="0">
                <a:latin typeface="Times New Roman"/>
                <a:cs typeface="Times New Roman"/>
              </a:rPr>
              <a:t>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5D41AC-6DCC-DE1A-787D-74F67B708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94" y="1491079"/>
            <a:ext cx="1322934" cy="707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B76F3E-5A83-E3BE-264B-3CF3151EA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609" y="1507850"/>
            <a:ext cx="1221509" cy="716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5E1A95-3686-8278-DE1B-C8A970ADF620}"/>
              </a:ext>
            </a:extLst>
          </p:cNvPr>
          <p:cNvSpPr txBox="1"/>
          <p:nvPr/>
        </p:nvSpPr>
        <p:spPr>
          <a:xfrm>
            <a:off x="932213" y="746521"/>
            <a:ext cx="5444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Compare </a:t>
            </a:r>
            <a:r>
              <a:rPr lang="en-US" sz="2000" dirty="0" err="1">
                <a:solidFill>
                  <a:srgbClr val="7030A0"/>
                </a:solidFill>
                <a:latin typeface="Times New Roman"/>
                <a:cs typeface="Times New Roman"/>
              </a:rPr>
              <a:t>nPDFs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to </a:t>
            </a:r>
            <a:r>
              <a:rPr lang="en-US" sz="2000" dirty="0" err="1">
                <a:solidFill>
                  <a:srgbClr val="7030A0"/>
                </a:solidFill>
                <a:latin typeface="Times New Roman"/>
                <a:cs typeface="Times New Roman"/>
              </a:rPr>
              <a:t>LHCb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sz="2000" baseline="30000" dirty="0">
                <a:solidFill>
                  <a:srgbClr val="7030A0"/>
                </a:solidFill>
                <a:latin typeface="Times New Roman"/>
                <a:cs typeface="Times New Roman"/>
              </a:rPr>
              <a:t>0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data with and without reweighting by </a:t>
            </a:r>
            <a:r>
              <a:rPr lang="en-US" sz="2000" dirty="0" err="1">
                <a:solidFill>
                  <a:srgbClr val="7030A0"/>
                </a:solidFill>
                <a:latin typeface="Times New Roman"/>
                <a:cs typeface="Times New Roman"/>
              </a:rPr>
              <a:t>LHCb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D</a:t>
            </a:r>
            <a:r>
              <a:rPr lang="en-US" sz="2000" baseline="30000" dirty="0">
                <a:solidFill>
                  <a:srgbClr val="7030A0"/>
                </a:solidFill>
                <a:latin typeface="Times New Roman"/>
                <a:cs typeface="Times New Roman"/>
              </a:rPr>
              <a:t>0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36D4F3-422E-DCCE-0870-D7FE301D2882}"/>
              </a:ext>
            </a:extLst>
          </p:cNvPr>
          <p:cNvSpPr txBox="1"/>
          <p:nvPr/>
        </p:nvSpPr>
        <p:spPr>
          <a:xfrm>
            <a:off x="4154609" y="4604158"/>
            <a:ext cx="184640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Without </a:t>
            </a:r>
            <a:r>
              <a:rPr lang="en-US" sz="1400" dirty="0" err="1">
                <a:latin typeface="Times New Roman"/>
                <a:cs typeface="Times New Roman"/>
              </a:rPr>
              <a:t>LHCb</a:t>
            </a:r>
            <a:r>
              <a:rPr lang="en-US" sz="1400" dirty="0">
                <a:latin typeface="Times New Roman"/>
                <a:cs typeface="Times New Roman"/>
              </a:rPr>
              <a:t> D</a:t>
            </a:r>
            <a:r>
              <a:rPr lang="en-US" sz="1400" baseline="30000" dirty="0">
                <a:latin typeface="Times New Roman"/>
                <a:cs typeface="Times New Roman"/>
              </a:rPr>
              <a:t>0</a:t>
            </a:r>
            <a:r>
              <a:rPr lang="en-US" sz="1400" dirty="0">
                <a:latin typeface="Times New Roman"/>
                <a:cs typeface="Times New Roman"/>
              </a:rPr>
              <a:t>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1C1EC7-B6B6-01C0-A7D2-113339F14832}"/>
              </a:ext>
            </a:extLst>
          </p:cNvPr>
          <p:cNvSpPr txBox="1"/>
          <p:nvPr/>
        </p:nvSpPr>
        <p:spPr>
          <a:xfrm>
            <a:off x="6195292" y="2518228"/>
            <a:ext cx="2884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Low-x: marked reduction in systematic uncertainties</a:t>
            </a: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F66436-2747-785A-FE89-C3162A3B924E}"/>
              </a:ext>
            </a:extLst>
          </p:cNvPr>
          <p:cNvSpPr/>
          <p:nvPr/>
        </p:nvSpPr>
        <p:spPr>
          <a:xfrm rot="21058433">
            <a:off x="3041639" y="3017367"/>
            <a:ext cx="1617211" cy="46287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78A3BD-0215-DE70-AB85-092AF7E8674A}"/>
              </a:ext>
            </a:extLst>
          </p:cNvPr>
          <p:cNvSpPr txBox="1"/>
          <p:nvPr/>
        </p:nvSpPr>
        <p:spPr>
          <a:xfrm>
            <a:off x="6945907" y="249961"/>
            <a:ext cx="191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  <a:cs typeface="Times New Roman"/>
              </a:rPr>
              <a:t>PRL 131 (2023) 042302</a:t>
            </a:r>
          </a:p>
          <a:p>
            <a:r>
              <a:rPr lang="en-US" sz="1400" i="1" dirty="0">
                <a:latin typeface="+mj-lt"/>
              </a:rPr>
              <a:t>arXiv:2204.10608</a:t>
            </a:r>
            <a:endParaRPr lang="en-US" sz="1400" i="1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869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4940-6E63-F1DD-6FB8-F2C1225A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21" y="-17604"/>
            <a:ext cx="8451958" cy="741883"/>
          </a:xfrm>
        </p:spPr>
        <p:txBody>
          <a:bodyPr>
            <a:normAutofit fontScale="90000"/>
          </a:bodyPr>
          <a:lstStyle/>
          <a:p>
            <a:r>
              <a:rPr lang="en-US" dirty="0"/>
              <a:t>ALICE: charm fragmentation in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E78A9-0145-3081-E7B3-FC56555D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44A86-F459-B811-1A1B-C71B856A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9B84C-1716-537F-14AE-E749696E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D1B7F-6AC6-8627-031E-E4549FECE9A0}"/>
              </a:ext>
            </a:extLst>
          </p:cNvPr>
          <p:cNvSpPr txBox="1"/>
          <p:nvPr/>
        </p:nvSpPr>
        <p:spPr>
          <a:xfrm>
            <a:off x="5922192" y="568031"/>
            <a:ext cx="2875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Eur.Phys.J.C</a:t>
            </a:r>
            <a:r>
              <a:rPr lang="en-US" sz="1600" dirty="0">
                <a:latin typeface="+mj-lt"/>
              </a:rPr>
              <a:t> 84 (2024) 12, 1286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81CCDC-30BF-155E-C95A-746AFAAA3959}"/>
              </a:ext>
            </a:extLst>
          </p:cNvPr>
          <p:cNvGrpSpPr/>
          <p:nvPr/>
        </p:nvGrpSpPr>
        <p:grpSpPr>
          <a:xfrm>
            <a:off x="155720" y="2013794"/>
            <a:ext cx="5148310" cy="4004241"/>
            <a:chOff x="155720" y="2013794"/>
            <a:chExt cx="5148310" cy="40042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17B484-1261-553E-F523-5EE81940D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720" y="2013794"/>
              <a:ext cx="5148310" cy="400424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0F2042-F981-1B2F-2B5E-CA6655C9F4EE}"/>
                </a:ext>
              </a:extLst>
            </p:cNvPr>
            <p:cNvSpPr/>
            <p:nvPr/>
          </p:nvSpPr>
          <p:spPr>
            <a:xfrm>
              <a:off x="1024128" y="2821252"/>
              <a:ext cx="760856" cy="181069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808C3E-B01C-7A72-9A19-C7714D6E385E}"/>
                </a:ext>
              </a:extLst>
            </p:cNvPr>
            <p:cNvSpPr/>
            <p:nvPr/>
          </p:nvSpPr>
          <p:spPr>
            <a:xfrm>
              <a:off x="2771209" y="4334132"/>
              <a:ext cx="668071" cy="168390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D7F7F-E99C-AF2D-1E2B-21FD3059227C}"/>
                  </a:ext>
                </a:extLst>
              </p:cNvPr>
              <p:cNvSpPr txBox="1"/>
              <p:nvPr/>
            </p:nvSpPr>
            <p:spPr>
              <a:xfrm>
                <a:off x="901465" y="1009964"/>
                <a:ext cx="71112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Measure all final states containing charm that have significant yield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determine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 branching fractions f(c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h</a:t>
                </a:r>
                <a:r>
                  <a:rPr lang="en-US" sz="2000" baseline="-25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en-US" sz="2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D7F7F-E99C-AF2D-1E2B-21FD30592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65" y="1009964"/>
                <a:ext cx="7111242" cy="707886"/>
              </a:xfrm>
              <a:prstGeom prst="rect">
                <a:avLst/>
              </a:prstGeom>
              <a:blipFill>
                <a:blip r:embed="rId4"/>
                <a:stretch>
                  <a:fillRect l="-1071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8BDBBE-08A7-5F26-CFD7-A0158E807D43}"/>
                  </a:ext>
                </a:extLst>
              </p:cNvPr>
              <p:cNvSpPr txBox="1"/>
              <p:nvPr/>
            </p:nvSpPr>
            <p:spPr>
              <a:xfrm>
                <a:off x="5576172" y="1924608"/>
                <a:ext cx="3567828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Larger fraction of charm branches to baryons in pp than in </a:t>
                </a:r>
                <a:r>
                  <a:rPr lang="en-US" sz="2000" dirty="0" err="1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2000" baseline="30000" dirty="0" err="1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+</a:t>
                </a:r>
                <a:r>
                  <a:rPr lang="en-US" sz="2000" dirty="0" err="1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2000" baseline="30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-</a:t>
                </a:r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 and ep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significant effect of hadronic environment</a:t>
                </a:r>
              </a:p>
              <a:p>
                <a:endParaRPr lang="en-US" sz="2000" dirty="0">
                  <a:latin typeface="Times New Roman"/>
                  <a:cs typeface="Times New Roman"/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Word of caution: c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D</a:t>
                </a:r>
                <a:r>
                  <a:rPr lang="en-US" sz="2000" baseline="30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0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fragmentation is not universal (!)</a:t>
                </a:r>
                <a:b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</a:br>
                <a:endParaRPr lang="en-US" sz="2000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r>
                  <a:rPr lang="en-US" sz="2000" dirty="0">
                    <a:latin typeface="Times New Roman"/>
                    <a:cs typeface="Times New Roman"/>
                  </a:rPr>
                  <a:t>Effect has not been taken into account in current </a:t>
                </a:r>
                <a:r>
                  <a:rPr lang="en-US" sz="2000" dirty="0" err="1">
                    <a:latin typeface="Times New Roman"/>
                    <a:cs typeface="Times New Roman"/>
                  </a:rPr>
                  <a:t>nPDF</a:t>
                </a:r>
                <a:r>
                  <a:rPr lang="en-US" sz="2000" dirty="0">
                    <a:latin typeface="Times New Roman"/>
                    <a:cs typeface="Times New Roman"/>
                  </a:rPr>
                  <a:t> fits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/>
                    <a:cs typeface="Times New Roman"/>
                  </a:rPr>
                  <a:t>how does this affect theory uncertainties??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8BDBBE-08A7-5F26-CFD7-A0158E807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172" y="1924608"/>
                <a:ext cx="3567828" cy="4093428"/>
              </a:xfrm>
              <a:prstGeom prst="rect">
                <a:avLst/>
              </a:prstGeom>
              <a:blipFill>
                <a:blip r:embed="rId5"/>
                <a:stretch>
                  <a:fillRect l="-2135" t="-929" r="-3203" b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76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0FFAB-CC10-0573-35F0-599482A3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234" y="-42466"/>
            <a:ext cx="6622473" cy="962896"/>
          </a:xfrm>
        </p:spPr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: beauty fragmentation in pp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3F615-6B07-F30F-8B77-12B982E6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29F5C-54FF-4DE2-9BA5-ADF5BE856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29678-D82B-181A-2E2E-3E696A1A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7111A-7776-146B-2133-2F41DBD28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12"/>
          <a:stretch/>
        </p:blipFill>
        <p:spPr>
          <a:xfrm>
            <a:off x="0" y="1175073"/>
            <a:ext cx="5721927" cy="4463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A7AE7-9A84-3215-7214-DF0E9D753A76}"/>
              </a:ext>
            </a:extLst>
          </p:cNvPr>
          <p:cNvSpPr txBox="1"/>
          <p:nvPr/>
        </p:nvSpPr>
        <p:spPr>
          <a:xfrm>
            <a:off x="5862771" y="654244"/>
            <a:ext cx="2835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Phys.Rev.Lett</a:t>
            </a:r>
            <a:r>
              <a:rPr lang="en-US" sz="1400" dirty="0">
                <a:latin typeface="+mj-lt"/>
              </a:rPr>
              <a:t>. 132 (2024) 8, 081901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8613A-4891-CA98-F6C4-45272E2F440C}"/>
              </a:ext>
            </a:extLst>
          </p:cNvPr>
          <p:cNvSpPr txBox="1"/>
          <p:nvPr/>
        </p:nvSpPr>
        <p:spPr>
          <a:xfrm>
            <a:off x="279759" y="5784268"/>
            <a:ext cx="8559441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Same picture in the beauty sector: relative branching into baryons vs. mesons depends on the hadronic environment!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C6908-0D23-4B81-38AD-EDB932BAC7F8}"/>
              </a:ext>
            </a:extLst>
          </p:cNvPr>
          <p:cNvSpPr txBox="1"/>
          <p:nvPr/>
        </p:nvSpPr>
        <p:spPr>
          <a:xfrm>
            <a:off x="5721927" y="2549236"/>
            <a:ext cx="3117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Ratio of beauty baryon/meson yield vs Event Activity</a:t>
            </a:r>
          </a:p>
        </p:txBody>
      </p:sp>
    </p:spTree>
    <p:extLst>
      <p:ext uri="{BB962C8B-B14F-4D97-AF65-F5344CB8AC3E}">
        <p14:creationId xmlns:p14="http://schemas.microsoft.com/office/powerpoint/2010/main" val="297470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5CC8-72AA-501C-051D-B91FA218F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1324"/>
            <a:ext cx="8686800" cy="464678"/>
          </a:xfrm>
        </p:spPr>
        <p:txBody>
          <a:bodyPr>
            <a:normAutofit fontScale="90000"/>
          </a:bodyPr>
          <a:lstStyle/>
          <a:p>
            <a:r>
              <a:rPr lang="en-US" dirty="0"/>
              <a:t>The ALICE Forward Calorimeter (</a:t>
            </a:r>
            <a:r>
              <a:rPr lang="en-US" dirty="0" err="1"/>
              <a:t>FoCal</a:t>
            </a:r>
            <a:r>
              <a:rPr lang="en-US" dirty="0"/>
              <a:t>)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4679D-F104-08E0-0270-9B3A0335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8E190-BE7B-9FAE-E95E-DA7676E7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3D282-EF4E-0D48-0F9D-D0284FAA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DBE7D-5907-68EA-7912-43FF94930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49" y="2078144"/>
            <a:ext cx="2889449" cy="1785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5D5CA0-D104-A7FC-BF59-A4683009F81B}"/>
              </a:ext>
            </a:extLst>
          </p:cNvPr>
          <p:cNvSpPr txBox="1"/>
          <p:nvPr/>
        </p:nvSpPr>
        <p:spPr>
          <a:xfrm>
            <a:off x="228600" y="835954"/>
            <a:ext cx="476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Times New Roman"/>
                <a:cs typeface="Times New Roman"/>
              </a:rPr>
              <a:t>FoCal</a:t>
            </a:r>
            <a:r>
              <a:rPr lang="en-US" sz="1600" dirty="0">
                <a:solidFill>
                  <a:srgbClr val="0070C0"/>
                </a:solidFill>
                <a:latin typeface="Times New Roman"/>
                <a:cs typeface="Times New Roman"/>
              </a:rPr>
              <a:t>-E: high granularity Si-W sampling calo</a:t>
            </a:r>
          </a:p>
          <a:p>
            <a:r>
              <a:rPr lang="en-US" sz="1600" dirty="0" err="1">
                <a:solidFill>
                  <a:srgbClr val="0070C0"/>
                </a:solidFill>
                <a:latin typeface="Times New Roman"/>
                <a:cs typeface="Times New Roman"/>
              </a:rPr>
              <a:t>FoCal</a:t>
            </a:r>
            <a:r>
              <a:rPr lang="en-US" sz="1600" dirty="0">
                <a:solidFill>
                  <a:srgbClr val="0070C0"/>
                </a:solidFill>
                <a:latin typeface="Times New Roman"/>
                <a:cs typeface="Times New Roman"/>
              </a:rPr>
              <a:t>-H: conventional metal-scintillator sampling calo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01213-AA1C-BFCF-2199-277A450CF5BD}"/>
              </a:ext>
            </a:extLst>
          </p:cNvPr>
          <p:cNvSpPr txBox="1"/>
          <p:nvPr/>
        </p:nvSpPr>
        <p:spPr>
          <a:xfrm>
            <a:off x="148380" y="5739116"/>
            <a:ext cx="442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dirty="0">
                <a:latin typeface="Times New Roman"/>
                <a:cs typeface="Times New Roman"/>
              </a:rPr>
              <a:t>Installation: LHC Long Shutdown 3 Operation: LHC Run 4 (start 2029)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425454-AA37-8ACB-6E89-6ED21E616E4C}"/>
                  </a:ext>
                </a:extLst>
              </p:cNvPr>
              <p:cNvSpPr txBox="1"/>
              <p:nvPr/>
            </p:nvSpPr>
            <p:spPr>
              <a:xfrm>
                <a:off x="5824248" y="4783868"/>
                <a:ext cx="2768707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Observables: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Symbol" pitchFamily="2" charset="2"/>
                    <a:cs typeface="Times New Roman"/>
                  </a:rPr>
                  <a:t>p</a:t>
                </a:r>
                <a:r>
                  <a:rPr lang="en-US" sz="1600" baseline="30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0</a:t>
                </a: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 and other neutral mesons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Isolated direct photons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Jets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UPCs: J</a:t>
                </a:r>
                <a:r>
                  <a:rPr lang="en-US" sz="1600" dirty="0">
                    <a:solidFill>
                      <a:srgbClr val="7030A0"/>
                    </a:solidFill>
                    <a:latin typeface="Symbol" pitchFamily="2" charset="2"/>
                    <a:cs typeface="Times New Roman"/>
                  </a:rPr>
                  <a:t>/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𝜓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Symbol" pitchFamily="2" charset="2"/>
                    <a:cs typeface="Times New Roman"/>
                  </a:rPr>
                  <a:t>,</a:t>
                </a: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𝜓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, </m:t>
                    </m:r>
                    <m:r>
                      <m:rPr>
                        <m:sty m:val="p"/>
                      </m:rPr>
                      <a:rPr lang="el-GR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Υ</m:t>
                    </m:r>
                  </m:oMath>
                </a14:m>
                <a:endParaRPr lang="en-US" sz="1600" dirty="0">
                  <a:solidFill>
                    <a:srgbClr val="7030A0"/>
                  </a:solidFill>
                  <a:latin typeface="Times New Roman"/>
                  <a:cs typeface="Times New Roman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Z, 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Correlations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425454-AA37-8ACB-6E89-6ED21E616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248" y="4783868"/>
                <a:ext cx="2768707" cy="1815882"/>
              </a:xfrm>
              <a:prstGeom prst="rect">
                <a:avLst/>
              </a:prstGeom>
              <a:blipFill>
                <a:blip r:embed="rId3"/>
                <a:stretch>
                  <a:fillRect l="-913" t="-694" r="-457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F877F72-24AF-6F3C-4E1E-767D2ACA4F26}"/>
              </a:ext>
            </a:extLst>
          </p:cNvPr>
          <p:cNvGrpSpPr/>
          <p:nvPr/>
        </p:nvGrpSpPr>
        <p:grpSpPr>
          <a:xfrm>
            <a:off x="3782055" y="1900254"/>
            <a:ext cx="5189322" cy="2781301"/>
            <a:chOff x="3732532" y="1650092"/>
            <a:chExt cx="5189322" cy="27813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13CCA6-553F-A07E-904E-9A0E175B9B06}"/>
                </a:ext>
              </a:extLst>
            </p:cNvPr>
            <p:cNvGrpSpPr/>
            <p:nvPr/>
          </p:nvGrpSpPr>
          <p:grpSpPr>
            <a:xfrm>
              <a:off x="3854999" y="1650092"/>
              <a:ext cx="5066855" cy="2781301"/>
              <a:chOff x="3943049" y="1668594"/>
              <a:chExt cx="5066855" cy="2781301"/>
            </a:xfrm>
          </p:grpSpPr>
          <p:pic>
            <p:nvPicPr>
              <p:cNvPr id="6" name="Picture 2" descr="detector map">
                <a:extLst>
                  <a:ext uri="{FF2B5EF4-FFF2-40B4-BE49-F238E27FC236}">
                    <a16:creationId xmlns:a16="http://schemas.microsoft.com/office/drawing/2014/main" id="{8661752A-8A37-542D-28AD-E52294473B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583" y="1668594"/>
                <a:ext cx="4929321" cy="2781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C49E7E-9738-291E-1EB8-53617A870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0583" y="2443501"/>
                <a:ext cx="923772" cy="60543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F99AF5-B840-6962-C395-93D36CCA1D1D}"/>
                  </a:ext>
                </a:extLst>
              </p:cNvPr>
              <p:cNvSpPr txBox="1"/>
              <p:nvPr/>
            </p:nvSpPr>
            <p:spPr>
              <a:xfrm>
                <a:off x="3943049" y="1949943"/>
                <a:ext cx="11320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Times New Roman"/>
                    <a:cs typeface="Times New Roman"/>
                  </a:rPr>
                  <a:t>FoCal</a:t>
                </a:r>
                <a:r>
                  <a:rPr lang="en-US" sz="1400" dirty="0">
                    <a:latin typeface="Times New Roman"/>
                    <a:cs typeface="Times New Roman"/>
                  </a:rPr>
                  <a:t> </a:t>
                </a:r>
              </a:p>
              <a:p>
                <a:r>
                  <a:rPr lang="en-US" sz="1400" i="1" dirty="0">
                    <a:latin typeface="Times New Roman"/>
                    <a:cs typeface="Times New Roman"/>
                  </a:rPr>
                  <a:t>(not to scale)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D9481C-40ED-C992-5E02-8E773087A7D2}"/>
                </a:ext>
              </a:extLst>
            </p:cNvPr>
            <p:cNvSpPr txBox="1"/>
            <p:nvPr/>
          </p:nvSpPr>
          <p:spPr>
            <a:xfrm>
              <a:off x="3732532" y="3122975"/>
              <a:ext cx="1051891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3.4&lt;</a:t>
              </a:r>
              <a:r>
                <a:rPr lang="en-US" sz="1600" dirty="0">
                  <a:latin typeface="Symbol" pitchFamily="2" charset="2"/>
                  <a:cs typeface="Times New Roman"/>
                </a:rPr>
                <a:t>h</a:t>
              </a:r>
              <a:r>
                <a:rPr lang="en-US" sz="1600" dirty="0">
                  <a:latin typeface="Times New Roman"/>
                  <a:cs typeface="Times New Roman"/>
                </a:rPr>
                <a:t>&lt;5.8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3794980-4002-2AE1-FD2F-15DCA9635FE1}"/>
              </a:ext>
            </a:extLst>
          </p:cNvPr>
          <p:cNvSpPr txBox="1"/>
          <p:nvPr/>
        </p:nvSpPr>
        <p:spPr>
          <a:xfrm>
            <a:off x="5694326" y="638222"/>
            <a:ext cx="3277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indent="-171450"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Letter of Intent: CERN-LHCC-2020-009</a:t>
            </a:r>
          </a:p>
          <a:p>
            <a:pPr marL="171450" marR="0" indent="-171450"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Program: ALICE-PUBLIC-2023-001 </a:t>
            </a:r>
          </a:p>
          <a:p>
            <a:pPr marR="0"/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https://</a:t>
            </a: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inspirehep.net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/literature/2661418</a:t>
            </a:r>
          </a:p>
          <a:p>
            <a:pPr marL="171450" marR="0" indent="-171450"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Performance: ALICE-PUBLIC-2023-004  </a:t>
            </a:r>
          </a:p>
          <a:p>
            <a:pPr marL="171450" marR="0" indent="-171450"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Design Report: ALICE-TDR-022 </a:t>
            </a:r>
          </a:p>
          <a:p>
            <a:pPr marR="0"/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CERN-LHCC-2024-004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6F893-3E9D-DCA9-2CD9-616523620096}"/>
              </a:ext>
            </a:extLst>
          </p:cNvPr>
          <p:cNvSpPr txBox="1"/>
          <p:nvPr/>
        </p:nvSpPr>
        <p:spPr>
          <a:xfrm>
            <a:off x="404286" y="4045204"/>
            <a:ext cx="4839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Main physics goal: study universal structure of matter at low-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x</a:t>
            </a:r>
          </a:p>
          <a:p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Flagship measurement: isolated direct photons for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&gt;~2 GeV/c at very forward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cs typeface="Times New Roman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385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0DEF5-6084-FE75-D0C8-B33F4FC35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29335" y="872527"/>
            <a:ext cx="5672056" cy="5784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F90D5-FCEB-AF51-F29A-3E9259D1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8873"/>
          </a:xfrm>
        </p:spPr>
        <p:txBody>
          <a:bodyPr/>
          <a:lstStyle/>
          <a:p>
            <a:r>
              <a:rPr lang="en-US" dirty="0"/>
              <a:t>LHC Run 4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11A5D-8D68-44DF-A29A-3202740D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9829A-89B4-8C6E-12D5-B6BEF9FD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B1B9C-0FD2-FFFD-8B6D-060658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46ABDC-3FF7-1591-3DBD-ACE417919F4E}"/>
              </a:ext>
            </a:extLst>
          </p:cNvPr>
          <p:cNvSpPr/>
          <p:nvPr/>
        </p:nvSpPr>
        <p:spPr>
          <a:xfrm>
            <a:off x="5389422" y="1939633"/>
            <a:ext cx="858982" cy="623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32066-AD54-FE48-73EA-5647DF2A4A93}"/>
              </a:ext>
            </a:extLst>
          </p:cNvPr>
          <p:cNvSpPr txBox="1"/>
          <p:nvPr/>
        </p:nvSpPr>
        <p:spPr>
          <a:xfrm rot="19309625">
            <a:off x="5636871" y="2209136"/>
            <a:ext cx="25218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imes New Roman"/>
                <a:cs typeface="Times New Roman"/>
              </a:rPr>
              <a:t>ALICE </a:t>
            </a:r>
            <a:r>
              <a:rPr lang="en-US" sz="2000" dirty="0" err="1">
                <a:solidFill>
                  <a:schemeClr val="accent2"/>
                </a:solidFill>
                <a:latin typeface="Times New Roman"/>
                <a:cs typeface="Times New Roman"/>
              </a:rPr>
              <a:t>FoCal</a:t>
            </a:r>
            <a:r>
              <a:rPr lang="en-US" sz="2000" dirty="0">
                <a:solidFill>
                  <a:schemeClr val="accent2"/>
                </a:solidFill>
                <a:latin typeface="Times New Roman"/>
                <a:cs typeface="Times New Roman"/>
              </a:rPr>
              <a:t> upgrade</a:t>
            </a:r>
          </a:p>
        </p:txBody>
      </p:sp>
    </p:spTree>
    <p:extLst>
      <p:ext uri="{BB962C8B-B14F-4D97-AF65-F5344CB8AC3E}">
        <p14:creationId xmlns:p14="http://schemas.microsoft.com/office/powerpoint/2010/main" val="392909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A3100-EBF1-660F-6F0B-80E0159B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96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FoCal</a:t>
            </a:r>
            <a:r>
              <a:rPr lang="en-US" dirty="0"/>
              <a:t> structure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EE3995-C6B1-6393-2469-B46019552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34AB3B-E508-B8B2-C69D-FE70E4D7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B051-0409-EE58-0D44-A6B99411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3087B-2638-5E03-C938-3FDF35760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34" r="59730" b="28748"/>
          <a:stretch/>
        </p:blipFill>
        <p:spPr>
          <a:xfrm>
            <a:off x="4851281" y="495600"/>
            <a:ext cx="3527336" cy="301633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800CA-FE3B-5DFC-F863-2DF18CFBB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28" t="31839" b="36329"/>
          <a:stretch/>
        </p:blipFill>
        <p:spPr>
          <a:xfrm>
            <a:off x="4923993" y="3605138"/>
            <a:ext cx="4138974" cy="1301703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E18359-8A1E-9C3F-57A4-DC38992A8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83" y="662747"/>
            <a:ext cx="2991099" cy="243912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B5D0D7D-9494-7E6D-8564-B054D99F53B9}"/>
              </a:ext>
            </a:extLst>
          </p:cNvPr>
          <p:cNvSpPr/>
          <p:nvPr/>
        </p:nvSpPr>
        <p:spPr>
          <a:xfrm>
            <a:off x="1773419" y="1128161"/>
            <a:ext cx="2125683" cy="20782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F1CBBA-DE81-6576-0221-CCE3F71089F0}"/>
              </a:ext>
            </a:extLst>
          </p:cNvPr>
          <p:cNvCxnSpPr>
            <a:cxnSpLocks/>
            <a:stCxn id="34" idx="7"/>
          </p:cNvCxnSpPr>
          <p:nvPr/>
        </p:nvCxnSpPr>
        <p:spPr>
          <a:xfrm>
            <a:off x="3587803" y="1432515"/>
            <a:ext cx="1626949" cy="965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D84E9F-62DE-AA0E-8C7F-25AF862714E3}"/>
              </a:ext>
            </a:extLst>
          </p:cNvPr>
          <p:cNvCxnSpPr>
            <a:cxnSpLocks/>
            <a:stCxn id="34" idx="5"/>
          </p:cNvCxnSpPr>
          <p:nvPr/>
        </p:nvCxnSpPr>
        <p:spPr>
          <a:xfrm>
            <a:off x="3587803" y="2902067"/>
            <a:ext cx="1657097" cy="364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DA5DCF-0F63-034A-BA67-E617E1EB4D9E}"/>
              </a:ext>
            </a:extLst>
          </p:cNvPr>
          <p:cNvGrpSpPr/>
          <p:nvPr/>
        </p:nvGrpSpPr>
        <p:grpSpPr>
          <a:xfrm>
            <a:off x="6425633" y="4899340"/>
            <a:ext cx="2417538" cy="1117738"/>
            <a:chOff x="5181179" y="4735601"/>
            <a:chExt cx="3121896" cy="161152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15EC332-F0DD-5774-130C-CED7F076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1179" y="4735601"/>
              <a:ext cx="3028061" cy="1611525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EDDB91-D166-236D-7211-DD13ED4714A1}"/>
                </a:ext>
              </a:extLst>
            </p:cNvPr>
            <p:cNvSpPr txBox="1"/>
            <p:nvPr/>
          </p:nvSpPr>
          <p:spPr>
            <a:xfrm>
              <a:off x="7199888" y="4735601"/>
              <a:ext cx="1103187" cy="738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  <a:latin typeface="Symbol" pitchFamily="2" charset="2"/>
                  <a:cs typeface="Times New Roman"/>
                </a:rPr>
                <a:t>p</a:t>
              </a:r>
              <a:r>
                <a:rPr lang="en-US" sz="1400" baseline="300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0</a:t>
              </a:r>
              <a:r>
                <a:rPr lang="en-US" sz="14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 </a:t>
              </a:r>
            </a:p>
            <a:p>
              <a:r>
                <a:rPr lang="en-US" sz="1400" dirty="0">
                  <a:solidFill>
                    <a:srgbClr val="7030A0"/>
                  </a:solidFill>
                  <a:latin typeface="Symbol" pitchFamily="2" charset="2"/>
                  <a:cs typeface="Times New Roman"/>
                </a:rPr>
                <a:t>h</a:t>
              </a:r>
              <a:r>
                <a:rPr lang="en-US" sz="14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=5</a:t>
              </a:r>
            </a:p>
            <a:p>
              <a:r>
                <a:rPr lang="en-US" sz="1400" dirty="0" err="1">
                  <a:solidFill>
                    <a:srgbClr val="7030A0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400" baseline="-25000" dirty="0" err="1">
                  <a:solidFill>
                    <a:srgbClr val="7030A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14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=10 </a:t>
              </a:r>
              <a:r>
                <a:rPr lang="en-US" sz="1400" dirty="0" err="1">
                  <a:solidFill>
                    <a:srgbClr val="7030A0"/>
                  </a:solidFill>
                  <a:latin typeface="Times New Roman"/>
                  <a:cs typeface="Times New Roman"/>
                </a:rPr>
                <a:t>Gev</a:t>
              </a:r>
              <a:r>
                <a:rPr lang="en-US" sz="14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/c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C25E0BF-441A-CE51-5C06-2CC7D404BB58}"/>
              </a:ext>
            </a:extLst>
          </p:cNvPr>
          <p:cNvSpPr txBox="1"/>
          <p:nvPr/>
        </p:nvSpPr>
        <p:spPr>
          <a:xfrm>
            <a:off x="131336" y="3329570"/>
            <a:ext cx="4471096" cy="2964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/>
                <a:latin typeface="+mj-lt"/>
              </a:rPr>
              <a:t>Separate </a:t>
            </a:r>
            <a:r>
              <a:rPr lang="el-GR" sz="1600" dirty="0">
                <a:solidFill>
                  <a:srgbClr val="FF0000"/>
                </a:solidFill>
                <a:effectLst/>
                <a:latin typeface="+mj-lt"/>
              </a:rPr>
              <a:t>γ/π</a:t>
            </a:r>
            <a:r>
              <a:rPr lang="el-GR" sz="1600" baseline="30000" dirty="0">
                <a:solidFill>
                  <a:srgbClr val="FF0000"/>
                </a:solidFill>
                <a:effectLst/>
                <a:latin typeface="+mj-lt"/>
              </a:rPr>
              <a:t>0</a:t>
            </a:r>
            <a:r>
              <a:rPr lang="el-GR" sz="16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effectLst/>
                <a:latin typeface="+mj-lt"/>
              </a:rPr>
              <a:t>at high energy:</a:t>
            </a:r>
          </a:p>
          <a:p>
            <a:r>
              <a:rPr lang="el-GR" sz="1600" dirty="0">
                <a:effectLst/>
                <a:latin typeface="+mj-lt"/>
              </a:rPr>
              <a:t>π</a:t>
            </a:r>
            <a:r>
              <a:rPr lang="el-GR" sz="1600" baseline="30000" dirty="0">
                <a:effectLst/>
                <a:latin typeface="+mj-lt"/>
              </a:rPr>
              <a:t>0</a:t>
            </a:r>
            <a:r>
              <a:rPr lang="en-US" sz="1600" dirty="0">
                <a:effectLst/>
                <a:latin typeface="+mj-lt"/>
              </a:rPr>
              <a:t> (</a:t>
            </a:r>
            <a:r>
              <a:rPr lang="en-US" sz="1600" dirty="0" err="1">
                <a:effectLst/>
                <a:latin typeface="+mj-lt"/>
              </a:rPr>
              <a:t>p</a:t>
            </a:r>
            <a:r>
              <a:rPr lang="en-US" sz="1600" baseline="-25000" dirty="0" err="1">
                <a:effectLst/>
                <a:latin typeface="+mj-lt"/>
              </a:rPr>
              <a:t>T</a:t>
            </a:r>
            <a:r>
              <a:rPr lang="en-US" sz="1600" dirty="0">
                <a:effectLst/>
                <a:latin typeface="+mj-lt"/>
              </a:rPr>
              <a:t>=10 GeV, </a:t>
            </a:r>
            <a:r>
              <a:rPr lang="el-GR" sz="1600" dirty="0">
                <a:effectLst/>
                <a:latin typeface="+mj-lt"/>
              </a:rPr>
              <a:t>η=4.5)</a:t>
            </a:r>
            <a:r>
              <a:rPr lang="en-US" sz="1600" dirty="0">
                <a:effectLst/>
                <a:latin typeface="+mj-lt"/>
              </a:rPr>
              <a:t>:</a:t>
            </a:r>
            <a:r>
              <a:rPr lang="el-GR" sz="1600" dirty="0">
                <a:effectLst/>
                <a:latin typeface="+mj-lt"/>
              </a:rPr>
              <a:t> </a:t>
            </a:r>
            <a:r>
              <a:rPr lang="en-US" sz="1600" dirty="0">
                <a:latin typeface="+mj-lt"/>
              </a:rPr>
              <a:t>t</a:t>
            </a:r>
            <a:r>
              <a:rPr lang="en-US" sz="1600" dirty="0">
                <a:effectLst/>
                <a:latin typeface="+mj-lt"/>
              </a:rPr>
              <a:t>wo-</a:t>
            </a:r>
            <a:r>
              <a:rPr lang="en-US" sz="1600" dirty="0">
                <a:effectLst/>
                <a:latin typeface="Symbol" pitchFamily="2" charset="2"/>
              </a:rPr>
              <a:t>g</a:t>
            </a:r>
            <a:r>
              <a:rPr lang="en-US" sz="1600" dirty="0">
                <a:effectLst/>
                <a:latin typeface="+mj-lt"/>
              </a:rPr>
              <a:t> separation </a:t>
            </a:r>
            <a:r>
              <a:rPr lang="el-GR" sz="1600" dirty="0">
                <a:effectLst/>
                <a:latin typeface="+mj-lt"/>
              </a:rPr>
              <a:t>~5</a:t>
            </a:r>
            <a:r>
              <a:rPr lang="en-US" sz="1600" dirty="0">
                <a:effectLst/>
                <a:latin typeface="+mj-lt"/>
              </a:rPr>
              <a:t>mm 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effectLst/>
                <a:latin typeface="+mj-lt"/>
              </a:rPr>
              <a:t>→ need small Molière radius, high granularity</a:t>
            </a:r>
          </a:p>
          <a:p>
            <a:endParaRPr lang="en-US" sz="1600" dirty="0">
              <a:effectLst/>
              <a:latin typeface="+mj-lt"/>
            </a:endParaRPr>
          </a:p>
          <a:p>
            <a:r>
              <a:rPr lang="en-US" sz="1600" dirty="0" err="1">
                <a:solidFill>
                  <a:schemeClr val="accent2"/>
                </a:solidFill>
                <a:effectLst/>
                <a:latin typeface="+mj-lt"/>
              </a:rPr>
              <a:t>FoCal</a:t>
            </a:r>
            <a:r>
              <a:rPr lang="en-US" sz="1600" dirty="0">
                <a:solidFill>
                  <a:schemeClr val="accent2"/>
                </a:solidFill>
                <a:effectLst/>
                <a:latin typeface="+mj-lt"/>
              </a:rPr>
              <a:t>-E: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</a:rPr>
              <a:t>W absorber: 20 layers ~ 20 X</a:t>
            </a:r>
            <a:r>
              <a:rPr lang="en-US" sz="1600" baseline="-25000" dirty="0">
                <a:effectLst/>
                <a:latin typeface="+mj-lt"/>
              </a:rPr>
              <a:t>0</a:t>
            </a:r>
            <a:r>
              <a:rPr lang="en-US" sz="1600" dirty="0">
                <a:effectLst/>
                <a:latin typeface="+mj-lt"/>
              </a:rPr>
              <a:t> 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Si sensor:</a:t>
            </a:r>
          </a:p>
          <a:p>
            <a:pPr lvl="1"/>
            <a:r>
              <a:rPr lang="en-US" sz="1600" dirty="0">
                <a:effectLst/>
                <a:latin typeface="+mj-lt"/>
              </a:rPr>
              <a:t>18 low-granularity pad layers</a:t>
            </a:r>
          </a:p>
          <a:p>
            <a:pPr lvl="1"/>
            <a:r>
              <a:rPr lang="en-US" sz="1600" dirty="0">
                <a:effectLst/>
                <a:latin typeface="+mj-lt"/>
              </a:rPr>
              <a:t>2 high-granularity pixel layers (3 x30 </a:t>
            </a:r>
            <a:r>
              <a:rPr lang="el-GR" sz="1600" dirty="0">
                <a:effectLst/>
                <a:latin typeface="+mj-lt"/>
              </a:rPr>
              <a:t>μ</a:t>
            </a:r>
            <a:r>
              <a:rPr lang="en-US" sz="1600" dirty="0">
                <a:effectLst/>
                <a:latin typeface="+mj-lt"/>
              </a:rPr>
              <a:t>m</a:t>
            </a:r>
            <a:r>
              <a:rPr lang="en-US" sz="1600" baseline="30000" dirty="0">
                <a:effectLst/>
                <a:latin typeface="+mj-lt"/>
              </a:rPr>
              <a:t>2</a:t>
            </a:r>
            <a:r>
              <a:rPr lang="en-US" sz="1600" dirty="0">
                <a:effectLst/>
                <a:latin typeface="+mj-lt"/>
              </a:rPr>
              <a:t>)</a:t>
            </a:r>
          </a:p>
          <a:p>
            <a:pPr lvl="1"/>
            <a:endParaRPr lang="en-US" sz="1600" baseline="30000" dirty="0">
              <a:solidFill>
                <a:srgbClr val="FF0000"/>
              </a:solidFill>
              <a:latin typeface="+mj-lt"/>
            </a:endParaRPr>
          </a:p>
          <a:p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+mj-lt"/>
              </a:rPr>
              <a:t>FoCal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-H</a:t>
            </a:r>
            <a:r>
              <a:rPr lang="en-US" sz="1600" dirty="0">
                <a:latin typeface="+mj-lt"/>
              </a:rPr>
              <a:t>: scintillation </a:t>
            </a:r>
            <a:r>
              <a:rPr lang="en-US" sz="1600" dirty="0" err="1">
                <a:latin typeface="+mj-lt"/>
              </a:rPr>
              <a:t>fibres</a:t>
            </a:r>
            <a:r>
              <a:rPr lang="en-US" sz="1600" dirty="0">
                <a:latin typeface="+mj-lt"/>
              </a:rPr>
              <a:t> embedded in Cu tubes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B594E2-8A21-5952-8535-5B324CB38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672" y="5224566"/>
            <a:ext cx="1774961" cy="15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5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0D5C1-3479-96ED-0C63-F0BDFE3AA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A70FF-29FA-F74F-1079-3E9EC807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37EBB-AACB-1392-FD4B-E7262E40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14DED76-8367-FF2C-F514-624C502F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859"/>
            <a:ext cx="8229600" cy="962896"/>
          </a:xfrm>
        </p:spPr>
        <p:txBody>
          <a:bodyPr>
            <a:normAutofit/>
          </a:bodyPr>
          <a:lstStyle/>
          <a:p>
            <a:r>
              <a:rPr lang="en-US" dirty="0"/>
              <a:t>Run 4 experimental acceptance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B9A94-C940-FE14-4638-15F92D512B37}"/>
              </a:ext>
            </a:extLst>
          </p:cNvPr>
          <p:cNvSpPr txBox="1"/>
          <p:nvPr/>
        </p:nvSpPr>
        <p:spPr>
          <a:xfrm>
            <a:off x="1459154" y="5477553"/>
            <a:ext cx="264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EM in hadronic collisions: direct </a:t>
            </a:r>
            <a:r>
              <a:rPr lang="en-US" sz="1600" dirty="0">
                <a:latin typeface="Symbol" pitchFamily="2" charset="2"/>
                <a:cs typeface="Times New Roman"/>
              </a:rPr>
              <a:t>g</a:t>
            </a:r>
            <a:r>
              <a:rPr lang="en-US" sz="1600" dirty="0">
                <a:latin typeface="Times New Roman"/>
                <a:cs typeface="Times New Roman"/>
              </a:rPr>
              <a:t>, 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4B0DE-222B-A7E8-6218-55524B006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7" y="1510979"/>
            <a:ext cx="8254763" cy="396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39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80F0-DE34-7050-C7AE-E313F70F6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FoCal</a:t>
            </a:r>
            <a:r>
              <a:rPr lang="en-US" dirty="0"/>
              <a:t> production rate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AAB679-0CFF-E55E-7838-BA54030C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CE6C6-D1B3-7C17-FF5D-506E95C6C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410E0-44B0-99F4-EEC9-975BEE76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5B4B1-3B17-DD61-6397-2369DC937CDC}"/>
              </a:ext>
            </a:extLst>
          </p:cNvPr>
          <p:cNvSpPr txBox="1"/>
          <p:nvPr/>
        </p:nvSpPr>
        <p:spPr>
          <a:xfrm>
            <a:off x="1149767" y="3208669"/>
            <a:ext cx="447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Significant rate for inclusive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sz="2000" baseline="30000" dirty="0">
                <a:solidFill>
                  <a:srgbClr val="0070C0"/>
                </a:solidFill>
                <a:latin typeface="Times New Roman"/>
                <a:cs typeface="Times New Roman"/>
              </a:rPr>
              <a:t>0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 and jet production, from very low to very high </a:t>
            </a: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0070C0"/>
                </a:solidFill>
                <a:latin typeface="Times New Roman"/>
                <a:cs typeface="Times New Roman"/>
              </a:rPr>
              <a:t>T</a:t>
            </a:r>
            <a:endParaRPr lang="en-US" sz="2000" baseline="-250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D3697-F71A-2A36-AF93-D2E362BFE4D7}"/>
              </a:ext>
            </a:extLst>
          </p:cNvPr>
          <p:cNvSpPr txBox="1"/>
          <p:nvPr/>
        </p:nvSpPr>
        <p:spPr>
          <a:xfrm>
            <a:off x="202160" y="909918"/>
            <a:ext cx="4439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Integrated luminosity: current projections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79276E-F453-9408-C1B6-6D5AFBA0C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431" y="1607758"/>
            <a:ext cx="3077369" cy="50738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748132-CDF1-1F16-CB60-9B96ABFAD10A}"/>
              </a:ext>
            </a:extLst>
          </p:cNvPr>
          <p:cNvSpPr txBox="1"/>
          <p:nvPr/>
        </p:nvSpPr>
        <p:spPr>
          <a:xfrm>
            <a:off x="5813586" y="899872"/>
            <a:ext cx="2808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Inclusive channel rates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“Round number” int </a:t>
            </a:r>
            <a:r>
              <a:rPr lang="en-US" sz="2000" dirty="0" err="1">
                <a:latin typeface="Times New Roman"/>
                <a:cs typeface="Times New Roman"/>
              </a:rPr>
              <a:t>lumi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894AA-53BF-49F4-40DA-906756F8BD99}"/>
              </a:ext>
            </a:extLst>
          </p:cNvPr>
          <p:cNvSpPr txBox="1"/>
          <p:nvPr/>
        </p:nvSpPr>
        <p:spPr>
          <a:xfrm>
            <a:off x="3381751" y="5159055"/>
            <a:ext cx="223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Forward kinematics:</a:t>
            </a:r>
          </a:p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large energy deposition in calorimeter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7E5053-334C-92FA-F430-D551CC984EEE}"/>
                  </a:ext>
                </a:extLst>
              </p:cNvPr>
              <p:cNvSpPr txBox="1"/>
              <p:nvPr/>
            </p:nvSpPr>
            <p:spPr>
              <a:xfrm>
                <a:off x="398438" y="1451176"/>
                <a:ext cx="4797595" cy="15599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pp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s=8.8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TeV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: 1 week,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ℒ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int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=4 pb</a:t>
                </a:r>
                <a:r>
                  <a:rPr lang="en-US" baseline="30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-1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;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p-Pb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s=8.8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TeV</a:t>
                </a: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: 3 weeks,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ℒ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int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=300 nb</a:t>
                </a:r>
                <a:r>
                  <a:rPr lang="en-US" baseline="30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-1</a:t>
                </a: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;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(both p-Pb and Pb-p)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Pb-Pb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s=5.02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TeV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: 3 months,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ℒ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int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=7 nb</a:t>
                </a:r>
                <a:r>
                  <a:rPr lang="en-US" baseline="30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-1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;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pp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s=14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TeV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: ~18 months,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ℒ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int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=150 pb</a:t>
                </a:r>
                <a:r>
                  <a:rPr lang="en-US" baseline="30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-1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</a:t>
                </a:r>
                <a:endParaRPr lang="en-US" dirty="0">
                  <a:solidFill>
                    <a:srgbClr val="00B05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7E5053-334C-92FA-F430-D551CC984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38" y="1451176"/>
                <a:ext cx="4797595" cy="1559914"/>
              </a:xfrm>
              <a:prstGeom prst="rect">
                <a:avLst/>
              </a:prstGeom>
              <a:blipFill>
                <a:blip r:embed="rId4"/>
                <a:stretch>
                  <a:fillRect l="-526" b="-4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E76395A-1D50-7355-64D7-98FDE6AC5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1400" y="4089935"/>
            <a:ext cx="2695867" cy="2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81A8-3B47-1544-1CD5-100B07EAC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2822"/>
          </a:xfrm>
        </p:spPr>
        <p:txBody>
          <a:bodyPr>
            <a:normAutofit/>
          </a:bodyPr>
          <a:lstStyle/>
          <a:p>
            <a:r>
              <a:rPr lang="en-US" dirty="0"/>
              <a:t>Partonic kinematics: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in </a:t>
            </a:r>
            <a:r>
              <a:rPr lang="en-US" dirty="0" err="1"/>
              <a:t>FoCal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3C3F60-FC38-3785-ABF4-C1BE6041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035EF-713B-99D8-2501-9EC1C7BA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D9AE7-8C26-0626-1FBC-C4A15020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33481A-2EF4-9D5E-55E4-5978807A8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2135" y="457756"/>
            <a:ext cx="2351418" cy="3642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2A0BC6-D773-D41E-4D2E-FBFE65005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13444" y="445736"/>
            <a:ext cx="2290239" cy="3547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83B55D-D1F5-82BC-1E60-62D84D63C500}"/>
              </a:ext>
            </a:extLst>
          </p:cNvPr>
          <p:cNvSpPr txBox="1"/>
          <p:nvPr/>
        </p:nvSpPr>
        <p:spPr>
          <a:xfrm>
            <a:off x="988840" y="665043"/>
            <a:ext cx="153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latin typeface="Times New Roman"/>
                <a:cs typeface="Times New Roman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 dependence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CF593-01AE-0910-E396-9D6F763BA0D0}"/>
              </a:ext>
            </a:extLst>
          </p:cNvPr>
          <p:cNvSpPr txBox="1"/>
          <p:nvPr/>
        </p:nvSpPr>
        <p:spPr>
          <a:xfrm>
            <a:off x="6808142" y="683209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  <a:cs typeface="Times New Roman"/>
              </a:rPr>
              <a:t>h</a:t>
            </a:r>
            <a:r>
              <a:rPr lang="en-US" dirty="0">
                <a:latin typeface="Times New Roman"/>
                <a:cs typeface="Times New Roman"/>
              </a:rPr>
              <a:t> dependence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C6022B-F5B3-6F5E-7009-18A5BE10856A}"/>
              </a:ext>
            </a:extLst>
          </p:cNvPr>
          <p:cNvSpPr txBox="1"/>
          <p:nvPr/>
        </p:nvSpPr>
        <p:spPr>
          <a:xfrm>
            <a:off x="2928761" y="3402122"/>
            <a:ext cx="296106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  <a:cs typeface="Times New Roman"/>
              </a:rPr>
              <a:t>g</a:t>
            </a:r>
            <a:r>
              <a:rPr lang="en-US" dirty="0" err="1">
                <a:latin typeface="Times New Roman"/>
                <a:cs typeface="Times New Roman"/>
              </a:rPr>
              <a:t>+jet</a:t>
            </a:r>
            <a:r>
              <a:rPr lang="en-US" dirty="0">
                <a:latin typeface="Times New Roman"/>
                <a:cs typeface="Times New Roman"/>
              </a:rPr>
              <a:t>: </a:t>
            </a:r>
            <a:r>
              <a:rPr lang="en-US" dirty="0" err="1">
                <a:latin typeface="Times New Roman"/>
                <a:cs typeface="Times New Roman"/>
              </a:rPr>
              <a:t>FoCal</a:t>
            </a:r>
            <a:r>
              <a:rPr lang="en-US" dirty="0">
                <a:latin typeface="Times New Roman"/>
                <a:cs typeface="Times New Roman"/>
              </a:rPr>
              <a:t> vs Central Barrel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6F5AD6-E1EB-D9EF-3253-4A9520A69FD0}"/>
              </a:ext>
            </a:extLst>
          </p:cNvPr>
          <p:cNvSpPr txBox="1"/>
          <p:nvPr/>
        </p:nvSpPr>
        <p:spPr>
          <a:xfrm>
            <a:off x="335873" y="6127561"/>
            <a:ext cx="742543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FoCal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has flexibility to tune partonic kinematics over significant range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→ overlap with EIC kinematics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5842B-F941-8676-F325-CA1EF6537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75892" y="3245924"/>
            <a:ext cx="2165344" cy="3354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44F6E-BF35-A60E-E249-D0443EE8B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72433" y="3291651"/>
            <a:ext cx="2210823" cy="3424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0CEDFF-41F2-2B5D-9DBA-4C5118FB3B95}"/>
              </a:ext>
            </a:extLst>
          </p:cNvPr>
          <p:cNvSpPr txBox="1"/>
          <p:nvPr/>
        </p:nvSpPr>
        <p:spPr>
          <a:xfrm>
            <a:off x="3731865" y="619866"/>
            <a:ext cx="135485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/>
              </a:rPr>
              <a:t>Inclusive</a:t>
            </a:r>
            <a:r>
              <a:rPr lang="en-US" dirty="0">
                <a:latin typeface="Symbol" pitchFamily="2" charset="2"/>
                <a:cs typeface="Times New Roman"/>
              </a:rPr>
              <a:t> </a:t>
            </a:r>
            <a:r>
              <a:rPr lang="en-US" dirty="0" err="1">
                <a:latin typeface="Symbol" pitchFamily="2" charset="2"/>
                <a:cs typeface="Times New Roman"/>
              </a:rPr>
              <a:t>g</a:t>
            </a:r>
            <a:r>
              <a:rPr lang="en-US" baseline="-25000" dirty="0" err="1">
                <a:latin typeface="+mj-lt"/>
                <a:cs typeface="Times New Roman"/>
              </a:rPr>
              <a:t>dir</a:t>
            </a:r>
            <a:endParaRPr lang="en-US" baseline="-250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3112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3EC38-2DFE-92EA-DE57-CAE11574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Jets in </a:t>
            </a:r>
            <a:r>
              <a:rPr lang="en-US" dirty="0" err="1"/>
              <a:t>FoCal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569F1-6A72-6A6B-3304-A685D1CB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EA43C-B343-6294-77ED-1113416C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A9518-94EA-983E-4FEA-52609B44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01B4B-7025-DE78-44C4-D149C669EA1E}"/>
              </a:ext>
            </a:extLst>
          </p:cNvPr>
          <p:cNvSpPr txBox="1"/>
          <p:nvPr/>
        </p:nvSpPr>
        <p:spPr>
          <a:xfrm>
            <a:off x="852163" y="907641"/>
            <a:ext cx="7495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Very forward jet measurements are extremely challenging: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hadronic shower transverse profile width ~15 cm, independent of </a:t>
            </a:r>
            <a:r>
              <a:rPr lang="en-US" sz="2000" dirty="0">
                <a:solidFill>
                  <a:srgbClr val="00B050"/>
                </a:solidFill>
                <a:latin typeface="Symbol" pitchFamily="2" charset="2"/>
                <a:cs typeface="Times New Roman"/>
              </a:rPr>
              <a:t>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+mj-lt"/>
                <a:cs typeface="Times New Roman"/>
              </a:rPr>
              <a:t>but profile in (</a:t>
            </a:r>
            <a:r>
              <a:rPr lang="en-US" sz="2000" dirty="0" err="1">
                <a:solidFill>
                  <a:srgbClr val="00B050"/>
                </a:solidFill>
                <a:latin typeface="+mj-lt"/>
                <a:cs typeface="Times New Roman"/>
              </a:rPr>
              <a:t>x,y</a:t>
            </a:r>
            <a:r>
              <a:rPr lang="en-US" sz="2000" dirty="0">
                <a:solidFill>
                  <a:srgbClr val="00B050"/>
                </a:solidFill>
                <a:latin typeface="+mj-lt"/>
                <a:cs typeface="Times New Roman"/>
              </a:rPr>
              <a:t>) of jet with fixed R in (</a:t>
            </a:r>
            <a:r>
              <a:rPr lang="en-US" sz="2000" dirty="0" err="1">
                <a:solidFill>
                  <a:srgbClr val="00B050"/>
                </a:solidFill>
                <a:latin typeface="Symbol" pitchFamily="2" charset="2"/>
                <a:cs typeface="Times New Roman"/>
              </a:rPr>
              <a:t>h,f</a:t>
            </a:r>
            <a:r>
              <a:rPr lang="en-US" sz="2000" dirty="0">
                <a:solidFill>
                  <a:srgbClr val="00B050"/>
                </a:solidFill>
                <a:latin typeface="+mj-lt"/>
                <a:cs typeface="Times New Roman"/>
              </a:rPr>
              <a:t>) shrinks at high </a:t>
            </a:r>
            <a:r>
              <a:rPr lang="en-US" sz="2000" dirty="0">
                <a:solidFill>
                  <a:srgbClr val="00B050"/>
                </a:solidFill>
                <a:latin typeface="Symbol" pitchFamily="2" charset="2"/>
                <a:cs typeface="Times New Roman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8D8A3-50C0-E591-17F2-07DB66BB5384}"/>
              </a:ext>
            </a:extLst>
          </p:cNvPr>
          <p:cNvSpPr txBox="1"/>
          <p:nvPr/>
        </p:nvSpPr>
        <p:spPr>
          <a:xfrm>
            <a:off x="1503543" y="2166687"/>
            <a:ext cx="5971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Average hadronic shower profile of single </a:t>
            </a:r>
            <a:r>
              <a:rPr lang="en-US" sz="2000" dirty="0">
                <a:solidFill>
                  <a:srgbClr val="7030A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sz="2000" baseline="30000" dirty="0">
                <a:solidFill>
                  <a:srgbClr val="7030A0"/>
                </a:solidFill>
                <a:latin typeface="Times New Roman"/>
                <a:cs typeface="Times New Roman"/>
              </a:rPr>
              <a:t>+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with E=500 GeV in </a:t>
            </a:r>
            <a:r>
              <a:rPr lang="en-US" sz="2000" dirty="0" err="1">
                <a:solidFill>
                  <a:srgbClr val="7030A0"/>
                </a:solidFill>
                <a:latin typeface="Times New Roman"/>
                <a:cs typeface="Times New Roman"/>
              </a:rPr>
              <a:t>FoCal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at various </a:t>
            </a:r>
            <a:r>
              <a:rPr lang="en-US" sz="2000" dirty="0">
                <a:solidFill>
                  <a:srgbClr val="7030A0"/>
                </a:solidFill>
                <a:latin typeface="Symbol" pitchFamily="2" charset="2"/>
                <a:cs typeface="Times New Roman"/>
              </a:rPr>
              <a:t>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F11CE8-E2C7-2E4A-E591-DAE7A63C4B1B}"/>
              </a:ext>
            </a:extLst>
          </p:cNvPr>
          <p:cNvGrpSpPr/>
          <p:nvPr/>
        </p:nvGrpSpPr>
        <p:grpSpPr>
          <a:xfrm>
            <a:off x="507974" y="2995251"/>
            <a:ext cx="8128044" cy="2487530"/>
            <a:chOff x="507974" y="2995251"/>
            <a:chExt cx="8128044" cy="24875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84A75C-2929-C8F5-79B3-42ED12F00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74" y="2995251"/>
              <a:ext cx="8128044" cy="24875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8E4480-426C-E20B-F50F-6D3E02D46BAE}"/>
                </a:ext>
              </a:extLst>
            </p:cNvPr>
            <p:cNvSpPr txBox="1"/>
            <p:nvPr/>
          </p:nvSpPr>
          <p:spPr>
            <a:xfrm>
              <a:off x="867824" y="4738492"/>
              <a:ext cx="803425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2" charset="2"/>
                  <a:cs typeface="Times New Roman"/>
                </a:rPr>
                <a:t>h</a:t>
              </a:r>
              <a:r>
                <a:rPr lang="en-US" dirty="0">
                  <a:latin typeface="Times New Roman"/>
                  <a:cs typeface="Times New Roman"/>
                </a:rPr>
                <a:t>=4.9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F0FC29-7DD6-C761-12F9-A3C6F3703C9F}"/>
                </a:ext>
              </a:extLst>
            </p:cNvPr>
            <p:cNvSpPr txBox="1"/>
            <p:nvPr/>
          </p:nvSpPr>
          <p:spPr>
            <a:xfrm>
              <a:off x="3512591" y="4726964"/>
              <a:ext cx="803425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2" charset="2"/>
                  <a:cs typeface="Times New Roman"/>
                </a:rPr>
                <a:t>h</a:t>
              </a:r>
              <a:r>
                <a:rPr lang="en-US" dirty="0">
                  <a:latin typeface="Times New Roman"/>
                  <a:cs typeface="Times New Roman"/>
                </a:rPr>
                <a:t>=4.5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42BFC1-A5EF-148A-F6DA-3E402885E980}"/>
                </a:ext>
              </a:extLst>
            </p:cNvPr>
            <p:cNvSpPr txBox="1"/>
            <p:nvPr/>
          </p:nvSpPr>
          <p:spPr>
            <a:xfrm>
              <a:off x="6269644" y="4726964"/>
              <a:ext cx="803425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2" charset="2"/>
                  <a:cs typeface="Times New Roman"/>
                </a:rPr>
                <a:t>h</a:t>
              </a:r>
              <a:r>
                <a:rPr lang="en-US" dirty="0">
                  <a:latin typeface="Times New Roman"/>
                  <a:cs typeface="Times New Roman"/>
                </a:rPr>
                <a:t>=4.0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176AE8-B494-9C56-6F99-6B3E16FB707F}"/>
              </a:ext>
            </a:extLst>
          </p:cNvPr>
          <p:cNvSpPr txBox="1"/>
          <p:nvPr/>
        </p:nvSpPr>
        <p:spPr>
          <a:xfrm>
            <a:off x="795866" y="5684600"/>
            <a:ext cx="7552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Black: contour of jet with R=0.6 in </a:t>
            </a:r>
            <a:r>
              <a:rPr lang="en-US" sz="2000" dirty="0">
                <a:latin typeface="+mj-lt"/>
                <a:cs typeface="Times New Roman"/>
              </a:rPr>
              <a:t>(</a:t>
            </a:r>
            <a:r>
              <a:rPr lang="en-US" sz="2000" dirty="0" err="1">
                <a:latin typeface="Symbol" pitchFamily="2" charset="2"/>
                <a:cs typeface="Times New Roman"/>
              </a:rPr>
              <a:t>h,f</a:t>
            </a:r>
            <a:r>
              <a:rPr lang="en-US" sz="2000" dirty="0">
                <a:latin typeface="+mj-lt"/>
                <a:cs typeface="Times New Roman"/>
              </a:rPr>
              <a:t>)</a:t>
            </a:r>
          </a:p>
          <a:p>
            <a:r>
              <a:rPr lang="en-US" sz="2000" dirty="0">
                <a:solidFill>
                  <a:srgbClr val="FF0000"/>
                </a:solidFill>
                <a:latin typeface="+mj-lt"/>
                <a:cs typeface="Times New Roman"/>
              </a:rPr>
              <a:t>Red: nuclear interaction length of Cu; contains ~81% of shower energy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8581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65702-AD1B-28CC-E233-9AD68EE1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A5A9F-7BF3-D1EE-3911-7297D05D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5F895-A25F-EDFB-AAA8-3F26FAB9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A0C5A-FC3C-49DB-9D29-B57B0E91D7DD}"/>
              </a:ext>
            </a:extLst>
          </p:cNvPr>
          <p:cNvSpPr txBox="1"/>
          <p:nvPr/>
        </p:nvSpPr>
        <p:spPr>
          <a:xfrm>
            <a:off x="198179" y="3665824"/>
            <a:ext cx="8881328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effectLst/>
                <a:latin typeface="+mj-lt"/>
              </a:rPr>
              <a:t>QCD phenomena evolve only logarithmically in x and Q</a:t>
            </a:r>
            <a:r>
              <a:rPr lang="en-US" sz="2000" baseline="30000" dirty="0">
                <a:solidFill>
                  <a:srgbClr val="0070C0"/>
                </a:solidFill>
                <a:effectLst/>
                <a:latin typeface="+mj-lt"/>
              </a:rPr>
              <a:t>2</a:t>
            </a:r>
            <a:endParaRPr lang="en-US" sz="2000" baseline="30000" dirty="0">
              <a:solidFill>
                <a:srgbClr val="0070C0"/>
              </a:solidFill>
              <a:latin typeface="+mj-lt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→ </a:t>
            </a:r>
            <a:r>
              <a:rPr lang="en-US" sz="2000" dirty="0">
                <a:solidFill>
                  <a:srgbClr val="0070C0"/>
                </a:solidFill>
                <a:effectLst/>
                <a:latin typeface="+mj-lt"/>
              </a:rPr>
              <a:t>experimental study of non-linear QCD evolution requires 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“logarithmically broad” coverage in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(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x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Q</a:t>
            </a:r>
            <a:r>
              <a:rPr lang="en-US" sz="2000" b="1" baseline="30000" dirty="0">
                <a:solidFill>
                  <a:srgbClr val="0070C0"/>
                </a:solidFill>
                <a:effectLst/>
                <a:latin typeface="+mj-lt"/>
              </a:rPr>
              <a:t>2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)</a:t>
            </a:r>
          </a:p>
          <a:p>
            <a:pPr lvl="1"/>
            <a:endParaRPr lang="en-US" sz="2000" dirty="0">
              <a:solidFill>
                <a:srgbClr val="00B050"/>
              </a:solidFill>
              <a:effectLst/>
              <a:latin typeface="+mj-lt"/>
            </a:endParaRPr>
          </a:p>
          <a:p>
            <a:r>
              <a:rPr lang="en-US" sz="2000" b="1" dirty="0">
                <a:solidFill>
                  <a:srgbClr val="00B050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B050"/>
                </a:solidFill>
                <a:effectLst/>
                <a:latin typeface="+mj-lt"/>
              </a:rPr>
              <a:t>niversality</a:t>
            </a:r>
            <a:r>
              <a:rPr lang="en-US" sz="2000" dirty="0">
                <a:solidFill>
                  <a:srgbClr val="00B050"/>
                </a:solidFill>
                <a:effectLst/>
                <a:latin typeface="+mj-lt"/>
              </a:rPr>
              <a:t>: correct theoretical description must self-consistently describe measurements of </a:t>
            </a:r>
            <a:r>
              <a:rPr lang="en-US" sz="2000" b="1" dirty="0">
                <a:solidFill>
                  <a:srgbClr val="00B050"/>
                </a:solidFill>
                <a:effectLst/>
                <a:latin typeface="+mj-lt"/>
              </a:rPr>
              <a:t>multiple observables at low (x,Q</a:t>
            </a:r>
            <a:r>
              <a:rPr lang="en-US" sz="2000" b="1" baseline="30000" dirty="0">
                <a:solidFill>
                  <a:srgbClr val="00B050"/>
                </a:solidFill>
                <a:effectLst/>
                <a:latin typeface="+mj-lt"/>
              </a:rPr>
              <a:t>2</a:t>
            </a:r>
            <a:r>
              <a:rPr lang="en-US" sz="2000" b="1" dirty="0">
                <a:solidFill>
                  <a:srgbClr val="00B050"/>
                </a:solidFill>
                <a:effectLst/>
                <a:latin typeface="+mj-lt"/>
              </a:rPr>
              <a:t>) in multiple collision systems</a:t>
            </a:r>
          </a:p>
          <a:p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M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</a:rPr>
              <a:t>ulti-messenger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program: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</a:rPr>
              <a:t>combine measurements </a:t>
            </a:r>
            <a:r>
              <a:rPr lang="en-US" sz="2000" dirty="0">
                <a:solidFill>
                  <a:srgbClr val="7030A0"/>
                </a:solidFill>
                <a:effectLst/>
                <a:latin typeface="+mj-lt"/>
              </a:rPr>
              <a:t>from e-A DIS and diffractive interactions at EIC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</a:rPr>
              <a:t>, with </a:t>
            </a:r>
            <a:r>
              <a:rPr lang="en-US" sz="2000" dirty="0">
                <a:effectLst/>
                <a:latin typeface="+mj-lt"/>
              </a:rPr>
              <a:t>forward p-A collisions at RHIC and LHC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00AFF-F8BC-37D6-D14A-6022AFADADE1}"/>
              </a:ext>
            </a:extLst>
          </p:cNvPr>
          <p:cNvSpPr txBox="1"/>
          <p:nvPr/>
        </p:nvSpPr>
        <p:spPr>
          <a:xfrm>
            <a:off x="-1021278" y="326571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→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C1B441-4F24-FC29-0CB8-E914E64E18F4}"/>
              </a:ext>
            </a:extLst>
          </p:cNvPr>
          <p:cNvSpPr txBox="1"/>
          <p:nvPr/>
        </p:nvSpPr>
        <p:spPr>
          <a:xfrm>
            <a:off x="3765842" y="3177769"/>
            <a:ext cx="43277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93E9D-6FF5-32F2-505D-448E08CA496D}"/>
              </a:ext>
            </a:extLst>
          </p:cNvPr>
          <p:cNvSpPr txBox="1"/>
          <p:nvPr/>
        </p:nvSpPr>
        <p:spPr>
          <a:xfrm>
            <a:off x="4382652" y="1233503"/>
            <a:ext cx="463001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imes New Roman"/>
                <a:cs typeface="Times New Roman"/>
              </a:rPr>
              <a:t>Is this the correct description of the low-x structure of matter?</a:t>
            </a:r>
          </a:p>
          <a:p>
            <a:endParaRPr lang="en-US" sz="2000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chemeClr val="accent2"/>
                </a:solidFill>
                <a:latin typeface="Times New Roman"/>
                <a:cs typeface="Times New Roman"/>
              </a:rPr>
              <a:t>How do we test it experimentally?</a:t>
            </a:r>
          </a:p>
        </p:txBody>
      </p:sp>
      <p:pic>
        <p:nvPicPr>
          <p:cNvPr id="2" name="Picture 1" descr="RegionsOfWaveFunction_xQ2.eps">
            <a:extLst>
              <a:ext uri="{FF2B5EF4-FFF2-40B4-BE49-F238E27FC236}">
                <a16:creationId xmlns:a16="http://schemas.microsoft.com/office/drawing/2014/main" id="{E94EF694-CCC1-819F-7E42-E8294A4DD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431"/>
            <a:ext cx="4327718" cy="32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40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608-12F9-9F5D-09B9-CB5316C4F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218"/>
          </a:xfrm>
        </p:spPr>
        <p:txBody>
          <a:bodyPr/>
          <a:lstStyle/>
          <a:p>
            <a:r>
              <a:rPr lang="en-US" dirty="0"/>
              <a:t>Jets in </a:t>
            </a:r>
            <a:r>
              <a:rPr lang="en-US" dirty="0" err="1"/>
              <a:t>FoCal</a:t>
            </a:r>
            <a:r>
              <a:rPr lang="en-US" dirty="0"/>
              <a:t>: Jet Energy Scale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E408B-8F90-0FF0-D4A7-8CE3513F4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E389D-8646-D9A5-869E-6C52ED838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FA73F-3203-7C87-1BFD-C810D3F2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7516B-4F42-2A79-C61A-3BC3BC8A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295" y="1120519"/>
            <a:ext cx="2566763" cy="658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C76CA-7536-6AE3-09B3-1BA86F015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8"/>
          <a:stretch/>
        </p:blipFill>
        <p:spPr>
          <a:xfrm>
            <a:off x="1762602" y="1864049"/>
            <a:ext cx="5183305" cy="32679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BDD5A8-D4FF-0AC3-922B-B387EF565AF6}"/>
              </a:ext>
            </a:extLst>
          </p:cNvPr>
          <p:cNvSpPr txBox="1"/>
          <p:nvPr/>
        </p:nvSpPr>
        <p:spPr>
          <a:xfrm>
            <a:off x="1358079" y="1155621"/>
            <a:ext cx="2613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Jet performance metric: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69845C-B569-E666-2CEF-1C41E472D77E}"/>
              </a:ext>
            </a:extLst>
          </p:cNvPr>
          <p:cNvSpPr txBox="1"/>
          <p:nvPr/>
        </p:nvSpPr>
        <p:spPr>
          <a:xfrm>
            <a:off x="1762602" y="5397551"/>
            <a:ext cx="5186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Misses &gt;25% of jet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complex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systematics of model-dependent corrections?</a:t>
            </a:r>
          </a:p>
        </p:txBody>
      </p:sp>
    </p:spTree>
    <p:extLst>
      <p:ext uri="{BB962C8B-B14F-4D97-AF65-F5344CB8AC3E}">
        <p14:creationId xmlns:p14="http://schemas.microsoft.com/office/powerpoint/2010/main" val="3426695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F230-002E-3C0A-3F48-9FBA285F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 mitigation: Neutral Energy Fraction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06C2D-1D39-64BE-8B12-4978097F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A9C56-4B88-DC70-9D85-E57524AA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716B3-54AA-69DD-7AE7-96AA7A2D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0CA13-FD73-3A03-9385-E66E45AF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14" y="2733031"/>
            <a:ext cx="3535017" cy="3049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50227E-E806-AA8F-BB79-DFCA1433F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58"/>
          <a:stretch/>
        </p:blipFill>
        <p:spPr>
          <a:xfrm>
            <a:off x="4107331" y="2858951"/>
            <a:ext cx="4322618" cy="2797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55DCB1-ABBD-5B2F-F192-DFF43B1DAB85}"/>
              </a:ext>
            </a:extLst>
          </p:cNvPr>
          <p:cNvSpPr txBox="1"/>
          <p:nvPr/>
        </p:nvSpPr>
        <p:spPr>
          <a:xfrm>
            <a:off x="318539" y="838716"/>
            <a:ext cx="8506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NEF: fraction of jet energy carried by EM shower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Mitigation strategy: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utilize tighter transverse profile of EM shower and excellent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FoCal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-E spatial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bias jet selection by Neutral Energy Fraction (NEF)</a:t>
            </a: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FC7F5-9C56-06B5-D9D5-37C0EA45C3C1}"/>
              </a:ext>
            </a:extLst>
          </p:cNvPr>
          <p:cNvSpPr txBox="1"/>
          <p:nvPr/>
        </p:nvSpPr>
        <p:spPr>
          <a:xfrm>
            <a:off x="1245269" y="2340490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NEF probability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8F202-CB0B-E015-D368-5B8476857B9F}"/>
              </a:ext>
            </a:extLst>
          </p:cNvPr>
          <p:cNvSpPr txBox="1"/>
          <p:nvPr/>
        </p:nvSpPr>
        <p:spPr>
          <a:xfrm>
            <a:off x="6042135" y="2426132"/>
            <a:ext cx="628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JES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EE3AF-E1A7-BEC2-FA88-E21734CDE5F3}"/>
              </a:ext>
            </a:extLst>
          </p:cNvPr>
          <p:cNvSpPr txBox="1"/>
          <p:nvPr/>
        </p:nvSpPr>
        <p:spPr>
          <a:xfrm>
            <a:off x="1100536" y="5969801"/>
            <a:ext cx="6942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Theory issues: does NEF cut break factorization? How to model?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9257BB-0F93-92F2-8649-75E44EFB23FD}"/>
              </a:ext>
            </a:extLst>
          </p:cNvPr>
          <p:cNvCxnSpPr>
            <a:cxnSpLocks/>
          </p:cNvCxnSpPr>
          <p:nvPr/>
        </p:nvCxnSpPr>
        <p:spPr>
          <a:xfrm flipH="1" flipV="1">
            <a:off x="3101867" y="4197927"/>
            <a:ext cx="10581" cy="12192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82C209-4AFE-F69D-BF80-8AADF673C916}"/>
              </a:ext>
            </a:extLst>
          </p:cNvPr>
          <p:cNvCxnSpPr>
            <a:cxnSpLocks/>
          </p:cNvCxnSpPr>
          <p:nvPr/>
        </p:nvCxnSpPr>
        <p:spPr>
          <a:xfrm flipV="1">
            <a:off x="1602304" y="4045527"/>
            <a:ext cx="0" cy="1399301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C890BF-A637-31B6-CFE3-C5DD38B5439D}"/>
              </a:ext>
            </a:extLst>
          </p:cNvPr>
          <p:cNvCxnSpPr/>
          <p:nvPr/>
        </p:nvCxnSpPr>
        <p:spPr>
          <a:xfrm>
            <a:off x="3154013" y="4502727"/>
            <a:ext cx="295769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073031-BB05-B916-3543-353957070389}"/>
              </a:ext>
            </a:extLst>
          </p:cNvPr>
          <p:cNvCxnSpPr>
            <a:cxnSpLocks/>
          </p:cNvCxnSpPr>
          <p:nvPr/>
        </p:nvCxnSpPr>
        <p:spPr>
          <a:xfrm flipH="1">
            <a:off x="1132886" y="4447313"/>
            <a:ext cx="35857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042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A4D7D7F8-C4F0-D846-D361-8ACD4CA8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64"/>
            <a:ext cx="8229600" cy="562437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channels under study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ED70C-7F1D-4191-44E7-2CD30A295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A508FE-E3FD-F10F-33E4-845A99D1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A570C-BA32-E6BE-9762-8C27B520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B4A42-5EAA-B1BF-ECB8-036574FE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" y="1334917"/>
            <a:ext cx="3245431" cy="2673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A207B7-7DB7-055F-BC6F-858F6BB4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298" y="1469689"/>
            <a:ext cx="3711217" cy="23236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C908C1-CC16-5BD8-128B-166BA701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822" y="4486143"/>
            <a:ext cx="3457450" cy="21647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502A04-8422-D3D2-30D2-C9753F746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34" y="916768"/>
            <a:ext cx="1839928" cy="238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5C0FA2-5EF7-47BC-6955-08BCD4DFE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022" y="939132"/>
            <a:ext cx="1117600" cy="21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175114-905D-E447-9D6A-8926BFDD8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214" y="4110163"/>
            <a:ext cx="1397000" cy="266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90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F81D98-A4FE-1052-4F7B-0F339E75FC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0"/>
                <a:ext cx="8229600" cy="7044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UPCs in </a:t>
                </a:r>
                <a:r>
                  <a:rPr lang="en-US" dirty="0" err="1"/>
                  <a:t>FoCal</a:t>
                </a:r>
                <a:r>
                  <a:rPr lang="en-US" dirty="0"/>
                  <a:t>: photoproduction of J/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F81D98-A4FE-1052-4F7B-0F339E75F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0"/>
                <a:ext cx="8229600" cy="704456"/>
              </a:xfrm>
              <a:blipFill>
                <a:blip r:embed="rId2"/>
                <a:stretch>
                  <a:fillRect l="-1389" t="-8929" r="-77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FC6E7-772E-9405-607A-B0193A13F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67B8B-334D-2D67-24B3-3A1E5DD2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9F192-884C-C517-4E88-B0EEE223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A47E3-703B-9AE8-4AF8-CCF4DA25A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8" r="18679" b="30804"/>
          <a:stretch/>
        </p:blipFill>
        <p:spPr>
          <a:xfrm>
            <a:off x="0" y="1062230"/>
            <a:ext cx="4050567" cy="2844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B5A26-E19A-A184-8F35-870CA01AB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88" r="21407" b="40404"/>
          <a:stretch/>
        </p:blipFill>
        <p:spPr>
          <a:xfrm>
            <a:off x="85991" y="3983477"/>
            <a:ext cx="4053108" cy="2719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CF67D4-5A38-4F3E-AB21-FE2591FEF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596" y="2418985"/>
            <a:ext cx="3566216" cy="240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52F6C1-77CE-5C1C-5211-CED12D1A8B18}"/>
              </a:ext>
            </a:extLst>
          </p:cNvPr>
          <p:cNvSpPr txBox="1"/>
          <p:nvPr/>
        </p:nvSpPr>
        <p:spPr>
          <a:xfrm>
            <a:off x="3009634" y="626779"/>
            <a:ext cx="5830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Bylinkin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Nystrand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D. Tapia Takaki, J. Phys. G 50 (2023) 055105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BBCC1-9AAA-883A-6E60-F67DD1D067FB}"/>
              </a:ext>
            </a:extLst>
          </p:cNvPr>
          <p:cNvSpPr txBox="1"/>
          <p:nvPr/>
        </p:nvSpPr>
        <p:spPr>
          <a:xfrm>
            <a:off x="4031955" y="5818023"/>
            <a:ext cx="3020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Coherent vs incoherent scattering: dissociative production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F3A9F4-C9EA-AE0A-AC5A-9C7A3FB39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6823" y="5950228"/>
            <a:ext cx="1866900" cy="4826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C4B77D-205B-023D-1F59-03F80CD73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273" y="2837643"/>
            <a:ext cx="1752600" cy="2159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8BF7FA-7528-A5E2-8420-FF21EE9E8FFD}"/>
              </a:ext>
            </a:extLst>
          </p:cNvPr>
          <p:cNvSpPr txBox="1"/>
          <p:nvPr/>
        </p:nvSpPr>
        <p:spPr>
          <a:xfrm>
            <a:off x="5075596" y="3088612"/>
            <a:ext cx="356621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FoCal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extends reach in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W</a:t>
            </a:r>
            <a:r>
              <a:rPr lang="en-US" sz="2000" baseline="-25000" dirty="0" err="1">
                <a:solidFill>
                  <a:srgbClr val="FF000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endParaRPr lang="en-US" sz="2000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2000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Explores region where saturation effects may be significant</a:t>
            </a:r>
          </a:p>
        </p:txBody>
      </p:sp>
    </p:spTree>
    <p:extLst>
      <p:ext uri="{BB962C8B-B14F-4D97-AF65-F5344CB8AC3E}">
        <p14:creationId xmlns:p14="http://schemas.microsoft.com/office/powerpoint/2010/main" val="3057380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DAAA-6973-1C52-BE76-83FD6C7A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3" y="441362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Big-picture question: how can we discriminate non-linear from linear QCD evolution?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0E6025-D446-07D3-7104-45F82EB2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200C2-B3EF-0BE1-0654-F8F5C6D7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D8E82-831D-E42E-A1D0-043429C5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3C4AC-469E-6491-34B5-5E26167813EA}"/>
              </a:ext>
            </a:extLst>
          </p:cNvPr>
          <p:cNvSpPr txBox="1"/>
          <p:nvPr/>
        </p:nvSpPr>
        <p:spPr>
          <a:xfrm>
            <a:off x="744224" y="2286688"/>
            <a:ext cx="8042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Fast-forward 10 years: lots of beautiful new data </a:t>
            </a:r>
          </a:p>
          <a:p>
            <a:endParaRPr lang="en-US" sz="200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ep, </a:t>
            </a: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eA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: F</a:t>
            </a:r>
            <a:r>
              <a:rPr lang="en-US" sz="2000" baseline="-25000" dirty="0">
                <a:solidFill>
                  <a:srgbClr val="0070C0"/>
                </a:solidFill>
                <a:latin typeface="Times New Roman"/>
                <a:cs typeface="Times New Roman"/>
              </a:rPr>
              <a:t>2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, F</a:t>
            </a:r>
            <a:r>
              <a:rPr lang="en-US" sz="2000" baseline="-25000" dirty="0">
                <a:solidFill>
                  <a:srgbClr val="0070C0"/>
                </a:solidFill>
                <a:latin typeface="Times New Roman"/>
                <a:cs typeface="Times New Roman"/>
              </a:rPr>
              <a:t>L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, diffractive,…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pA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 from </a:t>
            </a: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EIC+forward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 RHIC/LHC: photons, di-jets, UPCs,…  </a:t>
            </a: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DA663-8534-4EAE-781D-63C0937A1BDB}"/>
              </a:ext>
            </a:extLst>
          </p:cNvPr>
          <p:cNvSpPr txBox="1"/>
          <p:nvPr/>
        </p:nvSpPr>
        <p:spPr>
          <a:xfrm>
            <a:off x="739561" y="4245428"/>
            <a:ext cx="727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How will we use these vast and heterogenous datasets optimally to search for non-linear evolution and quantify its effects?</a:t>
            </a:r>
          </a:p>
          <a:p>
            <a:endParaRPr lang="en-US" sz="2000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Following slides provide components of the answer</a:t>
            </a:r>
          </a:p>
        </p:txBody>
      </p:sp>
    </p:spTree>
    <p:extLst>
      <p:ext uri="{BB962C8B-B14F-4D97-AF65-F5344CB8AC3E}">
        <p14:creationId xmlns:p14="http://schemas.microsoft.com/office/powerpoint/2010/main" val="1389025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3460-3727-4580-303C-9A6310EF0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6" y="-23109"/>
            <a:ext cx="6712729" cy="962896"/>
          </a:xfrm>
        </p:spPr>
        <p:txBody>
          <a:bodyPr>
            <a:normAutofit/>
          </a:bodyPr>
          <a:lstStyle/>
          <a:p>
            <a:r>
              <a:rPr lang="en-US" dirty="0"/>
              <a:t>Non-linearity via DIS structure </a:t>
            </a:r>
            <a:r>
              <a:rPr lang="en-US" dirty="0" err="1"/>
              <a:t>fns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A1B9F-DF6A-9C2A-4B9E-E19541D3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5FC2C-4F43-380A-2575-BD092F21C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1C303-9824-6290-7F25-60BF5721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70DB5-9008-03A5-4EEF-1E8362C7E826}"/>
              </a:ext>
            </a:extLst>
          </p:cNvPr>
          <p:cNvSpPr txBox="1"/>
          <p:nvPr/>
        </p:nvSpPr>
        <p:spPr>
          <a:xfrm>
            <a:off x="288516" y="882962"/>
            <a:ext cx="879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+mj-lt"/>
              </a:rPr>
              <a:t>Example: what is the sensitivity of DIS Structure Functions for discriminating linear  and non-linear evolution?</a:t>
            </a:r>
            <a:endParaRPr lang="en-US" sz="2000" dirty="0">
              <a:solidFill>
                <a:srgbClr val="0070C0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8A175-5672-500D-4775-27E41D989098}"/>
              </a:ext>
            </a:extLst>
          </p:cNvPr>
          <p:cNvSpPr txBox="1"/>
          <p:nvPr/>
        </p:nvSpPr>
        <p:spPr>
          <a:xfrm>
            <a:off x="288516" y="1642702"/>
            <a:ext cx="58253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+mj-lt"/>
              </a:rPr>
              <a:t>Toy model: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Compute F</a:t>
            </a:r>
            <a:r>
              <a:rPr lang="en-US" sz="1600" baseline="-25000" dirty="0">
                <a:solidFill>
                  <a:srgbClr val="00B050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and F</a:t>
            </a:r>
            <a:r>
              <a:rPr lang="en-US" sz="1600" baseline="-25000" dirty="0">
                <a:solidFill>
                  <a:srgbClr val="00B050"/>
                </a:solidFill>
                <a:latin typeface="+mj-lt"/>
              </a:rPr>
              <a:t>L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in EIC and </a:t>
            </a:r>
            <a:r>
              <a:rPr lang="en-US" sz="1600" dirty="0" err="1">
                <a:solidFill>
                  <a:srgbClr val="00B050"/>
                </a:solidFill>
                <a:latin typeface="+mj-lt"/>
              </a:rPr>
              <a:t>LHeC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kinematics; no exp. </a:t>
            </a:r>
            <a:r>
              <a:rPr lang="en-US" sz="1600" dirty="0" err="1">
                <a:solidFill>
                  <a:srgbClr val="00B050"/>
                </a:solidFill>
                <a:latin typeface="+mj-lt"/>
              </a:rPr>
              <a:t>uncert</a:t>
            </a: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Both collinear factorization and CGC (non-linear)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Match at x~10</a:t>
            </a:r>
            <a:r>
              <a:rPr lang="en-US" sz="1600" baseline="30000" dirty="0">
                <a:solidFill>
                  <a:srgbClr val="00B050"/>
                </a:solidFill>
                <a:latin typeface="+mj-lt"/>
              </a:rPr>
              <a:t>-2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and Q</a:t>
            </a:r>
            <a:r>
              <a:rPr lang="en-US" sz="1600" baseline="30000" dirty="0">
                <a:solidFill>
                  <a:srgbClr val="00B050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~10Q</a:t>
            </a:r>
            <a:r>
              <a:rPr lang="en-US" sz="1600" baseline="-25000" dirty="0">
                <a:solidFill>
                  <a:srgbClr val="00B050"/>
                </a:solidFill>
                <a:latin typeface="+mj-lt"/>
              </a:rPr>
              <a:t>s</a:t>
            </a:r>
            <a:r>
              <a:rPr lang="en-US" sz="1600" baseline="30000" dirty="0">
                <a:solidFill>
                  <a:srgbClr val="00B050"/>
                </a:solidFill>
                <a:latin typeface="+mj-lt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Evolve away from matching region and compare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BA72B-208A-E4F1-CA57-1FCB956CDD4C}"/>
              </a:ext>
            </a:extLst>
          </p:cNvPr>
          <p:cNvSpPr txBox="1"/>
          <p:nvPr/>
        </p:nvSpPr>
        <p:spPr>
          <a:xfrm>
            <a:off x="1834789" y="3216342"/>
            <a:ext cx="5553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Relative difference of nonlinear and linear evolution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D86477-2F46-3889-4905-161DEBDBDB86}"/>
              </a:ext>
            </a:extLst>
          </p:cNvPr>
          <p:cNvGrpSpPr/>
          <p:nvPr/>
        </p:nvGrpSpPr>
        <p:grpSpPr>
          <a:xfrm>
            <a:off x="901700" y="3591440"/>
            <a:ext cx="7340600" cy="2679700"/>
            <a:chOff x="672107" y="3555576"/>
            <a:chExt cx="7340600" cy="2679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3A0A72-92EA-F6C5-21F0-9DA6A2883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107" y="3555576"/>
              <a:ext cx="7340600" cy="26797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440ECB-655E-7D51-F583-51FC77E74C8E}"/>
                </a:ext>
              </a:extLst>
            </p:cNvPr>
            <p:cNvSpPr/>
            <p:nvPr/>
          </p:nvSpPr>
          <p:spPr>
            <a:xfrm>
              <a:off x="3044022" y="5306290"/>
              <a:ext cx="1015360" cy="20781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4051B4-5EDE-0CE7-6572-19AE6EA4527C}"/>
                </a:ext>
              </a:extLst>
            </p:cNvPr>
            <p:cNvSpPr txBox="1"/>
            <p:nvPr/>
          </p:nvSpPr>
          <p:spPr>
            <a:xfrm>
              <a:off x="2507675" y="5285504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EIC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BBF5FB-64C1-225B-208B-B9C0C186CD81}"/>
                </a:ext>
              </a:extLst>
            </p:cNvPr>
            <p:cNvSpPr/>
            <p:nvPr/>
          </p:nvSpPr>
          <p:spPr>
            <a:xfrm>
              <a:off x="6867879" y="4090419"/>
              <a:ext cx="1015360" cy="20781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5DB2C2-422F-5250-F390-D7CE41BC0EB2}"/>
                </a:ext>
              </a:extLst>
            </p:cNvPr>
            <p:cNvSpPr txBox="1"/>
            <p:nvPr/>
          </p:nvSpPr>
          <p:spPr>
            <a:xfrm>
              <a:off x="6330129" y="4056899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EIC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B56B74-5F16-656F-FA6A-7DC399E9BF41}"/>
                </a:ext>
              </a:extLst>
            </p:cNvPr>
            <p:cNvSpPr txBox="1"/>
            <p:nvPr/>
          </p:nvSpPr>
          <p:spPr>
            <a:xfrm>
              <a:off x="1273842" y="3705283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latin typeface="Times New Roman"/>
                  <a:cs typeface="Times New Roman"/>
                </a:rPr>
                <a:t>197</a:t>
              </a:r>
              <a:r>
                <a:rPr lang="en-US" sz="2000" dirty="0">
                  <a:latin typeface="Times New Roman"/>
                  <a:cs typeface="Times New Roman"/>
                </a:rPr>
                <a:t>Au F</a:t>
              </a:r>
              <a:r>
                <a:rPr lang="en-US" sz="2000" baseline="-25000" dirty="0">
                  <a:latin typeface="Times New Roman"/>
                  <a:cs typeface="Times New Roman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D03B72-9C4C-30B6-06AC-8F252E5CF523}"/>
                </a:ext>
              </a:extLst>
            </p:cNvPr>
            <p:cNvSpPr txBox="1"/>
            <p:nvPr/>
          </p:nvSpPr>
          <p:spPr>
            <a:xfrm>
              <a:off x="5187665" y="3677663"/>
              <a:ext cx="10647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latin typeface="Times New Roman"/>
                  <a:cs typeface="Times New Roman"/>
                </a:rPr>
                <a:t>197</a:t>
              </a:r>
              <a:r>
                <a:rPr lang="en-US" sz="2000" dirty="0">
                  <a:latin typeface="Times New Roman"/>
                  <a:cs typeface="Times New Roman"/>
                </a:rPr>
                <a:t>Au F</a:t>
              </a:r>
              <a:r>
                <a:rPr lang="en-US" sz="2000" baseline="-25000" dirty="0">
                  <a:latin typeface="Times New Roman"/>
                  <a:cs typeface="Times New Roman"/>
                </a:rPr>
                <a:t>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074B32-66F0-E840-B337-8F4D78189B6D}"/>
              </a:ext>
            </a:extLst>
          </p:cNvPr>
          <p:cNvSpPr txBox="1"/>
          <p:nvPr/>
        </p:nvSpPr>
        <p:spPr>
          <a:xfrm>
            <a:off x="7097472" y="156425"/>
            <a:ext cx="200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+mj-lt"/>
              </a:rPr>
              <a:t>Armesto</a:t>
            </a:r>
            <a:r>
              <a:rPr lang="en-US" sz="1200" i="1" dirty="0">
                <a:latin typeface="+mj-lt"/>
              </a:rPr>
              <a:t> et al.</a:t>
            </a:r>
          </a:p>
          <a:p>
            <a:r>
              <a:rPr lang="en-US" sz="1200" i="1" dirty="0">
                <a:latin typeface="+mj-lt"/>
              </a:rPr>
              <a:t>PRD 105 (2022) 11, 114017 </a:t>
            </a:r>
          </a:p>
          <a:p>
            <a:r>
              <a:rPr lang="en-US" sz="1200" i="1" dirty="0">
                <a:effectLst/>
                <a:latin typeface="+mj-lt"/>
              </a:rPr>
              <a:t>arXiv:2203.05846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38FFA1-BC67-0E06-5B42-4620EB05B7B4}"/>
                  </a:ext>
                </a:extLst>
              </p:cNvPr>
              <p:cNvSpPr txBox="1"/>
              <p:nvPr/>
            </p:nvSpPr>
            <p:spPr>
              <a:xfrm>
                <a:off x="767124" y="6192027"/>
                <a:ext cx="735073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EIC: F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2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difference ~few percent; F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L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difference ~10%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challenging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38FFA1-BC67-0E06-5B42-4620EB05B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24" y="6192027"/>
                <a:ext cx="7350730" cy="400110"/>
              </a:xfrm>
              <a:prstGeom prst="rect">
                <a:avLst/>
              </a:prstGeom>
              <a:blipFill>
                <a:blip r:embed="rId4"/>
                <a:stretch>
                  <a:fillRect l="-862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0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89E6A7-4903-A8B8-6544-3B72FB37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23798-83B7-FE82-1A97-3F013DD1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1E616-EC9C-BF99-9254-64AB39A6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D5D62-6B77-BEE3-979B-CBF1C2069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57" y="904844"/>
            <a:ext cx="7586072" cy="17843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0D2B1-DD7A-0EE0-8B49-ED547C3B697B}"/>
              </a:ext>
            </a:extLst>
          </p:cNvPr>
          <p:cNvSpPr txBox="1"/>
          <p:nvPr/>
        </p:nvSpPr>
        <p:spPr>
          <a:xfrm>
            <a:off x="6795715" y="392392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arXiv:2502.15465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A29A34-75BA-07A2-49C7-DA8D20F7049B}"/>
              </a:ext>
            </a:extLst>
          </p:cNvPr>
          <p:cNvGrpSpPr/>
          <p:nvPr/>
        </p:nvGrpSpPr>
        <p:grpSpPr>
          <a:xfrm>
            <a:off x="197308" y="2883944"/>
            <a:ext cx="8749383" cy="2895327"/>
            <a:chOff x="197308" y="2883944"/>
            <a:chExt cx="8749383" cy="28953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28E49E-8458-ABA4-2063-ECB7E177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308" y="2883944"/>
              <a:ext cx="8749383" cy="2895327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0671BC-4FA4-2F41-797A-7E5DB04ED8AB}"/>
                </a:ext>
              </a:extLst>
            </p:cNvPr>
            <p:cNvCxnSpPr>
              <a:cxnSpLocks/>
            </p:cNvCxnSpPr>
            <p:nvPr/>
          </p:nvCxnSpPr>
          <p:spPr>
            <a:xfrm>
              <a:off x="1996994" y="3701143"/>
              <a:ext cx="516580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962195-4D64-D3A3-05EC-A1EE24EAFF23}"/>
                </a:ext>
              </a:extLst>
            </p:cNvPr>
            <p:cNvCxnSpPr>
              <a:cxnSpLocks/>
            </p:cNvCxnSpPr>
            <p:nvPr/>
          </p:nvCxnSpPr>
          <p:spPr>
            <a:xfrm>
              <a:off x="2290908" y="3940629"/>
              <a:ext cx="35220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69280E2-36E5-BEED-89F4-CAC559931651}"/>
                </a:ext>
              </a:extLst>
            </p:cNvPr>
            <p:cNvCxnSpPr>
              <a:cxnSpLocks/>
            </p:cNvCxnSpPr>
            <p:nvPr/>
          </p:nvCxnSpPr>
          <p:spPr>
            <a:xfrm>
              <a:off x="1713965" y="5312229"/>
              <a:ext cx="6766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FBF9B-1C24-AACF-F72D-64660F8E0216}"/>
                </a:ext>
              </a:extLst>
            </p:cNvPr>
            <p:cNvCxnSpPr>
              <a:cxnSpLocks/>
            </p:cNvCxnSpPr>
            <p:nvPr/>
          </p:nvCxnSpPr>
          <p:spPr>
            <a:xfrm>
              <a:off x="469357" y="5617029"/>
              <a:ext cx="45380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8978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30BA084F-F767-5FF7-1197-79F61914D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46" y="100120"/>
            <a:ext cx="8229600" cy="59240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cs typeface="Times New Roman"/>
              </a:rPr>
              <a:t>E</a:t>
            </a:r>
            <a:r>
              <a:rPr lang="en-US" sz="3200" dirty="0">
                <a:latin typeface="Times New Roman"/>
                <a:cs typeface="Times New Roman"/>
              </a:rPr>
              <a:t>volution of unintegrated gluon density: BK equation </a:t>
            </a:r>
            <a:br>
              <a:rPr lang="en-US" sz="1600" dirty="0">
                <a:latin typeface="Times New Roman"/>
                <a:cs typeface="Times New Roman"/>
              </a:rPr>
            </a:br>
            <a:endParaRPr lang="en-US" sz="1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5961B-54C4-951E-2E5C-3B4A8FD26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464C6-9DFA-9069-19D6-FA2C1482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BD13D-1713-4B99-5175-97E1B9E0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F419B-CF48-D867-33FE-6F962800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55" y="1249557"/>
            <a:ext cx="6820732" cy="2218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3C94E-9D2A-3EEB-CADB-649A13487968}"/>
              </a:ext>
            </a:extLst>
          </p:cNvPr>
          <p:cNvSpPr txBox="1"/>
          <p:nvPr/>
        </p:nvSpPr>
        <p:spPr>
          <a:xfrm>
            <a:off x="6764745" y="474427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arXiv:2502.15465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A6FCC-28A0-D066-6254-C16EB3F54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4" y="4090758"/>
            <a:ext cx="6196690" cy="471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99E1F9-AF8C-C616-CB11-65DD84D7BAC7}"/>
              </a:ext>
            </a:extLst>
          </p:cNvPr>
          <p:cNvSpPr txBox="1"/>
          <p:nvPr/>
        </p:nvSpPr>
        <p:spPr>
          <a:xfrm>
            <a:off x="260836" y="5056719"/>
            <a:ext cx="433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Fit to HERA reduced x-section data data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301C693-9F9C-56F1-5949-8952F1F9F3C2}"/>
              </a:ext>
            </a:extLst>
          </p:cNvPr>
          <p:cNvSpPr/>
          <p:nvPr/>
        </p:nvSpPr>
        <p:spPr>
          <a:xfrm>
            <a:off x="7136952" y="1586723"/>
            <a:ext cx="206829" cy="576943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FB59F-D18A-EB04-A266-90A78C438E03}"/>
              </a:ext>
            </a:extLst>
          </p:cNvPr>
          <p:cNvSpPr txBox="1"/>
          <p:nvPr/>
        </p:nvSpPr>
        <p:spPr>
          <a:xfrm>
            <a:off x="7607284" y="1426099"/>
            <a:ext cx="115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Linear 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evolution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0725EB1-EAA5-3A4B-43FB-7341F2A49B55}"/>
              </a:ext>
            </a:extLst>
          </p:cNvPr>
          <p:cNvSpPr/>
          <p:nvPr/>
        </p:nvSpPr>
        <p:spPr>
          <a:xfrm>
            <a:off x="7136951" y="2460179"/>
            <a:ext cx="206829" cy="1030653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6B531-355C-9DB4-D08B-71512DACFE61}"/>
              </a:ext>
            </a:extLst>
          </p:cNvPr>
          <p:cNvSpPr txBox="1"/>
          <p:nvPr/>
        </p:nvSpPr>
        <p:spPr>
          <a:xfrm>
            <a:off x="7543577" y="2513612"/>
            <a:ext cx="1384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Non-linear evolution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1484E4-CFE6-75AE-E5CA-61A58EC88B96}"/>
              </a:ext>
            </a:extLst>
          </p:cNvPr>
          <p:cNvSpPr/>
          <p:nvPr/>
        </p:nvSpPr>
        <p:spPr>
          <a:xfrm>
            <a:off x="1217298" y="1155618"/>
            <a:ext cx="992502" cy="495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03A546-436C-A273-127C-333EB038AA85}"/>
              </a:ext>
            </a:extLst>
          </p:cNvPr>
          <p:cNvSpPr txBox="1"/>
          <p:nvPr/>
        </p:nvSpPr>
        <p:spPr>
          <a:xfrm>
            <a:off x="2213789" y="1041508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starting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38D69-2AE2-A4AE-3F86-AC5B54C6F052}"/>
              </a:ext>
            </a:extLst>
          </p:cNvPr>
          <p:cNvSpPr txBox="1"/>
          <p:nvPr/>
        </p:nvSpPr>
        <p:spPr>
          <a:xfrm>
            <a:off x="202455" y="3559721"/>
            <a:ext cx="6625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Ansatz for starting distribution (</a:t>
            </a:r>
            <a:r>
              <a:rPr lang="en-US" sz="2000" dirty="0" err="1">
                <a:latin typeface="Times New Roman"/>
                <a:cs typeface="Times New Roman"/>
              </a:rPr>
              <a:t>Golec</a:t>
            </a:r>
            <a:r>
              <a:rPr lang="en-US" sz="2000" dirty="0">
                <a:latin typeface="Times New Roman"/>
                <a:cs typeface="Times New Roman"/>
              </a:rPr>
              <a:t>-Biernat/</a:t>
            </a:r>
            <a:r>
              <a:rPr lang="en-US" sz="2000" dirty="0" err="1">
                <a:latin typeface="Times New Roman"/>
                <a:cs typeface="Times New Roman"/>
              </a:rPr>
              <a:t>Wuesthoff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CBFBF9-088C-49A2-9CF8-0F08814C3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34" y="5527737"/>
            <a:ext cx="5590653" cy="681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F05C59-BADC-FD58-C5C2-C3A0AEE7040D}"/>
              </a:ext>
            </a:extLst>
          </p:cNvPr>
          <p:cNvSpPr txBox="1"/>
          <p:nvPr/>
        </p:nvSpPr>
        <p:spPr>
          <a:xfrm>
            <a:off x="6795202" y="435402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Fit parameters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EDC569-7B44-7E80-BDB6-F478227B9C55}"/>
              </a:ext>
            </a:extLst>
          </p:cNvPr>
          <p:cNvSpPr/>
          <p:nvPr/>
        </p:nvSpPr>
        <p:spPr>
          <a:xfrm>
            <a:off x="2776258" y="4172006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F0480C-9775-C322-0134-09AF4D2BC99D}"/>
              </a:ext>
            </a:extLst>
          </p:cNvPr>
          <p:cNvSpPr txBox="1"/>
          <p:nvPr/>
        </p:nvSpPr>
        <p:spPr>
          <a:xfrm>
            <a:off x="202455" y="648815"/>
            <a:ext cx="4456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Evolution in </a:t>
            </a:r>
            <a:r>
              <a:rPr lang="en-US" sz="2000" i="1" dirty="0">
                <a:latin typeface="Times New Roman"/>
                <a:cs typeface="Times New Roman"/>
              </a:rPr>
              <a:t>x</a:t>
            </a:r>
            <a:r>
              <a:rPr lang="en-US" sz="2000" dirty="0">
                <a:latin typeface="Times New Roman"/>
                <a:cs typeface="Times New Roman"/>
              </a:rPr>
              <a:t> at transverse momentum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B31178-E98F-EF5C-5521-35719747E91B}"/>
              </a:ext>
            </a:extLst>
          </p:cNvPr>
          <p:cNvSpPr/>
          <p:nvPr/>
        </p:nvSpPr>
        <p:spPr>
          <a:xfrm>
            <a:off x="4810451" y="4071830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0663009-0E8D-5506-8BBF-04CC76A897FA}"/>
              </a:ext>
            </a:extLst>
          </p:cNvPr>
          <p:cNvSpPr/>
          <p:nvPr/>
        </p:nvSpPr>
        <p:spPr>
          <a:xfrm>
            <a:off x="5165964" y="4034635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30C7D73-C9AB-5AB2-FE40-F062E12C5F4C}"/>
              </a:ext>
            </a:extLst>
          </p:cNvPr>
          <p:cNvSpPr/>
          <p:nvPr/>
        </p:nvSpPr>
        <p:spPr>
          <a:xfrm>
            <a:off x="6409704" y="4040787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F7BEA1-F5B6-D820-F1D6-86F4B8DB6256}"/>
              </a:ext>
            </a:extLst>
          </p:cNvPr>
          <p:cNvSpPr/>
          <p:nvPr/>
        </p:nvSpPr>
        <p:spPr>
          <a:xfrm>
            <a:off x="5822431" y="4090758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7CFFED-4C9A-D290-7E2D-160D78C48D5D}"/>
              </a:ext>
            </a:extLst>
          </p:cNvPr>
          <p:cNvSpPr/>
          <p:nvPr/>
        </p:nvSpPr>
        <p:spPr>
          <a:xfrm>
            <a:off x="2389657" y="2358680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CC3F79-963F-0DC2-1B1B-BDAE4E196DB7}"/>
              </a:ext>
            </a:extLst>
          </p:cNvPr>
          <p:cNvSpPr/>
          <p:nvPr/>
        </p:nvSpPr>
        <p:spPr>
          <a:xfrm>
            <a:off x="817933" y="4019270"/>
            <a:ext cx="1530865" cy="714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01BD4C-95D2-5157-0AAD-B031B16C8758}"/>
              </a:ext>
            </a:extLst>
          </p:cNvPr>
          <p:cNvCxnSpPr>
            <a:stCxn id="5" idx="0"/>
          </p:cNvCxnSpPr>
          <p:nvPr/>
        </p:nvCxnSpPr>
        <p:spPr>
          <a:xfrm flipV="1">
            <a:off x="1583366" y="1722289"/>
            <a:ext cx="93034" cy="2296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31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20" grpId="0"/>
      <p:bldP spid="2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135994F-561F-73AD-A0C6-0CC2C9E5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BK evolution fit to HERA data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3608F-4F48-C343-37AE-5B2DB0808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62F6D-9DD0-F996-476A-26321FEE9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7948E-1202-07C0-9CEE-FF3081D9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40827-E015-4A94-6157-E6DAB79D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75" y="2834028"/>
            <a:ext cx="4740588" cy="3680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1441D-E5F6-10B1-D9EB-F6FFAF7B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52301"/>
            <a:ext cx="7772400" cy="1092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238A9-53C6-F200-7F99-3B9B1DB85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618" y="849219"/>
            <a:ext cx="5062764" cy="385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F03BE3-BF58-3849-08F9-6085E346A95C}"/>
              </a:ext>
            </a:extLst>
          </p:cNvPr>
          <p:cNvSpPr txBox="1"/>
          <p:nvPr/>
        </p:nvSpPr>
        <p:spPr>
          <a:xfrm>
            <a:off x="5778694" y="4954223"/>
            <a:ext cx="3365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Good fit to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consistent description over vast kinematic range</a:t>
            </a:r>
          </a:p>
          <a:p>
            <a:endParaRPr lang="en-US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How to define uncertainty?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75DC7C-9A89-9C90-E185-993C4C7FB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2" y="3360186"/>
            <a:ext cx="3375815" cy="411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36E5B5-4557-EE43-2D52-CDF7F5D66CD9}"/>
              </a:ext>
            </a:extLst>
          </p:cNvPr>
          <p:cNvSpPr txBox="1"/>
          <p:nvPr/>
        </p:nvSpPr>
        <p:spPr>
          <a:xfrm>
            <a:off x="5694993" y="2878982"/>
            <a:ext cx="3384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Computationally intensive</a:t>
            </a:r>
          </a:p>
          <a:p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F2 calculation: each point in (x,Q</a:t>
            </a:r>
            <a:r>
              <a:rPr lang="en-US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takes about 1 s.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calculation: 3 days on  GPU GeForce Titan Z</a:t>
            </a: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25DFB-3D09-2222-ECFE-89DB235D98A1}"/>
              </a:ext>
            </a:extLst>
          </p:cNvPr>
          <p:cNvSpPr txBox="1"/>
          <p:nvPr/>
        </p:nvSpPr>
        <p:spPr>
          <a:xfrm>
            <a:off x="7170168" y="12287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arXiv:2502.15465</a:t>
            </a:r>
          </a:p>
        </p:txBody>
      </p:sp>
    </p:spTree>
    <p:extLst>
      <p:ext uri="{BB962C8B-B14F-4D97-AF65-F5344CB8AC3E}">
        <p14:creationId xmlns:p14="http://schemas.microsoft.com/office/powerpoint/2010/main" val="3809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Machine Learning for speed"/>
          <p:cNvSpPr txBox="1">
            <a:spLocks noGrp="1"/>
          </p:cNvSpPr>
          <p:nvPr>
            <p:ph type="title"/>
          </p:nvPr>
        </p:nvSpPr>
        <p:spPr>
          <a:xfrm>
            <a:off x="457200" y="-71556"/>
            <a:ext cx="8229600" cy="128093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BK evolution of dipole amplitude: </a:t>
            </a:r>
            <a:r>
              <a:rPr lang="en-US" sz="3200" dirty="0">
                <a:cs typeface="Times New Roman"/>
              </a:rPr>
              <a:t>a</a:t>
            </a:r>
            <a:r>
              <a:rPr lang="en-US" sz="3200" dirty="0">
                <a:latin typeface="Times New Roman"/>
                <a:cs typeface="Times New Roman"/>
              </a:rPr>
              <a:t>cceleration using Machine Learning</a:t>
            </a:r>
            <a:endParaRPr sz="3200" dirty="0"/>
          </a:p>
        </p:txBody>
      </p:sp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214" y="3629641"/>
            <a:ext cx="2628900" cy="2600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40" y="3605828"/>
            <a:ext cx="5386388" cy="262413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Equation"/>
              <p:cNvSpPr txBox="1"/>
              <p:nvPr/>
            </p:nvSpPr>
            <p:spPr>
              <a:xfrm>
                <a:off x="4030996" y="5012097"/>
                <a:ext cx="1821332" cy="2828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3429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38" i="1">
                          <a:solidFill>
                            <a:srgbClr val="53585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1838" i="1">
                          <a:solidFill>
                            <a:srgbClr val="53585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1838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38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1838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sz="1838" i="1">
                          <a:solidFill>
                            <a:srgbClr val="53585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sz="1838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38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1838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sz="1838" dirty="0">
                  <a:solidFill>
                    <a:srgbClr val="53585F"/>
                  </a:solidFill>
                </a:endParaRPr>
              </a:p>
            </p:txBody>
          </p:sp>
        </mc:Choice>
        <mc:Fallback xmlns="">
          <p:sp>
            <p:nvSpPr>
              <p:cNvPr id="18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96" y="5012097"/>
                <a:ext cx="1821332" cy="282834"/>
              </a:xfrm>
              <a:prstGeom prst="rect">
                <a:avLst/>
              </a:prstGeom>
              <a:blipFill>
                <a:blip r:embed="rId5"/>
                <a:stretch>
                  <a:fillRect l="-1389" r="-694" b="-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6AC929-632A-56A6-8E29-63EFD9D8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09AE0-569A-0229-10D0-4D5327CD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FF1A1-A33F-BA77-4C19-A213A728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D7B93-B2F9-A80B-2B91-841DA455DD9B}"/>
              </a:ext>
            </a:extLst>
          </p:cNvPr>
          <p:cNvSpPr txBox="1"/>
          <p:nvPr/>
        </p:nvSpPr>
        <p:spPr>
          <a:xfrm>
            <a:off x="6869707" y="951255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Bjoern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Schenke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30AC8-13CE-F5F6-924D-69DD252874A5}"/>
              </a:ext>
            </a:extLst>
          </p:cNvPr>
          <p:cNvSpPr txBox="1"/>
          <p:nvPr/>
        </p:nvSpPr>
        <p:spPr>
          <a:xfrm>
            <a:off x="457200" y="1386423"/>
            <a:ext cx="8239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Data: dipole </a:t>
            </a:r>
            <a:r>
              <a:rPr lang="en-US" sz="1600" i="1" dirty="0">
                <a:latin typeface="Times New Roman"/>
                <a:cs typeface="Times New Roman"/>
              </a:rPr>
              <a:t>N(x</a:t>
            </a:r>
            <a:r>
              <a:rPr lang="en-US" sz="1600" i="1" baseline="-25000" dirty="0">
                <a:latin typeface="Times New Roman"/>
                <a:cs typeface="Times New Roman"/>
              </a:rPr>
              <a:t>0</a:t>
            </a:r>
            <a:r>
              <a:rPr lang="en-US" sz="1600" i="1" dirty="0">
                <a:latin typeface="Times New Roman"/>
                <a:cs typeface="Times New Roman"/>
              </a:rPr>
              <a:t>,r) →</a:t>
            </a:r>
            <a:r>
              <a:rPr lang="en-US" sz="1600" dirty="0">
                <a:latin typeface="Times New Roman"/>
                <a:cs typeface="Times New Roman"/>
              </a:rPr>
              <a:t> BK-evolved amplitudes </a:t>
            </a:r>
            <a:r>
              <a:rPr lang="en-US" sz="1600" i="1" dirty="0">
                <a:latin typeface="Times New Roman"/>
                <a:cs typeface="Times New Roman"/>
              </a:rPr>
              <a:t>N(</a:t>
            </a:r>
            <a:r>
              <a:rPr lang="en-US" sz="1600" i="1" dirty="0" err="1">
                <a:latin typeface="Times New Roman"/>
                <a:cs typeface="Times New Roman"/>
              </a:rPr>
              <a:t>x,r</a:t>
            </a:r>
            <a:r>
              <a:rPr lang="en-US" sz="1600" i="1" dirty="0">
                <a:latin typeface="Times New Roman"/>
                <a:cs typeface="Times New Roman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Times New Roman"/>
                <a:cs typeface="Times New Roman"/>
              </a:rPr>
              <a:t>formulated as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cs typeface="Times New Roman"/>
              </a:rPr>
              <a:t>fn</a:t>
            </a:r>
            <a:r>
              <a:rPr lang="en-US" sz="1600" dirty="0">
                <a:solidFill>
                  <a:srgbClr val="0070C0"/>
                </a:solidFill>
                <a:latin typeface="Times New Roman"/>
                <a:cs typeface="Times New Roman"/>
              </a:rPr>
              <a:t> of dipole size r; previous slides utilize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cs typeface="Times New Roman"/>
              </a:rPr>
              <a:t>k</a:t>
            </a:r>
            <a:r>
              <a:rPr lang="en-US" sz="1600" baseline="-25000" dirty="0" err="1">
                <a:solidFill>
                  <a:srgbClr val="0070C0"/>
                </a:solidFill>
                <a:latin typeface="Times New Roman"/>
                <a:cs typeface="Times New Roman"/>
              </a:rPr>
              <a:t>T</a:t>
            </a:r>
            <a:endParaRPr lang="en-US" sz="1600" baseline="-2500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currently leading-log BK; NLL to be implemented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>
                <a:latin typeface="Times New Roman"/>
                <a:cs typeface="Times New Roman"/>
              </a:rPr>
              <a:t>Train ML model (Random Forest) to predict evolved dipole amplitude → fast </a:t>
            </a:r>
            <a:r>
              <a:rPr lang="en-US" sz="1600" i="1" dirty="0">
                <a:latin typeface="Times New Roman"/>
                <a:cs typeface="Times New Roman"/>
              </a:rPr>
              <a:t>x</a:t>
            </a:r>
            <a:r>
              <a:rPr lang="en-US" sz="1600" dirty="0">
                <a:latin typeface="Times New Roman"/>
                <a:cs typeface="Times New Roman"/>
              </a:rPr>
              <a:t>-evolution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D4931-12E3-A935-5102-480B9DA01BEF}"/>
              </a:ext>
            </a:extLst>
          </p:cNvPr>
          <p:cNvSpPr txBox="1"/>
          <p:nvPr/>
        </p:nvSpPr>
        <p:spPr>
          <a:xfrm>
            <a:off x="1971704" y="3028304"/>
            <a:ext cx="5200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Performance of ML vs. full evolution calculation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E7F18-7101-3465-098B-870A8385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0504E-52E2-16CF-B053-2AC37C0A8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B93EC-0D4D-B231-D98E-BA7A0BBD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C8373-CB52-2884-A643-2017F61CD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084" y="193432"/>
            <a:ext cx="2624328" cy="3389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3DFC8-3C10-D2D4-654E-FC75F1C6D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7" t="7074" r="9294" b="24364"/>
          <a:stretch/>
        </p:blipFill>
        <p:spPr>
          <a:xfrm>
            <a:off x="6275568" y="3707406"/>
            <a:ext cx="2546874" cy="284400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C73089-DB68-68B3-7469-FD0C201A79B0}"/>
              </a:ext>
            </a:extLst>
          </p:cNvPr>
          <p:cNvCxnSpPr/>
          <p:nvPr/>
        </p:nvCxnSpPr>
        <p:spPr>
          <a:xfrm>
            <a:off x="3932328" y="4124001"/>
            <a:ext cx="1620982" cy="0"/>
          </a:xfrm>
          <a:prstGeom prst="straightConnector1">
            <a:avLst/>
          </a:prstGeom>
          <a:ln w="101600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6FF85C-45D1-F6A9-A8A4-E9C153B1CEDB}"/>
              </a:ext>
            </a:extLst>
          </p:cNvPr>
          <p:cNvSpPr txBox="1"/>
          <p:nvPr/>
        </p:nvSpPr>
        <p:spPr>
          <a:xfrm>
            <a:off x="3660109" y="3046603"/>
            <a:ext cx="2165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Complementary for low-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physics?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5EC153-2EA6-E400-213B-8952B5371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8094" y="3088598"/>
            <a:ext cx="3619143" cy="3690745"/>
          </a:xfrm>
          <a:prstGeom prst="rect">
            <a:avLst/>
          </a:prstGeom>
        </p:spPr>
      </p:pic>
      <p:pic>
        <p:nvPicPr>
          <p:cNvPr id="9" name="Picture 2" descr="aerial">
            <a:extLst>
              <a:ext uri="{FF2B5EF4-FFF2-40B4-BE49-F238E27FC236}">
                <a16:creationId xmlns:a16="http://schemas.microsoft.com/office/drawing/2014/main" id="{55475CEB-38A0-9B99-7238-439F407B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293" y="229828"/>
            <a:ext cx="3522837" cy="2678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4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39244-95E8-F7CC-3C53-81CD4C22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1EB13-B208-F558-BE11-D4FDDCBA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000B8-F1BA-79FE-150E-F0A96D0E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6CCEE-4995-A6C8-BF92-8ADE701C3A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631"/>
          <a:stretch/>
        </p:blipFill>
        <p:spPr>
          <a:xfrm>
            <a:off x="1358079" y="529468"/>
            <a:ext cx="6140066" cy="2327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78747-DA2B-1220-7DBF-95577FEDDB64}"/>
              </a:ext>
            </a:extLst>
          </p:cNvPr>
          <p:cNvSpPr txBox="1"/>
          <p:nvPr/>
        </p:nvSpPr>
        <p:spPr>
          <a:xfrm>
            <a:off x="7315200" y="61323"/>
            <a:ext cx="16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arXiv:1611.00680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F7B0C9-CCDD-0A43-CE59-98F55705F243}"/>
              </a:ext>
            </a:extLst>
          </p:cNvPr>
          <p:cNvGrpSpPr/>
          <p:nvPr/>
        </p:nvGrpSpPr>
        <p:grpSpPr>
          <a:xfrm>
            <a:off x="685800" y="3191472"/>
            <a:ext cx="7282543" cy="3108096"/>
            <a:chOff x="685800" y="3191472"/>
            <a:chExt cx="7282543" cy="31080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02E475-39CF-BD56-91E8-24B258C1C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323" t="55584" r="10119"/>
            <a:stretch/>
          </p:blipFill>
          <p:spPr>
            <a:xfrm>
              <a:off x="685800" y="3191472"/>
              <a:ext cx="7282543" cy="31080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D5AE0A-4445-8677-3502-2CE03520236A}"/>
                </a:ext>
              </a:extLst>
            </p:cNvPr>
            <p:cNvCxnSpPr>
              <a:cxnSpLocks/>
            </p:cNvCxnSpPr>
            <p:nvPr/>
          </p:nvCxnSpPr>
          <p:spPr>
            <a:xfrm>
              <a:off x="2154837" y="4038600"/>
              <a:ext cx="492087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C158D1-9A89-DAE3-2888-47269CE4C3AC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0" y="5029200"/>
              <a:ext cx="67600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71917F-BF70-5AA5-8A2A-053AD208701E}"/>
                </a:ext>
              </a:extLst>
            </p:cNvPr>
            <p:cNvCxnSpPr>
              <a:cxnSpLocks/>
            </p:cNvCxnSpPr>
            <p:nvPr/>
          </p:nvCxnSpPr>
          <p:spPr>
            <a:xfrm>
              <a:off x="913865" y="4550228"/>
              <a:ext cx="84908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DBC2C8-816C-234B-70C0-4E019F001B13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22" y="4278088"/>
              <a:ext cx="492087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484BFC9-CABD-C128-3692-6EA0E9AFB328}"/>
                </a:ext>
              </a:extLst>
            </p:cNvPr>
            <p:cNvCxnSpPr>
              <a:cxnSpLocks/>
            </p:cNvCxnSpPr>
            <p:nvPr/>
          </p:nvCxnSpPr>
          <p:spPr>
            <a:xfrm>
              <a:off x="4778829" y="4799949"/>
              <a:ext cx="2971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DBD86F-59E5-7FAD-C3A5-94ABB3220EAC}"/>
                </a:ext>
              </a:extLst>
            </p:cNvPr>
            <p:cNvCxnSpPr>
              <a:cxnSpLocks/>
            </p:cNvCxnSpPr>
            <p:nvPr/>
          </p:nvCxnSpPr>
          <p:spPr>
            <a:xfrm>
              <a:off x="913865" y="5540828"/>
              <a:ext cx="341320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40BE06C-AF4B-13C1-5777-945AF48E0A03}"/>
                </a:ext>
              </a:extLst>
            </p:cNvPr>
            <p:cNvCxnSpPr>
              <a:cxnSpLocks/>
            </p:cNvCxnSpPr>
            <p:nvPr/>
          </p:nvCxnSpPr>
          <p:spPr>
            <a:xfrm>
              <a:off x="6422571" y="5279571"/>
              <a:ext cx="13495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5969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5012-6C9B-32AB-675D-B39251C5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8" y="173858"/>
            <a:ext cx="9012663" cy="89319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Katie calculation: Forward </a:t>
            </a:r>
            <a:r>
              <a:rPr lang="en-US" dirty="0"/>
              <a:t>di-jets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/>
              <a:t>FoCal</a:t>
            </a:r>
            <a:r>
              <a:rPr lang="en-US" dirty="0"/>
              <a:t> acceptance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9546-3DDD-117D-61E1-26AA5496A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64AF7-BADD-55C9-0DF4-25CB23DC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6ACF5-802C-4244-DC27-7C84EF6FEB96}"/>
              </a:ext>
            </a:extLst>
          </p:cNvPr>
          <p:cNvSpPr txBox="1"/>
          <p:nvPr/>
        </p:nvSpPr>
        <p:spPr>
          <a:xfrm>
            <a:off x="131336" y="3242757"/>
            <a:ext cx="4046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KaTie</a:t>
            </a:r>
            <a:endParaRPr lang="en-US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Improved TMD (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iTMD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)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Sudakov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resummation</a:t>
            </a:r>
            <a:endParaRPr lang="en-US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NP effects: jet showering, hadronization (PYTHIA)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9094F-29F1-4887-2DAD-6AC386378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89" t="-4408" r="9778" b="955"/>
          <a:stretch/>
        </p:blipFill>
        <p:spPr>
          <a:xfrm>
            <a:off x="3657600" y="2079193"/>
            <a:ext cx="5105400" cy="3804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E43F35-52E8-1048-313D-09278425239B}"/>
              </a:ext>
            </a:extLst>
          </p:cNvPr>
          <p:cNvSpPr txBox="1"/>
          <p:nvPr/>
        </p:nvSpPr>
        <p:spPr>
          <a:xfrm>
            <a:off x="5048741" y="1928449"/>
            <a:ext cx="3070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Balanced di-jet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acoplanarity</a:t>
            </a:r>
            <a:endParaRPr lang="en-US" sz="20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F01FB-B8B0-9756-25C8-E613619029F4}"/>
              </a:ext>
            </a:extLst>
          </p:cNvPr>
          <p:cNvSpPr txBox="1"/>
          <p:nvPr/>
        </p:nvSpPr>
        <p:spPr>
          <a:xfrm>
            <a:off x="5839787" y="1156433"/>
            <a:ext cx="284422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j-lt"/>
              </a:rPr>
              <a:t>Al-</a:t>
            </a:r>
            <a:r>
              <a:rPr lang="en-US" sz="1400" dirty="0" err="1">
                <a:effectLst/>
                <a:latin typeface="+mj-lt"/>
              </a:rPr>
              <a:t>Mashad</a:t>
            </a:r>
            <a:r>
              <a:rPr lang="en-US" sz="1400" dirty="0">
                <a:effectLst/>
                <a:latin typeface="+mj-lt"/>
              </a:rPr>
              <a:t> et al., arXiv:2210.06613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7CCB4-8BF5-C142-F4F5-9FC7BDA7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5DA3E-EC87-603E-1AE5-237D9D6E1958}"/>
              </a:ext>
            </a:extLst>
          </p:cNvPr>
          <p:cNvSpPr txBox="1"/>
          <p:nvPr/>
        </p:nvSpPr>
        <p:spPr>
          <a:xfrm>
            <a:off x="5486401" y="5695839"/>
            <a:ext cx="2839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characteristic theory uncertainty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7CE3C8-1965-04D8-EBA9-AD000E8BC5E1}"/>
              </a:ext>
            </a:extLst>
          </p:cNvPr>
          <p:cNvCxnSpPr>
            <a:cxnSpLocks/>
          </p:cNvCxnSpPr>
          <p:nvPr/>
        </p:nvCxnSpPr>
        <p:spPr>
          <a:xfrm flipV="1">
            <a:off x="6945907" y="5200747"/>
            <a:ext cx="631985" cy="54356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524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304DF7-DBA2-843A-C516-777770D157F5}"/>
              </a:ext>
            </a:extLst>
          </p:cNvPr>
          <p:cNvSpPr txBox="1"/>
          <p:nvPr/>
        </p:nvSpPr>
        <p:spPr>
          <a:xfrm rot="19614729">
            <a:off x="230247" y="6067011"/>
            <a:ext cx="10863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dipole/BK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27F76E-BBA7-E9EC-D3BD-8D0E7F77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9773"/>
          </a:xfrm>
        </p:spPr>
        <p:txBody>
          <a:bodyPr>
            <a:normAutofit fontScale="90000"/>
          </a:bodyPr>
          <a:lstStyle/>
          <a:p>
            <a:r>
              <a:rPr lang="en-US" dirty="0"/>
              <a:t>Workflow for comprehensive low-x analysis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ADE6B4-7264-4A35-4201-693F2ABD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E3BD3-210C-A68E-78A6-4F0848EF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80DC7-9F20-901F-F73B-3D3C0848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C55F8-A3E7-1AEF-07D7-7329542CD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0" r="16731" b="4266"/>
          <a:stretch/>
        </p:blipFill>
        <p:spPr>
          <a:xfrm>
            <a:off x="1529081" y="514901"/>
            <a:ext cx="6264119" cy="4372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CC854-983D-8909-1DFF-7E6E13421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418"/>
          <a:stretch/>
        </p:blipFill>
        <p:spPr>
          <a:xfrm>
            <a:off x="1251857" y="5217994"/>
            <a:ext cx="7827650" cy="1115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27C6A00-3128-EFB2-52ED-84DD2D1DCE77}"/>
              </a:ext>
            </a:extLst>
          </p:cNvPr>
          <p:cNvSpPr/>
          <p:nvPr/>
        </p:nvSpPr>
        <p:spPr>
          <a:xfrm>
            <a:off x="1420224" y="5570958"/>
            <a:ext cx="651749" cy="344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B6A26-E2EE-ACA0-AA11-02547CB31C8F}"/>
              </a:ext>
            </a:extLst>
          </p:cNvPr>
          <p:cNvSpPr txBox="1"/>
          <p:nvPr/>
        </p:nvSpPr>
        <p:spPr>
          <a:xfrm rot="19614729">
            <a:off x="-66964" y="5461886"/>
            <a:ext cx="196560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quadrupole/JIMWLK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548247-6E07-97BB-58E0-86984564C515}"/>
              </a:ext>
            </a:extLst>
          </p:cNvPr>
          <p:cNvSpPr/>
          <p:nvPr/>
        </p:nvSpPr>
        <p:spPr>
          <a:xfrm>
            <a:off x="1387567" y="5879497"/>
            <a:ext cx="651749" cy="344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B9BD7F-46A0-B7E3-7B0E-840FB2500CCA}"/>
              </a:ext>
            </a:extLst>
          </p:cNvPr>
          <p:cNvSpPr/>
          <p:nvPr/>
        </p:nvSpPr>
        <p:spPr>
          <a:xfrm>
            <a:off x="2180830" y="1785456"/>
            <a:ext cx="1687286" cy="1303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0A2C6A-7445-7A06-A3A3-D5E4104AEB23}"/>
              </a:ext>
            </a:extLst>
          </p:cNvPr>
          <p:cNvSpPr/>
          <p:nvPr/>
        </p:nvSpPr>
        <p:spPr>
          <a:xfrm>
            <a:off x="5927633" y="2660226"/>
            <a:ext cx="1687286" cy="2324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E351E3-E933-89B8-0ED4-C7719BF66022}"/>
              </a:ext>
            </a:extLst>
          </p:cNvPr>
          <p:cNvSpPr txBox="1"/>
          <p:nvPr/>
        </p:nvSpPr>
        <p:spPr>
          <a:xfrm rot="20369132">
            <a:off x="4033564" y="3942948"/>
            <a:ext cx="1384538" cy="10156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Bayesian inference;</a:t>
            </a:r>
          </a:p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AI/ML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B7A5D7-CAB5-7108-BE0F-208AC5ED5967}"/>
              </a:ext>
            </a:extLst>
          </p:cNvPr>
          <p:cNvSpPr txBox="1"/>
          <p:nvPr/>
        </p:nvSpPr>
        <p:spPr>
          <a:xfrm rot="20323870">
            <a:off x="4423078" y="882563"/>
            <a:ext cx="879607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KaTie</a:t>
            </a:r>
            <a:endParaRPr lang="en-US" sz="20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700804-0839-3C5E-3CB5-3924723A285E}"/>
              </a:ext>
            </a:extLst>
          </p:cNvPr>
          <p:cNvSpPr txBox="1"/>
          <p:nvPr/>
        </p:nvSpPr>
        <p:spPr>
          <a:xfrm rot="20323870">
            <a:off x="234959" y="804266"/>
            <a:ext cx="2041921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/>
                <a:cs typeface="Times New Roman"/>
              </a:rPr>
              <a:t>Goal: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  <a:latin typeface="Times New Roman"/>
                <a:cs typeface="Times New Roman"/>
              </a:rPr>
              <a:t>model tension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  <a:latin typeface="Times New Roman"/>
                <a:cs typeface="Times New Roman"/>
              </a:rPr>
              <a:t>parameter constraints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6F898-6215-4A75-F57F-EEC06B77C6C3}"/>
              </a:ext>
            </a:extLst>
          </p:cNvPr>
          <p:cNvSpPr txBox="1"/>
          <p:nvPr/>
        </p:nvSpPr>
        <p:spPr>
          <a:xfrm>
            <a:off x="5715001" y="713528"/>
            <a:ext cx="3428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Additional essential ingredient: theory uncertainties!</a:t>
            </a:r>
          </a:p>
        </p:txBody>
      </p:sp>
    </p:spTree>
    <p:extLst>
      <p:ext uri="{BB962C8B-B14F-4D97-AF65-F5344CB8AC3E}">
        <p14:creationId xmlns:p14="http://schemas.microsoft.com/office/powerpoint/2010/main" val="26929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41B2-EF02-C25F-23D7-D8DC57BF4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8B60E4-7BE9-B349-BA11-FFF45ED2CEC0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E5B80-5B3B-305F-2B89-84DB5402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Rigorous connection of data and models:</a:t>
            </a:r>
            <a:br>
              <a:rPr lang="en-US" dirty="0"/>
            </a:br>
            <a:r>
              <a:rPr lang="en-US" dirty="0" err="1"/>
              <a:t>Bayes’s</a:t>
            </a:r>
            <a:r>
              <a:rPr lang="en-US" dirty="0"/>
              <a:t> Theorem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A2E8FE-6860-AA2F-7D62-566C373E96B6}"/>
              </a:ext>
            </a:extLst>
          </p:cNvPr>
          <p:cNvSpPr/>
          <p:nvPr/>
        </p:nvSpPr>
        <p:spPr>
          <a:xfrm>
            <a:off x="4010173" y="2878093"/>
            <a:ext cx="1364974" cy="46382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6700FC-A6EA-94F8-A992-485592BB2570}"/>
              </a:ext>
            </a:extLst>
          </p:cNvPr>
          <p:cNvSpPr/>
          <p:nvPr/>
        </p:nvSpPr>
        <p:spPr>
          <a:xfrm>
            <a:off x="5375147" y="2878093"/>
            <a:ext cx="658191" cy="46382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470E47-CC3C-F5FC-207C-CA9163C2B195}"/>
              </a:ext>
            </a:extLst>
          </p:cNvPr>
          <p:cNvSpPr/>
          <p:nvPr/>
        </p:nvSpPr>
        <p:spPr>
          <a:xfrm>
            <a:off x="2294015" y="3073240"/>
            <a:ext cx="1464365" cy="560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34F7D6-0CED-BC6F-FFD7-36490D96F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38" y="2941869"/>
            <a:ext cx="3670300" cy="80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C0E184-D5C2-BDD3-2512-B6D5E15E5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99" y="4004046"/>
            <a:ext cx="2781300" cy="368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213408-D72E-C88E-8D43-79E8E07BE4F9}"/>
              </a:ext>
            </a:extLst>
          </p:cNvPr>
          <p:cNvSpPr txBox="1"/>
          <p:nvPr/>
        </p:nvSpPr>
        <p:spPr>
          <a:xfrm>
            <a:off x="6175203" y="2649611"/>
            <a:ext cx="2244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Prior knowledge of model parameters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64A5F5-4855-19F9-9443-76DF940EB91F}"/>
              </a:ext>
            </a:extLst>
          </p:cNvPr>
          <p:cNvSpPr txBox="1"/>
          <p:nvPr/>
        </p:nvSpPr>
        <p:spPr>
          <a:xfrm>
            <a:off x="3972521" y="241548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Likelihood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0B32E6-D011-9475-FCFF-774F74722818}"/>
              </a:ext>
            </a:extLst>
          </p:cNvPr>
          <p:cNvSpPr txBox="1"/>
          <p:nvPr/>
        </p:nvSpPr>
        <p:spPr>
          <a:xfrm>
            <a:off x="131336" y="3792059"/>
            <a:ext cx="371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Posterior: probability density of parameters giving best description of the data</a:t>
            </a:r>
            <a:endParaRPr lang="el-GR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9263E-E5EA-909E-89C3-84221F8C324D}"/>
              </a:ext>
            </a:extLst>
          </p:cNvPr>
          <p:cNvSpPr txBox="1"/>
          <p:nvPr/>
        </p:nvSpPr>
        <p:spPr>
          <a:xfrm>
            <a:off x="521051" y="5371023"/>
            <a:ext cx="8101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Likelihood incorporates covariance of data uncertainties, theory uncertainties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BE377-ACB4-47B2-61F9-C7CEB2B68877}"/>
              </a:ext>
            </a:extLst>
          </p:cNvPr>
          <p:cNvSpPr txBox="1"/>
          <p:nvPr/>
        </p:nvSpPr>
        <p:spPr>
          <a:xfrm>
            <a:off x="281067" y="1764390"/>
            <a:ext cx="8926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Bayesian Inference: combine knowledge of theory and experiment to constrain parameters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05790-7BF7-A3C3-A327-D2A9951BD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F9B6B4-3014-2FCA-3B71-D0E50CA8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F9720-1A10-257D-7DAB-A2217BCA33AC}"/>
              </a:ext>
            </a:extLst>
          </p:cNvPr>
          <p:cNvSpPr txBox="1"/>
          <p:nvPr/>
        </p:nvSpPr>
        <p:spPr>
          <a:xfrm>
            <a:off x="336446" y="1205689"/>
            <a:ext cx="892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For a given model, what parameters are most compatible with experimental data?</a:t>
            </a:r>
          </a:p>
        </p:txBody>
      </p:sp>
    </p:spTree>
    <p:extLst>
      <p:ext uri="{BB962C8B-B14F-4D97-AF65-F5344CB8AC3E}">
        <p14:creationId xmlns:p14="http://schemas.microsoft.com/office/powerpoint/2010/main" val="4331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3" grpId="0"/>
      <p:bldP spid="15" grpId="0"/>
      <p:bldP spid="16" grpId="0"/>
      <p:bldP spid="17" grpId="0"/>
      <p:bldP spid="18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F928C-FE0B-2A7A-932F-74144ECE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7B8B6-E8DA-9DBE-9AFF-59A674C9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B8DF2-EC57-3246-BF9B-E6143978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CE62C6-9BBF-CFFC-839C-779ABF73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661"/>
          <a:stretch/>
        </p:blipFill>
        <p:spPr>
          <a:xfrm>
            <a:off x="103413" y="666589"/>
            <a:ext cx="8937171" cy="1267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3C5564-8C8C-BB53-F68E-3FA24049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53" t="90731" r="34314" b="1488"/>
          <a:stretch/>
        </p:blipFill>
        <p:spPr>
          <a:xfrm>
            <a:off x="2786743" y="2217103"/>
            <a:ext cx="3334874" cy="22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87EAE6-F9EF-6BCE-2C24-9B90060C9113}"/>
              </a:ext>
            </a:extLst>
          </p:cNvPr>
          <p:cNvSpPr txBox="1"/>
          <p:nvPr/>
        </p:nvSpPr>
        <p:spPr>
          <a:xfrm>
            <a:off x="6979456" y="386363"/>
            <a:ext cx="183589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/>
                <a:cs typeface="Times New Roman"/>
              </a:rPr>
              <a:t>arXiv:2408.08247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74D40A-D325-F8BA-89F0-25F38C24FCD6}"/>
              </a:ext>
            </a:extLst>
          </p:cNvPr>
          <p:cNvGrpSpPr/>
          <p:nvPr/>
        </p:nvGrpSpPr>
        <p:grpSpPr>
          <a:xfrm>
            <a:off x="685800" y="2741751"/>
            <a:ext cx="7772400" cy="3250531"/>
            <a:chOff x="685800" y="2477907"/>
            <a:chExt cx="7772400" cy="32505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D7A62E-9FAD-C5B4-A514-953141A8AB21}"/>
                </a:ext>
              </a:extLst>
            </p:cNvPr>
            <p:cNvGrpSpPr/>
            <p:nvPr/>
          </p:nvGrpSpPr>
          <p:grpSpPr>
            <a:xfrm>
              <a:off x="685800" y="2477907"/>
              <a:ext cx="7772400" cy="3250531"/>
              <a:chOff x="685800" y="2645228"/>
              <a:chExt cx="7772400" cy="325053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947A803-77D9-812A-E2CA-CBF857855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6412"/>
              <a:stretch/>
            </p:blipFill>
            <p:spPr>
              <a:xfrm>
                <a:off x="685800" y="2645228"/>
                <a:ext cx="7772400" cy="287559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C572746-135B-B46D-80A4-952F1228F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671" y="5404305"/>
                <a:ext cx="7652657" cy="491454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BA2893-606A-DD43-B0EC-E2AC87E69C4D}"/>
                </a:ext>
              </a:extLst>
            </p:cNvPr>
            <p:cNvCxnSpPr/>
            <p:nvPr/>
          </p:nvCxnSpPr>
          <p:spPr>
            <a:xfrm>
              <a:off x="3831771" y="2674574"/>
              <a:ext cx="389708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0052D24-9578-6428-C9A0-4F34E4FA8CC2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2859631"/>
              <a:ext cx="513805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F6B55E-3EDD-EF4D-0EDC-7D4BE67758BB}"/>
                </a:ext>
              </a:extLst>
            </p:cNvPr>
            <p:cNvCxnSpPr>
              <a:cxnSpLocks/>
            </p:cNvCxnSpPr>
            <p:nvPr/>
          </p:nvCxnSpPr>
          <p:spPr>
            <a:xfrm>
              <a:off x="745671" y="3044688"/>
              <a:ext cx="65913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7173DE-245D-9D0A-4CFE-199A54826C4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857" y="3044688"/>
              <a:ext cx="533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8C47329-A55B-296D-E8A5-8E97C8FB9C38}"/>
                </a:ext>
              </a:extLst>
            </p:cNvPr>
            <p:cNvCxnSpPr>
              <a:cxnSpLocks/>
            </p:cNvCxnSpPr>
            <p:nvPr/>
          </p:nvCxnSpPr>
          <p:spPr>
            <a:xfrm>
              <a:off x="881743" y="3240631"/>
              <a:ext cx="14369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EA948D5-88EE-8BCC-D0EC-B20A934F1BF6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49" y="4220345"/>
              <a:ext cx="188050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43D76D-95F6-D4E8-981A-7EF33D2F633A}"/>
                </a:ext>
              </a:extLst>
            </p:cNvPr>
            <p:cNvCxnSpPr>
              <a:cxnSpLocks/>
            </p:cNvCxnSpPr>
            <p:nvPr/>
          </p:nvCxnSpPr>
          <p:spPr>
            <a:xfrm>
              <a:off x="881743" y="4416287"/>
              <a:ext cx="588917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C734A70-C4B8-B706-FA76-61916CC8C426}"/>
                </a:ext>
              </a:extLst>
            </p:cNvPr>
            <p:cNvCxnSpPr>
              <a:cxnSpLocks/>
            </p:cNvCxnSpPr>
            <p:nvPr/>
          </p:nvCxnSpPr>
          <p:spPr>
            <a:xfrm>
              <a:off x="1208315" y="5482711"/>
              <a:ext cx="15784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4233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209A6D-4C11-52FD-08F0-5EA0B339C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37" y="25455"/>
            <a:ext cx="8229600" cy="632548"/>
          </a:xfrm>
        </p:spPr>
        <p:txBody>
          <a:bodyPr>
            <a:normAutofit fontScale="90000"/>
          </a:bodyPr>
          <a:lstStyle/>
          <a:p>
            <a:r>
              <a:rPr lang="en-US" dirty="0"/>
              <a:t>Ingredients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DF027C-8E4E-EBB1-2E16-A525FA2B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9DB54-A43E-92CC-37CF-0D6009508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C9182-81EA-F182-2D48-650C8E0E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0F7EE-22E4-E36F-418E-7C9C5416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45" y="1314735"/>
            <a:ext cx="3894365" cy="702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B6C35-3BC2-4762-8F0D-B3736546A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8535"/>
            <a:ext cx="4632437" cy="15171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FFBBA3-B17F-0F89-AF74-36BED94A347D}"/>
                  </a:ext>
                </a:extLst>
              </p:cNvPr>
              <p:cNvSpPr txBox="1"/>
              <p:nvPr/>
            </p:nvSpPr>
            <p:spPr>
              <a:xfrm>
                <a:off x="823333" y="775948"/>
                <a:ext cx="2510367" cy="40011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Virtuality-dependent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𝑞</m:t>
                        </m:r>
                      </m:e>
                    </m:acc>
                  </m:oMath>
                </a14:m>
                <a:endParaRPr lang="en-US" sz="2000" dirty="0">
                  <a:solidFill>
                    <a:srgbClr val="00B05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FFBBA3-B17F-0F89-AF74-36BED94A3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33" y="775948"/>
                <a:ext cx="2510367" cy="400110"/>
              </a:xfrm>
              <a:prstGeom prst="rect">
                <a:avLst/>
              </a:prstGeom>
              <a:blipFill>
                <a:blip r:embed="rId4"/>
                <a:stretch>
                  <a:fillRect l="-2000" t="-5882" b="-2058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BCF5151-AAE9-5944-999A-CB20869531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t="17515" r="59635" b="10210"/>
          <a:stretch/>
        </p:blipFill>
        <p:spPr>
          <a:xfrm>
            <a:off x="773734" y="4559332"/>
            <a:ext cx="2800179" cy="2134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C53732-E048-8D24-87BE-7DF641550BB1}"/>
              </a:ext>
            </a:extLst>
          </p:cNvPr>
          <p:cNvSpPr txBox="1"/>
          <p:nvPr/>
        </p:nvSpPr>
        <p:spPr>
          <a:xfrm>
            <a:off x="888856" y="4055981"/>
            <a:ext cx="2569934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Hydrodynamics (QGP)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8E0F5E-ED93-56AB-61A8-4570F347B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864" y="962896"/>
            <a:ext cx="4008085" cy="35979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7AA2B4-71D0-0F50-5FC2-DB95FD64DE46}"/>
              </a:ext>
            </a:extLst>
          </p:cNvPr>
          <p:cNvSpPr txBox="1"/>
          <p:nvPr/>
        </p:nvSpPr>
        <p:spPr>
          <a:xfrm>
            <a:off x="5810302" y="562786"/>
            <a:ext cx="2566728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Comprehensive dataset</a:t>
            </a:r>
          </a:p>
        </p:txBody>
      </p:sp>
      <p:pic>
        <p:nvPicPr>
          <p:cNvPr id="1026" name="Picture 2" descr="PSC | Pittsburgh Supercomputing Center">
            <a:extLst>
              <a:ext uri="{FF2B5EF4-FFF2-40B4-BE49-F238E27FC236}">
                <a16:creationId xmlns:a16="http://schemas.microsoft.com/office/drawing/2014/main" id="{A54F11AC-D035-2026-B8EC-50E81957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77" y="5415183"/>
            <a:ext cx="2272450" cy="127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2539BF-830D-9243-33D3-5BB69AB73CFD}"/>
              </a:ext>
            </a:extLst>
          </p:cNvPr>
          <p:cNvSpPr txBox="1"/>
          <p:nvPr/>
        </p:nvSpPr>
        <p:spPr>
          <a:xfrm>
            <a:off x="4161344" y="4604057"/>
            <a:ext cx="2382383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Massive computing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~5M HPC core hours</a:t>
            </a:r>
          </a:p>
        </p:txBody>
      </p:sp>
      <p:pic>
        <p:nvPicPr>
          <p:cNvPr id="1028" name="Picture 4" descr="Neural network (machine learning) - Wikipedia">
            <a:extLst>
              <a:ext uri="{FF2B5EF4-FFF2-40B4-BE49-F238E27FC236}">
                <a16:creationId xmlns:a16="http://schemas.microsoft.com/office/drawing/2014/main" id="{B690422A-1694-62B5-4AC9-31A229A1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55" y="5415183"/>
            <a:ext cx="1173526" cy="141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07DD66-D154-3812-1DF6-FBA47693E4CA}"/>
              </a:ext>
            </a:extLst>
          </p:cNvPr>
          <p:cNvSpPr txBox="1"/>
          <p:nvPr/>
        </p:nvSpPr>
        <p:spPr>
          <a:xfrm>
            <a:off x="6696275" y="4634086"/>
            <a:ext cx="2382384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AI/ML: 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303141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6A39D-0988-69D2-2D6A-84BEE8CD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1CA5B-3B65-94E0-36DA-A782607F6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49A7-4F11-9C84-2F93-B2D340B3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A2981-B6F7-854F-A2DA-3AF45A1F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62" y="825126"/>
            <a:ext cx="8613963" cy="48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09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00770-F910-AB22-9C0C-E3FCAA79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69DDC0-FB5E-E0A1-9B61-1B0E9E3E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DDAFD-86A2-7C4E-A617-8071F618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5A4F9-426F-3CC5-3BEF-2DB7C9CE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65" y="625928"/>
            <a:ext cx="5139470" cy="5606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4FC8B-68CF-D294-1FF2-311155DC81C3}"/>
              </a:ext>
            </a:extLst>
          </p:cNvPr>
          <p:cNvSpPr txBox="1"/>
          <p:nvPr/>
        </p:nvSpPr>
        <p:spPr>
          <a:xfrm>
            <a:off x="5656132" y="1785258"/>
            <a:ext cx="2933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Comprehensive fit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Overall reasonable agreement, some tension</a:t>
            </a:r>
          </a:p>
        </p:txBody>
      </p:sp>
    </p:spTree>
    <p:extLst>
      <p:ext uri="{BB962C8B-B14F-4D97-AF65-F5344CB8AC3E}">
        <p14:creationId xmlns:p14="http://schemas.microsoft.com/office/powerpoint/2010/main" val="2441964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F19E6-97CB-52EA-108E-4ACB1610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4399-3634-89CF-112D-34418AB3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8401D-F0CE-5218-8654-C7C1CE70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64669-B608-E16D-9D65-6DB9995308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08" b="6129"/>
          <a:stretch/>
        </p:blipFill>
        <p:spPr>
          <a:xfrm>
            <a:off x="131336" y="362701"/>
            <a:ext cx="6798597" cy="3164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2B31DC-5468-C14C-3794-0E921495F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183" y="3429000"/>
            <a:ext cx="3745324" cy="3437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8D5E09-F882-8E47-EDC7-57B7F22200A0}"/>
                  </a:ext>
                </a:extLst>
              </p:cNvPr>
              <p:cNvSpPr txBox="1"/>
              <p:nvPr/>
            </p:nvSpPr>
            <p:spPr>
              <a:xfrm>
                <a:off x="464368" y="4195405"/>
                <a:ext cx="4572000" cy="19389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Big picture lesson: extracted value of  depends on the probe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is not a universal QGP transport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coeff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.!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→ back to the theory drawing board…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8D5E09-F882-8E47-EDC7-57B7F2220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68" y="4195405"/>
                <a:ext cx="4572000" cy="1938992"/>
              </a:xfrm>
              <a:prstGeom prst="rect">
                <a:avLst/>
              </a:prstGeom>
              <a:blipFill>
                <a:blip r:embed="rId4"/>
                <a:stretch>
                  <a:fillRect l="-1385" t="-1290" b="-451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895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8408A-B299-6552-08A0-920B969A5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3B0C422-AE54-C3A5-8EFD-B14635E973B8}"/>
              </a:ext>
            </a:extLst>
          </p:cNvPr>
          <p:cNvSpPr txBox="1"/>
          <p:nvPr/>
        </p:nvSpPr>
        <p:spPr>
          <a:xfrm rot="19614729">
            <a:off x="230247" y="6067011"/>
            <a:ext cx="10863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dipole/BK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D480C1-2FC0-20E7-4A26-F6C9050B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977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E6D046-1157-D385-2312-EF2CDE29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ED308-DBF8-E32C-4EE7-0341EB5D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99AD2-6DE6-2CE8-49D4-20855C1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AD62C-4D65-1A1C-C2FC-10770070C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0" r="16731" b="4266"/>
          <a:stretch/>
        </p:blipFill>
        <p:spPr>
          <a:xfrm>
            <a:off x="1529081" y="514901"/>
            <a:ext cx="6264119" cy="4372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B5C3AE-78C8-0021-3DD1-17D80FAD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418"/>
          <a:stretch/>
        </p:blipFill>
        <p:spPr>
          <a:xfrm>
            <a:off x="1251857" y="5217994"/>
            <a:ext cx="7827650" cy="1115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A2545E5-F191-A51C-FE5D-E0D996903ECB}"/>
              </a:ext>
            </a:extLst>
          </p:cNvPr>
          <p:cNvSpPr/>
          <p:nvPr/>
        </p:nvSpPr>
        <p:spPr>
          <a:xfrm>
            <a:off x="1420224" y="5570958"/>
            <a:ext cx="651749" cy="344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8F146-000C-0AFF-57E3-017AB6F243C3}"/>
              </a:ext>
            </a:extLst>
          </p:cNvPr>
          <p:cNvSpPr txBox="1"/>
          <p:nvPr/>
        </p:nvSpPr>
        <p:spPr>
          <a:xfrm rot="19614729">
            <a:off x="-66964" y="5461886"/>
            <a:ext cx="196560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quadrupole/JIMWLK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665FD5-1C83-2851-7D8C-82726020AE57}"/>
              </a:ext>
            </a:extLst>
          </p:cNvPr>
          <p:cNvSpPr/>
          <p:nvPr/>
        </p:nvSpPr>
        <p:spPr>
          <a:xfrm>
            <a:off x="1387567" y="5879497"/>
            <a:ext cx="651749" cy="344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F48B0A-806E-14BA-2671-DE02AB5644D7}"/>
              </a:ext>
            </a:extLst>
          </p:cNvPr>
          <p:cNvSpPr/>
          <p:nvPr/>
        </p:nvSpPr>
        <p:spPr>
          <a:xfrm>
            <a:off x="2180830" y="1785456"/>
            <a:ext cx="1687286" cy="1303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7DCAB8-842C-3379-11A4-8A16523AFDC1}"/>
              </a:ext>
            </a:extLst>
          </p:cNvPr>
          <p:cNvSpPr/>
          <p:nvPr/>
        </p:nvSpPr>
        <p:spPr>
          <a:xfrm>
            <a:off x="5927633" y="2660226"/>
            <a:ext cx="1687286" cy="2324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4BD7E3-0AE8-B86B-7444-5E4AC2E1464F}"/>
              </a:ext>
            </a:extLst>
          </p:cNvPr>
          <p:cNvSpPr txBox="1"/>
          <p:nvPr/>
        </p:nvSpPr>
        <p:spPr>
          <a:xfrm rot="20369132">
            <a:off x="4033564" y="3942948"/>
            <a:ext cx="1384538" cy="10156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Bayesian inference;</a:t>
            </a:r>
          </a:p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AI/ML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7BB52-6E3D-7EC5-0F29-492DF7217063}"/>
              </a:ext>
            </a:extLst>
          </p:cNvPr>
          <p:cNvSpPr txBox="1"/>
          <p:nvPr/>
        </p:nvSpPr>
        <p:spPr>
          <a:xfrm rot="20323870">
            <a:off x="4423078" y="882563"/>
            <a:ext cx="879607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KaTie</a:t>
            </a:r>
            <a:endParaRPr lang="en-US" sz="20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208C1C-B5F2-E57B-8540-190F53C3B31A}"/>
              </a:ext>
            </a:extLst>
          </p:cNvPr>
          <p:cNvSpPr txBox="1"/>
          <p:nvPr/>
        </p:nvSpPr>
        <p:spPr>
          <a:xfrm rot="20323870">
            <a:off x="234959" y="804266"/>
            <a:ext cx="2041921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/>
                <a:cs typeface="Times New Roman"/>
              </a:rPr>
              <a:t>Goal: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  <a:latin typeface="Times New Roman"/>
                <a:cs typeface="Times New Roman"/>
              </a:rPr>
              <a:t>model tension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  <a:latin typeface="Times New Roman"/>
                <a:cs typeface="Times New Roman"/>
              </a:rPr>
              <a:t>parameter constraints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E93753-98BB-3634-1ADB-6D1EA8837281}"/>
              </a:ext>
            </a:extLst>
          </p:cNvPr>
          <p:cNvSpPr txBox="1"/>
          <p:nvPr/>
        </p:nvSpPr>
        <p:spPr>
          <a:xfrm>
            <a:off x="5715001" y="713528"/>
            <a:ext cx="3428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Additional essential ingredient: theory uncertainties!</a:t>
            </a:r>
          </a:p>
        </p:txBody>
      </p:sp>
    </p:spTree>
    <p:extLst>
      <p:ext uri="{BB962C8B-B14F-4D97-AF65-F5344CB8AC3E}">
        <p14:creationId xmlns:p14="http://schemas.microsoft.com/office/powerpoint/2010/main" val="409253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008348-1BB9-8D87-C568-168535E4A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281D9-D257-BCAF-714A-860F4F728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2EF00-3865-8108-BB96-9371CEC2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 descr="dipole_DIS.eps">
            <a:extLst>
              <a:ext uri="{FF2B5EF4-FFF2-40B4-BE49-F238E27FC236}">
                <a16:creationId xmlns:a16="http://schemas.microsoft.com/office/drawing/2014/main" id="{D9A1688E-3500-2AC4-F51A-58D10AD10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2" y="678435"/>
            <a:ext cx="3180679" cy="1684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273063-5AF8-7C6B-A32B-4B71EDFB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373" y="771048"/>
            <a:ext cx="3041345" cy="14312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CA4AB7-AE03-3DA0-1ADA-7817645530C8}"/>
              </a:ext>
            </a:extLst>
          </p:cNvPr>
          <p:cNvSpPr txBox="1"/>
          <p:nvPr/>
        </p:nvSpPr>
        <p:spPr>
          <a:xfrm>
            <a:off x="4572000" y="1878808"/>
            <a:ext cx="2893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Forward 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p+A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Inclusive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baseline="30000" dirty="0">
                <a:solidFill>
                  <a:srgbClr val="0070C0"/>
                </a:solidFill>
                <a:latin typeface="Times New Roman"/>
                <a:cs typeface="Times New Roman"/>
              </a:rPr>
              <a:t>0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, jet, direct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+jet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balanced di-jet,…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75F651-632C-8C94-4EB0-374B68EEE393}"/>
              </a:ext>
            </a:extLst>
          </p:cNvPr>
          <p:cNvSpPr txBox="1"/>
          <p:nvPr/>
        </p:nvSpPr>
        <p:spPr>
          <a:xfrm>
            <a:off x="655081" y="2129660"/>
            <a:ext cx="2946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e+A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DIS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Interaction cross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Structure Functions F</a:t>
            </a:r>
            <a:r>
              <a:rPr lang="en-US" baseline="-25000" dirty="0">
                <a:solidFill>
                  <a:srgbClr val="00B050"/>
                </a:solidFill>
                <a:latin typeface="Times New Roman"/>
                <a:cs typeface="Times New Roman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, F</a:t>
            </a:r>
            <a:r>
              <a:rPr lang="en-US" baseline="-25000" dirty="0">
                <a:solidFill>
                  <a:srgbClr val="00B050"/>
                </a:solidFill>
                <a:latin typeface="Times New Roman"/>
                <a:cs typeface="Times New Roman"/>
              </a:rPr>
              <a:t>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EDDF04-8C34-8C8B-FB78-4DFD4F1F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7005"/>
          </a:xfrm>
        </p:spPr>
        <p:txBody>
          <a:bodyPr>
            <a:normAutofit fontScale="90000"/>
          </a:bodyPr>
          <a:lstStyle/>
          <a:p>
            <a:r>
              <a:rPr lang="en-US" dirty="0"/>
              <a:t>Theoretical interpretability: dipole formalism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C90ED-56DB-ECD5-8CD9-95F0281A605D}"/>
              </a:ext>
            </a:extLst>
          </p:cNvPr>
          <p:cNvSpPr txBox="1"/>
          <p:nvPr/>
        </p:nvSpPr>
        <p:spPr>
          <a:xfrm>
            <a:off x="400727" y="4195473"/>
            <a:ext cx="84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Multiple processes in e-A DIS and forward p-A are described theoretically by the same dipole-medium forward scattering amplitude T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LO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→ calculable beyond 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38DB1-2A52-CC9D-3789-F63596F44C6C}"/>
              </a:ext>
            </a:extLst>
          </p:cNvPr>
          <p:cNvSpPr txBox="1"/>
          <p:nvPr/>
        </p:nvSpPr>
        <p:spPr>
          <a:xfrm>
            <a:off x="1551560" y="4892539"/>
            <a:ext cx="515102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Compare e-A DIS and forward p-A: universality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DDF2F-7794-E3F4-8ECD-3A03FB035344}"/>
              </a:ext>
            </a:extLst>
          </p:cNvPr>
          <p:cNvSpPr txBox="1"/>
          <p:nvPr/>
        </p:nvSpPr>
        <p:spPr>
          <a:xfrm>
            <a:off x="4319459" y="5373332"/>
            <a:ext cx="429293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Dipoles in particle production:</a:t>
            </a: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Kopeliovich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Tarasov and Schafer, Phys. Rev. C 59 (1999) 1609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Gelis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Jalilian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-Marian, Phys. Rev. D66 (2002) 014021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Kovchegov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and A. H. Mueller,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 B 529 (1998) 451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Kopeliovich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Raufeisen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Tarasov, Phys. Lett. B 503 (2001) 91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B7AC-82B2-A65E-4B7F-0A142FF1EDED}"/>
              </a:ext>
            </a:extLst>
          </p:cNvPr>
          <p:cNvSpPr txBox="1"/>
          <p:nvPr/>
        </p:nvSpPr>
        <p:spPr>
          <a:xfrm>
            <a:off x="457200" y="5358358"/>
            <a:ext cx="371796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Dipoles in DIS:</a:t>
            </a: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Gribov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Sov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 JETP 30 (1970) 709-717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Bjorken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Kogut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 Phys. Rev. D 8 (1973) 1341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Frankfurt and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Strikman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 Phys. Rept. 160 (1988) 235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H. Mueller,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 B 335 (1990) 115 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Nikolaev and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Zakharov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 Z.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Phys.C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49 (1991) 607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877FF6-01DF-4F61-14EE-C67D86CA2393}"/>
              </a:ext>
            </a:extLst>
          </p:cNvPr>
          <p:cNvGrpSpPr/>
          <p:nvPr/>
        </p:nvGrpSpPr>
        <p:grpSpPr>
          <a:xfrm>
            <a:off x="505287" y="3162985"/>
            <a:ext cx="3621786" cy="916471"/>
            <a:chOff x="1402030" y="3039334"/>
            <a:chExt cx="3621786" cy="9164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157250-35B1-4026-83F1-F403BC31B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2030" y="3039334"/>
              <a:ext cx="3621786" cy="4373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15A4B8-D43B-9502-2A08-20EE0F7C5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2030" y="3523751"/>
              <a:ext cx="3296412" cy="43205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425F9AE-C5E2-8356-8C9B-1EF8E574D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311828"/>
            <a:ext cx="3467100" cy="52806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478D0B0-99E6-B6E0-DFFC-0FEB4298782C}"/>
              </a:ext>
            </a:extLst>
          </p:cNvPr>
          <p:cNvSpPr/>
          <p:nvPr/>
        </p:nvSpPr>
        <p:spPr>
          <a:xfrm>
            <a:off x="2207941" y="3615581"/>
            <a:ext cx="1683835" cy="512003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8A0DB3-C3D8-A74B-9AE9-0D08D28350DF}"/>
              </a:ext>
            </a:extLst>
          </p:cNvPr>
          <p:cNvSpPr/>
          <p:nvPr/>
        </p:nvSpPr>
        <p:spPr>
          <a:xfrm>
            <a:off x="6465924" y="3287727"/>
            <a:ext cx="1683835" cy="512003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E1EA2-226E-2B5E-A0A4-D66B16153A6E}"/>
              </a:ext>
            </a:extLst>
          </p:cNvPr>
          <p:cNvSpPr txBox="1"/>
          <p:nvPr/>
        </p:nvSpPr>
        <p:spPr>
          <a:xfrm>
            <a:off x="-685800" y="273116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429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" grpId="0" animBg="1"/>
      <p:bldP spid="6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6299-CABB-3605-2FC0-ACB2CB6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62896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9B4FF-B8E7-4E77-3336-D912E8A1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3BD89-6BE8-593C-FD19-26E4BA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523C1-DD07-D88B-D7E0-0953519C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17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589AE-8130-1C45-76F3-723640BB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-68705"/>
            <a:ext cx="6161932" cy="962896"/>
          </a:xfrm>
        </p:spPr>
        <p:txBody>
          <a:bodyPr/>
          <a:lstStyle/>
          <a:p>
            <a:r>
              <a:rPr lang="en-US" dirty="0"/>
              <a:t>CMS: forward di-jets in </a:t>
            </a:r>
            <a:r>
              <a:rPr lang="en-US" dirty="0" err="1"/>
              <a:t>p+Pb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35E383-23BF-55B2-5434-41633E36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6AD44-96FB-9C01-B61C-2C97269F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02107-A71F-BEC9-EC86-2F8FBD3F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8E939-5D0E-A249-69D4-BA2834449E0A}"/>
              </a:ext>
            </a:extLst>
          </p:cNvPr>
          <p:cNvSpPr txBox="1"/>
          <p:nvPr/>
        </p:nvSpPr>
        <p:spPr>
          <a:xfrm>
            <a:off x="6385424" y="126601"/>
            <a:ext cx="2758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Phys. Rev. Lett. 121, 062002 (2018)</a:t>
            </a:r>
          </a:p>
          <a:p>
            <a:r>
              <a:rPr lang="en-US" sz="1400" i="1" dirty="0">
                <a:latin typeface="+mj-lt"/>
              </a:rPr>
              <a:t>arXiv:1805.04736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988FB6-2A0A-1D6A-1CB4-E440008374FC}"/>
                  </a:ext>
                </a:extLst>
              </p:cNvPr>
              <p:cNvSpPr txBox="1"/>
              <p:nvPr/>
            </p:nvSpPr>
            <p:spPr>
              <a:xfrm>
                <a:off x="2059412" y="1379063"/>
                <a:ext cx="317106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Symbol" pitchFamily="2" charset="2"/>
                    <a:cs typeface="Times New Roman"/>
                  </a:rPr>
                  <a:t>h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&gt;0: proton direction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low-</a:t>
                </a:r>
                <a:r>
                  <a:rPr lang="en-US" sz="1600" i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x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in Pb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988FB6-2A0A-1D6A-1CB4-E44000837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12" y="1379063"/>
                <a:ext cx="3171061" cy="338554"/>
              </a:xfrm>
              <a:prstGeom prst="rect">
                <a:avLst/>
              </a:prstGeom>
              <a:blipFill>
                <a:blip r:embed="rId2"/>
                <a:stretch>
                  <a:fillRect l="-1200" t="-3571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7E59FDB-C66D-1E93-3E1C-A7D6F4679199}"/>
              </a:ext>
            </a:extLst>
          </p:cNvPr>
          <p:cNvGrpSpPr/>
          <p:nvPr/>
        </p:nvGrpSpPr>
        <p:grpSpPr>
          <a:xfrm>
            <a:off x="319642" y="1653359"/>
            <a:ext cx="7534118" cy="4220684"/>
            <a:chOff x="319642" y="1653359"/>
            <a:chExt cx="7534118" cy="42206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BD429F-BBF7-BB26-B869-0F72DD2EA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642" y="1653359"/>
              <a:ext cx="7534118" cy="42206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87DB69-A7BC-3DAD-D5D1-A43C9AE0E353}"/>
                </a:ext>
              </a:extLst>
            </p:cNvPr>
            <p:cNvSpPr txBox="1"/>
            <p:nvPr/>
          </p:nvSpPr>
          <p:spPr>
            <a:xfrm>
              <a:off x="1290240" y="3771330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030A0"/>
                  </a:solidFill>
                  <a:latin typeface="Times New Roman"/>
                  <a:cs typeface="Times New Roman"/>
                </a:rPr>
                <a:t>EMC</a:t>
              </a:r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53D1BF32-74DF-C06C-0FDA-01F97D58B673}"/>
                </a:ext>
              </a:extLst>
            </p:cNvPr>
            <p:cNvSpPr/>
            <p:nvPr/>
          </p:nvSpPr>
          <p:spPr>
            <a:xfrm rot="5400000">
              <a:off x="1468914" y="3957472"/>
              <a:ext cx="249385" cy="471055"/>
            </a:xfrm>
            <a:prstGeom prst="leftBrac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047B8A-68B0-CC0D-537E-1C7BA5F69624}"/>
                </a:ext>
              </a:extLst>
            </p:cNvPr>
            <p:cNvGrpSpPr/>
            <p:nvPr/>
          </p:nvGrpSpPr>
          <p:grpSpPr>
            <a:xfrm>
              <a:off x="2234399" y="3706033"/>
              <a:ext cx="1119217" cy="583963"/>
              <a:chOff x="1208837" y="5704766"/>
              <a:chExt cx="1119217" cy="58396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250B42-6C66-1014-04C2-2DA44B25D0BE}"/>
                  </a:ext>
                </a:extLst>
              </p:cNvPr>
              <p:cNvSpPr txBox="1"/>
              <p:nvPr/>
            </p:nvSpPr>
            <p:spPr>
              <a:xfrm>
                <a:off x="1208837" y="5704766"/>
                <a:ext cx="11192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shadowing</a:t>
                </a:r>
              </a:p>
            </p:txBody>
          </p:sp>
          <p:sp>
            <p:nvSpPr>
              <p:cNvPr id="12" name="Left Brace 11">
                <a:extLst>
                  <a:ext uri="{FF2B5EF4-FFF2-40B4-BE49-F238E27FC236}">
                    <a16:creationId xmlns:a16="http://schemas.microsoft.com/office/drawing/2014/main" id="{FA402CD4-4CFD-071C-AD30-B502685CDC44}"/>
                  </a:ext>
                </a:extLst>
              </p:cNvPr>
              <p:cNvSpPr/>
              <p:nvPr/>
            </p:nvSpPr>
            <p:spPr>
              <a:xfrm rot="5400000">
                <a:off x="1807120" y="5928509"/>
                <a:ext cx="249385" cy="471055"/>
              </a:xfrm>
              <a:prstGeom prst="leftBrace">
                <a:avLst/>
              </a:prstGeom>
              <a:ln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2D7EE1-67D5-03F6-710A-50DA127A944A}"/>
                </a:ext>
              </a:extLst>
            </p:cNvPr>
            <p:cNvSpPr txBox="1"/>
            <p:nvPr/>
          </p:nvSpPr>
          <p:spPr>
            <a:xfrm>
              <a:off x="1593606" y="4944145"/>
              <a:ext cx="1531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030A0"/>
                  </a:solidFill>
                  <a:latin typeface="Times New Roman"/>
                  <a:cs typeface="Times New Roman"/>
                </a:rPr>
                <a:t>anti-shadowing</a:t>
              </a: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14D1C384-78A1-8000-DDFD-8C5906B50694}"/>
                </a:ext>
              </a:extLst>
            </p:cNvPr>
            <p:cNvSpPr/>
            <p:nvPr/>
          </p:nvSpPr>
          <p:spPr>
            <a:xfrm rot="16200000">
              <a:off x="2189940" y="4499023"/>
              <a:ext cx="266516" cy="527572"/>
            </a:xfrm>
            <a:prstGeom prst="leftBrac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A9428BD-1C7C-42D6-43EC-FFDFE5289416}"/>
              </a:ext>
            </a:extLst>
          </p:cNvPr>
          <p:cNvSpPr/>
          <p:nvPr/>
        </p:nvSpPr>
        <p:spPr>
          <a:xfrm>
            <a:off x="6260107" y="2413456"/>
            <a:ext cx="1371600" cy="914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6CAAE-EC5F-5E06-91B4-10659BB5CFD5}"/>
              </a:ext>
            </a:extLst>
          </p:cNvPr>
          <p:cNvSpPr txBox="1"/>
          <p:nvPr/>
        </p:nvSpPr>
        <p:spPr>
          <a:xfrm>
            <a:off x="319642" y="5846891"/>
            <a:ext cx="5144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EPS09: gluon EMC effect based on PHENIX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sz="20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DSSZ: does not incorporate gluon EMC effect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9657FD55-8F02-A158-D713-9DEF0CC86743}"/>
              </a:ext>
            </a:extLst>
          </p:cNvPr>
          <p:cNvSpPr/>
          <p:nvPr/>
        </p:nvSpPr>
        <p:spPr>
          <a:xfrm>
            <a:off x="5447093" y="5922676"/>
            <a:ext cx="193364" cy="460242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192A09-2DEB-E9FD-5D91-E2124F5EE738}"/>
              </a:ext>
            </a:extLst>
          </p:cNvPr>
          <p:cNvSpPr txBox="1"/>
          <p:nvPr/>
        </p:nvSpPr>
        <p:spPr>
          <a:xfrm>
            <a:off x="5913030" y="5847982"/>
            <a:ext cx="2758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gluon EMC effect directly observable!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9D8D53-4921-228B-0B76-8AE2E5E3DAF3}"/>
              </a:ext>
            </a:extLst>
          </p:cNvPr>
          <p:cNvSpPr/>
          <p:nvPr/>
        </p:nvSpPr>
        <p:spPr>
          <a:xfrm>
            <a:off x="310896" y="2325753"/>
            <a:ext cx="783978" cy="71311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E97D5C-E296-AC33-E2C0-66B6401077A7}"/>
              </a:ext>
            </a:extLst>
          </p:cNvPr>
          <p:cNvSpPr txBox="1"/>
          <p:nvPr/>
        </p:nvSpPr>
        <p:spPr>
          <a:xfrm rot="20803027">
            <a:off x="182276" y="808894"/>
            <a:ext cx="227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Nuclear effects: yield ratio </a:t>
            </a:r>
            <a:r>
              <a:rPr lang="en-US" sz="2000" dirty="0" err="1">
                <a:solidFill>
                  <a:srgbClr val="7030A0"/>
                </a:solidFill>
                <a:latin typeface="Times New Roman"/>
                <a:cs typeface="Times New Roman"/>
              </a:rPr>
              <a:t>p+Pb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/pp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8EDF1E-D74F-0C93-D494-E133122CE97A}"/>
              </a:ext>
            </a:extLst>
          </p:cNvPr>
          <p:cNvCxnSpPr/>
          <p:nvPr/>
        </p:nvCxnSpPr>
        <p:spPr>
          <a:xfrm>
            <a:off x="702885" y="1643928"/>
            <a:ext cx="0" cy="65349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691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E7623-6777-A4FC-F4F2-61A274DB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5" y="61323"/>
            <a:ext cx="6785104" cy="962896"/>
          </a:xfrm>
        </p:spPr>
        <p:txBody>
          <a:bodyPr>
            <a:normAutofit/>
          </a:bodyPr>
          <a:lstStyle/>
          <a:p>
            <a:r>
              <a:rPr lang="en-US" dirty="0"/>
              <a:t>ATLAS: forward di-jets in </a:t>
            </a:r>
            <a:r>
              <a:rPr lang="en-US" dirty="0" err="1"/>
              <a:t>p+Pb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E9CDAD-A480-94A7-D3F7-94F17011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A9487-131C-566D-E1CC-3E20E748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D320E-C9D4-D181-8FD2-0EE7076E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E3942-1D62-5D81-90ED-07311C6D9A8B}"/>
              </a:ext>
            </a:extLst>
          </p:cNvPr>
          <p:cNvSpPr txBox="1"/>
          <p:nvPr/>
        </p:nvSpPr>
        <p:spPr>
          <a:xfrm>
            <a:off x="6989488" y="373494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/>
                <a:cs typeface="Times New Roman"/>
              </a:rPr>
              <a:t>arXiv:2309.00033</a:t>
            </a:r>
            <a:r>
              <a:rPr lang="en-US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0DB9D-263F-B832-67F5-DB7C22BD5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6" y="2334561"/>
            <a:ext cx="7982395" cy="2786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C17C8-D41F-465A-F453-F69529C1CA42}"/>
              </a:ext>
            </a:extLst>
          </p:cNvPr>
          <p:cNvSpPr txBox="1"/>
          <p:nvPr/>
        </p:nvSpPr>
        <p:spPr>
          <a:xfrm>
            <a:off x="489072" y="882982"/>
            <a:ext cx="8002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Events classified by Event Activity (EA) based on forward E</a:t>
            </a:r>
            <a:r>
              <a:rPr lang="en-US" sz="2000" baseline="-25000" dirty="0">
                <a:solidFill>
                  <a:srgbClr val="0070C0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 (“centrality”)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R</a:t>
            </a:r>
            <a:r>
              <a:rPr lang="en-US" sz="2000" baseline="-25000" dirty="0">
                <a:solidFill>
                  <a:srgbClr val="00B050"/>
                </a:solidFill>
                <a:latin typeface="Times New Roman"/>
                <a:cs typeface="Times New Roman"/>
              </a:rPr>
              <a:t>CP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: ratio of yields for high/low 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scaled by Glauber-model factor assuming EA is geometric in origin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0FA55-F5C4-8F5F-F2B2-73AEF4A4171E}"/>
              </a:ext>
            </a:extLst>
          </p:cNvPr>
          <p:cNvSpPr txBox="1"/>
          <p:nvPr/>
        </p:nvSpPr>
        <p:spPr>
          <a:xfrm>
            <a:off x="7732854" y="2494309"/>
            <a:ext cx="12798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Di-jet kinematics:</a:t>
            </a:r>
          </a:p>
          <a:p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y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=pair boost</a:t>
            </a:r>
          </a:p>
          <a:p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y*=half-separation in rapidity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36E6D-89BC-AA2C-0C48-1ADA03849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43" y="4787546"/>
            <a:ext cx="2570113" cy="560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CDEDFAF-4337-F969-B8A3-C580E02D3E92}"/>
              </a:ext>
            </a:extLst>
          </p:cNvPr>
          <p:cNvSpPr/>
          <p:nvPr/>
        </p:nvSpPr>
        <p:spPr>
          <a:xfrm rot="1817866">
            <a:off x="2820460" y="3834453"/>
            <a:ext cx="1298985" cy="69049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7A7B27-6328-AAA0-7132-38707570B58C}"/>
                  </a:ext>
                </a:extLst>
              </p:cNvPr>
              <p:cNvSpPr txBox="1"/>
              <p:nvPr/>
            </p:nvSpPr>
            <p:spPr>
              <a:xfrm>
                <a:off x="1491594" y="5531228"/>
                <a:ext cx="624126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Striking scaling of high-EA yield suppression at large &lt;</a:t>
                </a:r>
                <a:r>
                  <a:rPr lang="en-US" sz="2000" dirty="0" err="1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x</a:t>
                </a:r>
                <a:r>
                  <a:rPr lang="en-US" sz="2000" baseline="-25000" dirty="0" err="1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&gt;</a:t>
                </a:r>
              </a:p>
              <a:p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Driven by color fluctuations in proton wavefunction </a:t>
                </a:r>
                <a:endParaRPr lang="en-US" sz="20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new probe of color transparency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7A7B27-6328-AAA0-7132-38707570B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594" y="5531228"/>
                <a:ext cx="6241260" cy="1015663"/>
              </a:xfrm>
              <a:prstGeom prst="rect">
                <a:avLst/>
              </a:prstGeom>
              <a:blipFill>
                <a:blip r:embed="rId4"/>
                <a:stretch>
                  <a:fillRect l="-1014" t="-3704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469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7F0A-D84A-A977-8DA4-C61B5D60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6" y="72681"/>
            <a:ext cx="6710379" cy="962896"/>
          </a:xfrm>
        </p:spPr>
        <p:txBody>
          <a:bodyPr/>
          <a:lstStyle/>
          <a:p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 </a:t>
            </a:r>
            <a:r>
              <a:rPr lang="en-US" dirty="0"/>
              <a:t>production in </a:t>
            </a:r>
            <a:r>
              <a:rPr lang="en-US" dirty="0" err="1"/>
              <a:t>p+Pb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1F235-DC91-A317-788E-89C1F6A8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1604F-B22F-9AA7-50B2-A59C8E07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04777-491C-376C-A4E9-193EA21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125986-2E12-037B-8EB9-01829BF3CA62}"/>
              </a:ext>
            </a:extLst>
          </p:cNvPr>
          <p:cNvSpPr txBox="1"/>
          <p:nvPr/>
        </p:nvSpPr>
        <p:spPr>
          <a:xfrm>
            <a:off x="6835080" y="362004"/>
            <a:ext cx="2177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j-lt"/>
                <a:cs typeface="Times New Roman"/>
              </a:rPr>
              <a:t>PRL 131 (2023) 042302</a:t>
            </a:r>
          </a:p>
          <a:p>
            <a:r>
              <a:rPr lang="en-US" sz="1600" i="1" dirty="0">
                <a:latin typeface="+mj-lt"/>
              </a:rPr>
              <a:t>arXiv:2204.10608</a:t>
            </a:r>
            <a:endParaRPr lang="en-US" sz="1600" i="1" dirty="0">
              <a:latin typeface="+mj-lt"/>
              <a:cs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87F820-BD15-67CE-5C70-D71281D7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6" y="1317021"/>
            <a:ext cx="5659230" cy="4689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86FF1FC-421D-449C-CEE7-445C6571CB91}"/>
              </a:ext>
            </a:extLst>
          </p:cNvPr>
          <p:cNvSpPr/>
          <p:nvPr/>
        </p:nvSpPr>
        <p:spPr>
          <a:xfrm>
            <a:off x="6768237" y="163758"/>
            <a:ext cx="2244427" cy="90449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F369A3-8CEA-BDC3-8B12-4646E6437040}"/>
                  </a:ext>
                </a:extLst>
              </p:cNvPr>
              <p:cNvSpPr txBox="1"/>
              <p:nvPr/>
            </p:nvSpPr>
            <p:spPr>
              <a:xfrm>
                <a:off x="5856803" y="1676400"/>
                <a:ext cx="3222703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nCTEQ15, EPPS16: both incorporate </a:t>
                </a:r>
                <a:r>
                  <a:rPr lang="en-US" dirty="0" err="1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LHCb</a:t>
                </a:r>
                <a:r>
                  <a:rPr lang="en-US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 D</a:t>
                </a:r>
                <a:r>
                  <a:rPr lang="en-US" baseline="30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en-US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data</a:t>
                </a:r>
              </a:p>
              <a:p>
                <a:endParaRPr lang="en-US" dirty="0">
                  <a:solidFill>
                    <a:srgbClr val="0070C0"/>
                  </a:solidFill>
                  <a:latin typeface="Times New Roman"/>
                  <a:cs typeface="Times New Roman"/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Forward (Pb low-x):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good agreement w/ both linear QCD and CGC</a:t>
                </a:r>
              </a:p>
              <a:p>
                <a:endParaRPr lang="en-US" dirty="0">
                  <a:latin typeface="Times New Roman"/>
                  <a:cs typeface="Times New Roman"/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Backward (Pb high-x):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poorer agreement: additional </a:t>
                </a:r>
                <a:r>
                  <a:rPr lang="en-US" dirty="0" err="1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nPDF</a:t>
                </a:r>
                <a:r>
                  <a:rPr lang="en-US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 constraints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ch</a:t>
                </a:r>
                <a:r>
                  <a:rPr lang="en-US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 hadron yield enhanced vs </a:t>
                </a:r>
                <a:r>
                  <a:rPr lang="en-US" dirty="0">
                    <a:solidFill>
                      <a:srgbClr val="7030A0"/>
                    </a:solidFill>
                    <a:latin typeface="Symbol" pitchFamily="2" charset="2"/>
                    <a:cs typeface="Times New Roman"/>
                  </a:rPr>
                  <a:t>p</a:t>
                </a:r>
                <a:r>
                  <a:rPr lang="en-US" baseline="30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characteristic of heavy-ion collisions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r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adial flow? baryon enhancement?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F369A3-8CEA-BDC3-8B12-4646E6437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803" y="1676400"/>
                <a:ext cx="3222703" cy="4247317"/>
              </a:xfrm>
              <a:prstGeom prst="rect">
                <a:avLst/>
              </a:prstGeom>
              <a:blipFill>
                <a:blip r:embed="rId3"/>
                <a:stretch>
                  <a:fillRect l="-1969" t="-597" b="-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29AA30E0-E546-2D9A-F613-481A85C8B47B}"/>
              </a:ext>
            </a:extLst>
          </p:cNvPr>
          <p:cNvSpPr/>
          <p:nvPr/>
        </p:nvSpPr>
        <p:spPr>
          <a:xfrm>
            <a:off x="3154013" y="2770909"/>
            <a:ext cx="1154751" cy="6580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7907A0-A63A-8924-E489-CD8E2D26F8F0}"/>
              </a:ext>
            </a:extLst>
          </p:cNvPr>
          <p:cNvSpPr/>
          <p:nvPr/>
        </p:nvSpPr>
        <p:spPr>
          <a:xfrm>
            <a:off x="446360" y="2535381"/>
            <a:ext cx="1382441" cy="65809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2B50B7-3E28-673B-AA1B-1BC5D67154EC}"/>
              </a:ext>
            </a:extLst>
          </p:cNvPr>
          <p:cNvSpPr/>
          <p:nvPr/>
        </p:nvSpPr>
        <p:spPr>
          <a:xfrm>
            <a:off x="446359" y="4059383"/>
            <a:ext cx="1756514" cy="86944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1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FA06-8AE2-6F19-1624-7D9653F2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495309" cy="962896"/>
          </a:xfrm>
        </p:spPr>
        <p:txBody>
          <a:bodyPr/>
          <a:lstStyle/>
          <a:p>
            <a:r>
              <a:rPr lang="en-US" dirty="0"/>
              <a:t>EPPS21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35C2C-8239-0A0E-52B9-663BEEC0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F6DEA-04EF-6789-5546-65BA52DF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BD350-7626-8D8E-4CC3-5A5C2B09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953CA-A737-35FB-917B-48DFF955AE9F}"/>
              </a:ext>
            </a:extLst>
          </p:cNvPr>
          <p:cNvSpPr txBox="1"/>
          <p:nvPr/>
        </p:nvSpPr>
        <p:spPr>
          <a:xfrm>
            <a:off x="6183819" y="90013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Eskola</a:t>
            </a:r>
            <a:r>
              <a:rPr lang="en-US" sz="1400" i="1" dirty="0">
                <a:latin typeface="Times New Roman"/>
                <a:cs typeface="Times New Roman"/>
              </a:rPr>
              <a:t> et al.</a:t>
            </a:r>
            <a:r>
              <a:rPr lang="en-US" sz="1400" i="1" dirty="0">
                <a:latin typeface="+mj-lt"/>
                <a:cs typeface="Times New Roman"/>
              </a:rPr>
              <a:t>, </a:t>
            </a:r>
            <a:r>
              <a:rPr lang="en-US" sz="1400" i="1" dirty="0">
                <a:latin typeface="+mj-lt"/>
              </a:rPr>
              <a:t>EPJ C82 (2022) 5, 413</a:t>
            </a:r>
          </a:p>
          <a:p>
            <a:r>
              <a:rPr lang="en-US" sz="1400" i="1" dirty="0">
                <a:latin typeface="+mj-lt"/>
              </a:rPr>
              <a:t>arXiv:2112.12462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5C1F6-3D68-AD04-26BF-AA8F1709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81" y="4307476"/>
            <a:ext cx="5735251" cy="248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187FD-1EED-AD93-E564-CAAACC3D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54" y="1845287"/>
            <a:ext cx="5829300" cy="248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9CF03B-4731-1A91-79FF-CD6ACB40EB6A}"/>
              </a:ext>
            </a:extLst>
          </p:cNvPr>
          <p:cNvSpPr txBox="1"/>
          <p:nvPr/>
        </p:nvSpPr>
        <p:spPr>
          <a:xfrm>
            <a:off x="405081" y="725722"/>
            <a:ext cx="5620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Includes LHC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p+Pb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data: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5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TeV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: CMS forward di-jet,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LHCb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D</a:t>
            </a:r>
            <a:r>
              <a:rPr lang="en-US" sz="2000" baseline="30000" dirty="0">
                <a:solidFill>
                  <a:srgbClr val="00B050"/>
                </a:solidFill>
                <a:latin typeface="Times New Roman"/>
                <a:cs typeface="Times New Roman"/>
              </a:rPr>
              <a:t>0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@ 5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TeV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; 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8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TeV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: CMS 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24C01-26EE-7E1D-FC22-2FE906F4E71F}"/>
              </a:ext>
            </a:extLst>
          </p:cNvPr>
          <p:cNvSpPr txBox="1"/>
          <p:nvPr/>
        </p:nvSpPr>
        <p:spPr>
          <a:xfrm rot="963116">
            <a:off x="6093308" y="3089887"/>
            <a:ext cx="2916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Dramatic improvement in uncertainties relative to EPPS16</a:t>
            </a:r>
          </a:p>
        </p:txBody>
      </p:sp>
    </p:spTree>
    <p:extLst>
      <p:ext uri="{BB962C8B-B14F-4D97-AF65-F5344CB8AC3E}">
        <p14:creationId xmlns:p14="http://schemas.microsoft.com/office/powerpoint/2010/main" val="716273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919D4-DBFF-9008-EB1A-6152F14A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704"/>
            <a:ext cx="8229600" cy="646799"/>
          </a:xfrm>
        </p:spPr>
        <p:txBody>
          <a:bodyPr/>
          <a:lstStyle/>
          <a:p>
            <a:r>
              <a:rPr lang="en-US" dirty="0"/>
              <a:t>Di-hadron correlations RHIC and LHC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D4694-E47D-3E31-8C6B-BB3CD201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D4B0D-2CFF-89B7-7244-9B28AFF7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FB667-B949-18B6-153A-30BE1A1C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2A03B-C438-1D08-D279-14739D1F4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11" y="1407479"/>
            <a:ext cx="3835400" cy="4008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9C3D6-D912-D565-C946-C447FCDA7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139" y="1162611"/>
            <a:ext cx="4845050" cy="3329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CDE36-CCE9-61E5-4540-A856F5899215}"/>
              </a:ext>
            </a:extLst>
          </p:cNvPr>
          <p:cNvSpPr txBox="1"/>
          <p:nvPr/>
        </p:nvSpPr>
        <p:spPr>
          <a:xfrm>
            <a:off x="4435136" y="4492725"/>
            <a:ext cx="44680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Dilute-dense LO + 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Sudakov</a:t>
            </a:r>
            <a:endParaRPr lang="en-US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probes quadrupole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fits STAR data similar to left panel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Small broadening effect: experimentally challenging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NLO needed for theory </a:t>
            </a:r>
            <a:r>
              <a:rPr lang="en-US" dirty="0" err="1">
                <a:solidFill>
                  <a:srgbClr val="7030A0"/>
                </a:solidFill>
                <a:latin typeface="Times New Roman"/>
                <a:cs typeface="Times New Roman"/>
              </a:rPr>
              <a:t>uncert</a:t>
            </a:r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908328-30A0-D237-328F-75010378ED80}"/>
              </a:ext>
            </a:extLst>
          </p:cNvPr>
          <p:cNvSpPr txBox="1"/>
          <p:nvPr/>
        </p:nvSpPr>
        <p:spPr>
          <a:xfrm>
            <a:off x="413010" y="5333046"/>
            <a:ext cx="357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A-dependent recoil yield suppression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no significant azimuthal broadening (!)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F6DC-64E5-5B85-08B6-E830AA9046ED}"/>
              </a:ext>
            </a:extLst>
          </p:cNvPr>
          <p:cNvSpPr txBox="1"/>
          <p:nvPr/>
        </p:nvSpPr>
        <p:spPr>
          <a:xfrm>
            <a:off x="840832" y="1146546"/>
            <a:ext cx="2696187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STAR, Phys. Rev. Lett. 129 (2022) 09250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93BD93-5DB3-9937-B36A-F6FCB61A978E}"/>
              </a:ext>
            </a:extLst>
          </p:cNvPr>
          <p:cNvSpPr txBox="1"/>
          <p:nvPr/>
        </p:nvSpPr>
        <p:spPr>
          <a:xfrm>
            <a:off x="4572000" y="1008324"/>
            <a:ext cx="3695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Stasto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Wei, Xiao, and Yuan, Phys. Lett. B784 (2018) 301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3B6987-8F37-FFFB-B26B-94E92E248FA0}"/>
              </a:ext>
            </a:extLst>
          </p:cNvPr>
          <p:cNvSpPr txBox="1"/>
          <p:nvPr/>
        </p:nvSpPr>
        <p:spPr>
          <a:xfrm>
            <a:off x="6945907" y="3224150"/>
            <a:ext cx="623889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FoCal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9976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B5C8-97B8-B250-E48B-AB92EEEAF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Partonic kinematics: </a:t>
            </a:r>
            <a:br>
              <a:rPr lang="en-US" dirty="0"/>
            </a:br>
            <a:r>
              <a:rPr lang="en-US" dirty="0">
                <a:latin typeface="Symbol" pitchFamily="2" charset="2"/>
              </a:rPr>
              <a:t>g, p</a:t>
            </a:r>
            <a:r>
              <a:rPr lang="en-US" baseline="30000" dirty="0">
                <a:latin typeface="Symbol" pitchFamily="2" charset="2"/>
              </a:rPr>
              <a:t>0</a:t>
            </a:r>
            <a:r>
              <a:rPr lang="en-US" dirty="0">
                <a:latin typeface="Symbol" pitchFamily="2" charset="2"/>
              </a:rPr>
              <a:t> (</a:t>
            </a:r>
            <a:r>
              <a:rPr lang="en-US" dirty="0" err="1">
                <a:latin typeface="+mj-lt"/>
              </a:rPr>
              <a:t>FoCal</a:t>
            </a:r>
            <a:r>
              <a:rPr lang="en-US" dirty="0">
                <a:latin typeface="Symbol" pitchFamily="2" charset="2"/>
              </a:rPr>
              <a:t>);</a:t>
            </a:r>
            <a:r>
              <a:rPr lang="en-US" dirty="0"/>
              <a:t> D-meson (</a:t>
            </a:r>
            <a:r>
              <a:rPr lang="en-US" dirty="0" err="1"/>
              <a:t>LHCb</a:t>
            </a:r>
            <a:r>
              <a:rPr lang="en-US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DC26B-1EDE-840D-23EC-C7ED05B0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1F2F8-243C-DC7F-3167-731AB7E5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0A94F-4E89-05C7-5B91-5E795EE0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96BDA-1D3B-F294-9840-A3188D0C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251139"/>
            <a:ext cx="6604000" cy="294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2611D-D13D-B90E-61FA-414710E72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27" y="4380103"/>
            <a:ext cx="6922673" cy="22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7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8AD3-681F-E796-C9F1-0994DF17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36"/>
            <a:ext cx="8686800" cy="739713"/>
          </a:xfrm>
        </p:spPr>
        <p:txBody>
          <a:bodyPr>
            <a:normAutofit fontScale="90000"/>
          </a:bodyPr>
          <a:lstStyle/>
          <a:p>
            <a:r>
              <a:rPr lang="en-US" dirty="0"/>
              <a:t>14 </a:t>
            </a:r>
            <a:r>
              <a:rPr lang="en-US" dirty="0" err="1"/>
              <a:t>TeV</a:t>
            </a:r>
            <a:r>
              <a:rPr lang="en-US" dirty="0"/>
              <a:t> pp collisions: forward isolated photons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22F7C-A3CE-032E-842F-AAC3CA9D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BE6F5-DB7F-388E-ACA5-9E597CB35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E71D1-8C14-3641-FFA7-ED759AAC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ECCBB5-45AB-DF52-8079-4305B57B27C0}"/>
              </a:ext>
            </a:extLst>
          </p:cNvPr>
          <p:cNvSpPr txBox="1"/>
          <p:nvPr/>
        </p:nvSpPr>
        <p:spPr>
          <a:xfrm>
            <a:off x="4572000" y="1867533"/>
            <a:ext cx="4503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Compare two recent PDF fits: tension in </a:t>
            </a: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FoCal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FoCal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 provides unique constraints of pp PDFs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FoCal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probes </a:t>
            </a:r>
            <a:r>
              <a:rPr lang="en-US" sz="2000" i="1" dirty="0">
                <a:solidFill>
                  <a:srgbClr val="00B050"/>
                </a:solidFill>
                <a:latin typeface="Times New Roman"/>
                <a:cs typeface="Times New Roman"/>
              </a:rPr>
              <a:t>x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~5x10</a:t>
            </a:r>
            <a:r>
              <a:rPr lang="en-US" sz="2000" baseline="30000" dirty="0">
                <a:solidFill>
                  <a:srgbClr val="00B050"/>
                </a:solidFill>
                <a:latin typeface="Times New Roman"/>
                <a:cs typeface="Times New Roman"/>
              </a:rPr>
              <a:t>-7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sensitive to saturation effects even in pp collisions?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DB7064-D26D-FF2C-EB60-4CDFA4B6D2D9}"/>
              </a:ext>
            </a:extLst>
          </p:cNvPr>
          <p:cNvGrpSpPr/>
          <p:nvPr/>
        </p:nvGrpSpPr>
        <p:grpSpPr>
          <a:xfrm>
            <a:off x="285008" y="981813"/>
            <a:ext cx="4286992" cy="5544350"/>
            <a:chOff x="285008" y="981813"/>
            <a:chExt cx="4286992" cy="55443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3435F3-90F0-DD42-41B1-F455D7CB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008" y="981813"/>
              <a:ext cx="4286992" cy="55443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2E5467-800D-548A-E8D1-B87E8BCA2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28" t="72511" r="63206" b="6830"/>
            <a:stretch/>
          </p:blipFill>
          <p:spPr>
            <a:xfrm>
              <a:off x="3154013" y="1593214"/>
              <a:ext cx="687103" cy="27431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91227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D763-100A-E39A-8B54-B3BDB418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8275"/>
          </a:xfrm>
        </p:spPr>
        <p:txBody>
          <a:bodyPr/>
          <a:lstStyle/>
          <a:p>
            <a:r>
              <a:rPr lang="en-US" dirty="0" err="1"/>
              <a:t>FoCal</a:t>
            </a:r>
            <a:r>
              <a:rPr lang="en-US" dirty="0"/>
              <a:t> direct photon performance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45FC4-1EDB-BB56-FB23-387BC463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E00C3-2912-BCAF-C7BE-CD7F96E6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45235-9D62-B08D-E623-2E1D9122D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BAE81D-B26A-B2A5-BEFD-EDC8B6626603}"/>
              </a:ext>
            </a:extLst>
          </p:cNvPr>
          <p:cNvSpPr txBox="1"/>
          <p:nvPr/>
        </p:nvSpPr>
        <p:spPr>
          <a:xfrm>
            <a:off x="255463" y="1667363"/>
            <a:ext cx="2898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Times New Roman"/>
                <a:cs typeface="Times New Roman"/>
              </a:rPr>
              <a:t>Prompt photon PID cuts: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Times New Roman"/>
                <a:cs typeface="Times New Roman"/>
              </a:rPr>
              <a:t>invariant mass (IM)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Times New Roman"/>
                <a:cs typeface="Times New Roman"/>
              </a:rPr>
              <a:t>shower shape (SS)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Times New Roman"/>
                <a:cs typeface="Times New Roman"/>
              </a:rPr>
              <a:t>isolation: EM + Hadronic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D733A-C493-6870-2F8A-A982FE4629BA}"/>
              </a:ext>
            </a:extLst>
          </p:cNvPr>
          <p:cNvSpPr txBox="1"/>
          <p:nvPr/>
        </p:nvSpPr>
        <p:spPr>
          <a:xfrm>
            <a:off x="1220698" y="3069445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Isolation </a:t>
            </a:r>
            <a:r>
              <a:rPr lang="en-US" sz="2000" dirty="0" err="1"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latin typeface="Times New Roman"/>
                <a:cs typeface="Times New Roman"/>
              </a:rPr>
              <a:t>T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20E11-7799-2BBF-5C26-9D937979DEAB}"/>
              </a:ext>
            </a:extLst>
          </p:cNvPr>
          <p:cNvSpPr txBox="1"/>
          <p:nvPr/>
        </p:nvSpPr>
        <p:spPr>
          <a:xfrm>
            <a:off x="6692565" y="1481231"/>
            <a:ext cx="2348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Background rejection:factor~10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err="1">
                <a:solidFill>
                  <a:srgbClr val="FF000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dir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/all &gt;50% → high precision measurement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C6C71-8C12-0C05-620C-A0422051314B}"/>
              </a:ext>
            </a:extLst>
          </p:cNvPr>
          <p:cNvSpPr txBox="1"/>
          <p:nvPr/>
        </p:nvSpPr>
        <p:spPr>
          <a:xfrm>
            <a:off x="4685436" y="4100768"/>
            <a:ext cx="152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pitchFamily="2" charset="2"/>
                <a:cs typeface="Times New Roman"/>
              </a:rPr>
              <a:t>p</a:t>
            </a:r>
            <a:r>
              <a:rPr lang="en-US" sz="2000" baseline="30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cs typeface="Times New Roman"/>
              </a:rPr>
              <a:t> efficiency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4B6A8-513B-7DDE-6940-29DD34D79F80}"/>
              </a:ext>
            </a:extLst>
          </p:cNvPr>
          <p:cNvSpPr txBox="1"/>
          <p:nvPr/>
        </p:nvSpPr>
        <p:spPr>
          <a:xfrm>
            <a:off x="6625289" y="587099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Good </a:t>
            </a:r>
            <a:r>
              <a:rPr lang="en-US" dirty="0">
                <a:solidFill>
                  <a:srgbClr val="7030A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baseline="30000" dirty="0">
                <a:solidFill>
                  <a:srgbClr val="7030A0"/>
                </a:solidFill>
                <a:latin typeface="Times New Roman"/>
                <a:cs typeface="Times New Roman"/>
              </a:rPr>
              <a:t>0</a:t>
            </a:r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 efficiency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C51B8-5F88-B8BB-41B6-342E1B530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70" y="1336013"/>
            <a:ext cx="2788356" cy="2721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D774D-E301-0F5E-FA6B-E5732DABF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30" y="3429000"/>
            <a:ext cx="3119533" cy="3008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5504CC-1E43-619C-C4E7-7F76CDFD4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592" y="4473884"/>
            <a:ext cx="2453487" cy="23663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CC0B2A-1C9C-867C-AC42-99DAFB1D1EDB}"/>
              </a:ext>
            </a:extLst>
          </p:cNvPr>
          <p:cNvGrpSpPr/>
          <p:nvPr/>
        </p:nvGrpSpPr>
        <p:grpSpPr>
          <a:xfrm>
            <a:off x="6635170" y="4711039"/>
            <a:ext cx="2081562" cy="946035"/>
            <a:chOff x="5181179" y="4735601"/>
            <a:chExt cx="3389680" cy="16115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8BBFD6-1907-33DD-9800-51557882E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1179" y="4735601"/>
              <a:ext cx="3028061" cy="1611525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90E4B9-B798-1600-759C-6DCEDAACF06F}"/>
                </a:ext>
              </a:extLst>
            </p:cNvPr>
            <p:cNvSpPr txBox="1"/>
            <p:nvPr/>
          </p:nvSpPr>
          <p:spPr>
            <a:xfrm>
              <a:off x="7199888" y="4735601"/>
              <a:ext cx="1370971" cy="9437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7030A0"/>
                  </a:solidFill>
                  <a:latin typeface="Symbol" pitchFamily="2" charset="2"/>
                  <a:cs typeface="Times New Roman"/>
                </a:rPr>
                <a:t>p</a:t>
              </a:r>
              <a:r>
                <a:rPr lang="en-US" sz="1000" baseline="300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0</a:t>
              </a:r>
              <a:r>
                <a:rPr lang="en-US" sz="10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 </a:t>
              </a:r>
            </a:p>
            <a:p>
              <a:r>
                <a:rPr lang="en-US" sz="1000" dirty="0">
                  <a:solidFill>
                    <a:srgbClr val="7030A0"/>
                  </a:solidFill>
                  <a:latin typeface="Symbol" pitchFamily="2" charset="2"/>
                  <a:cs typeface="Times New Roman"/>
                </a:rPr>
                <a:t>h</a:t>
              </a:r>
              <a:r>
                <a:rPr lang="en-US" sz="10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=5</a:t>
              </a:r>
            </a:p>
            <a:p>
              <a:r>
                <a:rPr lang="en-US" sz="1000" dirty="0" err="1">
                  <a:solidFill>
                    <a:srgbClr val="7030A0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000" baseline="-25000" dirty="0" err="1">
                  <a:solidFill>
                    <a:srgbClr val="7030A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10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=10 </a:t>
              </a:r>
              <a:r>
                <a:rPr lang="en-US" sz="1000" dirty="0" err="1">
                  <a:solidFill>
                    <a:srgbClr val="7030A0"/>
                  </a:solidFill>
                  <a:latin typeface="Times New Roman"/>
                  <a:cs typeface="Times New Roman"/>
                </a:rPr>
                <a:t>Gev</a:t>
              </a:r>
              <a:r>
                <a:rPr lang="en-US" sz="10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/c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688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175A3-A73E-AAA6-1ACC-A13483EC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FoCal</a:t>
            </a:r>
            <a:r>
              <a:rPr lang="en-US" dirty="0"/>
              <a:t> and </a:t>
            </a:r>
            <a:r>
              <a:rPr lang="en-US" dirty="0" err="1"/>
              <a:t>nPDFs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4FB2C-8868-06BB-63C6-EA6E90D2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CB017-2800-9455-FDB2-A212664D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C6700-5E57-198E-B4D5-3BE2E9F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4BDD5-D075-6700-5032-DA674635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22" y="1749970"/>
            <a:ext cx="5646880" cy="3252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AB1E5D-8ACB-30B7-3667-E4D5242D4A96}"/>
              </a:ext>
            </a:extLst>
          </p:cNvPr>
          <p:cNvSpPr txBox="1"/>
          <p:nvPr/>
        </p:nvSpPr>
        <p:spPr>
          <a:xfrm>
            <a:off x="997268" y="1204691"/>
            <a:ext cx="6655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Bayesian reweighting of nNNPDF3.0 using </a:t>
            </a:r>
            <a:r>
              <a:rPr lang="en-US" sz="2000" dirty="0" err="1">
                <a:latin typeface="Times New Roman"/>
                <a:cs typeface="Times New Roman"/>
              </a:rPr>
              <a:t>FoCal</a:t>
            </a:r>
            <a:r>
              <a:rPr lang="en-US" sz="2000" dirty="0">
                <a:latin typeface="Times New Roman"/>
                <a:cs typeface="Times New Roman"/>
              </a:rPr>
              <a:t> pseudo-data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ABF3AC-7EA2-B8C9-0919-076B1DB17E8C}"/>
                  </a:ext>
                </a:extLst>
              </p:cNvPr>
              <p:cNvSpPr txBox="1"/>
              <p:nvPr/>
            </p:nvSpPr>
            <p:spPr>
              <a:xfrm>
                <a:off x="1931096" y="4974039"/>
                <a:ext cx="5359159" cy="16312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Significant reduction in uncertainties</a:t>
                </a:r>
              </a:p>
              <a:p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Systematically independent of D-meson constraint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no hadronization effects</a:t>
                </a:r>
                <a:br>
                  <a:rPr lang="en-US" sz="2000" i="1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/>
                  </a:rPr>
                </a:br>
                <a:endParaRPr lang="en-US" sz="200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U</m:t>
                    </m:r>
                  </m:oMath>
                </a14:m>
                <a:r>
                  <a:rPr lang="en-US" sz="2000" dirty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niversality test of low-</a:t>
                </a:r>
                <a:r>
                  <a:rPr lang="en-US" sz="2000" i="1" dirty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x</a:t>
                </a:r>
                <a:r>
                  <a:rPr lang="en-US" sz="2000" dirty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 formalisms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ABF3AC-7EA2-B8C9-0919-076B1DB17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096" y="4974039"/>
                <a:ext cx="5359159" cy="1631216"/>
              </a:xfrm>
              <a:prstGeom prst="rect">
                <a:avLst/>
              </a:prstGeom>
              <a:blipFill>
                <a:blip r:embed="rId3"/>
                <a:stretch>
                  <a:fillRect l="-1418" t="-2308" r="-236" b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86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6B6-7C59-3466-201D-70AD4202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29" y="-50671"/>
            <a:ext cx="8948171" cy="69466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  <a:cs typeface="Times New Roman"/>
              </a:rPr>
              <a:t>EIC Yellow Report: </a:t>
            </a:r>
            <a:r>
              <a:rPr lang="en-US" sz="3200" dirty="0" err="1">
                <a:latin typeface="+mj-lt"/>
                <a:cs typeface="Times New Roman"/>
              </a:rPr>
              <a:t>e+A</a:t>
            </a:r>
            <a:r>
              <a:rPr lang="en-US" sz="3200" dirty="0">
                <a:latin typeface="+mj-lt"/>
                <a:cs typeface="Times New Roman"/>
              </a:rPr>
              <a:t> DIS vs forward </a:t>
            </a:r>
            <a:r>
              <a:rPr lang="en-US" sz="3200" dirty="0" err="1">
                <a:latin typeface="+mj-lt"/>
                <a:cs typeface="Times New Roman"/>
              </a:rPr>
              <a:t>p+A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8DBA6A-ED16-1365-B804-9ED723C0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D00B2-4C91-B596-BE29-A7E90DA6E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78ED8-F9FD-8C4F-3E2D-A3C61CBA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E0A94-7B1F-24B4-910C-4B7A86DA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71" y="3986828"/>
            <a:ext cx="8229600" cy="21101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4A90B9-7F9D-841A-83D0-E516E6FF995F}"/>
              </a:ext>
            </a:extLst>
          </p:cNvPr>
          <p:cNvSpPr txBox="1"/>
          <p:nvPr/>
        </p:nvSpPr>
        <p:spPr>
          <a:xfrm>
            <a:off x="366022" y="1546898"/>
            <a:ext cx="8572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  <a:cs typeface="Times New Roman"/>
              </a:rPr>
              <a:t>Sect. 7.5.4: </a:t>
            </a:r>
            <a:r>
              <a:rPr lang="en-US" sz="1800" dirty="0">
                <a:effectLst/>
                <a:latin typeface="+mj-lt"/>
              </a:rPr>
              <a:t>Low-x gluons and factorization in </a:t>
            </a:r>
            <a:r>
              <a:rPr lang="en-US" sz="1800" dirty="0" err="1">
                <a:effectLst/>
                <a:latin typeface="+mj-lt"/>
              </a:rPr>
              <a:t>eA</a:t>
            </a:r>
            <a:r>
              <a:rPr lang="en-US" sz="1800" dirty="0">
                <a:effectLst/>
                <a:latin typeface="+mj-lt"/>
              </a:rPr>
              <a:t> (ep) vs </a:t>
            </a:r>
            <a:r>
              <a:rPr lang="en-US" sz="1800" dirty="0" err="1">
                <a:effectLst/>
                <a:latin typeface="+mj-lt"/>
              </a:rPr>
              <a:t>pA</a:t>
            </a:r>
            <a:r>
              <a:rPr lang="en-US" sz="1800" dirty="0">
                <a:effectLst/>
                <a:latin typeface="+mj-lt"/>
              </a:rPr>
              <a:t> and AA</a:t>
            </a:r>
            <a:endParaRPr lang="en-US" sz="1800" dirty="0">
              <a:latin typeface="Times New Roman"/>
              <a:cs typeface="Times New Roman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effectLst/>
                <a:latin typeface="+mj-lt"/>
              </a:rPr>
              <a:t>“…</a:t>
            </a:r>
            <a:r>
              <a:rPr lang="en-US" dirty="0" err="1">
                <a:solidFill>
                  <a:srgbClr val="FF0000"/>
                </a:solidFill>
                <a:effectLst/>
                <a:latin typeface="+mj-lt"/>
              </a:rPr>
              <a:t>pA</a:t>
            </a:r>
            <a:r>
              <a:rPr lang="en-US" dirty="0">
                <a:solidFill>
                  <a:srgbClr val="FF0000"/>
                </a:solidFill>
                <a:effectLst/>
                <a:latin typeface="+mj-lt"/>
              </a:rPr>
              <a:t> collisions can serve as a gateway to the EIC as far as saturation physics is concerned, and it also plays an important and complementary role </a:t>
            </a:r>
            <a:r>
              <a:rPr lang="en-US" dirty="0">
                <a:effectLst/>
                <a:latin typeface="+mj-lt"/>
              </a:rPr>
              <a:t>in the study of these </a:t>
            </a:r>
            <a:r>
              <a:rPr lang="en-US" dirty="0">
                <a:solidFill>
                  <a:srgbClr val="00B050"/>
                </a:solidFill>
                <a:effectLst/>
                <a:latin typeface="+mj-lt"/>
              </a:rPr>
              <a:t>two fundamental gluon distributions (</a:t>
            </a:r>
            <a:r>
              <a:rPr lang="en-US" dirty="0" err="1">
                <a:solidFill>
                  <a:srgbClr val="00B050"/>
                </a:solidFill>
                <a:effectLst/>
                <a:latin typeface="+mj-lt"/>
              </a:rPr>
              <a:t>Weiszacker</a:t>
            </a:r>
            <a:r>
              <a:rPr lang="en-US" dirty="0">
                <a:solidFill>
                  <a:srgbClr val="00B050"/>
                </a:solidFill>
                <a:effectLst/>
                <a:latin typeface="+mj-lt"/>
              </a:rPr>
              <a:t>-Williams and Dipole)…</a:t>
            </a:r>
            <a:r>
              <a:rPr lang="en-US" dirty="0">
                <a:solidFill>
                  <a:srgbClr val="FF0000"/>
                </a:solidFill>
                <a:effectLst/>
                <a:latin typeface="+mj-lt"/>
              </a:rPr>
              <a:t>The small-x factorization in DIS and </a:t>
            </a:r>
            <a:r>
              <a:rPr lang="en-US" dirty="0" err="1">
                <a:solidFill>
                  <a:srgbClr val="FF0000"/>
                </a:solidFill>
                <a:effectLst/>
                <a:latin typeface="+mj-lt"/>
              </a:rPr>
              <a:t>pA</a:t>
            </a:r>
            <a:r>
              <a:rPr lang="en-US" dirty="0">
                <a:solidFill>
                  <a:srgbClr val="FF0000"/>
                </a:solidFill>
                <a:effectLst/>
                <a:latin typeface="+mj-lt"/>
              </a:rPr>
              <a:t> collisions is expected to hold at higher order </a:t>
            </a:r>
            <a:r>
              <a:rPr lang="en-US" dirty="0">
                <a:effectLst/>
                <a:latin typeface="+mj-lt"/>
              </a:rPr>
              <a:t>[1228], since the higher-order corrections do not generate genuine new correlators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effectLst/>
                <a:latin typeface="+mj-lt"/>
              </a:rPr>
              <a:t>in the large Nc limit.</a:t>
            </a:r>
            <a:r>
              <a:rPr lang="en-US" dirty="0">
                <a:latin typeface="+mj-lt"/>
              </a:rPr>
              <a:t>”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CAA55-555A-2AD4-204B-B75B8E37FBD9}"/>
              </a:ext>
            </a:extLst>
          </p:cNvPr>
          <p:cNvSpPr txBox="1"/>
          <p:nvPr/>
        </p:nvSpPr>
        <p:spPr>
          <a:xfrm>
            <a:off x="5337758" y="481419"/>
            <a:ext cx="36395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+mj-lt"/>
              </a:rPr>
              <a:t>Nucl</a:t>
            </a:r>
            <a:r>
              <a:rPr lang="en-US" sz="1400" i="1" dirty="0">
                <a:latin typeface="+mj-lt"/>
              </a:rPr>
              <a:t>. Phys. A1026 (2022) 122447</a:t>
            </a:r>
          </a:p>
          <a:p>
            <a:pPr marL="0" marR="0"/>
            <a:r>
              <a:rPr lang="en-US" sz="14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Dominguez, Xiao and Yuan 1009.2141</a:t>
            </a:r>
          </a:p>
          <a:p>
            <a:pPr marL="0" marR="0"/>
            <a:r>
              <a:rPr lang="en-US" sz="14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Dominguez, Marquet, Xiao and Yuan 1101.0715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17308E-4ACB-2D24-804E-1471F335A5DC}"/>
              </a:ext>
            </a:extLst>
          </p:cNvPr>
          <p:cNvSpPr/>
          <p:nvPr/>
        </p:nvSpPr>
        <p:spPr>
          <a:xfrm>
            <a:off x="737664" y="4366838"/>
            <a:ext cx="651749" cy="34434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A61C75-7B92-FE3C-3C85-E044ED71082A}"/>
              </a:ext>
            </a:extLst>
          </p:cNvPr>
          <p:cNvSpPr txBox="1"/>
          <p:nvPr/>
        </p:nvSpPr>
        <p:spPr>
          <a:xfrm rot="19614729">
            <a:off x="7032" y="4192929"/>
            <a:ext cx="11095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quadrupole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BB0B68-735B-DAA5-CE7C-299F947EFDD7}"/>
              </a:ext>
            </a:extLst>
          </p:cNvPr>
          <p:cNvSpPr txBox="1"/>
          <p:nvPr/>
        </p:nvSpPr>
        <p:spPr>
          <a:xfrm rot="19614729">
            <a:off x="118842" y="4893386"/>
            <a:ext cx="6992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dipole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84D988-EE84-CC01-B860-D05C50C3D635}"/>
              </a:ext>
            </a:extLst>
          </p:cNvPr>
          <p:cNvSpPr/>
          <p:nvPr/>
        </p:nvSpPr>
        <p:spPr>
          <a:xfrm>
            <a:off x="753070" y="4697563"/>
            <a:ext cx="651749" cy="34434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7152DBA6-A8A3-F554-5014-7D15B956F48E}"/>
              </a:ext>
            </a:extLst>
          </p:cNvPr>
          <p:cNvSpPr/>
          <p:nvPr/>
        </p:nvSpPr>
        <p:spPr>
          <a:xfrm>
            <a:off x="966265" y="1479567"/>
            <a:ext cx="7950215" cy="829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1638" tIns="40819" rIns="81638" bIns="40819" anchor="t" anchorCtr="0" compatLnSpc="0">
            <a:noAutofit/>
          </a:bodyPr>
          <a:lstStyle/>
          <a:p>
            <a:pPr hangingPunct="0"/>
            <a:r>
              <a:rPr lang="en-US" sz="2903">
                <a:solidFill>
                  <a:srgbClr val="0047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High energy factorization and forward jets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F95319-3C85-6CF3-40AD-D1164D6F108A}"/>
              </a:ext>
            </a:extLst>
          </p:cNvPr>
          <p:cNvSpPr/>
          <p:nvPr/>
        </p:nvSpPr>
        <p:spPr>
          <a:xfrm>
            <a:off x="829440" y="1271880"/>
            <a:ext cx="7257600" cy="82944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wrap="none" lIns="81638" tIns="40819" rIns="81638" bIns="40819" anchor="ctr" anchorCtr="1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03F603-1D61-4B20-AD02-BBF2F0861B2F}"/>
              </a:ext>
            </a:extLst>
          </p:cNvPr>
          <p:cNvSpPr txBox="1"/>
          <p:nvPr/>
        </p:nvSpPr>
        <p:spPr>
          <a:xfrm>
            <a:off x="194298" y="1245103"/>
            <a:ext cx="6228903" cy="457025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2540">
                <a:solidFill>
                  <a:srgbClr val="00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Example: the ITMD factorization for di-jets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F2C51AE5-B6B7-3C4A-FDE2-DB40C117644A}"/>
              </a:ext>
            </a:extLst>
          </p:cNvPr>
          <p:cNvSpPr/>
          <p:nvPr/>
        </p:nvSpPr>
        <p:spPr>
          <a:xfrm>
            <a:off x="1326451" y="2444852"/>
            <a:ext cx="553178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wrap="none" lIns="97639" tIns="56819" rIns="97639" bIns="56819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819B8389-ABA5-1D41-7940-14E53DB97BE3}"/>
              </a:ext>
            </a:extLst>
          </p:cNvPr>
          <p:cNvSpPr/>
          <p:nvPr/>
        </p:nvSpPr>
        <p:spPr>
          <a:xfrm>
            <a:off x="1326451" y="3123099"/>
            <a:ext cx="603467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wrap="none" lIns="97639" tIns="56819" rIns="97639" bIns="56819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DCC4C49-E7FC-4D7A-A711-035927921BD0}"/>
              </a:ext>
            </a:extLst>
          </p:cNvPr>
          <p:cNvSpPr/>
          <p:nvPr/>
        </p:nvSpPr>
        <p:spPr>
          <a:xfrm>
            <a:off x="2131073" y="2637517"/>
            <a:ext cx="150867" cy="3814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  <a:prstDash val="solid"/>
          </a:ln>
        </p:spPr>
        <p:txBody>
          <a:bodyPr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7CA3333E-C7EA-0657-D0F4-F53B4030E4BD}"/>
              </a:ext>
            </a:extLst>
          </p:cNvPr>
          <p:cNvSpPr/>
          <p:nvPr/>
        </p:nvSpPr>
        <p:spPr>
          <a:xfrm>
            <a:off x="1879303" y="2444852"/>
            <a:ext cx="301733" cy="260588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wrap="none" lIns="97639" tIns="56819" rIns="97639" bIns="56819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0A598F4E-B786-5832-05DC-B819F3DAD8F8}"/>
              </a:ext>
            </a:extLst>
          </p:cNvPr>
          <p:cNvSpPr/>
          <p:nvPr/>
        </p:nvSpPr>
        <p:spPr>
          <a:xfrm flipV="1">
            <a:off x="1929591" y="2914433"/>
            <a:ext cx="201482" cy="208666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wrap="none" lIns="97639" tIns="56819" rIns="97639" bIns="56819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E9D72BDE-A70D-5CAE-9050-51822246A729}"/>
              </a:ext>
            </a:extLst>
          </p:cNvPr>
          <p:cNvSpPr/>
          <p:nvPr/>
        </p:nvSpPr>
        <p:spPr>
          <a:xfrm flipV="1">
            <a:off x="2281940" y="2444852"/>
            <a:ext cx="553178" cy="260588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wrap="none" lIns="97639" tIns="56819" rIns="97639" bIns="56819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7EE86278-646C-1051-E431-5CEC5DEF7521}"/>
              </a:ext>
            </a:extLst>
          </p:cNvPr>
          <p:cNvSpPr/>
          <p:nvPr/>
        </p:nvSpPr>
        <p:spPr>
          <a:xfrm>
            <a:off x="2281940" y="2914433"/>
            <a:ext cx="653755" cy="208666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wrap="none" lIns="97639" tIns="56819" rIns="97639" bIns="56819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C9BC5B4-282F-5551-ADBA-EC3BD3B6CC7F}"/>
              </a:ext>
            </a:extLst>
          </p:cNvPr>
          <p:cNvSpPr/>
          <p:nvPr/>
        </p:nvSpPr>
        <p:spPr>
          <a:xfrm>
            <a:off x="1879303" y="2392930"/>
            <a:ext cx="151193" cy="1564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08080"/>
          </a:solidFill>
          <a:ln w="0">
            <a:solidFill>
              <a:srgbClr val="3465A4"/>
            </a:solidFill>
            <a:prstDash val="solid"/>
          </a:ln>
        </p:spPr>
        <p:txBody>
          <a:bodyPr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950EE3E-1EAC-5AC0-E063-7E07A25D0355}"/>
              </a:ext>
            </a:extLst>
          </p:cNvPr>
          <p:cNvSpPr/>
          <p:nvPr/>
        </p:nvSpPr>
        <p:spPr>
          <a:xfrm>
            <a:off x="1879303" y="3071177"/>
            <a:ext cx="151193" cy="1564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08080"/>
          </a:solidFill>
          <a:ln w="0">
            <a:solidFill>
              <a:srgbClr val="3465A4"/>
            </a:solidFill>
            <a:prstDash val="solid"/>
          </a:ln>
        </p:spPr>
        <p:txBody>
          <a:bodyPr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037681F0-B433-D5E9-4E19-4970841936A7}"/>
              </a:ext>
            </a:extLst>
          </p:cNvPr>
          <p:cNvSpPr/>
          <p:nvPr/>
        </p:nvSpPr>
        <p:spPr>
          <a:xfrm flipV="1">
            <a:off x="2030496" y="2184264"/>
            <a:ext cx="452600" cy="260588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89802" tIns="48983" rIns="89802" bIns="48983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71BF43D5-46DF-0824-8220-EAEFD25E56A9}"/>
              </a:ext>
            </a:extLst>
          </p:cNvPr>
          <p:cNvSpPr/>
          <p:nvPr/>
        </p:nvSpPr>
        <p:spPr>
          <a:xfrm>
            <a:off x="2059885" y="3201797"/>
            <a:ext cx="592364" cy="463703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89802" tIns="48983" rIns="89802" bIns="48983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D198A-AF9A-C8FB-E14E-36EA9CDEC543}"/>
              </a:ext>
            </a:extLst>
          </p:cNvPr>
          <p:cNvSpPr txBox="1"/>
          <p:nvPr/>
        </p:nvSpPr>
        <p:spPr>
          <a:xfrm>
            <a:off x="1376414" y="2196019"/>
            <a:ext cx="401602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i="1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361" i="1">
                <a:latin typeface="Liberation Sans" pitchFamily="18"/>
                <a:ea typeface="Droid Sans Fallback" pitchFamily="2"/>
                <a:cs typeface="FreeSans" pitchFamily="2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32706C-F79E-0FDA-0920-4DD4EFDF28E8}"/>
              </a:ext>
            </a:extLst>
          </p:cNvPr>
          <p:cNvSpPr txBox="1"/>
          <p:nvPr/>
        </p:nvSpPr>
        <p:spPr>
          <a:xfrm>
            <a:off x="1376414" y="3279517"/>
            <a:ext cx="408014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i="1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451" i="1">
                <a:latin typeface="Liberation Sans" pitchFamily="18"/>
                <a:ea typeface="Droid Sans Fallback" pitchFamily="2"/>
                <a:cs typeface="FreeSans" pitchFamily="2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90773E-3083-2E15-C443-4FF50D4D92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20096" y="2101320"/>
            <a:ext cx="385330" cy="3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474A29-B820-AE3D-2641-CD4BBC373A0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68929" y="3096648"/>
            <a:ext cx="400678" cy="2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FD2C3C-BD4A-D334-3DEE-B1A70ADA262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52877" y="2333498"/>
            <a:ext cx="335042" cy="23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03F42E-033D-A892-A64F-E4B6004677E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244161" y="2819080"/>
            <a:ext cx="570811" cy="23903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9A495675-BA78-CC01-9DB8-4FE00050F416}"/>
              </a:ext>
            </a:extLst>
          </p:cNvPr>
          <p:cNvSpPr/>
          <p:nvPr/>
        </p:nvSpPr>
        <p:spPr>
          <a:xfrm>
            <a:off x="1728436" y="3071177"/>
            <a:ext cx="402638" cy="2083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C00CC"/>
          </a:solidFill>
          <a:ln w="0">
            <a:solidFill>
              <a:srgbClr val="3465A4"/>
            </a:solidFill>
            <a:prstDash val="solid"/>
          </a:ln>
        </p:spPr>
        <p:txBody>
          <a:bodyPr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6655D12-5382-B01B-0D20-10B9B9A05BEA}"/>
              </a:ext>
            </a:extLst>
          </p:cNvPr>
          <p:cNvSpPr/>
          <p:nvPr/>
        </p:nvSpPr>
        <p:spPr>
          <a:xfrm>
            <a:off x="1778725" y="2340682"/>
            <a:ext cx="302060" cy="26091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0F533FA-7B42-C689-4760-EFF3C6EAD43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740744" y="2653845"/>
            <a:ext cx="245240" cy="31283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F2572D-982C-C4D9-89EF-966D84BEE58B}"/>
              </a:ext>
            </a:extLst>
          </p:cNvPr>
          <p:cNvSpPr txBox="1"/>
          <p:nvPr/>
        </p:nvSpPr>
        <p:spPr>
          <a:xfrm>
            <a:off x="3566592" y="2930760"/>
            <a:ext cx="6118263" cy="1842075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/>
          <a:lstStyle/>
          <a:p>
            <a:pPr hangingPunct="0"/>
            <a:r>
              <a:rPr lang="en-US" sz="1089">
                <a:solidFill>
                  <a:srgbClr val="00808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P. Kotko  K. Kutak , C. Marquet , E. Petreska , S. Sapeta,  A. van Hameren,</a:t>
            </a:r>
          </a:p>
          <a:p>
            <a:pPr hangingPunct="0"/>
            <a:r>
              <a:rPr lang="en-US" sz="1089">
                <a:solidFill>
                  <a:srgbClr val="00808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JHEP 1509 (2015) 106</a:t>
            </a:r>
          </a:p>
          <a:p>
            <a:pPr hangingPunct="0"/>
            <a:endParaRPr lang="en-US" sz="1089">
              <a:solidFill>
                <a:srgbClr val="00808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089">
                <a:solidFill>
                  <a:srgbClr val="00808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A. van Hameren, P. Kotko, K. Kutak, C. Marquet, E. Petreska</a:t>
            </a:r>
          </a:p>
          <a:p>
            <a:pPr hangingPunct="0"/>
            <a:r>
              <a:rPr lang="en-US" sz="1089">
                <a:solidFill>
                  <a:srgbClr val="00808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JHEP 12 (2016) 034</a:t>
            </a:r>
          </a:p>
          <a:p>
            <a:pPr hangingPunct="0"/>
            <a:endParaRPr lang="en-US" sz="1179" i="1">
              <a:solidFill>
                <a:srgbClr val="00808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451" i="1">
              <a:solidFill>
                <a:srgbClr val="00000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451" i="1">
              <a:solidFill>
                <a:srgbClr val="00808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451" i="1">
                <a:solidFill>
                  <a:srgbClr val="0066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  <a:p>
            <a:pPr hangingPunct="0"/>
            <a:r>
              <a:rPr lang="en-US" sz="1451" i="1">
                <a:solidFill>
                  <a:srgbClr val="00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C939D3B3-F483-C327-E567-6E58F201C1D2}"/>
              </a:ext>
            </a:extLst>
          </p:cNvPr>
          <p:cNvSpPr/>
          <p:nvPr/>
        </p:nvSpPr>
        <p:spPr>
          <a:xfrm flipV="1">
            <a:off x="1928285" y="2912800"/>
            <a:ext cx="201482" cy="208666"/>
          </a:xfrm>
          <a:prstGeom prst="line">
            <a:avLst/>
          </a:prstGeom>
          <a:noFill/>
          <a:ln w="54720">
            <a:solidFill>
              <a:srgbClr val="9933FF"/>
            </a:solidFill>
            <a:prstDash val="solid"/>
          </a:ln>
        </p:spPr>
        <p:txBody>
          <a:bodyPr wrap="none" lIns="106129" tIns="65310" rIns="106129" bIns="65310" anchor="ctr" anchorCtr="1" compatLnSpc="0"/>
          <a:lstStyle/>
          <a:p>
            <a:pPr hangingPunct="0"/>
            <a:endParaRPr lang="en-US" sz="1633"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57D495B-7ADA-2705-3271-691997F568BC}"/>
              </a:ext>
            </a:extLst>
          </p:cNvPr>
          <p:cNvSpPr/>
          <p:nvPr/>
        </p:nvSpPr>
        <p:spPr>
          <a:xfrm>
            <a:off x="1728436" y="3071177"/>
            <a:ext cx="402638" cy="2083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C00CC"/>
          </a:solidFill>
          <a:ln w="0">
            <a:solidFill>
              <a:srgbClr val="3465A4"/>
            </a:solidFill>
            <a:prstDash val="solid"/>
          </a:ln>
        </p:spPr>
        <p:txBody>
          <a:bodyPr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7CD0C38-9638-FFC1-8D13-359A41818A17}"/>
              </a:ext>
            </a:extLst>
          </p:cNvPr>
          <p:cNvSpPr/>
          <p:nvPr/>
        </p:nvSpPr>
        <p:spPr>
          <a:xfrm>
            <a:off x="2131073" y="2637517"/>
            <a:ext cx="150867" cy="3814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  <a:prstDash val="solid"/>
          </a:ln>
        </p:spPr>
        <p:txBody>
          <a:bodyPr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8513F9-8D44-FD8B-5D7A-DDABBAC45C3B}"/>
              </a:ext>
            </a:extLst>
          </p:cNvPr>
          <p:cNvSpPr txBox="1"/>
          <p:nvPr/>
        </p:nvSpPr>
        <p:spPr>
          <a:xfrm>
            <a:off x="205074" y="3860778"/>
            <a:ext cx="4319982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gauge invariant amplitudes with k</a:t>
            </a:r>
            <a:r>
              <a:rPr lang="en-US" sz="1089">
                <a:latin typeface="Liberation Sans" pitchFamily="18"/>
                <a:ea typeface="Noto Sans CJK SC Regular" pitchFamily="2"/>
                <a:cs typeface="FreeSans" pitchFamily="2"/>
              </a:rPr>
              <a:t>t</a:t>
            </a:r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and TMDs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B0EA82B-A50D-E5FF-38D2-B291F161EFE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46496" y="5085998"/>
            <a:ext cx="5474304" cy="74780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4194CC7-AEBD-6C11-1645-6FA600BF90C9}"/>
              </a:ext>
            </a:extLst>
          </p:cNvPr>
          <p:cNvSpPr txBox="1"/>
          <p:nvPr/>
        </p:nvSpPr>
        <p:spPr>
          <a:xfrm>
            <a:off x="248833" y="4340807"/>
            <a:ext cx="2329566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Example for g* g → g g</a:t>
            </a:r>
          </a:p>
        </p:txBody>
      </p:sp>
      <p:sp>
        <p:nvSpPr>
          <p:cNvPr id="32" name="Straight Connector 31">
            <a:extLst>
              <a:ext uri="{FF2B5EF4-FFF2-40B4-BE49-F238E27FC236}">
                <a16:creationId xmlns:a16="http://schemas.microsoft.com/office/drawing/2014/main" id="{EC1B7B2E-5F8E-4471-4A65-DA906C17783B}"/>
              </a:ext>
            </a:extLst>
          </p:cNvPr>
          <p:cNvSpPr/>
          <p:nvPr/>
        </p:nvSpPr>
        <p:spPr>
          <a:xfrm>
            <a:off x="2080785" y="2601596"/>
            <a:ext cx="120824" cy="722006"/>
          </a:xfrm>
          <a:prstGeom prst="line">
            <a:avLst/>
          </a:prstGeom>
          <a:noFill/>
          <a:ln w="18360">
            <a:solidFill>
              <a:srgbClr val="9900FF"/>
            </a:solidFill>
            <a:custDash>
              <a:ds d="197000" sp="197000"/>
            </a:custDash>
          </a:ln>
        </p:spPr>
        <p:txBody>
          <a:bodyPr wrap="none" lIns="89802" tIns="48983" rIns="89802" bIns="48983" anchor="ctr" anchorCtr="0" compatLnSpc="0"/>
          <a:lstStyle/>
          <a:p>
            <a:pPr hangingPunct="0"/>
            <a:endParaRPr lang="en-US" sz="1633">
              <a:latin typeface="Liberation Sans" pitchFamily="18"/>
              <a:ea typeface="AR PL SungtiL GB" pitchFamily="2"/>
              <a:cs typeface="Lohit Devanagari" pitchFamily="2"/>
            </a:endParaRPr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F0E347F3-7124-BE86-D1FB-7506D25CDA3F}"/>
              </a:ext>
            </a:extLst>
          </p:cNvPr>
          <p:cNvSpPr/>
          <p:nvPr/>
        </p:nvSpPr>
        <p:spPr>
          <a:xfrm>
            <a:off x="2531099" y="2981702"/>
            <a:ext cx="8164" cy="626652"/>
          </a:xfrm>
          <a:prstGeom prst="line">
            <a:avLst/>
          </a:prstGeom>
          <a:noFill/>
          <a:ln w="18360">
            <a:solidFill>
              <a:srgbClr val="9900FF"/>
            </a:solidFill>
            <a:custDash>
              <a:ds d="197000" sp="197000"/>
            </a:custDash>
          </a:ln>
        </p:spPr>
        <p:txBody>
          <a:bodyPr wrap="none" lIns="89802" tIns="48983" rIns="89802" bIns="48983" anchor="ctr" anchorCtr="0" compatLnSpc="0"/>
          <a:lstStyle/>
          <a:p>
            <a:pPr hangingPunct="0"/>
            <a:endParaRPr lang="en-US" sz="1633">
              <a:latin typeface="Liberation Sans" pitchFamily="18"/>
              <a:ea typeface="AR PL SungtiL GB" pitchFamily="2"/>
              <a:cs typeface="Lohit Devanagari" pitchFamily="2"/>
            </a:endParaRPr>
          </a:p>
        </p:txBody>
      </p:sp>
      <p:sp>
        <p:nvSpPr>
          <p:cNvPr id="34" name="Straight Connector 33">
            <a:extLst>
              <a:ext uri="{FF2B5EF4-FFF2-40B4-BE49-F238E27FC236}">
                <a16:creationId xmlns:a16="http://schemas.microsoft.com/office/drawing/2014/main" id="{F62B9DD0-7BF6-62FD-268B-5CBA336E3BF6}"/>
              </a:ext>
            </a:extLst>
          </p:cNvPr>
          <p:cNvSpPr/>
          <p:nvPr/>
        </p:nvSpPr>
        <p:spPr>
          <a:xfrm>
            <a:off x="2370435" y="2640130"/>
            <a:ext cx="56167" cy="854584"/>
          </a:xfrm>
          <a:prstGeom prst="line">
            <a:avLst/>
          </a:prstGeom>
          <a:noFill/>
          <a:ln w="18360">
            <a:solidFill>
              <a:srgbClr val="9900FF"/>
            </a:solidFill>
            <a:custDash>
              <a:ds d="197000" sp="197000"/>
            </a:custDash>
          </a:ln>
        </p:spPr>
        <p:txBody>
          <a:bodyPr wrap="none" lIns="89802" tIns="48983" rIns="89802" bIns="48983" anchor="ctr" anchorCtr="0" compatLnSpc="0"/>
          <a:lstStyle/>
          <a:p>
            <a:pPr hangingPunct="0"/>
            <a:endParaRPr lang="en-US" sz="1633">
              <a:latin typeface="Liberation Sans" pitchFamily="18"/>
              <a:ea typeface="AR PL SungtiL GB" pitchFamily="2"/>
              <a:cs typeface="Lohit Devanagari" pitchFamily="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637640-83C1-7834-B5CC-72AB785D2FC4}"/>
              </a:ext>
            </a:extLst>
          </p:cNvPr>
          <p:cNvSpPr txBox="1"/>
          <p:nvPr/>
        </p:nvSpPr>
        <p:spPr>
          <a:xfrm>
            <a:off x="5059585" y="4408404"/>
            <a:ext cx="2250121" cy="884963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270" dirty="0">
                <a:latin typeface="Liberation Sans" pitchFamily="18"/>
                <a:ea typeface="Noto Sans CJK SC Regular" pitchFamily="2"/>
                <a:cs typeface="FreeSans" pitchFamily="2"/>
              </a:rPr>
              <a:t>Formalism implemented in</a:t>
            </a:r>
          </a:p>
          <a:p>
            <a:pPr hangingPunct="0"/>
            <a:r>
              <a:rPr lang="en-US" sz="1270" dirty="0">
                <a:latin typeface="Liberation Sans" pitchFamily="18"/>
                <a:ea typeface="Noto Sans CJK SC Regular" pitchFamily="2"/>
                <a:cs typeface="FreeSans" pitchFamily="2"/>
              </a:rPr>
              <a:t>Monte Carlo programs </a:t>
            </a:r>
            <a:r>
              <a:rPr lang="en-US" sz="1270" dirty="0" err="1">
                <a:latin typeface="Liberation Sans" pitchFamily="18"/>
                <a:ea typeface="Noto Sans CJK SC Regular" pitchFamily="2"/>
                <a:cs typeface="FreeSans" pitchFamily="2"/>
              </a:rPr>
              <a:t>KaTie</a:t>
            </a:r>
            <a:endParaRPr lang="en-US" sz="1270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270" dirty="0">
                <a:latin typeface="Liberation Sans" pitchFamily="18"/>
                <a:ea typeface="Noto Sans CJK SC Regular" pitchFamily="2"/>
                <a:cs typeface="FreeSans" pitchFamily="2"/>
              </a:rPr>
              <a:t>by A. van </a:t>
            </a:r>
            <a:r>
              <a:rPr lang="en-US" sz="1270" dirty="0" err="1">
                <a:latin typeface="Liberation Sans" pitchFamily="18"/>
                <a:ea typeface="Noto Sans CJK SC Regular" pitchFamily="2"/>
                <a:cs typeface="FreeSans" pitchFamily="2"/>
              </a:rPr>
              <a:t>Hameren</a:t>
            </a:r>
            <a:endParaRPr lang="en-US" sz="1270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FB1E-B6F9-6247-6679-E167457F7810}"/>
              </a:ext>
            </a:extLst>
          </p:cNvPr>
          <p:cNvSpPr txBox="1"/>
          <p:nvPr/>
        </p:nvSpPr>
        <p:spPr>
          <a:xfrm>
            <a:off x="1097942" y="1699258"/>
            <a:ext cx="7923341" cy="697732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●"/>
            </a:pPr>
            <a:r>
              <a:rPr lang="en-US" sz="1270" dirty="0">
                <a:latin typeface="Liberation Sans" pitchFamily="18"/>
                <a:ea typeface="Noto Sans CJK SC Regular" pitchFamily="2"/>
                <a:cs typeface="FreeSans" pitchFamily="2"/>
              </a:rPr>
              <a:t>The color structure is separated from kinematic part of the  amplitude by means of the color decomposition.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en-US" sz="1270" dirty="0">
                <a:latin typeface="Liberation Sans" pitchFamily="18"/>
                <a:ea typeface="Noto Sans CJK SC Regular" pitchFamily="2"/>
                <a:cs typeface="FreeSans" pitchFamily="2"/>
              </a:rPr>
              <a:t>The TMD gluon distributions are derived for the color structures following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ADB1BE-688D-F271-18AD-467E081A5A44}"/>
              </a:ext>
            </a:extLst>
          </p:cNvPr>
          <p:cNvSpPr txBox="1"/>
          <p:nvPr/>
        </p:nvSpPr>
        <p:spPr>
          <a:xfrm>
            <a:off x="5142528" y="3926088"/>
            <a:ext cx="2274422" cy="456897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270">
                <a:latin typeface="Liberation Sans" pitchFamily="18"/>
                <a:ea typeface="Noto Sans CJK SC Regular" pitchFamily="2"/>
                <a:cs typeface="FreeSans" pitchFamily="2"/>
              </a:rPr>
              <a:t>For CGC derivation see</a:t>
            </a:r>
          </a:p>
          <a:p>
            <a:pPr hangingPunct="0"/>
            <a:r>
              <a:rPr lang="en-US" sz="1270">
                <a:solidFill>
                  <a:srgbClr val="006666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Altinoluk, Bussarie, Kotko ‘19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72E1BC-5889-462F-48CA-5F6FA32CFC01}"/>
              </a:ext>
            </a:extLst>
          </p:cNvPr>
          <p:cNvSpPr txBox="1"/>
          <p:nvPr/>
        </p:nvSpPr>
        <p:spPr>
          <a:xfrm rot="20553314">
            <a:off x="5355733" y="543600"/>
            <a:ext cx="216277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Slide from Krakow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40DB63-5F32-ED30-C219-598B22AB4F08}"/>
              </a:ext>
            </a:extLst>
          </p:cNvPr>
          <p:cNvSpPr txBox="1"/>
          <p:nvPr/>
        </p:nvSpPr>
        <p:spPr>
          <a:xfrm rot="20859532">
            <a:off x="3257609" y="5659250"/>
            <a:ext cx="1461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Proton</a:t>
            </a:r>
          </a:p>
          <a:p>
            <a:r>
              <a:rPr lang="en-US" sz="1200" dirty="0">
                <a:latin typeface="Times New Roman"/>
                <a:cs typeface="Times New Roman"/>
              </a:rPr>
              <a:t>Colinear</a:t>
            </a:r>
          </a:p>
          <a:p>
            <a:r>
              <a:rPr lang="en-US" sz="1200" dirty="0">
                <a:latin typeface="Times New Roman"/>
                <a:cs typeface="Times New Roman"/>
              </a:rPr>
              <a:t>Very forward large 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05CC50-13D3-1D0D-C8F1-CD9665F49374}"/>
              </a:ext>
            </a:extLst>
          </p:cNvPr>
          <p:cNvSpPr txBox="1"/>
          <p:nvPr/>
        </p:nvSpPr>
        <p:spPr>
          <a:xfrm rot="20630029">
            <a:off x="5382949" y="5544964"/>
            <a:ext cx="2223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F is gluon TMD at low x</a:t>
            </a:r>
          </a:p>
          <a:p>
            <a:r>
              <a:rPr lang="en-US" sz="1600" dirty="0">
                <a:latin typeface="Times New Roman"/>
                <a:cs typeface="Times New Roman"/>
              </a:rPr>
              <a:t>CGC enters into F</a:t>
            </a:r>
          </a:p>
          <a:p>
            <a:r>
              <a:rPr lang="en-US" sz="1600" dirty="0">
                <a:latin typeface="Times New Roman"/>
                <a:cs typeface="Times New Roman"/>
              </a:rPr>
              <a:t>H is hard </a:t>
            </a:r>
            <a:r>
              <a:rPr lang="en-US" sz="1600" dirty="0" err="1">
                <a:latin typeface="Times New Roman"/>
                <a:cs typeface="Times New Roman"/>
              </a:rPr>
              <a:t>coeff</a:t>
            </a:r>
            <a:r>
              <a:rPr lang="en-US" sz="1600" dirty="0">
                <a:latin typeface="Times New Roman"/>
                <a:cs typeface="Times New Roman"/>
              </a:rPr>
              <a:t> (pert)  </a:t>
            </a: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7857AA77-670A-C7E3-DCA4-F1AE648F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24A63FDB-1D69-AEB5-B16B-757FF2EA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68EEC521-9B31-E2E0-6603-61D645BA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22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9F5412-F1E2-D946-E7D6-70C7B8E1E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29" t="-248" r="8090" b="28877"/>
          <a:stretch/>
        </p:blipFill>
        <p:spPr>
          <a:xfrm>
            <a:off x="4860287" y="1786140"/>
            <a:ext cx="4028982" cy="316932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87C2B-55E7-C8A8-A113-8B791F6C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F8F2B-64D8-D994-C012-684A25C83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454DA-C20F-FC4B-FAD2-769589A5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F64EA-A013-10AE-FE3B-9816488B40B3}"/>
              </a:ext>
            </a:extLst>
          </p:cNvPr>
          <p:cNvSpPr txBox="1"/>
          <p:nvPr/>
        </p:nvSpPr>
        <p:spPr>
          <a:xfrm>
            <a:off x="1687947" y="4984248"/>
            <a:ext cx="654528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Significant difference in low </a:t>
            </a:r>
            <a:r>
              <a:rPr lang="en-US" sz="1600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sz="1600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 suppression between </a:t>
            </a:r>
            <a:r>
              <a:rPr lang="en-US" sz="1600" dirty="0">
                <a:solidFill>
                  <a:srgbClr val="00B05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sz="1600" baseline="30000" dirty="0">
                <a:solidFill>
                  <a:srgbClr val="00B050"/>
                </a:solidFill>
                <a:latin typeface="Times New Roman"/>
                <a:cs typeface="Times New Roman"/>
              </a:rPr>
              <a:t>0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 and isolated </a:t>
            </a:r>
            <a:r>
              <a:rPr lang="en-US" sz="1600" dirty="0">
                <a:solidFill>
                  <a:srgbClr val="00B050"/>
                </a:solidFill>
                <a:latin typeface="Symbol" pitchFamily="2" charset="2"/>
                <a:cs typeface="Times New Roman"/>
              </a:rPr>
              <a:t>g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Times New Roman"/>
              </a:rPr>
              <a:t>Differen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t production channels have different sensitivity to saturation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sz="16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&gt;&gt;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sat</a:t>
            </a:r>
            <a:endParaRPr lang="en-US" sz="1600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Direct </a:t>
            </a:r>
            <a:r>
              <a:rPr lang="en-US" sz="1600" dirty="0">
                <a:solidFill>
                  <a:srgbClr val="FF000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qg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→ </a:t>
            </a:r>
            <a:r>
              <a:rPr lang="en-US" sz="1600" dirty="0">
                <a:solidFill>
                  <a:srgbClr val="FF000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g;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~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sat</a:t>
            </a:r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Authors: picture may change @ NLO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B08DD-7E82-9484-2E7A-F5CDC5F4C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6" t="-248" r="50773" b="28877"/>
          <a:stretch/>
        </p:blipFill>
        <p:spPr>
          <a:xfrm>
            <a:off x="668984" y="1332911"/>
            <a:ext cx="4209804" cy="3639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7B239E-1C69-D010-B4FE-76577C76C819}"/>
              </a:ext>
            </a:extLst>
          </p:cNvPr>
          <p:cNvSpPr txBox="1"/>
          <p:nvPr/>
        </p:nvSpPr>
        <p:spPr>
          <a:xfrm>
            <a:off x="6506522" y="4169306"/>
            <a:ext cx="2086401" cy="235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Solid/dashed: isolation R=0.4/0.1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CE76451-7646-13E4-72E9-E5D72DD65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</a:t>
            </a:r>
            <a:r>
              <a:rPr lang="en-US" baseline="-25000" dirty="0" err="1"/>
              <a:t>pPb</a:t>
            </a:r>
            <a:r>
              <a:rPr lang="en-US" dirty="0"/>
              <a:t>: forward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1E528-3E0B-9326-13F0-CAAC9991CCFD}"/>
              </a:ext>
            </a:extLst>
          </p:cNvPr>
          <p:cNvSpPr txBox="1"/>
          <p:nvPr/>
        </p:nvSpPr>
        <p:spPr>
          <a:xfrm>
            <a:off x="6481613" y="186634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effectLst/>
                <a:latin typeface="+mj-lt"/>
              </a:rPr>
              <a:t>Ducloué</a:t>
            </a:r>
            <a:r>
              <a:rPr lang="en-US" sz="1400" i="1" dirty="0">
                <a:effectLst/>
                <a:latin typeface="+mj-lt"/>
              </a:rPr>
              <a:t>, </a:t>
            </a:r>
            <a:r>
              <a:rPr lang="en-US" sz="1400" i="1" dirty="0" err="1">
                <a:effectLst/>
                <a:latin typeface="+mj-lt"/>
              </a:rPr>
              <a:t>Lappi</a:t>
            </a:r>
            <a:r>
              <a:rPr lang="en-US" sz="1400" i="1" dirty="0">
                <a:effectLst/>
                <a:latin typeface="+mj-lt"/>
              </a:rPr>
              <a:t>, and </a:t>
            </a:r>
            <a:r>
              <a:rPr lang="en-US" sz="1400" i="1" dirty="0" err="1">
                <a:effectLst/>
                <a:latin typeface="+mj-lt"/>
              </a:rPr>
              <a:t>Mäntysaari</a:t>
            </a:r>
            <a:r>
              <a:rPr lang="en-US" sz="1400" i="1" dirty="0">
                <a:effectLst/>
                <a:latin typeface="+mj-lt"/>
              </a:rPr>
              <a:t>, </a:t>
            </a:r>
          </a:p>
          <a:p>
            <a:r>
              <a:rPr lang="en-US" sz="1400" i="1" dirty="0">
                <a:effectLst/>
                <a:latin typeface="+mj-lt"/>
              </a:rPr>
              <a:t>Phys. Rev. D97 (2018) 054023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51C1E-B245-7F4E-CC16-2FD60D7CF509}"/>
              </a:ext>
            </a:extLst>
          </p:cNvPr>
          <p:cNvSpPr txBox="1"/>
          <p:nvPr/>
        </p:nvSpPr>
        <p:spPr>
          <a:xfrm>
            <a:off x="3299055" y="915666"/>
            <a:ext cx="3089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LO Dipole-CGC calculation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7613F-B398-36D3-0F77-8AB882CC9AE2}"/>
              </a:ext>
            </a:extLst>
          </p:cNvPr>
          <p:cNvSpPr txBox="1"/>
          <p:nvPr/>
        </p:nvSpPr>
        <p:spPr>
          <a:xfrm>
            <a:off x="1482602" y="2807455"/>
            <a:ext cx="41069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sz="2000" baseline="30000" dirty="0">
                <a:solidFill>
                  <a:srgbClr val="7030A0"/>
                </a:solidFill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EDF73-6ECE-3837-9403-677B8D885BFE}"/>
              </a:ext>
            </a:extLst>
          </p:cNvPr>
          <p:cNvSpPr txBox="1"/>
          <p:nvPr/>
        </p:nvSpPr>
        <p:spPr>
          <a:xfrm>
            <a:off x="5509758" y="3083827"/>
            <a:ext cx="1149674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isolated</a:t>
            </a:r>
            <a:r>
              <a:rPr lang="en-US" sz="2000" dirty="0">
                <a:solidFill>
                  <a:srgbClr val="7030A0"/>
                </a:solidFill>
                <a:latin typeface="Symbol" pitchFamily="2" charset="2"/>
                <a:cs typeface="Times New Roman"/>
              </a:rPr>
              <a:t> g</a:t>
            </a:r>
            <a:endParaRPr lang="en-US" sz="2000" baseline="300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FAF02-0DC4-042A-1D3B-1754FC371DB5}"/>
              </a:ext>
            </a:extLst>
          </p:cNvPr>
          <p:cNvSpPr txBox="1"/>
          <p:nvPr/>
        </p:nvSpPr>
        <p:spPr>
          <a:xfrm>
            <a:off x="1482602" y="6353730"/>
            <a:ext cx="579517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Lesson for </a:t>
            </a:r>
            <a:r>
              <a:rPr lang="en-US" dirty="0" err="1">
                <a:latin typeface="Times New Roman"/>
                <a:cs typeface="Times New Roman"/>
              </a:rPr>
              <a:t>FoCal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dirty="0" err="1">
                <a:latin typeface="Times New Roman"/>
                <a:cs typeface="Times New Roman"/>
              </a:rPr>
              <a:t>LHCb</a:t>
            </a:r>
            <a:r>
              <a:rPr lang="en-US" dirty="0">
                <a:latin typeface="Times New Roman"/>
                <a:cs typeface="Times New Roman"/>
              </a:rPr>
              <a:t>: both measurements should be done</a:t>
            </a:r>
          </a:p>
        </p:txBody>
      </p:sp>
    </p:spTree>
    <p:extLst>
      <p:ext uri="{BB962C8B-B14F-4D97-AF65-F5344CB8AC3E}">
        <p14:creationId xmlns:p14="http://schemas.microsoft.com/office/powerpoint/2010/main" val="1010521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C6D6F8-70FD-3F94-C279-811464F9B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402" y="3782205"/>
            <a:ext cx="3315074" cy="2838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EB5717-D478-3325-0742-4099F10B2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 err="1"/>
              <a:t>+jet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9A568-21B6-924F-4174-B2351F23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E02BC-213C-D5E6-B628-5C495D5F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E24A3-07CE-2B87-05A3-9EA66778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487F2-B4D2-79D3-0205-A157A51E6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9" r="7055"/>
          <a:stretch/>
        </p:blipFill>
        <p:spPr>
          <a:xfrm>
            <a:off x="5743714" y="1024270"/>
            <a:ext cx="3157059" cy="2716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26885-8F95-3B69-EFE2-E96311AB56FF}"/>
              </a:ext>
            </a:extLst>
          </p:cNvPr>
          <p:cNvSpPr txBox="1"/>
          <p:nvPr/>
        </p:nvSpPr>
        <p:spPr>
          <a:xfrm>
            <a:off x="7498080" y="468376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C89EA-596E-E19D-A82C-5F7178DDCE14}"/>
              </a:ext>
            </a:extLst>
          </p:cNvPr>
          <p:cNvSpPr txBox="1"/>
          <p:nvPr/>
        </p:nvSpPr>
        <p:spPr>
          <a:xfrm>
            <a:off x="2634450" y="719633"/>
            <a:ext cx="426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KaTie</a:t>
            </a:r>
            <a:r>
              <a:rPr lang="en-US" sz="1400" dirty="0">
                <a:latin typeface="Times New Roman"/>
                <a:cs typeface="Times New Roman"/>
              </a:rPr>
              <a:t> calculations  (I. Ganguli et al., arXiv:2306.04706)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0D184-CF19-9F9E-B0EB-C2A6DB4BFE18}"/>
              </a:ext>
            </a:extLst>
          </p:cNvPr>
          <p:cNvSpPr txBox="1"/>
          <p:nvPr/>
        </p:nvSpPr>
        <p:spPr>
          <a:xfrm>
            <a:off x="131336" y="1504085"/>
            <a:ext cx="30226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+jet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distributions: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P-Pb vs 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: negligible modification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B050"/>
                </a:solidFill>
                <a:latin typeface="Symbol" pitchFamily="2" charset="2"/>
                <a:cs typeface="Times New Roman"/>
              </a:rPr>
              <a:t>Df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: b-to-b suppression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2DB1C9-3D4D-F9AD-D9D9-AD80503C1C16}"/>
              </a:ext>
            </a:extLst>
          </p:cNvPr>
          <p:cNvSpPr txBox="1"/>
          <p:nvPr/>
        </p:nvSpPr>
        <p:spPr>
          <a:xfrm>
            <a:off x="163630" y="4175938"/>
            <a:ext cx="3315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2000" dirty="0" err="1">
                <a:solidFill>
                  <a:schemeClr val="accent2"/>
                </a:solidFill>
                <a:latin typeface="Times New Roman"/>
                <a:cs typeface="Times New Roman"/>
              </a:rPr>
              <a:t>+jet</a:t>
            </a:r>
            <a:r>
              <a:rPr lang="en-US" sz="2000" dirty="0">
                <a:solidFill>
                  <a:schemeClr val="accent2"/>
                </a:solidFill>
                <a:latin typeface="Times New Roman"/>
                <a:cs typeface="Times New Roman"/>
              </a:rPr>
              <a:t>: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n-US" sz="2000" dirty="0" err="1">
                <a:solidFill>
                  <a:schemeClr val="accent2"/>
                </a:solidFill>
                <a:latin typeface="Symbol" pitchFamily="2" charset="2"/>
                <a:cs typeface="Times New Roman"/>
              </a:rPr>
              <a:t>Df</a:t>
            </a:r>
            <a:endParaRPr lang="en-US" sz="2000" dirty="0">
              <a:solidFill>
                <a:schemeClr val="accent2"/>
              </a:solidFill>
              <a:latin typeface="Symbol" pitchFamily="2" charset="2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+mj-lt"/>
                <a:cs typeface="Times New Roman"/>
              </a:rPr>
              <a:t>recoil jet </a:t>
            </a:r>
            <a:r>
              <a:rPr lang="en-US" sz="2000" dirty="0" err="1">
                <a:solidFill>
                  <a:schemeClr val="accent2"/>
                </a:solidFill>
                <a:latin typeface="+mj-lt"/>
                <a:cs typeface="Times New Roman"/>
              </a:rPr>
              <a:t>p</a:t>
            </a:r>
            <a:r>
              <a:rPr lang="en-US" sz="2000" baseline="-25000" dirty="0" err="1">
                <a:solidFill>
                  <a:schemeClr val="accent2"/>
                </a:solidFill>
                <a:latin typeface="+mj-lt"/>
                <a:cs typeface="Times New Roman"/>
              </a:rPr>
              <a:t>T</a:t>
            </a:r>
            <a:r>
              <a:rPr lang="en-US" sz="2000" dirty="0">
                <a:solidFill>
                  <a:schemeClr val="accent2"/>
                </a:solidFill>
                <a:latin typeface="+mj-lt"/>
                <a:cs typeface="Times New Roman"/>
              </a:rPr>
              <a:t>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chemeClr val="accent2"/>
                </a:solidFill>
                <a:latin typeface="Times New Roman"/>
                <a:cs typeface="Times New Roman"/>
              </a:rPr>
              <a:t>Compare to di-jet: dipole vs quadrupole TMD</a:t>
            </a:r>
            <a:endParaRPr lang="en-US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55348-65F8-AB0F-4FB0-0A9BEFD0FFA3}"/>
              </a:ext>
            </a:extLst>
          </p:cNvPr>
          <p:cNvSpPr txBox="1"/>
          <p:nvPr/>
        </p:nvSpPr>
        <p:spPr>
          <a:xfrm>
            <a:off x="5638888" y="4416949"/>
            <a:ext cx="715108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dirty="0" err="1">
                <a:solidFill>
                  <a:srgbClr val="7030A0"/>
                </a:solidFill>
                <a:latin typeface="Times New Roman"/>
                <a:cs typeface="Times New Roman"/>
              </a:rPr>
              <a:t>+jet</a:t>
            </a:r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6846B-6DB2-79AF-FB5A-CA272251E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4"/>
          <a:stretch/>
        </p:blipFill>
        <p:spPr>
          <a:xfrm>
            <a:off x="2933986" y="1277823"/>
            <a:ext cx="2809728" cy="2273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C1EDA0-7E3F-CE94-CDC7-8D7152F6536F}"/>
              </a:ext>
            </a:extLst>
          </p:cNvPr>
          <p:cNvSpPr txBox="1"/>
          <p:nvPr/>
        </p:nvSpPr>
        <p:spPr>
          <a:xfrm>
            <a:off x="4339941" y="4483705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R</a:t>
            </a:r>
            <a:r>
              <a:rPr lang="en-US" sz="2000" baseline="-25000" dirty="0" err="1">
                <a:latin typeface="Times New Roman"/>
                <a:cs typeface="Times New Roman"/>
              </a:rPr>
              <a:t>pPb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512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365A-65AB-0262-DD6D-06DEEAA6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Run 2/3 measurements at low </a:t>
            </a:r>
            <a:r>
              <a:rPr lang="en-US" i="1" dirty="0"/>
              <a:t>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DFC72C-D439-DB0A-E67B-FD2B672E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BA302-4CE6-DB9E-6DAB-DF69B98D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ADC1D-4FFE-7C1E-AC4D-12B8A07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34B43-1748-27D7-605F-150E757D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50" y="1176272"/>
            <a:ext cx="7549228" cy="50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83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166E-AE7A-EE65-8B43-C36D8B16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85" y="43943"/>
            <a:ext cx="5784279" cy="871489"/>
          </a:xfrm>
        </p:spPr>
        <p:txBody>
          <a:bodyPr/>
          <a:lstStyle/>
          <a:p>
            <a:r>
              <a:rPr lang="en-US" dirty="0"/>
              <a:t>CMS: forward di-jets in </a:t>
            </a:r>
            <a:r>
              <a:rPr lang="en-US" dirty="0" err="1"/>
              <a:t>p+Pb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9DE58-A3EA-6DB8-4DEC-611DC357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56085B-A410-5F95-873A-1419B6AC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08EEC-13C0-82CF-E793-BFC00380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47355-BA62-0278-7727-02ACC66DB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40" y="1041623"/>
            <a:ext cx="5167745" cy="4340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6FD8EF-F87E-64CA-C533-4DAE69E973DE}"/>
              </a:ext>
            </a:extLst>
          </p:cNvPr>
          <p:cNvSpPr txBox="1"/>
          <p:nvPr/>
        </p:nvSpPr>
        <p:spPr>
          <a:xfrm>
            <a:off x="454885" y="5320245"/>
            <a:ext cx="7895303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DSSZ w/o gluon EMC effect: disfavored 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EPS09: EMC implementation compatible with data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nCTEQ15: overshoots EMC and anti-shadowing effects</a:t>
            </a:r>
          </a:p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EPPS16 similar to EPS09 w/ relaxed constraints; larger </a:t>
            </a:r>
            <a:r>
              <a:rPr lang="en-US" sz="2000" dirty="0" err="1">
                <a:solidFill>
                  <a:srgbClr val="7030A0"/>
                </a:solidFill>
                <a:latin typeface="Times New Roman"/>
                <a:cs typeface="Times New Roman"/>
              </a:rPr>
              <a:t>nPDF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uncertainties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074C0-66FF-C388-7CEB-FB4C39F39AB2}"/>
              </a:ext>
            </a:extLst>
          </p:cNvPr>
          <p:cNvSpPr txBox="1"/>
          <p:nvPr/>
        </p:nvSpPr>
        <p:spPr>
          <a:xfrm>
            <a:off x="6385424" y="126601"/>
            <a:ext cx="2758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Phys. Rev. Lett. 121, 062002 (2018)</a:t>
            </a:r>
          </a:p>
          <a:p>
            <a:r>
              <a:rPr lang="en-US" sz="1400" i="1" dirty="0">
                <a:latin typeface="+mj-lt"/>
              </a:rPr>
              <a:t>arXiv:1805.04736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91148-B060-3FE2-8646-FC6FFDC91316}"/>
              </a:ext>
            </a:extLst>
          </p:cNvPr>
          <p:cNvSpPr txBox="1"/>
          <p:nvPr/>
        </p:nvSpPr>
        <p:spPr>
          <a:xfrm rot="1177695">
            <a:off x="5646041" y="2858133"/>
            <a:ext cx="2824671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Significant discrimination of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nPDF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2792187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F9B2-2EEB-926A-87E9-7188872B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ALICE: prompt photon production in </a:t>
            </a:r>
            <a:r>
              <a:rPr lang="en-US" dirty="0" err="1"/>
              <a:t>p+Pb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31C677-17F2-1A59-E78A-22820BE1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3BAA8-6936-DE3C-474E-30D3DA26C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BF162-8733-AF7C-EA15-0381ECDA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55072-FC77-74CE-A514-368E0A9FEB87}"/>
              </a:ext>
            </a:extLst>
          </p:cNvPr>
          <p:cNvSpPr txBox="1"/>
          <p:nvPr/>
        </p:nvSpPr>
        <p:spPr>
          <a:xfrm>
            <a:off x="5673605" y="793619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Times New Roman"/>
              </a:rPr>
              <a:t>ALICE </a:t>
            </a:r>
            <a:r>
              <a:rPr lang="en-US" sz="1600" dirty="0">
                <a:effectLst/>
                <a:latin typeface="+mj-lt"/>
              </a:rPr>
              <a:t>arXiv:2502.18054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FC7A8E-F442-18BF-F12E-53A8C352AEEA}"/>
              </a:ext>
            </a:extLst>
          </p:cNvPr>
          <p:cNvGrpSpPr/>
          <p:nvPr/>
        </p:nvGrpSpPr>
        <p:grpSpPr>
          <a:xfrm>
            <a:off x="293396" y="1213696"/>
            <a:ext cx="8393404" cy="4797777"/>
            <a:chOff x="293396" y="1464498"/>
            <a:chExt cx="8393404" cy="47977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352ABE-C6CD-E458-E0E9-40D1372A5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396" y="1464498"/>
              <a:ext cx="8393404" cy="479777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CC4B3E7-61F7-3764-2197-C0F9F881A9F2}"/>
                </a:ext>
              </a:extLst>
            </p:cNvPr>
            <p:cNvSpPr/>
            <p:nvPr/>
          </p:nvSpPr>
          <p:spPr>
            <a:xfrm>
              <a:off x="1780032" y="3523488"/>
              <a:ext cx="804791" cy="1438656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55CD56-03CC-F34E-E691-6FEE74BA90DF}"/>
                  </a:ext>
                </a:extLst>
              </p:cNvPr>
              <p:cNvSpPr txBox="1"/>
              <p:nvPr/>
            </p:nvSpPr>
            <p:spPr>
              <a:xfrm>
                <a:off x="2584823" y="6011473"/>
                <a:ext cx="3366243" cy="400110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~2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𝜎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 suppression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~3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10</a:t>
                </a:r>
                <a:r>
                  <a:rPr lang="en-US" sz="2000" baseline="30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-3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55CD56-03CC-F34E-E691-6FEE74BA9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823" y="6011473"/>
                <a:ext cx="3366243" cy="400110"/>
              </a:xfrm>
              <a:prstGeom prst="rect">
                <a:avLst/>
              </a:prstGeom>
              <a:blipFill>
                <a:blip r:embed="rId3"/>
                <a:stretch>
                  <a:fillRect l="-1880" t="-5882" b="-23529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795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09F8-3126-77CC-22C6-BB53A91B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3" y="-57202"/>
            <a:ext cx="7079673" cy="962896"/>
          </a:xfrm>
        </p:spPr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: D</a:t>
            </a:r>
            <a:r>
              <a:rPr lang="en-US" baseline="30000" dirty="0"/>
              <a:t>0 </a:t>
            </a:r>
            <a:r>
              <a:rPr lang="en-US" dirty="0"/>
              <a:t>production in </a:t>
            </a:r>
            <a:r>
              <a:rPr lang="en-US" dirty="0" err="1"/>
              <a:t>p+Pb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B67A8-E840-F6FA-4E25-897E5FB1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CFNS Workshop 3/20/25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5798A-5147-6351-CA5D-A0752EB1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Non-linear QCD @ EIC+LHC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4FBC1-3146-00D8-B558-991C9B88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8F467-372D-7C64-5B1F-264E2C5D6D7A}"/>
              </a:ext>
            </a:extLst>
          </p:cNvPr>
          <p:cNvSpPr txBox="1"/>
          <p:nvPr/>
        </p:nvSpPr>
        <p:spPr>
          <a:xfrm>
            <a:off x="5646546" y="698926"/>
            <a:ext cx="167058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JHEP 10 (2017) 090</a:t>
            </a:r>
          </a:p>
          <a:p>
            <a:r>
              <a:rPr lang="en-US" sz="1400" i="1" dirty="0">
                <a:latin typeface="+mj-lt"/>
              </a:rPr>
              <a:t>arXiv:1707.02750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F4770-2126-E125-D172-FF9839410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06"/>
          <a:stretch/>
        </p:blipFill>
        <p:spPr>
          <a:xfrm>
            <a:off x="475934" y="4177704"/>
            <a:ext cx="3592515" cy="26802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DEB5-04FB-7446-A0B9-559015516027}"/>
              </a:ext>
            </a:extLst>
          </p:cNvPr>
          <p:cNvGrpSpPr/>
          <p:nvPr/>
        </p:nvGrpSpPr>
        <p:grpSpPr>
          <a:xfrm>
            <a:off x="280019" y="1196134"/>
            <a:ext cx="7576859" cy="3040068"/>
            <a:chOff x="475934" y="936187"/>
            <a:chExt cx="7576859" cy="30400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8368F63-DC2D-BE20-65D8-0BCF1C732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885"/>
            <a:stretch/>
          </p:blipFill>
          <p:spPr>
            <a:xfrm>
              <a:off x="475934" y="936187"/>
              <a:ext cx="7576859" cy="30400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609990-146B-06BE-C1AE-FCE104FB7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2375" y="2479964"/>
              <a:ext cx="1485334" cy="7947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C4E31B-AAB6-1A68-4852-A0BBF66A6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6716" y="1213137"/>
              <a:ext cx="1355807" cy="79478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14D173-A0EB-DE6A-3CFF-6E425FFCA98B}"/>
                  </a:ext>
                </a:extLst>
              </p:cNvPr>
              <p:cNvSpPr txBox="1"/>
              <p:nvPr/>
            </p:nvSpPr>
            <p:spPr>
              <a:xfrm>
                <a:off x="4264364" y="4531437"/>
                <a:ext cx="443495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Data uncertainties are smaller than theory uncertainties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2000" dirty="0">
                    <a:latin typeface="Times New Roman"/>
                    <a:cs typeface="Times New Roman"/>
                  </a:rPr>
                  <a:t> significant constraints on </a:t>
                </a:r>
                <a:r>
                  <a:rPr lang="en-US" sz="2000" dirty="0" err="1">
                    <a:latin typeface="Times New Roman"/>
                    <a:cs typeface="Times New Roman"/>
                  </a:rPr>
                  <a:t>nPDFs</a:t>
                </a:r>
                <a:r>
                  <a:rPr lang="en-US" sz="2000" dirty="0">
                    <a:latin typeface="Times New Roman"/>
                    <a:cs typeface="Times New Roman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14D173-A0EB-DE6A-3CFF-6E425FFCA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364" y="4531437"/>
                <a:ext cx="4434953" cy="1015663"/>
              </a:xfrm>
              <a:prstGeom prst="rect">
                <a:avLst/>
              </a:prstGeom>
              <a:blipFill>
                <a:blip r:embed="rId6"/>
                <a:stretch>
                  <a:fillRect l="-1719" t="-2469" r="-257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449A4E9-A4DC-061A-F377-14C66C1C91E5}"/>
              </a:ext>
            </a:extLst>
          </p:cNvPr>
          <p:cNvSpPr txBox="1"/>
          <p:nvPr/>
        </p:nvSpPr>
        <p:spPr>
          <a:xfrm rot="20470424">
            <a:off x="55253" y="492483"/>
            <a:ext cx="146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  <a:latin typeface="Times New Roman"/>
                <a:cs typeface="Times New Roman"/>
              </a:rPr>
              <a:t>R</a:t>
            </a:r>
            <a:r>
              <a:rPr lang="en-US" sz="1600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pPb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: yield ratio </a:t>
            </a:r>
            <a:r>
              <a:rPr lang="en-US" sz="1600" dirty="0" err="1">
                <a:solidFill>
                  <a:srgbClr val="00B050"/>
                </a:solidFill>
                <a:latin typeface="Times New Roman"/>
                <a:cs typeface="Times New Roman"/>
              </a:rPr>
              <a:t>p+Pb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/pp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37A173-369E-4D31-5900-8BB4CB69A306}"/>
              </a:ext>
            </a:extLst>
          </p:cNvPr>
          <p:cNvSpPr/>
          <p:nvPr/>
        </p:nvSpPr>
        <p:spPr>
          <a:xfrm>
            <a:off x="334646" y="1297459"/>
            <a:ext cx="493257" cy="57301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9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C1D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30163</TotalTime>
  <Words>3335</Words>
  <Application>Microsoft Macintosh PowerPoint</Application>
  <PresentationFormat>On-screen Show (4:3)</PresentationFormat>
  <Paragraphs>595</Paragraphs>
  <Slides>52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Calibri</vt:lpstr>
      <vt:lpstr>Cambria Math</vt:lpstr>
      <vt:lpstr>Druk Medium</vt:lpstr>
      <vt:lpstr>Liberation Sans</vt:lpstr>
      <vt:lpstr>Proxima Nova</vt:lpstr>
      <vt:lpstr>Proxima Nova Medium</vt:lpstr>
      <vt:lpstr>StarSymbol</vt:lpstr>
      <vt:lpstr>Symbol</vt:lpstr>
      <vt:lpstr>Times New Roman</vt:lpstr>
      <vt:lpstr>Office Theme</vt:lpstr>
      <vt:lpstr>The search for non-linear QCD evolution: EIC+LHC</vt:lpstr>
      <vt:lpstr>PowerPoint Presentation</vt:lpstr>
      <vt:lpstr>PowerPoint Presentation</vt:lpstr>
      <vt:lpstr>Theoretical interpretability: dipole formalism</vt:lpstr>
      <vt:lpstr>EIC Yellow Report: e+A DIS vs forward p+A</vt:lpstr>
      <vt:lpstr>LHC Run 2/3 measurements at low x</vt:lpstr>
      <vt:lpstr>CMS: forward di-jets in p+Pb</vt:lpstr>
      <vt:lpstr>ALICE: prompt photon production in p+Pb</vt:lpstr>
      <vt:lpstr>LHCb: D0 production in p+Pb</vt:lpstr>
      <vt:lpstr>nPDFs: impact of LHCb D0 data</vt:lpstr>
      <vt:lpstr>ALICE: charm fragmentation in p+p collisions</vt:lpstr>
      <vt:lpstr>LHCb: beauty fragmentation in pp</vt:lpstr>
      <vt:lpstr>The ALICE Forward Calorimeter (FoCal) upgrade</vt:lpstr>
      <vt:lpstr>LHC Run 4 projections</vt:lpstr>
      <vt:lpstr>FoCal structure</vt:lpstr>
      <vt:lpstr>Run 4 experimental acceptance</vt:lpstr>
      <vt:lpstr>FoCal production rate projections</vt:lpstr>
      <vt:lpstr>Partonic kinematics: g in FoCal</vt:lpstr>
      <vt:lpstr>Jets in FoCal</vt:lpstr>
      <vt:lpstr>Jets in FoCal: Jet Energy Scale</vt:lpstr>
      <vt:lpstr>JES mitigation: Neutral Energy Fraction</vt:lpstr>
      <vt:lpstr>Other channels under study</vt:lpstr>
      <vt:lpstr>UPCs in FoCal: photoproduction of J/ψ, ψ′</vt:lpstr>
      <vt:lpstr>Big-picture question: how can we discriminate non-linear from linear QCD evolution?</vt:lpstr>
      <vt:lpstr>Non-linearity via DIS structure fns</vt:lpstr>
      <vt:lpstr>PowerPoint Presentation</vt:lpstr>
      <vt:lpstr>Evolution of unintegrated gluon density: BK equation  </vt:lpstr>
      <vt:lpstr>BK evolution fit to HERA data</vt:lpstr>
      <vt:lpstr>BK evolution of dipole amplitude: acceleration using Machine Learning</vt:lpstr>
      <vt:lpstr>PowerPoint Presentation</vt:lpstr>
      <vt:lpstr>Katie calculation: Forward di-jets  in FoCal acceptance</vt:lpstr>
      <vt:lpstr>Workflow for comprehensive low-x analysis</vt:lpstr>
      <vt:lpstr>Rigorous connection of data and models: Bayes’s Theorem </vt:lpstr>
      <vt:lpstr>PowerPoint Presentation</vt:lpstr>
      <vt:lpstr>Ingredients</vt:lpstr>
      <vt:lpstr>PowerPoint Presentation</vt:lpstr>
      <vt:lpstr>PowerPoint Presentation</vt:lpstr>
      <vt:lpstr>PowerPoint Presentation</vt:lpstr>
      <vt:lpstr>Summary</vt:lpstr>
      <vt:lpstr>Backup</vt:lpstr>
      <vt:lpstr>CMS: forward di-jets in p+Pb</vt:lpstr>
      <vt:lpstr>ATLAS: forward di-jets in p+Pb</vt:lpstr>
      <vt:lpstr>p0 production in p+Pb</vt:lpstr>
      <vt:lpstr>EPPS21</vt:lpstr>
      <vt:lpstr>Di-hadron correlations RHIC and LHC</vt:lpstr>
      <vt:lpstr>Partonic kinematics:  g, p0 (FoCal); D-meson (LHCb)</vt:lpstr>
      <vt:lpstr>14 TeV pp collisions: forward isolated photons </vt:lpstr>
      <vt:lpstr>FoCal direct photon performance</vt:lpstr>
      <vt:lpstr>FoCal and nPDFs</vt:lpstr>
      <vt:lpstr>PowerPoint Presentation</vt:lpstr>
      <vt:lpstr>RpPb: forward p0, g</vt:lpstr>
      <vt:lpstr>Forward g+jet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Jacobs</dc:creator>
  <cp:lastModifiedBy>Peter J</cp:lastModifiedBy>
  <cp:revision>2522</cp:revision>
  <dcterms:created xsi:type="dcterms:W3CDTF">2011-06-20T01:07:22Z</dcterms:created>
  <dcterms:modified xsi:type="dcterms:W3CDTF">2025-03-20T12:23:18Z</dcterms:modified>
</cp:coreProperties>
</file>