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7"/>
  </p:notesMasterIdLst>
  <p:sldIdLst>
    <p:sldId id="256" r:id="rId2"/>
    <p:sldId id="513" r:id="rId3"/>
    <p:sldId id="266" r:id="rId4"/>
    <p:sldId id="472" r:id="rId5"/>
    <p:sldId id="410" r:id="rId6"/>
    <p:sldId id="265" r:id="rId7"/>
    <p:sldId id="325" r:id="rId8"/>
    <p:sldId id="326" r:id="rId9"/>
    <p:sldId id="314" r:id="rId10"/>
    <p:sldId id="342" r:id="rId11"/>
    <p:sldId id="346" r:id="rId12"/>
    <p:sldId id="353" r:id="rId13"/>
    <p:sldId id="469" r:id="rId14"/>
    <p:sldId id="470" r:id="rId15"/>
    <p:sldId id="482" r:id="rId16"/>
    <p:sldId id="487" r:id="rId17"/>
    <p:sldId id="526" r:id="rId18"/>
    <p:sldId id="532" r:id="rId19"/>
    <p:sldId id="544" r:id="rId20"/>
    <p:sldId id="1198" r:id="rId21"/>
    <p:sldId id="489" r:id="rId22"/>
    <p:sldId id="423" r:id="rId23"/>
    <p:sldId id="481" r:id="rId24"/>
    <p:sldId id="543" r:id="rId25"/>
    <p:sldId id="538" r:id="rId26"/>
    <p:sldId id="514" r:id="rId27"/>
    <p:sldId id="540" r:id="rId28"/>
    <p:sldId id="541" r:id="rId29"/>
    <p:sldId id="512" r:id="rId30"/>
    <p:sldId id="518" r:id="rId31"/>
    <p:sldId id="519" r:id="rId32"/>
    <p:sldId id="523" r:id="rId33"/>
    <p:sldId id="530" r:id="rId34"/>
    <p:sldId id="495" r:id="rId35"/>
    <p:sldId id="54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27"/>
    <p:restoredTop sz="94694"/>
  </p:normalViewPr>
  <p:slideViewPr>
    <p:cSldViewPr snapToGrid="0" snapToObjects="1">
      <p:cViewPr>
        <p:scale>
          <a:sx n="116" d="100"/>
          <a:sy n="116" d="100"/>
        </p:scale>
        <p:origin x="1168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3/3/25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>
                <a:latin typeface="+mj-lt"/>
              </a:rPr>
              <a:t>Machine Learning Applications for Improving Accelerator Operations for the EIC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Probing the frontiers of nuclear physics with AI at the EIC</a:t>
            </a:r>
            <a:r>
              <a:rPr lang="zh-CN" altLang="en-US" dirty="0"/>
              <a:t> </a:t>
            </a:r>
            <a:r>
              <a:rPr lang="en-US" altLang="zh-CN" dirty="0"/>
              <a:t>(II)</a:t>
            </a:r>
            <a:endParaRPr lang="en-US" dirty="0"/>
          </a:p>
          <a:p>
            <a:r>
              <a:rPr lang="en-US" dirty="0"/>
              <a:t>Mar 21,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Weijian (Lucy) Lin</a:t>
            </a:r>
          </a:p>
          <a:p>
            <a:r>
              <a:rPr lang="en-US" dirty="0"/>
              <a:t>PI: Kevin Brown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378B2-43A7-646C-6B8E-A84B10501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69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Quadrupole scan with two quads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E265FB-485E-883D-F5A2-3E41B78D3A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8C860CC-A250-375F-04F8-4A0EFC9F77B3}"/>
                  </a:ext>
                </a:extLst>
              </p:cNvPr>
              <p:cNvSpPr txBox="1"/>
              <p:nvPr/>
            </p:nvSpPr>
            <p:spPr>
              <a:xfrm>
                <a:off x="681127" y="3282892"/>
                <a:ext cx="7604936" cy="32162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Scan two quads (Q3, Q4) with opposite polarity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keep beam focused vertically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endParaRPr lang="en-US" sz="600" dirty="0"/>
              </a:p>
              <a:p>
                <a:pPr marL="34290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Find quad combination settings that gives best vertical focusing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endParaRPr lang="en-US" sz="600" dirty="0"/>
              </a:p>
              <a:p>
                <a:pPr marL="285750" indent="-285750"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Find best Q3-Q4 combinations with sequential scans: 1) scan 13 Q3 settings; 2) for each Q3 setting, scan 9 Q4 settings</a:t>
                </a:r>
              </a:p>
              <a:p>
                <a:pPr>
                  <a:spcBef>
                    <a:spcPts val="300"/>
                  </a:spcBef>
                </a:pPr>
                <a:endParaRPr lang="en-US" sz="600" dirty="0"/>
              </a:p>
              <a:p>
                <a:pPr marL="285750" indent="-285750"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/>
                  <a:t> Time taken: ~ 5 minutes for each Q3 setting, &gt; 1 hour for an entire scan routine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8C860CC-A250-375F-04F8-4A0EFC9F7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127" y="3282892"/>
                <a:ext cx="7604936" cy="3216265"/>
              </a:xfrm>
              <a:prstGeom prst="rect">
                <a:avLst/>
              </a:prstGeom>
              <a:blipFill>
                <a:blip r:embed="rId2"/>
                <a:stretch>
                  <a:fillRect l="-667" t="-1181" b="-2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59F72391-812F-5F7F-6F9C-85D950E92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586" y="1303046"/>
            <a:ext cx="5400567" cy="184231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DF5940E-4ACF-3F0B-F156-B8729A5E2D00}"/>
              </a:ext>
            </a:extLst>
          </p:cNvPr>
          <p:cNvGrpSpPr/>
          <p:nvPr/>
        </p:nvGrpSpPr>
        <p:grpSpPr>
          <a:xfrm>
            <a:off x="8401721" y="1194098"/>
            <a:ext cx="3487719" cy="4877921"/>
            <a:chOff x="7759700" y="742950"/>
            <a:chExt cx="3860800" cy="5372100"/>
          </a:xfrm>
        </p:grpSpPr>
        <p:pic>
          <p:nvPicPr>
            <p:cNvPr id="6" name="Picture 5" descr="Chart&#10;&#10;Description automatically generated">
              <a:extLst>
                <a:ext uri="{FF2B5EF4-FFF2-40B4-BE49-F238E27FC236}">
                  <a16:creationId xmlns:a16="http://schemas.microsoft.com/office/drawing/2014/main" id="{ECE49570-7B23-2414-BD62-9AFC71195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9700" y="742950"/>
              <a:ext cx="3860800" cy="5372100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11EAC43-1FBB-5AB9-C139-392C37C111E1}"/>
                </a:ext>
              </a:extLst>
            </p:cNvPr>
            <p:cNvSpPr/>
            <p:nvPr/>
          </p:nvSpPr>
          <p:spPr>
            <a:xfrm>
              <a:off x="9867900" y="5279864"/>
              <a:ext cx="118872" cy="228600"/>
            </a:xfrm>
            <a:prstGeom prst="ellipse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99CB6CC-C369-FD65-444F-F6ABEF450A92}"/>
                </a:ext>
              </a:extLst>
            </p:cNvPr>
            <p:cNvCxnSpPr/>
            <p:nvPr/>
          </p:nvCxnSpPr>
          <p:spPr>
            <a:xfrm>
              <a:off x="9493956" y="3429000"/>
              <a:ext cx="373944" cy="1763889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423FED1-222E-C12C-32C3-7E5EB0A960DA}"/>
                </a:ext>
              </a:extLst>
            </p:cNvPr>
            <p:cNvSpPr/>
            <p:nvPr/>
          </p:nvSpPr>
          <p:spPr>
            <a:xfrm flipH="1">
              <a:off x="8011886" y="3156913"/>
              <a:ext cx="1974886" cy="228600"/>
            </a:xfrm>
            <a:prstGeom prst="ellipse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12899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47F1F-530B-9A40-951E-AEC450E3F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Speed up quad scan with Neural Network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B82B47-2664-E34A-9D0E-9A3923E558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B5279C-6E25-404A-99A6-57A7E1C86479}"/>
              </a:ext>
            </a:extLst>
          </p:cNvPr>
          <p:cNvSpPr txBox="1"/>
          <p:nvPr/>
        </p:nvSpPr>
        <p:spPr>
          <a:xfrm>
            <a:off x="524514" y="1842561"/>
            <a:ext cx="438929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Time consuming sequential scans</a:t>
            </a:r>
          </a:p>
          <a:p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Train a ML model to establish mapping between quadrupole settings and beam size</a:t>
            </a:r>
          </a:p>
          <a:p>
            <a:endParaRPr lang="en-US" sz="1400" dirty="0"/>
          </a:p>
          <a:p>
            <a:endParaRPr lang="en-US" sz="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Trained ML model predicts best Q3-Q4 combinations without additional scans</a:t>
            </a:r>
          </a:p>
          <a:p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Useful for faster general beam tuning &amp; as starting point of optimization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D8F957A-5DC0-714E-B31D-8AF28CA02B8D}"/>
              </a:ext>
            </a:extLst>
          </p:cNvPr>
          <p:cNvGrpSpPr/>
          <p:nvPr/>
        </p:nvGrpSpPr>
        <p:grpSpPr>
          <a:xfrm>
            <a:off x="5059307" y="2195330"/>
            <a:ext cx="6709257" cy="3071813"/>
            <a:chOff x="2615034" y="2921000"/>
            <a:chExt cx="6709257" cy="30718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6D4E24-49EB-BE44-82F9-A5240C736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48250" y="3440113"/>
              <a:ext cx="2095500" cy="25527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F002F33-9D4B-C744-8B97-04E269C8943A}"/>
                </a:ext>
              </a:extLst>
            </p:cNvPr>
            <p:cNvSpPr txBox="1"/>
            <p:nvPr/>
          </p:nvSpPr>
          <p:spPr>
            <a:xfrm>
              <a:off x="4772561" y="2921000"/>
              <a:ext cx="2646878" cy="369332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Artificial Neural Network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091C4BC-2864-4148-873C-1632EE6759CD}"/>
                    </a:ext>
                  </a:extLst>
                </p:cNvPr>
                <p:cNvSpPr txBox="1"/>
                <p:nvPr/>
              </p:nvSpPr>
              <p:spPr>
                <a:xfrm>
                  <a:off x="3435360" y="4056268"/>
                  <a:ext cx="708848" cy="9788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091C4BC-2864-4148-873C-1632EE6759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5360" y="4056268"/>
                  <a:ext cx="708848" cy="978858"/>
                </a:xfrm>
                <a:prstGeom prst="rect">
                  <a:avLst/>
                </a:prstGeom>
                <a:blipFill>
                  <a:blip r:embed="rId4"/>
                  <a:stretch>
                    <a:fillRect t="-1282" b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69BBD0A-5B2F-BB42-B944-4E7F3A824B2F}"/>
                    </a:ext>
                  </a:extLst>
                </p:cNvPr>
                <p:cNvSpPr txBox="1"/>
                <p:nvPr/>
              </p:nvSpPr>
              <p:spPr>
                <a:xfrm>
                  <a:off x="8120540" y="4066751"/>
                  <a:ext cx="649922" cy="9578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69BBD0A-5B2F-BB42-B944-4E7F3A824B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0540" y="4066751"/>
                  <a:ext cx="649922" cy="957891"/>
                </a:xfrm>
                <a:prstGeom prst="rect">
                  <a:avLst/>
                </a:prstGeom>
                <a:blipFill>
                  <a:blip r:embed="rId5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E9300B6-49B5-2040-B5F7-D89DF1650276}"/>
                </a:ext>
              </a:extLst>
            </p:cNvPr>
            <p:cNvCxnSpPr>
              <a:cxnSpLocks/>
            </p:cNvCxnSpPr>
            <p:nvPr/>
          </p:nvCxnSpPr>
          <p:spPr>
            <a:xfrm>
              <a:off x="4216955" y="4223920"/>
              <a:ext cx="685800" cy="16629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480B8E8-6E08-5242-8808-E3905A2C1D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16955" y="4725580"/>
              <a:ext cx="685800" cy="16629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F4BC40D-92D9-FA41-ADAB-4514C8268B6A}"/>
                </a:ext>
              </a:extLst>
            </p:cNvPr>
            <p:cNvCxnSpPr>
              <a:cxnSpLocks/>
            </p:cNvCxnSpPr>
            <p:nvPr/>
          </p:nvCxnSpPr>
          <p:spPr>
            <a:xfrm>
              <a:off x="7289245" y="4725580"/>
              <a:ext cx="685800" cy="16629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220968F-4D17-2C40-90F5-D0E04435D1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89245" y="4223920"/>
              <a:ext cx="685800" cy="16629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AF47E4-5E6D-1842-AD8C-E920E1C975E7}"/>
                </a:ext>
              </a:extLst>
            </p:cNvPr>
            <p:cNvSpPr txBox="1"/>
            <p:nvPr/>
          </p:nvSpPr>
          <p:spPr>
            <a:xfrm>
              <a:off x="7655208" y="5311899"/>
              <a:ext cx="1669083" cy="646331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Desired beam properties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1AACBA-3065-B743-9744-75CDB4204A8D}"/>
                </a:ext>
              </a:extLst>
            </p:cNvPr>
            <p:cNvSpPr txBox="1"/>
            <p:nvPr/>
          </p:nvSpPr>
          <p:spPr>
            <a:xfrm>
              <a:off x="2615034" y="5316364"/>
              <a:ext cx="2349500" cy="646331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Quadrupole (or other tunable) settings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7383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6C0309-F8BC-88D4-4D99-2C8B8D6DC366}"/>
              </a:ext>
            </a:extLst>
          </p:cNvPr>
          <p:cNvSpPr txBox="1"/>
          <p:nvPr/>
        </p:nvSpPr>
        <p:spPr>
          <a:xfrm>
            <a:off x="6444159" y="1452863"/>
            <a:ext cx="496009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Trained NN accuracy on 54 data points: 93.65%</a:t>
            </a:r>
          </a:p>
          <a:p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Tested 7 proposed Q3-Q4 combo settings</a:t>
            </a:r>
          </a:p>
          <a:p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Obtained Y RMS values around 0.3 – 0.4 mm range: satisfactory preliminary results </a:t>
            </a:r>
          </a:p>
          <a:p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Successfully cut scan time by 50%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830C9A-6136-E518-2861-97E49F8A18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8522" y="1753724"/>
            <a:ext cx="5562366" cy="3248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AA85A1-A113-D3B1-C3FD-B485DA4398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61113" y="4131638"/>
            <a:ext cx="4410932" cy="26682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AE3B97-F59D-3046-408A-38FB5998F2C5}"/>
              </a:ext>
            </a:extLst>
          </p:cNvPr>
          <p:cNvSpPr txBox="1"/>
          <p:nvPr/>
        </p:nvSpPr>
        <p:spPr>
          <a:xfrm>
            <a:off x="1223536" y="1356833"/>
            <a:ext cx="3852337" cy="36933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First 6 rounds: 54 saved data points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0E09B0-C132-3F67-C212-50F80B9C2E90}"/>
              </a:ext>
            </a:extLst>
          </p:cNvPr>
          <p:cNvSpPr txBox="1"/>
          <p:nvPr/>
        </p:nvSpPr>
        <p:spPr>
          <a:xfrm>
            <a:off x="2493398" y="5131835"/>
            <a:ext cx="3437490" cy="92333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Remaining 7 rounds: 7 data points using Q3-Q4 settings predicted by NN model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1348DC1-F544-E7C5-175B-D5F2AA8FED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10BE57-E363-18DA-BD85-6ACE33F4E9BA}"/>
              </a:ext>
            </a:extLst>
          </p:cNvPr>
          <p:cNvSpPr txBox="1">
            <a:spLocks/>
          </p:cNvSpPr>
          <p:nvPr/>
        </p:nvSpPr>
        <p:spPr>
          <a:xfrm>
            <a:off x="571500" y="176280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/>
              <a:t>New </a:t>
            </a:r>
            <a:r>
              <a:rPr lang="en-US" sz="4000" dirty="0" err="1"/>
              <a:t>CeC</a:t>
            </a:r>
            <a:r>
              <a:rPr lang="en-US" sz="4000" dirty="0"/>
              <a:t> routine test results</a:t>
            </a:r>
          </a:p>
        </p:txBody>
      </p:sp>
    </p:spTree>
    <p:extLst>
      <p:ext uri="{BB962C8B-B14F-4D97-AF65-F5344CB8AC3E}">
        <p14:creationId xmlns:p14="http://schemas.microsoft.com/office/powerpoint/2010/main" val="2178254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63CED3-8B7F-E713-BF26-9D27B1CA4D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1973AD7-BC8C-C409-DB11-7C66B1D36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389" y="2356555"/>
            <a:ext cx="10334625" cy="2499649"/>
          </a:xfrm>
        </p:spPr>
        <p:txBody>
          <a:bodyPr anchor="ctr">
            <a:noAutofit/>
          </a:bodyPr>
          <a:lstStyle/>
          <a:p>
            <a:r>
              <a:rPr lang="en-US" sz="4800" dirty="0"/>
              <a:t>Injection Optimization</a:t>
            </a:r>
          </a:p>
        </p:txBody>
      </p:sp>
    </p:spTree>
    <p:extLst>
      <p:ext uri="{BB962C8B-B14F-4D97-AF65-F5344CB8AC3E}">
        <p14:creationId xmlns:p14="http://schemas.microsoft.com/office/powerpoint/2010/main" val="3807547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22557-B992-815A-905B-5C347DB57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606662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Booter </a:t>
            </a:r>
            <a:r>
              <a:rPr lang="en-US" sz="4000" dirty="0"/>
              <a:t>injection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2CC52-B29F-4E96-CB99-08A8EC4EB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6FB6AA-0ED7-0E88-7289-0E6FC0775135}"/>
              </a:ext>
            </a:extLst>
          </p:cNvPr>
          <p:cNvGrpSpPr/>
          <p:nvPr/>
        </p:nvGrpSpPr>
        <p:grpSpPr>
          <a:xfrm>
            <a:off x="6871588" y="1413184"/>
            <a:ext cx="5015612" cy="4401204"/>
            <a:chOff x="7914043" y="1912171"/>
            <a:chExt cx="3886199" cy="32424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7B32609-ED42-659F-C5DF-C1A195A5A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14043" y="1912171"/>
              <a:ext cx="3886199" cy="3242473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388DAEE-1ECF-7000-2B9E-1A059A6C2D05}"/>
                </a:ext>
              </a:extLst>
            </p:cNvPr>
            <p:cNvGrpSpPr/>
            <p:nvPr/>
          </p:nvGrpSpPr>
          <p:grpSpPr>
            <a:xfrm>
              <a:off x="8652477" y="3845934"/>
              <a:ext cx="1338828" cy="369332"/>
              <a:chOff x="3736233" y="5190640"/>
              <a:chExt cx="1338828" cy="369332"/>
            </a:xfrm>
          </p:grpSpPr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6EA6CA2A-76EA-DCF5-36BA-4678BDE7BB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6233" y="5559972"/>
                <a:ext cx="1338828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5C165C-8D5A-7730-0AEB-14743FAB7D3A}"/>
                  </a:ext>
                </a:extLst>
              </p:cNvPr>
              <p:cNvSpPr txBox="1"/>
              <p:nvPr/>
            </p:nvSpPr>
            <p:spPr>
              <a:xfrm>
                <a:off x="3736233" y="5190640"/>
                <a:ext cx="133882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From Linac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294F3EB-EE49-B994-5EAA-EC52E67C82FF}"/>
                </a:ext>
              </a:extLst>
            </p:cNvPr>
            <p:cNvGrpSpPr/>
            <p:nvPr/>
          </p:nvGrpSpPr>
          <p:grpSpPr>
            <a:xfrm>
              <a:off x="10205185" y="3429000"/>
              <a:ext cx="982829" cy="658279"/>
              <a:chOff x="6505527" y="4735116"/>
              <a:chExt cx="982829" cy="658279"/>
            </a:xfrm>
          </p:grpSpPr>
          <p:sp>
            <p:nvSpPr>
              <p:cNvPr id="11" name="Bent Arrow 10">
                <a:extLst>
                  <a:ext uri="{FF2B5EF4-FFF2-40B4-BE49-F238E27FC236}">
                    <a16:creationId xmlns:a16="http://schemas.microsoft.com/office/drawing/2014/main" id="{3FC767E2-86F1-C862-0D06-51B714B9A45D}"/>
                  </a:ext>
                </a:extLst>
              </p:cNvPr>
              <p:cNvSpPr/>
              <p:nvPr/>
            </p:nvSpPr>
            <p:spPr>
              <a:xfrm rot="3978084" flipH="1">
                <a:off x="6941817" y="4846857"/>
                <a:ext cx="567559" cy="525518"/>
              </a:xfrm>
              <a:prstGeom prst="bentArrow">
                <a:avLst>
                  <a:gd name="adj1" fmla="val 11377"/>
                  <a:gd name="adj2" fmla="val 19618"/>
                  <a:gd name="adj3" fmla="val 37463"/>
                  <a:gd name="adj4" fmla="val 41919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A1723B66-831B-FEA8-4884-DE8FCBB46743}"/>
                      </a:ext>
                    </a:extLst>
                  </p:cNvPr>
                  <p:cNvSpPr txBox="1"/>
                  <p:nvPr/>
                </p:nvSpPr>
                <p:spPr>
                  <a:xfrm>
                    <a:off x="6505527" y="4735116"/>
                    <a:ext cx="720069" cy="64633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126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a14:m>
                    <a:r>
                      <a:rPr lang="en-US">
                        <a:solidFill>
                          <a:schemeClr val="tx1"/>
                        </a:solidFill>
                      </a:rPr>
                      <a:t> </a:t>
                    </a:r>
                  </a:p>
                  <a:p>
                    <a:r>
                      <a:rPr lang="en-US">
                        <a:solidFill>
                          <a:schemeClr val="tx1"/>
                        </a:solidFill>
                      </a:rPr>
                      <a:t>bend</a:t>
                    </a: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A1723B66-831B-FEA8-4884-DE8FCBB4674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05527" y="4735116"/>
                    <a:ext cx="720069" cy="64633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7018" r="-3509" b="-1346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B64B116-37FE-5F98-5756-78F6BFE8E8EA}"/>
                </a:ext>
              </a:extLst>
            </p:cNvPr>
            <p:cNvGrpSpPr/>
            <p:nvPr/>
          </p:nvGrpSpPr>
          <p:grpSpPr>
            <a:xfrm>
              <a:off x="9734803" y="2057801"/>
              <a:ext cx="683430" cy="1287597"/>
              <a:chOff x="5807953" y="2874017"/>
              <a:chExt cx="683430" cy="1287597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F04BA080-93EA-EC19-F113-56F96F70C6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71649" y="2984819"/>
                <a:ext cx="619734" cy="76725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944FA79-67A1-C296-46F2-9A1EABA1C80C}"/>
                  </a:ext>
                </a:extLst>
              </p:cNvPr>
              <p:cNvSpPr txBox="1"/>
              <p:nvPr/>
            </p:nvSpPr>
            <p:spPr>
              <a:xfrm rot="3108907">
                <a:off x="5348820" y="3333150"/>
                <a:ext cx="128759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To Booster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F762713-B060-18C2-C96D-14D849858996}"/>
              </a:ext>
            </a:extLst>
          </p:cNvPr>
          <p:cNvSpPr txBox="1"/>
          <p:nvPr/>
        </p:nvSpPr>
        <p:spPr>
          <a:xfrm>
            <a:off x="571500" y="1576668"/>
            <a:ext cx="61522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Booster injection process sets maximum beam brightness for rest of acceleration through RHIC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Known emittance effect on polarization loss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Intentional horizontal and vertical scraping reduce emittance to RHIC requirements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u="sng" dirty="0"/>
              <a:t>Goal</a:t>
            </a:r>
            <a:r>
              <a:rPr lang="en-US" sz="2000" dirty="0"/>
              <a:t>: minimize emittance / maximize beam intensity after scraping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Controls: Linac to Booster (LtB) transfer line optics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Method: Bayesian optimization (BO)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371E1CF-35BC-BF6D-82CE-DA32E7A2E470}"/>
              </a:ext>
            </a:extLst>
          </p:cNvPr>
          <p:cNvSpPr/>
          <p:nvPr/>
        </p:nvSpPr>
        <p:spPr>
          <a:xfrm>
            <a:off x="10047642" y="753035"/>
            <a:ext cx="565582" cy="1054250"/>
          </a:xfrm>
          <a:prstGeom prst="ellipse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584D30-75E9-9593-4C3A-EFB85909FA74}"/>
              </a:ext>
            </a:extLst>
          </p:cNvPr>
          <p:cNvSpPr txBox="1"/>
          <p:nvPr/>
        </p:nvSpPr>
        <p:spPr>
          <a:xfrm>
            <a:off x="10491198" y="4869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scrape</a:t>
            </a:r>
          </a:p>
        </p:txBody>
      </p:sp>
    </p:spTree>
    <p:extLst>
      <p:ext uri="{BB962C8B-B14F-4D97-AF65-F5344CB8AC3E}">
        <p14:creationId xmlns:p14="http://schemas.microsoft.com/office/powerpoint/2010/main" val="1404875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FFCBF-6912-5684-B717-EDF847D0A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7886566" cy="1325563"/>
          </a:xfrm>
        </p:spPr>
        <p:txBody>
          <a:bodyPr>
            <a:normAutofit/>
          </a:bodyPr>
          <a:lstStyle/>
          <a:p>
            <a:r>
              <a:rPr lang="en-US" sz="4000" dirty="0"/>
              <a:t>LtB controls and measurement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98D976-9CE1-F320-E57E-612EE1FC5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E3DADB-3B06-23AC-A4FE-D973DAE0AA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586873" y="168442"/>
            <a:ext cx="2565168" cy="66895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91B924-5DF1-8C0E-AE15-761D22E68EA2}"/>
              </a:ext>
            </a:extLst>
          </p:cNvPr>
          <p:cNvSpPr txBox="1"/>
          <p:nvPr/>
        </p:nvSpPr>
        <p:spPr>
          <a:xfrm>
            <a:off x="571500" y="1273243"/>
            <a:ext cx="77904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13 quadrupoles and 16 correctors between Linac and Booster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Common practice to improve Booster injection efficiency: tune last few correctors at the end of the LtB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Criteria to check injection efficiency: Booster early and late intensity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4CD041D-CFAF-91E2-C7CD-96CE6AEDE77A}"/>
              </a:ext>
            </a:extLst>
          </p:cNvPr>
          <p:cNvCxnSpPr>
            <a:cxnSpLocks/>
          </p:cNvCxnSpPr>
          <p:nvPr/>
        </p:nvCxnSpPr>
        <p:spPr>
          <a:xfrm flipH="1" flipV="1">
            <a:off x="9826033" y="1273243"/>
            <a:ext cx="112572" cy="29985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624A85B-B1C2-0882-8BC9-5137D423EA44}"/>
              </a:ext>
            </a:extLst>
          </p:cNvPr>
          <p:cNvSpPr txBox="1"/>
          <p:nvPr/>
        </p:nvSpPr>
        <p:spPr>
          <a:xfrm>
            <a:off x="9336155" y="83906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Booster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4D1E2B-3B09-D5FA-049C-B5A94613EA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14127" y="3344780"/>
            <a:ext cx="4608656" cy="351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37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3DCE9FE-2690-D7B3-30BA-58A4741A6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106940"/>
            <a:ext cx="11272669" cy="1325563"/>
          </a:xfrm>
        </p:spPr>
        <p:txBody>
          <a:bodyPr>
            <a:normAutofit/>
          </a:bodyPr>
          <a:lstStyle/>
          <a:p>
            <a:r>
              <a:rPr lang="en-US" sz="3600" dirty="0"/>
              <a:t>LtB optimization: 2 correctors + 2 quadrupoles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2CE0BA-C904-A447-B8F2-3148C4886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BE20E1-DF8A-A738-0ABF-92F97187527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1499" y="1453989"/>
            <a:ext cx="6195061" cy="215354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Controls: Power supply currents of two correctors and two quadrupoles at the end of the LtB 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Beam size decrease in both planes in the BtA line in correspondence with intensity increase</a:t>
            </a:r>
          </a:p>
        </p:txBody>
      </p:sp>
      <p:pic>
        <p:nvPicPr>
          <p:cNvPr id="4" name="Picture 3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257F45A7-685C-5F9C-64BC-CB9F971D04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77"/>
          <a:stretch/>
        </p:blipFill>
        <p:spPr>
          <a:xfrm>
            <a:off x="827083" y="3824979"/>
            <a:ext cx="10290881" cy="2926081"/>
          </a:xfrm>
          <a:prstGeom prst="rect">
            <a:avLst/>
          </a:prstGeom>
        </p:spPr>
      </p:pic>
      <p:pic>
        <p:nvPicPr>
          <p:cNvPr id="6" name="Picture 5" descr="A graph of a graph showing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AFADDB1B-2F88-D7F1-7057-2AE5F94FD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995" y="1067206"/>
            <a:ext cx="4238262" cy="275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75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DB82D8-D18B-5BBA-0960-1276F0020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Electron Beam Ion Source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FB65DF-E870-ED07-71A1-A50C63935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315ED-DE1A-FCF2-1B1B-712F37C7CE43}"/>
              </a:ext>
            </a:extLst>
          </p:cNvPr>
          <p:cNvSpPr txBox="1"/>
          <p:nvPr/>
        </p:nvSpPr>
        <p:spPr>
          <a:xfrm>
            <a:off x="702130" y="3692139"/>
            <a:ext cx="10918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Heavy ion source to replace Tandem as pre-injector for RHIC</a:t>
            </a:r>
            <a:endParaRPr lang="en-US" sz="20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B550CC5-E9EF-B22A-F41F-F3EF80FC6E73}"/>
              </a:ext>
            </a:extLst>
          </p:cNvPr>
          <p:cNvGraphicFramePr>
            <a:graphicFrameLocks noGrp="1"/>
          </p:cNvGraphicFramePr>
          <p:nvPr/>
        </p:nvGraphicFramePr>
        <p:xfrm>
          <a:off x="6563322" y="4092249"/>
          <a:ext cx="4306017" cy="2590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4015">
                  <a:extLst>
                    <a:ext uri="{9D8B030D-6E8A-4147-A177-3AD203B41FA5}">
                      <a16:colId xmlns:a16="http://schemas.microsoft.com/office/drawing/2014/main" val="892070691"/>
                    </a:ext>
                  </a:extLst>
                </a:gridCol>
                <a:gridCol w="1611454">
                  <a:extLst>
                    <a:ext uri="{9D8B030D-6E8A-4147-A177-3AD203B41FA5}">
                      <a16:colId xmlns:a16="http://schemas.microsoft.com/office/drawing/2014/main" val="1293662931"/>
                    </a:ext>
                  </a:extLst>
                </a:gridCol>
                <a:gridCol w="990648">
                  <a:extLst>
                    <a:ext uri="{9D8B030D-6E8A-4147-A177-3AD203B41FA5}">
                      <a16:colId xmlns:a16="http://schemas.microsoft.com/office/drawing/2014/main" val="1523146100"/>
                    </a:ext>
                  </a:extLst>
                </a:gridCol>
                <a:gridCol w="1069900">
                  <a:extLst>
                    <a:ext uri="{9D8B030D-6E8A-4147-A177-3AD203B41FA5}">
                      <a16:colId xmlns:a16="http://schemas.microsoft.com/office/drawing/2014/main" val="73229980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Injection [</a:t>
                      </a:r>
                      <a:r>
                        <a:rPr lang="en-US" sz="1100" b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fc96</a:t>
                      </a:r>
                      <a:r>
                        <a:rPr lang="en-US" sz="1100" u="none" strike="noStrike" dirty="0">
                          <a:effectLst/>
                        </a:rPr>
                        <a:t>]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Extraction [</a:t>
                      </a:r>
                      <a:r>
                        <a:rPr lang="en-US" sz="1100" b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xf14</a:t>
                      </a:r>
                      <a:r>
                        <a:rPr lang="en-US" sz="1100" u="none" strike="noStrike" dirty="0">
                          <a:effectLst/>
                        </a:rPr>
                        <a:t>]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5053202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</a:rPr>
                        <a:t>IonLens20-40kV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141959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</a:rPr>
                        <a:t>DeflPlatBias   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6549548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</a:rPr>
                        <a:t>16PoleX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2228516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</a:rPr>
                        <a:t>16PoleY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1813116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</a:rPr>
                        <a:t>Gridded_Lens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0075746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</a:rPr>
                        <a:t>Horiz_Bend_Defl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1133312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</a:rPr>
                        <a:t>Inter_Vert_Defl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709999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</a:rPr>
                        <a:t>Inter_Vert_Defl_Lower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564280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</a:rPr>
                        <a:t>Horiz_Sphere_Bend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×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08673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RFQ_Horiz_Bend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×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8696915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</a:rPr>
                        <a:t>LEBT_Solenoid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×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242731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</a:rPr>
                        <a:t>Total Variables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9</a:t>
                      </a:r>
                      <a:endParaRPr lang="en-US" sz="1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10</a:t>
                      </a:r>
                      <a:endParaRPr lang="en-US" sz="12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7431519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333B8A4B-3716-BF1D-6E28-B10E38C53F71}"/>
              </a:ext>
            </a:extLst>
          </p:cNvPr>
          <p:cNvGrpSpPr/>
          <p:nvPr/>
        </p:nvGrpSpPr>
        <p:grpSpPr>
          <a:xfrm>
            <a:off x="2049780" y="1247828"/>
            <a:ext cx="8774430" cy="2324409"/>
            <a:chOff x="2049780" y="1247828"/>
            <a:chExt cx="8774430" cy="232440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83B5693-F585-6483-05EC-BD4593957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49780" y="1247828"/>
              <a:ext cx="8774430" cy="2324409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03012CE-6246-186E-EC5D-D52283812D41}"/>
                </a:ext>
              </a:extLst>
            </p:cNvPr>
            <p:cNvSpPr/>
            <p:nvPr/>
          </p:nvSpPr>
          <p:spPr>
            <a:xfrm>
              <a:off x="5948218" y="2660073"/>
              <a:ext cx="498764" cy="9121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C5C3044-D6D5-EE48-C49C-76A2AF7C5C82}"/>
                </a:ext>
              </a:extLst>
            </p:cNvPr>
            <p:cNvSpPr/>
            <p:nvPr/>
          </p:nvSpPr>
          <p:spPr>
            <a:xfrm>
              <a:off x="10243127" y="1371291"/>
              <a:ext cx="571847" cy="136267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3034B8B-0D60-36E1-1D31-7F86239F13A5}"/>
              </a:ext>
            </a:extLst>
          </p:cNvPr>
          <p:cNvSpPr txBox="1"/>
          <p:nvPr/>
        </p:nvSpPr>
        <p:spPr>
          <a:xfrm>
            <a:off x="2049780" y="4373396"/>
            <a:ext cx="34066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</a:rPr>
              <a:t>EBIS Injection Line (fc96)</a:t>
            </a:r>
          </a:p>
          <a:p>
            <a:pPr marL="342900" indent="-342900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EBIS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EBIS E</a:t>
            </a:r>
            <a:r>
              <a:rPr lang="en-US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xtraction line (xf14)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RFQ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MEBT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Linac</a:t>
            </a:r>
          </a:p>
          <a:p>
            <a:pPr marL="342900" indent="-342900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HEBT</a:t>
            </a:r>
          </a:p>
        </p:txBody>
      </p:sp>
    </p:spTree>
    <p:extLst>
      <p:ext uri="{BB962C8B-B14F-4D97-AF65-F5344CB8AC3E}">
        <p14:creationId xmlns:p14="http://schemas.microsoft.com/office/powerpoint/2010/main" val="3812702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C98E4-FE60-3652-6298-A3B550C38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EBIS extraction line optimization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0E823F-3E1D-B185-C20F-F09F539892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EEC5A56-95EF-2AB0-D36F-07BCA35A4C7D}"/>
              </a:ext>
            </a:extLst>
          </p:cNvPr>
          <p:cNvGrpSpPr/>
          <p:nvPr/>
        </p:nvGrpSpPr>
        <p:grpSpPr>
          <a:xfrm>
            <a:off x="1198604" y="1259337"/>
            <a:ext cx="5168251" cy="3392424"/>
            <a:chOff x="1414504" y="1284737"/>
            <a:chExt cx="5168251" cy="33924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F8E520-767D-67C9-34AB-BB20F5EED0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38"/>
            <a:stretch/>
          </p:blipFill>
          <p:spPr>
            <a:xfrm>
              <a:off x="1414504" y="1284737"/>
              <a:ext cx="4909697" cy="339242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92F658-0A82-DFB5-E039-7E39B2BBEF88}"/>
                </a:ext>
              </a:extLst>
            </p:cNvPr>
            <p:cNvSpPr txBox="1"/>
            <p:nvPr/>
          </p:nvSpPr>
          <p:spPr>
            <a:xfrm>
              <a:off x="1687226" y="2489337"/>
              <a:ext cx="56349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1.4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F03D3E3-DD19-9AF8-A78C-B25AD06941A1}"/>
                </a:ext>
              </a:extLst>
            </p:cNvPr>
            <p:cNvSpPr txBox="1"/>
            <p:nvPr/>
          </p:nvSpPr>
          <p:spPr>
            <a:xfrm>
              <a:off x="5941728" y="1546466"/>
              <a:ext cx="64102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~2.0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897355C-FA5A-3253-B583-A5FF25186A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1140" y="1746521"/>
              <a:ext cx="3660588" cy="95429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B631F6-A7A3-0AEB-CA8F-8F4B6B523D73}"/>
                </a:ext>
              </a:extLst>
            </p:cNvPr>
            <p:cNvSpPr txBox="1"/>
            <p:nvPr/>
          </p:nvSpPr>
          <p:spPr>
            <a:xfrm>
              <a:off x="1820108" y="3155225"/>
              <a:ext cx="437749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~43% improvement after optimization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27A0FC8-DEEC-70D0-C41D-38682FE924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"/>
          <a:stretch/>
        </p:blipFill>
        <p:spPr>
          <a:xfrm>
            <a:off x="6795446" y="1259337"/>
            <a:ext cx="4505282" cy="339876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C6753EA-E570-C420-F5C2-89BF7552BE7F}"/>
              </a:ext>
            </a:extLst>
          </p:cNvPr>
          <p:cNvSpPr/>
          <p:nvPr/>
        </p:nvSpPr>
        <p:spPr>
          <a:xfrm>
            <a:off x="9918700" y="3037374"/>
            <a:ext cx="1269314" cy="11969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796E4E-7555-25BA-F433-6F9B97B51816}"/>
              </a:ext>
            </a:extLst>
          </p:cNvPr>
          <p:cNvSpPr txBox="1"/>
          <p:nvPr/>
        </p:nvSpPr>
        <p:spPr>
          <a:xfrm>
            <a:off x="856288" y="4888739"/>
            <a:ext cx="1033172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10</a:t>
            </a:r>
            <a:r>
              <a:rPr lang="en-US" sz="2000" dirty="0"/>
              <a:t> control parameters measured at </a:t>
            </a:r>
            <a:r>
              <a:rPr lang="en-US" sz="2000" b="0" u="none" strike="noStrike" kern="1200" dirty="0">
                <a:solidFill>
                  <a:srgbClr val="0070C0"/>
                </a:solidFill>
                <a:effectLst/>
                <a:latin typeface="+mn-lt"/>
                <a:ea typeface="+mn-ea"/>
                <a:cs typeface="+mn-cs"/>
              </a:rPr>
              <a:t>xf14</a:t>
            </a:r>
            <a:r>
              <a:rPr lang="zh-CN" altLang="en-US" sz="2000" b="0" u="none" strike="noStrike" kern="1200" dirty="0">
                <a:solidFill>
                  <a:srgbClr val="0070C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b="0" u="none" strike="noStrike" kern="1200" dirty="0">
                <a:effectLst/>
                <a:latin typeface="+mn-lt"/>
                <a:ea typeface="+mn-ea"/>
                <a:cs typeface="+mn-cs"/>
              </a:rPr>
              <a:t>were used to maximize ion beam intensity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Objective is average intensity over 4 super-cycles (6.6 sec per cycle), multiplied by a negative scaling factor, BO algorithm aims to minimize objective</a:t>
            </a:r>
            <a:endParaRPr lang="en-US" sz="2000" b="0" u="none" strike="noStrike" kern="1200" dirty="0">
              <a:effectLst/>
              <a:latin typeface="+mn-lt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b="0" u="none" strike="noStrike" kern="1200" dirty="0">
              <a:effectLst/>
              <a:latin typeface="+mn-lt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43</a:t>
            </a:r>
            <a:r>
              <a:rPr lang="en-US" sz="2000" dirty="0"/>
              <a:t>% improvement observed after </a:t>
            </a:r>
            <a:r>
              <a:rPr lang="en-US" altLang="zh-CN" sz="2000" dirty="0"/>
              <a:t>6</a:t>
            </a:r>
            <a:r>
              <a:rPr lang="en-US" sz="2000" dirty="0"/>
              <a:t>0 iteration (~</a:t>
            </a:r>
            <a:r>
              <a:rPr lang="en-US" altLang="zh-CN" sz="2000" dirty="0"/>
              <a:t>57</a:t>
            </a:r>
            <a:r>
              <a:rPr lang="en-US" sz="2000" dirty="0"/>
              <a:t> minutes)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3C7340-6615-C7F5-2029-69CB46CF6133}"/>
              </a:ext>
            </a:extLst>
          </p:cNvPr>
          <p:cNvSpPr txBox="1"/>
          <p:nvPr/>
        </p:nvSpPr>
        <p:spPr>
          <a:xfrm rot="16200000">
            <a:off x="6154328" y="2679380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Objective</a:t>
            </a:r>
            <a:r>
              <a:rPr lang="en-US" altLang="zh-CN" dirty="0"/>
              <a:t>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49334B-3DBA-89AA-22AB-4BE645D3651C}"/>
              </a:ext>
            </a:extLst>
          </p:cNvPr>
          <p:cNvSpPr txBox="1"/>
          <p:nvPr/>
        </p:nvSpPr>
        <p:spPr>
          <a:xfrm rot="16200000">
            <a:off x="435326" y="2701021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xf14 intensity</a:t>
            </a:r>
            <a:r>
              <a:rPr lang="en-US" altLang="zh-CN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200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F6F14-4433-7D79-6D9F-6F2F634C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AGS injection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5D886A-808C-F952-8AA7-0B3A983FE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  <p:pic>
        <p:nvPicPr>
          <p:cNvPr id="4" name="Picture 3" descr="A diagram of a booster extraction point&#10;&#10;Description automatically generated">
            <a:extLst>
              <a:ext uri="{FF2B5EF4-FFF2-40B4-BE49-F238E27FC236}">
                <a16:creationId xmlns:a16="http://schemas.microsoft.com/office/drawing/2014/main" id="{36CB5DF5-3327-452D-6170-24FAEB7B1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819" y="1415782"/>
            <a:ext cx="5829919" cy="4277179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66EF433-3F1E-6D11-D80F-A50FE810BDCC}"/>
              </a:ext>
            </a:extLst>
          </p:cNvPr>
          <p:cNvSpPr txBox="1">
            <a:spLocks/>
          </p:cNvSpPr>
          <p:nvPr/>
        </p:nvSpPr>
        <p:spPr>
          <a:xfrm>
            <a:off x="571500" y="1661579"/>
            <a:ext cx="5427682" cy="410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000" dirty="0"/>
              <a:t>Extraction septum at F6 in Booster, injection septum at L20 in AGS, no scraping</a:t>
            </a:r>
          </a:p>
          <a:p>
            <a:pPr marL="285750" indent="-285750"/>
            <a:endParaRPr lang="en-US" sz="400" dirty="0"/>
          </a:p>
          <a:p>
            <a:pPr marL="285750" indent="-285750"/>
            <a:r>
              <a:rPr lang="en-US" sz="2000" dirty="0"/>
              <a:t>Multi-wires MW006, MW060, MW125, MW166 </a:t>
            </a:r>
          </a:p>
          <a:p>
            <a:pPr marL="285750" indent="-285750"/>
            <a:endParaRPr lang="en-US" sz="400" dirty="0"/>
          </a:p>
          <a:p>
            <a:pPr marL="285750" indent="-285750"/>
            <a:r>
              <a:rPr lang="en-US" sz="2000" dirty="0"/>
              <a:t>Emittance measured by AGS Ionization Profile Monitor (IPM)</a:t>
            </a:r>
          </a:p>
          <a:p>
            <a:pPr marL="0" indent="0">
              <a:buNone/>
            </a:pPr>
            <a:endParaRPr lang="en-US" sz="400" dirty="0"/>
          </a:p>
          <a:p>
            <a:pPr marL="285750" indent="-285750"/>
            <a:r>
              <a:rPr lang="en-US" sz="2000" b="1" u="sng" dirty="0"/>
              <a:t>Goal</a:t>
            </a:r>
            <a:r>
              <a:rPr lang="en-US" sz="2000" dirty="0"/>
              <a:t>: maximize beam brightness in the AGS</a:t>
            </a:r>
          </a:p>
          <a:p>
            <a:pPr marL="285750" indent="-285750"/>
            <a:endParaRPr lang="en-US" sz="400" dirty="0"/>
          </a:p>
          <a:p>
            <a:pPr marL="285750" indent="-285750"/>
            <a:r>
              <a:rPr lang="en-US" sz="2000" dirty="0"/>
              <a:t>Controls: Booster to AGS (BtA) transfer line optics</a:t>
            </a:r>
          </a:p>
        </p:txBody>
      </p:sp>
    </p:spTree>
    <p:extLst>
      <p:ext uri="{BB962C8B-B14F-4D97-AF65-F5344CB8AC3E}">
        <p14:creationId xmlns:p14="http://schemas.microsoft.com/office/powerpoint/2010/main" val="2381201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2A7F7D-0A93-BB26-A007-3998F96DF103}"/>
              </a:ext>
            </a:extLst>
          </p:cNvPr>
          <p:cNvSpPr txBox="1">
            <a:spLocks/>
          </p:cNvSpPr>
          <p:nvPr/>
        </p:nvSpPr>
        <p:spPr>
          <a:xfrm>
            <a:off x="571500" y="165143"/>
            <a:ext cx="36515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/>
              <a:t>Motivation</a:t>
            </a:r>
          </a:p>
        </p:txBody>
      </p:sp>
      <p:pic>
        <p:nvPicPr>
          <p:cNvPr id="1026" name="Picture 2" descr="AGS control room">
            <a:extLst>
              <a:ext uri="{FF2B5EF4-FFF2-40B4-BE49-F238E27FC236}">
                <a16:creationId xmlns:a16="http://schemas.microsoft.com/office/drawing/2014/main" id="{E713FF3C-9358-6EE5-F0D9-E3082BC32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591" y="528597"/>
            <a:ext cx="4181818" cy="233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rookhaven Electron-Ion Collider | Renaissance Universal">
            <a:extLst>
              <a:ext uri="{FF2B5EF4-FFF2-40B4-BE49-F238E27FC236}">
                <a16:creationId xmlns:a16="http://schemas.microsoft.com/office/drawing/2014/main" id="{C6C71CB5-8C6F-2723-CDCA-60774A647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724" y="3127784"/>
            <a:ext cx="5278255" cy="307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8C693FF2-8002-2A5E-B377-7D00A83ACB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8E0780-A1DB-0651-F668-16E05F3C0935}"/>
              </a:ext>
            </a:extLst>
          </p:cNvPr>
          <p:cNvSpPr txBox="1"/>
          <p:nvPr/>
        </p:nvSpPr>
        <p:spPr>
          <a:xfrm>
            <a:off x="571500" y="1576668"/>
            <a:ext cx="593617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Particle accelerator – kilometer-scale machine with thousands of coupled components to generate and preserve beam with very precisely defined qualities (e.g., energy, emittance, luminosity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Traditionally maintained with many hours of manual tuning, taking time away from data 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Constantly varying complex system – no constant set of routine, needs real-time adjustments</a:t>
            </a:r>
          </a:p>
        </p:txBody>
      </p:sp>
    </p:spTree>
    <p:extLst>
      <p:ext uri="{BB962C8B-B14F-4D97-AF65-F5344CB8AC3E}">
        <p14:creationId xmlns:p14="http://schemas.microsoft.com/office/powerpoint/2010/main" val="3721154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ECED1-EF7D-2003-07DB-9D3E204FC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6DEF-E659-17E0-6F77-154252750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BtA optimization: 4 correctors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7112D5-EA29-382E-EDD7-898061A189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20</a:t>
            </a:fld>
            <a:endParaRPr lang="en-US" sz="10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834000-C5DF-7739-5D8E-6E13C5B4B1E3}"/>
                  </a:ext>
                </a:extLst>
              </p:cNvPr>
              <p:cNvSpPr txBox="1"/>
              <p:nvPr/>
            </p:nvSpPr>
            <p:spPr>
              <a:xfrm>
                <a:off x="571500" y="1394613"/>
                <a:ext cx="6337351" cy="4708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Controls: Power supply currents of two vertical and two horizontal correctors.</a:t>
                </a:r>
                <a:br>
                  <a:rPr lang="en-US" sz="2000" dirty="0"/>
                </a:b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sym typeface="Wingdings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Target: Increase brightness. Increase intensity and decrease beam size.</a:t>
                </a:r>
                <a:br>
                  <a:rPr lang="en-US" sz="2000" dirty="0">
                    <a:sym typeface="Wingdings" pitchFamily="2" charset="2"/>
                  </a:rPr>
                </a:br>
                <a:endParaRPr lang="en-US" sz="2000" dirty="0">
                  <a:sym typeface="Wingdings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sym typeface="Wingdings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Method: Ruin initial settings, use Bayesian optimization to re-optimize settings. </a:t>
                </a:r>
                <a:br>
                  <a:rPr lang="en-US" sz="2000" dirty="0">
                    <a:sym typeface="Wingdings" pitchFamily="2" charset="2"/>
                  </a:rPr>
                </a:br>
                <a:endParaRPr lang="en-US" sz="2000" dirty="0">
                  <a:sym typeface="Wingdings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sym typeface="Wingdings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Results: Automatically achieved previous maximum brightness and intensity in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&lt;130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iterations with new settings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834000-C5DF-7739-5D8E-6E13C5B4B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1394613"/>
                <a:ext cx="6337351" cy="4708981"/>
              </a:xfrm>
              <a:prstGeom prst="rect">
                <a:avLst/>
              </a:prstGeom>
              <a:blipFill>
                <a:blip r:embed="rId2"/>
                <a:stretch>
                  <a:fillRect l="-1002" t="-538" r="-1804" b="-1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graph showing a line&#10;&#10;Description automatically generated">
            <a:extLst>
              <a:ext uri="{FF2B5EF4-FFF2-40B4-BE49-F238E27FC236}">
                <a16:creationId xmlns:a16="http://schemas.microsoft.com/office/drawing/2014/main" id="{CB1B541C-DD89-C45F-0AA2-2E73562C0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851" y="1394613"/>
            <a:ext cx="5257807" cy="1807371"/>
          </a:xfrm>
          <a:prstGeom prst="rect">
            <a:avLst/>
          </a:prstGeom>
        </p:spPr>
      </p:pic>
      <p:pic>
        <p:nvPicPr>
          <p:cNvPr id="9" name="Picture 8" descr="A graph showing a line&#10;&#10;Description automatically generated">
            <a:extLst>
              <a:ext uri="{FF2B5EF4-FFF2-40B4-BE49-F238E27FC236}">
                <a16:creationId xmlns:a16="http://schemas.microsoft.com/office/drawing/2014/main" id="{ACC46141-7A0E-3C1F-1BF1-4E4FCE473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848" y="3785322"/>
            <a:ext cx="5257810" cy="180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15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63CED3-8B7F-E713-BF26-9D27B1CA4D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1973AD7-BC8C-C409-DB11-7C66B1D36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389" y="2356555"/>
            <a:ext cx="10334625" cy="2499649"/>
          </a:xfrm>
        </p:spPr>
        <p:txBody>
          <a:bodyPr anchor="ctr">
            <a:noAutofit/>
          </a:bodyPr>
          <a:lstStyle/>
          <a:p>
            <a:r>
              <a:rPr lang="en-US" sz="4800" dirty="0"/>
              <a:t>Digital-twin and Error detection</a:t>
            </a:r>
          </a:p>
        </p:txBody>
      </p:sp>
    </p:spTree>
    <p:extLst>
      <p:ext uri="{BB962C8B-B14F-4D97-AF65-F5344CB8AC3E}">
        <p14:creationId xmlns:p14="http://schemas.microsoft.com/office/powerpoint/2010/main" val="1856662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0D3A3FA-A69C-1889-1815-78F9609C4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255" y="1186176"/>
            <a:ext cx="4938167" cy="54955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B93890-D527-85B2-E068-E131EE4CC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Orbit responses measurement script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3C737A-1204-BE48-E72D-4FC0C5714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1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1E3B52-07EC-D308-FB16-2D54F88070C8}"/>
              </a:ext>
            </a:extLst>
          </p:cNvPr>
          <p:cNvSpPr txBox="1"/>
          <p:nvPr/>
        </p:nvSpPr>
        <p:spPr>
          <a:xfrm>
            <a:off x="571500" y="1887234"/>
            <a:ext cx="56141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Script development with Collider Accelerator Department (CAD) Controls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Can be easily adapted to other accelerators at BNL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Script sets three corrector settings: positive, zero, negative; and save corresponding orbits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 magnet settings (including dipoles and quadrupoles etc.) are saved for model calibration for digital-twin</a:t>
            </a:r>
          </a:p>
        </p:txBody>
      </p:sp>
    </p:spTree>
    <p:extLst>
      <p:ext uri="{BB962C8B-B14F-4D97-AF65-F5344CB8AC3E}">
        <p14:creationId xmlns:p14="http://schemas.microsoft.com/office/powerpoint/2010/main" val="391169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F6543-89C7-EA72-0460-E5BF87AAE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353" y="210611"/>
            <a:ext cx="5700963" cy="1325563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Orbit response data in AGS Booster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7BF8CA-924C-B842-25C3-B915024765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sz="1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96BE85-C48C-3D2F-0D38-5BB7443704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9261" y="176280"/>
            <a:ext cx="5182602" cy="3080052"/>
          </a:xfrm>
          <a:prstGeom prst="rect">
            <a:avLst/>
          </a:prstGeom>
        </p:spPr>
      </p:pic>
      <p:pic>
        <p:nvPicPr>
          <p:cNvPr id="7" name="Picture 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0488A6AE-8684-C1F4-0F97-1783755BE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61" y="3601669"/>
            <a:ext cx="5182603" cy="30800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77DA69-FA59-AE17-2707-F4334B6D2925}"/>
              </a:ext>
            </a:extLst>
          </p:cNvPr>
          <p:cNvSpPr txBox="1"/>
          <p:nvPr/>
        </p:nvSpPr>
        <p:spPr>
          <a:xfrm>
            <a:off x="6006353" y="1862731"/>
            <a:ext cx="561414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Good agreements between AGS Booster data and Bmad model are reached, despite some faulty BPMs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Small discrepancies (within 1 mm) beyond error bars is being investigated to better calibrate model to real machine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u="sng" dirty="0"/>
              <a:t>Goal</a:t>
            </a:r>
            <a:r>
              <a:rPr lang="en-US" sz="2000" dirty="0"/>
              <a:t>: produce accurate real-time predictions for operators and give tuning suggestions to improve beam quality</a:t>
            </a:r>
          </a:p>
        </p:txBody>
      </p:sp>
    </p:spTree>
    <p:extLst>
      <p:ext uri="{BB962C8B-B14F-4D97-AF65-F5344CB8AC3E}">
        <p14:creationId xmlns:p14="http://schemas.microsoft.com/office/powerpoint/2010/main" val="3160863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56E65C-F8CE-5899-4F6D-C270171D5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AA7DDBA-8224-31C8-B614-DC6CDA35C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Extraction bump fitting interface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E24C168-2701-BC5A-EC4F-3D9C43D3C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3" y="1419597"/>
            <a:ext cx="7999563" cy="489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EC6ACC-CC9E-67DC-5C91-E94EBDA6CE22}"/>
              </a:ext>
            </a:extLst>
          </p:cNvPr>
          <p:cNvSpPr txBox="1"/>
          <p:nvPr/>
        </p:nvSpPr>
        <p:spPr>
          <a:xfrm>
            <a:off x="8369606" y="1821150"/>
            <a:ext cx="35584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NASA Space Radiation Laboratory (NSRL) takes beam from AGS Booster via slow extraction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Current extraction bump gives large residual orbit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u="sng" dirty="0"/>
              <a:t>Goal</a:t>
            </a:r>
            <a:r>
              <a:rPr lang="en-US" sz="2000" dirty="0"/>
              <a:t>: tune bump setting by specifying desired beam position and angle at extraction septum</a:t>
            </a:r>
          </a:p>
        </p:txBody>
      </p:sp>
    </p:spTree>
    <p:extLst>
      <p:ext uri="{BB962C8B-B14F-4D97-AF65-F5344CB8AC3E}">
        <p14:creationId xmlns:p14="http://schemas.microsoft.com/office/powerpoint/2010/main" val="2027817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6DC51-98C1-5888-2D81-59B152E7C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6D0B4E-2302-5161-375B-5EF954D46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sz="100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DA600B1-6657-1C9F-0A36-CAC67BE2B0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389" y="2356555"/>
            <a:ext cx="10334625" cy="2499649"/>
          </a:xfrm>
        </p:spPr>
        <p:txBody>
          <a:bodyPr anchor="ctr">
            <a:noAutofit/>
          </a:bodyPr>
          <a:lstStyle/>
          <a:p>
            <a:r>
              <a:rPr lang="en-US" sz="4800" dirty="0"/>
              <a:t>Bunch Merging</a:t>
            </a:r>
          </a:p>
        </p:txBody>
      </p:sp>
    </p:spTree>
    <p:extLst>
      <p:ext uri="{BB962C8B-B14F-4D97-AF65-F5344CB8AC3E}">
        <p14:creationId xmlns:p14="http://schemas.microsoft.com/office/powerpoint/2010/main" val="761211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5C0C53-FA76-DCE0-2F52-1A5C80640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26</a:t>
            </a:fld>
            <a:endParaRPr lang="en-US" sz="1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A062CF-C32F-3A5C-4D0A-DAFA788474A8}"/>
              </a:ext>
            </a:extLst>
          </p:cNvPr>
          <p:cNvSpPr txBox="1">
            <a:spLocks/>
          </p:cNvSpPr>
          <p:nvPr/>
        </p:nvSpPr>
        <p:spPr>
          <a:xfrm>
            <a:off x="571500" y="176280"/>
            <a:ext cx="110490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/>
              <a:t>AGS bunch merging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68FEF9-FC25-DE4C-54EA-E4EE82A91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614" y="1015575"/>
            <a:ext cx="4507799" cy="290535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C9C4D4-E936-6F35-8FD1-034ED22161B3}"/>
                  </a:ext>
                </a:extLst>
              </p:cNvPr>
              <p:cNvSpPr txBox="1"/>
              <p:nvPr/>
            </p:nvSpPr>
            <p:spPr>
              <a:xfrm>
                <a:off x="440748" y="1258662"/>
                <a:ext cx="6553818" cy="5324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Before transferring to AGS, beam bunch is split into 2 longitudinally to reduce the space charge effect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reduce emittance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improve polarization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Bunches are later merged in the AGS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Tuning requires expert knowledge, is time consuming, and tend to drift over time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Controls: RF voltages &amp; phases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u="sng" dirty="0"/>
                  <a:t>Goal</a:t>
                </a:r>
                <a:r>
                  <a:rPr lang="en-US" sz="2000" dirty="0"/>
                  <a:t>: Obtain good merged bunch profile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Emittance preservation</a:t>
                </a:r>
              </a:p>
              <a:p>
                <a:pPr marL="1257300" lvl="2" indent="-342900">
                  <a:buFont typeface="Wingdings" pitchFamily="2" charset="2"/>
                  <a:buChar char="§"/>
                </a:pPr>
                <a:r>
                  <a:rPr lang="en-US" sz="2000" dirty="0"/>
                  <a:t>No particle lost, Gaussian, no baby bunches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Stable final bunch profile</a:t>
                </a:r>
              </a:p>
              <a:p>
                <a:pPr marL="1257300" lvl="2" indent="-342900">
                  <a:buFont typeface="Wingdings" pitchFamily="2" charset="2"/>
                  <a:buChar char="§"/>
                </a:pPr>
                <a:r>
                  <a:rPr lang="en-US" sz="2000" dirty="0"/>
                  <a:t>Merged in the center, not shifting left/right or bouncing up/down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C9C4D4-E936-6F35-8FD1-034ED22161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48" y="1258662"/>
                <a:ext cx="6553818" cy="5324535"/>
              </a:xfrm>
              <a:prstGeom prst="rect">
                <a:avLst/>
              </a:prstGeom>
              <a:blipFill>
                <a:blip r:embed="rId3"/>
                <a:stretch>
                  <a:fillRect l="-774" t="-475" r="-1741" b="-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603BB72-14F6-A31D-5BBB-31A00A75192A}"/>
              </a:ext>
            </a:extLst>
          </p:cNvPr>
          <p:cNvSpPr txBox="1"/>
          <p:nvPr/>
        </p:nvSpPr>
        <p:spPr>
          <a:xfrm>
            <a:off x="7462528" y="4037177"/>
            <a:ext cx="41579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Real mountain range data showing 2-to-1 bunch merge in AGS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Wall current monitor (WCM) generates voltage vs time signal. Each separated in time by N turns (N accelerator periods)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0CD7082-CDB0-F849-0890-D91B5C4CED2D}"/>
              </a:ext>
            </a:extLst>
          </p:cNvPr>
          <p:cNvCxnSpPr/>
          <p:nvPr/>
        </p:nvCxnSpPr>
        <p:spPr>
          <a:xfrm>
            <a:off x="8922619" y="2926080"/>
            <a:ext cx="875899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A976592-1EFC-B940-D618-198B2DA14DBD}"/>
              </a:ext>
            </a:extLst>
          </p:cNvPr>
          <p:cNvCxnSpPr>
            <a:cxnSpLocks/>
          </p:cNvCxnSpPr>
          <p:nvPr/>
        </p:nvCxnSpPr>
        <p:spPr>
          <a:xfrm flipH="1">
            <a:off x="9971771" y="2729670"/>
            <a:ext cx="423513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380A47E-B1D2-3378-B399-5354FDFE584D}"/>
              </a:ext>
            </a:extLst>
          </p:cNvPr>
          <p:cNvSpPr txBox="1"/>
          <p:nvPr/>
        </p:nvSpPr>
        <p:spPr>
          <a:xfrm>
            <a:off x="10471094" y="2468252"/>
            <a:ext cx="122240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end of squeeze &amp; start of merge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99519B7-2013-45B9-63E2-599E460853DA}"/>
              </a:ext>
            </a:extLst>
          </p:cNvPr>
          <p:cNvCxnSpPr>
            <a:cxnSpLocks/>
          </p:cNvCxnSpPr>
          <p:nvPr/>
        </p:nvCxnSpPr>
        <p:spPr>
          <a:xfrm>
            <a:off x="8800164" y="1931385"/>
            <a:ext cx="423513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BB739FF-F186-2F0B-C232-DEE517640530}"/>
              </a:ext>
            </a:extLst>
          </p:cNvPr>
          <p:cNvSpPr txBox="1"/>
          <p:nvPr/>
        </p:nvSpPr>
        <p:spPr>
          <a:xfrm>
            <a:off x="7739967" y="1821546"/>
            <a:ext cx="100939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end of merge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25CB7B-28F6-484D-B152-596305646CC6}"/>
              </a:ext>
            </a:extLst>
          </p:cNvPr>
          <p:cNvSpPr txBox="1"/>
          <p:nvPr/>
        </p:nvSpPr>
        <p:spPr>
          <a:xfrm>
            <a:off x="8800164" y="3028408"/>
            <a:ext cx="122115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start of squeeze</a:t>
            </a:r>
          </a:p>
        </p:txBody>
      </p:sp>
    </p:spTree>
    <p:extLst>
      <p:ext uri="{BB962C8B-B14F-4D97-AF65-F5344CB8AC3E}">
        <p14:creationId xmlns:p14="http://schemas.microsoft.com/office/powerpoint/2010/main" val="3760096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525150-D64B-A57A-D262-7E88564CA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27</a:t>
            </a:fld>
            <a:endParaRPr lang="en-US" sz="10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F00563-4805-D0CC-1019-F8320C2CC482}"/>
              </a:ext>
            </a:extLst>
          </p:cNvPr>
          <p:cNvSpPr txBox="1">
            <a:spLocks/>
          </p:cNvSpPr>
          <p:nvPr/>
        </p:nvSpPr>
        <p:spPr>
          <a:xfrm>
            <a:off x="571500" y="176280"/>
            <a:ext cx="110490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/>
              <a:t>Bunch merge simulation results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8A00396-650A-5D54-3C79-656E6B7585FA}"/>
              </a:ext>
            </a:extLst>
          </p:cNvPr>
          <p:cNvGrpSpPr/>
          <p:nvPr/>
        </p:nvGrpSpPr>
        <p:grpSpPr>
          <a:xfrm>
            <a:off x="6648039" y="1533550"/>
            <a:ext cx="5252846" cy="4049761"/>
            <a:chOff x="406238" y="3081874"/>
            <a:chExt cx="4784666" cy="3653777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928492F8-05BD-0EB3-414A-4C654514F0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238" y="3197927"/>
              <a:ext cx="2413470" cy="1789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B3EE1CB9-B2AC-B933-31FA-2285D6060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238" y="4962999"/>
              <a:ext cx="2388503" cy="1772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8F9D2EE-6247-5E66-0BD0-7CBC741437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4884" y="4971321"/>
              <a:ext cx="2376020" cy="1764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F701E9-F190-B951-A13A-0DFF005AABD3}"/>
                </a:ext>
              </a:extLst>
            </p:cNvPr>
            <p:cNvSpPr/>
            <p:nvPr/>
          </p:nvSpPr>
          <p:spPr>
            <a:xfrm>
              <a:off x="690991" y="3101453"/>
              <a:ext cx="2047314" cy="2306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Target functions</a:t>
              </a:r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F87F1962-CE8F-939C-1A92-85844435A8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7107" y="3206991"/>
              <a:ext cx="2348326" cy="1764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E07428-70A8-E228-95AF-F8C35F5D053E}"/>
                </a:ext>
              </a:extLst>
            </p:cNvPr>
            <p:cNvSpPr/>
            <p:nvPr/>
          </p:nvSpPr>
          <p:spPr>
            <a:xfrm>
              <a:off x="3086404" y="3081874"/>
              <a:ext cx="2047315" cy="2306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Agent learned functions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22F4122-1F9F-31C7-BA5D-0D9C9928C10D}"/>
              </a:ext>
            </a:extLst>
          </p:cNvPr>
          <p:cNvSpPr txBox="1"/>
          <p:nvPr/>
        </p:nvSpPr>
        <p:spPr>
          <a:xfrm>
            <a:off x="575417" y="1444638"/>
            <a:ext cx="582781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Julia simulator of the bunch merge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Soft Actor-Critic (SAC) agent to minimize emittance growth: 10,000 initial samples + 4,000 training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Able to learn target functions pretty well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FE94B69-0183-9B03-78A7-0AED5FDCA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22" y="3535925"/>
            <a:ext cx="6158169" cy="253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742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1A11A1-8F63-DA6C-07C6-A31198B741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28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F56C42-F886-CADB-58A5-B70249A76ED6}"/>
              </a:ext>
            </a:extLst>
          </p:cNvPr>
          <p:cNvSpPr txBox="1">
            <a:spLocks/>
          </p:cNvSpPr>
          <p:nvPr/>
        </p:nvSpPr>
        <p:spPr>
          <a:xfrm>
            <a:off x="7668369" y="176280"/>
            <a:ext cx="4354780" cy="12610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/>
              <a:t>Machine test – Julia agent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1652714-4227-4C50-1868-935BA0F3E7BA}"/>
              </a:ext>
            </a:extLst>
          </p:cNvPr>
          <p:cNvGrpSpPr/>
          <p:nvPr/>
        </p:nvGrpSpPr>
        <p:grpSpPr>
          <a:xfrm>
            <a:off x="209640" y="88140"/>
            <a:ext cx="7207703" cy="6681720"/>
            <a:chOff x="330585" y="837173"/>
            <a:chExt cx="6636203" cy="5726290"/>
          </a:xfrm>
        </p:grpSpPr>
        <p:pic>
          <p:nvPicPr>
            <p:cNvPr id="5" name="Picture 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0704EA83-8827-5E16-87B1-2A3418AC5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400" y="1176368"/>
              <a:ext cx="1314904" cy="10266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D6D101-9E73-F2D8-2088-8446A2087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4161" y="1244123"/>
              <a:ext cx="1739873" cy="81777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9D5741-474D-4DDB-610C-F448A469B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47375" y="1237927"/>
              <a:ext cx="1769018" cy="857627"/>
            </a:xfrm>
            <a:prstGeom prst="rect">
              <a:avLst/>
            </a:prstGeom>
          </p:spPr>
        </p:pic>
        <p:pic>
          <p:nvPicPr>
            <p:cNvPr id="8" name="Picture 7" descr="A screen shot of a graph&#10;&#10;Description automatically generated">
              <a:extLst>
                <a:ext uri="{FF2B5EF4-FFF2-40B4-BE49-F238E27FC236}">
                  <a16:creationId xmlns:a16="http://schemas.microsoft.com/office/drawing/2014/main" id="{19FD91BB-EB85-5115-0242-0EAA96786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523" y="2269464"/>
              <a:ext cx="1314904" cy="10266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CC07E8B-F551-202D-4279-91CB85748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10195" y="2365843"/>
              <a:ext cx="1769019" cy="81777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ADC749B-91E5-F445-F005-D28745CB1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0465" y="2355240"/>
              <a:ext cx="1769018" cy="855766"/>
            </a:xfrm>
            <a:prstGeom prst="rect">
              <a:avLst/>
            </a:prstGeom>
          </p:spPr>
        </p:pic>
        <p:pic>
          <p:nvPicPr>
            <p:cNvPr id="11" name="Picture 10" descr="A screen shot of a graph&#10;&#10;Description automatically generated">
              <a:extLst>
                <a:ext uri="{FF2B5EF4-FFF2-40B4-BE49-F238E27FC236}">
                  <a16:creationId xmlns:a16="http://schemas.microsoft.com/office/drawing/2014/main" id="{604ADF1B-2780-E367-DE7A-A814237F0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862" y="3362560"/>
              <a:ext cx="1314904" cy="10266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60DDCC1-CB57-3E74-FA1F-48ABF1345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87772" y="3459199"/>
              <a:ext cx="1783677" cy="82587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6B56F77-33C6-3B7B-9A83-65A7D4A48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43269" y="3429000"/>
              <a:ext cx="1773124" cy="855765"/>
            </a:xfrm>
            <a:prstGeom prst="rect">
              <a:avLst/>
            </a:prstGeom>
          </p:spPr>
        </p:pic>
        <p:pic>
          <p:nvPicPr>
            <p:cNvPr id="14" name="Picture 13" descr="A screen shot of a graph&#10;&#10;Description automatically generated">
              <a:extLst>
                <a:ext uri="{FF2B5EF4-FFF2-40B4-BE49-F238E27FC236}">
                  <a16:creationId xmlns:a16="http://schemas.microsoft.com/office/drawing/2014/main" id="{B8BF6DA4-7C4F-CFB4-20B3-6853368C2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523" y="4449692"/>
              <a:ext cx="1314904" cy="10266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F811B56-C400-5C67-96F3-C138C0853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882737" y="4553686"/>
              <a:ext cx="1788712" cy="8340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895AF12-49F4-6CB2-17AB-FD89A34CC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008795" y="4538256"/>
              <a:ext cx="1800688" cy="872208"/>
            </a:xfrm>
            <a:prstGeom prst="rect">
              <a:avLst/>
            </a:prstGeom>
          </p:spPr>
        </p:pic>
        <p:pic>
          <p:nvPicPr>
            <p:cNvPr id="17" name="Picture 16" descr="A screen shot of a graph&#10;&#10;Description automatically generated">
              <a:extLst>
                <a:ext uri="{FF2B5EF4-FFF2-40B4-BE49-F238E27FC236}">
                  <a16:creationId xmlns:a16="http://schemas.microsoft.com/office/drawing/2014/main" id="{989C4681-96E5-D51D-4DA2-7EA982B86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523" y="5536825"/>
              <a:ext cx="1314905" cy="10266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53CC46A-2981-B84B-0168-209857E91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888982" y="5632976"/>
              <a:ext cx="1790232" cy="83402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30664A8-B172-8AAB-4905-B97DE7EB4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008794" y="5644493"/>
              <a:ext cx="1810167" cy="87220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95DEA8-A3E7-0FB9-4FEB-F348CD864F6F}"/>
                </a:ext>
              </a:extLst>
            </p:cNvPr>
            <p:cNvSpPr txBox="1"/>
            <p:nvPr/>
          </p:nvSpPr>
          <p:spPr>
            <a:xfrm>
              <a:off x="419257" y="1487286"/>
              <a:ext cx="885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Initial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501FDA2-EDDD-CFC0-C9B8-CD324B96E657}"/>
                </a:ext>
              </a:extLst>
            </p:cNvPr>
            <p:cNvSpPr txBox="1"/>
            <p:nvPr/>
          </p:nvSpPr>
          <p:spPr>
            <a:xfrm>
              <a:off x="354325" y="2501931"/>
              <a:ext cx="9493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  <a:r>
                <a:rPr lang="en-US" baseline="30000" dirty="0"/>
                <a:t>st</a:t>
              </a:r>
              <a:r>
                <a:rPr lang="en-US" dirty="0"/>
                <a:t> step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1E7221A-11E4-5C04-798B-6AADAB56B264}"/>
                </a:ext>
              </a:extLst>
            </p:cNvPr>
            <p:cNvSpPr txBox="1"/>
            <p:nvPr/>
          </p:nvSpPr>
          <p:spPr>
            <a:xfrm>
              <a:off x="343056" y="4778344"/>
              <a:ext cx="1038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  <a:r>
                <a:rPr lang="en-US" baseline="30000" dirty="0"/>
                <a:t>rd</a:t>
              </a:r>
              <a:r>
                <a:rPr lang="en-US" dirty="0"/>
                <a:t> step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4B7F797-DDC2-CDDB-7E3B-CF726C91847E}"/>
                </a:ext>
              </a:extLst>
            </p:cNvPr>
            <p:cNvSpPr txBox="1"/>
            <p:nvPr/>
          </p:nvSpPr>
          <p:spPr>
            <a:xfrm>
              <a:off x="330585" y="5801196"/>
              <a:ext cx="11308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Original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493BE32-1DA6-F3B1-8A6F-7402E4AECBD0}"/>
                </a:ext>
              </a:extLst>
            </p:cNvPr>
            <p:cNvSpPr txBox="1"/>
            <p:nvPr/>
          </p:nvSpPr>
          <p:spPr>
            <a:xfrm>
              <a:off x="330585" y="3700086"/>
              <a:ext cx="1038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baseline="30000" dirty="0"/>
                <a:t>nd</a:t>
              </a:r>
              <a:r>
                <a:rPr lang="en-US" dirty="0"/>
                <a:t> step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D01B7BA-6235-A3FF-D79B-D787AA021A93}"/>
                </a:ext>
              </a:extLst>
            </p:cNvPr>
            <p:cNvSpPr txBox="1"/>
            <p:nvPr/>
          </p:nvSpPr>
          <p:spPr>
            <a:xfrm>
              <a:off x="1278400" y="837710"/>
              <a:ext cx="15014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RF functions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F7C7A2-4126-B6E4-9AF6-585E4B2DAF0D}"/>
                </a:ext>
              </a:extLst>
            </p:cNvPr>
            <p:cNvSpPr txBox="1"/>
            <p:nvPr/>
          </p:nvSpPr>
          <p:spPr>
            <a:xfrm>
              <a:off x="3087641" y="841399"/>
              <a:ext cx="16430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Bunch traces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D43B3E4-A9B3-15F9-8CB0-3EB4C6BB6F35}"/>
                </a:ext>
              </a:extLst>
            </p:cNvPr>
            <p:cNvSpPr txBox="1"/>
            <p:nvPr/>
          </p:nvSpPr>
          <p:spPr>
            <a:xfrm>
              <a:off x="5323731" y="837173"/>
              <a:ext cx="16430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Last trace</a:t>
              </a:r>
            </a:p>
          </p:txBody>
        </p:sp>
      </p:grpSp>
      <p:sp>
        <p:nvSpPr>
          <p:cNvPr id="29" name="Rectangle: Rounded Corners 9">
            <a:extLst>
              <a:ext uri="{FF2B5EF4-FFF2-40B4-BE49-F238E27FC236}">
                <a16:creationId xmlns:a16="http://schemas.microsoft.com/office/drawing/2014/main" id="{277C755D-F430-B4A4-DFB3-BD6BD1CF18F3}"/>
              </a:ext>
            </a:extLst>
          </p:cNvPr>
          <p:cNvSpPr/>
          <p:nvPr/>
        </p:nvSpPr>
        <p:spPr>
          <a:xfrm>
            <a:off x="1588777" y="1149026"/>
            <a:ext cx="612413" cy="415271"/>
          </a:xfrm>
          <a:prstGeom prst="round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6">
            <a:extLst>
              <a:ext uri="{FF2B5EF4-FFF2-40B4-BE49-F238E27FC236}">
                <a16:creationId xmlns:a16="http://schemas.microsoft.com/office/drawing/2014/main" id="{932EB64B-942A-4DA6-F934-ED4A62940E87}"/>
              </a:ext>
            </a:extLst>
          </p:cNvPr>
          <p:cNvSpPr/>
          <p:nvPr/>
        </p:nvSpPr>
        <p:spPr>
          <a:xfrm>
            <a:off x="1643802" y="5795158"/>
            <a:ext cx="502361" cy="857257"/>
          </a:xfrm>
          <a:prstGeom prst="round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3AE8F1-1EC7-F10D-3163-8DB168308DA6}"/>
              </a:ext>
            </a:extLst>
          </p:cNvPr>
          <p:cNvSpPr txBox="1"/>
          <p:nvPr/>
        </p:nvSpPr>
        <p:spPr>
          <a:xfrm>
            <a:off x="7417343" y="1859496"/>
            <a:ext cx="43547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RF cavities voltages are initially set to close to 0 during merge period to intentionally decrease merge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RL agent trained on the Julia simulator is applied to correct RF settings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RL agent manage to find good RF settings, produce result similar to established machine optimum</a:t>
            </a:r>
          </a:p>
        </p:txBody>
      </p:sp>
    </p:spTree>
    <p:extLst>
      <p:ext uri="{BB962C8B-B14F-4D97-AF65-F5344CB8AC3E}">
        <p14:creationId xmlns:p14="http://schemas.microsoft.com/office/powerpoint/2010/main" val="223243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63CED3-8B7F-E713-BF26-9D27B1CA4D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29</a:t>
            </a:fld>
            <a:endParaRPr lang="en-US" sz="100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1973AD7-BC8C-C409-DB11-7C66B1D36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389" y="2356555"/>
            <a:ext cx="10334625" cy="2499649"/>
          </a:xfrm>
        </p:spPr>
        <p:txBody>
          <a:bodyPr anchor="ctr">
            <a:noAutofit/>
          </a:bodyPr>
          <a:lstStyle/>
          <a:p>
            <a:r>
              <a:rPr lang="en-US" sz="4800" dirty="0"/>
              <a:t>Electronic Logbook Upgrade</a:t>
            </a:r>
          </a:p>
        </p:txBody>
      </p:sp>
    </p:spTree>
    <p:extLst>
      <p:ext uri="{BB962C8B-B14F-4D97-AF65-F5344CB8AC3E}">
        <p14:creationId xmlns:p14="http://schemas.microsoft.com/office/powerpoint/2010/main" val="1839039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8724B0-D144-7A7B-5AB7-FD53AA7FD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617048-A922-BD13-8C0C-3E0D0BF84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809" y="365125"/>
            <a:ext cx="6185695" cy="395020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E190622-FE3D-C450-B02D-449EFDEBDA13}"/>
              </a:ext>
            </a:extLst>
          </p:cNvPr>
          <p:cNvSpPr txBox="1"/>
          <p:nvPr/>
        </p:nvSpPr>
        <p:spPr>
          <a:xfrm>
            <a:off x="373545" y="1193594"/>
            <a:ext cx="52013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Alternating Gradient Synchrotron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(AGS) and its </a:t>
            </a:r>
            <a:r>
              <a:rPr lang="en-US" sz="2000" b="1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Booster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serve as part of the </a:t>
            </a:r>
            <a:r>
              <a:rPr lang="en-US" sz="2000" b="1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injector compound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 RHIC and future EIC</a:t>
            </a:r>
            <a:endParaRPr lang="en-US" sz="2000" dirty="0"/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27C89CCA-9DE5-0E5A-00C7-6187F1C843B3}"/>
              </a:ext>
            </a:extLst>
          </p:cNvPr>
          <p:cNvSpPr txBox="1">
            <a:spLocks/>
          </p:cNvSpPr>
          <p:nvPr/>
        </p:nvSpPr>
        <p:spPr>
          <a:xfrm>
            <a:off x="571500" y="165143"/>
            <a:ext cx="36515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/>
              <a:t>Motivation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1E990B3-9BA6-98CC-1BF7-341A5DC34BBF}"/>
              </a:ext>
            </a:extLst>
          </p:cNvPr>
          <p:cNvGraphicFramePr>
            <a:graphicFrameLocks noGrp="1"/>
          </p:cNvGraphicFramePr>
          <p:nvPr/>
        </p:nvGraphicFramePr>
        <p:xfrm>
          <a:off x="438992" y="2346510"/>
          <a:ext cx="4972101" cy="1945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3878">
                  <a:extLst>
                    <a:ext uri="{9D8B030D-6E8A-4147-A177-3AD203B41FA5}">
                      <a16:colId xmlns:a16="http://schemas.microsoft.com/office/drawing/2014/main" val="4204005720"/>
                    </a:ext>
                  </a:extLst>
                </a:gridCol>
                <a:gridCol w="1516730">
                  <a:extLst>
                    <a:ext uri="{9D8B030D-6E8A-4147-A177-3AD203B41FA5}">
                      <a16:colId xmlns:a16="http://schemas.microsoft.com/office/drawing/2014/main" val="1972124884"/>
                    </a:ext>
                  </a:extLst>
                </a:gridCol>
                <a:gridCol w="1671493">
                  <a:extLst>
                    <a:ext uri="{9D8B030D-6E8A-4147-A177-3AD203B41FA5}">
                      <a16:colId xmlns:a16="http://schemas.microsoft.com/office/drawing/2014/main" val="2170908918"/>
                    </a:ext>
                  </a:extLst>
                </a:gridCol>
              </a:tblGrid>
              <a:tr h="533578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Max Energy</a:t>
                      </a:r>
                    </a:p>
                    <a:p>
                      <a:pPr algn="ctr"/>
                      <a:r>
                        <a:rPr lang="en-US" sz="1600" dirty="0"/>
                        <a:t>[GeV]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Pol. At Max Energy [%]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66966"/>
                  </a:ext>
                </a:extLst>
              </a:tr>
              <a:tr h="341677">
                <a:tc>
                  <a:txBody>
                    <a:bodyPr/>
                    <a:lstStyle/>
                    <a:p>
                      <a:pPr algn="ctr"/>
                      <a:r>
                        <a:rPr lang="en-US" sz="1500" baseline="0" dirty="0"/>
                        <a:t>Source+Linac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82-84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134861"/>
                  </a:ext>
                </a:extLst>
              </a:tr>
              <a:tr h="3416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Booster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~80-84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844666"/>
                  </a:ext>
                </a:extLst>
              </a:tr>
              <a:tr h="3416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67-70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327319"/>
                  </a:ext>
                </a:extLst>
              </a:tr>
              <a:tr h="3416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RHIC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55-60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430243"/>
                  </a:ext>
                </a:extLst>
              </a:tr>
            </a:tbl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47C4DE-E821-7259-A880-7A4E4A8F6192}"/>
              </a:ext>
            </a:extLst>
          </p:cNvPr>
          <p:cNvCxnSpPr>
            <a:cxnSpLocks/>
          </p:cNvCxnSpPr>
          <p:nvPr/>
        </p:nvCxnSpPr>
        <p:spPr>
          <a:xfrm>
            <a:off x="5051809" y="2984245"/>
            <a:ext cx="0" cy="151756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1ECF346-4F8E-552B-8AF7-9A67AB0171F7}"/>
              </a:ext>
            </a:extLst>
          </p:cNvPr>
          <p:cNvSpPr txBox="1"/>
          <p:nvPr/>
        </p:nvSpPr>
        <p:spPr>
          <a:xfrm>
            <a:off x="2063805" y="4471700"/>
            <a:ext cx="378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Loss in polarization along the chain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18FDA3-AAC0-F08E-3D80-1EC4FDC1BFE1}"/>
              </a:ext>
            </a:extLst>
          </p:cNvPr>
          <p:cNvSpPr txBox="1"/>
          <p:nvPr/>
        </p:nvSpPr>
        <p:spPr>
          <a:xfrm>
            <a:off x="438992" y="4995452"/>
            <a:ext cx="54992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Difficulty in improving beam quality: 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dirty="0"/>
              <a:t>polarimeter measurement is slow and has big error bars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dirty="0"/>
              <a:t>tuning involves many control parameters and is mostly done by hand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8E5F2E6-D42A-77F6-CC03-F6C63F3465EF}"/>
              </a:ext>
            </a:extLst>
          </p:cNvPr>
          <p:cNvSpPr/>
          <p:nvPr/>
        </p:nvSpPr>
        <p:spPr>
          <a:xfrm>
            <a:off x="6458176" y="4841032"/>
            <a:ext cx="5294831" cy="1296878"/>
          </a:xfrm>
          <a:prstGeom prst="roundRect">
            <a:avLst/>
          </a:prstGeom>
          <a:noFill/>
          <a:ln w="38100">
            <a:solidFill>
              <a:srgbClr val="3D85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3D85C6"/>
                </a:solidFill>
                <a:effectLst/>
                <a:latin typeface="Arial" panose="020B0604020202020204" pitchFamily="34" charset="0"/>
              </a:rPr>
              <a:t>Machine Learning (ML) techniques can be used to optimize beam luminosity, quality, and polarization in RHIC and EIC </a:t>
            </a:r>
            <a:endParaRPr lang="en-US" sz="20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373464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6FDABB7-CE52-708E-2145-CBEF4E3BE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/>
          <a:lstStyle/>
          <a:p>
            <a:r>
              <a:rPr lang="en-US" dirty="0"/>
              <a:t>Electronic Logbook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0721F5-F1C3-A58E-44A8-F053C68DF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281724-BBF5-D248-8161-131CECA23CD0}"/>
              </a:ext>
            </a:extLst>
          </p:cNvPr>
          <p:cNvSpPr txBox="1"/>
          <p:nvPr/>
        </p:nvSpPr>
        <p:spPr>
          <a:xfrm>
            <a:off x="571500" y="1788686"/>
            <a:ext cx="49270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Record information ranging from meeting notes, to do lists, and critical operations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elvetica" pitchFamily="2" charset="0"/>
              </a:rPr>
              <a:t>Current search feature only provides exactly what a user enters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difficult to f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ind related entries without the exact words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rgbClr val="000000"/>
                </a:solidFill>
                <a:latin typeface="Arial" panose="020B0604020202020204" pitchFamily="34" charset="0"/>
              </a:rPr>
              <a:t>Goal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: provide custom sets of entries based on users’ interactions with the system</a:t>
            </a:r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D3ADB486-76AC-3B3D-15B1-56E50AA42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555" y="1496105"/>
            <a:ext cx="6532073" cy="437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85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6FDABB7-CE52-708E-2145-CBEF4E3BE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/>
          <a:lstStyle/>
          <a:p>
            <a:r>
              <a:rPr lang="en-US" dirty="0"/>
              <a:t>Elog search upgrade workflow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0721F5-F1C3-A58E-44A8-F053C68DF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31</a:t>
            </a:fld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78B587-8815-C38C-2663-CFA46AE0F485}"/>
              </a:ext>
            </a:extLst>
          </p:cNvPr>
          <p:cNvGrpSpPr/>
          <p:nvPr/>
        </p:nvGrpSpPr>
        <p:grpSpPr>
          <a:xfrm>
            <a:off x="876300" y="1573785"/>
            <a:ext cx="1803400" cy="4925372"/>
            <a:chOff x="1206500" y="1501843"/>
            <a:chExt cx="1803400" cy="4925372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068ED69C-5BAE-53EC-4459-4F2BB8D86DC9}"/>
                </a:ext>
              </a:extLst>
            </p:cNvPr>
            <p:cNvSpPr/>
            <p:nvPr/>
          </p:nvSpPr>
          <p:spPr>
            <a:xfrm>
              <a:off x="1206500" y="1501843"/>
              <a:ext cx="1803400" cy="784157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Elog Database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796A0B60-E6D5-D698-0D37-8D64C5270E6F}"/>
                </a:ext>
              </a:extLst>
            </p:cNvPr>
            <p:cNvSpPr/>
            <p:nvPr/>
          </p:nvSpPr>
          <p:spPr>
            <a:xfrm>
              <a:off x="1206500" y="2541808"/>
              <a:ext cx="1803400" cy="784157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NLP Preprocessing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BFEEE537-5F84-F961-9C75-0DC04187B854}"/>
                </a:ext>
              </a:extLst>
            </p:cNvPr>
            <p:cNvSpPr/>
            <p:nvPr/>
          </p:nvSpPr>
          <p:spPr>
            <a:xfrm>
              <a:off x="1206500" y="3575558"/>
              <a:ext cx="1803400" cy="784157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Doc2Vec Model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42E6C9C8-70CD-5256-78BA-8FF287D72ABF}"/>
                </a:ext>
              </a:extLst>
            </p:cNvPr>
            <p:cNvSpPr/>
            <p:nvPr/>
          </p:nvSpPr>
          <p:spPr>
            <a:xfrm>
              <a:off x="1206500" y="4609308"/>
              <a:ext cx="1803400" cy="784157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Classification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F080E5E-CD5A-76E1-3979-7C245647C462}"/>
                </a:ext>
              </a:extLst>
            </p:cNvPr>
            <p:cNvSpPr/>
            <p:nvPr/>
          </p:nvSpPr>
          <p:spPr>
            <a:xfrm>
              <a:off x="1206500" y="5643058"/>
              <a:ext cx="1803400" cy="784157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Similar Entries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60C933D-F994-E7D5-8932-1784F4064F41}"/>
                </a:ext>
              </a:extLst>
            </p:cNvPr>
            <p:cNvCxnSpPr>
              <a:stCxn id="3" idx="2"/>
              <a:endCxn id="7" idx="0"/>
            </p:cNvCxnSpPr>
            <p:nvPr/>
          </p:nvCxnSpPr>
          <p:spPr>
            <a:xfrm>
              <a:off x="2108200" y="2286000"/>
              <a:ext cx="0" cy="25580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3C042E1-4148-85D9-3850-FF182AF3267B}"/>
                </a:ext>
              </a:extLst>
            </p:cNvPr>
            <p:cNvCxnSpPr/>
            <p:nvPr/>
          </p:nvCxnSpPr>
          <p:spPr>
            <a:xfrm>
              <a:off x="2108200" y="3325965"/>
              <a:ext cx="0" cy="25580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8751B0F-B803-48AC-0917-E05CE57E71C0}"/>
                </a:ext>
              </a:extLst>
            </p:cNvPr>
            <p:cNvCxnSpPr/>
            <p:nvPr/>
          </p:nvCxnSpPr>
          <p:spPr>
            <a:xfrm>
              <a:off x="2108200" y="4359715"/>
              <a:ext cx="0" cy="25580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7151967-3348-8013-9682-F68A9D0E4622}"/>
                </a:ext>
              </a:extLst>
            </p:cNvPr>
            <p:cNvCxnSpPr>
              <a:cxnSpLocks/>
            </p:cNvCxnSpPr>
            <p:nvPr/>
          </p:nvCxnSpPr>
          <p:spPr>
            <a:xfrm>
              <a:off x="2095500" y="5387250"/>
              <a:ext cx="0" cy="25580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Snip Diagonal Corner Rectangle 21">
            <a:extLst>
              <a:ext uri="{FF2B5EF4-FFF2-40B4-BE49-F238E27FC236}">
                <a16:creationId xmlns:a16="http://schemas.microsoft.com/office/drawing/2014/main" id="{D7D2D3F2-1ED1-9E2D-F346-5966E5284796}"/>
              </a:ext>
            </a:extLst>
          </p:cNvPr>
          <p:cNvSpPr/>
          <p:nvPr/>
        </p:nvSpPr>
        <p:spPr>
          <a:xfrm>
            <a:off x="3175000" y="1573785"/>
            <a:ext cx="7277100" cy="784157"/>
          </a:xfrm>
          <a:prstGeom prst="snip2Diag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effectLst/>
                <a:latin typeface="Helvetica" pitchFamily="2" charset="0"/>
              </a:rPr>
              <a:t>This assumes we have ALL entries from ALL elogs (e.g., RHIC, Machine Learning, personal elogs etc.)</a:t>
            </a:r>
          </a:p>
        </p:txBody>
      </p:sp>
      <p:sp>
        <p:nvSpPr>
          <p:cNvPr id="23" name="Snip Diagonal Corner Rectangle 22">
            <a:extLst>
              <a:ext uri="{FF2B5EF4-FFF2-40B4-BE49-F238E27FC236}">
                <a16:creationId xmlns:a16="http://schemas.microsoft.com/office/drawing/2014/main" id="{CC387BEB-4031-6AE9-6DCC-5B3754328C4F}"/>
              </a:ext>
            </a:extLst>
          </p:cNvPr>
          <p:cNvSpPr/>
          <p:nvPr/>
        </p:nvSpPr>
        <p:spPr>
          <a:xfrm>
            <a:off x="3175000" y="2610642"/>
            <a:ext cx="7277100" cy="784157"/>
          </a:xfrm>
          <a:prstGeom prst="snip2Diag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effectLst/>
                <a:latin typeface="Helvetica" pitchFamily="2" charset="0"/>
              </a:rPr>
              <a:t>Removes any punctuation, stop words, and empty entries. Tokenize each entry &amp; save this information.</a:t>
            </a:r>
          </a:p>
        </p:txBody>
      </p:sp>
      <p:sp>
        <p:nvSpPr>
          <p:cNvPr id="24" name="Snip Diagonal Corner Rectangle 23">
            <a:extLst>
              <a:ext uri="{FF2B5EF4-FFF2-40B4-BE49-F238E27FC236}">
                <a16:creationId xmlns:a16="http://schemas.microsoft.com/office/drawing/2014/main" id="{8E931A1E-FA0C-4977-7C13-6A5BA27817C2}"/>
              </a:ext>
            </a:extLst>
          </p:cNvPr>
          <p:cNvSpPr/>
          <p:nvPr/>
        </p:nvSpPr>
        <p:spPr>
          <a:xfrm>
            <a:off x="3175000" y="3647500"/>
            <a:ext cx="7277100" cy="784157"/>
          </a:xfrm>
          <a:prstGeom prst="snip2Diag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effectLst/>
                <a:latin typeface="Helvetica" pitchFamily="2" charset="0"/>
              </a:rPr>
              <a:t>Gensim Doc2Vec model trains 100 epochs. Returns the top few similar elog entries.</a:t>
            </a:r>
          </a:p>
        </p:txBody>
      </p:sp>
      <p:sp>
        <p:nvSpPr>
          <p:cNvPr id="25" name="Snip Diagonal Corner Rectangle 24">
            <a:extLst>
              <a:ext uri="{FF2B5EF4-FFF2-40B4-BE49-F238E27FC236}">
                <a16:creationId xmlns:a16="http://schemas.microsoft.com/office/drawing/2014/main" id="{03502A7E-49A1-C6C1-3F22-82BE5220532B}"/>
              </a:ext>
            </a:extLst>
          </p:cNvPr>
          <p:cNvSpPr/>
          <p:nvPr/>
        </p:nvSpPr>
        <p:spPr>
          <a:xfrm>
            <a:off x="3175000" y="4681250"/>
            <a:ext cx="7277100" cy="784157"/>
          </a:xfrm>
          <a:prstGeom prst="snip2Diag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effectLst/>
                <a:latin typeface="Helvetica" pitchFamily="2" charset="0"/>
              </a:rPr>
              <a:t>SKLearn MultinomialNB classifier predicts any entry’s tag.</a:t>
            </a:r>
          </a:p>
        </p:txBody>
      </p:sp>
      <p:sp>
        <p:nvSpPr>
          <p:cNvPr id="26" name="Snip Diagonal Corner Rectangle 25">
            <a:extLst>
              <a:ext uri="{FF2B5EF4-FFF2-40B4-BE49-F238E27FC236}">
                <a16:creationId xmlns:a16="http://schemas.microsoft.com/office/drawing/2014/main" id="{29AEA9F2-6764-8B01-9172-12CE175AAA93}"/>
              </a:ext>
            </a:extLst>
          </p:cNvPr>
          <p:cNvSpPr/>
          <p:nvPr/>
        </p:nvSpPr>
        <p:spPr>
          <a:xfrm>
            <a:off x="3175000" y="5714999"/>
            <a:ext cx="7277100" cy="784157"/>
          </a:xfrm>
          <a:prstGeom prst="snip2Diag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effectLst/>
                <a:latin typeface="Helvetica" pitchFamily="2" charset="0"/>
              </a:rPr>
              <a:t>Return similar entries in order by most similar.</a:t>
            </a:r>
          </a:p>
        </p:txBody>
      </p:sp>
    </p:spTree>
    <p:extLst>
      <p:ext uri="{BB962C8B-B14F-4D97-AF65-F5344CB8AC3E}">
        <p14:creationId xmlns:p14="http://schemas.microsoft.com/office/powerpoint/2010/main" val="31045397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6FDABB7-CE52-708E-2145-CBEF4E3BE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/>
          <a:lstStyle/>
          <a:p>
            <a:r>
              <a:rPr lang="en-US" dirty="0"/>
              <a:t>Similarity by word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0721F5-F1C3-A58E-44A8-F053C68DF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643EF-0FB1-73FB-3DA4-D80B869405C6}"/>
              </a:ext>
            </a:extLst>
          </p:cNvPr>
          <p:cNvSpPr txBox="1"/>
          <p:nvPr/>
        </p:nvSpPr>
        <p:spPr>
          <a:xfrm>
            <a:off x="688340" y="1754437"/>
            <a:ext cx="2352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/>
                <a:latin typeface="Calibri Light" panose="020F0302020204030204" pitchFamily="34" charset="0"/>
                <a:ea typeface="Palatino" pitchFamily="2" charset="77"/>
                <a:cs typeface="Calibri Light" panose="020F0302020204030204" pitchFamily="34" charset="0"/>
              </a:rPr>
              <a:t>Polarization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27277D-1716-209F-63FF-8704D5653942}"/>
              </a:ext>
            </a:extLst>
          </p:cNvPr>
          <p:cNvSpPr txBox="1"/>
          <p:nvPr/>
        </p:nvSpPr>
        <p:spPr>
          <a:xfrm>
            <a:off x="688340" y="2277657"/>
            <a:ext cx="29464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elvetica" pitchFamily="2" charset="0"/>
              </a:rPr>
              <a:t>Background ~ 70%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US" sz="800" dirty="0">
              <a:effectLst/>
              <a:latin typeface="Helvetica" pitchFamily="2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Beta ~ 69%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US" sz="800" dirty="0">
              <a:latin typeface="Helvetica" pitchFamily="2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elvetica" pitchFamily="2" charset="0"/>
              </a:rPr>
              <a:t>Polarimeter ~ 64%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US" sz="800" dirty="0">
              <a:effectLst/>
              <a:latin typeface="Helvetica" pitchFamily="2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Bunch ~ 63%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US" sz="800" dirty="0">
              <a:latin typeface="Helvetica" pitchFamily="2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elvetica" pitchFamily="2" charset="0"/>
              </a:rPr>
              <a:t>Excitation ~ 63%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US" sz="800" dirty="0">
              <a:effectLst/>
              <a:latin typeface="Helvetica" pitchFamily="2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Coherence ~ 62%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US" sz="800" dirty="0">
              <a:latin typeface="Helvetica" pitchFamily="2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elvetica" pitchFamily="2" charset="0"/>
              </a:rPr>
              <a:t>Emittance ~ 60%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0DC9D1-3ED6-0F30-8116-70397C1A003B}"/>
              </a:ext>
            </a:extLst>
          </p:cNvPr>
          <p:cNvSpPr txBox="1"/>
          <p:nvPr/>
        </p:nvSpPr>
        <p:spPr>
          <a:xfrm>
            <a:off x="4029710" y="1754437"/>
            <a:ext cx="2352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/>
                <a:latin typeface="Calibri Light" panose="020F0302020204030204" pitchFamily="34" charset="0"/>
                <a:ea typeface="Palatino" pitchFamily="2" charset="77"/>
                <a:cs typeface="Calibri Light" panose="020F0302020204030204" pitchFamily="34" charset="0"/>
              </a:rPr>
              <a:t>Blue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21210D-D94C-AECA-703B-B039DD01A785}"/>
              </a:ext>
            </a:extLst>
          </p:cNvPr>
          <p:cNvSpPr txBox="1"/>
          <p:nvPr/>
        </p:nvSpPr>
        <p:spPr>
          <a:xfrm>
            <a:off x="4029710" y="2277657"/>
            <a:ext cx="29464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elvetica" pitchFamily="2" charset="0"/>
              </a:rPr>
              <a:t>Yellow ~ 94%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US" sz="800" dirty="0">
              <a:effectLst/>
              <a:latin typeface="Helvetica" pitchFamily="2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RHIC ~ 87%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US" sz="800" dirty="0">
              <a:latin typeface="Helvetica" pitchFamily="2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elvetica" pitchFamily="2" charset="0"/>
              </a:rPr>
              <a:t>Ramp ~ 84%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US" sz="800" dirty="0">
              <a:effectLst/>
              <a:latin typeface="Helvetica" pitchFamily="2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Power ~ 84%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US" sz="800" dirty="0">
              <a:latin typeface="Helvetica" pitchFamily="2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elvetica" pitchFamily="2" charset="0"/>
              </a:rPr>
              <a:t>Run ~ 82%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US" sz="800" dirty="0">
              <a:effectLst/>
              <a:latin typeface="Helvetica" pitchFamily="2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Fill ~ 80%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US" sz="800" dirty="0">
              <a:latin typeface="Helvetica" pitchFamily="2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elvetica" pitchFamily="2" charset="0"/>
              </a:rPr>
              <a:t>Delay ~ 79%</a:t>
            </a:r>
          </a:p>
        </p:txBody>
      </p:sp>
      <p:pic>
        <p:nvPicPr>
          <p:cNvPr id="2050" name="Picture 2" descr="(Color) Schematic view of the Relativistic Heavy Ion Collider with its two superconducting storage rings ''BLUE'' and ''YELLOW,'' intersecting at six locations around the ring circumference. During the 2002-2003 RHIC run, deuterons stored in the BLUE ring were colliding with fully stripped gold ions in the YELLOW ring.">
            <a:extLst>
              <a:ext uri="{FF2B5EF4-FFF2-40B4-BE49-F238E27FC236}">
                <a16:creationId xmlns:a16="http://schemas.microsoft.com/office/drawing/2014/main" id="{0C750991-F249-0CF6-6E16-01FAB7B39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507" y="1501843"/>
            <a:ext cx="4699763" cy="395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7564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EE8FB-822E-AAB1-D382-FDCB4CB6B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B94262-3781-DB54-25DB-34FC174AAB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33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E224E1-80DB-1AE3-0552-71DCD6809D53}"/>
              </a:ext>
            </a:extLst>
          </p:cNvPr>
          <p:cNvSpPr txBox="1"/>
          <p:nvPr/>
        </p:nvSpPr>
        <p:spPr>
          <a:xfrm>
            <a:off x="702130" y="1557945"/>
            <a:ext cx="1091837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Machine learning methods have been developed and tested at multiple experiments and accelerators at the RHIC complex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Promising results indicate that ML algorithms can be powerful tools for various optimization problems, suitable for fast and complicated tuning in real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Digital-twin development is underway to establish accurate models for different accelerators, with a focus on the injection compound, which will remain for the EIC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Better understanding of beam behavior in the early stages of the acceleration chain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Facilitate offline development of optimization routines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Important beam qualities such as emittance and polarization will benefit from incorporation of ML algorithms in the control system</a:t>
            </a:r>
          </a:p>
        </p:txBody>
      </p:sp>
    </p:spTree>
    <p:extLst>
      <p:ext uri="{BB962C8B-B14F-4D97-AF65-F5344CB8AC3E}">
        <p14:creationId xmlns:p14="http://schemas.microsoft.com/office/powerpoint/2010/main" val="3392381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23E65-FEA1-15B9-56A1-FF70321DD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52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Publications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C13FA0-3B97-CEDD-AF04-39B4116529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34</a:t>
            </a:fld>
            <a:endParaRPr lang="en-US" sz="1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F1340C-3B6E-A796-6580-9C6644DB6CAE}"/>
              </a:ext>
            </a:extLst>
          </p:cNvPr>
          <p:cNvSpPr txBox="1"/>
          <p:nvPr/>
        </p:nvSpPr>
        <p:spPr>
          <a:xfrm>
            <a:off x="568452" y="1501843"/>
            <a:ext cx="11045952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[1] Y. Gao, W. Lin et al., “Applying </a:t>
            </a:r>
            <a:r>
              <a:rPr lang="en-GB" sz="1400" dirty="0"/>
              <a:t>Bayesian Optimization to Achieve Optimum Cooling at the Low Energy RHIC Electron Cooling System”, Physical Review Accelerators and Beams 25, 014601 (2022).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</a:t>
            </a:r>
            <a:r>
              <a:rPr lang="en-US" sz="1400" dirty="0"/>
              <a:t>W. Lin et al., “Simulation Studies and Machine Learning Applications at the Coherent electron Cooling experiment at RHIC”, in </a:t>
            </a:r>
            <a:r>
              <a:rPr lang="en-US" sz="1400" i="1" dirty="0"/>
              <a:t>Proc. IPAC'22</a:t>
            </a:r>
            <a:r>
              <a:rPr lang="en-US" sz="1400" dirty="0"/>
              <a:t>, Bangkok, Thailand, Jun. 2022, pp. 2387-2390.</a:t>
            </a:r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[3] Y. Gao et al., “Bayesian optimization calibration of ionization profile monitor at the AGS complex”, in </a:t>
            </a:r>
            <a:r>
              <a:rPr lang="en-US" sz="1400" i="1" dirty="0"/>
              <a:t>Proc. IPAC'23</a:t>
            </a:r>
            <a:r>
              <a:rPr lang="en-US" sz="1400" dirty="0"/>
              <a:t>, Venice, Italy, May 2023, pp. 4444-4447.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[4] W. Lin et al., “Machine learning applications for orbit and optics correction at the Alternating Gradient Synchrotron”, in </a:t>
            </a:r>
            <a:r>
              <a:rPr lang="en-US" sz="1400" i="1" dirty="0"/>
              <a:t>Proc. IPAC'23</a:t>
            </a:r>
            <a:r>
              <a:rPr lang="en-US" sz="1400" dirty="0"/>
              <a:t>, Venice, Italy, May 2023, pp. 4460-4463.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[5] </a:t>
            </a:r>
            <a:r>
              <a:rPr lang="en-US" sz="1400" dirty="0"/>
              <a:t>W. Lin et al., “AGS Booster model calibration and digital-twin development”, in </a:t>
            </a:r>
            <a:r>
              <a:rPr lang="en-US" sz="1400" i="1" dirty="0"/>
              <a:t>Proc. IPAC’24</a:t>
            </a:r>
            <a:r>
              <a:rPr lang="en-US" sz="1400" dirty="0"/>
              <a:t>, Nashville, TN, May 2024, pp. 3449-3452.</a:t>
            </a:r>
          </a:p>
          <a:p>
            <a:pPr>
              <a:lnSpc>
                <a:spcPct val="100000"/>
              </a:lnSpc>
            </a:pPr>
            <a:endParaRPr lang="en-US" sz="8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[6] R. Roussel, W. Lin et al., “</a:t>
            </a:r>
            <a:r>
              <a:rPr lang="en-US" sz="1400" dirty="0"/>
              <a:t>Bayesian Optimization Algorithms for Accelerator Physics”, 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arXiv:2312.05667 [physics.acc-ph</a:t>
            </a:r>
            <a:r>
              <a:rPr lang="en-US" sz="1400" dirty="0">
                <a:latin typeface="Arial" panose="020B0604020202020204" pitchFamily="34" charset="0"/>
              </a:rPr>
              <a:t>]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80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[7] X. Gu et al., “Enhancing beam intensity in RHIC EBIS beamline via GPTune machine learning-driven optimization”, in </a:t>
            </a:r>
            <a:r>
              <a:rPr lang="en-US" sz="1400" i="1" dirty="0"/>
              <a:t>Proc. IPAC'24</a:t>
            </a:r>
            <a:r>
              <a:rPr lang="en-US" sz="1400" dirty="0"/>
              <a:t>, Nashville, TN, May 2024, pp. 118-120.</a:t>
            </a:r>
            <a:endParaRPr lang="en-US" sz="140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[8] J. Maldonado et al., “</a:t>
            </a:r>
            <a:r>
              <a:rPr lang="en-US" sz="1400" dirty="0"/>
              <a:t>Towards unlocking insights from logbooks using AI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1400" dirty="0"/>
              <a:t>in </a:t>
            </a:r>
            <a:r>
              <a:rPr lang="en-US" sz="1400" i="1" dirty="0"/>
              <a:t>Proc. IPAC'24</a:t>
            </a:r>
            <a:r>
              <a:rPr lang="en-US" sz="1400" dirty="0"/>
              <a:t>, Nashville, TN, May 2024, pp. 3579-3582.</a:t>
            </a:r>
          </a:p>
        </p:txBody>
      </p:sp>
    </p:spTree>
    <p:extLst>
      <p:ext uri="{BB962C8B-B14F-4D97-AF65-F5344CB8AC3E}">
        <p14:creationId xmlns:p14="http://schemas.microsoft.com/office/powerpoint/2010/main" val="10860778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0DCD9A-5621-FD02-FF79-DC9E4314A5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F40C1F-72B7-5F7D-E76A-9C6DAF5858E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16663"/>
            <a:ext cx="431800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35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54455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CB514-D71E-41C4-C841-2D6B7256A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8FCAFB-EF41-F57A-F602-E8CD1B89C0CF}"/>
              </a:ext>
            </a:extLst>
          </p:cNvPr>
          <p:cNvSpPr txBox="1">
            <a:spLocks/>
          </p:cNvSpPr>
          <p:nvPr/>
        </p:nvSpPr>
        <p:spPr>
          <a:xfrm>
            <a:off x="571500" y="0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/>
              <a:t>Improve Operations with ML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A65572-B0BF-4E27-65D4-3D311FC28B92}"/>
              </a:ext>
            </a:extLst>
          </p:cNvPr>
          <p:cNvSpPr txBox="1"/>
          <p:nvPr/>
        </p:nvSpPr>
        <p:spPr>
          <a:xfrm>
            <a:off x="571500" y="1301940"/>
            <a:ext cx="614238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Figure-of-merits (FOM) for ML algorithms (“experimental outputs”): </a:t>
            </a:r>
            <a:r>
              <a:rPr lang="en-US" sz="2000" u="sng" dirty="0"/>
              <a:t>emittance</a:t>
            </a:r>
            <a:r>
              <a:rPr lang="en-US" sz="2000" dirty="0"/>
              <a:t>, </a:t>
            </a:r>
            <a:r>
              <a:rPr lang="en-US" sz="2000" u="sng" dirty="0"/>
              <a:t>beam intensity</a:t>
            </a:r>
            <a:r>
              <a:rPr lang="en-US" sz="2000" dirty="0"/>
              <a:t>, </a:t>
            </a:r>
            <a:r>
              <a:rPr lang="en-US" sz="2000" u="sng" dirty="0"/>
              <a:t>polarization</a:t>
            </a:r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Possible areas where ML is useful: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0" dirty="0">
                <a:effectLst/>
              </a:rPr>
              <a:t>Cooling optimization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b="0" dirty="0"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Injection optimization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0" dirty="0">
                <a:effectLst/>
              </a:rPr>
              <a:t>Digital-twin &amp; </a:t>
            </a:r>
            <a:r>
              <a:rPr lang="en-US" sz="2000" dirty="0"/>
              <a:t>Error detection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Electronic Logbook upgrade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Useful ML methods: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0" dirty="0">
                <a:effectLst/>
              </a:rPr>
              <a:t>Bayesian Optimization (BO)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b="0" dirty="0"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0" dirty="0">
                <a:effectLst/>
              </a:rPr>
              <a:t>Neural Network (NN)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b="0" dirty="0"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Reinforcement Learning (RL)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b="0" dirty="0"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Natural Language Processing (NLP)</a:t>
            </a:r>
            <a:endParaRPr lang="en-US" sz="2000" b="0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428AF6-1885-4E20-266A-2EA442F10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627" y="1145592"/>
            <a:ext cx="5323131" cy="495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63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547CCF-8E1F-FEB4-5866-73FD23B72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A80F1C-6076-4F9C-B820-12C6A9EB6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389" y="2356555"/>
            <a:ext cx="10334625" cy="2499649"/>
          </a:xfrm>
        </p:spPr>
        <p:txBody>
          <a:bodyPr anchor="ctr">
            <a:noAutofit/>
          </a:bodyPr>
          <a:lstStyle/>
          <a:p>
            <a:r>
              <a:rPr lang="en-US" sz="4800" dirty="0"/>
              <a:t>Cooling Optimization</a:t>
            </a:r>
          </a:p>
        </p:txBody>
      </p:sp>
    </p:spTree>
    <p:extLst>
      <p:ext uri="{BB962C8B-B14F-4D97-AF65-F5344CB8AC3E}">
        <p14:creationId xmlns:p14="http://schemas.microsoft.com/office/powerpoint/2010/main" val="247294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7B4E1-9A0A-0611-9B93-0B4B7DF47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Low Energy RHIC electron Cooling (LEReC)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9F0EF-CD90-33FD-5398-9A28BACFD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pic>
        <p:nvPicPr>
          <p:cNvPr id="6" name="Content Placeholder 5" descr="Timeline&#10;&#10;Description automatically generated">
            <a:extLst>
              <a:ext uri="{FF2B5EF4-FFF2-40B4-BE49-F238E27FC236}">
                <a16:creationId xmlns:a16="http://schemas.microsoft.com/office/drawing/2014/main" id="{63267880-1233-540A-A824-3297E695456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71500" y="1315166"/>
            <a:ext cx="11049000" cy="238601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16AD88-0D5D-FBB0-ADF6-2ABA42920E4B}"/>
              </a:ext>
            </a:extLst>
          </p:cNvPr>
          <p:cNvSpPr txBox="1"/>
          <p:nvPr/>
        </p:nvSpPr>
        <p:spPr>
          <a:xfrm>
            <a:off x="472392" y="3930879"/>
            <a:ext cx="11247216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LEReC is used to increase the luminosity, it was successfully improved the luminosity in 2020 and 2021 runs</a:t>
            </a:r>
          </a:p>
          <a:p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704 MHz e-bunches are created in the 400 keV Cornell gun, and delivered to the cooling sections (20 meter), where they co-travel with ion bunches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5B00BD-D088-638B-DC52-35D59FF106BD}"/>
              </a:ext>
            </a:extLst>
          </p:cNvPr>
          <p:cNvSpPr txBox="1"/>
          <p:nvPr/>
        </p:nvSpPr>
        <p:spPr>
          <a:xfrm>
            <a:off x="472392" y="5730105"/>
            <a:ext cx="1162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ym typeface="Wingdings" pitchFamily="2" charset="2"/>
              </a:rPr>
              <a:t> The new EIC pre-cooler layout follows the same principle, profiting form the same ML techniques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167FEF-3ADA-BDD0-D2E7-9A1BE0A43FAF}"/>
              </a:ext>
            </a:extLst>
          </p:cNvPr>
          <p:cNvSpPr txBox="1"/>
          <p:nvPr/>
        </p:nvSpPr>
        <p:spPr>
          <a:xfrm>
            <a:off x="10482940" y="2697030"/>
            <a:ext cx="162197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Cornell DC Gun</a:t>
            </a:r>
          </a:p>
        </p:txBody>
      </p:sp>
    </p:spTree>
    <p:extLst>
      <p:ext uri="{BB962C8B-B14F-4D97-AF65-F5344CB8AC3E}">
        <p14:creationId xmlns:p14="http://schemas.microsoft.com/office/powerpoint/2010/main" val="1051405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9F642-6820-CC3A-9C39-56ED8419E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LEReC</a:t>
            </a:r>
            <a:r>
              <a:rPr lang="en-US" sz="4000" dirty="0"/>
              <a:t> experiment settings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4C3AE8-8BEF-D1C9-783C-142A147411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1A78D7-760E-33B5-0382-90DC3D389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749" y="1296924"/>
            <a:ext cx="6794500" cy="2362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3A5BF35-B388-B631-B131-A19CF0C991E7}"/>
                  </a:ext>
                </a:extLst>
              </p:cNvPr>
              <p:cNvSpPr txBox="1"/>
              <p:nvPr/>
            </p:nvSpPr>
            <p:spPr>
              <a:xfrm>
                <a:off x="1712902" y="3891142"/>
                <a:ext cx="8766193" cy="2254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Only the first 4 BPMs are considered due to limited machine time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Cooling rate: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(1/</m:t>
                        </m:r>
                        <m:acc>
                          <m:accPr>
                            <m:chr m:val="̅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</m:acc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)(</m:t>
                        </m:r>
                        <m:acc>
                          <m:accPr>
                            <m:chr m:val="̅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</m:acc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000" dirty="0"/>
              </a:p>
              <a:p>
                <a:endParaRPr lang="en-US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Ions are assumed in the center position (x=0, y=0)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u="sng" dirty="0"/>
                  <a:t>Goal</a:t>
                </a:r>
                <a:r>
                  <a:rPr lang="en-US" sz="2000" dirty="0"/>
                  <a:t>: use Bayesian optimization (BO) to maximize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000" dirty="0"/>
                  <a:t> by aligning electron orbit with ion orbit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3A5BF35-B388-B631-B131-A19CF0C99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2902" y="3891142"/>
                <a:ext cx="8766193" cy="2254143"/>
              </a:xfrm>
              <a:prstGeom prst="rect">
                <a:avLst/>
              </a:prstGeom>
              <a:blipFill>
                <a:blip r:embed="rId3"/>
                <a:stretch>
                  <a:fillRect l="-434" t="-1685" b="-4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8602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01CF6-4BD5-E64C-84A7-6A9EE5F40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LEReC</a:t>
            </a:r>
            <a:r>
              <a:rPr lang="en-US" sz="4000" dirty="0"/>
              <a:t> experiment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7CC077-8A6A-4941-864E-CB3D3CA15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7852FE69-BF90-F0B8-2BCC-3E94AA3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977" y="1311415"/>
            <a:ext cx="5614113" cy="29535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A5DB93-2524-2647-8B2F-654298069FA2}"/>
                  </a:ext>
                </a:extLst>
              </p:cNvPr>
              <p:cNvSpPr txBox="1"/>
              <p:nvPr/>
            </p:nvSpPr>
            <p:spPr>
              <a:xfrm>
                <a:off x="1153879" y="4413278"/>
                <a:ext cx="10212460" cy="2215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Bayesian optimization algorithm trained with 40 initial samples to optimize transverse cooling rate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6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system reaches optimal status when cooling rate balances the IBS-driven growth rate, so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000" dirty="0"/>
                  <a:t> approaches 0 once the system reaches equilibrium</a:t>
                </a:r>
              </a:p>
              <a:p>
                <a:endParaRPr lang="en-US" sz="6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Algorithm converged quickly (reach close neighborhood in 3 steps)</a:t>
                </a:r>
              </a:p>
              <a:p>
                <a:endParaRPr lang="en-US" sz="6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Tune electrons from the farthest positions to the center and maintain the trajectories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A5DB93-2524-2647-8B2F-654298069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879" y="4413278"/>
                <a:ext cx="10212460" cy="2215991"/>
              </a:xfrm>
              <a:prstGeom prst="rect">
                <a:avLst/>
              </a:prstGeom>
              <a:blipFill>
                <a:blip r:embed="rId3"/>
                <a:stretch>
                  <a:fillRect l="-496" t="-1714" r="-248" b="-4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902F972D-7B7D-F00E-0D15-FAA292175280}"/>
              </a:ext>
            </a:extLst>
          </p:cNvPr>
          <p:cNvGrpSpPr/>
          <p:nvPr/>
        </p:nvGrpSpPr>
        <p:grpSpPr>
          <a:xfrm>
            <a:off x="1008221" y="1193951"/>
            <a:ext cx="4998166" cy="3070976"/>
            <a:chOff x="946897" y="1276362"/>
            <a:chExt cx="4998166" cy="30709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194D12-2253-0AC8-C7DC-44FFDDED4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946897" y="1311415"/>
              <a:ext cx="4998166" cy="303592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2F8F80-6FF8-3305-283C-C4188951BDB9}"/>
                </a:ext>
              </a:extLst>
            </p:cNvPr>
            <p:cNvSpPr txBox="1"/>
            <p:nvPr/>
          </p:nvSpPr>
          <p:spPr>
            <a:xfrm>
              <a:off x="1655532" y="1276362"/>
              <a:ext cx="14242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Avg. Number = 15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F6791CE9-E06C-8F75-AB97-1633FB753353}"/>
              </a:ext>
            </a:extLst>
          </p:cNvPr>
          <p:cNvSpPr/>
          <p:nvPr/>
        </p:nvSpPr>
        <p:spPr>
          <a:xfrm>
            <a:off x="5066852" y="3227294"/>
            <a:ext cx="559397" cy="2017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D577C4-BB0C-0BA0-35E4-9EB21EDDB22E}"/>
              </a:ext>
            </a:extLst>
          </p:cNvPr>
          <p:cNvSpPr txBox="1"/>
          <p:nvPr/>
        </p:nvSpPr>
        <p:spPr>
          <a:xfrm>
            <a:off x="4759690" y="3677686"/>
            <a:ext cx="1173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equilibrium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48E591A-1E47-5635-0ED6-5E8D684300BB}"/>
              </a:ext>
            </a:extLst>
          </p:cNvPr>
          <p:cNvCxnSpPr>
            <a:stCxn id="8" idx="4"/>
            <a:endCxn id="9" idx="0"/>
          </p:cNvCxnSpPr>
          <p:nvPr/>
        </p:nvCxnSpPr>
        <p:spPr>
          <a:xfrm flipH="1">
            <a:off x="5346550" y="3429000"/>
            <a:ext cx="1" cy="2486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690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37D8E2-55DA-3043-BE2A-8069C261C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Coherent electron Cooling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0B28EE-9A61-8A4E-919C-5A58D9FFDBD6}"/>
              </a:ext>
            </a:extLst>
          </p:cNvPr>
          <p:cNvSpPr txBox="1"/>
          <p:nvPr/>
        </p:nvSpPr>
        <p:spPr>
          <a:xfrm>
            <a:off x="571500" y="1247823"/>
            <a:ext cx="8607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Designed to cool 26.5 GeV/u ion beam circulating in RHIC’s yellow ring.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C8966F-CF8D-E64F-9944-D2E978435083}"/>
              </a:ext>
            </a:extLst>
          </p:cNvPr>
          <p:cNvSpPr txBox="1"/>
          <p:nvPr/>
        </p:nvSpPr>
        <p:spPr>
          <a:xfrm>
            <a:off x="571500" y="4126140"/>
            <a:ext cx="112585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CeC CW SRF accelerator with unique SRF electron gun generates electron beams with quality sufficient for the current experiment and for the future EIC cooler</a:t>
            </a:r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Time-resolved diagnostics beamline is used to provide high precision measurements of electron beam quality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3F39D8-4D2D-8748-B509-920530DEB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670995"/>
            <a:ext cx="11917680" cy="2021303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2B117E0-CAC6-A04E-BC6B-18353DC84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09176248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ECCEAC7-2BD5-154F-89BF-1DE392180226}" vid="{F5489EC1-D52B-024E-BD1B-70D63703CFD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23012</TotalTime>
  <Words>2228</Words>
  <Application>Microsoft Macintosh PowerPoint</Application>
  <PresentationFormat>Widescreen</PresentationFormat>
  <Paragraphs>408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Courier New</vt:lpstr>
      <vt:lpstr>Helvetica</vt:lpstr>
      <vt:lpstr>Times New Roman</vt:lpstr>
      <vt:lpstr>Wingdings</vt:lpstr>
      <vt:lpstr>BNL</vt:lpstr>
      <vt:lpstr>Machine Learning Applications for Improving Accelerator Operations for the EIC</vt:lpstr>
      <vt:lpstr>PowerPoint Presentation</vt:lpstr>
      <vt:lpstr>PowerPoint Presentation</vt:lpstr>
      <vt:lpstr>PowerPoint Presentation</vt:lpstr>
      <vt:lpstr>Cooling Optimization</vt:lpstr>
      <vt:lpstr>Low Energy RHIC electron Cooling (LEReC)</vt:lpstr>
      <vt:lpstr>LEReC experiment settings</vt:lpstr>
      <vt:lpstr>LEReC experiment results</vt:lpstr>
      <vt:lpstr>Coherent electron Cooling</vt:lpstr>
      <vt:lpstr>Quadrupole scan with two quads</vt:lpstr>
      <vt:lpstr>Speed up quad scan with Neural Network</vt:lpstr>
      <vt:lpstr>PowerPoint Presentation</vt:lpstr>
      <vt:lpstr>Injection Optimization</vt:lpstr>
      <vt:lpstr>Booter injection</vt:lpstr>
      <vt:lpstr>LtB controls and measurement</vt:lpstr>
      <vt:lpstr>LtB optimization: 2 correctors + 2 quadrupoles</vt:lpstr>
      <vt:lpstr>Electron Beam Ion Source</vt:lpstr>
      <vt:lpstr>EBIS extraction line optimization</vt:lpstr>
      <vt:lpstr>AGS injection</vt:lpstr>
      <vt:lpstr>BtA optimization: 4 correctors</vt:lpstr>
      <vt:lpstr>Digital-twin and Error detection</vt:lpstr>
      <vt:lpstr>Orbit responses measurement script</vt:lpstr>
      <vt:lpstr>Orbit response data in AGS Booster</vt:lpstr>
      <vt:lpstr>Extraction bump fitting interface</vt:lpstr>
      <vt:lpstr>Bunch Merging</vt:lpstr>
      <vt:lpstr>PowerPoint Presentation</vt:lpstr>
      <vt:lpstr>PowerPoint Presentation</vt:lpstr>
      <vt:lpstr>PowerPoint Presentation</vt:lpstr>
      <vt:lpstr>Electronic Logbook Upgrade</vt:lpstr>
      <vt:lpstr>Electronic Logbook</vt:lpstr>
      <vt:lpstr>Elog search upgrade workflow</vt:lpstr>
      <vt:lpstr>Similarity by word</vt:lpstr>
      <vt:lpstr>Summary</vt:lpstr>
      <vt:lpstr>Publications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Lin, Weijian</dc:creator>
  <cp:keywords/>
  <dc:description/>
  <cp:lastModifiedBy>Lin, Weijian</cp:lastModifiedBy>
  <cp:revision>62</cp:revision>
  <dcterms:created xsi:type="dcterms:W3CDTF">2025-03-03T20:02:20Z</dcterms:created>
  <dcterms:modified xsi:type="dcterms:W3CDTF">2025-03-19T19:35:03Z</dcterms:modified>
  <cp:category/>
</cp:coreProperties>
</file>