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sldIdLst>
    <p:sldId id="256" r:id="rId2"/>
    <p:sldId id="262" r:id="rId3"/>
    <p:sldId id="2147375407" r:id="rId4"/>
    <p:sldId id="2147469534" r:id="rId5"/>
    <p:sldId id="6168" r:id="rId6"/>
    <p:sldId id="2147375427" r:id="rId7"/>
    <p:sldId id="2147375429" r:id="rId8"/>
    <p:sldId id="2147469535" r:id="rId9"/>
    <p:sldId id="2147469536" r:id="rId10"/>
    <p:sldId id="2147469530" r:id="rId11"/>
    <p:sldId id="2147375411" r:id="rId12"/>
    <p:sldId id="2147469532" r:id="rId13"/>
    <p:sldId id="2147469529" r:id="rId14"/>
    <p:sldId id="2147375432" r:id="rId15"/>
    <p:sldId id="2147375388" r:id="rId16"/>
    <p:sldId id="258" r:id="rId17"/>
    <p:sldId id="257" r:id="rId18"/>
    <p:sldId id="2147469537" r:id="rId19"/>
    <p:sldId id="2147469538" r:id="rId20"/>
    <p:sldId id="259" r:id="rId21"/>
    <p:sldId id="2147469539" r:id="rId22"/>
    <p:sldId id="2147469540"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83"/>
    <p:restoredTop sz="94694"/>
  </p:normalViewPr>
  <p:slideViewPr>
    <p:cSldViewPr snapToGrid="0" snapToObjects="1">
      <p:cViewPr varScale="1">
        <p:scale>
          <a:sx n="85" d="100"/>
          <a:sy n="85" d="100"/>
        </p:scale>
        <p:origin x="176" y="7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7C3673-99EB-334B-985C-A4006E00FF51}" type="slidenum">
              <a:rPr lang="en-US" smtClean="0"/>
              <a:t>7</a:t>
            </a:fld>
            <a:endParaRPr lang="en-US"/>
          </a:p>
        </p:txBody>
      </p:sp>
    </p:spTree>
    <p:extLst>
      <p:ext uri="{BB962C8B-B14F-4D97-AF65-F5344CB8AC3E}">
        <p14:creationId xmlns:p14="http://schemas.microsoft.com/office/powerpoint/2010/main" val="314335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1798638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15091" y="0"/>
            <a:ext cx="11347413"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615952" y="930274"/>
            <a:ext cx="11346553" cy="5212080"/>
          </a:xfrm>
        </p:spPr>
        <p:txBody>
          <a:bodyPr/>
          <a:lstStyle>
            <a:lvl1pPr>
              <a:defRPr/>
            </a:lvl1pPr>
            <a:lvl2pPr marL="400050" indent="-169863">
              <a:defRPr/>
            </a:lvl2pPr>
            <a:lvl3pPr marL="630238" indent="-173038">
              <a:defRPr/>
            </a:lvl3pPr>
            <a:lvl4pPr marL="857250" indent="-169863">
              <a:defRPr/>
            </a:lvl4pPr>
            <a:lvl5pPr marL="1087438" indent="-173038">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4" name="Slide Number Placeholder 5">
            <a:extLst>
              <a:ext uri="{FF2B5EF4-FFF2-40B4-BE49-F238E27FC236}">
                <a16:creationId xmlns:a16="http://schemas.microsoft.com/office/drawing/2014/main" id="{F3A344A4-52E5-440E-A989-AC1966200310}"/>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Tree>
    <p:extLst>
      <p:ext uri="{BB962C8B-B14F-4D97-AF65-F5344CB8AC3E}">
        <p14:creationId xmlns:p14="http://schemas.microsoft.com/office/powerpoint/2010/main" val="1909487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Early Science at the EIC</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July 24,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Abhay Deshpande</a:t>
            </a:r>
          </a:p>
          <a:p>
            <a:r>
              <a:rPr lang="en-US" sz="1800" dirty="0"/>
              <a:t>Associate Laboratory Director, Nuclear and Particle Physics</a:t>
            </a:r>
          </a:p>
          <a:p>
            <a:r>
              <a:rPr lang="en-US" sz="1800" dirty="0"/>
              <a:t>EIC Science Director</a:t>
            </a:r>
          </a:p>
        </p:txBody>
      </p:sp>
      <p:sp>
        <p:nvSpPr>
          <p:cNvPr id="5" name="TextBox 4">
            <a:extLst>
              <a:ext uri="{FF2B5EF4-FFF2-40B4-BE49-F238E27FC236}">
                <a16:creationId xmlns:a16="http://schemas.microsoft.com/office/drawing/2014/main" id="{E814D59A-5D6F-7B8E-7558-FDBCBBAE302B}"/>
              </a:ext>
            </a:extLst>
          </p:cNvPr>
          <p:cNvSpPr txBox="1"/>
          <p:nvPr/>
        </p:nvSpPr>
        <p:spPr>
          <a:xfrm>
            <a:off x="813175" y="852407"/>
            <a:ext cx="4936801" cy="830997"/>
          </a:xfrm>
          <a:prstGeom prst="rect">
            <a:avLst/>
          </a:prstGeom>
          <a:noFill/>
        </p:spPr>
        <p:txBody>
          <a:bodyPr wrap="none" rtlCol="0">
            <a:spAutoFit/>
          </a:bodyPr>
          <a:lstStyle/>
          <a:p>
            <a:r>
              <a:rPr lang="en-US" sz="2400" dirty="0">
                <a:solidFill>
                  <a:srgbClr val="FFC000"/>
                </a:solidFill>
              </a:rPr>
              <a:t>Search for BSM at the EIC</a:t>
            </a:r>
          </a:p>
          <a:p>
            <a:r>
              <a:rPr lang="en-US" sz="2400" dirty="0">
                <a:solidFill>
                  <a:srgbClr val="FFC000"/>
                </a:solidFill>
              </a:rPr>
              <a:t>CFNS Workshop, July 22-24, 2025</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EE39-4A8F-AB9F-96AD-63AFD5B78DE3}"/>
              </a:ext>
            </a:extLst>
          </p:cNvPr>
          <p:cNvSpPr>
            <a:spLocks noGrp="1"/>
          </p:cNvSpPr>
          <p:nvPr>
            <p:ph type="title"/>
          </p:nvPr>
        </p:nvSpPr>
        <p:spPr/>
        <p:txBody>
          <a:bodyPr>
            <a:normAutofit/>
          </a:bodyPr>
          <a:lstStyle/>
          <a:p>
            <a:r>
              <a:rPr lang="en-US" sz="4000" dirty="0"/>
              <a:t>EIC Project Delivery Organization</a:t>
            </a:r>
            <a:endParaRPr lang="en-US" sz="4000" dirty="0">
              <a:cs typeface="Arial"/>
            </a:endParaRPr>
          </a:p>
        </p:txBody>
      </p:sp>
      <p:sp>
        <p:nvSpPr>
          <p:cNvPr id="4" name="Slide Number Placeholder 3">
            <a:extLst>
              <a:ext uri="{FF2B5EF4-FFF2-40B4-BE49-F238E27FC236}">
                <a16:creationId xmlns:a16="http://schemas.microsoft.com/office/drawing/2014/main" id="{4C76E0A3-D127-58FF-BDE8-61C4A4C86AA8}"/>
              </a:ext>
            </a:extLst>
          </p:cNvPr>
          <p:cNvSpPr>
            <a:spLocks noGrp="1"/>
          </p:cNvSpPr>
          <p:nvPr>
            <p:ph type="sldNum" sz="quarter" idx="4"/>
          </p:nvPr>
        </p:nvSpPr>
        <p:spPr/>
        <p:txBody>
          <a:bodyPr/>
          <a:lstStyle/>
          <a:p>
            <a:pPr algn="ctr"/>
            <a:fld id="{933A556B-7C63-244D-9B7C-B0EA8042B330}" type="slidenum">
              <a:rPr lang="en-US" smtClean="0"/>
              <a:pPr algn="ctr"/>
              <a:t>10</a:t>
            </a:fld>
            <a:endParaRPr lang="en-US"/>
          </a:p>
        </p:txBody>
      </p:sp>
      <p:sp>
        <p:nvSpPr>
          <p:cNvPr id="7" name="TextBox 6">
            <a:extLst>
              <a:ext uri="{FF2B5EF4-FFF2-40B4-BE49-F238E27FC236}">
                <a16:creationId xmlns:a16="http://schemas.microsoft.com/office/drawing/2014/main" id="{ECC39642-F2A1-3443-C6DE-4CFBC7180873}"/>
              </a:ext>
            </a:extLst>
          </p:cNvPr>
          <p:cNvSpPr txBox="1"/>
          <p:nvPr/>
        </p:nvSpPr>
        <p:spPr>
          <a:xfrm>
            <a:off x="474686" y="5361094"/>
            <a:ext cx="11525138" cy="830997"/>
          </a:xfrm>
          <a:prstGeom prst="rect">
            <a:avLst/>
          </a:prstGeom>
          <a:noFill/>
        </p:spPr>
        <p:txBody>
          <a:bodyPr wrap="square" rtlCol="0">
            <a:spAutoFit/>
          </a:bodyPr>
          <a:lstStyle/>
          <a:p>
            <a:pPr marL="342900" indent="-342900">
              <a:buFont typeface="Arial" panose="020B0604020202020204" pitchFamily="34" charset="0"/>
              <a:buChar char="•"/>
            </a:pPr>
            <a:r>
              <a:rPr lang="en-US" sz="1600"/>
              <a:t>Leadership of subprojects superimposed on the existing EIC project organization</a:t>
            </a:r>
          </a:p>
          <a:p>
            <a:pPr marL="342900" indent="-342900">
              <a:buFont typeface="Arial" panose="020B0604020202020204" pitchFamily="34" charset="0"/>
              <a:buChar char="•"/>
            </a:pPr>
            <a:r>
              <a:rPr lang="en-US" sz="1600"/>
              <a:t>Significant technical scope in Infrastructure, Accelerator Systems, RF, Cryogenics delivered in multiple subprojects.</a:t>
            </a:r>
          </a:p>
          <a:p>
            <a:pPr marL="342900" indent="-342900">
              <a:buFont typeface="Arial" panose="020B0604020202020204" pitchFamily="34" charset="0"/>
              <a:buChar char="•"/>
            </a:pPr>
            <a:r>
              <a:rPr lang="en-US" sz="1600"/>
              <a:t>Stronger technical integration effort will be required.</a:t>
            </a:r>
          </a:p>
        </p:txBody>
      </p:sp>
      <p:pic>
        <p:nvPicPr>
          <p:cNvPr id="9" name="Picture 8">
            <a:extLst>
              <a:ext uri="{FF2B5EF4-FFF2-40B4-BE49-F238E27FC236}">
                <a16:creationId xmlns:a16="http://schemas.microsoft.com/office/drawing/2014/main" id="{BD8554A0-675C-47D5-88D1-69F13A2F6CD2}"/>
              </a:ext>
            </a:extLst>
          </p:cNvPr>
          <p:cNvPicPr>
            <a:picLocks noChangeAspect="1"/>
          </p:cNvPicPr>
          <p:nvPr/>
        </p:nvPicPr>
        <p:blipFill>
          <a:blip r:embed="rId2"/>
          <a:stretch>
            <a:fillRect/>
          </a:stretch>
        </p:blipFill>
        <p:spPr>
          <a:xfrm>
            <a:off x="873120" y="699498"/>
            <a:ext cx="10728269" cy="3994356"/>
          </a:xfrm>
          <a:prstGeom prst="rect">
            <a:avLst/>
          </a:prstGeom>
        </p:spPr>
      </p:pic>
      <p:pic>
        <p:nvPicPr>
          <p:cNvPr id="10" name="Picture 9">
            <a:extLst>
              <a:ext uri="{FF2B5EF4-FFF2-40B4-BE49-F238E27FC236}">
                <a16:creationId xmlns:a16="http://schemas.microsoft.com/office/drawing/2014/main" id="{16F93256-6B10-449B-A02B-99E893BBE615}"/>
              </a:ext>
            </a:extLst>
          </p:cNvPr>
          <p:cNvPicPr>
            <a:picLocks noChangeAspect="1"/>
          </p:cNvPicPr>
          <p:nvPr/>
        </p:nvPicPr>
        <p:blipFill>
          <a:blip r:embed="rId3"/>
          <a:stretch>
            <a:fillRect/>
          </a:stretch>
        </p:blipFill>
        <p:spPr>
          <a:xfrm>
            <a:off x="0" y="4618772"/>
            <a:ext cx="12192000" cy="742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940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622B7-7D3B-E8EC-F17F-98AD90F46E0F}"/>
              </a:ext>
            </a:extLst>
          </p:cNvPr>
          <p:cNvSpPr>
            <a:spLocks noGrp="1"/>
          </p:cNvSpPr>
          <p:nvPr>
            <p:ph type="sldNum" sz="quarter" idx="4"/>
          </p:nvPr>
        </p:nvSpPr>
        <p:spPr/>
        <p:txBody>
          <a:bodyPr/>
          <a:lstStyle/>
          <a:p>
            <a:fld id="{933A556B-7C63-244D-9B7C-B0EA8042B330}" type="slidenum">
              <a:rPr lang="en-US" sz="1000" smtClean="0"/>
              <a:pPr/>
              <a:t>11</a:t>
            </a:fld>
            <a:endParaRPr lang="en-US" sz="1000"/>
          </a:p>
        </p:txBody>
      </p:sp>
      <p:sp>
        <p:nvSpPr>
          <p:cNvPr id="3" name="Title 2">
            <a:extLst>
              <a:ext uri="{FF2B5EF4-FFF2-40B4-BE49-F238E27FC236}">
                <a16:creationId xmlns:a16="http://schemas.microsoft.com/office/drawing/2014/main" id="{76A12225-67E9-2799-D228-32AD78874789}"/>
              </a:ext>
            </a:extLst>
          </p:cNvPr>
          <p:cNvSpPr>
            <a:spLocks noGrp="1"/>
          </p:cNvSpPr>
          <p:nvPr>
            <p:ph type="title"/>
          </p:nvPr>
        </p:nvSpPr>
        <p:spPr>
          <a:xfrm>
            <a:off x="571500" y="183696"/>
            <a:ext cx="11049000" cy="1325563"/>
          </a:xfrm>
        </p:spPr>
        <p:txBody>
          <a:bodyPr anchor="t">
            <a:normAutofit/>
          </a:bodyPr>
          <a:lstStyle/>
          <a:p>
            <a:r>
              <a:rPr lang="en-US" sz="4000" dirty="0"/>
              <a:t>EIC Project Delivery Requirements</a:t>
            </a:r>
            <a:endParaRPr lang="en-US" sz="4000" dirty="0">
              <a:cs typeface="Arial"/>
            </a:endParaRPr>
          </a:p>
        </p:txBody>
      </p:sp>
      <p:sp>
        <p:nvSpPr>
          <p:cNvPr id="4" name="Content Placeholder 3">
            <a:extLst>
              <a:ext uri="{FF2B5EF4-FFF2-40B4-BE49-F238E27FC236}">
                <a16:creationId xmlns:a16="http://schemas.microsoft.com/office/drawing/2014/main" id="{C9C12358-FE59-8E85-9359-DD9A90EF3AA0}"/>
              </a:ext>
            </a:extLst>
          </p:cNvPr>
          <p:cNvSpPr>
            <a:spLocks noGrp="1"/>
          </p:cNvSpPr>
          <p:nvPr>
            <p:ph idx="1"/>
          </p:nvPr>
        </p:nvSpPr>
        <p:spPr>
          <a:xfrm>
            <a:off x="574090" y="1131478"/>
            <a:ext cx="11499925" cy="5158735"/>
          </a:xfrm>
          <a:ln>
            <a:noFill/>
          </a:ln>
        </p:spPr>
        <p:txBody>
          <a:bodyPr vert="horz" lIns="91440" tIns="45720" rIns="91440" bIns="45720" rtlCol="0" anchor="t">
            <a:normAutofit fontScale="85000" lnSpcReduction="20000"/>
          </a:bodyPr>
          <a:lstStyle/>
          <a:p>
            <a:pPr marL="0" indent="0">
              <a:buNone/>
            </a:pPr>
            <a:r>
              <a:rPr lang="en-US" b="1"/>
              <a:t>Requirements:</a:t>
            </a:r>
          </a:p>
          <a:p>
            <a:pPr>
              <a:lnSpc>
                <a:spcPct val="110000"/>
              </a:lnSpc>
            </a:pPr>
            <a:r>
              <a:rPr lang="en-US"/>
              <a:t>EIC is a single, integrated line-item project.</a:t>
            </a:r>
          </a:p>
          <a:p>
            <a:pPr>
              <a:lnSpc>
                <a:spcPct val="110000"/>
              </a:lnSpc>
            </a:pPr>
            <a:r>
              <a:rPr lang="en-US"/>
              <a:t>Subprojects have well-defined deliverables, interfaces, and KPPs.</a:t>
            </a:r>
          </a:p>
          <a:p>
            <a:pPr>
              <a:lnSpc>
                <a:spcPct val="110000"/>
              </a:lnSpc>
            </a:pPr>
            <a:r>
              <a:rPr lang="en-US"/>
              <a:t>Subprojects enable start of the EIC science program.</a:t>
            </a:r>
          </a:p>
          <a:p>
            <a:pPr>
              <a:lnSpc>
                <a:spcPct val="110000"/>
              </a:lnSpc>
            </a:pPr>
            <a:r>
              <a:rPr lang="en-US"/>
              <a:t>Subproject plans are consistent with DOE annual funding guidance.</a:t>
            </a:r>
          </a:p>
          <a:p>
            <a:pPr marL="0" indent="0">
              <a:lnSpc>
                <a:spcPct val="110000"/>
              </a:lnSpc>
              <a:buNone/>
            </a:pPr>
            <a:endParaRPr lang="en-US" sz="800"/>
          </a:p>
          <a:p>
            <a:pPr marL="0" indent="0">
              <a:buNone/>
            </a:pPr>
            <a:r>
              <a:rPr lang="en-US" b="1"/>
              <a:t>EIC Line-Item Project Scope:</a:t>
            </a:r>
            <a:endParaRPr lang="en-US" b="1">
              <a:cs typeface="Arial"/>
            </a:endParaRPr>
          </a:p>
          <a:p>
            <a:pPr marL="9525" indent="0">
              <a:buNone/>
              <a:tabLst>
                <a:tab pos="906463" algn="l"/>
                <a:tab pos="1474788" algn="l"/>
              </a:tabLst>
            </a:pPr>
            <a:r>
              <a:rPr lang="en-US"/>
              <a:t>	Accelerator Storage Rings</a:t>
            </a:r>
          </a:p>
          <a:p>
            <a:pPr marL="9525" indent="0">
              <a:buNone/>
              <a:tabLst>
                <a:tab pos="906463" algn="l"/>
                <a:tab pos="1474788" algn="l"/>
              </a:tabLst>
            </a:pPr>
            <a:r>
              <a:rPr lang="en-US"/>
              <a:t>	Electron Injector</a:t>
            </a:r>
          </a:p>
          <a:p>
            <a:pPr marL="9525" indent="0">
              <a:buNone/>
              <a:tabLst>
                <a:tab pos="906463" algn="l"/>
                <a:tab pos="1474788" algn="l"/>
              </a:tabLst>
            </a:pPr>
            <a:r>
              <a:rPr lang="en-US"/>
              <a:t>	Interaction Region (IR) Integration – SC Magnets, RF Crab Cavities</a:t>
            </a:r>
          </a:p>
          <a:p>
            <a:pPr marL="9525" indent="0">
              <a:buNone/>
              <a:tabLst>
                <a:tab pos="906463" algn="l"/>
                <a:tab pos="1474788" algn="l"/>
              </a:tabLst>
            </a:pPr>
            <a:r>
              <a:rPr lang="en-US"/>
              <a:t>	Detector (</a:t>
            </a:r>
            <a:r>
              <a:rPr lang="en-US" err="1"/>
              <a:t>ePIC</a:t>
            </a:r>
            <a:r>
              <a:rPr lang="en-US"/>
              <a:t>)</a:t>
            </a:r>
          </a:p>
          <a:p>
            <a:pPr marL="9525" indent="0">
              <a:buNone/>
              <a:tabLst>
                <a:tab pos="906463" algn="l"/>
                <a:tab pos="1474788" algn="l"/>
              </a:tabLst>
            </a:pPr>
            <a:r>
              <a:rPr lang="en-US" b="1"/>
              <a:t>		Start Science Program</a:t>
            </a:r>
          </a:p>
          <a:p>
            <a:pPr marL="9525" indent="0">
              <a:buNone/>
              <a:tabLst>
                <a:tab pos="906463" algn="l"/>
                <a:tab pos="1474788" algn="l"/>
              </a:tabLst>
            </a:pPr>
            <a:r>
              <a:rPr lang="en-US"/>
              <a:t>	Energy and Luminosity Ramp-up (CD-4)</a:t>
            </a:r>
          </a:p>
        </p:txBody>
      </p:sp>
    </p:spTree>
    <p:extLst>
      <p:ext uri="{BB962C8B-B14F-4D97-AF65-F5344CB8AC3E}">
        <p14:creationId xmlns:p14="http://schemas.microsoft.com/office/powerpoint/2010/main" val="31926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F56D-3B7D-0FC8-5AD3-0434AA2B0D5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6592C-2CE3-92D5-4FF5-98B0AC2B8091}"/>
              </a:ext>
            </a:extLst>
          </p:cNvPr>
          <p:cNvSpPr>
            <a:spLocks noGrp="1"/>
          </p:cNvSpPr>
          <p:nvPr>
            <p:ph type="sldNum" sz="quarter" idx="4"/>
          </p:nvPr>
        </p:nvSpPr>
        <p:spPr/>
        <p:txBody>
          <a:bodyPr/>
          <a:lstStyle/>
          <a:p>
            <a:pPr algn="ctr"/>
            <a:fld id="{933A556B-7C63-244D-9B7C-B0EA8042B330}" type="slidenum">
              <a:rPr lang="en-US" smtClean="0"/>
              <a:pPr algn="ctr"/>
              <a:t>12</a:t>
            </a:fld>
            <a:endParaRPr lang="en-US"/>
          </a:p>
        </p:txBody>
      </p:sp>
      <p:sp>
        <p:nvSpPr>
          <p:cNvPr id="3" name="Title 2">
            <a:extLst>
              <a:ext uri="{FF2B5EF4-FFF2-40B4-BE49-F238E27FC236}">
                <a16:creationId xmlns:a16="http://schemas.microsoft.com/office/drawing/2014/main" id="{9076EA83-3D98-5B4A-9137-D64E1ACEE2BE}"/>
              </a:ext>
            </a:extLst>
          </p:cNvPr>
          <p:cNvSpPr>
            <a:spLocks noGrp="1"/>
          </p:cNvSpPr>
          <p:nvPr>
            <p:ph type="title"/>
          </p:nvPr>
        </p:nvSpPr>
        <p:spPr>
          <a:xfrm>
            <a:off x="571500" y="155265"/>
            <a:ext cx="11049000" cy="1325563"/>
          </a:xfrm>
        </p:spPr>
        <p:txBody>
          <a:bodyPr anchor="t">
            <a:normAutofit/>
          </a:bodyPr>
          <a:lstStyle/>
          <a:p>
            <a:r>
              <a:rPr lang="en-US" sz="4000" dirty="0"/>
              <a:t>Project Delivery Strategy</a:t>
            </a:r>
            <a:endParaRPr lang="en-US" sz="4000" dirty="0">
              <a:cs typeface="Arial"/>
            </a:endParaRPr>
          </a:p>
        </p:txBody>
      </p:sp>
      <p:sp>
        <p:nvSpPr>
          <p:cNvPr id="4" name="Content Placeholder 3">
            <a:extLst>
              <a:ext uri="{FF2B5EF4-FFF2-40B4-BE49-F238E27FC236}">
                <a16:creationId xmlns:a16="http://schemas.microsoft.com/office/drawing/2014/main" id="{832062BA-AF19-BFAF-4D83-C3B079A12425}"/>
              </a:ext>
            </a:extLst>
          </p:cNvPr>
          <p:cNvSpPr>
            <a:spLocks noGrp="1"/>
          </p:cNvSpPr>
          <p:nvPr>
            <p:ph idx="1"/>
          </p:nvPr>
        </p:nvSpPr>
        <p:spPr>
          <a:xfrm>
            <a:off x="462578" y="840168"/>
            <a:ext cx="11499925" cy="5336631"/>
          </a:xfrm>
        </p:spPr>
        <p:txBody>
          <a:bodyPr vert="horz" lIns="91440" tIns="45720" rIns="91440" bIns="45720" rtlCol="0" anchor="t">
            <a:noAutofit/>
          </a:bodyPr>
          <a:lstStyle/>
          <a:p>
            <a:pPr marL="0" indent="0">
              <a:lnSpc>
                <a:spcPct val="115000"/>
              </a:lnSpc>
              <a:buNone/>
            </a:pPr>
            <a:r>
              <a:rPr lang="en-US" sz="1800" u="sng" kern="100" dirty="0">
                <a:effectLst/>
                <a:latin typeface="Arial"/>
                <a:ea typeface="Aptos" panose="020B0004020202020204" pitchFamily="34" charset="0"/>
                <a:cs typeface="Times New Roman"/>
              </a:rPr>
              <a:t>Project Delivery Strategy:</a:t>
            </a:r>
            <a:r>
              <a:rPr lang="en-US" sz="1800" kern="100" dirty="0">
                <a:effectLst/>
                <a:latin typeface="Arial"/>
                <a:ea typeface="Aptos" panose="020B0004020202020204" pitchFamily="34" charset="0"/>
                <a:cs typeface="Times New Roman"/>
              </a:rPr>
              <a:t>  Deliver the full EIC facility scope as part of the line-item construction project using subprojects and the phased completion of the EIC project scope.  The strategy enables the start of the EIC science program during collider commissioning and for the concurrent completion of the full capability required to meet the</a:t>
            </a:r>
            <a:r>
              <a:rPr lang="en-US" sz="1800" kern="100" dirty="0">
                <a:effectLst/>
                <a:latin typeface="Aptos"/>
                <a:ea typeface="Aptos" panose="020B0004020202020204" pitchFamily="34" charset="0"/>
                <a:cs typeface="Times New Roman"/>
              </a:rPr>
              <a:t> DOE Mission Need.</a:t>
            </a:r>
          </a:p>
        </p:txBody>
      </p:sp>
      <p:graphicFrame>
        <p:nvGraphicFramePr>
          <p:cNvPr id="7" name="Table 6">
            <a:extLst>
              <a:ext uri="{FF2B5EF4-FFF2-40B4-BE49-F238E27FC236}">
                <a16:creationId xmlns:a16="http://schemas.microsoft.com/office/drawing/2014/main" id="{1069705F-E13B-40AB-B78D-32E69F5F79F2}"/>
              </a:ext>
            </a:extLst>
          </p:cNvPr>
          <p:cNvGraphicFramePr>
            <a:graphicFrameLocks noGrp="1"/>
          </p:cNvGraphicFramePr>
          <p:nvPr/>
        </p:nvGraphicFramePr>
        <p:xfrm>
          <a:off x="571500" y="1836224"/>
          <a:ext cx="11600078" cy="3997660"/>
        </p:xfrm>
        <a:graphic>
          <a:graphicData uri="http://schemas.openxmlformats.org/drawingml/2006/table">
            <a:tbl>
              <a:tblPr firstRow="1" bandRow="1"/>
              <a:tblGrid>
                <a:gridCol w="1045385">
                  <a:extLst>
                    <a:ext uri="{9D8B030D-6E8A-4147-A177-3AD203B41FA5}">
                      <a16:colId xmlns:a16="http://schemas.microsoft.com/office/drawing/2014/main" val="4267192169"/>
                    </a:ext>
                  </a:extLst>
                </a:gridCol>
                <a:gridCol w="1045385">
                  <a:extLst>
                    <a:ext uri="{9D8B030D-6E8A-4147-A177-3AD203B41FA5}">
                      <a16:colId xmlns:a16="http://schemas.microsoft.com/office/drawing/2014/main" val="1848210868"/>
                    </a:ext>
                  </a:extLst>
                </a:gridCol>
                <a:gridCol w="1045385">
                  <a:extLst>
                    <a:ext uri="{9D8B030D-6E8A-4147-A177-3AD203B41FA5}">
                      <a16:colId xmlns:a16="http://schemas.microsoft.com/office/drawing/2014/main" val="3706449747"/>
                    </a:ext>
                  </a:extLst>
                </a:gridCol>
                <a:gridCol w="1045385">
                  <a:extLst>
                    <a:ext uri="{9D8B030D-6E8A-4147-A177-3AD203B41FA5}">
                      <a16:colId xmlns:a16="http://schemas.microsoft.com/office/drawing/2014/main" val="2803747133"/>
                    </a:ext>
                  </a:extLst>
                </a:gridCol>
                <a:gridCol w="2191614">
                  <a:extLst>
                    <a:ext uri="{9D8B030D-6E8A-4147-A177-3AD203B41FA5}">
                      <a16:colId xmlns:a16="http://schemas.microsoft.com/office/drawing/2014/main" val="1965218733"/>
                    </a:ext>
                  </a:extLst>
                </a:gridCol>
                <a:gridCol w="261347">
                  <a:extLst>
                    <a:ext uri="{9D8B030D-6E8A-4147-A177-3AD203B41FA5}">
                      <a16:colId xmlns:a16="http://schemas.microsoft.com/office/drawing/2014/main" val="4087921596"/>
                    </a:ext>
                  </a:extLst>
                </a:gridCol>
                <a:gridCol w="1199220">
                  <a:extLst>
                    <a:ext uri="{9D8B030D-6E8A-4147-A177-3AD203B41FA5}">
                      <a16:colId xmlns:a16="http://schemas.microsoft.com/office/drawing/2014/main" val="3842122787"/>
                    </a:ext>
                  </a:extLst>
                </a:gridCol>
                <a:gridCol w="1675587">
                  <a:extLst>
                    <a:ext uri="{9D8B030D-6E8A-4147-A177-3AD203B41FA5}">
                      <a16:colId xmlns:a16="http://schemas.microsoft.com/office/drawing/2014/main" val="4270859259"/>
                    </a:ext>
                  </a:extLst>
                </a:gridCol>
                <a:gridCol w="1045385">
                  <a:extLst>
                    <a:ext uri="{9D8B030D-6E8A-4147-A177-3AD203B41FA5}">
                      <a16:colId xmlns:a16="http://schemas.microsoft.com/office/drawing/2014/main" val="3373425343"/>
                    </a:ext>
                  </a:extLst>
                </a:gridCol>
                <a:gridCol w="1045385">
                  <a:extLst>
                    <a:ext uri="{9D8B030D-6E8A-4147-A177-3AD203B41FA5}">
                      <a16:colId xmlns:a16="http://schemas.microsoft.com/office/drawing/2014/main" val="3396014618"/>
                    </a:ext>
                  </a:extLst>
                </a:gridCol>
              </a:tblGrid>
              <a:tr h="542046">
                <a:tc gridSpan="10">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Global Project Integrated Support, CD-3A, CD-3B, Commissioning …. (L. Lari)</a:t>
                      </a:r>
                    </a:p>
                  </a:txBody>
                  <a:tcPr anchor="ctr">
                    <a:lnL w="12700" cmpd="sng">
                      <a:solidFill>
                        <a:srgbClr val="FFFFFF"/>
                      </a:solidFill>
                    </a:lnL>
                    <a:lnR w="12700" cmpd="sng">
                      <a:solidFill>
                        <a:srgbClr val="FFFFFF"/>
                      </a:solidFill>
                    </a:lnR>
                    <a:lnT w="12700" cmpd="sng">
                      <a:solidFill>
                        <a:srgbClr val="FFFFFF"/>
                      </a:solid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0489D"/>
                    </a:solidFill>
                  </a:tcPr>
                </a:tc>
                <a:tc hMerge="1">
                  <a:txBody>
                    <a:bodyPr/>
                    <a:lstStyle/>
                    <a:p>
                      <a:endParaRPr/>
                    </a:p>
                  </a:txBody>
                  <a:tcPr marL="68580" marR="68580" marT="34290" marB="34290" anchor="ctr">
                    <a:solidFill>
                      <a:schemeClr val="accent1"/>
                    </a:solidFill>
                  </a:tcPr>
                </a:tc>
                <a:tc hMerge="1">
                  <a:txBody>
                    <a:bodyPr/>
                    <a:lstStyle/>
                    <a:p>
                      <a:pPr algn="ctr"/>
                      <a:endParaRPr lang="en-US" sz="180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a:solidFill>
                          <a:schemeClr val="tx1"/>
                        </a:solidFill>
                      </a:endParaRPr>
                    </a:p>
                  </a:txBody>
                  <a:tcPr marL="68580" marR="68580" marT="34290" marB="34290" anchor="ctr">
                    <a:solidFill>
                      <a:schemeClr val="bg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800">
                        <a:solidFill>
                          <a:schemeClr val="tx1"/>
                        </a:solidFill>
                      </a:endParaRPr>
                    </a:p>
                  </a:txBody>
                  <a:tcPr marL="68580" marR="68580" marT="34290" marB="34290" anchor="ctr">
                    <a:solidFill>
                      <a:schemeClr val="bg1">
                        <a:lumMod val="50000"/>
                      </a:schemeClr>
                    </a:solidFill>
                  </a:tcPr>
                </a:tc>
                <a:tc hMerge="1">
                  <a:txBody>
                    <a:bodyPr/>
                    <a:lstStyle/>
                    <a:p>
                      <a:pPr algn="ctr"/>
                      <a:endParaRPr lang="en-US" sz="1800">
                        <a:solidFill>
                          <a:schemeClr val="tx1"/>
                        </a:solidFill>
                      </a:endParaRPr>
                    </a:p>
                  </a:txBody>
                  <a:tcPr marL="68580" marR="68580" marT="34290" marB="34290" anchor="ctr">
                    <a:solidFill>
                      <a:schemeClr val="bg1">
                        <a:lumMod val="50000"/>
                      </a:schemeClr>
                    </a:solidFill>
                  </a:tcPr>
                </a:tc>
                <a:extLst>
                  <a:ext uri="{0D108BD9-81ED-4DB2-BD59-A6C34878D82A}">
                    <a16:rowId xmlns:a16="http://schemas.microsoft.com/office/drawing/2014/main" val="3514428818"/>
                  </a:ext>
                </a:extLst>
              </a:tr>
              <a:tr h="2996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60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600">
                          <a:solidFill>
                            <a:schemeClr val="tx1"/>
                          </a:solidFill>
                        </a:rPr>
                        <a:t>NYS Infrastructure Project (C. Folz)</a:t>
                      </a:r>
                    </a:p>
                  </a:txBody>
                  <a:tcPr marL="68580" marR="68580" marT="34290" marB="34290" anchor="ctr">
                    <a:lnL w="19050" cap="flat" cmpd="sng" algn="ctr">
                      <a:no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5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US" sz="1600">
                        <a:solidFill>
                          <a:schemeClr val="tx1"/>
                        </a:solidFill>
                      </a:endParaRPr>
                    </a:p>
                  </a:txBody>
                  <a:tcPr marL="68580" marR="68580" marT="34290" marB="3429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5295447"/>
                  </a:ext>
                </a:extLst>
              </a:tr>
              <a:tr h="64497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1700">
                          <a:solidFill>
                            <a:schemeClr val="tx1"/>
                          </a:solidFill>
                        </a:rPr>
                        <a:t>First SP</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700">
                        <a:solidFill>
                          <a:schemeClr val="bg1"/>
                        </a:solidFill>
                      </a:endParaRPr>
                    </a:p>
                  </a:txBody>
                  <a:tcPr marL="68580" marR="68580" marT="34290" marB="34290" anchor="ctr">
                    <a:lnL w="19050" cap="flat" cmpd="sng" algn="ctr">
                      <a:no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CDB">
                        <a:lumMod val="20000"/>
                        <a:lumOff val="80000"/>
                      </a:srgbClr>
                    </a:solidFill>
                  </a:tcPr>
                </a:tc>
                <a:tc grid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1600">
                          <a:solidFill>
                            <a:schemeClr val="bg1"/>
                          </a:solidFill>
                        </a:rPr>
                        <a:t>Accelerator Storage Rings – Infrastructure, HSR, ESR, Install (C. Folz, SPM)</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a:solidFill>
                          <a:schemeClr val="bg1"/>
                        </a:solidFill>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CDB">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a:solidFill>
                          <a:schemeClr val="bg1"/>
                        </a:solidFill>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ACDB">
                        <a:lumMod val="20000"/>
                        <a:lumOff val="80000"/>
                      </a:srgbClr>
                    </a:solidFill>
                  </a:tcPr>
                </a:tc>
                <a:extLst>
                  <a:ext uri="{0D108BD9-81ED-4DB2-BD59-A6C34878D82A}">
                    <a16:rowId xmlns:a16="http://schemas.microsoft.com/office/drawing/2014/main" val="3802340029"/>
                  </a:ext>
                </a:extLst>
              </a:tr>
              <a:tr h="62954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bg1"/>
                        </a:solidFill>
                      </a:endParaRPr>
                    </a:p>
                  </a:txBody>
                  <a:tcPr marL="68580" marR="68580" marT="34290" marB="34290" anchor="ctr">
                    <a:lnL w="19050" cap="flat" cmpd="sng" algn="ctr">
                      <a:no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62466">
                        <a:lumMod val="40000"/>
                        <a:lumOff val="60000"/>
                        <a:alpha val="5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bg1"/>
                        </a:solidFill>
                      </a:endParaRP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62466">
                        <a:lumMod val="60000"/>
                        <a:lumOff val="40000"/>
                        <a:alpha val="75000"/>
                      </a:srgbClr>
                    </a:solidFill>
                  </a:tcPr>
                </a:tc>
                <a:tc grid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US" sz="1600">
                          <a:solidFill>
                            <a:schemeClr val="bg1"/>
                          </a:solidFill>
                        </a:rPr>
                        <a:t>Detector, Integration, Install (R. Ent and E. </a:t>
                      </a:r>
                      <a:r>
                        <a:rPr lang="en-US" sz="1600" err="1">
                          <a:solidFill>
                            <a:schemeClr val="bg1"/>
                          </a:solidFill>
                        </a:rPr>
                        <a:t>Aschenauer</a:t>
                      </a:r>
                      <a:r>
                        <a:rPr lang="en-US" sz="1600">
                          <a:solidFill>
                            <a:schemeClr val="bg1"/>
                          </a:solidFill>
                        </a:rPr>
                        <a:t>, POCs)</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62466">
                        <a:lumMod val="60000"/>
                        <a:lumOff val="4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a:solidFill>
                          <a:schemeClr val="bg1"/>
                        </a:solidFill>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a:solidFill>
                          <a:schemeClr val="bg1"/>
                        </a:solidFill>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62466">
                        <a:lumMod val="40000"/>
                        <a:lumOff val="60000"/>
                        <a:alpha val="50000"/>
                      </a:srgbClr>
                    </a:solidFill>
                  </a:tcPr>
                </a:tc>
                <a:extLst>
                  <a:ext uri="{0D108BD9-81ED-4DB2-BD59-A6C34878D82A}">
                    <a16:rowId xmlns:a16="http://schemas.microsoft.com/office/drawing/2014/main" val="3104590356"/>
                  </a:ext>
                </a:extLst>
              </a:tr>
              <a:tr h="62954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bg1"/>
                        </a:solidFill>
                      </a:endParaRPr>
                    </a:p>
                  </a:txBody>
                  <a:tcPr marL="68580" marR="68580" marT="34290" marB="34290" anchor="ctr">
                    <a:lnL w="19050" cap="flat" cmpd="sng" algn="ctr">
                      <a:no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68A1F">
                        <a:lumMod val="20000"/>
                        <a:lumOff val="80000"/>
                      </a:srgbClr>
                    </a:solidFill>
                  </a:tcPr>
                </a:tc>
                <a:tc hMerge="1">
                  <a:txBody>
                    <a:bodyPr/>
                    <a:lstStyle/>
                    <a:p>
                      <a:pPr algn="l"/>
                      <a:endParaRPr lang="en-US" sz="1000">
                        <a:solidFill>
                          <a:schemeClr val="bg1"/>
                        </a:solidFill>
                      </a:endParaRPr>
                    </a:p>
                  </a:txBody>
                  <a:tcPr marL="68580" marR="68580" marT="34290" marB="34290" anchor="c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bg1"/>
                        </a:solidFill>
                      </a:endParaRP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68A1F">
                        <a:alpha val="75000"/>
                      </a:srgbClr>
                    </a:solidFill>
                  </a:tcPr>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a:solidFill>
                            <a:schemeClr val="bg1"/>
                          </a:solidFill>
                        </a:rPr>
                        <a:t>IR SC Magnets, Crab Cavities, Install (S. </a:t>
                      </a:r>
                      <a:r>
                        <a:rPr lang="en-US" sz="1600" err="1">
                          <a:solidFill>
                            <a:schemeClr val="bg1"/>
                          </a:solidFill>
                        </a:rPr>
                        <a:t>Nagaitsev</a:t>
                      </a:r>
                      <a:r>
                        <a:rPr lang="en-US" sz="1600">
                          <a:solidFill>
                            <a:schemeClr val="bg1"/>
                          </a:solidFill>
                        </a:rPr>
                        <a:t>, POC)</a:t>
                      </a:r>
                      <a:endParaRP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68A1F"/>
                    </a:solidFill>
                  </a:tcPr>
                </a:tc>
                <a:tc hMerge="1">
                  <a:txBody>
                    <a:bodyPr/>
                    <a:lstStyle/>
                    <a:p>
                      <a:endParaRPr lang="en-US"/>
                    </a:p>
                  </a:txBody>
                  <a:tcPr/>
                </a:tc>
                <a:tc hMerge="1">
                  <a:txBody>
                    <a:bodyPr/>
                    <a:lstStyle/>
                    <a:p>
                      <a:endParaRPr/>
                    </a:p>
                  </a:txBody>
                  <a:tcPr marL="68580" marR="68580" marT="34290" marB="34290" anchor="ctr">
                    <a:solidFill>
                      <a:schemeClr val="accent2"/>
                    </a:solidFill>
                  </a:tcPr>
                </a:tc>
                <a:tc hMerge="1">
                  <a:txBody>
                    <a:bodyPr/>
                    <a:lstStyle/>
                    <a:p>
                      <a:endParaRPr lang="en-US"/>
                    </a:p>
                  </a:txBody>
                  <a:tcPr/>
                </a:tc>
                <a:tc hMerge="1">
                  <a:txBody>
                    <a:bodyPr/>
                    <a:lstStyle/>
                    <a:p>
                      <a:endParaRPr lang="en-US" sz="1000">
                        <a:solidFill>
                          <a:schemeClr val="bg1"/>
                        </a:solidFill>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a:solidFill>
                          <a:schemeClr val="bg1"/>
                        </a:solidFill>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68A1F">
                        <a:alpha val="50000"/>
                      </a:srgbClr>
                    </a:solidFill>
                  </a:tcPr>
                </a:tc>
                <a:extLst>
                  <a:ext uri="{0D108BD9-81ED-4DB2-BD59-A6C34878D82A}">
                    <a16:rowId xmlns:a16="http://schemas.microsoft.com/office/drawing/2014/main" val="2992317489"/>
                  </a:ext>
                </a:extLst>
              </a:tr>
              <a:tr h="62954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tx1"/>
                        </a:solidFill>
                      </a:endParaRP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bg1"/>
                        </a:solidFill>
                      </a:endParaRPr>
                    </a:p>
                  </a:txBody>
                  <a:tcPr marL="68580" marR="68580" marT="34290" marB="34290" anchor="ctr">
                    <a:lnL w="19050" cap="flat" cmpd="sng" algn="ctr">
                      <a:no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hMerge="1">
                  <a:txBody>
                    <a:bodyPr/>
                    <a:lstStyle/>
                    <a:p>
                      <a:pPr algn="l"/>
                      <a:endParaRPr lang="en-US" sz="1000">
                        <a:solidFill>
                          <a:schemeClr val="bg1"/>
                        </a:solidFill>
                      </a:endParaRPr>
                    </a:p>
                  </a:txBody>
                  <a:tcPr marL="68580" marR="68580" marT="34290" marB="34290" anchor="c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600">
                        <a:solidFill>
                          <a:schemeClr val="bg1"/>
                        </a:solidFill>
                      </a:endParaRP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050"/>
                    </a:solidFill>
                  </a:tcPr>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600">
                          <a:solidFill>
                            <a:schemeClr val="bg1"/>
                          </a:solidFill>
                        </a:rPr>
                        <a:t>Electron Injector – </a:t>
                      </a:r>
                      <a:r>
                        <a:rPr lang="en-US" sz="1600" err="1">
                          <a:solidFill>
                            <a:schemeClr val="bg1"/>
                          </a:solidFill>
                        </a:rPr>
                        <a:t>Infras</a:t>
                      </a:r>
                      <a:r>
                        <a:rPr lang="en-US" sz="1600">
                          <a:solidFill>
                            <a:schemeClr val="bg1"/>
                          </a:solidFill>
                        </a:rPr>
                        <a:t>., LINAC, RCS, Install (Q. Wu, POC)</a:t>
                      </a:r>
                      <a:endParaRPr lang="en-US"/>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050"/>
                    </a:solidFill>
                  </a:tcPr>
                </a:tc>
                <a:tc hMerge="1">
                  <a:txBody>
                    <a:bodyPr/>
                    <a:lstStyle/>
                    <a:p>
                      <a:endParaRPr lang="en-US"/>
                    </a:p>
                  </a:txBody>
                  <a:tcPr/>
                </a:tc>
                <a:tc hMerge="1">
                  <a:txBody>
                    <a:bodyPr/>
                    <a:lstStyle/>
                    <a:p>
                      <a:endParaRPr/>
                    </a:p>
                  </a:txBody>
                  <a:tcPr marL="68580" marR="68580" marT="34290" marB="34290" anchor="ctr">
                    <a:solidFill>
                      <a:srgbClr val="00B050"/>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800">
                        <a:solidFill>
                          <a:schemeClr val="bg1"/>
                        </a:solidFill>
                      </a:endParaRP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050">
                        <a:alpha val="50000"/>
                      </a:srgbClr>
                    </a:solidFill>
                  </a:tcPr>
                </a:tc>
                <a:extLst>
                  <a:ext uri="{0D108BD9-81ED-4DB2-BD59-A6C34878D82A}">
                    <a16:rowId xmlns:a16="http://schemas.microsoft.com/office/drawing/2014/main" val="4054209051"/>
                  </a:ext>
                </a:extLst>
              </a:tr>
              <a:tr h="6095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chemeClr val="tx1"/>
                          </a:solidFill>
                          <a:effectLst/>
                          <a:uLnTx/>
                          <a:uFillTx/>
                          <a:latin typeface="Arial" panose="020B0604020202020204"/>
                          <a:ea typeface="+mn-ea"/>
                          <a:cs typeface="+mn-cs"/>
                        </a:rPr>
                        <a:t>Last SP</a:t>
                      </a:r>
                    </a:p>
                  </a:txBody>
                  <a:tcPr marL="68580" marR="68580" marT="34290" marB="3429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endParaRPr lang="en-US" sz="1000">
                        <a:solidFill>
                          <a:schemeClr val="bg1"/>
                        </a:solidFill>
                      </a:endParaRPr>
                    </a:p>
                  </a:txBody>
                  <a:tcPr marL="68580" marR="68580" marT="34290" marB="34290" anchor="ctr">
                    <a:lnL w="19050" cap="flat" cmpd="sng" algn="ctr">
                      <a:no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00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60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pPr algn="l"/>
                      <a:endParaRPr lang="en-US" sz="1600">
                        <a:solidFill>
                          <a:schemeClr val="bg1"/>
                        </a:solidFill>
                      </a:endParaRPr>
                    </a:p>
                  </a:txBody>
                  <a:tcPr marL="68580" marR="68580" marT="34290" marB="34290" anchor="ctr">
                    <a:gradFill flip="none" rotWithShape="1">
                      <a:gsLst>
                        <a:gs pos="0">
                          <a:srgbClr val="0432FF">
                            <a:tint val="66000"/>
                            <a:satMod val="160000"/>
                          </a:srgbClr>
                        </a:gs>
                        <a:gs pos="50000">
                          <a:srgbClr val="0432FF">
                            <a:tint val="44500"/>
                            <a:satMod val="160000"/>
                          </a:srgbClr>
                        </a:gs>
                        <a:gs pos="100000">
                          <a:srgbClr val="0432FF">
                            <a:tint val="23500"/>
                            <a:satMod val="160000"/>
                          </a:srgbClr>
                        </a:gs>
                      </a:gsLst>
                      <a:lin ang="2700000" scaled="1"/>
                      <a:tileRect/>
                    </a:gradFill>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n-lt"/>
                        <a:ea typeface="+mn-ea"/>
                        <a:cs typeface="+mn-cs"/>
                      </a:endParaRP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432FF">
                        <a:alpha val="76120"/>
                      </a:srgbClr>
                    </a:solidFill>
                  </a:tcPr>
                </a:tc>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n-lt"/>
                          <a:ea typeface="+mn-ea"/>
                          <a:cs typeface="+mn-cs"/>
                        </a:rPr>
                        <a:t>Energy and Luminosity Ramp-up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n-lt"/>
                          <a:ea typeface="+mn-ea"/>
                          <a:cs typeface="+mn-cs"/>
                        </a:rPr>
                        <a:t>(K. Wilson, POC)</a:t>
                      </a:r>
                    </a:p>
                  </a:txBody>
                  <a:tcPr marL="68580" marR="68580" marT="34290" marB="3429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432FF"/>
                    </a:solidFill>
                  </a:tcPr>
                </a:tc>
                <a:tc hMerge="1">
                  <a:txBody>
                    <a:bodyPr/>
                    <a:lstStyle/>
                    <a:p>
                      <a:endParaRPr lang="en-US"/>
                    </a:p>
                  </a:txBody>
                  <a:tcPr/>
                </a:tc>
                <a:tc hMerge="1">
                  <a:txBody>
                    <a:bodyPr/>
                    <a:lstStyle/>
                    <a:p>
                      <a:pPr algn="l"/>
                      <a:endParaRPr lang="en-US" sz="1800">
                        <a:solidFill>
                          <a:schemeClr val="bg1"/>
                        </a:solidFill>
                      </a:endParaRPr>
                    </a:p>
                  </a:txBody>
                  <a:tcPr marL="68580" marR="68580" marT="34290" marB="34290" anchor="ctr">
                    <a:solidFill>
                      <a:srgbClr val="0432FF"/>
                    </a:solidFill>
                  </a:tcPr>
                </a:tc>
                <a:extLst>
                  <a:ext uri="{0D108BD9-81ED-4DB2-BD59-A6C34878D82A}">
                    <a16:rowId xmlns:a16="http://schemas.microsoft.com/office/drawing/2014/main" val="963082992"/>
                  </a:ext>
                </a:extLst>
              </a:tr>
            </a:tbl>
          </a:graphicData>
        </a:graphic>
      </p:graphicFrame>
    </p:spTree>
    <p:extLst>
      <p:ext uri="{BB962C8B-B14F-4D97-AF65-F5344CB8AC3E}">
        <p14:creationId xmlns:p14="http://schemas.microsoft.com/office/powerpoint/2010/main" val="3029696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92A1-FF74-EC1F-1DB2-29F2D6794B7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8DB307-EB46-8D86-9BFF-E6720CFA27F0}"/>
              </a:ext>
            </a:extLst>
          </p:cNvPr>
          <p:cNvSpPr txBox="1">
            <a:spLocks/>
          </p:cNvSpPr>
          <p:nvPr/>
        </p:nvSpPr>
        <p:spPr>
          <a:xfrm>
            <a:off x="496303" y="9749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a:t>EIC Construction Project</a:t>
            </a:r>
          </a:p>
        </p:txBody>
      </p:sp>
      <p:sp>
        <p:nvSpPr>
          <p:cNvPr id="9" name="Slide Number Placeholder 1">
            <a:extLst>
              <a:ext uri="{FF2B5EF4-FFF2-40B4-BE49-F238E27FC236}">
                <a16:creationId xmlns:a16="http://schemas.microsoft.com/office/drawing/2014/main" id="{6C5B2FC1-8502-B3A8-20FC-313F34BCEACB}"/>
              </a:ext>
            </a:extLst>
          </p:cNvPr>
          <p:cNvSpPr txBox="1">
            <a:spLocks/>
          </p:cNvSpPr>
          <p:nvPr/>
        </p:nvSpPr>
        <p:spPr>
          <a:xfrm>
            <a:off x="11451649" y="6533724"/>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13</a:t>
            </a:fld>
            <a:endParaRPr lang="en-US" sz="1000"/>
          </a:p>
        </p:txBody>
      </p:sp>
      <p:sp>
        <p:nvSpPr>
          <p:cNvPr id="3" name="TextBox 2">
            <a:extLst>
              <a:ext uri="{FF2B5EF4-FFF2-40B4-BE49-F238E27FC236}">
                <a16:creationId xmlns:a16="http://schemas.microsoft.com/office/drawing/2014/main" id="{E2373312-AC85-03DB-0320-8DF7BA80C7B0}"/>
              </a:ext>
            </a:extLst>
          </p:cNvPr>
          <p:cNvSpPr txBox="1"/>
          <p:nvPr/>
        </p:nvSpPr>
        <p:spPr>
          <a:xfrm>
            <a:off x="432803" y="5482418"/>
            <a:ext cx="11424829" cy="584775"/>
          </a:xfrm>
          <a:prstGeom prst="rect">
            <a:avLst/>
          </a:prstGeom>
          <a:solidFill>
            <a:schemeClr val="bg1"/>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algn="just"/>
            <a:r>
              <a:rPr lang="en-US" sz="1600">
                <a:solidFill>
                  <a:schemeClr val="tx1"/>
                </a:solidFill>
              </a:rPr>
              <a:t>In-Kind Contribution Plan:  5% or more of the accelerator scope and 30% of the detector scope.  New accelerator opportunities.</a:t>
            </a:r>
          </a:p>
        </p:txBody>
      </p:sp>
      <p:graphicFrame>
        <p:nvGraphicFramePr>
          <p:cNvPr id="11" name="Table 10">
            <a:extLst>
              <a:ext uri="{FF2B5EF4-FFF2-40B4-BE49-F238E27FC236}">
                <a16:creationId xmlns:a16="http://schemas.microsoft.com/office/drawing/2014/main" id="{A9FBBF8B-84EA-4B16-92C9-4918219FC8A8}"/>
              </a:ext>
            </a:extLst>
          </p:cNvPr>
          <p:cNvGraphicFramePr>
            <a:graphicFrameLocks noGrp="1"/>
          </p:cNvGraphicFramePr>
          <p:nvPr/>
        </p:nvGraphicFramePr>
        <p:xfrm>
          <a:off x="432803" y="1153209"/>
          <a:ext cx="11424829" cy="4216762"/>
        </p:xfrm>
        <a:graphic>
          <a:graphicData uri="http://schemas.openxmlformats.org/drawingml/2006/table">
            <a:tbl>
              <a:tblPr firstRow="1" firstCol="1" bandRow="1"/>
              <a:tblGrid>
                <a:gridCol w="1270697">
                  <a:extLst>
                    <a:ext uri="{9D8B030D-6E8A-4147-A177-3AD203B41FA5}">
                      <a16:colId xmlns:a16="http://schemas.microsoft.com/office/drawing/2014/main" val="4229855162"/>
                    </a:ext>
                  </a:extLst>
                </a:gridCol>
                <a:gridCol w="4306670">
                  <a:extLst>
                    <a:ext uri="{9D8B030D-6E8A-4147-A177-3AD203B41FA5}">
                      <a16:colId xmlns:a16="http://schemas.microsoft.com/office/drawing/2014/main" val="487975367"/>
                    </a:ext>
                  </a:extLst>
                </a:gridCol>
                <a:gridCol w="5847462">
                  <a:extLst>
                    <a:ext uri="{9D8B030D-6E8A-4147-A177-3AD203B41FA5}">
                      <a16:colId xmlns:a16="http://schemas.microsoft.com/office/drawing/2014/main" val="1995950263"/>
                    </a:ext>
                  </a:extLst>
                </a:gridCol>
              </a:tblGrid>
              <a:tr h="187276">
                <a:tc row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spcBef>
                          <a:spcPts val="0"/>
                        </a:spcBef>
                        <a:spcAft>
                          <a:spcPts val="600"/>
                        </a:spcAft>
                      </a:pPr>
                      <a:r>
                        <a:rPr lang="en-US" sz="1400">
                          <a:solidFill>
                            <a:schemeClr val="tx1"/>
                          </a:solidFill>
                          <a:effectLst/>
                          <a:latin typeface="+mn-lt"/>
                          <a:ea typeface="Times New Roman" panose="02020603050405020304" pitchFamily="18" charset="0"/>
                          <a:cs typeface="Times New Roman" panose="02020603050405020304" pitchFamily="18" charset="0"/>
                        </a:rPr>
                        <a:t>CD-3x &amp; NYS Scope</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CD-3A, Long Lead Procurement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l">
                        <a:spcBef>
                          <a:spcPts val="0"/>
                        </a:spcBef>
                        <a:spcAft>
                          <a:spcPts val="600"/>
                        </a:spcAft>
                      </a:pPr>
                      <a:r>
                        <a:rPr lang="en-US" sz="1400" b="0">
                          <a:solidFill>
                            <a:schemeClr val="tx1"/>
                          </a:solidFill>
                          <a:effectLst/>
                          <a:latin typeface="+mn-lt"/>
                          <a:ea typeface="Times New Roman" panose="02020603050405020304" pitchFamily="18" charset="0"/>
                          <a:cs typeface="Times New Roman" panose="02020603050405020304" pitchFamily="18" charset="0"/>
                        </a:rPr>
                        <a:t>3A: ~40% scope in ASR; ~6% IR; 54% in DET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962812097"/>
                  </a:ext>
                </a:extLst>
              </a:tr>
              <a:tr h="187276">
                <a:tc v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a:solidFill>
                            <a:schemeClr val="tx1"/>
                          </a:solidFill>
                          <a:effectLst/>
                          <a:latin typeface="+mn-lt"/>
                          <a:ea typeface="Times New Roman" panose="02020603050405020304" pitchFamily="18" charset="0"/>
                          <a:cs typeface="Times New Roman" panose="02020603050405020304" pitchFamily="18" charset="0"/>
                        </a:rPr>
                        <a:t>CD-3B, Long Lead Procurement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a:solidFill>
                            <a:schemeClr val="tx1"/>
                          </a:solidFill>
                          <a:effectLst/>
                          <a:latin typeface="+mn-lt"/>
                          <a:ea typeface="Times New Roman" panose="02020603050405020304" pitchFamily="18" charset="0"/>
                          <a:cs typeface="Times New Roman" panose="02020603050405020304" pitchFamily="18" charset="0"/>
                        </a:rPr>
                        <a:t>3B: ~75% scope in ASR; 25% DET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29466448"/>
                  </a:ext>
                </a:extLst>
              </a:tr>
              <a:tr h="460532">
                <a:tc v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a:solidFill>
                            <a:schemeClr val="tx1"/>
                          </a:solidFill>
                          <a:effectLst/>
                          <a:latin typeface="+mn-lt"/>
                          <a:ea typeface="Times New Roman" panose="02020603050405020304" pitchFamily="18" charset="0"/>
                          <a:cs typeface="Times New Roman" panose="02020603050405020304" pitchFamily="18" charset="0"/>
                        </a:rPr>
                        <a:t>NYS Civil Construction Project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i="0" u="none" strike="noStrike" kern="1200">
                          <a:solidFill>
                            <a:schemeClr val="tx1"/>
                          </a:solidFill>
                          <a:effectLst/>
                          <a:latin typeface="+mn-lt"/>
                          <a:ea typeface="+mn-ea"/>
                          <a:cs typeface="+mn-cs"/>
                        </a:rPr>
                        <a:t>Site Preparation work and construction of Service Buildings and support systems related to the ASR subproject.</a:t>
                      </a:r>
                      <a:endParaRPr lang="en-US" sz="1400" b="0">
                        <a:solidFill>
                          <a:schemeClr val="tx1"/>
                        </a:solidFill>
                        <a:effectLst/>
                        <a:latin typeface="+mn-lt"/>
                        <a:ea typeface="Times New Roman" panose="02020603050405020304" pitchFamily="18" charset="0"/>
                        <a:cs typeface="Times New Roman" panose="02020603050405020304" pitchFamily="18" charset="0"/>
                      </a:endParaRP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980195560"/>
                  </a:ext>
                </a:extLst>
              </a:tr>
              <a:tr h="515009">
                <a:tc row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a:spcBef>
                          <a:spcPts val="0"/>
                        </a:spcBef>
                        <a:spcAft>
                          <a:spcPts val="600"/>
                        </a:spcAft>
                      </a:pPr>
                      <a:r>
                        <a:rPr lang="en-US" sz="1400">
                          <a:solidFill>
                            <a:schemeClr val="tx1"/>
                          </a:solidFill>
                          <a:effectLst/>
                          <a:latin typeface="+mn-lt"/>
                          <a:cs typeface="Times New Roman"/>
                        </a:rPr>
                        <a:t> Initial Science Program Scope</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Accelerator Storage Rings </a:t>
                      </a:r>
                    </a:p>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(ASR)</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ACDB"/>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l">
                        <a:spcBef>
                          <a:spcPts val="0"/>
                        </a:spcBef>
                        <a:spcAft>
                          <a:spcPts val="600"/>
                        </a:spcAft>
                      </a:pPr>
                      <a:r>
                        <a:rPr lang="en-US" sz="1400" b="0">
                          <a:solidFill>
                            <a:schemeClr val="tx1"/>
                          </a:solidFill>
                          <a:effectLst/>
                          <a:latin typeface="+mn-lt"/>
                        </a:rPr>
                        <a:t>Hadron Storage Ring Modifications, Electron Storage Ring (10 GeV) and related infrastructure.</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ACDB"/>
                    </a:solidFill>
                  </a:tcPr>
                </a:tc>
                <a:extLst>
                  <a:ext uri="{0D108BD9-81ED-4DB2-BD59-A6C34878D82A}">
                    <a16:rowId xmlns:a16="http://schemas.microsoft.com/office/drawing/2014/main" val="2839195575"/>
                  </a:ext>
                </a:extLst>
              </a:tr>
              <a:tr h="515009">
                <a:tc vMerge="1">
                  <a:txBody>
                    <a:bodyPr/>
                    <a:lstStyle/>
                    <a:p>
                      <a:pPr marL="0" marR="0" algn="ctr" defTabSz="457200" rtl="0" eaLnBrk="1" latinLnBrk="0" hangingPunct="1">
                        <a:spcBef>
                          <a:spcPts val="0"/>
                        </a:spcBef>
                        <a:spcAft>
                          <a:spcPts val="600"/>
                        </a:spcAft>
                      </a:pPr>
                      <a:r>
                        <a:rPr lang="en-US" sz="1800" b="1" kern="1200">
                          <a:solidFill>
                            <a:schemeClr val="lt1"/>
                          </a:solidFill>
                          <a:effectLst/>
                          <a:latin typeface="+mn-lt"/>
                          <a:ea typeface="+mn-ea"/>
                          <a:cs typeface="+mn-cs"/>
                        </a:rPr>
                        <a:t>x</a:t>
                      </a:r>
                    </a:p>
                  </a:txBody>
                  <a:tcPr marL="117091" marR="117091"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a:solidFill>
                            <a:schemeClr val="tx1"/>
                          </a:solidFill>
                          <a:effectLst/>
                          <a:latin typeface="+mn-lt"/>
                          <a:ea typeface="+mn-ea"/>
                          <a:cs typeface="Times New Roman" panose="02020603050405020304" pitchFamily="18" charset="0"/>
                        </a:rPr>
                        <a:t>Detector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a:solidFill>
                            <a:schemeClr val="tx1"/>
                          </a:solidFill>
                          <a:effectLst/>
                          <a:latin typeface="+mn-lt"/>
                          <a:ea typeface="+mn-ea"/>
                          <a:cs typeface="Times New Roman" panose="02020603050405020304" pitchFamily="18" charset="0"/>
                        </a:rPr>
                        <a:t>(DET)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62466">
                        <a:lumMod val="40000"/>
                        <a:lumOff val="6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a:solidFill>
                            <a:schemeClr val="tx1"/>
                          </a:solidFill>
                          <a:effectLst/>
                          <a:latin typeface="+mn-lt"/>
                        </a:rPr>
                        <a:t>ePIC Detector including SC magnet, detector systems, and integration and installation.</a:t>
                      </a:r>
                      <a:endParaRPr lang="en-US" sz="1400" b="0" kern="1200">
                        <a:solidFill>
                          <a:schemeClr val="tx1"/>
                        </a:solidFill>
                        <a:effectLst/>
                        <a:latin typeface="+mn-lt"/>
                        <a:ea typeface="+mn-ea"/>
                        <a:cs typeface="+mn-cs"/>
                      </a:endParaRP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62466">
                        <a:lumMod val="40000"/>
                        <a:lumOff val="60000"/>
                      </a:srgbClr>
                    </a:solidFill>
                  </a:tcPr>
                </a:tc>
                <a:extLst>
                  <a:ext uri="{0D108BD9-81ED-4DB2-BD59-A6C34878D82A}">
                    <a16:rowId xmlns:a16="http://schemas.microsoft.com/office/drawing/2014/main" val="2050134608"/>
                  </a:ext>
                </a:extLst>
              </a:tr>
              <a:tr h="515009">
                <a:tc v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a:solidFill>
                            <a:sysClr val="windowText" lastClr="000000"/>
                          </a:solidFill>
                          <a:effectLst/>
                          <a:latin typeface="+mn-lt"/>
                          <a:ea typeface="+mn-ea"/>
                          <a:cs typeface="Times New Roman" panose="02020603050405020304" pitchFamily="18" charset="0"/>
                        </a:rPr>
                        <a:t>Interaction Region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a:solidFill>
                            <a:sysClr val="windowText" lastClr="000000"/>
                          </a:solidFill>
                          <a:effectLst/>
                          <a:latin typeface="+mn-lt"/>
                          <a:ea typeface="+mn-ea"/>
                          <a:cs typeface="Times New Roman" panose="02020603050405020304" pitchFamily="18" charset="0"/>
                        </a:rPr>
                        <a:t>(IR)</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68A1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a:solidFill>
                            <a:sysClr val="windowText" lastClr="000000"/>
                          </a:solidFill>
                          <a:effectLst/>
                          <a:latin typeface="+mn-lt"/>
                        </a:rPr>
                        <a:t>Interaction Region including the SC magnets and 197 MHz crab cavities.</a:t>
                      </a:r>
                      <a:endParaRPr lang="en-US" sz="1400" b="0" kern="1200">
                        <a:solidFill>
                          <a:sysClr val="windowText" lastClr="000000"/>
                        </a:solidFill>
                        <a:effectLst/>
                        <a:latin typeface="+mn-lt"/>
                        <a:ea typeface="+mn-ea"/>
                        <a:cs typeface="+mn-cs"/>
                      </a:endParaRP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68A1F"/>
                    </a:solidFill>
                  </a:tcPr>
                </a:tc>
                <a:extLst>
                  <a:ext uri="{0D108BD9-81ED-4DB2-BD59-A6C34878D82A}">
                    <a16:rowId xmlns:a16="http://schemas.microsoft.com/office/drawing/2014/main" val="3341469065"/>
                  </a:ext>
                </a:extLst>
              </a:tr>
              <a:tr h="515009">
                <a:tc vMerge="1">
                  <a:txBody>
                    <a:bodyPr/>
                    <a:lstStyle/>
                    <a:p>
                      <a:pPr marL="0" marR="0" algn="ctr">
                        <a:spcBef>
                          <a:spcPts val="0"/>
                        </a:spcBef>
                        <a:spcAft>
                          <a:spcPts val="6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x</a:t>
                      </a:r>
                    </a:p>
                  </a:txBody>
                  <a:tcPr marL="117091" marR="117091"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spcBef>
                          <a:spcPts val="0"/>
                        </a:spcBef>
                        <a:spcAft>
                          <a:spcPts val="600"/>
                        </a:spcAft>
                      </a:pPr>
                      <a:r>
                        <a:rPr lang="en-US" sz="1400" b="1" kern="1200">
                          <a:solidFill>
                            <a:schemeClr val="tx1"/>
                          </a:solidFill>
                          <a:effectLst/>
                          <a:latin typeface="+mn-lt"/>
                          <a:ea typeface="+mn-ea"/>
                          <a:cs typeface="Times New Roman" panose="02020603050405020304" pitchFamily="18" charset="0"/>
                        </a:rPr>
                        <a:t>Electron Injectors </a:t>
                      </a:r>
                    </a:p>
                    <a:p>
                      <a:pPr marL="0" marR="0" algn="ctr">
                        <a:spcBef>
                          <a:spcPts val="0"/>
                        </a:spcBef>
                        <a:spcAft>
                          <a:spcPts val="600"/>
                        </a:spcAft>
                      </a:pPr>
                      <a:r>
                        <a:rPr lang="en-US" sz="1400" b="1" kern="1200">
                          <a:solidFill>
                            <a:schemeClr val="tx1"/>
                          </a:solidFill>
                          <a:effectLst/>
                          <a:latin typeface="+mn-lt"/>
                          <a:ea typeface="+mn-ea"/>
                          <a:cs typeface="Times New Roman" panose="02020603050405020304" pitchFamily="18" charset="0"/>
                        </a:rPr>
                        <a:t>(EIN) </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l">
                        <a:spcBef>
                          <a:spcPts val="0"/>
                        </a:spcBef>
                        <a:spcAft>
                          <a:spcPts val="600"/>
                        </a:spcAft>
                      </a:pPr>
                      <a:r>
                        <a:rPr lang="en-US" sz="1400" b="0">
                          <a:solidFill>
                            <a:schemeClr val="tx1"/>
                          </a:solidFill>
                          <a:effectLst/>
                          <a:latin typeface="+mn-lt"/>
                        </a:rPr>
                        <a:t>Electron Injectors (LINAC, BAR &amp; RCS @ 10 GeV) and related infrastructure.</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362617406"/>
                  </a:ext>
                </a:extLst>
              </a:tr>
              <a:tr h="56546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algn="ctr" defTabSz="457200" rtl="0" eaLnBrk="1" latinLnBrk="0" hangingPunct="1">
                        <a:spcBef>
                          <a:spcPts val="0"/>
                        </a:spcBef>
                        <a:spcAft>
                          <a:spcPts val="600"/>
                        </a:spcAft>
                      </a:pPr>
                      <a:r>
                        <a:rPr lang="en-US" sz="1400" b="1" kern="1200">
                          <a:solidFill>
                            <a:schemeClr val="tx1"/>
                          </a:solidFill>
                          <a:effectLst/>
                          <a:latin typeface="+mn-lt"/>
                          <a:ea typeface="+mn-ea"/>
                          <a:cs typeface="Times New Roman" panose="02020603050405020304" pitchFamily="18" charset="0"/>
                        </a:rPr>
                        <a:t>Full</a:t>
                      </a:r>
                      <a:r>
                        <a:rPr lang="en-US" sz="1400" b="1" kern="1200">
                          <a:solidFill>
                            <a:schemeClr val="lt1"/>
                          </a:solidFill>
                          <a:effectLst/>
                          <a:latin typeface="+mn-lt"/>
                          <a:ea typeface="+mn-ea"/>
                          <a:cs typeface="Times New Roman" panose="02020603050405020304" pitchFamily="18" charset="0"/>
                        </a:rPr>
                        <a:t> </a:t>
                      </a:r>
                      <a:r>
                        <a:rPr lang="en-US" sz="1400" b="1" kern="1200">
                          <a:solidFill>
                            <a:schemeClr val="tx1"/>
                          </a:solidFill>
                          <a:effectLst/>
                          <a:latin typeface="+mn-lt"/>
                          <a:ea typeface="+mn-ea"/>
                          <a:cs typeface="Times New Roman" panose="02020603050405020304" pitchFamily="18" charset="0"/>
                        </a:rPr>
                        <a:t>Scope</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alpha val="53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Energy and Luminosity Ramp-up</a:t>
                      </a:r>
                    </a:p>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(ELR)</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a:solidFill>
                            <a:schemeClr val="tx1"/>
                          </a:solidFill>
                          <a:effectLst/>
                          <a:latin typeface="+mn-lt"/>
                          <a:ea typeface="Times New Roman" panose="02020603050405020304" pitchFamily="18" charset="0"/>
                          <a:cs typeface="Times New Roman" panose="02020603050405020304" pitchFamily="18" charset="0"/>
                        </a:rPr>
                        <a:t>Accelerator scope required to increase Energy (18GeV e-, RCS SRF &amp; Cryo, 394 MHz crab cavities, 41 GeV by-pass, </a:t>
                      </a:r>
                      <a:r>
                        <a:rPr lang="en-US" sz="1400">
                          <a:solidFill>
                            <a:schemeClr val="tx1"/>
                          </a:solidFill>
                        </a:rPr>
                        <a:t>ESR and HSR RF amplifiers, etc.</a:t>
                      </a:r>
                      <a:r>
                        <a:rPr lang="en-US" sz="1400" b="0">
                          <a:solidFill>
                            <a:schemeClr val="tx1"/>
                          </a:solidFill>
                          <a:effectLst/>
                          <a:latin typeface="+mn-lt"/>
                          <a:ea typeface="Times New Roman" panose="02020603050405020304" pitchFamily="18" charset="0"/>
                          <a:cs typeface="Times New Roman" panose="02020603050405020304" pitchFamily="18" charset="0"/>
                        </a:rPr>
                        <a:t>)</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678458136"/>
                  </a:ext>
                </a:extLst>
              </a:tr>
              <a:tr h="62939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indent="0" algn="ctr" defTabSz="114300" rtl="0" eaLnBrk="1" latinLnBrk="0" hangingPunct="1">
                        <a:spcBef>
                          <a:spcPts val="0"/>
                        </a:spcBef>
                        <a:spcAft>
                          <a:spcPts val="600"/>
                        </a:spcAft>
                        <a:tabLst/>
                      </a:pPr>
                      <a:r>
                        <a:rPr lang="en-US" sz="1400">
                          <a:solidFill>
                            <a:schemeClr val="tx1"/>
                          </a:solidFill>
                          <a:effectLst/>
                          <a:latin typeface="+mn-lt"/>
                          <a:ea typeface="Times New Roman" panose="02020603050405020304" pitchFamily="18" charset="0"/>
                          <a:cs typeface="Times New Roman" panose="02020603050405020304" pitchFamily="18" charset="0"/>
                        </a:rPr>
                        <a:t>PM &amp; CX</a:t>
                      </a:r>
                      <a:endParaRPr lang="en-US" sz="1400" b="1" kern="1200">
                        <a:solidFill>
                          <a:schemeClr val="tx1"/>
                        </a:solidFill>
                        <a:effectLst/>
                        <a:latin typeface="+mn-lt"/>
                        <a:ea typeface="+mn-ea"/>
                        <a:cs typeface="Times New Roman" panose="02020603050405020304" pitchFamily="18" charset="0"/>
                      </a:endParaRP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489D">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Project Management and Global Services </a:t>
                      </a:r>
                    </a:p>
                    <a:p>
                      <a:pPr marL="0" marR="0" algn="ctr">
                        <a:spcBef>
                          <a:spcPts val="0"/>
                        </a:spcBef>
                        <a:spcAft>
                          <a:spcPts val="600"/>
                        </a:spcAft>
                      </a:pPr>
                      <a:r>
                        <a:rPr lang="en-US" sz="1400" b="1">
                          <a:solidFill>
                            <a:schemeClr val="tx1"/>
                          </a:solidFill>
                          <a:effectLst/>
                          <a:latin typeface="+mn-lt"/>
                          <a:ea typeface="Times New Roman" panose="02020603050405020304" pitchFamily="18" charset="0"/>
                          <a:cs typeface="Times New Roman" panose="02020603050405020304" pitchFamily="18" charset="0"/>
                        </a:rPr>
                        <a:t>(PMG)</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489D">
                        <a:lumMod val="60000"/>
                        <a:lumOff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algn="l">
                        <a:spcBef>
                          <a:spcPts val="0"/>
                        </a:spcBef>
                        <a:spcAft>
                          <a:spcPts val="600"/>
                        </a:spcAft>
                      </a:pPr>
                      <a:r>
                        <a:rPr lang="en-US" sz="1400" b="0">
                          <a:solidFill>
                            <a:schemeClr val="tx1"/>
                          </a:solidFill>
                          <a:effectLst/>
                          <a:latin typeface="+mn-lt"/>
                          <a:ea typeface="Times New Roman" panose="02020603050405020304" pitchFamily="18" charset="0"/>
                          <a:cs typeface="Times New Roman" panose="02020603050405020304" pitchFamily="18" charset="0"/>
                        </a:rPr>
                        <a:t>Project and Technical integration support to  entire project and integration and beam commissioning. </a:t>
                      </a:r>
                    </a:p>
                  </a:txBody>
                  <a:tcPr marL="117091" marR="117091"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489D">
                        <a:lumMod val="60000"/>
                        <a:lumOff val="40000"/>
                      </a:srgbClr>
                    </a:solidFill>
                  </a:tcPr>
                </a:tc>
                <a:extLst>
                  <a:ext uri="{0D108BD9-81ED-4DB2-BD59-A6C34878D82A}">
                    <a16:rowId xmlns:a16="http://schemas.microsoft.com/office/drawing/2014/main" val="619991890"/>
                  </a:ext>
                </a:extLst>
              </a:tr>
            </a:tbl>
          </a:graphicData>
        </a:graphic>
      </p:graphicFrame>
    </p:spTree>
    <p:extLst>
      <p:ext uri="{BB962C8B-B14F-4D97-AF65-F5344CB8AC3E}">
        <p14:creationId xmlns:p14="http://schemas.microsoft.com/office/powerpoint/2010/main" val="3487017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normAutofit/>
          </a:bodyPr>
          <a:lstStyle/>
          <a:p>
            <a:r>
              <a:rPr lang="en-US" sz="4000" dirty="0"/>
              <a:t>EIC Reference Schedule - Subprojects</a:t>
            </a:r>
            <a:endParaRPr lang="en-US" sz="4000" dirty="0">
              <a:cs typeface="Arial"/>
            </a:endParaRPr>
          </a:p>
        </p:txBody>
      </p:sp>
      <p:sp>
        <p:nvSpPr>
          <p:cNvPr id="9" name="Slide Number Placeholder 1">
            <a:extLst>
              <a:ext uri="{FF2B5EF4-FFF2-40B4-BE49-F238E27FC236}">
                <a16:creationId xmlns:a16="http://schemas.microsoft.com/office/drawing/2014/main" id="{B92715B5-2864-43FB-9D95-6D2EBBFB6F1D}"/>
              </a:ext>
            </a:extLst>
          </p:cNvPr>
          <p:cNvSpPr>
            <a:spLocks noGrp="1"/>
          </p:cNvSpPr>
          <p:nvPr>
            <p:ph type="sldNum" sz="quarter" idx="4"/>
          </p:nvPr>
        </p:nvSpPr>
        <p:spPr>
          <a:xfrm>
            <a:off x="11466934" y="6376244"/>
            <a:ext cx="432486" cy="365125"/>
          </a:xfrm>
        </p:spPr>
        <p:txBody>
          <a:bodyPr/>
          <a:lstStyle/>
          <a:p>
            <a:pPr algn="ctr"/>
            <a:fld id="{933A556B-7C63-244D-9B7C-B0EA8042B330}" type="slidenum">
              <a:rPr lang="en-US" smtClean="0"/>
              <a:pPr algn="ctr"/>
              <a:t>14</a:t>
            </a:fld>
            <a:endParaRPr lang="en-US"/>
          </a:p>
        </p:txBody>
      </p:sp>
      <p:pic>
        <p:nvPicPr>
          <p:cNvPr id="5" name="Picture 4">
            <a:extLst>
              <a:ext uri="{FF2B5EF4-FFF2-40B4-BE49-F238E27FC236}">
                <a16:creationId xmlns:a16="http://schemas.microsoft.com/office/drawing/2014/main" id="{829B2B7A-8459-4E6E-B57E-FFE509BF3778}"/>
              </a:ext>
            </a:extLst>
          </p:cNvPr>
          <p:cNvPicPr>
            <a:picLocks noChangeAspect="1"/>
          </p:cNvPicPr>
          <p:nvPr/>
        </p:nvPicPr>
        <p:blipFill>
          <a:blip r:embed="rId2"/>
          <a:stretch>
            <a:fillRect/>
          </a:stretch>
        </p:blipFill>
        <p:spPr>
          <a:xfrm>
            <a:off x="1931893" y="934357"/>
            <a:ext cx="7736541" cy="5196184"/>
          </a:xfrm>
          <a:prstGeom prst="rect">
            <a:avLst/>
          </a:prstGeom>
        </p:spPr>
      </p:pic>
    </p:spTree>
    <p:extLst>
      <p:ext uri="{BB962C8B-B14F-4D97-AF65-F5344CB8AC3E}">
        <p14:creationId xmlns:p14="http://schemas.microsoft.com/office/powerpoint/2010/main" val="30920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6F2B2-AD7F-764D-BA7F-0F5C36DC0D7F}"/>
              </a:ext>
            </a:extLst>
          </p:cNvPr>
          <p:cNvSpPr>
            <a:spLocks noGrp="1"/>
          </p:cNvSpPr>
          <p:nvPr>
            <p:ph type="title"/>
          </p:nvPr>
        </p:nvSpPr>
        <p:spPr>
          <a:xfrm>
            <a:off x="571500" y="-81077"/>
            <a:ext cx="11049000" cy="1325563"/>
          </a:xfrm>
        </p:spPr>
        <p:txBody>
          <a:bodyPr anchor="ctr">
            <a:noAutofit/>
          </a:bodyPr>
          <a:lstStyle/>
          <a:p>
            <a:r>
              <a:rPr lang="en-US" sz="4000" dirty="0"/>
              <a:t>EIC Early Science Program Reach: </a:t>
            </a:r>
            <a:br>
              <a:rPr lang="en-US" sz="4000" dirty="0"/>
            </a:br>
            <a:r>
              <a:rPr lang="en-US" sz="2400" dirty="0">
                <a:solidFill>
                  <a:srgbClr val="00B050"/>
                </a:solidFill>
              </a:rPr>
              <a:t>All</a:t>
            </a:r>
            <a:r>
              <a:rPr lang="en-US" sz="2400" dirty="0"/>
              <a:t> </a:t>
            </a:r>
            <a:r>
              <a:rPr lang="en-US" sz="2400" dirty="0">
                <a:solidFill>
                  <a:srgbClr val="00B050"/>
                </a:solidFill>
              </a:rPr>
              <a:t>components of the NAS Report Science will start </a:t>
            </a:r>
            <a:endParaRPr lang="en-US" sz="2400" dirty="0">
              <a:solidFill>
                <a:srgbClr val="00B050"/>
              </a:solidFill>
              <a:cs typeface="Arial"/>
            </a:endParaRPr>
          </a:p>
        </p:txBody>
      </p:sp>
      <p:sp>
        <p:nvSpPr>
          <p:cNvPr id="5" name="Slide Number Placeholder 1">
            <a:extLst>
              <a:ext uri="{FF2B5EF4-FFF2-40B4-BE49-F238E27FC236}">
                <a16:creationId xmlns:a16="http://schemas.microsoft.com/office/drawing/2014/main" id="{1747DC8C-CB28-F9E9-B8E4-E36A9A9B32A0}"/>
              </a:ext>
            </a:extLst>
          </p:cNvPr>
          <p:cNvSpPr txBox="1">
            <a:spLocks/>
          </p:cNvSpPr>
          <p:nvPr/>
        </p:nvSpPr>
        <p:spPr>
          <a:xfrm>
            <a:off x="11442578" y="6463737"/>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15</a:t>
            </a:fld>
            <a:endParaRPr lang="en-US" sz="1000"/>
          </a:p>
        </p:txBody>
      </p:sp>
      <p:sp>
        <p:nvSpPr>
          <p:cNvPr id="22" name="Rectangle 21">
            <a:extLst>
              <a:ext uri="{FF2B5EF4-FFF2-40B4-BE49-F238E27FC236}">
                <a16:creationId xmlns:a16="http://schemas.microsoft.com/office/drawing/2014/main" id="{CC16ED48-FAC2-E9C1-3933-7289625C4502}"/>
              </a:ext>
            </a:extLst>
          </p:cNvPr>
          <p:cNvSpPr/>
          <p:nvPr/>
        </p:nvSpPr>
        <p:spPr>
          <a:xfrm>
            <a:off x="9859617" y="1499617"/>
            <a:ext cx="2024518" cy="914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Limit 1</a:t>
            </a:r>
          </a:p>
          <a:p>
            <a:pPr algn="ctr"/>
            <a:r>
              <a:rPr lang="en-US" sz="1600"/>
              <a:t>Delay of hadron low-energy bypass</a:t>
            </a:r>
          </a:p>
        </p:txBody>
      </p:sp>
      <p:sp>
        <p:nvSpPr>
          <p:cNvPr id="23" name="Rectangle 22">
            <a:extLst>
              <a:ext uri="{FF2B5EF4-FFF2-40B4-BE49-F238E27FC236}">
                <a16:creationId xmlns:a16="http://schemas.microsoft.com/office/drawing/2014/main" id="{CA1147F3-0609-C99B-10B6-3C7F5D30EB86}"/>
              </a:ext>
            </a:extLst>
          </p:cNvPr>
          <p:cNvSpPr/>
          <p:nvPr/>
        </p:nvSpPr>
        <p:spPr>
          <a:xfrm>
            <a:off x="9853270" y="2927103"/>
            <a:ext cx="2024518" cy="914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Limit 2</a:t>
            </a:r>
          </a:p>
          <a:p>
            <a:pPr algn="ctr"/>
            <a:r>
              <a:rPr lang="en-US" sz="1600"/>
              <a:t>Delayed RF for </a:t>
            </a:r>
          </a:p>
          <a:p>
            <a:pPr algn="ctr"/>
            <a:r>
              <a:rPr lang="en-US" sz="1600"/>
              <a:t>18 GeV e </a:t>
            </a:r>
          </a:p>
        </p:txBody>
      </p:sp>
      <p:sp>
        <p:nvSpPr>
          <p:cNvPr id="24" name="Rectangle 23">
            <a:extLst>
              <a:ext uri="{FF2B5EF4-FFF2-40B4-BE49-F238E27FC236}">
                <a16:creationId xmlns:a16="http://schemas.microsoft.com/office/drawing/2014/main" id="{F603B887-2684-24E5-2C5D-EE5070B2A810}"/>
              </a:ext>
            </a:extLst>
          </p:cNvPr>
          <p:cNvSpPr/>
          <p:nvPr/>
        </p:nvSpPr>
        <p:spPr>
          <a:xfrm>
            <a:off x="9855041" y="4290185"/>
            <a:ext cx="2024518" cy="1068198"/>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Limit 3</a:t>
            </a:r>
          </a:p>
          <a:p>
            <a:pPr algn="ctr"/>
            <a:r>
              <a:rPr lang="en-US" sz="1600" dirty="0"/>
              <a:t>Delayed 28 </a:t>
            </a:r>
            <a:r>
              <a:rPr lang="en-US" sz="1600" dirty="0" err="1"/>
              <a:t>nC</a:t>
            </a:r>
            <a:r>
              <a:rPr lang="en-US" sz="1600" dirty="0"/>
              <a:t> and low energy hadron beam cooling</a:t>
            </a:r>
          </a:p>
        </p:txBody>
      </p:sp>
      <p:grpSp>
        <p:nvGrpSpPr>
          <p:cNvPr id="7" name="Group 6">
            <a:extLst>
              <a:ext uri="{FF2B5EF4-FFF2-40B4-BE49-F238E27FC236}">
                <a16:creationId xmlns:a16="http://schemas.microsoft.com/office/drawing/2014/main" id="{4B99E451-B03C-BDB0-B5C8-0F9E4EEC1351}"/>
              </a:ext>
            </a:extLst>
          </p:cNvPr>
          <p:cNvGrpSpPr/>
          <p:nvPr/>
        </p:nvGrpSpPr>
        <p:grpSpPr>
          <a:xfrm>
            <a:off x="1205411" y="1106622"/>
            <a:ext cx="8309534" cy="5051207"/>
            <a:chOff x="243840" y="843551"/>
            <a:chExt cx="9171320" cy="6012778"/>
          </a:xfrm>
        </p:grpSpPr>
        <p:pic>
          <p:nvPicPr>
            <p:cNvPr id="6" name="Picture 5">
              <a:extLst>
                <a:ext uri="{FF2B5EF4-FFF2-40B4-BE49-F238E27FC236}">
                  <a16:creationId xmlns:a16="http://schemas.microsoft.com/office/drawing/2014/main" id="{80E878F0-7CE1-E1BB-78ED-2AC7B8AF0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843551"/>
              <a:ext cx="9171320" cy="6012778"/>
            </a:xfrm>
            <a:prstGeom prst="rect">
              <a:avLst/>
            </a:prstGeom>
            <a:solidFill>
              <a:schemeClr val="bg1"/>
            </a:solidFill>
          </p:spPr>
        </p:pic>
        <p:grpSp>
          <p:nvGrpSpPr>
            <p:cNvPr id="20" name="Group 19">
              <a:extLst>
                <a:ext uri="{FF2B5EF4-FFF2-40B4-BE49-F238E27FC236}">
                  <a16:creationId xmlns:a16="http://schemas.microsoft.com/office/drawing/2014/main" id="{3DD44242-E2FC-872D-D3BC-E763E5BD19BC}"/>
                </a:ext>
              </a:extLst>
            </p:cNvPr>
            <p:cNvGrpSpPr/>
            <p:nvPr/>
          </p:nvGrpSpPr>
          <p:grpSpPr>
            <a:xfrm>
              <a:off x="3424296" y="1257844"/>
              <a:ext cx="777935" cy="4740440"/>
              <a:chOff x="3570068" y="1182688"/>
              <a:chExt cx="777935" cy="4740440"/>
            </a:xfrm>
          </p:grpSpPr>
          <p:cxnSp>
            <p:nvCxnSpPr>
              <p:cNvPr id="4" name="Straight Connector 3">
                <a:extLst>
                  <a:ext uri="{FF2B5EF4-FFF2-40B4-BE49-F238E27FC236}">
                    <a16:creationId xmlns:a16="http://schemas.microsoft.com/office/drawing/2014/main" id="{128C6007-8AD1-3250-BFFE-E504ED50FD92}"/>
                  </a:ext>
                </a:extLst>
              </p:cNvPr>
              <p:cNvCxnSpPr>
                <a:cxnSpLocks/>
              </p:cNvCxnSpPr>
              <p:nvPr/>
            </p:nvCxnSpPr>
            <p:spPr>
              <a:xfrm>
                <a:off x="3570068" y="1259840"/>
                <a:ext cx="0" cy="4663288"/>
              </a:xfrm>
              <a:prstGeom prst="line">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3816D8AF-73A7-EA1C-DCD5-E1954D6026F9}"/>
                  </a:ext>
                </a:extLst>
              </p:cNvPr>
              <p:cNvSpPr/>
              <p:nvPr/>
            </p:nvSpPr>
            <p:spPr>
              <a:xfrm>
                <a:off x="3576320" y="1182688"/>
                <a:ext cx="771683" cy="48354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1</a:t>
                </a:r>
              </a:p>
            </p:txBody>
          </p:sp>
        </p:grpSp>
        <p:grpSp>
          <p:nvGrpSpPr>
            <p:cNvPr id="21" name="Group 20">
              <a:extLst>
                <a:ext uri="{FF2B5EF4-FFF2-40B4-BE49-F238E27FC236}">
                  <a16:creationId xmlns:a16="http://schemas.microsoft.com/office/drawing/2014/main" id="{4FDB4BD1-307B-0A13-47F9-5A8065463DF2}"/>
                </a:ext>
              </a:extLst>
            </p:cNvPr>
            <p:cNvGrpSpPr/>
            <p:nvPr/>
          </p:nvGrpSpPr>
          <p:grpSpPr>
            <a:xfrm>
              <a:off x="5380383" y="1274036"/>
              <a:ext cx="681367" cy="4724248"/>
              <a:chOff x="5526155" y="1198880"/>
              <a:chExt cx="681367" cy="4724248"/>
            </a:xfrm>
          </p:grpSpPr>
          <p:cxnSp>
            <p:nvCxnSpPr>
              <p:cNvPr id="11" name="Straight Connector 10">
                <a:extLst>
                  <a:ext uri="{FF2B5EF4-FFF2-40B4-BE49-F238E27FC236}">
                    <a16:creationId xmlns:a16="http://schemas.microsoft.com/office/drawing/2014/main" id="{FDCC241E-06E6-3560-1584-6F767237AD95}"/>
                  </a:ext>
                </a:extLst>
              </p:cNvPr>
              <p:cNvCxnSpPr>
                <a:cxnSpLocks/>
              </p:cNvCxnSpPr>
              <p:nvPr/>
            </p:nvCxnSpPr>
            <p:spPr>
              <a:xfrm>
                <a:off x="6207522" y="1198880"/>
                <a:ext cx="0" cy="4724248"/>
              </a:xfrm>
              <a:prstGeom prst="line">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ight Arrow 16">
                <a:extLst>
                  <a:ext uri="{FF2B5EF4-FFF2-40B4-BE49-F238E27FC236}">
                    <a16:creationId xmlns:a16="http://schemas.microsoft.com/office/drawing/2014/main" id="{CBB2E34F-BCD0-653A-F968-B8BA7A8EB01A}"/>
                  </a:ext>
                </a:extLst>
              </p:cNvPr>
              <p:cNvSpPr/>
              <p:nvPr/>
            </p:nvSpPr>
            <p:spPr>
              <a:xfrm rot="10800000" flipV="1">
                <a:off x="5526155" y="1205956"/>
                <a:ext cx="670585" cy="47530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19" name="Group 18">
              <a:extLst>
                <a:ext uri="{FF2B5EF4-FFF2-40B4-BE49-F238E27FC236}">
                  <a16:creationId xmlns:a16="http://schemas.microsoft.com/office/drawing/2014/main" id="{6B9F4187-4677-C5FC-3C50-62A2B3902FE6}"/>
                </a:ext>
              </a:extLst>
            </p:cNvPr>
            <p:cNvGrpSpPr/>
            <p:nvPr/>
          </p:nvGrpSpPr>
          <p:grpSpPr>
            <a:xfrm>
              <a:off x="2706468" y="2998461"/>
              <a:ext cx="5360572" cy="771683"/>
              <a:chOff x="2706468" y="2923305"/>
              <a:chExt cx="5360572" cy="771683"/>
            </a:xfrm>
          </p:grpSpPr>
          <p:cxnSp>
            <p:nvCxnSpPr>
              <p:cNvPr id="14" name="Straight Connector 13">
                <a:extLst>
                  <a:ext uri="{FF2B5EF4-FFF2-40B4-BE49-F238E27FC236}">
                    <a16:creationId xmlns:a16="http://schemas.microsoft.com/office/drawing/2014/main" id="{EB2DC3D9-6011-B4DE-5020-9C83C2F0D859}"/>
                  </a:ext>
                </a:extLst>
              </p:cNvPr>
              <p:cNvCxnSpPr>
                <a:cxnSpLocks/>
              </p:cNvCxnSpPr>
              <p:nvPr/>
            </p:nvCxnSpPr>
            <p:spPr>
              <a:xfrm>
                <a:off x="2706468" y="2936240"/>
                <a:ext cx="5360572" cy="0"/>
              </a:xfrm>
              <a:prstGeom prst="line">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ight Arrow 17">
                <a:extLst>
                  <a:ext uri="{FF2B5EF4-FFF2-40B4-BE49-F238E27FC236}">
                    <a16:creationId xmlns:a16="http://schemas.microsoft.com/office/drawing/2014/main" id="{278443A4-257C-80FA-A999-659D39831EBF}"/>
                  </a:ext>
                </a:extLst>
              </p:cNvPr>
              <p:cNvSpPr/>
              <p:nvPr/>
            </p:nvSpPr>
            <p:spPr>
              <a:xfrm rot="5400000">
                <a:off x="2706468" y="3067374"/>
                <a:ext cx="771683" cy="48354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sp>
        <p:nvSpPr>
          <p:cNvPr id="3" name="Rectangle 2">
            <a:extLst>
              <a:ext uri="{FF2B5EF4-FFF2-40B4-BE49-F238E27FC236}">
                <a16:creationId xmlns:a16="http://schemas.microsoft.com/office/drawing/2014/main" id="{AD7F337A-EC05-0DFA-7736-6C58F4BF91CB}"/>
              </a:ext>
            </a:extLst>
          </p:cNvPr>
          <p:cNvSpPr/>
          <p:nvPr/>
        </p:nvSpPr>
        <p:spPr>
          <a:xfrm>
            <a:off x="4087014" y="2927782"/>
            <a:ext cx="2389622" cy="2436643"/>
          </a:xfrm>
          <a:prstGeom prst="rect">
            <a:avLst/>
          </a:prstGeom>
          <a:solidFill>
            <a:srgbClr val="92D050">
              <a:alpha val="29549"/>
            </a:srgbClr>
          </a:solidFill>
          <a:ln w="635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r>
              <a:rPr lang="en-US" sz="2400" dirty="0">
                <a:ln w="0"/>
                <a:solidFill>
                  <a:schemeClr val="accent1"/>
                </a:solidFill>
                <a:effectLst>
                  <a:outerShdw blurRad="38100" dist="25400" dir="5400000" algn="ctr" rotWithShape="0">
                    <a:srgbClr val="6E747A">
                      <a:alpha val="43000"/>
                    </a:srgbClr>
                  </a:outerShdw>
                </a:effectLst>
              </a:rPr>
              <a:t> </a:t>
            </a:r>
            <a:endParaRPr lang="en-US" sz="2400" dirty="0">
              <a:ln w="0"/>
              <a:solidFill>
                <a:schemeClr val="accent1"/>
              </a:solidFill>
              <a:effectLst>
                <a:outerShdw blurRad="38100" dist="25400" dir="5400000" algn="ctr" rotWithShape="0">
                  <a:srgbClr val="6E747A">
                    <a:alpha val="43000"/>
                  </a:srgbClr>
                </a:outerShdw>
              </a:effectLst>
              <a:cs typeface="Arial"/>
            </a:endParaRPr>
          </a:p>
        </p:txBody>
      </p:sp>
      <p:sp>
        <p:nvSpPr>
          <p:cNvPr id="10" name="TextBox 9">
            <a:extLst>
              <a:ext uri="{FF2B5EF4-FFF2-40B4-BE49-F238E27FC236}">
                <a16:creationId xmlns:a16="http://schemas.microsoft.com/office/drawing/2014/main" id="{5C54EB05-D647-47D2-EE9D-93E386FB1A3B}"/>
              </a:ext>
            </a:extLst>
          </p:cNvPr>
          <p:cNvSpPr txBox="1"/>
          <p:nvPr/>
        </p:nvSpPr>
        <p:spPr>
          <a:xfrm>
            <a:off x="4363357" y="5007428"/>
            <a:ext cx="1841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70C0"/>
                </a:solidFill>
                <a:cs typeface="Arial"/>
              </a:rPr>
              <a:t>Early Science</a:t>
            </a:r>
            <a:endParaRPr lang="en-US" b="1" dirty="0">
              <a:solidFill>
                <a:srgbClr val="0070C0"/>
              </a:solidFill>
            </a:endParaRPr>
          </a:p>
        </p:txBody>
      </p:sp>
    </p:spTree>
    <p:extLst>
      <p:ext uri="{BB962C8B-B14F-4D97-AF65-F5344CB8AC3E}">
        <p14:creationId xmlns:p14="http://schemas.microsoft.com/office/powerpoint/2010/main" val="152698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heckerboard(across)">
                                      <p:cBhvr>
                                        <p:cTn id="10" dur="500"/>
                                        <p:tgtEl>
                                          <p:spTgt spid="2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16</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All Colliders Ramp Up</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r>
              <a:rPr lang="en-US" dirty="0"/>
              <a:t>No collider turns on at the design beam parameters. The ramp up from safe set of parameters to the design parameters can take up to five years. RHIC, LHC, HERA, Tevatron, LEP – all are examples of this. </a:t>
            </a:r>
          </a:p>
        </p:txBody>
      </p:sp>
    </p:spTree>
    <p:extLst>
      <p:ext uri="{BB962C8B-B14F-4D97-AF65-F5344CB8AC3E}">
        <p14:creationId xmlns:p14="http://schemas.microsoft.com/office/powerpoint/2010/main" val="1215709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71500" y="365125"/>
            <a:ext cx="11049000" cy="2416175"/>
          </a:xfrm>
        </p:spPr>
        <p:txBody>
          <a:bodyPr>
            <a:normAutofit/>
          </a:bodyPr>
          <a:lstStyle/>
          <a:p>
            <a:r>
              <a:rPr lang="en-US" dirty="0"/>
              <a:t>Project and collaboration will work out the details, but dictated by accelerator needs and safety considerations</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571500" y="2781300"/>
            <a:ext cx="11049000" cy="3251510"/>
          </a:xfrm>
        </p:spPr>
        <p:txBody>
          <a:bodyPr>
            <a:normAutofit lnSpcReduction="10000"/>
          </a:bodyPr>
          <a:lstStyle/>
          <a:p>
            <a:r>
              <a:rPr lang="en-US" dirty="0"/>
              <a:t>A guiding principle: Each of the early years should bring in some new machine component or capability that allows new physics to begin.</a:t>
            </a:r>
          </a:p>
          <a:p>
            <a:endParaRPr lang="en-US" dirty="0"/>
          </a:p>
          <a:p>
            <a:r>
              <a:rPr lang="en-US" dirty="0"/>
              <a:t>Year 1: 10 GeV electrons x 115 GeV/u heavy ion beams (Ru or Cu) </a:t>
            </a:r>
          </a:p>
          <a:p>
            <a:pPr marL="457200" lvl="1" indent="0"/>
            <a:r>
              <a:rPr lang="en-US" dirty="0"/>
              <a:t> Highest early energy of electron (with polarization setup requirements)</a:t>
            </a:r>
          </a:p>
          <a:p>
            <a:pPr marL="457200" lvl="1" indent="0"/>
            <a:r>
              <a:rPr lang="en-US" dirty="0"/>
              <a:t> Choice of Heavy dictated by the beam path centered in the magnet</a:t>
            </a:r>
          </a:p>
          <a:p>
            <a:pPr marL="457200" lvl="1" indent="0"/>
            <a:r>
              <a:rPr lang="en-US" dirty="0"/>
              <a:t> </a:t>
            </a:r>
            <a:r>
              <a:rPr lang="en-US" dirty="0" err="1"/>
              <a:t>Unprecedened</a:t>
            </a:r>
            <a:r>
              <a:rPr lang="en-US" dirty="0"/>
              <a:t> nuclear DIS at the highest energy could begin</a:t>
            </a: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3EB65-0D77-DF78-C312-4EF4FFA92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1DF87-8CE9-30FD-1A3A-FC0B183918C2}"/>
              </a:ext>
            </a:extLst>
          </p:cNvPr>
          <p:cNvSpPr>
            <a:spLocks noGrp="1"/>
          </p:cNvSpPr>
          <p:nvPr>
            <p:ph type="title"/>
          </p:nvPr>
        </p:nvSpPr>
        <p:spPr>
          <a:xfrm>
            <a:off x="571500" y="365125"/>
            <a:ext cx="11049000" cy="1196975"/>
          </a:xfrm>
        </p:spPr>
        <p:txBody>
          <a:bodyPr>
            <a:normAutofit/>
          </a:bodyPr>
          <a:lstStyle/>
          <a:p>
            <a:r>
              <a:rPr lang="en-US" dirty="0"/>
              <a:t>Years 2 and beyond….</a:t>
            </a:r>
          </a:p>
        </p:txBody>
      </p:sp>
      <p:sp>
        <p:nvSpPr>
          <p:cNvPr id="7" name="Content Placeholder 6">
            <a:extLst>
              <a:ext uri="{FF2B5EF4-FFF2-40B4-BE49-F238E27FC236}">
                <a16:creationId xmlns:a16="http://schemas.microsoft.com/office/drawing/2014/main" id="{24CFB1B3-AEE5-E8A2-9786-5BDAECFFB149}"/>
              </a:ext>
            </a:extLst>
          </p:cNvPr>
          <p:cNvSpPr>
            <a:spLocks noGrp="1"/>
          </p:cNvSpPr>
          <p:nvPr>
            <p:ph idx="1"/>
          </p:nvPr>
        </p:nvSpPr>
        <p:spPr>
          <a:xfrm>
            <a:off x="571500" y="1371600"/>
            <a:ext cx="11832535" cy="4804348"/>
          </a:xfrm>
        </p:spPr>
        <p:txBody>
          <a:bodyPr anchor="ctr">
            <a:normAutofit/>
          </a:bodyPr>
          <a:lstStyle/>
          <a:p>
            <a:r>
              <a:rPr lang="en-US" dirty="0"/>
              <a:t>Year 2: Commission proton polarization, improve e-polarization </a:t>
            </a:r>
          </a:p>
          <a:p>
            <a:pPr marL="457200" lvl="1" indent="0"/>
            <a:r>
              <a:rPr lang="en-US" dirty="0"/>
              <a:t> 10 GeV polarized electrons x 130 GeV/u Deuterons</a:t>
            </a:r>
          </a:p>
          <a:p>
            <a:pPr marL="457200" lvl="1" indent="0"/>
            <a:r>
              <a:rPr lang="en-US" dirty="0"/>
              <a:t> 10 GeV polarized electrons x 130 GeV/u transverse polarized protons</a:t>
            </a:r>
          </a:p>
          <a:p>
            <a:pPr marL="457200" lvl="1" indent="0"/>
            <a:r>
              <a:rPr lang="en-US" dirty="0"/>
              <a:t>  D-PDFs, transverse momentum distributions in protons</a:t>
            </a:r>
          </a:p>
          <a:p>
            <a:pPr marL="0" indent="0"/>
            <a:r>
              <a:rPr lang="en-US" dirty="0"/>
              <a:t>Year 3: Commission hadron spin rotators: longitudinal proton polarization</a:t>
            </a:r>
          </a:p>
          <a:p>
            <a:pPr marL="457200" lvl="1" indent="0"/>
            <a:r>
              <a:rPr lang="en-US" dirty="0"/>
              <a:t> Possibility to have polarized e on transverse and longitudinal polarized protons</a:t>
            </a:r>
          </a:p>
          <a:p>
            <a:pPr marL="457200" lvl="1" indent="0"/>
            <a:r>
              <a:rPr lang="en-US" dirty="0"/>
              <a:t> Longitudinal spin structure of proton, Delta-G, from scaling violations, jets, </a:t>
            </a:r>
            <a:r>
              <a:rPr lang="en-US" dirty="0">
                <a:latin typeface="Symbol" pitchFamily="2" charset="2"/>
              </a:rPr>
              <a:t>a</a:t>
            </a:r>
            <a:r>
              <a:rPr lang="en-US" baseline="-25000" dirty="0"/>
              <a:t>s</a:t>
            </a:r>
            <a:r>
              <a:rPr lang="en-US" dirty="0"/>
              <a:t> </a:t>
            </a:r>
          </a:p>
          <a:p>
            <a:pPr marL="0" indent="0"/>
            <a:r>
              <a:rPr lang="en-US" dirty="0"/>
              <a:t>Year 4: Commission hadron ring for non-centered nuclei</a:t>
            </a:r>
          </a:p>
          <a:p>
            <a:pPr marL="457200" lvl="1" indent="0"/>
            <a:r>
              <a:rPr lang="en-US" dirty="0"/>
              <a:t> 10 GeV electrons on 100 GeV/u Au and any other nucleus if Au succeeds </a:t>
            </a:r>
          </a:p>
          <a:p>
            <a:pPr marL="457200" lvl="1" indent="0"/>
            <a:r>
              <a:rPr lang="en-US" dirty="0"/>
              <a:t> 10 GeV polarized e on 250 GeV polarized protons (transverse &amp; longitudinal)</a:t>
            </a:r>
          </a:p>
        </p:txBody>
      </p:sp>
      <p:sp>
        <p:nvSpPr>
          <p:cNvPr id="4" name="Slide Number Placeholder 3">
            <a:extLst>
              <a:ext uri="{FF2B5EF4-FFF2-40B4-BE49-F238E27FC236}">
                <a16:creationId xmlns:a16="http://schemas.microsoft.com/office/drawing/2014/main" id="{FD4ABF39-A29A-730C-B774-FE8CCD964FB0}"/>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Tree>
    <p:extLst>
      <p:ext uri="{BB962C8B-B14F-4D97-AF65-F5344CB8AC3E}">
        <p14:creationId xmlns:p14="http://schemas.microsoft.com/office/powerpoint/2010/main" val="369351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9E73-60E7-C5E4-A7B4-447D80FB8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6013A-B9F9-6F0D-FB3C-0107395FBF2B}"/>
              </a:ext>
            </a:extLst>
          </p:cNvPr>
          <p:cNvSpPr>
            <a:spLocks noGrp="1"/>
          </p:cNvSpPr>
          <p:nvPr>
            <p:ph type="title"/>
          </p:nvPr>
        </p:nvSpPr>
        <p:spPr>
          <a:xfrm>
            <a:off x="571500" y="365125"/>
            <a:ext cx="11049000" cy="1196975"/>
          </a:xfrm>
        </p:spPr>
        <p:txBody>
          <a:bodyPr>
            <a:normAutofit/>
          </a:bodyPr>
          <a:lstStyle/>
          <a:p>
            <a:r>
              <a:rPr lang="en-US" dirty="0"/>
              <a:t>Years 5 and beyond….</a:t>
            </a:r>
          </a:p>
        </p:txBody>
      </p:sp>
      <p:sp>
        <p:nvSpPr>
          <p:cNvPr id="7" name="Content Placeholder 6">
            <a:extLst>
              <a:ext uri="{FF2B5EF4-FFF2-40B4-BE49-F238E27FC236}">
                <a16:creationId xmlns:a16="http://schemas.microsoft.com/office/drawing/2014/main" id="{AB240873-AE78-B44B-2C28-B74EB33030CB}"/>
              </a:ext>
            </a:extLst>
          </p:cNvPr>
          <p:cNvSpPr>
            <a:spLocks noGrp="1"/>
          </p:cNvSpPr>
          <p:nvPr>
            <p:ph idx="1"/>
          </p:nvPr>
        </p:nvSpPr>
        <p:spPr>
          <a:xfrm>
            <a:off x="571500" y="1437297"/>
            <a:ext cx="11832535" cy="4804348"/>
          </a:xfrm>
        </p:spPr>
        <p:txBody>
          <a:bodyPr anchor="ctr">
            <a:normAutofit/>
          </a:bodyPr>
          <a:lstStyle/>
          <a:p>
            <a:pPr marL="0" indent="0"/>
            <a:r>
              <a:rPr lang="en-US" dirty="0"/>
              <a:t>Year 5: Commission polarized 166 GeV He-3</a:t>
            </a:r>
          </a:p>
          <a:p>
            <a:pPr marL="457200" lvl="1" indent="0"/>
            <a:r>
              <a:rPr lang="en-US" dirty="0"/>
              <a:t> First measurements of neutron spin structure function, first </a:t>
            </a:r>
            <a:r>
              <a:rPr lang="en-US" dirty="0" err="1"/>
              <a:t>Bjorken</a:t>
            </a:r>
            <a:r>
              <a:rPr lang="en-US" dirty="0"/>
              <a:t> </a:t>
            </a:r>
          </a:p>
          <a:p>
            <a:pPr marL="457200" lvl="1" indent="0"/>
            <a:r>
              <a:rPr lang="en-US" dirty="0"/>
              <a:t> Any e-A collision </a:t>
            </a:r>
          </a:p>
          <a:p>
            <a:pPr marL="0" indent="0"/>
            <a:r>
              <a:rPr lang="en-US" dirty="0"/>
              <a:t>Years 4 and 5: Add additional RF power etc. to reach the 18 GeV for e to reach 140 GeV in e-p Center of Mass.</a:t>
            </a:r>
          </a:p>
          <a:p>
            <a:r>
              <a:rPr lang="en-US" dirty="0"/>
              <a:t>Year 6: Commission ESR and HSR for max energy and beam currents</a:t>
            </a:r>
          </a:p>
          <a:p>
            <a:pPr lvl="1"/>
            <a:r>
              <a:rPr lang="en-US" dirty="0"/>
              <a:t>Possible 18 GeV polarized e on 275 GeV polarized protons</a:t>
            </a:r>
          </a:p>
          <a:p>
            <a:pPr marL="0" indent="0"/>
            <a:r>
              <a:rPr lang="en-US" dirty="0"/>
              <a:t>Year 7: introduce and commission 41 GeV bye pass </a:t>
            </a:r>
          </a:p>
          <a:p>
            <a:pPr marL="457200" lvl="1" indent="0"/>
            <a:r>
              <a:rPr lang="en-US" dirty="0"/>
              <a:t> Possible 5 GeV e x 41 GeV transverse polarized protons</a:t>
            </a:r>
          </a:p>
        </p:txBody>
      </p:sp>
      <p:sp>
        <p:nvSpPr>
          <p:cNvPr id="4" name="Slide Number Placeholder 3">
            <a:extLst>
              <a:ext uri="{FF2B5EF4-FFF2-40B4-BE49-F238E27FC236}">
                <a16:creationId xmlns:a16="http://schemas.microsoft.com/office/drawing/2014/main" id="{B24A2B70-8DE2-8384-F153-1212144CDB62}"/>
              </a:ext>
            </a:extLst>
          </p:cNvPr>
          <p:cNvSpPr>
            <a:spLocks noGrp="1"/>
          </p:cNvSpPr>
          <p:nvPr>
            <p:ph type="sldNum" sz="quarter" idx="4"/>
          </p:nvPr>
        </p:nvSpPr>
        <p:spPr/>
        <p:txBody>
          <a:bodyPr/>
          <a:lstStyle/>
          <a:p>
            <a:fld id="{933A556B-7C63-244D-9B7C-B0EA8042B330}" type="slidenum">
              <a:rPr lang="en-US" smtClean="0"/>
              <a:pPr/>
              <a:t>19</a:t>
            </a:fld>
            <a:endParaRPr lang="en-US" dirty="0"/>
          </a:p>
        </p:txBody>
      </p:sp>
    </p:spTree>
    <p:extLst>
      <p:ext uri="{BB962C8B-B14F-4D97-AF65-F5344CB8AC3E}">
        <p14:creationId xmlns:p14="http://schemas.microsoft.com/office/powerpoint/2010/main" val="88314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89D96F4-DC81-10AE-21AF-76C89F94F60F}"/>
              </a:ext>
            </a:extLst>
          </p:cNvPr>
          <p:cNvSpPr>
            <a:spLocks noGrp="1"/>
          </p:cNvSpPr>
          <p:nvPr>
            <p:ph type="title"/>
          </p:nvPr>
        </p:nvSpPr>
        <p:spPr>
          <a:xfrm>
            <a:off x="654127" y="-121654"/>
            <a:ext cx="4097459" cy="1600200"/>
          </a:xfrm>
        </p:spPr>
        <p:txBody>
          <a:bodyPr anchor="ctr">
            <a:normAutofit/>
          </a:bodyPr>
          <a:lstStyle/>
          <a:p>
            <a:r>
              <a:rPr lang="en-US" sz="4000" dirty="0"/>
              <a:t>RHIC &amp; EIC</a:t>
            </a:r>
            <a:endParaRPr lang="en-US" sz="4000">
              <a:cs typeface="Arial"/>
            </a:endParaRPr>
          </a:p>
        </p:txBody>
      </p:sp>
      <p:pic>
        <p:nvPicPr>
          <p:cNvPr id="3" name="Picture 2">
            <a:extLst>
              <a:ext uri="{FF2B5EF4-FFF2-40B4-BE49-F238E27FC236}">
                <a16:creationId xmlns:a16="http://schemas.microsoft.com/office/drawing/2014/main" id="{F4714685-0E2D-B143-34A3-AE484D9CBED2}"/>
              </a:ext>
            </a:extLst>
          </p:cNvPr>
          <p:cNvPicPr>
            <a:picLocks noChangeAspect="1"/>
          </p:cNvPicPr>
          <p:nvPr/>
        </p:nvPicPr>
        <p:blipFill>
          <a:blip r:embed="rId2"/>
          <a:srcRect r="3" b="7651"/>
          <a:stretch>
            <a:fillRect/>
          </a:stretch>
        </p:blipFill>
        <p:spPr>
          <a:xfrm>
            <a:off x="5115455" y="381357"/>
            <a:ext cx="6431539" cy="4873625"/>
          </a:xfrm>
          <a:prstGeom prst="rect">
            <a:avLst/>
          </a:prstGeom>
          <a:noFill/>
        </p:spPr>
      </p:pic>
      <p:sp>
        <p:nvSpPr>
          <p:cNvPr id="10" name="Text Placeholder 3">
            <a:extLst>
              <a:ext uri="{FF2B5EF4-FFF2-40B4-BE49-F238E27FC236}">
                <a16:creationId xmlns:a16="http://schemas.microsoft.com/office/drawing/2014/main" id="{297ADE09-9C27-ED02-130D-5FA518156949}"/>
              </a:ext>
            </a:extLst>
          </p:cNvPr>
          <p:cNvSpPr>
            <a:spLocks noGrp="1"/>
          </p:cNvSpPr>
          <p:nvPr>
            <p:ph type="body" sz="half" idx="2"/>
          </p:nvPr>
        </p:nvSpPr>
        <p:spPr>
          <a:xfrm>
            <a:off x="654127" y="1165093"/>
            <a:ext cx="4343399" cy="3961263"/>
          </a:xfrm>
        </p:spPr>
        <p:txBody>
          <a:bodyPr anchor="ctr">
            <a:normAutofit/>
          </a:bodyPr>
          <a:lstStyle/>
          <a:p>
            <a:r>
              <a:rPr lang="en-US" sz="2400"/>
              <a:t>Facilities with complementary scientific missions</a:t>
            </a:r>
          </a:p>
          <a:p>
            <a:pPr marL="342900" indent="-342900">
              <a:buFont typeface="Arial" panose="020B0604020202020204" pitchFamily="34" charset="0"/>
              <a:buChar char="•"/>
            </a:pPr>
            <a:r>
              <a:rPr lang="en-US" sz="2000"/>
              <a:t>To study Quark Gluon Plasma and its properties – early universe</a:t>
            </a:r>
          </a:p>
          <a:p>
            <a:pPr marL="342900" indent="-342900">
              <a:buFont typeface="Arial" panose="020B0604020202020204" pitchFamily="34" charset="0"/>
              <a:buChar char="•"/>
            </a:pPr>
            <a:r>
              <a:rPr lang="en-US" sz="2000"/>
              <a:t>How do the quarks and gluons interact and form protons, neutrons and all the nuclei (the visible universe)</a:t>
            </a:r>
          </a:p>
          <a:p>
            <a:pPr marL="800100" lvl="1" indent="-342900">
              <a:buFont typeface="Arial" panose="020B0604020202020204" pitchFamily="34" charset="0"/>
              <a:buChar char="•"/>
            </a:pPr>
            <a:r>
              <a:rPr lang="en-US" sz="1800"/>
              <a:t>Understanding the origin of proton’s spin, mass, and critical role of gluons . </a:t>
            </a:r>
          </a:p>
        </p:txBody>
      </p:sp>
      <p:sp>
        <p:nvSpPr>
          <p:cNvPr id="2" name="Slide Number Placeholder 1">
            <a:extLst>
              <a:ext uri="{FF2B5EF4-FFF2-40B4-BE49-F238E27FC236}">
                <a16:creationId xmlns:a16="http://schemas.microsoft.com/office/drawing/2014/main" id="{A9623B8C-8714-4248-F46D-7FE4B8EEABE7}"/>
              </a:ext>
            </a:extLst>
          </p:cNvPr>
          <p:cNvSpPr>
            <a:spLocks noGrp="1"/>
          </p:cNvSpPr>
          <p:nvPr>
            <p:ph type="sldNum" sz="quarter" idx="4"/>
          </p:nvPr>
        </p:nvSpPr>
        <p:spPr>
          <a:xfrm>
            <a:off x="11188014" y="6316595"/>
            <a:ext cx="432486" cy="365125"/>
          </a:xfrm>
        </p:spPr>
        <p:txBody>
          <a:bodyPr anchor="ctr">
            <a:normAutofit/>
          </a:bodyPr>
          <a:lstStyle/>
          <a:p>
            <a:pPr>
              <a:spcAft>
                <a:spcPts val="600"/>
              </a:spcAft>
            </a:pPr>
            <a:fld id="{933A556B-7C63-244D-9B7C-B0EA8042B330}" type="slidenum">
              <a:rPr lang="en-US" smtClean="0"/>
              <a:pPr>
                <a:spcAft>
                  <a:spcPts val="600"/>
                </a:spcAft>
              </a:pPr>
              <a:t>2</a:t>
            </a:fld>
            <a:endParaRPr lang="en-US"/>
          </a:p>
        </p:txBody>
      </p:sp>
      <p:sp>
        <p:nvSpPr>
          <p:cNvPr id="4" name="TextBox 3">
            <a:extLst>
              <a:ext uri="{FF2B5EF4-FFF2-40B4-BE49-F238E27FC236}">
                <a16:creationId xmlns:a16="http://schemas.microsoft.com/office/drawing/2014/main" id="{E0D30BF8-57BD-A7CC-A8B0-B8D4A304252A}"/>
              </a:ext>
            </a:extLst>
          </p:cNvPr>
          <p:cNvSpPr txBox="1"/>
          <p:nvPr/>
        </p:nvSpPr>
        <p:spPr>
          <a:xfrm>
            <a:off x="6502270" y="1316286"/>
            <a:ext cx="723275" cy="307777"/>
          </a:xfrm>
          <a:prstGeom prst="rect">
            <a:avLst/>
          </a:prstGeom>
          <a:noFill/>
        </p:spPr>
        <p:txBody>
          <a:bodyPr wrap="none" rtlCol="0">
            <a:spAutoFit/>
          </a:bodyPr>
          <a:lstStyle/>
          <a:p>
            <a:r>
              <a:rPr lang="en-US" sz="1400">
                <a:solidFill>
                  <a:srgbClr val="FFFF00"/>
                </a:solidFill>
              </a:rPr>
              <a:t>RHIC  </a:t>
            </a:r>
            <a:endParaRPr lang="en-US">
              <a:solidFill>
                <a:srgbClr val="FFFF00"/>
              </a:solidFill>
            </a:endParaRPr>
          </a:p>
        </p:txBody>
      </p:sp>
      <p:sp>
        <p:nvSpPr>
          <p:cNvPr id="5" name="Down Arrow 4">
            <a:extLst>
              <a:ext uri="{FF2B5EF4-FFF2-40B4-BE49-F238E27FC236}">
                <a16:creationId xmlns:a16="http://schemas.microsoft.com/office/drawing/2014/main" id="{CC9F5D6E-8B2E-7C84-333E-4202537DA3D8}"/>
              </a:ext>
            </a:extLst>
          </p:cNvPr>
          <p:cNvSpPr/>
          <p:nvPr/>
        </p:nvSpPr>
        <p:spPr>
          <a:xfrm>
            <a:off x="6745042" y="1620668"/>
            <a:ext cx="201668" cy="31577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9F655C-0E69-B542-BA6F-50AC5DE119D3}"/>
              </a:ext>
            </a:extLst>
          </p:cNvPr>
          <p:cNvSpPr txBox="1"/>
          <p:nvPr/>
        </p:nvSpPr>
        <p:spPr>
          <a:xfrm>
            <a:off x="6941412" y="4019205"/>
            <a:ext cx="660393" cy="338554"/>
          </a:xfrm>
          <a:prstGeom prst="rect">
            <a:avLst/>
          </a:prstGeom>
          <a:noFill/>
        </p:spPr>
        <p:txBody>
          <a:bodyPr wrap="square" rtlCol="0">
            <a:spAutoFit/>
          </a:bodyPr>
          <a:lstStyle/>
          <a:p>
            <a:r>
              <a:rPr lang="en-US" sz="1600">
                <a:solidFill>
                  <a:srgbClr val="FFFF00"/>
                </a:solidFill>
              </a:rPr>
              <a:t>EIC</a:t>
            </a:r>
          </a:p>
        </p:txBody>
      </p:sp>
      <p:sp>
        <p:nvSpPr>
          <p:cNvPr id="9" name="Left Brace 8">
            <a:extLst>
              <a:ext uri="{FF2B5EF4-FFF2-40B4-BE49-F238E27FC236}">
                <a16:creationId xmlns:a16="http://schemas.microsoft.com/office/drawing/2014/main" id="{23D584C2-D2F1-F5DF-B4AE-0A774DD8827D}"/>
              </a:ext>
            </a:extLst>
          </p:cNvPr>
          <p:cNvSpPr/>
          <p:nvPr/>
        </p:nvSpPr>
        <p:spPr>
          <a:xfrm rot="16849646">
            <a:off x="7095956" y="2982108"/>
            <a:ext cx="254566" cy="1865997"/>
          </a:xfrm>
          <a:prstGeom prst="leftBrace">
            <a:avLst/>
          </a:prstGeom>
          <a:ln w="412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D429307D-B818-C200-B87E-AFD7D4CDEDA5}"/>
              </a:ext>
            </a:extLst>
          </p:cNvPr>
          <p:cNvSpPr txBox="1"/>
          <p:nvPr/>
        </p:nvSpPr>
        <p:spPr>
          <a:xfrm>
            <a:off x="503767" y="5291988"/>
            <a:ext cx="11620501" cy="830997"/>
          </a:xfrm>
          <a:prstGeom prst="rect">
            <a:avLst/>
          </a:prstGeom>
          <a:noFill/>
        </p:spPr>
        <p:txBody>
          <a:bodyPr wrap="square" rtlCol="0">
            <a:spAutoFit/>
          </a:bodyPr>
          <a:lstStyle/>
          <a:p>
            <a:pPr algn="ctr"/>
            <a:r>
              <a:rPr lang="en-US" sz="2400"/>
              <a:t>Two accelerator facilities (current &amp; future) colliding different particles but with a common vision to understand the origin &amp; emergence of the visible matter universe</a:t>
            </a:r>
          </a:p>
        </p:txBody>
      </p:sp>
    </p:spTree>
    <p:extLst>
      <p:ext uri="{BB962C8B-B14F-4D97-AF65-F5344CB8AC3E}">
        <p14:creationId xmlns:p14="http://schemas.microsoft.com/office/powerpoint/2010/main" val="1698321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AE46-B3D2-054A-9F92-273948CEEE54}"/>
              </a:ext>
            </a:extLst>
          </p:cNvPr>
          <p:cNvSpPr>
            <a:spLocks noGrp="1"/>
          </p:cNvSpPr>
          <p:nvPr>
            <p:ph type="title"/>
          </p:nvPr>
        </p:nvSpPr>
        <p:spPr/>
        <p:txBody>
          <a:bodyPr/>
          <a:lstStyle/>
          <a:p>
            <a:r>
              <a:rPr lang="en-US" dirty="0"/>
              <a:t>Comment on the selection of beam parameters:</a:t>
            </a:r>
          </a:p>
        </p:txBody>
      </p:sp>
      <p:sp>
        <p:nvSpPr>
          <p:cNvPr id="4" name="Content Placeholder 3">
            <a:extLst>
              <a:ext uri="{FF2B5EF4-FFF2-40B4-BE49-F238E27FC236}">
                <a16:creationId xmlns:a16="http://schemas.microsoft.com/office/drawing/2014/main" id="{C83397D7-CA21-80B4-B97B-990A8FAB709A}"/>
              </a:ext>
            </a:extLst>
          </p:cNvPr>
          <p:cNvSpPr>
            <a:spLocks noGrp="1"/>
          </p:cNvSpPr>
          <p:nvPr>
            <p:ph idx="1"/>
          </p:nvPr>
        </p:nvSpPr>
        <p:spPr/>
        <p:txBody>
          <a:bodyPr anchor="ctr"/>
          <a:lstStyle/>
          <a:p>
            <a:r>
              <a:rPr lang="en-US" dirty="0"/>
              <a:t>Beam parameter dictated by the desire to have safe early operation, while accelerator operators learn to run a high current machine</a:t>
            </a:r>
          </a:p>
          <a:p>
            <a:r>
              <a:rPr lang="en-US" dirty="0"/>
              <a:t>Low luminosity earlier, beams easiest to center in beam pipe minimal energy variations etc. all stem from the safety considerations both for the machine elements and the detector elements (particularly those closest to the beam)</a:t>
            </a:r>
          </a:p>
          <a:p>
            <a:r>
              <a:rPr lang="en-US" dirty="0"/>
              <a:t>I still feel giving us a possibility of having one new experimental feature every year would enable exciting physics every year in the first few years (and later, when maximum parameters are realized)</a:t>
            </a:r>
          </a:p>
        </p:txBody>
      </p:sp>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Tree>
    <p:extLst>
      <p:ext uri="{BB962C8B-B14F-4D97-AF65-F5344CB8AC3E}">
        <p14:creationId xmlns:p14="http://schemas.microsoft.com/office/powerpoint/2010/main" val="1387988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4AC52-A5F6-C778-C3B3-D854BF56E32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3AC2D8B-F6C0-D1C8-8B59-90AABE153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411" y="1106622"/>
            <a:ext cx="8309534" cy="5051207"/>
          </a:xfrm>
          <a:prstGeom prst="rect">
            <a:avLst/>
          </a:prstGeom>
          <a:solidFill>
            <a:schemeClr val="bg1"/>
          </a:solidFill>
        </p:spPr>
      </p:pic>
      <p:grpSp>
        <p:nvGrpSpPr>
          <p:cNvPr id="20" name="Group 19">
            <a:extLst>
              <a:ext uri="{FF2B5EF4-FFF2-40B4-BE49-F238E27FC236}">
                <a16:creationId xmlns:a16="http://schemas.microsoft.com/office/drawing/2014/main" id="{97893A60-9D14-B729-5BDB-0065C014F0B9}"/>
              </a:ext>
            </a:extLst>
          </p:cNvPr>
          <p:cNvGrpSpPr/>
          <p:nvPr/>
        </p:nvGrpSpPr>
        <p:grpSpPr>
          <a:xfrm>
            <a:off x="2977119" y="1454661"/>
            <a:ext cx="1115562" cy="3982343"/>
            <a:chOff x="2345065" y="1182688"/>
            <a:chExt cx="1231257" cy="4740440"/>
          </a:xfrm>
        </p:grpSpPr>
        <p:cxnSp>
          <p:nvCxnSpPr>
            <p:cNvPr id="4" name="Straight Connector 3">
              <a:extLst>
                <a:ext uri="{FF2B5EF4-FFF2-40B4-BE49-F238E27FC236}">
                  <a16:creationId xmlns:a16="http://schemas.microsoft.com/office/drawing/2014/main" id="{F1937C9C-D684-4D13-6A8F-7D0BEE7FD1BA}"/>
                </a:ext>
              </a:extLst>
            </p:cNvPr>
            <p:cNvCxnSpPr>
              <a:cxnSpLocks/>
            </p:cNvCxnSpPr>
            <p:nvPr/>
          </p:nvCxnSpPr>
          <p:spPr>
            <a:xfrm>
              <a:off x="3570068" y="1259840"/>
              <a:ext cx="0" cy="4663288"/>
            </a:xfrm>
            <a:prstGeom prst="line">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Right Arrow 15">
              <a:extLst>
                <a:ext uri="{FF2B5EF4-FFF2-40B4-BE49-F238E27FC236}">
                  <a16:creationId xmlns:a16="http://schemas.microsoft.com/office/drawing/2014/main" id="{B4BD825F-5272-772E-E45F-9B935BF97AE1}"/>
                </a:ext>
              </a:extLst>
            </p:cNvPr>
            <p:cNvSpPr/>
            <p:nvPr/>
          </p:nvSpPr>
          <p:spPr>
            <a:xfrm flipH="1">
              <a:off x="2345065" y="1182688"/>
              <a:ext cx="1231257" cy="1004796"/>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 year 7</a:t>
              </a:r>
            </a:p>
          </p:txBody>
        </p:sp>
      </p:grpSp>
      <p:grpSp>
        <p:nvGrpSpPr>
          <p:cNvPr id="21" name="Group 20">
            <a:extLst>
              <a:ext uri="{FF2B5EF4-FFF2-40B4-BE49-F238E27FC236}">
                <a16:creationId xmlns:a16="http://schemas.microsoft.com/office/drawing/2014/main" id="{0AA16057-0D2E-FFFC-5731-D99FEC2671AA}"/>
              </a:ext>
            </a:extLst>
          </p:cNvPr>
          <p:cNvGrpSpPr/>
          <p:nvPr/>
        </p:nvGrpSpPr>
        <p:grpSpPr>
          <a:xfrm>
            <a:off x="6466869" y="1468263"/>
            <a:ext cx="1422489" cy="3968740"/>
            <a:chOff x="6196739" y="1198880"/>
            <a:chExt cx="1570016" cy="4724248"/>
          </a:xfrm>
        </p:grpSpPr>
        <p:cxnSp>
          <p:nvCxnSpPr>
            <p:cNvPr id="11" name="Straight Connector 10">
              <a:extLst>
                <a:ext uri="{FF2B5EF4-FFF2-40B4-BE49-F238E27FC236}">
                  <a16:creationId xmlns:a16="http://schemas.microsoft.com/office/drawing/2014/main" id="{49BF9C28-FC32-397F-6E7C-5C57F20575FD}"/>
                </a:ext>
              </a:extLst>
            </p:cNvPr>
            <p:cNvCxnSpPr>
              <a:cxnSpLocks/>
            </p:cNvCxnSpPr>
            <p:nvPr/>
          </p:nvCxnSpPr>
          <p:spPr>
            <a:xfrm>
              <a:off x="6207522" y="1198880"/>
              <a:ext cx="0" cy="4724248"/>
            </a:xfrm>
            <a:prstGeom prst="line">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Right Arrow 16">
              <a:extLst>
                <a:ext uri="{FF2B5EF4-FFF2-40B4-BE49-F238E27FC236}">
                  <a16:creationId xmlns:a16="http://schemas.microsoft.com/office/drawing/2014/main" id="{15EB8753-CA95-43D7-B35A-20BC3EF6E447}"/>
                </a:ext>
              </a:extLst>
            </p:cNvPr>
            <p:cNvSpPr/>
            <p:nvPr/>
          </p:nvSpPr>
          <p:spPr>
            <a:xfrm rot="10800000" flipH="1" flipV="1">
              <a:off x="6196739" y="1205954"/>
              <a:ext cx="1570016" cy="78583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year 5, 6</a:t>
              </a:r>
            </a:p>
          </p:txBody>
        </p:sp>
      </p:grpSp>
      <p:grpSp>
        <p:nvGrpSpPr>
          <p:cNvPr id="19" name="Group 18">
            <a:extLst>
              <a:ext uri="{FF2B5EF4-FFF2-40B4-BE49-F238E27FC236}">
                <a16:creationId xmlns:a16="http://schemas.microsoft.com/office/drawing/2014/main" id="{DD8A9B31-EAC0-0747-4B6F-02D67B65F4FA}"/>
              </a:ext>
            </a:extLst>
          </p:cNvPr>
          <p:cNvGrpSpPr/>
          <p:nvPr/>
        </p:nvGrpSpPr>
        <p:grpSpPr>
          <a:xfrm>
            <a:off x="3436637" y="1807539"/>
            <a:ext cx="4856864" cy="1120243"/>
            <a:chOff x="2706468" y="1602742"/>
            <a:chExt cx="5360572" cy="1333498"/>
          </a:xfrm>
        </p:grpSpPr>
        <p:cxnSp>
          <p:nvCxnSpPr>
            <p:cNvPr id="14" name="Straight Connector 13">
              <a:extLst>
                <a:ext uri="{FF2B5EF4-FFF2-40B4-BE49-F238E27FC236}">
                  <a16:creationId xmlns:a16="http://schemas.microsoft.com/office/drawing/2014/main" id="{27BA3CD3-7F1C-8534-9553-7948C9CD52CF}"/>
                </a:ext>
              </a:extLst>
            </p:cNvPr>
            <p:cNvCxnSpPr>
              <a:cxnSpLocks/>
            </p:cNvCxnSpPr>
            <p:nvPr/>
          </p:nvCxnSpPr>
          <p:spPr>
            <a:xfrm>
              <a:off x="2706468" y="2936240"/>
              <a:ext cx="5360572" cy="0"/>
            </a:xfrm>
            <a:prstGeom prst="line">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ight Arrow 17">
              <a:extLst>
                <a:ext uri="{FF2B5EF4-FFF2-40B4-BE49-F238E27FC236}">
                  <a16:creationId xmlns:a16="http://schemas.microsoft.com/office/drawing/2014/main" id="{2BD1C492-5289-E603-85CD-A3ED40962685}"/>
                </a:ext>
              </a:extLst>
            </p:cNvPr>
            <p:cNvSpPr/>
            <p:nvPr/>
          </p:nvSpPr>
          <p:spPr>
            <a:xfrm rot="5400000" flipH="1">
              <a:off x="3989018" y="1859926"/>
              <a:ext cx="1320566" cy="806197"/>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Year 5</a:t>
              </a:r>
            </a:p>
          </p:txBody>
        </p:sp>
      </p:grpSp>
      <p:sp>
        <p:nvSpPr>
          <p:cNvPr id="2" name="Title 1">
            <a:extLst>
              <a:ext uri="{FF2B5EF4-FFF2-40B4-BE49-F238E27FC236}">
                <a16:creationId xmlns:a16="http://schemas.microsoft.com/office/drawing/2014/main" id="{37AD0E9D-1E3E-B413-65F6-7C9752CDD44D}"/>
              </a:ext>
            </a:extLst>
          </p:cNvPr>
          <p:cNvSpPr>
            <a:spLocks noGrp="1"/>
          </p:cNvSpPr>
          <p:nvPr>
            <p:ph type="title"/>
          </p:nvPr>
        </p:nvSpPr>
        <p:spPr>
          <a:xfrm>
            <a:off x="0" y="-99155"/>
            <a:ext cx="11049000" cy="1325563"/>
          </a:xfrm>
        </p:spPr>
        <p:txBody>
          <a:bodyPr anchor="ctr">
            <a:noAutofit/>
          </a:bodyPr>
          <a:lstStyle/>
          <a:p>
            <a:pPr algn="ctr"/>
            <a:r>
              <a:rPr lang="en-US" sz="4000" dirty="0"/>
              <a:t>Early Science to Full EIC capability </a:t>
            </a:r>
            <a:br>
              <a:rPr lang="en-US" sz="4000" dirty="0"/>
            </a:br>
            <a:r>
              <a:rPr lang="en-US" sz="2400" dirty="0">
                <a:solidFill>
                  <a:srgbClr val="00B050"/>
                </a:solidFill>
              </a:rPr>
              <a:t>Transition over 6-7 years with early science</a:t>
            </a:r>
            <a:endParaRPr lang="en-US" sz="2400" dirty="0">
              <a:solidFill>
                <a:srgbClr val="00B050"/>
              </a:solidFill>
              <a:cs typeface="Arial"/>
            </a:endParaRPr>
          </a:p>
        </p:txBody>
      </p:sp>
      <p:sp>
        <p:nvSpPr>
          <p:cNvPr id="5" name="Slide Number Placeholder 1">
            <a:extLst>
              <a:ext uri="{FF2B5EF4-FFF2-40B4-BE49-F238E27FC236}">
                <a16:creationId xmlns:a16="http://schemas.microsoft.com/office/drawing/2014/main" id="{0C6E65B8-68EF-A5B6-9B13-C13943C3A1BB}"/>
              </a:ext>
            </a:extLst>
          </p:cNvPr>
          <p:cNvSpPr txBox="1">
            <a:spLocks/>
          </p:cNvSpPr>
          <p:nvPr/>
        </p:nvSpPr>
        <p:spPr>
          <a:xfrm>
            <a:off x="11442578" y="6463737"/>
            <a:ext cx="432486" cy="294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21</a:t>
            </a:fld>
            <a:endParaRPr lang="en-US" sz="1000"/>
          </a:p>
        </p:txBody>
      </p:sp>
      <p:sp>
        <p:nvSpPr>
          <p:cNvPr id="22" name="Rectangle 21">
            <a:extLst>
              <a:ext uri="{FF2B5EF4-FFF2-40B4-BE49-F238E27FC236}">
                <a16:creationId xmlns:a16="http://schemas.microsoft.com/office/drawing/2014/main" id="{7C754A7E-BC9C-71EF-B534-A0AB136CA8F0}"/>
              </a:ext>
            </a:extLst>
          </p:cNvPr>
          <p:cNvSpPr/>
          <p:nvPr/>
        </p:nvSpPr>
        <p:spPr>
          <a:xfrm>
            <a:off x="9805167" y="4146103"/>
            <a:ext cx="2024518" cy="9144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Year 7</a:t>
            </a:r>
          </a:p>
          <a:p>
            <a:pPr algn="ctr"/>
            <a:r>
              <a:rPr lang="en-US" sz="1600" dirty="0"/>
              <a:t>Delay of hadron low-energy bypass</a:t>
            </a:r>
          </a:p>
        </p:txBody>
      </p:sp>
      <p:sp>
        <p:nvSpPr>
          <p:cNvPr id="23" name="Rectangle 22">
            <a:extLst>
              <a:ext uri="{FF2B5EF4-FFF2-40B4-BE49-F238E27FC236}">
                <a16:creationId xmlns:a16="http://schemas.microsoft.com/office/drawing/2014/main" id="{165BB70E-28E2-369C-D7D3-5796242A8C8B}"/>
              </a:ext>
            </a:extLst>
          </p:cNvPr>
          <p:cNvSpPr/>
          <p:nvPr/>
        </p:nvSpPr>
        <p:spPr>
          <a:xfrm>
            <a:off x="9853270" y="2927103"/>
            <a:ext cx="2024518" cy="9144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Year 5, 6</a:t>
            </a:r>
          </a:p>
          <a:p>
            <a:pPr algn="ctr"/>
            <a:r>
              <a:rPr lang="en-US" sz="1600" dirty="0"/>
              <a:t>Delayed RF for </a:t>
            </a:r>
          </a:p>
          <a:p>
            <a:pPr algn="ctr"/>
            <a:r>
              <a:rPr lang="en-US" sz="1600" dirty="0"/>
              <a:t>18 GeV e </a:t>
            </a:r>
          </a:p>
        </p:txBody>
      </p:sp>
      <p:sp>
        <p:nvSpPr>
          <p:cNvPr id="24" name="Rectangle 23">
            <a:extLst>
              <a:ext uri="{FF2B5EF4-FFF2-40B4-BE49-F238E27FC236}">
                <a16:creationId xmlns:a16="http://schemas.microsoft.com/office/drawing/2014/main" id="{D0CD65D0-55D2-D1B4-2EB1-C7E8ED05AB54}"/>
              </a:ext>
            </a:extLst>
          </p:cNvPr>
          <p:cNvSpPr/>
          <p:nvPr/>
        </p:nvSpPr>
        <p:spPr>
          <a:xfrm>
            <a:off x="9850546" y="1465577"/>
            <a:ext cx="2024518" cy="106819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Year 5</a:t>
            </a:r>
          </a:p>
          <a:p>
            <a:pPr algn="ctr"/>
            <a:r>
              <a:rPr lang="en-US" sz="1600" dirty="0"/>
              <a:t>Delayed 28 </a:t>
            </a:r>
            <a:r>
              <a:rPr lang="en-US" sz="1600" dirty="0" err="1"/>
              <a:t>nC</a:t>
            </a:r>
            <a:r>
              <a:rPr lang="en-US" sz="1600" dirty="0"/>
              <a:t> and low energy hadron beam cooling</a:t>
            </a:r>
          </a:p>
        </p:txBody>
      </p:sp>
      <p:sp>
        <p:nvSpPr>
          <p:cNvPr id="3" name="Rectangle 2">
            <a:extLst>
              <a:ext uri="{FF2B5EF4-FFF2-40B4-BE49-F238E27FC236}">
                <a16:creationId xmlns:a16="http://schemas.microsoft.com/office/drawing/2014/main" id="{6DC7DBE3-270D-1C58-2307-72550A1377EA}"/>
              </a:ext>
            </a:extLst>
          </p:cNvPr>
          <p:cNvSpPr/>
          <p:nvPr/>
        </p:nvSpPr>
        <p:spPr>
          <a:xfrm>
            <a:off x="4087014" y="2927782"/>
            <a:ext cx="2389622" cy="2436643"/>
          </a:xfrm>
          <a:prstGeom prst="rect">
            <a:avLst/>
          </a:prstGeom>
          <a:solidFill>
            <a:srgbClr val="92D050">
              <a:alpha val="29549"/>
            </a:srgbClr>
          </a:solidFill>
          <a:ln w="635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endParaRPr lang="en-US" sz="2400">
              <a:ln w="0"/>
              <a:solidFill>
                <a:schemeClr val="accent1"/>
              </a:solidFill>
              <a:effectLst>
                <a:outerShdw blurRad="38100" dist="25400" dir="5400000" algn="ctr" rotWithShape="0">
                  <a:srgbClr val="6E747A">
                    <a:alpha val="43000"/>
                  </a:srgbClr>
                </a:outerShdw>
              </a:effectLst>
            </a:endParaRPr>
          </a:p>
          <a:p>
            <a:pPr algn="ctr"/>
            <a:r>
              <a:rPr lang="en-US" sz="2400" dirty="0">
                <a:ln w="0"/>
                <a:solidFill>
                  <a:schemeClr val="accent1"/>
                </a:solidFill>
                <a:effectLst>
                  <a:outerShdw blurRad="38100" dist="25400" dir="5400000" algn="ctr" rotWithShape="0">
                    <a:srgbClr val="6E747A">
                      <a:alpha val="43000"/>
                    </a:srgbClr>
                  </a:outerShdw>
                </a:effectLst>
              </a:rPr>
              <a:t> </a:t>
            </a:r>
            <a:endParaRPr lang="en-US" sz="2400" dirty="0">
              <a:ln w="0"/>
              <a:solidFill>
                <a:schemeClr val="accent1"/>
              </a:solidFill>
              <a:effectLst>
                <a:outerShdw blurRad="38100" dist="25400" dir="5400000" algn="ctr" rotWithShape="0">
                  <a:srgbClr val="6E747A">
                    <a:alpha val="43000"/>
                  </a:srgbClr>
                </a:outerShdw>
              </a:effectLst>
              <a:cs typeface="Arial"/>
            </a:endParaRPr>
          </a:p>
        </p:txBody>
      </p:sp>
      <p:sp>
        <p:nvSpPr>
          <p:cNvPr id="10" name="TextBox 9">
            <a:extLst>
              <a:ext uri="{FF2B5EF4-FFF2-40B4-BE49-F238E27FC236}">
                <a16:creationId xmlns:a16="http://schemas.microsoft.com/office/drawing/2014/main" id="{E689A4AA-8DCE-4E53-4E7E-203FE5FA400C}"/>
              </a:ext>
            </a:extLst>
          </p:cNvPr>
          <p:cNvSpPr txBox="1"/>
          <p:nvPr/>
        </p:nvSpPr>
        <p:spPr>
          <a:xfrm>
            <a:off x="4344918" y="4728960"/>
            <a:ext cx="18414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70C0"/>
                </a:solidFill>
                <a:cs typeface="Arial"/>
              </a:rPr>
              <a:t>Early Science</a:t>
            </a:r>
          </a:p>
          <a:p>
            <a:pPr algn="ctr"/>
            <a:r>
              <a:rPr lang="en-US" b="1" dirty="0">
                <a:solidFill>
                  <a:srgbClr val="0070C0"/>
                </a:solidFill>
                <a:cs typeface="Arial"/>
              </a:rPr>
              <a:t>Year 1-5</a:t>
            </a:r>
            <a:endParaRPr lang="en-US" b="1" dirty="0">
              <a:solidFill>
                <a:srgbClr val="0070C0"/>
              </a:solidFill>
            </a:endParaRPr>
          </a:p>
        </p:txBody>
      </p:sp>
    </p:spTree>
    <p:extLst>
      <p:ext uri="{BB962C8B-B14F-4D97-AF65-F5344CB8AC3E}">
        <p14:creationId xmlns:p14="http://schemas.microsoft.com/office/powerpoint/2010/main" val="26343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3" presetClass="exit" presetSubtype="10" fill="hold" grpId="0" nodeType="withEffect">
                                  <p:stCondLst>
                                    <p:cond delay="0"/>
                                  </p:stCondLst>
                                  <p:childTnLst>
                                    <p:animEffect transition="out" filter="blinds(horizontal)">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3" presetClass="exit" presetSubtype="10" fill="hold" grpId="0" nodeType="withEffect">
                                  <p:stCondLst>
                                    <p:cond delay="0"/>
                                  </p:stCondLst>
                                  <p:childTnLst>
                                    <p:animEffect transition="out" filter="blinds(horizont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3" presetClass="exit" presetSubtype="10" fill="hold" grpId="0" nodeType="withEffect">
                                  <p:stCondLst>
                                    <p:cond delay="0"/>
                                  </p:stCondLst>
                                  <p:childTnLst>
                                    <p:animEffect transition="out" filter="blinds(horizontal)">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8192E-5264-2E0B-1A62-18CE7864DE2A}"/>
              </a:ext>
            </a:extLst>
          </p:cNvPr>
          <p:cNvPicPr>
            <a:picLocks noChangeAspect="1"/>
          </p:cNvPicPr>
          <p:nvPr/>
        </p:nvPicPr>
        <p:blipFill>
          <a:blip r:embed="rId2"/>
          <a:stretch>
            <a:fillRect/>
          </a:stretch>
        </p:blipFill>
        <p:spPr>
          <a:xfrm>
            <a:off x="375596" y="68263"/>
            <a:ext cx="11440808" cy="6721475"/>
          </a:xfrm>
          <a:prstGeom prst="rect">
            <a:avLst/>
          </a:prstGeom>
          <a:noFill/>
        </p:spPr>
      </p:pic>
      <p:sp>
        <p:nvSpPr>
          <p:cNvPr id="2" name="Slide Number Placeholder 1" hidden="1">
            <a:extLst>
              <a:ext uri="{FF2B5EF4-FFF2-40B4-BE49-F238E27FC236}">
                <a16:creationId xmlns:a16="http://schemas.microsoft.com/office/drawing/2014/main" id="{606E1D52-23D1-B2C9-B217-E0ABC6BDCD0E}"/>
              </a:ext>
            </a:extLst>
          </p:cNvPr>
          <p:cNvSpPr>
            <a:spLocks noGrp="1"/>
          </p:cNvSpPr>
          <p:nvPr>
            <p:ph type="sldNum" sz="quarter" idx="4"/>
          </p:nvPr>
        </p:nvSpPr>
        <p:spPr/>
        <p:txBody>
          <a:bodyPr/>
          <a:lstStyle/>
          <a:p>
            <a:pPr>
              <a:spcAft>
                <a:spcPts val="600"/>
              </a:spcAft>
            </a:pPr>
            <a:fld id="{933A556B-7C63-244D-9B7C-B0EA8042B330}" type="slidenum">
              <a:rPr lang="en-US" smtClean="0"/>
              <a:pPr>
                <a:spcAft>
                  <a:spcPts val="600"/>
                </a:spcAft>
              </a:pPr>
              <a:t>22</a:t>
            </a:fld>
            <a:endParaRPr lang="en-US" sz="1000"/>
          </a:p>
        </p:txBody>
      </p:sp>
      <p:sp>
        <p:nvSpPr>
          <p:cNvPr id="4" name="TextBox 3">
            <a:extLst>
              <a:ext uri="{FF2B5EF4-FFF2-40B4-BE49-F238E27FC236}">
                <a16:creationId xmlns:a16="http://schemas.microsoft.com/office/drawing/2014/main" id="{ECF17628-CC3F-24EF-F31C-73856A55D7D9}"/>
              </a:ext>
            </a:extLst>
          </p:cNvPr>
          <p:cNvSpPr txBox="1"/>
          <p:nvPr/>
        </p:nvSpPr>
        <p:spPr>
          <a:xfrm>
            <a:off x="609600" y="203200"/>
            <a:ext cx="1364476" cy="369332"/>
          </a:xfrm>
          <a:prstGeom prst="rect">
            <a:avLst/>
          </a:prstGeom>
          <a:noFill/>
        </p:spPr>
        <p:txBody>
          <a:bodyPr wrap="none" rtlCol="0">
            <a:spAutoFit/>
          </a:bodyPr>
          <a:lstStyle/>
          <a:p>
            <a:r>
              <a:rPr lang="en-US" dirty="0"/>
              <a:t>John Lajoie</a:t>
            </a:r>
          </a:p>
        </p:txBody>
      </p:sp>
    </p:spTree>
    <p:extLst>
      <p:ext uri="{BB962C8B-B14F-4D97-AF65-F5344CB8AC3E}">
        <p14:creationId xmlns:p14="http://schemas.microsoft.com/office/powerpoint/2010/main" val="131011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00D343-079B-E04A-B9E8-66592272CCBB}"/>
              </a:ext>
            </a:extLst>
          </p:cNvPr>
          <p:cNvSpPr>
            <a:spLocks noGrp="1"/>
          </p:cNvSpPr>
          <p:nvPr>
            <p:ph type="sldNum" sz="quarter" idx="4"/>
          </p:nvPr>
        </p:nvSpPr>
        <p:spPr/>
        <p:txBody>
          <a:bodyPr/>
          <a:lstStyle/>
          <a:p>
            <a:fld id="{933A556B-7C63-244D-9B7C-B0EA8042B330}" type="slidenum">
              <a:rPr lang="en-US" smtClean="0"/>
              <a:pPr/>
              <a:t>23</a:t>
            </a:fld>
            <a:endParaRPr lang="en-US" dirty="0"/>
          </a:p>
        </p:txBody>
      </p:sp>
      <p:sp>
        <p:nvSpPr>
          <p:cNvPr id="3" name="Title 2">
            <a:extLst>
              <a:ext uri="{FF2B5EF4-FFF2-40B4-BE49-F238E27FC236}">
                <a16:creationId xmlns:a16="http://schemas.microsoft.com/office/drawing/2014/main" id="{57C58A1D-D7F2-2C40-A411-2B4442D256EA}"/>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418916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558432" y="46949"/>
            <a:ext cx="11049000" cy="1325563"/>
          </a:xfrm>
        </p:spPr>
        <p:txBody>
          <a:bodyPr/>
          <a:lstStyle/>
          <a:p>
            <a:r>
              <a:rPr lang="en-US" sz="4000" dirty="0"/>
              <a:t>Relativistic Heavy Ion Collider (RHIC)</a:t>
            </a:r>
            <a:br>
              <a:rPr lang="en-US" dirty="0"/>
            </a:br>
            <a:r>
              <a:rPr lang="en-US" sz="1600" i="1" dirty="0">
                <a:solidFill>
                  <a:srgbClr val="0432FF"/>
                </a:solidFill>
              </a:rPr>
              <a:t>Basic scientific research woven with direct benefits to society</a:t>
            </a:r>
            <a:endParaRPr lang="en-US" i="1" dirty="0">
              <a:solidFill>
                <a:srgbClr val="0432FF"/>
              </a:solidFill>
            </a:endParaRP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3</a:t>
            </a:fld>
            <a:endParaRPr lang="en-US"/>
          </a:p>
        </p:txBody>
      </p:sp>
      <p:sp>
        <p:nvSpPr>
          <p:cNvPr id="3" name="TextBox 2">
            <a:extLst>
              <a:ext uri="{FF2B5EF4-FFF2-40B4-BE49-F238E27FC236}">
                <a16:creationId xmlns:a16="http://schemas.microsoft.com/office/drawing/2014/main" id="{D7222E08-C55C-7824-86CB-35CAFCD9A087}"/>
              </a:ext>
            </a:extLst>
          </p:cNvPr>
          <p:cNvSpPr txBox="1"/>
          <p:nvPr/>
        </p:nvSpPr>
        <p:spPr>
          <a:xfrm>
            <a:off x="558432" y="1181879"/>
            <a:ext cx="3420324" cy="4770537"/>
          </a:xfrm>
          <a:prstGeom prst="rect">
            <a:avLst/>
          </a:prstGeom>
          <a:noFill/>
        </p:spPr>
        <p:txBody>
          <a:bodyPr wrap="square" rtlCol="0">
            <a:spAutoFit/>
          </a:bodyPr>
          <a:lstStyle/>
          <a:p>
            <a:r>
              <a:rPr lang="en-US" sz="1600"/>
              <a:t> Uniquely flexible and </a:t>
            </a:r>
            <a:br>
              <a:rPr lang="en-US" sz="1600"/>
            </a:br>
            <a:r>
              <a:rPr lang="en-US" sz="1600"/>
              <a:t> only hadron collider in </a:t>
            </a:r>
            <a:br>
              <a:rPr lang="en-US" sz="1600"/>
            </a:br>
            <a:r>
              <a:rPr lang="en-US" sz="1600"/>
              <a:t> US for exploration of </a:t>
            </a:r>
            <a:br>
              <a:rPr lang="en-US" sz="1600"/>
            </a:br>
            <a:r>
              <a:rPr lang="en-US" sz="1600"/>
              <a:t> Quark Gluon Plasma  </a:t>
            </a:r>
            <a:br>
              <a:rPr lang="en-US" sz="1600"/>
            </a:br>
            <a:r>
              <a:rPr lang="en-US" sz="1600"/>
              <a:t> and proton (spin)  structure</a:t>
            </a:r>
            <a:br>
              <a:rPr lang="en-US" sz="1600"/>
            </a:br>
            <a:endParaRPr lang="en-US" sz="1600"/>
          </a:p>
          <a:p>
            <a:r>
              <a:rPr lang="en-US" sz="1600"/>
              <a:t>Injectors also used for </a:t>
            </a:r>
            <a:br>
              <a:rPr lang="en-US" sz="1600"/>
            </a:br>
            <a:r>
              <a:rPr lang="en-US" sz="1600"/>
              <a:t>application programs:</a:t>
            </a:r>
            <a:endParaRPr lang="en-US" sz="1600">
              <a:solidFill>
                <a:srgbClr val="0432FF"/>
              </a:solidFill>
            </a:endParaRPr>
          </a:p>
          <a:p>
            <a:pPr marL="285750" indent="-285750">
              <a:buFont typeface="Arial" panose="020B0604020202020204" pitchFamily="34" charset="0"/>
              <a:buChar char="•"/>
            </a:pPr>
            <a:r>
              <a:rPr lang="en-US" sz="1600" b="1"/>
              <a:t>LINAC</a:t>
            </a:r>
            <a:r>
              <a:rPr lang="en-US" sz="1600">
                <a:solidFill>
                  <a:srgbClr val="0432FF"/>
                </a:solidFill>
              </a:rPr>
              <a:t>:</a:t>
            </a:r>
            <a:r>
              <a:rPr lang="en-US" sz="1600"/>
              <a:t> </a:t>
            </a:r>
            <a:r>
              <a:rPr lang="en-US" sz="1600">
                <a:solidFill>
                  <a:srgbClr val="0432FF"/>
                </a:solidFill>
              </a:rPr>
              <a:t>Brookhaven Linac Isotope Producer: (medical and other Isotope production)</a:t>
            </a:r>
          </a:p>
          <a:p>
            <a:pPr marL="285750" indent="-285750">
              <a:buFont typeface="Arial" panose="020B0604020202020204" pitchFamily="34" charset="0"/>
              <a:buChar char="•"/>
            </a:pPr>
            <a:r>
              <a:rPr lang="en-US" sz="1600" b="1"/>
              <a:t>Booster</a:t>
            </a:r>
            <a:r>
              <a:rPr lang="en-US" sz="1600" b="1">
                <a:solidFill>
                  <a:srgbClr val="0432FF"/>
                </a:solidFill>
              </a:rPr>
              <a:t> </a:t>
            </a:r>
            <a:r>
              <a:rPr lang="en-US" sz="1600">
                <a:solidFill>
                  <a:srgbClr val="0432FF"/>
                </a:solidFill>
              </a:rPr>
              <a:t>NASA Space Radiation Lab for space radiation studies</a:t>
            </a:r>
          </a:p>
          <a:p>
            <a:pPr marL="285750" indent="-285750">
              <a:buFont typeface="Arial" panose="020B0604020202020204" pitchFamily="34" charset="0"/>
              <a:buChar char="•"/>
            </a:pPr>
            <a:r>
              <a:rPr lang="en-US" sz="1600" b="1"/>
              <a:t>Tandem</a:t>
            </a:r>
            <a:r>
              <a:rPr lang="en-US" sz="1600" b="1">
                <a:solidFill>
                  <a:srgbClr val="0432FF"/>
                </a:solidFill>
              </a:rPr>
              <a:t> </a:t>
            </a:r>
            <a:r>
              <a:rPr lang="en-US" sz="1600">
                <a:solidFill>
                  <a:srgbClr val="0432FF"/>
                </a:solidFill>
              </a:rPr>
              <a:t>for industrial/academic users</a:t>
            </a:r>
          </a:p>
          <a:p>
            <a:pPr marL="285750" indent="-285750">
              <a:buFont typeface="Arial" panose="020B0604020202020204" pitchFamily="34" charset="0"/>
              <a:buChar char="•"/>
            </a:pPr>
            <a:r>
              <a:rPr lang="en-US" sz="1600" b="1"/>
              <a:t>R&amp;D for future facilities</a:t>
            </a:r>
            <a:br>
              <a:rPr lang="en-US" sz="1600" b="1"/>
            </a:br>
            <a:r>
              <a:rPr lang="en-US" sz="1600" b="1"/>
              <a:t>and application </a:t>
            </a:r>
            <a:br>
              <a:rPr lang="en-US" sz="1600"/>
            </a:br>
            <a:r>
              <a:rPr lang="en-US" sz="1600">
                <a:solidFill>
                  <a:srgbClr val="0432FF"/>
                </a:solidFill>
              </a:rPr>
              <a:t>sources, beam cooling, polarized beams, …  </a:t>
            </a:r>
          </a:p>
        </p:txBody>
      </p:sp>
      <p:pic>
        <p:nvPicPr>
          <p:cNvPr id="8" name="Picture 7">
            <a:extLst>
              <a:ext uri="{FF2B5EF4-FFF2-40B4-BE49-F238E27FC236}">
                <a16:creationId xmlns:a16="http://schemas.microsoft.com/office/drawing/2014/main" id="{C4EF76C0-BBE7-5B72-201D-5BB44295FB94}"/>
              </a:ext>
            </a:extLst>
          </p:cNvPr>
          <p:cNvPicPr>
            <a:picLocks noChangeAspect="1"/>
          </p:cNvPicPr>
          <p:nvPr/>
        </p:nvPicPr>
        <p:blipFill>
          <a:blip r:embed="rId2"/>
          <a:stretch>
            <a:fillRect/>
          </a:stretch>
        </p:blipFill>
        <p:spPr>
          <a:xfrm>
            <a:off x="4069597" y="1182951"/>
            <a:ext cx="7772400" cy="5015686"/>
          </a:xfrm>
          <a:prstGeom prst="rect">
            <a:avLst/>
          </a:prstGeom>
        </p:spPr>
      </p:pic>
    </p:spTree>
    <p:extLst>
      <p:ext uri="{BB962C8B-B14F-4D97-AF65-F5344CB8AC3E}">
        <p14:creationId xmlns:p14="http://schemas.microsoft.com/office/powerpoint/2010/main" val="30214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12A5-5B97-E59B-7B3F-17CF189B3480}"/>
              </a:ext>
            </a:extLst>
          </p:cNvPr>
          <p:cNvSpPr>
            <a:spLocks noGrp="1"/>
          </p:cNvSpPr>
          <p:nvPr>
            <p:ph type="title"/>
          </p:nvPr>
        </p:nvSpPr>
        <p:spPr>
          <a:xfrm>
            <a:off x="571500" y="110617"/>
            <a:ext cx="11049000" cy="1325563"/>
          </a:xfrm>
        </p:spPr>
        <p:txBody>
          <a:bodyPr>
            <a:normAutofit/>
          </a:bodyPr>
          <a:lstStyle/>
          <a:p>
            <a:r>
              <a:rPr lang="en-US" sz="4000" dirty="0">
                <a:cs typeface="Arial"/>
              </a:rPr>
              <a:t>Transition from RHIC to Electron Ion Collider (EIC) in 2026 </a:t>
            </a:r>
          </a:p>
        </p:txBody>
      </p:sp>
      <p:sp>
        <p:nvSpPr>
          <p:cNvPr id="3" name="Slide Number Placeholder 2">
            <a:extLst>
              <a:ext uri="{FF2B5EF4-FFF2-40B4-BE49-F238E27FC236}">
                <a16:creationId xmlns:a16="http://schemas.microsoft.com/office/drawing/2014/main" id="{03F49C89-2AE2-326B-1FCB-1CCF1F51C0C3}"/>
              </a:ext>
            </a:extLst>
          </p:cNvPr>
          <p:cNvSpPr>
            <a:spLocks noGrp="1"/>
          </p:cNvSpPr>
          <p:nvPr>
            <p:ph type="sldNum" sz="quarter" idx="4"/>
          </p:nvPr>
        </p:nvSpPr>
        <p:spPr/>
        <p:txBody>
          <a:bodyPr/>
          <a:lstStyle/>
          <a:p>
            <a:fld id="{933A556B-7C63-244D-9B7C-B0EA8042B330}" type="slidenum">
              <a:rPr lang="en-US" smtClean="0"/>
              <a:pPr/>
              <a:t>4</a:t>
            </a:fld>
            <a:endParaRPr lang="en-US" sz="1000"/>
          </a:p>
        </p:txBody>
      </p:sp>
      <p:sp>
        <p:nvSpPr>
          <p:cNvPr id="5" name="Text Placeholder 2">
            <a:extLst>
              <a:ext uri="{FF2B5EF4-FFF2-40B4-BE49-F238E27FC236}">
                <a16:creationId xmlns:a16="http://schemas.microsoft.com/office/drawing/2014/main" id="{4F9F6871-0C03-87DC-0CB5-522E248D401C}"/>
              </a:ext>
            </a:extLst>
          </p:cNvPr>
          <p:cNvSpPr txBox="1">
            <a:spLocks/>
          </p:cNvSpPr>
          <p:nvPr/>
        </p:nvSpPr>
        <p:spPr>
          <a:xfrm>
            <a:off x="498249" y="1606095"/>
            <a:ext cx="11118851" cy="46212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cs typeface="Arial"/>
              </a:rPr>
              <a:t>               </a:t>
            </a:r>
          </a:p>
        </p:txBody>
      </p:sp>
      <p:pic>
        <p:nvPicPr>
          <p:cNvPr id="7" name="Content Placeholder 10" descr="A picture containing text, map, circle, diagram&#10;&#10;Description automatically generated">
            <a:extLst>
              <a:ext uri="{FF2B5EF4-FFF2-40B4-BE49-F238E27FC236}">
                <a16:creationId xmlns:a16="http://schemas.microsoft.com/office/drawing/2014/main" id="{23AC7AA5-2D0F-A31A-CAB0-991331AC4882}"/>
              </a:ext>
            </a:extLst>
          </p:cNvPr>
          <p:cNvPicPr>
            <a:picLocks noChangeAspect="1"/>
          </p:cNvPicPr>
          <p:nvPr/>
        </p:nvPicPr>
        <p:blipFill>
          <a:blip r:embed="rId2"/>
          <a:stretch>
            <a:fillRect/>
          </a:stretch>
        </p:blipFill>
        <p:spPr>
          <a:xfrm>
            <a:off x="685627" y="1465216"/>
            <a:ext cx="3686675" cy="4762093"/>
          </a:xfrm>
          <a:prstGeom prst="rect">
            <a:avLst/>
          </a:prstGeom>
        </p:spPr>
      </p:pic>
      <p:pic>
        <p:nvPicPr>
          <p:cNvPr id="9" name="Picture 8" descr="Diagram&#10;&#10;Description automatically generated">
            <a:extLst>
              <a:ext uri="{FF2B5EF4-FFF2-40B4-BE49-F238E27FC236}">
                <a16:creationId xmlns:a16="http://schemas.microsoft.com/office/drawing/2014/main" id="{F90F418D-43EE-4297-4F8B-FF4FA96620BA}"/>
              </a:ext>
            </a:extLst>
          </p:cNvPr>
          <p:cNvPicPr>
            <a:picLocks noChangeAspect="1"/>
          </p:cNvPicPr>
          <p:nvPr/>
        </p:nvPicPr>
        <p:blipFill>
          <a:blip r:embed="rId3"/>
          <a:stretch>
            <a:fillRect/>
          </a:stretch>
        </p:blipFill>
        <p:spPr>
          <a:xfrm>
            <a:off x="7078546" y="1461256"/>
            <a:ext cx="4871701" cy="4762090"/>
          </a:xfrm>
          <a:prstGeom prst="rect">
            <a:avLst/>
          </a:prstGeom>
        </p:spPr>
      </p:pic>
      <p:sp>
        <p:nvSpPr>
          <p:cNvPr id="11" name="TextBox 10">
            <a:extLst>
              <a:ext uri="{FF2B5EF4-FFF2-40B4-BE49-F238E27FC236}">
                <a16:creationId xmlns:a16="http://schemas.microsoft.com/office/drawing/2014/main" id="{97746D22-181E-192E-25D7-2E532014D4F4}"/>
              </a:ext>
            </a:extLst>
          </p:cNvPr>
          <p:cNvSpPr txBox="1"/>
          <p:nvPr/>
        </p:nvSpPr>
        <p:spPr>
          <a:xfrm>
            <a:off x="4599087" y="1510573"/>
            <a:ext cx="2270817" cy="4401205"/>
          </a:xfrm>
          <a:prstGeom prst="rect">
            <a:avLst/>
          </a:prstGeom>
          <a:noFill/>
        </p:spPr>
        <p:txBody>
          <a:bodyPr wrap="square" rtlCol="0">
            <a:spAutoFit/>
          </a:bodyPr>
          <a:lstStyle/>
          <a:p>
            <a:pPr algn="ctr"/>
            <a:r>
              <a:rPr lang="en-US" sz="2000">
                <a:latin typeface="Helvetica Neue" panose="02000503000000020004" pitchFamily="2" charset="0"/>
                <a:ea typeface="Helvetica Neue" panose="02000503000000020004" pitchFamily="2" charset="0"/>
                <a:cs typeface="Helvetica Neue" panose="02000503000000020004" pitchFamily="2" charset="0"/>
              </a:rPr>
              <a:t>Re-Use the existing tunnel</a:t>
            </a:r>
          </a:p>
          <a:p>
            <a:pPr algn="ctr"/>
            <a:endParaRPr lang="en-US" sz="200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000">
                <a:latin typeface="Helvetica Neue" panose="02000503000000020004" pitchFamily="2" charset="0"/>
                <a:ea typeface="Helvetica Neue" panose="02000503000000020004" pitchFamily="2" charset="0"/>
                <a:cs typeface="Helvetica Neue" panose="02000503000000020004" pitchFamily="2" charset="0"/>
              </a:rPr>
              <a:t>Minimal modification to the hadron beam complex (yellow)</a:t>
            </a:r>
          </a:p>
          <a:p>
            <a:pPr algn="ctr"/>
            <a:endParaRPr lang="en-US" sz="2000">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200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00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New electron beam facility</a:t>
            </a:r>
          </a:p>
          <a:p>
            <a:pPr algn="ctr"/>
            <a:endParaRPr lang="en-US" sz="200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000" b="1">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Build on the ~$2B investment </a:t>
            </a:r>
          </a:p>
        </p:txBody>
      </p:sp>
      <p:sp>
        <p:nvSpPr>
          <p:cNvPr id="13" name="Right Arrow 7">
            <a:extLst>
              <a:ext uri="{FF2B5EF4-FFF2-40B4-BE49-F238E27FC236}">
                <a16:creationId xmlns:a16="http://schemas.microsoft.com/office/drawing/2014/main" id="{51F0D0B0-6801-15FC-D977-283311AE291D}"/>
              </a:ext>
            </a:extLst>
          </p:cNvPr>
          <p:cNvSpPr/>
          <p:nvPr/>
        </p:nvSpPr>
        <p:spPr>
          <a:xfrm>
            <a:off x="4163269" y="3710052"/>
            <a:ext cx="3138195" cy="439275"/>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93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8900-835B-ACDD-53FD-C0A2BA905B0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A110850-68D8-5109-6054-9992B49873FD}"/>
              </a:ext>
            </a:extLst>
          </p:cNvPr>
          <p:cNvSpPr>
            <a:spLocks noGrp="1"/>
          </p:cNvSpPr>
          <p:nvPr>
            <p:ph type="title"/>
          </p:nvPr>
        </p:nvSpPr>
        <p:spPr>
          <a:xfrm>
            <a:off x="424955" y="43697"/>
            <a:ext cx="6333259" cy="1317017"/>
          </a:xfrm>
        </p:spPr>
        <p:txBody>
          <a:bodyPr>
            <a:normAutofit/>
          </a:bodyPr>
          <a:lstStyle/>
          <a:p>
            <a:r>
              <a:rPr lang="en-US" sz="4000" dirty="0"/>
              <a:t>The Most Versatile Collider Ever Built</a:t>
            </a:r>
            <a:endParaRPr lang="en-US" sz="4000" dirty="0">
              <a:cs typeface="Arial"/>
            </a:endParaRPr>
          </a:p>
        </p:txBody>
      </p:sp>
      <p:sp>
        <p:nvSpPr>
          <p:cNvPr id="3" name="Slide Number Placeholder 2">
            <a:extLst>
              <a:ext uri="{FF2B5EF4-FFF2-40B4-BE49-F238E27FC236}">
                <a16:creationId xmlns:a16="http://schemas.microsoft.com/office/drawing/2014/main" id="{345684C7-CED3-3DA2-2066-1126F4721317}"/>
              </a:ext>
            </a:extLst>
          </p:cNvPr>
          <p:cNvSpPr>
            <a:spLocks noGrp="1"/>
          </p:cNvSpPr>
          <p:nvPr>
            <p:ph type="sldNum" sz="quarter" idx="4"/>
          </p:nvPr>
        </p:nvSpPr>
        <p:spPr/>
        <p:txBody>
          <a:bodyPr/>
          <a:lstStyle/>
          <a:p>
            <a:fld id="{933A556B-7C63-244D-9B7C-B0EA8042B330}" type="slidenum">
              <a:rPr lang="en-US" smtClean="0"/>
              <a:pPr/>
              <a:t>5</a:t>
            </a:fld>
            <a:endParaRPr lang="en-US" sz="1000"/>
          </a:p>
        </p:txBody>
      </p:sp>
      <p:pic>
        <p:nvPicPr>
          <p:cNvPr id="1026" name="Picture 2" descr="RHIC Summary">
            <a:extLst>
              <a:ext uri="{FF2B5EF4-FFF2-40B4-BE49-F238E27FC236}">
                <a16:creationId xmlns:a16="http://schemas.microsoft.com/office/drawing/2014/main" id="{716AF9B1-1A38-89D9-AA98-FC2AD0A40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897" y="27214"/>
            <a:ext cx="5159915" cy="38359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hart, line chart&#10;&#10;Description automatically generated">
            <a:extLst>
              <a:ext uri="{FF2B5EF4-FFF2-40B4-BE49-F238E27FC236}">
                <a16:creationId xmlns:a16="http://schemas.microsoft.com/office/drawing/2014/main" id="{94E315F5-98DA-F25B-C892-BAC8C218D9BC}"/>
              </a:ext>
            </a:extLst>
          </p:cNvPr>
          <p:cNvPicPr>
            <a:picLocks noChangeAspect="1"/>
          </p:cNvPicPr>
          <p:nvPr/>
        </p:nvPicPr>
        <p:blipFill>
          <a:blip r:embed="rId3"/>
          <a:stretch>
            <a:fillRect/>
          </a:stretch>
        </p:blipFill>
        <p:spPr>
          <a:xfrm>
            <a:off x="8601998" y="3863936"/>
            <a:ext cx="2582747" cy="2352602"/>
          </a:xfrm>
          <a:prstGeom prst="rect">
            <a:avLst/>
          </a:prstGeom>
        </p:spPr>
      </p:pic>
      <p:pic>
        <p:nvPicPr>
          <p:cNvPr id="4" name="Picture 2" descr="RHIC&#10;      luminosity PP">
            <a:extLst>
              <a:ext uri="{FF2B5EF4-FFF2-40B4-BE49-F238E27FC236}">
                <a16:creationId xmlns:a16="http://schemas.microsoft.com/office/drawing/2014/main" id="{4A1D4476-78CE-8F69-4FF4-886C7B557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05" y="3886488"/>
            <a:ext cx="3261784" cy="2309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HIC nucleon-pair luminosity AA">
            <a:extLst>
              <a:ext uri="{FF2B5EF4-FFF2-40B4-BE49-F238E27FC236}">
                <a16:creationId xmlns:a16="http://schemas.microsoft.com/office/drawing/2014/main" id="{B7B3A883-DD6C-F684-5601-EE1A99AAF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3901" y="3771131"/>
            <a:ext cx="3152770" cy="24381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25ED905-0766-7117-11E7-7303B48980AA}"/>
              </a:ext>
            </a:extLst>
          </p:cNvPr>
          <p:cNvPicPr>
            <a:picLocks noChangeAspect="1"/>
          </p:cNvPicPr>
          <p:nvPr/>
        </p:nvPicPr>
        <p:blipFill>
          <a:blip r:embed="rId6"/>
          <a:stretch>
            <a:fillRect/>
          </a:stretch>
        </p:blipFill>
        <p:spPr>
          <a:xfrm>
            <a:off x="1502301" y="1358106"/>
            <a:ext cx="3255928" cy="2436885"/>
          </a:xfrm>
          <a:prstGeom prst="rect">
            <a:avLst/>
          </a:prstGeom>
        </p:spPr>
      </p:pic>
    </p:spTree>
    <p:extLst>
      <p:ext uri="{BB962C8B-B14F-4D97-AF65-F5344CB8AC3E}">
        <p14:creationId xmlns:p14="http://schemas.microsoft.com/office/powerpoint/2010/main" val="4267265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22124-FFE2-A743-E8DA-08B411C80E70}"/>
              </a:ext>
            </a:extLst>
          </p:cNvPr>
          <p:cNvSpPr>
            <a:spLocks noGrp="1"/>
          </p:cNvSpPr>
          <p:nvPr>
            <p:ph type="sldNum" sz="quarter" idx="4"/>
          </p:nvPr>
        </p:nvSpPr>
        <p:spPr/>
        <p:txBody>
          <a:bodyPr/>
          <a:lstStyle/>
          <a:p>
            <a:fld id="{933A556B-7C63-244D-9B7C-B0EA8042B330}" type="slidenum">
              <a:rPr lang="en-US" smtClean="0"/>
              <a:pPr/>
              <a:t>6</a:t>
            </a:fld>
            <a:endParaRPr lang="en-US"/>
          </a:p>
        </p:txBody>
      </p:sp>
      <p:sp>
        <p:nvSpPr>
          <p:cNvPr id="3" name="Title 2">
            <a:extLst>
              <a:ext uri="{FF2B5EF4-FFF2-40B4-BE49-F238E27FC236}">
                <a16:creationId xmlns:a16="http://schemas.microsoft.com/office/drawing/2014/main" id="{4B461AD4-DCF4-0222-ED70-9B7948AEC94E}"/>
              </a:ext>
            </a:extLst>
          </p:cNvPr>
          <p:cNvSpPr>
            <a:spLocks noGrp="1"/>
          </p:cNvSpPr>
          <p:nvPr>
            <p:ph type="ctrTitle"/>
          </p:nvPr>
        </p:nvSpPr>
        <p:spPr/>
        <p:txBody>
          <a:bodyPr/>
          <a:lstStyle/>
          <a:p>
            <a:r>
              <a:rPr lang="en-US"/>
              <a:t>Vision: </a:t>
            </a:r>
            <a:br>
              <a:rPr lang="en-US"/>
            </a:br>
            <a:r>
              <a:rPr lang="en-US"/>
              <a:t>The Electron Ion Collider</a:t>
            </a:r>
          </a:p>
        </p:txBody>
      </p:sp>
      <p:sp>
        <p:nvSpPr>
          <p:cNvPr id="4" name="Text Placeholder 3">
            <a:extLst>
              <a:ext uri="{FF2B5EF4-FFF2-40B4-BE49-F238E27FC236}">
                <a16:creationId xmlns:a16="http://schemas.microsoft.com/office/drawing/2014/main" id="{0BAF5EB5-61A0-F4F9-8143-D5A8837F2EB2}"/>
              </a:ext>
            </a:extLst>
          </p:cNvPr>
          <p:cNvSpPr>
            <a:spLocks noGrp="1"/>
          </p:cNvSpPr>
          <p:nvPr>
            <p:ph type="body" sz="quarter" idx="10"/>
          </p:nvPr>
        </p:nvSpPr>
        <p:spPr>
          <a:xfrm>
            <a:off x="813175" y="4501444"/>
            <a:ext cx="11251446" cy="1408037"/>
          </a:xfrm>
        </p:spPr>
        <p:txBody>
          <a:bodyPr/>
          <a:lstStyle/>
          <a:p>
            <a:r>
              <a:rPr lang="en-US"/>
              <a:t>BNL is fully committed the common vision of realizing a high-luminosity, high-energy polarized electron ion collider, as early as it is fiscally and technically possible </a:t>
            </a:r>
          </a:p>
        </p:txBody>
      </p:sp>
    </p:spTree>
    <p:extLst>
      <p:ext uri="{BB962C8B-B14F-4D97-AF65-F5344CB8AC3E}">
        <p14:creationId xmlns:p14="http://schemas.microsoft.com/office/powerpoint/2010/main" val="136346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NAS cover.jpeg">
            <a:extLst>
              <a:ext uri="{FF2B5EF4-FFF2-40B4-BE49-F238E27FC236}">
                <a16:creationId xmlns:a16="http://schemas.microsoft.com/office/drawing/2014/main" id="{7FA8C4B3-FC5F-9149-B9E0-265242718CB1}"/>
              </a:ext>
            </a:extLst>
          </p:cNvPr>
          <p:cNvPicPr>
            <a:picLocks noChangeAspect="1"/>
          </p:cNvPicPr>
          <p:nvPr/>
        </p:nvPicPr>
        <p:blipFill rotWithShape="1">
          <a:blip r:embed="rId3">
            <a:extLst>
              <a:ext uri="{28A0092B-C50C-407E-A947-70E740481C1C}">
                <a14:useLocalDpi xmlns:a14="http://schemas.microsoft.com/office/drawing/2010/main" val="0"/>
              </a:ext>
            </a:extLst>
          </a:blip>
          <a:srcRect l="-1023" t="-1964" b="1964"/>
          <a:stretch/>
        </p:blipFill>
        <p:spPr>
          <a:xfrm>
            <a:off x="957171" y="1522760"/>
            <a:ext cx="2983363" cy="4135113"/>
          </a:xfrm>
          <a:prstGeom prst="rect">
            <a:avLst/>
          </a:prstGeom>
        </p:spPr>
      </p:pic>
      <p:pic>
        <p:nvPicPr>
          <p:cNvPr id="9" name="Picture 8">
            <a:extLst>
              <a:ext uri="{FF2B5EF4-FFF2-40B4-BE49-F238E27FC236}">
                <a16:creationId xmlns:a16="http://schemas.microsoft.com/office/drawing/2014/main" id="{1806438B-ED63-E149-AA45-180C5B0FAD19}"/>
              </a:ext>
            </a:extLst>
          </p:cNvPr>
          <p:cNvPicPr>
            <a:picLocks noChangeAspect="1"/>
          </p:cNvPicPr>
          <p:nvPr/>
        </p:nvPicPr>
        <p:blipFill>
          <a:blip r:embed="rId4"/>
          <a:stretch>
            <a:fillRect/>
          </a:stretch>
        </p:blipFill>
        <p:spPr>
          <a:xfrm>
            <a:off x="259382" y="175102"/>
            <a:ext cx="1157635" cy="1157635"/>
          </a:xfrm>
          <a:prstGeom prst="rect">
            <a:avLst/>
          </a:prstGeom>
        </p:spPr>
      </p:pic>
      <p:sp>
        <p:nvSpPr>
          <p:cNvPr id="10" name="TextBox 9">
            <a:extLst>
              <a:ext uri="{FF2B5EF4-FFF2-40B4-BE49-F238E27FC236}">
                <a16:creationId xmlns:a16="http://schemas.microsoft.com/office/drawing/2014/main" id="{9A969734-D74E-E04F-ADF1-12EF8AD66003}"/>
              </a:ext>
            </a:extLst>
          </p:cNvPr>
          <p:cNvSpPr txBox="1"/>
          <p:nvPr/>
        </p:nvSpPr>
        <p:spPr>
          <a:xfrm>
            <a:off x="838007" y="5041580"/>
            <a:ext cx="3046027" cy="1015663"/>
          </a:xfrm>
          <a:prstGeom prst="rect">
            <a:avLst/>
          </a:prstGeom>
          <a:noFill/>
        </p:spPr>
        <p:txBody>
          <a:bodyPr wrap="none" lIns="91440" tIns="45720" rIns="91440" bIns="45720" rtlCol="0" anchor="t">
            <a:spAutoFit/>
          </a:bodyPr>
          <a:lstStyle/>
          <a:p>
            <a:pPr algn="ctr"/>
            <a:r>
              <a:rPr lang="en-US" sz="2000" dirty="0">
                <a:solidFill>
                  <a:srgbClr val="FFFF00"/>
                </a:solidFill>
                <a:latin typeface="Arial"/>
                <a:cs typeface="Arial"/>
              </a:rPr>
              <a:t>EIC science:</a:t>
            </a:r>
          </a:p>
          <a:p>
            <a:pPr algn="ctr"/>
            <a:r>
              <a:rPr lang="en-US" sz="2000" dirty="0">
                <a:solidFill>
                  <a:srgbClr val="FFFF00"/>
                </a:solidFill>
                <a:latin typeface="Arial"/>
                <a:cs typeface="Arial"/>
              </a:rPr>
              <a:t>compelling, fundamental</a:t>
            </a:r>
          </a:p>
          <a:p>
            <a:pPr algn="ctr"/>
            <a:r>
              <a:rPr lang="en-US" sz="2000" dirty="0">
                <a:latin typeface="Arial"/>
                <a:cs typeface="Arial"/>
              </a:rPr>
              <a:t>and timely</a:t>
            </a:r>
          </a:p>
        </p:txBody>
      </p:sp>
      <p:sp>
        <p:nvSpPr>
          <p:cNvPr id="11" name="Content Placeholder 10">
            <a:extLst>
              <a:ext uri="{FF2B5EF4-FFF2-40B4-BE49-F238E27FC236}">
                <a16:creationId xmlns:a16="http://schemas.microsoft.com/office/drawing/2014/main" id="{ABD3FFE7-12BD-DD40-9905-7700EFBF8BC3}"/>
              </a:ext>
            </a:extLst>
          </p:cNvPr>
          <p:cNvSpPr>
            <a:spLocks noGrp="1"/>
          </p:cNvSpPr>
          <p:nvPr>
            <p:ph idx="1"/>
          </p:nvPr>
        </p:nvSpPr>
        <p:spPr>
          <a:xfrm>
            <a:off x="3940534" y="1084958"/>
            <a:ext cx="8251465" cy="5134650"/>
          </a:xfrm>
        </p:spPr>
        <p:txBody>
          <a:bodyPr anchor="ctr">
            <a:normAutofit fontScale="92500" lnSpcReduction="20000"/>
          </a:bodyPr>
          <a:lstStyle/>
          <a:p>
            <a:pPr marL="0" indent="0">
              <a:lnSpc>
                <a:spcPct val="120000"/>
              </a:lnSpc>
              <a:buNone/>
            </a:pPr>
            <a:r>
              <a:rPr lang="en-US" sz="2100" b="1"/>
              <a:t>Electron Ion Collider Science:</a:t>
            </a:r>
          </a:p>
          <a:p>
            <a:pPr>
              <a:lnSpc>
                <a:spcPct val="120000"/>
              </a:lnSpc>
            </a:pPr>
            <a:r>
              <a:rPr lang="en-US" sz="1900"/>
              <a:t>Origin of nucleon </a:t>
            </a:r>
            <a:r>
              <a:rPr lang="en-US" sz="1900">
                <a:solidFill>
                  <a:srgbClr val="FF0000"/>
                </a:solidFill>
              </a:rPr>
              <a:t>spin</a:t>
            </a:r>
            <a:r>
              <a:rPr lang="en-US" sz="1900"/>
              <a:t> &amp; 3D imaging of </a:t>
            </a:r>
            <a:r>
              <a:rPr lang="en-US" sz="1900" err="1"/>
              <a:t>partons</a:t>
            </a:r>
            <a:r>
              <a:rPr lang="en-US" sz="1900"/>
              <a:t> </a:t>
            </a:r>
          </a:p>
          <a:p>
            <a:pPr>
              <a:lnSpc>
                <a:spcPct val="120000"/>
              </a:lnSpc>
            </a:pPr>
            <a:r>
              <a:rPr lang="en-US" sz="1900"/>
              <a:t>Understanding the origin of </a:t>
            </a:r>
            <a:r>
              <a:rPr lang="en-US" sz="1900">
                <a:solidFill>
                  <a:srgbClr val="FF0000"/>
                </a:solidFill>
              </a:rPr>
              <a:t>mass </a:t>
            </a:r>
            <a:r>
              <a:rPr lang="en-US" sz="1900"/>
              <a:t>of the visible universe   </a:t>
            </a:r>
          </a:p>
          <a:p>
            <a:pPr>
              <a:lnSpc>
                <a:spcPct val="120000"/>
              </a:lnSpc>
            </a:pPr>
            <a:r>
              <a:rPr lang="en-US" sz="1900">
                <a:solidFill>
                  <a:srgbClr val="FF0000"/>
                </a:solidFill>
              </a:rPr>
              <a:t>Intense</a:t>
            </a:r>
            <a:r>
              <a:rPr lang="en-US" sz="1900"/>
              <a:t> </a:t>
            </a:r>
            <a:r>
              <a:rPr lang="en-US" sz="1900">
                <a:solidFill>
                  <a:srgbClr val="FF0000"/>
                </a:solidFill>
              </a:rPr>
              <a:t>gluon</a:t>
            </a:r>
            <a:r>
              <a:rPr lang="en-US" sz="1900"/>
              <a:t> </a:t>
            </a:r>
            <a:r>
              <a:rPr lang="en-US" sz="1900">
                <a:solidFill>
                  <a:srgbClr val="FF0000"/>
                </a:solidFill>
              </a:rPr>
              <a:t>fields</a:t>
            </a:r>
            <a:r>
              <a:rPr lang="en-US" sz="1900"/>
              <a:t> </a:t>
            </a:r>
            <a:r>
              <a:rPr lang="en-US" sz="1900">
                <a:sym typeface="Wingdings" pitchFamily="2" charset="2"/>
              </a:rPr>
              <a:t></a:t>
            </a:r>
            <a:r>
              <a:rPr lang="en-US" sz="1900"/>
              <a:t> novel gluonic matter?</a:t>
            </a:r>
            <a:endParaRPr lang="en-US" sz="1900" b="1"/>
          </a:p>
          <a:p>
            <a:pPr marL="0" indent="0">
              <a:lnSpc>
                <a:spcPct val="120000"/>
              </a:lnSpc>
              <a:buNone/>
            </a:pPr>
            <a:endParaRPr lang="en-US" sz="2100" b="1"/>
          </a:p>
          <a:p>
            <a:pPr marL="0" indent="0">
              <a:lnSpc>
                <a:spcPct val="120000"/>
              </a:lnSpc>
              <a:buNone/>
            </a:pPr>
            <a:r>
              <a:rPr lang="en-US" sz="2100" b="1"/>
              <a:t>Machine Design Parameters:</a:t>
            </a:r>
          </a:p>
          <a:p>
            <a:pPr>
              <a:lnSpc>
                <a:spcPct val="120000"/>
              </a:lnSpc>
            </a:pPr>
            <a:r>
              <a:rPr lang="en-US" sz="1900"/>
              <a:t>High luminosity: </a:t>
            </a:r>
            <a:r>
              <a:rPr lang="en-US" sz="1900">
                <a:solidFill>
                  <a:srgbClr val="002AF4"/>
                </a:solidFill>
              </a:rPr>
              <a:t>up to 10</a:t>
            </a:r>
            <a:r>
              <a:rPr lang="en-US" sz="1900" baseline="30000">
                <a:solidFill>
                  <a:srgbClr val="002AF4"/>
                </a:solidFill>
              </a:rPr>
              <a:t>33</a:t>
            </a:r>
            <a:r>
              <a:rPr lang="en-US" sz="1900">
                <a:solidFill>
                  <a:srgbClr val="002AF4"/>
                </a:solidFill>
              </a:rPr>
              <a:t>-10</a:t>
            </a:r>
            <a:r>
              <a:rPr lang="en-US" sz="1900" baseline="30000">
                <a:solidFill>
                  <a:srgbClr val="002AF4"/>
                </a:solidFill>
              </a:rPr>
              <a:t>34</a:t>
            </a:r>
            <a:r>
              <a:rPr lang="en-US" sz="1900">
                <a:solidFill>
                  <a:srgbClr val="002AF4"/>
                </a:solidFill>
              </a:rPr>
              <a:t> cm</a:t>
            </a:r>
            <a:r>
              <a:rPr lang="en-US" sz="1900" baseline="30000">
                <a:solidFill>
                  <a:srgbClr val="002AF4"/>
                </a:solidFill>
              </a:rPr>
              <a:t>-2</a:t>
            </a:r>
            <a:r>
              <a:rPr lang="en-US" sz="1900">
                <a:solidFill>
                  <a:srgbClr val="002AF4"/>
                </a:solidFill>
              </a:rPr>
              <a:t>sec</a:t>
            </a:r>
            <a:r>
              <a:rPr lang="en-US" sz="1900" baseline="30000">
                <a:solidFill>
                  <a:srgbClr val="002AF4"/>
                </a:solidFill>
              </a:rPr>
              <a:t>-1 </a:t>
            </a:r>
          </a:p>
          <a:p>
            <a:pPr lvl="1">
              <a:lnSpc>
                <a:spcPct val="120000"/>
              </a:lnSpc>
            </a:pPr>
            <a:r>
              <a:rPr lang="en-US" sz="1900"/>
              <a:t>a factor ~100-1000 times HERA </a:t>
            </a:r>
          </a:p>
          <a:p>
            <a:pPr>
              <a:lnSpc>
                <a:spcPct val="120000"/>
              </a:lnSpc>
            </a:pPr>
            <a:r>
              <a:rPr lang="en-US" sz="1900"/>
              <a:t>Broad range in </a:t>
            </a:r>
            <a:r>
              <a:rPr lang="en-US" sz="1900">
                <a:solidFill>
                  <a:srgbClr val="002AF4"/>
                </a:solidFill>
              </a:rPr>
              <a:t>center-of-mass energy: ~20-100 GeV upgradable to 140 GeV</a:t>
            </a:r>
          </a:p>
          <a:p>
            <a:pPr>
              <a:lnSpc>
                <a:spcPct val="120000"/>
              </a:lnSpc>
            </a:pPr>
            <a:r>
              <a:rPr lang="en-US" sz="1900">
                <a:solidFill>
                  <a:srgbClr val="002AF4"/>
                </a:solidFill>
              </a:rPr>
              <a:t>Polarized beams </a:t>
            </a:r>
            <a:r>
              <a:rPr lang="en-US" sz="1900"/>
              <a:t>e-, p, and light ion beams with flexible spin patterns/orientation</a:t>
            </a:r>
          </a:p>
          <a:p>
            <a:pPr>
              <a:lnSpc>
                <a:spcPct val="120000"/>
              </a:lnSpc>
            </a:pPr>
            <a:r>
              <a:rPr lang="en-US" sz="1900"/>
              <a:t>Broad range in hadron species: </a:t>
            </a:r>
            <a:r>
              <a:rPr lang="en-US" sz="1900">
                <a:solidFill>
                  <a:srgbClr val="002AF4"/>
                </a:solidFill>
              </a:rPr>
              <a:t>protons…. Uranium</a:t>
            </a:r>
          </a:p>
          <a:p>
            <a:pPr>
              <a:lnSpc>
                <a:spcPct val="120000"/>
              </a:lnSpc>
            </a:pPr>
            <a:r>
              <a:rPr lang="en-US" sz="1900" u="sng">
                <a:solidFill>
                  <a:srgbClr val="002AF4"/>
                </a:solidFill>
              </a:rPr>
              <a:t>Up to two detectors </a:t>
            </a:r>
            <a:r>
              <a:rPr lang="en-US" sz="1900">
                <a:solidFill>
                  <a:srgbClr val="002AF4"/>
                </a:solidFill>
              </a:rPr>
              <a:t>well-integrated detector(s) into the machine lattice </a:t>
            </a:r>
            <a:endParaRPr lang="en-US" sz="1900" b="1"/>
          </a:p>
        </p:txBody>
      </p:sp>
      <p:sp>
        <p:nvSpPr>
          <p:cNvPr id="13" name="Title 12">
            <a:extLst>
              <a:ext uri="{FF2B5EF4-FFF2-40B4-BE49-F238E27FC236}">
                <a16:creationId xmlns:a16="http://schemas.microsoft.com/office/drawing/2014/main" id="{6CDC6CAB-EE55-CC45-A3E9-BBD5B5712EFD}"/>
              </a:ext>
            </a:extLst>
          </p:cNvPr>
          <p:cNvSpPr>
            <a:spLocks noGrp="1"/>
          </p:cNvSpPr>
          <p:nvPr>
            <p:ph type="title"/>
          </p:nvPr>
        </p:nvSpPr>
        <p:spPr>
          <a:xfrm>
            <a:off x="1415143" y="201839"/>
            <a:ext cx="11049000" cy="1325563"/>
          </a:xfrm>
        </p:spPr>
        <p:txBody>
          <a:bodyPr anchor="t">
            <a:normAutofit/>
          </a:bodyPr>
          <a:lstStyle/>
          <a:p>
            <a:r>
              <a:rPr lang="en-US" sz="4000" dirty="0"/>
              <a:t>National Academy’s Assessment, July 2018</a:t>
            </a:r>
            <a:endParaRPr lang="en-US" sz="4000" dirty="0">
              <a:cs typeface="Arial"/>
            </a:endParaRPr>
          </a:p>
        </p:txBody>
      </p:sp>
      <p:pic>
        <p:nvPicPr>
          <p:cNvPr id="14" name="Picture 13">
            <a:extLst>
              <a:ext uri="{FF2B5EF4-FFF2-40B4-BE49-F238E27FC236}">
                <a16:creationId xmlns:a16="http://schemas.microsoft.com/office/drawing/2014/main" id="{175813BB-4E94-3E40-8338-CA4642225D9A}"/>
              </a:ext>
            </a:extLst>
          </p:cNvPr>
          <p:cNvPicPr>
            <a:picLocks noChangeAspect="1"/>
          </p:cNvPicPr>
          <p:nvPr/>
        </p:nvPicPr>
        <p:blipFill>
          <a:blip r:embed="rId5"/>
          <a:stretch>
            <a:fillRect/>
          </a:stretch>
        </p:blipFill>
        <p:spPr>
          <a:xfrm>
            <a:off x="11026472" y="1103588"/>
            <a:ext cx="1058686" cy="1346798"/>
          </a:xfrm>
          <a:prstGeom prst="rect">
            <a:avLst/>
          </a:prstGeom>
          <a:effectLst>
            <a:outerShdw blurRad="50800" dist="38100" dir="2700000" algn="tl" rotWithShape="0">
              <a:prstClr val="black">
                <a:alpha val="40000"/>
              </a:prstClr>
            </a:outerShdw>
          </a:effectLst>
        </p:spPr>
      </p:pic>
      <p:sp>
        <p:nvSpPr>
          <p:cNvPr id="3" name="Slide Number Placeholder 1">
            <a:extLst>
              <a:ext uri="{FF2B5EF4-FFF2-40B4-BE49-F238E27FC236}">
                <a16:creationId xmlns:a16="http://schemas.microsoft.com/office/drawing/2014/main" id="{13E0D279-F6BE-EF16-4ED5-F6029CE1DE32}"/>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7</a:t>
            </a:fld>
            <a:endParaRPr lang="en-US"/>
          </a:p>
        </p:txBody>
      </p:sp>
    </p:spTree>
    <p:extLst>
      <p:ext uri="{BB962C8B-B14F-4D97-AF65-F5344CB8AC3E}">
        <p14:creationId xmlns:p14="http://schemas.microsoft.com/office/powerpoint/2010/main" val="27133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0" dur="500"/>
                                        <p:tgtEl>
                                          <p:spTgt spid="11">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checkerboard(across)">
                                      <p:cBhvr>
                                        <p:cTn id="13" dur="500"/>
                                        <p:tgtEl>
                                          <p:spTgt spid="11">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checkerboard(across)">
                                      <p:cBhvr>
                                        <p:cTn id="16" dur="500"/>
                                        <p:tgtEl>
                                          <p:spTgt spid="11">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checkerboard(across)">
                                      <p:cBhvr>
                                        <p:cTn id="24" dur="500"/>
                                        <p:tgtEl>
                                          <p:spTgt spid="11">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checkerboard(across)">
                                      <p:cBhvr>
                                        <p:cTn id="27" dur="500"/>
                                        <p:tgtEl>
                                          <p:spTgt spid="11">
                                            <p:txEl>
                                              <p:pRg st="6" end="6"/>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checkerboard(across)">
                                      <p:cBhvr>
                                        <p:cTn id="30" dur="500"/>
                                        <p:tgtEl>
                                          <p:spTgt spid="11">
                                            <p:txEl>
                                              <p:pRg st="7" end="7"/>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checkerboard(across)">
                                      <p:cBhvr>
                                        <p:cTn id="33" dur="500"/>
                                        <p:tgtEl>
                                          <p:spTgt spid="11">
                                            <p:txEl>
                                              <p:pRg st="8" end="8"/>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1">
                                            <p:txEl>
                                              <p:pRg st="9" end="9"/>
                                            </p:txEl>
                                          </p:spTgt>
                                        </p:tgtEl>
                                        <p:attrNameLst>
                                          <p:attrName>style.visibility</p:attrName>
                                        </p:attrNameLst>
                                      </p:cBhvr>
                                      <p:to>
                                        <p:strVal val="visible"/>
                                      </p:to>
                                    </p:set>
                                    <p:animEffect transition="in" filter="checkerboard(across)">
                                      <p:cBhvr>
                                        <p:cTn id="36" dur="500"/>
                                        <p:tgtEl>
                                          <p:spTgt spid="11">
                                            <p:txEl>
                                              <p:pRg st="9" end="9"/>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1">
                                            <p:txEl>
                                              <p:pRg st="10" end="10"/>
                                            </p:txEl>
                                          </p:spTgt>
                                        </p:tgtEl>
                                        <p:attrNameLst>
                                          <p:attrName>style.visibility</p:attrName>
                                        </p:attrNameLst>
                                      </p:cBhvr>
                                      <p:to>
                                        <p:strVal val="visible"/>
                                      </p:to>
                                    </p:set>
                                    <p:animEffect transition="in" filter="checkerboard(across)">
                                      <p:cBhvr>
                                        <p:cTn id="39" dur="500"/>
                                        <p:tgtEl>
                                          <p:spTgt spid="11">
                                            <p:txEl>
                                              <p:pRg st="10" end="10"/>
                                            </p:txEl>
                                          </p:spTgt>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xEl>
                                              <p:pRg st="11" end="11"/>
                                            </p:txEl>
                                          </p:spTgt>
                                        </p:tgtEl>
                                        <p:attrNameLst>
                                          <p:attrName>style.visibility</p:attrName>
                                        </p:attrNameLst>
                                      </p:cBhvr>
                                      <p:to>
                                        <p:strVal val="visible"/>
                                      </p:to>
                                    </p:set>
                                    <p:animEffect transition="in" filter="checkerboard(across)">
                                      <p:cBhvr>
                                        <p:cTn id="42"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EDC3-B9CD-7D15-47DF-AD8F491EC1C1}"/>
              </a:ext>
            </a:extLst>
          </p:cNvPr>
          <p:cNvSpPr>
            <a:spLocks noGrp="1"/>
          </p:cNvSpPr>
          <p:nvPr>
            <p:ph type="title"/>
          </p:nvPr>
        </p:nvSpPr>
        <p:spPr>
          <a:xfrm>
            <a:off x="508000" y="2268"/>
            <a:ext cx="11049000" cy="1098778"/>
          </a:xfrm>
        </p:spPr>
        <p:txBody>
          <a:bodyPr>
            <a:normAutofit/>
          </a:bodyPr>
          <a:lstStyle/>
          <a:p>
            <a:r>
              <a:rPr lang="en-US" sz="4000" dirty="0">
                <a:cs typeface="Arial"/>
              </a:rPr>
              <a:t>Present EIC Concept (2025)</a:t>
            </a:r>
            <a:endParaRPr lang="en-US" sz="4000" b="0" dirty="0">
              <a:cs typeface="Arial"/>
            </a:endParaRPr>
          </a:p>
        </p:txBody>
      </p:sp>
      <p:sp>
        <p:nvSpPr>
          <p:cNvPr id="3" name="Content Placeholder 2">
            <a:extLst>
              <a:ext uri="{FF2B5EF4-FFF2-40B4-BE49-F238E27FC236}">
                <a16:creationId xmlns:a16="http://schemas.microsoft.com/office/drawing/2014/main" id="{1214DFB4-D50A-7211-B425-D5F618845F9C}"/>
              </a:ext>
            </a:extLst>
          </p:cNvPr>
          <p:cNvSpPr>
            <a:spLocks noGrp="1"/>
          </p:cNvSpPr>
          <p:nvPr>
            <p:ph idx="1"/>
          </p:nvPr>
        </p:nvSpPr>
        <p:spPr>
          <a:xfrm>
            <a:off x="435429" y="909411"/>
            <a:ext cx="6894286" cy="2447328"/>
          </a:xfrm>
        </p:spPr>
        <p:txBody>
          <a:bodyPr vert="horz" lIns="91440" tIns="45720" rIns="91440" bIns="45720" rtlCol="0" anchor="t">
            <a:normAutofit/>
          </a:bodyPr>
          <a:lstStyle/>
          <a:p>
            <a:pPr marL="0" indent="0">
              <a:lnSpc>
                <a:spcPct val="100000"/>
              </a:lnSpc>
              <a:spcBef>
                <a:spcPts val="0"/>
              </a:spcBef>
              <a:spcAft>
                <a:spcPts val="600"/>
              </a:spcAft>
            </a:pPr>
            <a:r>
              <a:rPr lang="en-US" sz="1600" b="1" i="1" dirty="0">
                <a:cs typeface="Arial"/>
              </a:rPr>
              <a:t>Ultimate EIC Performance Parameters:</a:t>
            </a:r>
            <a:endParaRPr lang="en-US" sz="1600" dirty="0">
              <a:cs typeface="Arial"/>
            </a:endParaRPr>
          </a:p>
          <a:p>
            <a:pPr marL="285750" indent="-285750">
              <a:lnSpc>
                <a:spcPct val="100000"/>
              </a:lnSpc>
              <a:spcBef>
                <a:spcPts val="0"/>
              </a:spcBef>
              <a:buFont typeface="Arial,Sans-Serif"/>
              <a:buChar char="•"/>
            </a:pPr>
            <a:r>
              <a:rPr lang="en-US" sz="1600" dirty="0">
                <a:cs typeface="Arial"/>
              </a:rPr>
              <a:t>High Luminosity: L= 10</a:t>
            </a:r>
            <a:r>
              <a:rPr lang="en-US" sz="1600" baseline="30000" dirty="0">
                <a:cs typeface="Arial"/>
              </a:rPr>
              <a:t>33</a:t>
            </a:r>
            <a:r>
              <a:rPr lang="en-US" sz="1600" dirty="0">
                <a:cs typeface="Arial"/>
              </a:rPr>
              <a:t> – 10</a:t>
            </a:r>
            <a:r>
              <a:rPr lang="en-US" sz="1600" baseline="30000" dirty="0">
                <a:cs typeface="Arial"/>
              </a:rPr>
              <a:t>34</a:t>
            </a:r>
            <a:r>
              <a:rPr lang="en-US" sz="1600" dirty="0">
                <a:cs typeface="Arial"/>
              </a:rPr>
              <a:t>cm</a:t>
            </a:r>
            <a:r>
              <a:rPr lang="en-US" sz="1600" baseline="30000" dirty="0">
                <a:cs typeface="Arial"/>
              </a:rPr>
              <a:t>-2</a:t>
            </a:r>
            <a:r>
              <a:rPr lang="en-US" sz="1600" dirty="0">
                <a:cs typeface="Arial"/>
              </a:rPr>
              <a:t>sec</a:t>
            </a:r>
            <a:r>
              <a:rPr lang="en-US" sz="1600" baseline="30000" dirty="0">
                <a:cs typeface="Arial"/>
              </a:rPr>
              <a:t>-1</a:t>
            </a:r>
            <a:endParaRPr lang="en-US" sz="1600" dirty="0">
              <a:cs typeface="Arial"/>
            </a:endParaRPr>
          </a:p>
          <a:p>
            <a:pPr marL="285750" indent="-285750">
              <a:lnSpc>
                <a:spcPct val="100000"/>
              </a:lnSpc>
              <a:spcBef>
                <a:spcPts val="0"/>
              </a:spcBef>
              <a:buFont typeface="Arial,Sans-Serif"/>
              <a:buChar char="•"/>
            </a:pPr>
            <a:r>
              <a:rPr lang="en-US" sz="1600" dirty="0">
                <a:cs typeface="Arial"/>
              </a:rPr>
              <a:t>Highly Polarized Beams: 70%</a:t>
            </a:r>
          </a:p>
          <a:p>
            <a:pPr marL="285750" indent="-285750">
              <a:lnSpc>
                <a:spcPct val="100000"/>
              </a:lnSpc>
              <a:spcBef>
                <a:spcPts val="0"/>
              </a:spcBef>
              <a:buFont typeface="Arial,Sans-Serif"/>
              <a:buChar char="•"/>
            </a:pPr>
            <a:r>
              <a:rPr lang="en-US" sz="1600" dirty="0">
                <a:cs typeface="Arial"/>
              </a:rPr>
              <a:t>Large Center of Mass Energy Range: </a:t>
            </a:r>
            <a:r>
              <a:rPr lang="en-US" sz="1600" err="1">
                <a:cs typeface="Arial"/>
              </a:rPr>
              <a:t>Ecm</a:t>
            </a:r>
            <a:r>
              <a:rPr lang="en-US" sz="1600" dirty="0">
                <a:cs typeface="Arial"/>
              </a:rPr>
              <a:t> = 28 – 140 GeV</a:t>
            </a:r>
          </a:p>
          <a:p>
            <a:pPr marL="285750" indent="-285750">
              <a:lnSpc>
                <a:spcPct val="100000"/>
              </a:lnSpc>
              <a:spcBef>
                <a:spcPts val="0"/>
              </a:spcBef>
              <a:buFont typeface="Arial,Sans-Serif"/>
              <a:buChar char="•"/>
            </a:pPr>
            <a:r>
              <a:rPr lang="en-US" sz="1600" dirty="0">
                <a:cs typeface="Arial"/>
              </a:rPr>
              <a:t>Large Ion Species Range: protons – Uranium</a:t>
            </a:r>
          </a:p>
          <a:p>
            <a:pPr marL="285750" indent="-285750">
              <a:lnSpc>
                <a:spcPct val="100000"/>
              </a:lnSpc>
              <a:spcBef>
                <a:spcPts val="0"/>
              </a:spcBef>
              <a:buFont typeface="Arial,Sans-Serif"/>
              <a:buChar char="•"/>
            </a:pPr>
            <a:r>
              <a:rPr lang="en-US" sz="1600" dirty="0">
                <a:cs typeface="Arial"/>
              </a:rPr>
              <a:t>Large Detector Forward Acceptance and Low-Background Conditions</a:t>
            </a:r>
          </a:p>
          <a:p>
            <a:pPr marL="285750" indent="-285750">
              <a:lnSpc>
                <a:spcPct val="100000"/>
              </a:lnSpc>
              <a:spcBef>
                <a:spcPts val="0"/>
              </a:spcBef>
              <a:buFont typeface="Arial,Sans-Serif"/>
              <a:buChar char="•"/>
            </a:pPr>
            <a:r>
              <a:rPr lang="en-US" sz="1600" dirty="0">
                <a:cs typeface="Arial"/>
              </a:rPr>
              <a:t>Possibility to Implement a Second Interaction Region (IR)</a:t>
            </a:r>
          </a:p>
          <a:p>
            <a:endParaRPr lang="en-US" dirty="0">
              <a:cs typeface="Arial"/>
            </a:endParaRPr>
          </a:p>
        </p:txBody>
      </p:sp>
      <p:sp>
        <p:nvSpPr>
          <p:cNvPr id="4" name="Slide Number Placeholder 3">
            <a:extLst>
              <a:ext uri="{FF2B5EF4-FFF2-40B4-BE49-F238E27FC236}">
                <a16:creationId xmlns:a16="http://schemas.microsoft.com/office/drawing/2014/main" id="{D32BF5A1-0DA7-1CE2-FEE0-326B0C42E7C4}"/>
              </a:ext>
            </a:extLst>
          </p:cNvPr>
          <p:cNvSpPr>
            <a:spLocks noGrp="1"/>
          </p:cNvSpPr>
          <p:nvPr>
            <p:ph type="sldNum" sz="quarter" idx="4"/>
          </p:nvPr>
        </p:nvSpPr>
        <p:spPr/>
        <p:txBody>
          <a:bodyPr/>
          <a:lstStyle/>
          <a:p>
            <a:fld id="{933A556B-7C63-244D-9B7C-B0EA8042B330}" type="slidenum">
              <a:rPr lang="en-US" smtClean="0"/>
              <a:pPr/>
              <a:t>8</a:t>
            </a:fld>
            <a:endParaRPr lang="en-US" sz="1000"/>
          </a:p>
        </p:txBody>
      </p:sp>
      <p:sp>
        <p:nvSpPr>
          <p:cNvPr id="9" name="TextBox 8">
            <a:extLst>
              <a:ext uri="{FF2B5EF4-FFF2-40B4-BE49-F238E27FC236}">
                <a16:creationId xmlns:a16="http://schemas.microsoft.com/office/drawing/2014/main" id="{940AC29B-4F85-030E-3BFC-1AB122126B8D}"/>
              </a:ext>
            </a:extLst>
          </p:cNvPr>
          <p:cNvSpPr txBox="1"/>
          <p:nvPr/>
        </p:nvSpPr>
        <p:spPr>
          <a:xfrm>
            <a:off x="8284609" y="4908099"/>
            <a:ext cx="2755883" cy="646331"/>
          </a:xfrm>
          <a:prstGeom prst="rect">
            <a:avLst/>
          </a:prstGeom>
          <a:noFill/>
        </p:spPr>
        <p:txBody>
          <a:bodyPr wrap="none" rtlCol="0">
            <a:spAutoFit/>
          </a:bodyPr>
          <a:lstStyle/>
          <a:p>
            <a:r>
              <a:rPr lang="en-US" b="1"/>
              <a:t>Protons: ~40 – 275 GeV</a:t>
            </a:r>
          </a:p>
          <a:p>
            <a:r>
              <a:rPr lang="en-US" b="1"/>
              <a:t>Electrons: 5 – 18 GeV</a:t>
            </a:r>
          </a:p>
        </p:txBody>
      </p:sp>
      <p:sp>
        <p:nvSpPr>
          <p:cNvPr id="11" name="TextBox 10">
            <a:extLst>
              <a:ext uri="{FF2B5EF4-FFF2-40B4-BE49-F238E27FC236}">
                <a16:creationId xmlns:a16="http://schemas.microsoft.com/office/drawing/2014/main" id="{C96A5C97-BAE7-554B-714B-44F529D14050}"/>
              </a:ext>
            </a:extLst>
          </p:cNvPr>
          <p:cNvSpPr txBox="1"/>
          <p:nvPr/>
        </p:nvSpPr>
        <p:spPr>
          <a:xfrm>
            <a:off x="439631" y="2920016"/>
            <a:ext cx="7187155" cy="3147015"/>
          </a:xfrm>
          <a:prstGeom prst="rect">
            <a:avLst/>
          </a:prstGeom>
          <a:solidFill>
            <a:schemeClr val="bg1"/>
          </a:solidFill>
        </p:spPr>
        <p:txBody>
          <a:bodyPr wrap="square" rtlCol="0">
            <a:spAutoFit/>
          </a:bodyPr>
          <a:lstStyle/>
          <a:p>
            <a:pPr>
              <a:spcAft>
                <a:spcPts val="300"/>
              </a:spcAft>
            </a:pPr>
            <a:r>
              <a:rPr lang="en-US" sz="1600" b="1" i="1"/>
              <a:t>Accelerator Status at a glance:</a:t>
            </a:r>
          </a:p>
          <a:p>
            <a:pPr marL="401638" indent="-401638">
              <a:spcAft>
                <a:spcPts val="300"/>
              </a:spcAft>
              <a:buFont typeface="Wingdings" panose="05000000000000000000" pitchFamily="2" charset="2"/>
              <a:buChar char="ü"/>
            </a:pPr>
            <a:r>
              <a:rPr lang="en-US" sz="1600"/>
              <a:t>Polarized ion/proton source</a:t>
            </a:r>
          </a:p>
          <a:p>
            <a:pPr marL="401638" indent="-401638">
              <a:spcAft>
                <a:spcPts val="300"/>
              </a:spcAft>
              <a:buFont typeface="Wingdings" panose="05000000000000000000" pitchFamily="2" charset="2"/>
              <a:buChar char="ü"/>
            </a:pPr>
            <a:r>
              <a:rPr lang="en-US" sz="1600"/>
              <a:t>Ion injection and initial acceleration systems – Linac (200 MeV), Booster (1.5 GeV), AGS (25 GeV)</a:t>
            </a:r>
          </a:p>
          <a:p>
            <a:pPr marL="401638" indent="-401638">
              <a:spcAft>
                <a:spcPts val="300"/>
              </a:spcAft>
              <a:buBlip>
                <a:blip r:embed="rId2"/>
              </a:buBlip>
            </a:pPr>
            <a:r>
              <a:rPr lang="en-US" sz="1600"/>
              <a:t>Hadron Storage Ring (40-275 GeV) – </a:t>
            </a:r>
            <a:r>
              <a:rPr lang="en-US" sz="1600">
                <a:solidFill>
                  <a:srgbClr val="3A5C84"/>
                </a:solidFill>
              </a:rPr>
              <a:t>HSR</a:t>
            </a:r>
            <a:r>
              <a:rPr lang="en-US" sz="1600"/>
              <a:t> </a:t>
            </a:r>
          </a:p>
          <a:p>
            <a:pPr marL="401638" indent="-401638">
              <a:spcAft>
                <a:spcPts val="300"/>
              </a:spcAft>
              <a:buSzPct val="120000"/>
              <a:buBlip>
                <a:blip r:embed="rId3"/>
              </a:buBlip>
            </a:pPr>
            <a:r>
              <a:rPr lang="en-US" sz="1600"/>
              <a:t>Electron Pre-Injector (750 MeV linac) </a:t>
            </a:r>
          </a:p>
          <a:p>
            <a:pPr marL="401638" indent="-401638">
              <a:spcAft>
                <a:spcPts val="300"/>
              </a:spcAft>
              <a:buSzPct val="120000"/>
              <a:buBlip>
                <a:blip r:embed="rId3"/>
              </a:buBlip>
            </a:pPr>
            <a:r>
              <a:rPr lang="en-US" sz="1600"/>
              <a:t>Beam Accumulation Ring</a:t>
            </a:r>
            <a:r>
              <a:rPr lang="en-US" sz="1600">
                <a:solidFill>
                  <a:srgbClr val="3A5C84"/>
                </a:solidFill>
              </a:rPr>
              <a:t> </a:t>
            </a:r>
            <a:r>
              <a:rPr lang="en-US" sz="1600"/>
              <a:t>(750 MeV) </a:t>
            </a:r>
            <a:r>
              <a:rPr lang="en-US" sz="1600">
                <a:solidFill>
                  <a:srgbClr val="3A5C84"/>
                </a:solidFill>
              </a:rPr>
              <a:t>– BAR </a:t>
            </a:r>
          </a:p>
          <a:p>
            <a:pPr marL="401638" indent="-401638">
              <a:spcAft>
                <a:spcPts val="300"/>
              </a:spcAft>
              <a:buSzPct val="120000"/>
              <a:buBlip>
                <a:blip r:embed="rId3"/>
              </a:buBlip>
            </a:pPr>
            <a:r>
              <a:rPr lang="en-US" sz="1600"/>
              <a:t>Electron Rapid Cycling Synchrotron (0.75 GeV – top energy) – </a:t>
            </a:r>
            <a:r>
              <a:rPr lang="en-US" sz="1600">
                <a:solidFill>
                  <a:srgbClr val="3A5C84"/>
                </a:solidFill>
              </a:rPr>
              <a:t>RCS</a:t>
            </a:r>
            <a:r>
              <a:rPr lang="en-US" sz="1600"/>
              <a:t>  </a:t>
            </a:r>
          </a:p>
          <a:p>
            <a:pPr marL="401638" indent="-401638">
              <a:spcAft>
                <a:spcPts val="300"/>
              </a:spcAft>
              <a:buSzPct val="120000"/>
              <a:buBlip>
                <a:blip r:embed="rId3"/>
              </a:buBlip>
            </a:pPr>
            <a:r>
              <a:rPr lang="en-US" sz="1600"/>
              <a:t>Electron Storage Ring (5 GeV – 18 GeV) – </a:t>
            </a:r>
            <a:r>
              <a:rPr lang="en-US" sz="1600">
                <a:solidFill>
                  <a:srgbClr val="3A5C84"/>
                </a:solidFill>
              </a:rPr>
              <a:t>ESR</a:t>
            </a:r>
            <a:r>
              <a:rPr lang="en-US" sz="1600"/>
              <a:t> </a:t>
            </a:r>
          </a:p>
          <a:p>
            <a:pPr marL="401638" indent="-401638">
              <a:spcAft>
                <a:spcPts val="300"/>
              </a:spcAft>
              <a:buSzPct val="120000"/>
              <a:buBlip>
                <a:blip r:embed="rId3"/>
              </a:buBlip>
            </a:pPr>
            <a:r>
              <a:rPr lang="en-US" altLang="zh-CN" sz="1600"/>
              <a:t>Interaction Region(s) – </a:t>
            </a:r>
            <a:r>
              <a:rPr lang="en-US" altLang="zh-CN" sz="1600">
                <a:solidFill>
                  <a:srgbClr val="3A5C84"/>
                </a:solidFill>
              </a:rPr>
              <a:t>IR</a:t>
            </a:r>
          </a:p>
          <a:p>
            <a:pPr marL="401638" indent="-401638">
              <a:spcAft>
                <a:spcPts val="300"/>
              </a:spcAft>
              <a:buSzPct val="120000"/>
              <a:buBlip>
                <a:blip r:embed="rId3"/>
              </a:buBlip>
            </a:pPr>
            <a:r>
              <a:rPr lang="en-US" sz="1600"/>
              <a:t>Hadron Cooling System</a:t>
            </a:r>
          </a:p>
        </p:txBody>
      </p:sp>
      <p:pic>
        <p:nvPicPr>
          <p:cNvPr id="7" name="Picture 6">
            <a:extLst>
              <a:ext uri="{FF2B5EF4-FFF2-40B4-BE49-F238E27FC236}">
                <a16:creationId xmlns:a16="http://schemas.microsoft.com/office/drawing/2014/main" id="{D0CB05B4-2BBD-BF67-75B8-BC70C8D831CB}"/>
              </a:ext>
            </a:extLst>
          </p:cNvPr>
          <p:cNvPicPr>
            <a:picLocks noChangeAspect="1"/>
          </p:cNvPicPr>
          <p:nvPr/>
        </p:nvPicPr>
        <p:blipFill>
          <a:blip r:embed="rId4"/>
          <a:stretch>
            <a:fillRect/>
          </a:stretch>
        </p:blipFill>
        <p:spPr>
          <a:xfrm>
            <a:off x="7481914" y="161119"/>
            <a:ext cx="4563391" cy="4672248"/>
          </a:xfrm>
          <a:prstGeom prst="rect">
            <a:avLst/>
          </a:prstGeom>
        </p:spPr>
      </p:pic>
    </p:spTree>
    <p:extLst>
      <p:ext uri="{BB962C8B-B14F-4D97-AF65-F5344CB8AC3E}">
        <p14:creationId xmlns:p14="http://schemas.microsoft.com/office/powerpoint/2010/main" val="41035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86DE-2B44-1D97-63FF-BFEFACE69D49}"/>
              </a:ext>
            </a:extLst>
          </p:cNvPr>
          <p:cNvSpPr>
            <a:spLocks noGrp="1"/>
          </p:cNvSpPr>
          <p:nvPr>
            <p:ph type="title"/>
          </p:nvPr>
        </p:nvSpPr>
        <p:spPr>
          <a:xfrm>
            <a:off x="571500" y="2268"/>
            <a:ext cx="11049000" cy="1325563"/>
          </a:xfrm>
        </p:spPr>
        <p:txBody>
          <a:bodyPr>
            <a:normAutofit/>
          </a:bodyPr>
          <a:lstStyle/>
          <a:p>
            <a:pPr>
              <a:lnSpc>
                <a:spcPct val="100000"/>
              </a:lnSpc>
              <a:spcBef>
                <a:spcPts val="0"/>
              </a:spcBef>
            </a:pPr>
            <a:r>
              <a:rPr lang="en-US" sz="4000" dirty="0">
                <a:cs typeface="Arial"/>
              </a:rPr>
              <a:t>Summary: EIC Physics: </a:t>
            </a:r>
            <a:endParaRPr lang="en-US" sz="4000" b="0" dirty="0">
              <a:cs typeface="Arial"/>
            </a:endParaRPr>
          </a:p>
          <a:p>
            <a:pPr>
              <a:lnSpc>
                <a:spcPct val="100000"/>
              </a:lnSpc>
              <a:spcBef>
                <a:spcPts val="0"/>
              </a:spcBef>
            </a:pPr>
            <a:r>
              <a:rPr lang="en-US" sz="4000" dirty="0">
                <a:cs typeface="Arial"/>
              </a:rPr>
              <a:t>CM vs. Luminosity vs. Integrated luminosity</a:t>
            </a:r>
            <a:endParaRPr lang="en-US" sz="4000" dirty="0"/>
          </a:p>
        </p:txBody>
      </p:sp>
      <p:sp>
        <p:nvSpPr>
          <p:cNvPr id="4" name="Slide Number Placeholder 3">
            <a:extLst>
              <a:ext uri="{FF2B5EF4-FFF2-40B4-BE49-F238E27FC236}">
                <a16:creationId xmlns:a16="http://schemas.microsoft.com/office/drawing/2014/main" id="{3BE1D9DE-4E4B-2007-AD28-ED618E580FBB}"/>
              </a:ext>
            </a:extLst>
          </p:cNvPr>
          <p:cNvSpPr>
            <a:spLocks noGrp="1"/>
          </p:cNvSpPr>
          <p:nvPr>
            <p:ph type="sldNum" sz="quarter" idx="4"/>
          </p:nvPr>
        </p:nvSpPr>
        <p:spPr/>
        <p:txBody>
          <a:bodyPr/>
          <a:lstStyle/>
          <a:p>
            <a:fld id="{933A556B-7C63-244D-9B7C-B0EA8042B330}" type="slidenum">
              <a:rPr lang="en-US" smtClean="0"/>
              <a:pPr/>
              <a:t>9</a:t>
            </a:fld>
            <a:endParaRPr lang="en-US" sz="1000"/>
          </a:p>
        </p:txBody>
      </p:sp>
      <p:pic>
        <p:nvPicPr>
          <p:cNvPr id="6" name="Picture 5">
            <a:extLst>
              <a:ext uri="{FF2B5EF4-FFF2-40B4-BE49-F238E27FC236}">
                <a16:creationId xmlns:a16="http://schemas.microsoft.com/office/drawing/2014/main" id="{DE75FE35-6F9C-A067-0BD4-9EE32C8A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27" y="1411077"/>
            <a:ext cx="7302501" cy="4748425"/>
          </a:xfrm>
          <a:prstGeom prst="rect">
            <a:avLst/>
          </a:prstGeom>
          <a:solidFill>
            <a:schemeClr val="bg1"/>
          </a:solidFill>
        </p:spPr>
      </p:pic>
      <p:pic>
        <p:nvPicPr>
          <p:cNvPr id="8" name="Content Placeholder 6" descr="NAS cover.jpeg">
            <a:extLst>
              <a:ext uri="{FF2B5EF4-FFF2-40B4-BE49-F238E27FC236}">
                <a16:creationId xmlns:a16="http://schemas.microsoft.com/office/drawing/2014/main" id="{F9395A64-FDA5-F09E-B2A9-E08E908295CF}"/>
              </a:ext>
            </a:extLst>
          </p:cNvPr>
          <p:cNvPicPr>
            <a:picLocks noChangeAspect="1"/>
          </p:cNvPicPr>
          <p:nvPr/>
        </p:nvPicPr>
        <p:blipFill rotWithShape="1">
          <a:blip r:embed="rId3">
            <a:extLst>
              <a:ext uri="{28A0092B-C50C-407E-A947-70E740481C1C}">
                <a14:useLocalDpi xmlns:a14="http://schemas.microsoft.com/office/drawing/2010/main" val="0"/>
              </a:ext>
            </a:extLst>
          </a:blip>
          <a:srcRect l="-1023" t="-1964" b="1964"/>
          <a:stretch/>
        </p:blipFill>
        <p:spPr>
          <a:xfrm>
            <a:off x="10988690" y="2304143"/>
            <a:ext cx="1066466" cy="1478184"/>
          </a:xfrm>
          <a:prstGeom prst="rect">
            <a:avLst/>
          </a:prstGeom>
        </p:spPr>
      </p:pic>
      <p:pic>
        <p:nvPicPr>
          <p:cNvPr id="10" name="Picture 9">
            <a:extLst>
              <a:ext uri="{FF2B5EF4-FFF2-40B4-BE49-F238E27FC236}">
                <a16:creationId xmlns:a16="http://schemas.microsoft.com/office/drawing/2014/main" id="{E4512176-6373-0AD1-CD1B-8190A4EFA8AE}"/>
              </a:ext>
            </a:extLst>
          </p:cNvPr>
          <p:cNvPicPr>
            <a:picLocks noChangeAspect="1"/>
          </p:cNvPicPr>
          <p:nvPr/>
        </p:nvPicPr>
        <p:blipFill>
          <a:blip r:embed="rId4"/>
          <a:stretch>
            <a:fillRect/>
          </a:stretch>
        </p:blipFill>
        <p:spPr>
          <a:xfrm>
            <a:off x="10988690" y="3858591"/>
            <a:ext cx="1066466" cy="1381162"/>
          </a:xfrm>
          <a:prstGeom prst="rect">
            <a:avLst/>
          </a:prstGeom>
        </p:spPr>
      </p:pic>
    </p:spTree>
    <p:extLst>
      <p:ext uri="{BB962C8B-B14F-4D97-AF65-F5344CB8AC3E}">
        <p14:creationId xmlns:p14="http://schemas.microsoft.com/office/powerpoint/2010/main" val="152185413"/>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170</TotalTime>
  <Words>1744</Words>
  <Application>Microsoft Macintosh PowerPoint</Application>
  <PresentationFormat>Widescreen</PresentationFormat>
  <Paragraphs>234</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Arial,Sans-Serif</vt:lpstr>
      <vt:lpstr>Calibri</vt:lpstr>
      <vt:lpstr>Helvetica Neue</vt:lpstr>
      <vt:lpstr>Symbol</vt:lpstr>
      <vt:lpstr>Wingdings</vt:lpstr>
      <vt:lpstr>BNL</vt:lpstr>
      <vt:lpstr>Early Science at the EIC</vt:lpstr>
      <vt:lpstr>RHIC &amp; EIC</vt:lpstr>
      <vt:lpstr>Relativistic Heavy Ion Collider (RHIC) Basic scientific research woven with direct benefits to society</vt:lpstr>
      <vt:lpstr>Transition from RHIC to Electron Ion Collider (EIC) in 2026 </vt:lpstr>
      <vt:lpstr>The Most Versatile Collider Ever Built</vt:lpstr>
      <vt:lpstr>Vision:  The Electron Ion Collider</vt:lpstr>
      <vt:lpstr>National Academy’s Assessment, July 2018</vt:lpstr>
      <vt:lpstr>Present EIC Concept (2025)</vt:lpstr>
      <vt:lpstr>Summary: EIC Physics:  CM vs. Luminosity vs. Integrated luminosity</vt:lpstr>
      <vt:lpstr>EIC Project Delivery Organization</vt:lpstr>
      <vt:lpstr>EIC Project Delivery Requirements</vt:lpstr>
      <vt:lpstr>Project Delivery Strategy</vt:lpstr>
      <vt:lpstr>PowerPoint Presentation</vt:lpstr>
      <vt:lpstr>EIC Reference Schedule - Subprojects</vt:lpstr>
      <vt:lpstr>EIC Early Science Program Reach:  All components of the NAS Report Science will start </vt:lpstr>
      <vt:lpstr>All Colliders Ramp Up</vt:lpstr>
      <vt:lpstr>Project and collaboration will work out the details, but dictated by accelerator needs and safety considerations</vt:lpstr>
      <vt:lpstr>Years 2 and beyond….</vt:lpstr>
      <vt:lpstr>Years 5 and beyond….</vt:lpstr>
      <vt:lpstr>Comment on the selection of beam parameters:</vt:lpstr>
      <vt:lpstr>Early Science to Full EIC capability  Transition over 6-7 years with early science</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Abhay Deshpande</dc:creator>
  <cp:keywords/>
  <dc:description/>
  <cp:lastModifiedBy>Abhay Deshpande</cp:lastModifiedBy>
  <cp:revision>7</cp:revision>
  <dcterms:created xsi:type="dcterms:W3CDTF">2025-05-11T14:40:26Z</dcterms:created>
  <dcterms:modified xsi:type="dcterms:W3CDTF">2025-07-24T04:26:37Z</dcterms:modified>
  <cp:category/>
</cp:coreProperties>
</file>