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467" r:id="rId2"/>
    <p:sldId id="327" r:id="rId3"/>
    <p:sldId id="468" r:id="rId4"/>
    <p:sldId id="1330" r:id="rId5"/>
    <p:sldId id="3842" r:id="rId6"/>
    <p:sldId id="3838" r:id="rId7"/>
    <p:sldId id="3840" r:id="rId8"/>
    <p:sldId id="3846" r:id="rId9"/>
    <p:sldId id="3863" r:id="rId10"/>
    <p:sldId id="3858" r:id="rId11"/>
    <p:sldId id="1255" r:id="rId12"/>
    <p:sldId id="3848" r:id="rId13"/>
    <p:sldId id="1296" r:id="rId14"/>
    <p:sldId id="3849" r:id="rId15"/>
    <p:sldId id="3850" r:id="rId16"/>
    <p:sldId id="1294" r:id="rId17"/>
    <p:sldId id="3851" r:id="rId18"/>
    <p:sldId id="3853" r:id="rId19"/>
    <p:sldId id="3856" r:id="rId20"/>
    <p:sldId id="3860" r:id="rId21"/>
    <p:sldId id="3857" r:id="rId22"/>
    <p:sldId id="3852" r:id="rId23"/>
    <p:sldId id="3854" r:id="rId24"/>
    <p:sldId id="1312" r:id="rId25"/>
    <p:sldId id="3855" r:id="rId26"/>
    <p:sldId id="1314" r:id="rId27"/>
    <p:sldId id="1309" r:id="rId28"/>
    <p:sldId id="1310" r:id="rId29"/>
    <p:sldId id="3859" r:id="rId30"/>
    <p:sldId id="1306" r:id="rId31"/>
    <p:sldId id="1273" r:id="rId32"/>
    <p:sldId id="1260" r:id="rId33"/>
    <p:sldId id="1311" r:id="rId34"/>
    <p:sldId id="3862" r:id="rId35"/>
    <p:sldId id="256" r:id="rId36"/>
    <p:sldId id="1236" r:id="rId37"/>
    <p:sldId id="1308" r:id="rId38"/>
    <p:sldId id="127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AF311B-6FBF-0D24-5942-CB76B4A5C494}" name="Fatemi, Renee H." initials="RF" userId="S::rhfate2@uky.edu::8c6384f4-1024-4ff0-abfa-4a298c64564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03FD0"/>
    <a:srgbClr val="7E689E"/>
    <a:srgbClr val="004253"/>
    <a:srgbClr val="004164"/>
    <a:srgbClr val="213E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83"/>
    <p:restoredTop sz="89003"/>
  </p:normalViewPr>
  <p:slideViewPr>
    <p:cSldViewPr snapToGrid="0">
      <p:cViewPr>
        <p:scale>
          <a:sx n="111" d="100"/>
          <a:sy n="111" d="100"/>
        </p:scale>
        <p:origin x="296" y="-256"/>
      </p:cViewPr>
      <p:guideLst/>
    </p:cSldViewPr>
  </p:slideViewPr>
  <p:outlineViewPr>
    <p:cViewPr>
      <p:scale>
        <a:sx n="33" d="100"/>
        <a:sy n="33" d="100"/>
      </p:scale>
      <p:origin x="0" y="-2968"/>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27E68-8983-8745-98DA-EF5037D95687}" type="datetimeFigureOut">
              <a:rPr lang="en-US" smtClean="0"/>
              <a:t>3/9/25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4423E-0EB1-3F4D-A9F0-C031AAF76E27}" type="slidenum">
              <a:rPr lang="en-US" smtClean="0"/>
              <a:t>‹#›</a:t>
            </a:fld>
            <a:endParaRPr lang="en-US"/>
          </a:p>
        </p:txBody>
      </p:sp>
    </p:spTree>
    <p:extLst>
      <p:ext uri="{BB962C8B-B14F-4D97-AF65-F5344CB8AC3E}">
        <p14:creationId xmlns:p14="http://schemas.microsoft.com/office/powerpoint/2010/main" val="2621122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44423E-0EB1-3F4D-A9F0-C031AAF76E27}" type="slidenum">
              <a:rPr lang="en-US" smtClean="0"/>
              <a:t>18</a:t>
            </a:fld>
            <a:endParaRPr lang="en-US"/>
          </a:p>
        </p:txBody>
      </p:sp>
    </p:spTree>
    <p:extLst>
      <p:ext uri="{BB962C8B-B14F-4D97-AF65-F5344CB8AC3E}">
        <p14:creationId xmlns:p14="http://schemas.microsoft.com/office/powerpoint/2010/main" val="648410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TMD factorization typically requires  delta &lt; 0.25 </a:t>
            </a:r>
            <a:r>
              <a:rPr lang="en-US" dirty="0" err="1"/>
              <a:t>pT</a:t>
            </a:r>
            <a:r>
              <a:rPr lang="en-US" dirty="0"/>
              <a:t>/</a:t>
            </a:r>
            <a:r>
              <a:rPr lang="en-US" dirty="0" err="1"/>
              <a:t>zQ</a:t>
            </a:r>
            <a:r>
              <a:rPr lang="en-US" dirty="0"/>
              <a:t>. </a:t>
            </a:r>
          </a:p>
        </p:txBody>
      </p:sp>
      <p:sp>
        <p:nvSpPr>
          <p:cNvPr id="4" name="Slide Number Placeholder 3"/>
          <p:cNvSpPr>
            <a:spLocks noGrp="1"/>
          </p:cNvSpPr>
          <p:nvPr>
            <p:ph type="sldNum" sz="quarter" idx="5"/>
          </p:nvPr>
        </p:nvSpPr>
        <p:spPr/>
        <p:txBody>
          <a:bodyPr/>
          <a:lstStyle/>
          <a:p>
            <a:fld id="{4344423E-0EB1-3F4D-A9F0-C031AAF76E27}" type="slidenum">
              <a:rPr lang="en-US" smtClean="0"/>
              <a:t>33</a:t>
            </a:fld>
            <a:endParaRPr lang="en-US"/>
          </a:p>
        </p:txBody>
      </p:sp>
    </p:spTree>
    <p:extLst>
      <p:ext uri="{BB962C8B-B14F-4D97-AF65-F5344CB8AC3E}">
        <p14:creationId xmlns:p14="http://schemas.microsoft.com/office/powerpoint/2010/main" val="197935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7D791-BF21-022E-86C1-D6778CB6B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AFB52-F318-9CCF-D00B-59B74C3B7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1D12FF-B3D5-F2C2-B6E9-4D1A95209C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CDED4A-EA11-F361-4D66-2AC1B0D9564B}"/>
              </a:ext>
            </a:extLst>
          </p:cNvPr>
          <p:cNvSpPr>
            <a:spLocks noGrp="1"/>
          </p:cNvSpPr>
          <p:nvPr>
            <p:ph type="sldNum" sz="quarter" idx="5"/>
          </p:nvPr>
        </p:nvSpPr>
        <p:spPr/>
        <p:txBody>
          <a:bodyPr/>
          <a:lstStyle/>
          <a:p>
            <a:fld id="{4344423E-0EB1-3F4D-A9F0-C031AAF76E27}" type="slidenum">
              <a:rPr lang="en-US" smtClean="0"/>
              <a:t>19</a:t>
            </a:fld>
            <a:endParaRPr lang="en-US"/>
          </a:p>
        </p:txBody>
      </p:sp>
    </p:spTree>
    <p:extLst>
      <p:ext uri="{BB962C8B-B14F-4D97-AF65-F5344CB8AC3E}">
        <p14:creationId xmlns:p14="http://schemas.microsoft.com/office/powerpoint/2010/main" val="1282182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D82DA-F35B-B1B2-2FAA-AC41916EF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38D13-9231-2994-D315-583EF4005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DA408-FD3F-C987-CB16-7378AE2F73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8AE121-47A7-F93F-A903-93636AFA09C3}"/>
              </a:ext>
            </a:extLst>
          </p:cNvPr>
          <p:cNvSpPr>
            <a:spLocks noGrp="1"/>
          </p:cNvSpPr>
          <p:nvPr>
            <p:ph type="sldNum" sz="quarter" idx="5"/>
          </p:nvPr>
        </p:nvSpPr>
        <p:spPr/>
        <p:txBody>
          <a:bodyPr/>
          <a:lstStyle/>
          <a:p>
            <a:fld id="{4344423E-0EB1-3F4D-A9F0-C031AAF76E27}" type="slidenum">
              <a:rPr lang="en-US" smtClean="0"/>
              <a:t>20</a:t>
            </a:fld>
            <a:endParaRPr lang="en-US"/>
          </a:p>
        </p:txBody>
      </p:sp>
    </p:spTree>
    <p:extLst>
      <p:ext uri="{BB962C8B-B14F-4D97-AF65-F5344CB8AC3E}">
        <p14:creationId xmlns:p14="http://schemas.microsoft.com/office/powerpoint/2010/main" val="1021497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A4712-84D1-968D-FF7A-29EEDCB4B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8EA8F-A766-EBB0-F043-95D34A45F5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FA45A-15E8-9940-630B-4A7ED496C3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0D0D22-F17B-C5CF-3697-9B10EE729717}"/>
              </a:ext>
            </a:extLst>
          </p:cNvPr>
          <p:cNvSpPr>
            <a:spLocks noGrp="1"/>
          </p:cNvSpPr>
          <p:nvPr>
            <p:ph type="sldNum" sz="quarter" idx="5"/>
          </p:nvPr>
        </p:nvSpPr>
        <p:spPr/>
        <p:txBody>
          <a:bodyPr/>
          <a:lstStyle/>
          <a:p>
            <a:fld id="{4344423E-0EB1-3F4D-A9F0-C031AAF76E27}" type="slidenum">
              <a:rPr lang="en-US" smtClean="0"/>
              <a:t>21</a:t>
            </a:fld>
            <a:endParaRPr lang="en-US"/>
          </a:p>
        </p:txBody>
      </p:sp>
    </p:spTree>
    <p:extLst>
      <p:ext uri="{BB962C8B-B14F-4D97-AF65-F5344CB8AC3E}">
        <p14:creationId xmlns:p14="http://schemas.microsoft.com/office/powerpoint/2010/main" val="2102796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BH is exactly calculable from QED from nucleon form factors</a:t>
            </a:r>
          </a:p>
          <a:p>
            <a:endParaRPr lang="en-US" dirty="0"/>
          </a:p>
        </p:txBody>
      </p:sp>
      <p:sp>
        <p:nvSpPr>
          <p:cNvPr id="4" name="Slide Number Placeholder 3"/>
          <p:cNvSpPr>
            <a:spLocks noGrp="1"/>
          </p:cNvSpPr>
          <p:nvPr>
            <p:ph type="sldNum" sz="quarter" idx="5"/>
          </p:nvPr>
        </p:nvSpPr>
        <p:spPr/>
        <p:txBody>
          <a:bodyPr/>
          <a:lstStyle/>
          <a:p>
            <a:fld id="{4344423E-0EB1-3F4D-A9F0-C031AAF76E27}" type="slidenum">
              <a:rPr lang="en-US" smtClean="0"/>
              <a:t>24</a:t>
            </a:fld>
            <a:endParaRPr lang="en-US"/>
          </a:p>
        </p:txBody>
      </p:sp>
    </p:spTree>
    <p:extLst>
      <p:ext uri="{BB962C8B-B14F-4D97-AF65-F5344CB8AC3E}">
        <p14:creationId xmlns:p14="http://schemas.microsoft.com/office/powerpoint/2010/main" val="3481694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44423E-0EB1-3F4D-A9F0-C031AAF76E27}" type="slidenum">
              <a:rPr lang="en-US" smtClean="0"/>
              <a:t>27</a:t>
            </a:fld>
            <a:endParaRPr lang="en-US"/>
          </a:p>
        </p:txBody>
      </p:sp>
    </p:spTree>
    <p:extLst>
      <p:ext uri="{BB962C8B-B14F-4D97-AF65-F5344CB8AC3E}">
        <p14:creationId xmlns:p14="http://schemas.microsoft.com/office/powerpoint/2010/main" val="72943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Projected EIC uncertainties for the gluon IPD obtained from a Fourier transform of the differential cross-section j/Psi production for 10 fb-1 </a:t>
            </a:r>
          </a:p>
        </p:txBody>
      </p:sp>
      <p:sp>
        <p:nvSpPr>
          <p:cNvPr id="4" name="Slide Number Placeholder 3"/>
          <p:cNvSpPr>
            <a:spLocks noGrp="1"/>
          </p:cNvSpPr>
          <p:nvPr>
            <p:ph type="sldNum" sz="quarter" idx="5"/>
          </p:nvPr>
        </p:nvSpPr>
        <p:spPr/>
        <p:txBody>
          <a:bodyPr/>
          <a:lstStyle/>
          <a:p>
            <a:fld id="{4344423E-0EB1-3F4D-A9F0-C031AAF76E27}" type="slidenum">
              <a:rPr lang="en-US" smtClean="0"/>
              <a:t>28</a:t>
            </a:fld>
            <a:endParaRPr lang="en-US"/>
          </a:p>
        </p:txBody>
      </p:sp>
    </p:spTree>
    <p:extLst>
      <p:ext uri="{BB962C8B-B14F-4D97-AF65-F5344CB8AC3E}">
        <p14:creationId xmlns:p14="http://schemas.microsoft.com/office/powerpoint/2010/main" val="1928587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C4BB0-7172-5DDF-6479-7434116619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9787B-F5E0-3D3A-B8CC-ECA6DFA48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F860A-42CC-1C28-B692-3A56BE058D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9653F7-8BA8-DE49-12F6-8F1C98118148}"/>
              </a:ext>
            </a:extLst>
          </p:cNvPr>
          <p:cNvSpPr>
            <a:spLocks noGrp="1"/>
          </p:cNvSpPr>
          <p:nvPr>
            <p:ph type="sldNum" sz="quarter" idx="5"/>
          </p:nvPr>
        </p:nvSpPr>
        <p:spPr/>
        <p:txBody>
          <a:bodyPr/>
          <a:lstStyle/>
          <a:p>
            <a:fld id="{4344423E-0EB1-3F4D-A9F0-C031AAF76E27}" type="slidenum">
              <a:rPr lang="en-US" smtClean="0"/>
              <a:t>29</a:t>
            </a:fld>
            <a:endParaRPr lang="en-US"/>
          </a:p>
        </p:txBody>
      </p:sp>
    </p:spTree>
    <p:extLst>
      <p:ext uri="{BB962C8B-B14F-4D97-AF65-F5344CB8AC3E}">
        <p14:creationId xmlns:p14="http://schemas.microsoft.com/office/powerpoint/2010/main" val="1053663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44423E-0EB1-3F4D-A9F0-C031AAF76E27}" type="slidenum">
              <a:rPr lang="en-US" smtClean="0"/>
              <a:t>30</a:t>
            </a:fld>
            <a:endParaRPr lang="en-US"/>
          </a:p>
        </p:txBody>
      </p:sp>
    </p:spTree>
    <p:extLst>
      <p:ext uri="{BB962C8B-B14F-4D97-AF65-F5344CB8AC3E}">
        <p14:creationId xmlns:p14="http://schemas.microsoft.com/office/powerpoint/2010/main" val="279019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75DB1-6216-BC1F-4D6A-259C2A0BB1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F10336-9936-F7C1-A652-5DCB21D4C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6D017C-A300-BFA6-E44D-4571EDBF1093}"/>
              </a:ext>
            </a:extLst>
          </p:cNvPr>
          <p:cNvSpPr>
            <a:spLocks noGrp="1"/>
          </p:cNvSpPr>
          <p:nvPr>
            <p:ph type="dt" sz="half" idx="10"/>
          </p:nvPr>
        </p:nvSpPr>
        <p:spPr/>
        <p:txBody>
          <a:bodyPr/>
          <a:lstStyle/>
          <a:p>
            <a:fld id="{853CB64E-1AC5-D141-AB83-7D13F3F78CE4}" type="datetimeFigureOut">
              <a:rPr lang="en-US" smtClean="0"/>
              <a:t>3/9/25</a:t>
            </a:fld>
            <a:endParaRPr lang="en-US"/>
          </a:p>
        </p:txBody>
      </p:sp>
      <p:sp>
        <p:nvSpPr>
          <p:cNvPr id="5" name="Footer Placeholder 4">
            <a:extLst>
              <a:ext uri="{FF2B5EF4-FFF2-40B4-BE49-F238E27FC236}">
                <a16:creationId xmlns:a16="http://schemas.microsoft.com/office/drawing/2014/main" id="{065DDFD3-C844-9FE9-F2E2-B5812090E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4463F-CB5D-F5C2-718F-6869CC27771B}"/>
              </a:ext>
            </a:extLst>
          </p:cNvPr>
          <p:cNvSpPr>
            <a:spLocks noGrp="1"/>
          </p:cNvSpPr>
          <p:nvPr>
            <p:ph type="sldNum" sz="quarter" idx="12"/>
          </p:nvPr>
        </p:nvSpPr>
        <p:spPr/>
        <p:txBody>
          <a:bodyPr/>
          <a:lstStyle/>
          <a:p>
            <a:fld id="{CC1BC8AF-6104-DE44-AB59-AF494DFC5773}" type="slidenum">
              <a:rPr lang="en-US" smtClean="0"/>
              <a:t>‹#›</a:t>
            </a:fld>
            <a:endParaRPr lang="en-US"/>
          </a:p>
        </p:txBody>
      </p:sp>
    </p:spTree>
    <p:extLst>
      <p:ext uri="{BB962C8B-B14F-4D97-AF65-F5344CB8AC3E}">
        <p14:creationId xmlns:p14="http://schemas.microsoft.com/office/powerpoint/2010/main" val="2116556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EC05-D85D-4CB0-F89E-CE310AB9D7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9A9FF3-1556-849E-4F71-D3E2BBBCB9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39E46-4B99-0D9A-5182-06D544D46B61}"/>
              </a:ext>
            </a:extLst>
          </p:cNvPr>
          <p:cNvSpPr>
            <a:spLocks noGrp="1"/>
          </p:cNvSpPr>
          <p:nvPr>
            <p:ph type="dt" sz="half" idx="10"/>
          </p:nvPr>
        </p:nvSpPr>
        <p:spPr/>
        <p:txBody>
          <a:bodyPr/>
          <a:lstStyle/>
          <a:p>
            <a:fld id="{853CB64E-1AC5-D141-AB83-7D13F3F78CE4}" type="datetimeFigureOut">
              <a:rPr lang="en-US" smtClean="0"/>
              <a:t>3/9/25</a:t>
            </a:fld>
            <a:endParaRPr lang="en-US"/>
          </a:p>
        </p:txBody>
      </p:sp>
      <p:sp>
        <p:nvSpPr>
          <p:cNvPr id="5" name="Footer Placeholder 4">
            <a:extLst>
              <a:ext uri="{FF2B5EF4-FFF2-40B4-BE49-F238E27FC236}">
                <a16:creationId xmlns:a16="http://schemas.microsoft.com/office/drawing/2014/main" id="{2A629DC4-093C-0671-589E-AB14A1E5D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C621C-DE29-9ED8-4263-6C65662DB80F}"/>
              </a:ext>
            </a:extLst>
          </p:cNvPr>
          <p:cNvSpPr>
            <a:spLocks noGrp="1"/>
          </p:cNvSpPr>
          <p:nvPr>
            <p:ph type="sldNum" sz="quarter" idx="12"/>
          </p:nvPr>
        </p:nvSpPr>
        <p:spPr/>
        <p:txBody>
          <a:bodyPr/>
          <a:lstStyle/>
          <a:p>
            <a:fld id="{CC1BC8AF-6104-DE44-AB59-AF494DFC5773}" type="slidenum">
              <a:rPr lang="en-US" smtClean="0"/>
              <a:t>‹#›</a:t>
            </a:fld>
            <a:endParaRPr lang="en-US"/>
          </a:p>
        </p:txBody>
      </p:sp>
    </p:spTree>
    <p:extLst>
      <p:ext uri="{BB962C8B-B14F-4D97-AF65-F5344CB8AC3E}">
        <p14:creationId xmlns:p14="http://schemas.microsoft.com/office/powerpoint/2010/main" val="3824483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530EB2-0D9E-142D-7714-7B066A18F8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7412E3-EB02-5E7F-9614-EFE5D5CBC0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31B28-C707-AD52-2E69-58598E2ABE16}"/>
              </a:ext>
            </a:extLst>
          </p:cNvPr>
          <p:cNvSpPr>
            <a:spLocks noGrp="1"/>
          </p:cNvSpPr>
          <p:nvPr>
            <p:ph type="dt" sz="half" idx="10"/>
          </p:nvPr>
        </p:nvSpPr>
        <p:spPr/>
        <p:txBody>
          <a:bodyPr/>
          <a:lstStyle/>
          <a:p>
            <a:fld id="{853CB64E-1AC5-D141-AB83-7D13F3F78CE4}" type="datetimeFigureOut">
              <a:rPr lang="en-US" smtClean="0"/>
              <a:t>3/9/25</a:t>
            </a:fld>
            <a:endParaRPr lang="en-US"/>
          </a:p>
        </p:txBody>
      </p:sp>
      <p:sp>
        <p:nvSpPr>
          <p:cNvPr id="5" name="Footer Placeholder 4">
            <a:extLst>
              <a:ext uri="{FF2B5EF4-FFF2-40B4-BE49-F238E27FC236}">
                <a16:creationId xmlns:a16="http://schemas.microsoft.com/office/drawing/2014/main" id="{EC2CA5F4-BB41-CA4D-8542-0000DE59A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DA3A9-32F8-7E88-84B9-B2411D7471DE}"/>
              </a:ext>
            </a:extLst>
          </p:cNvPr>
          <p:cNvSpPr>
            <a:spLocks noGrp="1"/>
          </p:cNvSpPr>
          <p:nvPr>
            <p:ph type="sldNum" sz="quarter" idx="12"/>
          </p:nvPr>
        </p:nvSpPr>
        <p:spPr/>
        <p:txBody>
          <a:bodyPr/>
          <a:lstStyle/>
          <a:p>
            <a:fld id="{CC1BC8AF-6104-DE44-AB59-AF494DFC5773}" type="slidenum">
              <a:rPr lang="en-US" smtClean="0"/>
              <a:t>‹#›</a:t>
            </a:fld>
            <a:endParaRPr lang="en-US"/>
          </a:p>
        </p:txBody>
      </p:sp>
    </p:spTree>
    <p:extLst>
      <p:ext uri="{BB962C8B-B14F-4D97-AF65-F5344CB8AC3E}">
        <p14:creationId xmlns:p14="http://schemas.microsoft.com/office/powerpoint/2010/main" val="1788994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53BE-DC73-1132-ACB3-3DC9B963A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3E2987-1FC3-9475-A8A5-BB29A241D6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53F1B-B733-0E33-FEE9-04112D1BE6C8}"/>
              </a:ext>
            </a:extLst>
          </p:cNvPr>
          <p:cNvSpPr>
            <a:spLocks noGrp="1"/>
          </p:cNvSpPr>
          <p:nvPr>
            <p:ph type="dt" sz="half" idx="10"/>
          </p:nvPr>
        </p:nvSpPr>
        <p:spPr/>
        <p:txBody>
          <a:bodyPr/>
          <a:lstStyle/>
          <a:p>
            <a:fld id="{853CB64E-1AC5-D141-AB83-7D13F3F78CE4}" type="datetimeFigureOut">
              <a:rPr lang="en-US" smtClean="0"/>
              <a:t>3/9/25</a:t>
            </a:fld>
            <a:endParaRPr lang="en-US"/>
          </a:p>
        </p:txBody>
      </p:sp>
      <p:sp>
        <p:nvSpPr>
          <p:cNvPr id="5" name="Footer Placeholder 4">
            <a:extLst>
              <a:ext uri="{FF2B5EF4-FFF2-40B4-BE49-F238E27FC236}">
                <a16:creationId xmlns:a16="http://schemas.microsoft.com/office/drawing/2014/main" id="{1FB86C9C-8787-277D-B9A6-1FC6AA0AD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B7A20-2E0A-AB4E-1138-DD5DBEB82BCA}"/>
              </a:ext>
            </a:extLst>
          </p:cNvPr>
          <p:cNvSpPr>
            <a:spLocks noGrp="1"/>
          </p:cNvSpPr>
          <p:nvPr>
            <p:ph type="sldNum" sz="quarter" idx="12"/>
          </p:nvPr>
        </p:nvSpPr>
        <p:spPr/>
        <p:txBody>
          <a:bodyPr/>
          <a:lstStyle/>
          <a:p>
            <a:fld id="{CC1BC8AF-6104-DE44-AB59-AF494DFC5773}" type="slidenum">
              <a:rPr lang="en-US" smtClean="0"/>
              <a:t>‹#›</a:t>
            </a:fld>
            <a:endParaRPr lang="en-US"/>
          </a:p>
        </p:txBody>
      </p:sp>
    </p:spTree>
    <p:extLst>
      <p:ext uri="{BB962C8B-B14F-4D97-AF65-F5344CB8AC3E}">
        <p14:creationId xmlns:p14="http://schemas.microsoft.com/office/powerpoint/2010/main" val="1576624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63795-7384-479D-E277-8CC94A8386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4D9A7A-8F29-3101-4A9E-A2372DCC6E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C7A7D0-973D-5084-A18D-0D649EBA2271}"/>
              </a:ext>
            </a:extLst>
          </p:cNvPr>
          <p:cNvSpPr>
            <a:spLocks noGrp="1"/>
          </p:cNvSpPr>
          <p:nvPr>
            <p:ph type="dt" sz="half" idx="10"/>
          </p:nvPr>
        </p:nvSpPr>
        <p:spPr/>
        <p:txBody>
          <a:bodyPr/>
          <a:lstStyle/>
          <a:p>
            <a:fld id="{853CB64E-1AC5-D141-AB83-7D13F3F78CE4}" type="datetimeFigureOut">
              <a:rPr lang="en-US" smtClean="0"/>
              <a:t>3/9/25</a:t>
            </a:fld>
            <a:endParaRPr lang="en-US"/>
          </a:p>
        </p:txBody>
      </p:sp>
      <p:sp>
        <p:nvSpPr>
          <p:cNvPr id="5" name="Footer Placeholder 4">
            <a:extLst>
              <a:ext uri="{FF2B5EF4-FFF2-40B4-BE49-F238E27FC236}">
                <a16:creationId xmlns:a16="http://schemas.microsoft.com/office/drawing/2014/main" id="{BD3874F7-4919-116C-6BC4-C41CC8A44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16F99-E6AE-2CAB-DFC2-4A1F18A7F034}"/>
              </a:ext>
            </a:extLst>
          </p:cNvPr>
          <p:cNvSpPr>
            <a:spLocks noGrp="1"/>
          </p:cNvSpPr>
          <p:nvPr>
            <p:ph type="sldNum" sz="quarter" idx="12"/>
          </p:nvPr>
        </p:nvSpPr>
        <p:spPr/>
        <p:txBody>
          <a:bodyPr/>
          <a:lstStyle/>
          <a:p>
            <a:fld id="{CC1BC8AF-6104-DE44-AB59-AF494DFC5773}" type="slidenum">
              <a:rPr lang="en-US" smtClean="0"/>
              <a:t>‹#›</a:t>
            </a:fld>
            <a:endParaRPr lang="en-US"/>
          </a:p>
        </p:txBody>
      </p:sp>
    </p:spTree>
    <p:extLst>
      <p:ext uri="{BB962C8B-B14F-4D97-AF65-F5344CB8AC3E}">
        <p14:creationId xmlns:p14="http://schemas.microsoft.com/office/powerpoint/2010/main" val="1374937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78144-F54E-B427-D948-2AD218E02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4B4A2-4B5F-2C6A-85D0-D436D77253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76544B-3F63-F1F8-7A5A-33EA928576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2EA568-8FE1-329B-E56F-C85D837551F9}"/>
              </a:ext>
            </a:extLst>
          </p:cNvPr>
          <p:cNvSpPr>
            <a:spLocks noGrp="1"/>
          </p:cNvSpPr>
          <p:nvPr>
            <p:ph type="dt" sz="half" idx="10"/>
          </p:nvPr>
        </p:nvSpPr>
        <p:spPr/>
        <p:txBody>
          <a:bodyPr/>
          <a:lstStyle/>
          <a:p>
            <a:fld id="{853CB64E-1AC5-D141-AB83-7D13F3F78CE4}" type="datetimeFigureOut">
              <a:rPr lang="en-US" smtClean="0"/>
              <a:t>3/9/25</a:t>
            </a:fld>
            <a:endParaRPr lang="en-US"/>
          </a:p>
        </p:txBody>
      </p:sp>
      <p:sp>
        <p:nvSpPr>
          <p:cNvPr id="6" name="Footer Placeholder 5">
            <a:extLst>
              <a:ext uri="{FF2B5EF4-FFF2-40B4-BE49-F238E27FC236}">
                <a16:creationId xmlns:a16="http://schemas.microsoft.com/office/drawing/2014/main" id="{AFD39B98-1F7C-D3DC-5482-373649854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D44CE-4F81-8D2C-815B-58DAF1371692}"/>
              </a:ext>
            </a:extLst>
          </p:cNvPr>
          <p:cNvSpPr>
            <a:spLocks noGrp="1"/>
          </p:cNvSpPr>
          <p:nvPr>
            <p:ph type="sldNum" sz="quarter" idx="12"/>
          </p:nvPr>
        </p:nvSpPr>
        <p:spPr/>
        <p:txBody>
          <a:bodyPr/>
          <a:lstStyle/>
          <a:p>
            <a:fld id="{CC1BC8AF-6104-DE44-AB59-AF494DFC5773}" type="slidenum">
              <a:rPr lang="en-US" smtClean="0"/>
              <a:t>‹#›</a:t>
            </a:fld>
            <a:endParaRPr lang="en-US"/>
          </a:p>
        </p:txBody>
      </p:sp>
    </p:spTree>
    <p:extLst>
      <p:ext uri="{BB962C8B-B14F-4D97-AF65-F5344CB8AC3E}">
        <p14:creationId xmlns:p14="http://schemas.microsoft.com/office/powerpoint/2010/main" val="73593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C1CDA-6162-3F79-63F0-924120B8B9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8ABB9E-7E08-E91A-9C42-FEFB421E51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D52C33-CFFD-16D5-88CF-E1BE395861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4033DA-AB1A-B938-FA1A-BD8DF91821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CAB611-CD7C-E436-D279-00A21F8351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E4081C-0C31-85BD-1C5D-3F9EB40F8E51}"/>
              </a:ext>
            </a:extLst>
          </p:cNvPr>
          <p:cNvSpPr>
            <a:spLocks noGrp="1"/>
          </p:cNvSpPr>
          <p:nvPr>
            <p:ph type="dt" sz="half" idx="10"/>
          </p:nvPr>
        </p:nvSpPr>
        <p:spPr/>
        <p:txBody>
          <a:bodyPr/>
          <a:lstStyle/>
          <a:p>
            <a:fld id="{853CB64E-1AC5-D141-AB83-7D13F3F78CE4}" type="datetimeFigureOut">
              <a:rPr lang="en-US" smtClean="0"/>
              <a:t>3/9/25</a:t>
            </a:fld>
            <a:endParaRPr lang="en-US"/>
          </a:p>
        </p:txBody>
      </p:sp>
      <p:sp>
        <p:nvSpPr>
          <p:cNvPr id="8" name="Footer Placeholder 7">
            <a:extLst>
              <a:ext uri="{FF2B5EF4-FFF2-40B4-BE49-F238E27FC236}">
                <a16:creationId xmlns:a16="http://schemas.microsoft.com/office/drawing/2014/main" id="{D760C6FD-D017-76A9-7B63-8C7B390A0C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81759-BE8A-5404-DBDF-A7E751BEE54E}"/>
              </a:ext>
            </a:extLst>
          </p:cNvPr>
          <p:cNvSpPr>
            <a:spLocks noGrp="1"/>
          </p:cNvSpPr>
          <p:nvPr>
            <p:ph type="sldNum" sz="quarter" idx="12"/>
          </p:nvPr>
        </p:nvSpPr>
        <p:spPr/>
        <p:txBody>
          <a:bodyPr/>
          <a:lstStyle/>
          <a:p>
            <a:fld id="{CC1BC8AF-6104-DE44-AB59-AF494DFC5773}" type="slidenum">
              <a:rPr lang="en-US" smtClean="0"/>
              <a:t>‹#›</a:t>
            </a:fld>
            <a:endParaRPr lang="en-US"/>
          </a:p>
        </p:txBody>
      </p:sp>
    </p:spTree>
    <p:extLst>
      <p:ext uri="{BB962C8B-B14F-4D97-AF65-F5344CB8AC3E}">
        <p14:creationId xmlns:p14="http://schemas.microsoft.com/office/powerpoint/2010/main" val="4139111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1C39-757E-9CCB-A7E6-F359C6137D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9FDE77-08DC-FFE6-8675-3F4392E66D26}"/>
              </a:ext>
            </a:extLst>
          </p:cNvPr>
          <p:cNvSpPr>
            <a:spLocks noGrp="1"/>
          </p:cNvSpPr>
          <p:nvPr>
            <p:ph type="dt" sz="half" idx="10"/>
          </p:nvPr>
        </p:nvSpPr>
        <p:spPr/>
        <p:txBody>
          <a:bodyPr/>
          <a:lstStyle/>
          <a:p>
            <a:fld id="{853CB64E-1AC5-D141-AB83-7D13F3F78CE4}" type="datetimeFigureOut">
              <a:rPr lang="en-US" smtClean="0"/>
              <a:t>3/9/25</a:t>
            </a:fld>
            <a:endParaRPr lang="en-US"/>
          </a:p>
        </p:txBody>
      </p:sp>
      <p:sp>
        <p:nvSpPr>
          <p:cNvPr id="4" name="Footer Placeholder 3">
            <a:extLst>
              <a:ext uri="{FF2B5EF4-FFF2-40B4-BE49-F238E27FC236}">
                <a16:creationId xmlns:a16="http://schemas.microsoft.com/office/drawing/2014/main" id="{FCCDE4A1-C5DF-142B-5B2D-CFDAED0382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5E8B1-B5AD-EC14-3802-5E3EC3F697E5}"/>
              </a:ext>
            </a:extLst>
          </p:cNvPr>
          <p:cNvSpPr>
            <a:spLocks noGrp="1"/>
          </p:cNvSpPr>
          <p:nvPr>
            <p:ph type="sldNum" sz="quarter" idx="12"/>
          </p:nvPr>
        </p:nvSpPr>
        <p:spPr/>
        <p:txBody>
          <a:bodyPr/>
          <a:lstStyle/>
          <a:p>
            <a:fld id="{CC1BC8AF-6104-DE44-AB59-AF494DFC5773}" type="slidenum">
              <a:rPr lang="en-US" smtClean="0"/>
              <a:t>‹#›</a:t>
            </a:fld>
            <a:endParaRPr lang="en-US"/>
          </a:p>
        </p:txBody>
      </p:sp>
    </p:spTree>
    <p:extLst>
      <p:ext uri="{BB962C8B-B14F-4D97-AF65-F5344CB8AC3E}">
        <p14:creationId xmlns:p14="http://schemas.microsoft.com/office/powerpoint/2010/main" val="1313412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E4FA8-6FB8-F25C-916D-111DFC06E7B6}"/>
              </a:ext>
            </a:extLst>
          </p:cNvPr>
          <p:cNvSpPr>
            <a:spLocks noGrp="1"/>
          </p:cNvSpPr>
          <p:nvPr>
            <p:ph type="dt" sz="half" idx="10"/>
          </p:nvPr>
        </p:nvSpPr>
        <p:spPr/>
        <p:txBody>
          <a:bodyPr/>
          <a:lstStyle/>
          <a:p>
            <a:fld id="{853CB64E-1AC5-D141-AB83-7D13F3F78CE4}" type="datetimeFigureOut">
              <a:rPr lang="en-US" smtClean="0"/>
              <a:t>3/9/25</a:t>
            </a:fld>
            <a:endParaRPr lang="en-US"/>
          </a:p>
        </p:txBody>
      </p:sp>
      <p:sp>
        <p:nvSpPr>
          <p:cNvPr id="3" name="Footer Placeholder 2">
            <a:extLst>
              <a:ext uri="{FF2B5EF4-FFF2-40B4-BE49-F238E27FC236}">
                <a16:creationId xmlns:a16="http://schemas.microsoft.com/office/drawing/2014/main" id="{12BB6C31-B595-4770-8342-397544E8BC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F841E1-E8EA-D1BC-06F5-FCC164620F8F}"/>
              </a:ext>
            </a:extLst>
          </p:cNvPr>
          <p:cNvSpPr>
            <a:spLocks noGrp="1"/>
          </p:cNvSpPr>
          <p:nvPr>
            <p:ph type="sldNum" sz="quarter" idx="12"/>
          </p:nvPr>
        </p:nvSpPr>
        <p:spPr/>
        <p:txBody>
          <a:bodyPr/>
          <a:lstStyle/>
          <a:p>
            <a:fld id="{CC1BC8AF-6104-DE44-AB59-AF494DFC5773}" type="slidenum">
              <a:rPr lang="en-US" smtClean="0"/>
              <a:t>‹#›</a:t>
            </a:fld>
            <a:endParaRPr lang="en-US"/>
          </a:p>
        </p:txBody>
      </p:sp>
    </p:spTree>
    <p:extLst>
      <p:ext uri="{BB962C8B-B14F-4D97-AF65-F5344CB8AC3E}">
        <p14:creationId xmlns:p14="http://schemas.microsoft.com/office/powerpoint/2010/main" val="2855228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A9BA-2FB9-0CFD-6C20-AF2DFE506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D0B90-2454-36FC-9AA9-0B3876AB4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7149E5-6DFC-8BCC-4B43-CE90414C8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141496-F75D-F854-C304-052FDA1C8435}"/>
              </a:ext>
            </a:extLst>
          </p:cNvPr>
          <p:cNvSpPr>
            <a:spLocks noGrp="1"/>
          </p:cNvSpPr>
          <p:nvPr>
            <p:ph type="dt" sz="half" idx="10"/>
          </p:nvPr>
        </p:nvSpPr>
        <p:spPr/>
        <p:txBody>
          <a:bodyPr/>
          <a:lstStyle/>
          <a:p>
            <a:fld id="{853CB64E-1AC5-D141-AB83-7D13F3F78CE4}" type="datetimeFigureOut">
              <a:rPr lang="en-US" smtClean="0"/>
              <a:t>3/9/25</a:t>
            </a:fld>
            <a:endParaRPr lang="en-US"/>
          </a:p>
        </p:txBody>
      </p:sp>
      <p:sp>
        <p:nvSpPr>
          <p:cNvPr id="6" name="Footer Placeholder 5">
            <a:extLst>
              <a:ext uri="{FF2B5EF4-FFF2-40B4-BE49-F238E27FC236}">
                <a16:creationId xmlns:a16="http://schemas.microsoft.com/office/drawing/2014/main" id="{A1F213BB-FB41-5990-DD98-D0BF8BE4A4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0EB4F7-F8A0-5D39-225A-26FE071267E5}"/>
              </a:ext>
            </a:extLst>
          </p:cNvPr>
          <p:cNvSpPr>
            <a:spLocks noGrp="1"/>
          </p:cNvSpPr>
          <p:nvPr>
            <p:ph type="sldNum" sz="quarter" idx="12"/>
          </p:nvPr>
        </p:nvSpPr>
        <p:spPr/>
        <p:txBody>
          <a:bodyPr/>
          <a:lstStyle/>
          <a:p>
            <a:fld id="{CC1BC8AF-6104-DE44-AB59-AF494DFC5773}" type="slidenum">
              <a:rPr lang="en-US" smtClean="0"/>
              <a:t>‹#›</a:t>
            </a:fld>
            <a:endParaRPr lang="en-US"/>
          </a:p>
        </p:txBody>
      </p:sp>
    </p:spTree>
    <p:extLst>
      <p:ext uri="{BB962C8B-B14F-4D97-AF65-F5344CB8AC3E}">
        <p14:creationId xmlns:p14="http://schemas.microsoft.com/office/powerpoint/2010/main" val="475773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AF48E-306B-4D23-277E-96EC1CA4C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42FBCF-DB1E-2A65-EFC3-4CB995DE44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49C68E-599B-7C71-E8A8-F985A5AD3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86F0A6-B31D-C168-D804-EB963A647AA6}"/>
              </a:ext>
            </a:extLst>
          </p:cNvPr>
          <p:cNvSpPr>
            <a:spLocks noGrp="1"/>
          </p:cNvSpPr>
          <p:nvPr>
            <p:ph type="dt" sz="half" idx="10"/>
          </p:nvPr>
        </p:nvSpPr>
        <p:spPr/>
        <p:txBody>
          <a:bodyPr/>
          <a:lstStyle/>
          <a:p>
            <a:fld id="{853CB64E-1AC5-D141-AB83-7D13F3F78CE4}" type="datetimeFigureOut">
              <a:rPr lang="en-US" smtClean="0"/>
              <a:t>3/9/25</a:t>
            </a:fld>
            <a:endParaRPr lang="en-US"/>
          </a:p>
        </p:txBody>
      </p:sp>
      <p:sp>
        <p:nvSpPr>
          <p:cNvPr id="6" name="Footer Placeholder 5">
            <a:extLst>
              <a:ext uri="{FF2B5EF4-FFF2-40B4-BE49-F238E27FC236}">
                <a16:creationId xmlns:a16="http://schemas.microsoft.com/office/drawing/2014/main" id="{54C20100-A6EA-832F-67E0-8EB23B10A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16DBA-1633-6343-C523-94EFDECFE4B7}"/>
              </a:ext>
            </a:extLst>
          </p:cNvPr>
          <p:cNvSpPr>
            <a:spLocks noGrp="1"/>
          </p:cNvSpPr>
          <p:nvPr>
            <p:ph type="sldNum" sz="quarter" idx="12"/>
          </p:nvPr>
        </p:nvSpPr>
        <p:spPr/>
        <p:txBody>
          <a:bodyPr/>
          <a:lstStyle/>
          <a:p>
            <a:fld id="{CC1BC8AF-6104-DE44-AB59-AF494DFC5773}" type="slidenum">
              <a:rPr lang="en-US" smtClean="0"/>
              <a:t>‹#›</a:t>
            </a:fld>
            <a:endParaRPr lang="en-US"/>
          </a:p>
        </p:txBody>
      </p:sp>
    </p:spTree>
    <p:extLst>
      <p:ext uri="{BB962C8B-B14F-4D97-AF65-F5344CB8AC3E}">
        <p14:creationId xmlns:p14="http://schemas.microsoft.com/office/powerpoint/2010/main" val="2618758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4E7E39-4079-B762-6EAD-80DEEDAE95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18F752-9AAB-5EB9-968B-BD1EDC5722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5C5A7-8915-7803-C4ED-CB7CE81ADF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CB64E-1AC5-D141-AB83-7D13F3F78CE4}" type="datetimeFigureOut">
              <a:rPr lang="en-US" smtClean="0"/>
              <a:t>3/9/25</a:t>
            </a:fld>
            <a:endParaRPr lang="en-US"/>
          </a:p>
        </p:txBody>
      </p:sp>
      <p:sp>
        <p:nvSpPr>
          <p:cNvPr id="5" name="Footer Placeholder 4">
            <a:extLst>
              <a:ext uri="{FF2B5EF4-FFF2-40B4-BE49-F238E27FC236}">
                <a16:creationId xmlns:a16="http://schemas.microsoft.com/office/drawing/2014/main" id="{4FF24D1A-CCA8-CE65-C9C2-0F6BFDD5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0072EF-B901-9937-5DD8-92ADCE64D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BC8AF-6104-DE44-AB59-AF494DFC5773}" type="slidenum">
              <a:rPr lang="en-US" smtClean="0"/>
              <a:t>‹#›</a:t>
            </a:fld>
            <a:endParaRPr lang="en-US"/>
          </a:p>
        </p:txBody>
      </p:sp>
    </p:spTree>
    <p:extLst>
      <p:ext uri="{BB962C8B-B14F-4D97-AF65-F5344CB8AC3E}">
        <p14:creationId xmlns:p14="http://schemas.microsoft.com/office/powerpoint/2010/main" val="3725747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6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wmf"/><Relationship Id="rId5" Type="http://schemas.openxmlformats.org/officeDocument/2006/relationships/oleObject" Target="../embeddings/oleObject2.bin"/><Relationship Id="rId4" Type="http://schemas.openxmlformats.org/officeDocument/2006/relationships/image" Target="../media/image40.wmf"/></Relationships>
</file>

<file path=ppt/slides/_rels/slide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6.xml"/><Relationship Id="rId6" Type="http://schemas.openxmlformats.org/officeDocument/2006/relationships/image" Target="../media/image990.png"/><Relationship Id="rId5" Type="http://schemas.openxmlformats.org/officeDocument/2006/relationships/image" Target="../media/image980.png"/><Relationship Id="rId4" Type="http://schemas.openxmlformats.org/officeDocument/2006/relationships/image" Target="../media/image970.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5.emf"/><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jpeg"/><Relationship Id="rId2" Type="http://schemas.openxmlformats.org/officeDocument/2006/relationships/image" Target="../media/image10.emf"/><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proton spin">
            <a:extLst>
              <a:ext uri="{FF2B5EF4-FFF2-40B4-BE49-F238E27FC236}">
                <a16:creationId xmlns:a16="http://schemas.microsoft.com/office/drawing/2014/main" id="{04B937B1-3AB3-6728-731A-4B70BEB8A5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95" t="1" r="24319" b="1"/>
          <a:stretch/>
        </p:blipFill>
        <p:spPr bwMode="auto">
          <a:xfrm rot="1807303">
            <a:off x="3022202" y="524828"/>
            <a:ext cx="5730907" cy="58083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BFFB59-B591-6CDD-7A88-D778D2E69BF5}"/>
              </a:ext>
            </a:extLst>
          </p:cNvPr>
          <p:cNvSpPr>
            <a:spLocks noGrp="1"/>
          </p:cNvSpPr>
          <p:nvPr>
            <p:ph type="ctrTitle"/>
          </p:nvPr>
        </p:nvSpPr>
        <p:spPr>
          <a:xfrm>
            <a:off x="1097280" y="0"/>
            <a:ext cx="10058400" cy="2246200"/>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Spin Structure of the Nucleon</a:t>
            </a:r>
            <a:br>
              <a:rPr lang="en-US" sz="5200" dirty="0">
                <a:solidFill>
                  <a:srgbClr val="FFFFFF"/>
                </a:solidFill>
              </a:rPr>
            </a:br>
            <a:endParaRPr lang="en-US" sz="5200" dirty="0">
              <a:solidFill>
                <a:srgbClr val="FFFFFF"/>
              </a:solidFill>
            </a:endParaRPr>
          </a:p>
        </p:txBody>
      </p:sp>
      <p:sp>
        <p:nvSpPr>
          <p:cNvPr id="3" name="Subtitle 2">
            <a:extLst>
              <a:ext uri="{FF2B5EF4-FFF2-40B4-BE49-F238E27FC236}">
                <a16:creationId xmlns:a16="http://schemas.microsoft.com/office/drawing/2014/main" id="{905A0738-66C1-50AE-0CC1-8E9CF30C0EA2}"/>
              </a:ext>
            </a:extLst>
          </p:cNvPr>
          <p:cNvSpPr>
            <a:spLocks noGrp="1"/>
          </p:cNvSpPr>
          <p:nvPr>
            <p:ph type="subTitle" idx="1"/>
          </p:nvPr>
        </p:nvSpPr>
        <p:spPr>
          <a:xfrm>
            <a:off x="1097280" y="2924805"/>
            <a:ext cx="10058400" cy="1282707"/>
          </a:xfrm>
          <a:effectLst>
            <a:outerShdw blurRad="50800" dist="38100" dir="2700000" algn="tl" rotWithShape="0">
              <a:prstClr val="black">
                <a:alpha val="40000"/>
              </a:prstClr>
            </a:outerShdw>
          </a:effectLst>
        </p:spPr>
        <p:txBody>
          <a:bodyPr>
            <a:normAutofit fontScale="92500" lnSpcReduction="20000"/>
          </a:bodyPr>
          <a:lstStyle/>
          <a:p>
            <a:endParaRPr lang="en-US" sz="2200" dirty="0">
              <a:solidFill>
                <a:srgbClr val="FFFFFF"/>
              </a:solidFill>
            </a:endParaRPr>
          </a:p>
          <a:p>
            <a:r>
              <a:rPr lang="en-US" sz="2200" dirty="0">
                <a:solidFill>
                  <a:srgbClr val="FFFFFF"/>
                </a:solidFill>
              </a:rPr>
              <a:t>Renee  Fatemi</a:t>
            </a:r>
          </a:p>
          <a:p>
            <a:r>
              <a:rPr lang="en-US" sz="2200" dirty="0">
                <a:solidFill>
                  <a:srgbClr val="FFFFFF"/>
                </a:solidFill>
              </a:rPr>
              <a:t>University of Kentucky</a:t>
            </a:r>
          </a:p>
          <a:p>
            <a:r>
              <a:rPr lang="en-US" sz="1600" dirty="0">
                <a:solidFill>
                  <a:schemeClr val="bg1"/>
                </a:solidFill>
              </a:rPr>
              <a:t>March 10</a:t>
            </a:r>
            <a:r>
              <a:rPr lang="en-US" sz="1600" baseline="30000" dirty="0">
                <a:solidFill>
                  <a:schemeClr val="bg1"/>
                </a:solidFill>
              </a:rPr>
              <a:t>th</a:t>
            </a:r>
            <a:r>
              <a:rPr lang="en-US" sz="1600" dirty="0">
                <a:solidFill>
                  <a:schemeClr val="bg1"/>
                </a:solidFill>
              </a:rPr>
              <a:t>, 2025</a:t>
            </a:r>
          </a:p>
          <a:p>
            <a:endParaRPr lang="en-US" sz="2200" dirty="0">
              <a:solidFill>
                <a:srgbClr val="FFFFFF"/>
              </a:solidFill>
            </a:endParaRPr>
          </a:p>
        </p:txBody>
      </p:sp>
      <p:sp>
        <p:nvSpPr>
          <p:cNvPr id="4" name="TextBox 3">
            <a:extLst>
              <a:ext uri="{FF2B5EF4-FFF2-40B4-BE49-F238E27FC236}">
                <a16:creationId xmlns:a16="http://schemas.microsoft.com/office/drawing/2014/main" id="{6524D054-4135-C5A5-C096-30FA0CC26097}"/>
              </a:ext>
            </a:extLst>
          </p:cNvPr>
          <p:cNvSpPr txBox="1"/>
          <p:nvPr/>
        </p:nvSpPr>
        <p:spPr>
          <a:xfrm>
            <a:off x="113207" y="6347784"/>
            <a:ext cx="11965586" cy="369332"/>
          </a:xfrm>
          <a:prstGeom prst="rect">
            <a:avLst/>
          </a:prstGeom>
          <a:noFill/>
        </p:spPr>
        <p:txBody>
          <a:bodyPr wrap="square" rtlCol="0">
            <a:spAutoFit/>
          </a:bodyPr>
          <a:lstStyle/>
          <a:p>
            <a:r>
              <a:rPr lang="en-US" b="1" i="0" dirty="0">
                <a:solidFill>
                  <a:srgbClr val="00B0F0"/>
                </a:solidFill>
                <a:effectLst/>
                <a:latin typeface="arial" panose="020B0604020202020204" pitchFamily="34" charset="0"/>
              </a:rPr>
              <a:t>Center for Frontiers in Nuclear Science Special Conference on Polarized Sources and Beams at the EIC</a:t>
            </a:r>
          </a:p>
        </p:txBody>
      </p:sp>
      <p:cxnSp>
        <p:nvCxnSpPr>
          <p:cNvPr id="7" name="Straight Arrow Connector 6">
            <a:extLst>
              <a:ext uri="{FF2B5EF4-FFF2-40B4-BE49-F238E27FC236}">
                <a16:creationId xmlns:a16="http://schemas.microsoft.com/office/drawing/2014/main" id="{5B93C267-B89A-6871-7F93-160E8C897F50}"/>
              </a:ext>
            </a:extLst>
          </p:cNvPr>
          <p:cNvCxnSpPr>
            <a:cxnSpLocks/>
          </p:cNvCxnSpPr>
          <p:nvPr/>
        </p:nvCxnSpPr>
        <p:spPr>
          <a:xfrm flipV="1">
            <a:off x="7563394" y="457200"/>
            <a:ext cx="653143" cy="1031052"/>
          </a:xfrm>
          <a:prstGeom prst="straightConnector1">
            <a:avLst/>
          </a:prstGeom>
          <a:ln w="76200">
            <a:solidFill>
              <a:schemeClr val="accent1">
                <a:alpha val="74880"/>
              </a:schemeClr>
            </a:solidFill>
            <a:tailEnd type="triangle"/>
          </a:ln>
          <a:effectLst>
            <a:glow rad="31877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DD13E4E-53FB-EFE5-9B51-C1C2185A7C63}"/>
              </a:ext>
            </a:extLst>
          </p:cNvPr>
          <p:cNvCxnSpPr>
            <a:cxnSpLocks/>
          </p:cNvCxnSpPr>
          <p:nvPr/>
        </p:nvCxnSpPr>
        <p:spPr>
          <a:xfrm flipV="1">
            <a:off x="4640620" y="5684251"/>
            <a:ext cx="418012" cy="663533"/>
          </a:xfrm>
          <a:prstGeom prst="straightConnector1">
            <a:avLst/>
          </a:prstGeom>
          <a:ln w="76200">
            <a:solidFill>
              <a:schemeClr val="accent1">
                <a:alpha val="87569"/>
              </a:schemeClr>
            </a:solidFill>
            <a:tailEnd type="none"/>
          </a:ln>
          <a:effectLst>
            <a:glow rad="31877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571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9EFD6-C237-F1DA-F212-180DF66CF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467EA-3D36-D56E-EFE3-D1A7C6317BBC}"/>
              </a:ext>
            </a:extLst>
          </p:cNvPr>
          <p:cNvSpPr>
            <a:spLocks noGrp="1"/>
          </p:cNvSpPr>
          <p:nvPr>
            <p:ph type="title"/>
          </p:nvPr>
        </p:nvSpPr>
        <p:spPr>
          <a:xfrm>
            <a:off x="2962254" y="138740"/>
            <a:ext cx="5589361" cy="527958"/>
          </a:xfrm>
          <a:solidFill>
            <a:srgbClr val="FF40FF">
              <a:alpha val="57000"/>
            </a:srgbClr>
          </a:solidFill>
          <a:ln w="25400">
            <a:solidFill>
              <a:srgbClr val="FF40FF"/>
            </a:solidFill>
          </a:ln>
        </p:spPr>
        <p:txBody>
          <a:bodyPr>
            <a:normAutofit fontScale="90000"/>
          </a:bodyPr>
          <a:lstStyle/>
          <a:p>
            <a:r>
              <a:rPr lang="en-US" dirty="0"/>
              <a:t>Quark and Gluon HELICITY</a:t>
            </a:r>
            <a:endParaRPr lang="en-US" sz="3200" dirty="0"/>
          </a:p>
        </p:txBody>
      </p:sp>
      <p:sp>
        <p:nvSpPr>
          <p:cNvPr id="7" name="TextBox 6">
            <a:extLst>
              <a:ext uri="{FF2B5EF4-FFF2-40B4-BE49-F238E27FC236}">
                <a16:creationId xmlns:a16="http://schemas.microsoft.com/office/drawing/2014/main" id="{602C91E5-C9D5-CA18-F7C4-83F4C99CDB56}"/>
              </a:ext>
            </a:extLst>
          </p:cNvPr>
          <p:cNvSpPr txBox="1"/>
          <p:nvPr/>
        </p:nvSpPr>
        <p:spPr>
          <a:xfrm>
            <a:off x="325807" y="3622655"/>
            <a:ext cx="2442653" cy="2616101"/>
          </a:xfrm>
          <a:prstGeom prst="rect">
            <a:avLst/>
          </a:prstGeom>
          <a:noFill/>
        </p:spPr>
        <p:txBody>
          <a:bodyPr wrap="square" rtlCol="0">
            <a:spAutoFit/>
          </a:bodyPr>
          <a:lstStyle/>
          <a:p>
            <a:r>
              <a:rPr lang="en-US" b="1" dirty="0"/>
              <a:t>DSSV</a:t>
            </a:r>
          </a:p>
          <a:p>
            <a:r>
              <a:rPr lang="en-US" sz="1600" dirty="0"/>
              <a:t> </a:t>
            </a:r>
            <a:r>
              <a:rPr lang="en-US" sz="1600" dirty="0">
                <a:solidFill>
                  <a:schemeClr val="tx1">
                    <a:lumMod val="50000"/>
                    <a:lumOff val="50000"/>
                  </a:schemeClr>
                </a:solidFill>
              </a:rPr>
              <a:t>PRL 101 (2008) 072001</a:t>
            </a:r>
          </a:p>
          <a:p>
            <a:r>
              <a:rPr lang="en-US" sz="1600" dirty="0">
                <a:solidFill>
                  <a:schemeClr val="tx1">
                    <a:lumMod val="50000"/>
                    <a:lumOff val="50000"/>
                  </a:schemeClr>
                </a:solidFill>
              </a:rPr>
              <a:t> PRD 80 (2009) 034030</a:t>
            </a:r>
          </a:p>
          <a:p>
            <a:r>
              <a:rPr lang="en-US" sz="1600" dirty="0">
                <a:solidFill>
                  <a:schemeClr val="tx1">
                    <a:lumMod val="50000"/>
                    <a:lumOff val="50000"/>
                  </a:schemeClr>
                </a:solidFill>
              </a:rPr>
              <a:t> PRL 113 (2014) 012001</a:t>
            </a:r>
          </a:p>
          <a:p>
            <a:r>
              <a:rPr lang="en-US" sz="1600" dirty="0">
                <a:solidFill>
                  <a:schemeClr val="tx1">
                    <a:lumMod val="50000"/>
                    <a:lumOff val="50000"/>
                  </a:schemeClr>
                </a:solidFill>
              </a:rPr>
              <a:t> PRD 100 (2019) 114027</a:t>
            </a:r>
          </a:p>
          <a:p>
            <a:endParaRPr lang="en-US" sz="1600" dirty="0"/>
          </a:p>
          <a:p>
            <a:r>
              <a:rPr lang="en-US" b="1" dirty="0"/>
              <a:t>JAM</a:t>
            </a:r>
          </a:p>
          <a:p>
            <a:r>
              <a:rPr lang="en-US" sz="1600" dirty="0"/>
              <a:t> </a:t>
            </a:r>
            <a:r>
              <a:rPr lang="en-US" sz="1600" dirty="0">
                <a:solidFill>
                  <a:schemeClr val="tx1">
                    <a:lumMod val="50000"/>
                    <a:lumOff val="50000"/>
                  </a:schemeClr>
                </a:solidFill>
              </a:rPr>
              <a:t>PRD 93 (2016) 074005</a:t>
            </a:r>
          </a:p>
          <a:p>
            <a:r>
              <a:rPr lang="en-US" sz="1600" dirty="0">
                <a:solidFill>
                  <a:schemeClr val="tx1">
                    <a:lumMod val="50000"/>
                    <a:lumOff val="50000"/>
                  </a:schemeClr>
                </a:solidFill>
              </a:rPr>
              <a:t> PRL 119 (2017) 132001</a:t>
            </a:r>
          </a:p>
          <a:p>
            <a:r>
              <a:rPr lang="en-US" sz="1600" dirty="0">
                <a:solidFill>
                  <a:schemeClr val="tx1">
                    <a:lumMod val="50000"/>
                    <a:lumOff val="50000"/>
                  </a:schemeClr>
                </a:solidFill>
              </a:rPr>
              <a:t> PRD 104 (2021) L031501</a:t>
            </a:r>
          </a:p>
        </p:txBody>
      </p:sp>
      <p:pic>
        <p:nvPicPr>
          <p:cNvPr id="8" name="Picture 7">
            <a:extLst>
              <a:ext uri="{FF2B5EF4-FFF2-40B4-BE49-F238E27FC236}">
                <a16:creationId xmlns:a16="http://schemas.microsoft.com/office/drawing/2014/main" id="{D1D6114C-EA7E-7060-A94F-E7C7C0E05385}"/>
              </a:ext>
            </a:extLst>
          </p:cNvPr>
          <p:cNvPicPr>
            <a:picLocks noChangeAspect="1"/>
          </p:cNvPicPr>
          <p:nvPr/>
        </p:nvPicPr>
        <p:blipFill>
          <a:blip r:embed="rId2"/>
          <a:stretch>
            <a:fillRect/>
          </a:stretch>
        </p:blipFill>
        <p:spPr>
          <a:xfrm>
            <a:off x="4787036" y="500054"/>
            <a:ext cx="7529157" cy="6280202"/>
          </a:xfrm>
          <a:prstGeom prst="rect">
            <a:avLst/>
          </a:prstGeom>
        </p:spPr>
      </p:pic>
      <p:sp>
        <p:nvSpPr>
          <p:cNvPr id="9" name="TextBox 8">
            <a:extLst>
              <a:ext uri="{FF2B5EF4-FFF2-40B4-BE49-F238E27FC236}">
                <a16:creationId xmlns:a16="http://schemas.microsoft.com/office/drawing/2014/main" id="{6EFD4679-5571-B804-53A9-12D9AEB5F2E2}"/>
              </a:ext>
            </a:extLst>
          </p:cNvPr>
          <p:cNvSpPr txBox="1"/>
          <p:nvPr/>
        </p:nvSpPr>
        <p:spPr>
          <a:xfrm>
            <a:off x="620752" y="1337165"/>
            <a:ext cx="3754479" cy="1615023"/>
          </a:xfrm>
          <a:prstGeom prst="rect">
            <a:avLst/>
          </a:prstGeom>
          <a:noFill/>
        </p:spPr>
        <p:txBody>
          <a:bodyPr wrap="square" rtlCol="0">
            <a:spAutoFit/>
          </a:bodyPr>
          <a:lstStyle/>
          <a:p>
            <a:r>
              <a:rPr lang="en-US" sz="2000" dirty="0"/>
              <a:t>Global QCD Analysis of inclusive DIS + SIDIS and pp data allows for extraction of state-of-the art helicity PDFs at NLO and NNLO.</a:t>
            </a:r>
          </a:p>
          <a:p>
            <a:endParaRPr lang="en-US" dirty="0"/>
          </a:p>
        </p:txBody>
      </p:sp>
      <p:sp>
        <p:nvSpPr>
          <p:cNvPr id="3" name="TextBox 2">
            <a:extLst>
              <a:ext uri="{FF2B5EF4-FFF2-40B4-BE49-F238E27FC236}">
                <a16:creationId xmlns:a16="http://schemas.microsoft.com/office/drawing/2014/main" id="{0FB5D2B9-9023-9FC4-BE75-A67206668D64}"/>
              </a:ext>
            </a:extLst>
          </p:cNvPr>
          <p:cNvSpPr txBox="1"/>
          <p:nvPr/>
        </p:nvSpPr>
        <p:spPr>
          <a:xfrm>
            <a:off x="2574666" y="4123193"/>
            <a:ext cx="2018576" cy="1615023"/>
          </a:xfrm>
          <a:prstGeom prst="rect">
            <a:avLst/>
          </a:prstGeom>
          <a:noFill/>
        </p:spPr>
        <p:txBody>
          <a:bodyPr wrap="square" rtlCol="0">
            <a:spAutoFit/>
          </a:bodyPr>
          <a:lstStyle/>
          <a:p>
            <a:endParaRPr lang="en-US" sz="1600" dirty="0">
              <a:solidFill>
                <a:schemeClr val="tx1">
                  <a:lumMod val="50000"/>
                  <a:lumOff val="50000"/>
                </a:schemeClr>
              </a:solidFill>
            </a:endParaRPr>
          </a:p>
          <a:p>
            <a:r>
              <a:rPr lang="en-US" sz="1600" b="1" dirty="0"/>
              <a:t>NNPDF </a:t>
            </a:r>
            <a:r>
              <a:rPr lang="en-US" sz="1600" i="1" baseline="30000" dirty="0">
                <a:solidFill>
                  <a:srgbClr val="FF0000"/>
                </a:solidFill>
              </a:rPr>
              <a:t>*only inclusive</a:t>
            </a:r>
            <a:endParaRPr lang="en-US" sz="1600" i="1" dirty="0">
              <a:solidFill>
                <a:srgbClr val="FF0000"/>
              </a:solidFill>
            </a:endParaRPr>
          </a:p>
          <a:p>
            <a:r>
              <a:rPr lang="en-US" sz="1600" dirty="0"/>
              <a:t> </a:t>
            </a:r>
            <a:r>
              <a:rPr lang="en-US" sz="1600" dirty="0">
                <a:solidFill>
                  <a:schemeClr val="tx1">
                    <a:lumMod val="50000"/>
                    <a:lumOff val="50000"/>
                  </a:schemeClr>
                </a:solidFill>
              </a:rPr>
              <a:t>NPB 874 (2013) 36</a:t>
            </a:r>
          </a:p>
          <a:p>
            <a:r>
              <a:rPr lang="en-US" sz="1600" dirty="0">
                <a:solidFill>
                  <a:schemeClr val="tx1">
                    <a:lumMod val="50000"/>
                    <a:lumOff val="50000"/>
                  </a:schemeClr>
                </a:solidFill>
              </a:rPr>
              <a:t> NPB 887 (2014) 276</a:t>
            </a:r>
          </a:p>
          <a:p>
            <a:r>
              <a:rPr lang="en-US" sz="1600" dirty="0"/>
              <a:t> </a:t>
            </a:r>
            <a:r>
              <a:rPr lang="en-US" sz="1600" dirty="0" err="1">
                <a:solidFill>
                  <a:schemeClr val="tx1">
                    <a:lumMod val="50000"/>
                    <a:lumOff val="50000"/>
                  </a:schemeClr>
                </a:solidFill>
              </a:rPr>
              <a:t>arXiv</a:t>
            </a:r>
            <a:r>
              <a:rPr lang="en-US" sz="1600" dirty="0">
                <a:solidFill>
                  <a:schemeClr val="tx1">
                    <a:lumMod val="50000"/>
                    <a:lumOff val="50000"/>
                  </a:schemeClr>
                </a:solidFill>
              </a:rPr>
              <a:t> : 1510.04248</a:t>
            </a:r>
          </a:p>
          <a:p>
            <a:r>
              <a:rPr lang="en-US" sz="1600" dirty="0">
                <a:solidFill>
                  <a:schemeClr val="tx1">
                    <a:lumMod val="50000"/>
                    <a:lumOff val="50000"/>
                  </a:schemeClr>
                </a:solidFill>
              </a:rPr>
              <a:t> </a:t>
            </a:r>
            <a:r>
              <a:rPr lang="en-US" sz="1600" dirty="0" err="1">
                <a:solidFill>
                  <a:schemeClr val="tx1">
                    <a:lumMod val="50000"/>
                    <a:lumOff val="50000"/>
                  </a:schemeClr>
                </a:solidFill>
              </a:rPr>
              <a:t>arXiv</a:t>
            </a:r>
            <a:r>
              <a:rPr lang="en-US" sz="1600" dirty="0">
                <a:solidFill>
                  <a:schemeClr val="tx1">
                    <a:lumMod val="50000"/>
                    <a:lumOff val="50000"/>
                  </a:schemeClr>
                </a:solidFill>
              </a:rPr>
              <a:t> : 1702.05077</a:t>
            </a:r>
          </a:p>
        </p:txBody>
      </p:sp>
    </p:spTree>
    <p:extLst>
      <p:ext uri="{BB962C8B-B14F-4D97-AF65-F5344CB8AC3E}">
        <p14:creationId xmlns:p14="http://schemas.microsoft.com/office/powerpoint/2010/main" val="153080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88B9E59-F3C5-A248-D859-FC9AEB3BF12E}"/>
                  </a:ext>
                </a:extLst>
              </p:cNvPr>
              <p:cNvSpPr txBox="1"/>
              <p:nvPr/>
            </p:nvSpPr>
            <p:spPr>
              <a:xfrm>
                <a:off x="0" y="1138791"/>
                <a:ext cx="4443663" cy="5324535"/>
              </a:xfrm>
              <a:prstGeom prst="rect">
                <a:avLst/>
              </a:prstGeom>
              <a:noFill/>
            </p:spPr>
            <p:txBody>
              <a:bodyPr wrap="square" rtlCol="0">
                <a:spAutoFit/>
              </a:bodyPr>
              <a:lstStyle/>
              <a:p>
                <a:pPr marL="342900" indent="-342900">
                  <a:buFont typeface="Arial" panose="020B0604020202020204" pitchFamily="34" charset="0"/>
                  <a:buChar char="•"/>
                </a:pPr>
                <a:r>
                  <a:rPr lang="en-US" altLang="en-US" sz="2000" dirty="0"/>
                  <a:t>25% of the proton spin originates with the quarks (@ Q</a:t>
                </a:r>
                <a:r>
                  <a:rPr lang="en-US" altLang="en-US" sz="2000" baseline="30000" dirty="0"/>
                  <a:t>2</a:t>
                </a:r>
                <a:r>
                  <a:rPr lang="en-US" altLang="en-US" sz="2000" dirty="0"/>
                  <a:t>=10 GeV</a:t>
                </a:r>
                <a:r>
                  <a:rPr lang="en-US" altLang="en-US" sz="2000" baseline="30000" dirty="0"/>
                  <a:t>2</a:t>
                </a:r>
                <a:r>
                  <a:rPr lang="en-US" alt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Consistent with original EMC result </a:t>
                </a:r>
                <a14:m>
                  <m:oMath xmlns:m="http://schemas.openxmlformats.org/officeDocument/2006/math">
                    <m:r>
                      <a:rPr lang="en-US" sz="2000" b="0" i="0" smtClean="0">
                        <a:latin typeface="Cambria Math" panose="02040503050406030204" pitchFamily="18" charset="0"/>
                        <a:ea typeface="Cambria Math" panose="02040503050406030204" pitchFamily="18" charset="0"/>
                      </a:rPr>
                      <m:t>14 </m:t>
                    </m:r>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9 ±21%</m:t>
                    </m:r>
                    <m:r>
                      <a:rPr lang="en-US" sz="2000" b="0" i="0" smtClean="0">
                        <a:latin typeface="Cambria Math" panose="02040503050406030204" pitchFamily="18" charset="0"/>
                        <a:ea typeface="Cambria Math" panose="02040503050406030204" pitchFamily="18" charset="0"/>
                      </a:rPr>
                      <m:t>!</m:t>
                    </m:r>
                  </m:oMath>
                </a14:m>
                <a:endParaRPr lang="en-US" sz="2000" b="0" dirty="0">
                  <a:ea typeface="Cambria Math" panose="02040503050406030204" pitchFamily="18" charset="0"/>
                </a:endParaRPr>
              </a:p>
              <a:p>
                <a:pPr marL="342900" indent="-342900">
                  <a:buFont typeface="Arial" panose="020B0604020202020204" pitchFamily="34" charset="0"/>
                  <a:buChar char="•"/>
                </a:pPr>
                <a:endParaRPr lang="en-US" sz="2000" b="0" dirty="0">
                  <a:ea typeface="Cambria Math" panose="02040503050406030204" pitchFamily="18" charset="0"/>
                </a:endParaRPr>
              </a:p>
              <a:p>
                <a:pPr marL="342900" indent="-342900">
                  <a:buFont typeface="Arial" panose="020B0604020202020204" pitchFamily="34" charset="0"/>
                  <a:buChar char="•"/>
                </a:pPr>
                <a:r>
                  <a:rPr lang="en-US" sz="2000" b="0" dirty="0">
                    <a:ea typeface="Cambria Math" panose="02040503050406030204" pitchFamily="18" charset="0"/>
                  </a:rPr>
                  <a:t>The up (down) quarks like to </a:t>
                </a:r>
                <a:r>
                  <a:rPr lang="en-US" sz="2000" dirty="0">
                    <a:ea typeface="Cambria Math" panose="02040503050406030204" pitchFamily="18" charset="0"/>
                  </a:rPr>
                  <a:t>(anti) align with the spin of the proton.</a:t>
                </a:r>
                <a14:m>
                  <m:oMath xmlns:m="http://schemas.openxmlformats.org/officeDocument/2006/math">
                    <m:r>
                      <a:rPr lang="en-US" sz="2000" b="0" i="0" smtClean="0">
                        <a:latin typeface="Cambria Math" panose="02040503050406030204" pitchFamily="18" charset="0"/>
                        <a:ea typeface="Cambria Math" panose="02040503050406030204" pitchFamily="18" charset="0"/>
                      </a:rPr>
                      <m:t> </m:t>
                    </m:r>
                  </m:oMath>
                </a14:m>
                <a:endParaRPr lang="en-US" sz="2000" b="0" dirty="0">
                  <a:ea typeface="Cambria Math" panose="02040503050406030204" pitchFamily="18" charset="0"/>
                </a:endParaRP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Strange quark contribution is small</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Precision is driven by existing DIS + SIDS data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Quarks evolve slowly with Q</a:t>
                </a:r>
                <a:r>
                  <a:rPr lang="en-US" sz="2000" baseline="30000" dirty="0"/>
                  <a:t>2 </a:t>
                </a:r>
                <a:r>
                  <a:rPr lang="en-US" sz="2000" dirty="0"/>
                  <a:t> -&gt; lots of room for additional contributions from gluons, OAM….   </a:t>
                </a:r>
              </a:p>
            </p:txBody>
          </p:sp>
        </mc:Choice>
        <mc:Fallback xmlns="">
          <p:sp>
            <p:nvSpPr>
              <p:cNvPr id="5" name="TextBox 4">
                <a:extLst>
                  <a:ext uri="{FF2B5EF4-FFF2-40B4-BE49-F238E27FC236}">
                    <a16:creationId xmlns:a16="http://schemas.microsoft.com/office/drawing/2014/main" id="{988B9E59-F3C5-A248-D859-FC9AEB3BF12E}"/>
                  </a:ext>
                </a:extLst>
              </p:cNvPr>
              <p:cNvSpPr txBox="1">
                <a:spLocks noRot="1" noChangeAspect="1" noMove="1" noResize="1" noEditPoints="1" noAdjustHandles="1" noChangeArrowheads="1" noChangeShapeType="1" noTextEdit="1"/>
              </p:cNvSpPr>
              <p:nvPr/>
            </p:nvSpPr>
            <p:spPr>
              <a:xfrm>
                <a:off x="0" y="1138791"/>
                <a:ext cx="4443663" cy="5324535"/>
              </a:xfrm>
              <a:prstGeom prst="rect">
                <a:avLst/>
              </a:prstGeom>
              <a:blipFill>
                <a:blip r:embed="rId2"/>
                <a:stretch>
                  <a:fillRect l="-1143" t="-714" b="-1190"/>
                </a:stretch>
              </a:blipFill>
            </p:spPr>
            <p:txBody>
              <a:bodyPr/>
              <a:lstStyle/>
              <a:p>
                <a:r>
                  <a:rPr lang="en-US">
                    <a:noFill/>
                  </a:rPr>
                  <a:t> </a:t>
                </a:r>
              </a:p>
            </p:txBody>
          </p:sp>
        </mc:Fallback>
      </mc:AlternateContent>
      <p:pic>
        <p:nvPicPr>
          <p:cNvPr id="9220" name="Picture 4" descr="Figure 2">
            <a:extLst>
              <a:ext uri="{FF2B5EF4-FFF2-40B4-BE49-F238E27FC236}">
                <a16:creationId xmlns:a16="http://schemas.microsoft.com/office/drawing/2014/main" id="{309E60BD-273A-672E-0E9F-1EA7C0AFB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663" y="1882373"/>
            <a:ext cx="7534462" cy="458095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FDFA655D-CD81-E526-D20F-3F6386A6F776}"/>
              </a:ext>
            </a:extLst>
          </p:cNvPr>
          <p:cNvSpPr>
            <a:spLocks noGrp="1"/>
          </p:cNvSpPr>
          <p:nvPr>
            <p:ph type="title"/>
          </p:nvPr>
        </p:nvSpPr>
        <p:spPr>
          <a:xfrm>
            <a:off x="2949453" y="122672"/>
            <a:ext cx="5789149" cy="603125"/>
          </a:xfrm>
          <a:solidFill>
            <a:srgbClr val="FF40FF">
              <a:alpha val="57000"/>
            </a:srgbClr>
          </a:solidFill>
          <a:ln w="25400">
            <a:solidFill>
              <a:srgbClr val="FF40FF"/>
            </a:solidFill>
          </a:ln>
        </p:spPr>
        <p:txBody>
          <a:bodyPr>
            <a:normAutofit fontScale="90000"/>
          </a:bodyPr>
          <a:lstStyle/>
          <a:p>
            <a:r>
              <a:rPr lang="en-US" dirty="0"/>
              <a:t>Quark and Gluon HELICITY</a:t>
            </a:r>
            <a:endParaRPr lang="en-US" sz="3200" dirty="0"/>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0416025-6EF9-2CDE-6066-5EE71423E99F}"/>
                  </a:ext>
                </a:extLst>
              </p:cNvPr>
              <p:cNvSpPr txBox="1"/>
              <p:nvPr/>
            </p:nvSpPr>
            <p:spPr>
              <a:xfrm>
                <a:off x="5302815" y="1138791"/>
                <a:ext cx="5807242" cy="554254"/>
              </a:xfrm>
              <a:prstGeom prst="rect">
                <a:avLst/>
              </a:prstGeom>
              <a:noFill/>
            </p:spPr>
            <p:txBody>
              <a:bodyPr wrap="square" rtlCol="0">
                <a:spAutoFit/>
              </a:bodyPr>
              <a:lstStyle/>
              <a:p>
                <a14:m>
                  <m:oMath xmlns:m="http://schemas.openxmlformats.org/officeDocument/2006/math">
                    <m:r>
                      <a:rPr lang="en-US" sz="2600" i="1" smtClean="0">
                        <a:latin typeface="Cambria Math" panose="02040503050406030204" pitchFamily="18" charset="0"/>
                        <a:ea typeface="Cambria Math" panose="02040503050406030204" pitchFamily="18" charset="0"/>
                      </a:rPr>
                      <m:t>∆</m:t>
                    </m:r>
                    <m:r>
                      <m:rPr>
                        <m:sty m:val="p"/>
                      </m:rPr>
                      <a:rPr lang="el-GR" sz="2600" i="1" smtClean="0">
                        <a:latin typeface="Cambria Math" panose="02040503050406030204" pitchFamily="18" charset="0"/>
                        <a:ea typeface="Cambria Math" panose="02040503050406030204" pitchFamily="18" charset="0"/>
                      </a:rPr>
                      <m:t>Σ</m:t>
                    </m:r>
                    <m:d>
                      <m:dPr>
                        <m:ctrlPr>
                          <a:rPr lang="en-US" sz="2600" b="0" i="1" smtClean="0">
                            <a:latin typeface="Cambria Math" panose="02040503050406030204" pitchFamily="18" charset="0"/>
                            <a:ea typeface="Cambria Math" panose="02040503050406030204" pitchFamily="18" charset="0"/>
                          </a:rPr>
                        </m:ctrlPr>
                      </m:dPr>
                      <m:e>
                        <m:r>
                          <m:rPr>
                            <m:nor/>
                          </m:rPr>
                          <a:rPr lang="en-US" altLang="en-US" sz="2600" dirty="0"/>
                          <m:t>10 </m:t>
                        </m:r>
                        <m:r>
                          <m:rPr>
                            <m:nor/>
                          </m:rPr>
                          <a:rPr lang="en-US" altLang="en-US" sz="2600" dirty="0"/>
                          <m:t>GeV</m:t>
                        </m:r>
                        <m:r>
                          <m:rPr>
                            <m:nor/>
                          </m:rPr>
                          <a:rPr lang="en-US" altLang="en-US" sz="2600" baseline="30000" dirty="0"/>
                          <m:t>2</m:t>
                        </m:r>
                      </m:e>
                    </m:d>
                    <m:r>
                      <a:rPr lang="en-US" sz="2600" b="0" i="1" smtClean="0">
                        <a:latin typeface="Cambria Math" panose="02040503050406030204" pitchFamily="18" charset="0"/>
                        <a:ea typeface="Cambria Math" panose="02040503050406030204" pitchFamily="18" charset="0"/>
                      </a:rPr>
                      <m:t>=</m:t>
                    </m:r>
                    <m:nary>
                      <m:naryPr>
                        <m:limLoc m:val="undOvr"/>
                        <m:subHide m:val="on"/>
                        <m:supHide m:val="on"/>
                        <m:ctrlPr>
                          <a:rPr lang="en-US" sz="2600" b="0" i="1" smtClean="0">
                            <a:latin typeface="Cambria Math" panose="02040503050406030204" pitchFamily="18" charset="0"/>
                            <a:ea typeface="Cambria Math" panose="02040503050406030204" pitchFamily="18" charset="0"/>
                          </a:rPr>
                        </m:ctrlPr>
                      </m:naryPr>
                      <m:sub/>
                      <m:sup/>
                      <m:e>
                        <m:r>
                          <a:rPr lang="en-US" sz="2600" b="0" i="1" smtClean="0">
                            <a:latin typeface="Cambria Math" panose="02040503050406030204" pitchFamily="18" charset="0"/>
                            <a:ea typeface="Cambria Math" panose="02040503050406030204" pitchFamily="18" charset="0"/>
                          </a:rPr>
                          <m:t>𝑑𝑥</m:t>
                        </m:r>
                        <m:d>
                          <m:dPr>
                            <m:begChr m:val="["/>
                            <m:endChr m:val="]"/>
                            <m:ctrlPr>
                              <a:rPr lang="en-US" sz="2600" b="0" i="1" smtClean="0">
                                <a:latin typeface="Cambria Math" panose="02040503050406030204" pitchFamily="18" charset="0"/>
                                <a:ea typeface="Cambria Math" panose="02040503050406030204" pitchFamily="18" charset="0"/>
                              </a:rPr>
                            </m:ctrlPr>
                          </m:dPr>
                          <m:e>
                            <m:r>
                              <a:rPr lang="en-US" sz="2600" b="0" i="1" smtClean="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ea typeface="Cambria Math" panose="02040503050406030204" pitchFamily="18" charset="0"/>
                              </a:rPr>
                              <m:t>𝑞</m:t>
                            </m:r>
                            <m:r>
                              <a:rPr lang="en-US" sz="2600" b="0" i="1" smtClean="0">
                                <a:latin typeface="Cambria Math" panose="02040503050406030204" pitchFamily="18" charset="0"/>
                                <a:ea typeface="Cambria Math" panose="02040503050406030204" pitchFamily="18" charset="0"/>
                              </a:rPr>
                              <m:t>+∆</m:t>
                            </m:r>
                            <m:acc>
                              <m:accPr>
                                <m:chr m:val="̅"/>
                                <m:ctrlPr>
                                  <a:rPr lang="en-US" sz="2600" b="0" i="1" smtClean="0">
                                    <a:latin typeface="Cambria Math" panose="02040503050406030204" pitchFamily="18" charset="0"/>
                                    <a:ea typeface="Cambria Math" panose="02040503050406030204" pitchFamily="18" charset="0"/>
                                  </a:rPr>
                                </m:ctrlPr>
                              </m:accPr>
                              <m:e>
                                <m:r>
                                  <a:rPr lang="en-US" sz="2600" b="0" i="1" smtClean="0">
                                    <a:latin typeface="Cambria Math" panose="02040503050406030204" pitchFamily="18" charset="0"/>
                                    <a:ea typeface="Cambria Math" panose="02040503050406030204" pitchFamily="18" charset="0"/>
                                  </a:rPr>
                                  <m:t>𝑞</m:t>
                                </m:r>
                              </m:e>
                            </m:acc>
                          </m:e>
                        </m:d>
                      </m:e>
                    </m:nary>
                    <m:r>
                      <a:rPr lang="en-US" sz="2600" b="0" i="0" smtClean="0">
                        <a:latin typeface="Cambria Math" panose="02040503050406030204" pitchFamily="18" charset="0"/>
                        <a:ea typeface="Cambria Math" panose="02040503050406030204" pitchFamily="18" charset="0"/>
                      </a:rPr>
                      <m:t> ~ </m:t>
                    </m:r>
                  </m:oMath>
                </a14:m>
                <a:r>
                  <a:rPr lang="en-US" sz="2600" b="0" dirty="0">
                    <a:ea typeface="Cambria Math" panose="02040503050406030204" pitchFamily="18" charset="0"/>
                  </a:rPr>
                  <a:t> 0.25</a:t>
                </a:r>
                <a:endParaRPr lang="en-US" sz="2600" dirty="0"/>
              </a:p>
            </p:txBody>
          </p:sp>
        </mc:Choice>
        <mc:Fallback xmlns="">
          <p:sp>
            <p:nvSpPr>
              <p:cNvPr id="8" name="TextBox 7">
                <a:extLst>
                  <a:ext uri="{FF2B5EF4-FFF2-40B4-BE49-F238E27FC236}">
                    <a16:creationId xmlns:a16="http://schemas.microsoft.com/office/drawing/2014/main" id="{C0416025-6EF9-2CDE-6066-5EE71423E99F}"/>
                  </a:ext>
                </a:extLst>
              </p:cNvPr>
              <p:cNvSpPr txBox="1">
                <a:spLocks noRot="1" noChangeAspect="1" noMove="1" noResize="1" noEditPoints="1" noAdjustHandles="1" noChangeArrowheads="1" noChangeShapeType="1" noTextEdit="1"/>
              </p:cNvSpPr>
              <p:nvPr/>
            </p:nvSpPr>
            <p:spPr>
              <a:xfrm>
                <a:off x="5302815" y="1138791"/>
                <a:ext cx="5807242" cy="554254"/>
              </a:xfrm>
              <a:prstGeom prst="rect">
                <a:avLst/>
              </a:prstGeom>
              <a:blipFill>
                <a:blip r:embed="rId4"/>
                <a:stretch>
                  <a:fillRect l="-436" t="-140000" b="-197778"/>
                </a:stretch>
              </a:blipFill>
            </p:spPr>
            <p:txBody>
              <a:bodyPr/>
              <a:lstStyle/>
              <a:p>
                <a:r>
                  <a:rPr lang="en-US">
                    <a:noFill/>
                  </a:rPr>
                  <a:t> </a:t>
                </a:r>
              </a:p>
            </p:txBody>
          </p:sp>
        </mc:Fallback>
      </mc:AlternateContent>
    </p:spTree>
    <p:extLst>
      <p:ext uri="{BB962C8B-B14F-4D97-AF65-F5344CB8AC3E}">
        <p14:creationId xmlns:p14="http://schemas.microsoft.com/office/powerpoint/2010/main" val="682180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77200-C4A7-1AE6-3D23-554F3DEFC52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FAB83F3-D990-C8B5-4EE5-5F03FD9169F8}"/>
              </a:ext>
            </a:extLst>
          </p:cNvPr>
          <p:cNvPicPr>
            <a:picLocks noChangeAspect="1"/>
          </p:cNvPicPr>
          <p:nvPr/>
        </p:nvPicPr>
        <p:blipFill>
          <a:blip r:embed="rId2"/>
          <a:stretch>
            <a:fillRect/>
          </a:stretch>
        </p:blipFill>
        <p:spPr>
          <a:xfrm>
            <a:off x="5715238" y="122672"/>
            <a:ext cx="6847205" cy="6847205"/>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EBACA92-F587-EFB2-FE68-63AD642BE109}"/>
                  </a:ext>
                </a:extLst>
              </p:cNvPr>
              <p:cNvSpPr txBox="1"/>
              <p:nvPr/>
            </p:nvSpPr>
            <p:spPr>
              <a:xfrm>
                <a:off x="657759" y="1643376"/>
                <a:ext cx="4941570" cy="4286250"/>
              </a:xfrm>
              <a:prstGeom prst="rect">
                <a:avLst/>
              </a:prstGeom>
              <a:noFill/>
            </p:spPr>
            <p:txBody>
              <a:bodyPr wrap="square" rtlCol="0">
                <a:spAutoFit/>
              </a:bodyPr>
              <a:lstStyle/>
              <a:p>
                <a:pPr marL="285750" indent="-285750">
                  <a:buFont typeface="Arial" panose="020B0604020202020204" pitchFamily="34" charset="0"/>
                  <a:buChar char="•"/>
                </a:pPr>
                <a:r>
                  <a:rPr lang="en-US" dirty="0"/>
                  <a:t>Inclusive DIS fixed target data do not cover a wide enough kinematic range to really constrain the gluon helicity distribution.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Inclusive jet and pion A</a:t>
                </a:r>
                <a:r>
                  <a:rPr lang="en-US" baseline="-25000" dirty="0"/>
                  <a:t>LL </a:t>
                </a:r>
                <a:r>
                  <a:rPr lang="en-US" dirty="0"/>
                  <a:t> results from RHIC have steadily narrowed the contribution from gluon for x &gt; 0.05.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Dijet and prompt photon A</a:t>
                </a:r>
                <a:r>
                  <a:rPr lang="en-US" baseline="-25000" dirty="0"/>
                  <a:t>LL</a:t>
                </a:r>
                <a:r>
                  <a:rPr lang="en-US" dirty="0"/>
                  <a:t> show clearly that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𝐺</m:t>
                    </m:r>
                  </m:oMath>
                </a14:m>
                <a:r>
                  <a:rPr lang="en-US" dirty="0"/>
                  <a:t> is positive.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Large uncertainties remain for the low-x gluons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High x gluons appear to contribute 40% to a high energy proton’s spin. </a:t>
                </a:r>
              </a:p>
            </p:txBody>
          </p:sp>
        </mc:Choice>
        <mc:Fallback xmlns="">
          <p:sp>
            <p:nvSpPr>
              <p:cNvPr id="7" name="TextBox 6">
                <a:extLst>
                  <a:ext uri="{FF2B5EF4-FFF2-40B4-BE49-F238E27FC236}">
                    <a16:creationId xmlns:a16="http://schemas.microsoft.com/office/drawing/2014/main" id="{AEBACA92-F587-EFB2-FE68-63AD642BE109}"/>
                  </a:ext>
                </a:extLst>
              </p:cNvPr>
              <p:cNvSpPr txBox="1">
                <a:spLocks noRot="1" noChangeAspect="1" noMove="1" noResize="1" noEditPoints="1" noAdjustHandles="1" noChangeArrowheads="1" noChangeShapeType="1" noTextEdit="1"/>
              </p:cNvSpPr>
              <p:nvPr/>
            </p:nvSpPr>
            <p:spPr>
              <a:xfrm>
                <a:off x="657759" y="1643376"/>
                <a:ext cx="4941570" cy="4286250"/>
              </a:xfrm>
              <a:prstGeom prst="rect">
                <a:avLst/>
              </a:prstGeom>
              <a:blipFill>
                <a:blip r:embed="rId3"/>
                <a:stretch>
                  <a:fillRect l="-767" t="-590" r="-1535" b="-295"/>
                </a:stretch>
              </a:blipFill>
            </p:spPr>
            <p:txBody>
              <a:bodyPr/>
              <a:lstStyle/>
              <a:p>
                <a:r>
                  <a:rPr lang="en-US">
                    <a:noFill/>
                  </a:rPr>
                  <a:t> </a:t>
                </a:r>
              </a:p>
            </p:txBody>
          </p:sp>
        </mc:Fallback>
      </mc:AlternateContent>
      <p:sp>
        <p:nvSpPr>
          <p:cNvPr id="3" name="Title 1">
            <a:extLst>
              <a:ext uri="{FF2B5EF4-FFF2-40B4-BE49-F238E27FC236}">
                <a16:creationId xmlns:a16="http://schemas.microsoft.com/office/drawing/2014/main" id="{A171E9D1-43CC-A97E-1653-885A745EBF93}"/>
              </a:ext>
            </a:extLst>
          </p:cNvPr>
          <p:cNvSpPr txBox="1">
            <a:spLocks/>
          </p:cNvSpPr>
          <p:nvPr/>
        </p:nvSpPr>
        <p:spPr>
          <a:xfrm>
            <a:off x="2949453" y="122672"/>
            <a:ext cx="5789149" cy="603125"/>
          </a:xfrm>
          <a:prstGeom prst="rect">
            <a:avLst/>
          </a:prstGeom>
          <a:solidFill>
            <a:srgbClr val="FF40FF">
              <a:alpha val="57000"/>
            </a:srgbClr>
          </a:solidFill>
          <a:ln w="25400">
            <a:solidFill>
              <a:srgbClr val="FF40FF"/>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Quark and Gluon HELICITY</a:t>
            </a:r>
            <a:endParaRPr lang="en-US" sz="3200" dirty="0"/>
          </a:p>
        </p:txBody>
      </p:sp>
    </p:spTree>
    <p:extLst>
      <p:ext uri="{BB962C8B-B14F-4D97-AF65-F5344CB8AC3E}">
        <p14:creationId xmlns:p14="http://schemas.microsoft.com/office/powerpoint/2010/main" val="4006471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Figure 17">
            <a:extLst>
              <a:ext uri="{FF2B5EF4-FFF2-40B4-BE49-F238E27FC236}">
                <a16:creationId xmlns:a16="http://schemas.microsoft.com/office/drawing/2014/main" id="{E28B1BED-2474-E6C9-3188-8DDC4F65A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245" y="1876144"/>
            <a:ext cx="4969150" cy="36672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360995-8FEE-A253-A1DA-A36A2BD9CFB1}"/>
              </a:ext>
            </a:extLst>
          </p:cNvPr>
          <p:cNvSpPr txBox="1"/>
          <p:nvPr/>
        </p:nvSpPr>
        <p:spPr>
          <a:xfrm rot="5400000">
            <a:off x="10607984" y="3540483"/>
            <a:ext cx="2377441" cy="338554"/>
          </a:xfrm>
          <a:prstGeom prst="rect">
            <a:avLst/>
          </a:prstGeom>
          <a:noFill/>
        </p:spPr>
        <p:txBody>
          <a:bodyPr wrap="square" rtlCol="0">
            <a:spAutoFit/>
          </a:bodyPr>
          <a:lstStyle/>
          <a:p>
            <a:r>
              <a:rPr lang="en-US" sz="1600" i="1" dirty="0">
                <a:solidFill>
                  <a:schemeClr val="tx1">
                    <a:lumMod val="50000"/>
                    <a:lumOff val="50000"/>
                  </a:schemeClr>
                </a:solidFill>
              </a:rPr>
              <a:t>PRD 102 (2020) 094018</a:t>
            </a:r>
          </a:p>
        </p:txBody>
      </p:sp>
      <p:pic>
        <p:nvPicPr>
          <p:cNvPr id="1028" name="Picture 4">
            <a:extLst>
              <a:ext uri="{FF2B5EF4-FFF2-40B4-BE49-F238E27FC236}">
                <a16:creationId xmlns:a16="http://schemas.microsoft.com/office/drawing/2014/main" id="{D569F136-A542-0C74-EC53-38C109C49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73" y="1909890"/>
            <a:ext cx="4910119" cy="36334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itle 1">
                <a:extLst>
                  <a:ext uri="{FF2B5EF4-FFF2-40B4-BE49-F238E27FC236}">
                    <a16:creationId xmlns:a16="http://schemas.microsoft.com/office/drawing/2014/main" id="{993806F5-C607-7CFF-7581-C3531066BE5E}"/>
                  </a:ext>
                </a:extLst>
              </p:cNvPr>
              <p:cNvSpPr txBox="1">
                <a:spLocks/>
              </p:cNvSpPr>
              <p:nvPr/>
            </p:nvSpPr>
            <p:spPr>
              <a:xfrm>
                <a:off x="2949453" y="122672"/>
                <a:ext cx="5849990" cy="1056771"/>
              </a:xfrm>
              <a:prstGeom prst="rect">
                <a:avLst/>
              </a:prstGeom>
              <a:solidFill>
                <a:srgbClr val="FF40FF">
                  <a:alpha val="57000"/>
                </a:srgbClr>
              </a:solidFill>
              <a:ln w="25400">
                <a:solidFill>
                  <a:srgbClr val="FF40FF"/>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EIC constraints on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r>
                      <a:rPr lang="en-US" sz="4000" i="1" smtClean="0">
                        <a:latin typeface="Cambria Math" panose="02040503050406030204" pitchFamily="18" charset="0"/>
                        <a:ea typeface="Cambria Math" panose="02040503050406030204" pitchFamily="18" charset="0"/>
                      </a:rPr>
                      <m:t>𝜮</m:t>
                    </m:r>
                  </m:oMath>
                </a14:m>
                <a:r>
                  <a:rPr lang="en-US" sz="4000" dirty="0"/>
                  <a:t> </a:t>
                </a:r>
              </a:p>
            </p:txBody>
          </p:sp>
        </mc:Choice>
        <mc:Fallback xmlns="">
          <p:sp>
            <p:nvSpPr>
              <p:cNvPr id="8" name="Title 1">
                <a:extLst>
                  <a:ext uri="{FF2B5EF4-FFF2-40B4-BE49-F238E27FC236}">
                    <a16:creationId xmlns:a16="http://schemas.microsoft.com/office/drawing/2014/main" id="{993806F5-C607-7CFF-7581-C3531066BE5E}"/>
                  </a:ext>
                </a:extLst>
              </p:cNvPr>
              <p:cNvSpPr txBox="1">
                <a:spLocks noRot="1" noChangeAspect="1" noMove="1" noResize="1" noEditPoints="1" noAdjustHandles="1" noChangeArrowheads="1" noChangeShapeType="1" noTextEdit="1"/>
              </p:cNvSpPr>
              <p:nvPr/>
            </p:nvSpPr>
            <p:spPr>
              <a:xfrm>
                <a:off x="2949453" y="122672"/>
                <a:ext cx="5849990" cy="1056771"/>
              </a:xfrm>
              <a:prstGeom prst="rect">
                <a:avLst/>
              </a:prstGeom>
              <a:blipFill>
                <a:blip r:embed="rId4"/>
                <a:stretch>
                  <a:fillRect b="-4651"/>
                </a:stretch>
              </a:blipFill>
              <a:ln w="25400">
                <a:solidFill>
                  <a:srgbClr val="FF40FF"/>
                </a:solid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533065DE-CC18-04C4-4339-BE56933B2CE7}"/>
              </a:ext>
            </a:extLst>
          </p:cNvPr>
          <p:cNvSpPr txBox="1"/>
          <p:nvPr/>
        </p:nvSpPr>
        <p:spPr>
          <a:xfrm>
            <a:off x="812800" y="5816600"/>
            <a:ext cx="4661892" cy="369332"/>
          </a:xfrm>
          <a:prstGeom prst="rect">
            <a:avLst/>
          </a:prstGeom>
          <a:noFill/>
        </p:spPr>
        <p:txBody>
          <a:bodyPr wrap="square" rtlCol="0">
            <a:spAutoFit/>
          </a:bodyPr>
          <a:lstStyle/>
          <a:p>
            <a:r>
              <a:rPr lang="en-US" dirty="0"/>
              <a:t>Inclusive </a:t>
            </a:r>
            <a:r>
              <a:rPr lang="en-US" dirty="0" err="1"/>
              <a:t>e+p</a:t>
            </a:r>
            <a:r>
              <a:rPr lang="en-US" dirty="0"/>
              <a:t> data only!</a:t>
            </a:r>
          </a:p>
        </p:txBody>
      </p:sp>
      <p:sp>
        <p:nvSpPr>
          <p:cNvPr id="13" name="TextBox 12">
            <a:extLst>
              <a:ext uri="{FF2B5EF4-FFF2-40B4-BE49-F238E27FC236}">
                <a16:creationId xmlns:a16="http://schemas.microsoft.com/office/drawing/2014/main" id="{B6C1A16C-6905-7588-A3C9-260D029130D6}"/>
              </a:ext>
            </a:extLst>
          </p:cNvPr>
          <p:cNvSpPr txBox="1"/>
          <p:nvPr/>
        </p:nvSpPr>
        <p:spPr>
          <a:xfrm>
            <a:off x="7134812" y="5816600"/>
            <a:ext cx="4661892" cy="369332"/>
          </a:xfrm>
          <a:prstGeom prst="rect">
            <a:avLst/>
          </a:prstGeom>
          <a:noFill/>
        </p:spPr>
        <p:txBody>
          <a:bodyPr wrap="square" rtlCol="0">
            <a:spAutoFit/>
          </a:bodyPr>
          <a:lstStyle/>
          <a:p>
            <a:r>
              <a:rPr lang="en-US" dirty="0"/>
              <a:t>Inclusive data </a:t>
            </a:r>
            <a:r>
              <a:rPr lang="en-US" dirty="0" err="1"/>
              <a:t>e+p</a:t>
            </a:r>
            <a:r>
              <a:rPr lang="en-US" dirty="0"/>
              <a:t> and </a:t>
            </a:r>
            <a:r>
              <a:rPr lang="en-US" dirty="0" err="1"/>
              <a:t>e+He</a:t>
            </a:r>
            <a:r>
              <a:rPr lang="en-US" dirty="0"/>
              <a:t> data</a:t>
            </a:r>
          </a:p>
        </p:txBody>
      </p:sp>
    </p:spTree>
    <p:extLst>
      <p:ext uri="{BB962C8B-B14F-4D97-AF65-F5344CB8AC3E}">
        <p14:creationId xmlns:p14="http://schemas.microsoft.com/office/powerpoint/2010/main" val="272760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9E07-58EE-CC4D-FAF7-FA425EA1B4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D6D54C0-83F9-1C93-4B3F-11EC4BE51EA3}"/>
              </a:ext>
            </a:extLst>
          </p:cNvPr>
          <p:cNvSpPr txBox="1"/>
          <p:nvPr/>
        </p:nvSpPr>
        <p:spPr>
          <a:xfrm>
            <a:off x="322579" y="5567586"/>
            <a:ext cx="2377441" cy="338554"/>
          </a:xfrm>
          <a:prstGeom prst="rect">
            <a:avLst/>
          </a:prstGeom>
          <a:noFill/>
        </p:spPr>
        <p:txBody>
          <a:bodyPr wrap="square" rtlCol="0">
            <a:spAutoFit/>
          </a:bodyPr>
          <a:lstStyle/>
          <a:p>
            <a:r>
              <a:rPr lang="en-US" sz="1600" i="1" dirty="0">
                <a:solidFill>
                  <a:schemeClr val="tx1">
                    <a:lumMod val="50000"/>
                    <a:lumOff val="50000"/>
                  </a:schemeClr>
                </a:solidFill>
              </a:rPr>
              <a:t>PRD 102 (2020) 094018</a:t>
            </a:r>
          </a:p>
        </p:txBody>
      </p:sp>
      <p:pic>
        <p:nvPicPr>
          <p:cNvPr id="2050" name="Picture 2">
            <a:extLst>
              <a:ext uri="{FF2B5EF4-FFF2-40B4-BE49-F238E27FC236}">
                <a16:creationId xmlns:a16="http://schemas.microsoft.com/office/drawing/2014/main" id="{3B40009B-A281-A427-A75A-5D068198F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302" y="815333"/>
            <a:ext cx="7745998" cy="31293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293F426-090B-3AD0-E78B-02A9944DA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302" y="3601332"/>
            <a:ext cx="7745998" cy="311389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E81BBFA7-BE05-9534-6CEF-E7DE3596E9E9}"/>
              </a:ext>
            </a:extLst>
          </p:cNvPr>
          <p:cNvSpPr txBox="1">
            <a:spLocks/>
          </p:cNvSpPr>
          <p:nvPr/>
        </p:nvSpPr>
        <p:spPr>
          <a:xfrm>
            <a:off x="2949453" y="122672"/>
            <a:ext cx="5812582" cy="502361"/>
          </a:xfrm>
          <a:prstGeom prst="rect">
            <a:avLst/>
          </a:prstGeom>
          <a:solidFill>
            <a:srgbClr val="FF40FF">
              <a:alpha val="57000"/>
            </a:srgbClr>
          </a:solidFill>
          <a:ln w="25400">
            <a:solidFill>
              <a:srgbClr val="FF40FF"/>
            </a:solidFill>
          </a:ln>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Quark and Gluon HELICITY</a:t>
            </a:r>
            <a:endParaRPr lang="en-US" sz="3200" dirty="0"/>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9D0B416-1B22-8AB9-68BF-CB53F8527A51}"/>
                  </a:ext>
                </a:extLst>
              </p:cNvPr>
              <p:cNvSpPr txBox="1"/>
              <p:nvPr/>
            </p:nvSpPr>
            <p:spPr>
              <a:xfrm>
                <a:off x="439420" y="1155861"/>
                <a:ext cx="2260600" cy="3693319"/>
              </a:xfrm>
              <a:prstGeom prst="rect">
                <a:avLst/>
              </a:prstGeom>
              <a:noFill/>
            </p:spPr>
            <p:txBody>
              <a:bodyPr wrap="square" rtlCol="0">
                <a:spAutoFit/>
              </a:bodyPr>
              <a:lstStyle/>
              <a:p>
                <a:r>
                  <a:rPr lang="en-US" dirty="0"/>
                  <a:t>Comparison of EIC constraints on </a:t>
                </a:r>
                <a14:m>
                  <m:oMath xmlns:m="http://schemas.openxmlformats.org/officeDocument/2006/math">
                    <m:r>
                      <m:rPr>
                        <m:sty m:val="p"/>
                      </m:rPr>
                      <a:rPr lang="en-US" sz="1800" b="0" i="0" smtClean="0">
                        <a:latin typeface="Cambria Math" panose="02040503050406030204" pitchFamily="18" charset="0"/>
                        <a:ea typeface="Cambria Math" panose="02040503050406030204" pitchFamily="18" charset="0"/>
                      </a:rPr>
                      <m:t>flavor</m:t>
                    </m:r>
                    <m:r>
                      <a:rPr lang="en-US" sz="1800" b="0" i="0" smtClean="0">
                        <a:latin typeface="Cambria Math" panose="02040503050406030204" pitchFamily="18" charset="0"/>
                        <a:ea typeface="Cambria Math" panose="02040503050406030204" pitchFamily="18" charset="0"/>
                      </a:rPr>
                      <m:t> </m:t>
                    </m:r>
                    <m:r>
                      <m:rPr>
                        <m:sty m:val="p"/>
                      </m:rPr>
                      <a:rPr lang="en-US" sz="1800" b="0" i="0" smtClean="0">
                        <a:latin typeface="Cambria Math" panose="02040503050406030204" pitchFamily="18" charset="0"/>
                        <a:ea typeface="Cambria Math" panose="02040503050406030204" pitchFamily="18" charset="0"/>
                      </a:rPr>
                      <m:t>separated</m:t>
                    </m:r>
                    <m:r>
                      <a:rPr lang="en-US" sz="1800" b="0" i="0" smtClean="0">
                        <a:latin typeface="Cambria Math" panose="02040503050406030204" pitchFamily="18" charset="0"/>
                        <a:ea typeface="Cambria Math" panose="02040503050406030204" pitchFamily="18" charset="0"/>
                      </a:rPr>
                      <m:t> </m:t>
                    </m:r>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𝑞</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e>
                    </m:d>
                  </m:oMath>
                </a14:m>
                <a:r>
                  <a:rPr lang="en-US" dirty="0"/>
                  <a:t> with only </a:t>
                </a:r>
                <a:r>
                  <a:rPr lang="en-US" dirty="0" err="1"/>
                  <a:t>e+p</a:t>
                </a:r>
                <a:r>
                  <a:rPr lang="en-US" dirty="0"/>
                  <a:t> data and with e+</a:t>
                </a:r>
                <a:r>
                  <a:rPr lang="en-US" baseline="30000" dirty="0"/>
                  <a:t>3</a:t>
                </a:r>
                <a:r>
                  <a:rPr lang="en-US" dirty="0"/>
                  <a:t>He data added in.</a:t>
                </a:r>
              </a:p>
              <a:p>
                <a:endParaRPr lang="en-US" dirty="0"/>
              </a:p>
              <a:p>
                <a:r>
                  <a:rPr lang="en-US" dirty="0"/>
                  <a:t>This improvement comes without any SIDIS data or any of the associated systematic uncertainties.</a:t>
                </a:r>
              </a:p>
            </p:txBody>
          </p:sp>
        </mc:Choice>
        <mc:Fallback>
          <p:sp>
            <p:nvSpPr>
              <p:cNvPr id="12" name="TextBox 11">
                <a:extLst>
                  <a:ext uri="{FF2B5EF4-FFF2-40B4-BE49-F238E27FC236}">
                    <a16:creationId xmlns:a16="http://schemas.microsoft.com/office/drawing/2014/main" id="{B9D0B416-1B22-8AB9-68BF-CB53F8527A51}"/>
                  </a:ext>
                </a:extLst>
              </p:cNvPr>
              <p:cNvSpPr txBox="1">
                <a:spLocks noRot="1" noChangeAspect="1" noMove="1" noResize="1" noEditPoints="1" noAdjustHandles="1" noChangeArrowheads="1" noChangeShapeType="1" noTextEdit="1"/>
              </p:cNvSpPr>
              <p:nvPr/>
            </p:nvSpPr>
            <p:spPr>
              <a:xfrm>
                <a:off x="439420" y="1155861"/>
                <a:ext cx="2260600" cy="3693319"/>
              </a:xfrm>
              <a:prstGeom prst="rect">
                <a:avLst/>
              </a:prstGeom>
              <a:blipFill>
                <a:blip r:embed="rId4"/>
                <a:stretch>
                  <a:fillRect l="-2235" t="-1031" r="-1676" b="-1718"/>
                </a:stretch>
              </a:blipFill>
            </p:spPr>
            <p:txBody>
              <a:bodyPr/>
              <a:lstStyle/>
              <a:p>
                <a:r>
                  <a:rPr lang="en-US">
                    <a:noFill/>
                  </a:rPr>
                  <a:t> </a:t>
                </a:r>
              </a:p>
            </p:txBody>
          </p:sp>
        </mc:Fallback>
      </mc:AlternateContent>
    </p:spTree>
    <p:extLst>
      <p:ext uri="{BB962C8B-B14F-4D97-AF65-F5344CB8AC3E}">
        <p14:creationId xmlns:p14="http://schemas.microsoft.com/office/powerpoint/2010/main" val="691497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A784B-B20B-D4B9-3089-5E190CD03A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DE9C93F-BB35-31B5-0442-4360235B3862}"/>
              </a:ext>
            </a:extLst>
          </p:cNvPr>
          <p:cNvSpPr txBox="1"/>
          <p:nvPr/>
        </p:nvSpPr>
        <p:spPr>
          <a:xfrm rot="5400000">
            <a:off x="10016857" y="3357534"/>
            <a:ext cx="2377441" cy="338554"/>
          </a:xfrm>
          <a:prstGeom prst="rect">
            <a:avLst/>
          </a:prstGeom>
          <a:noFill/>
        </p:spPr>
        <p:txBody>
          <a:bodyPr wrap="square" rtlCol="0">
            <a:spAutoFit/>
          </a:bodyPr>
          <a:lstStyle/>
          <a:p>
            <a:r>
              <a:rPr lang="en-US" sz="1600" i="1" dirty="0">
                <a:solidFill>
                  <a:schemeClr val="tx1">
                    <a:lumMod val="50000"/>
                    <a:lumOff val="50000"/>
                  </a:schemeClr>
                </a:solidFill>
              </a:rPr>
              <a:t>PRD 102 (2020) 094018</a:t>
            </a:r>
          </a:p>
        </p:txBody>
      </p:sp>
      <p:sp>
        <p:nvSpPr>
          <p:cNvPr id="8" name="Title 1">
            <a:extLst>
              <a:ext uri="{FF2B5EF4-FFF2-40B4-BE49-F238E27FC236}">
                <a16:creationId xmlns:a16="http://schemas.microsoft.com/office/drawing/2014/main" id="{CF538298-148B-9AE0-F574-11A737079D78}"/>
              </a:ext>
            </a:extLst>
          </p:cNvPr>
          <p:cNvSpPr txBox="1">
            <a:spLocks/>
          </p:cNvSpPr>
          <p:nvPr/>
        </p:nvSpPr>
        <p:spPr>
          <a:xfrm>
            <a:off x="2949453" y="292226"/>
            <a:ext cx="5789149" cy="603125"/>
          </a:xfrm>
          <a:prstGeom prst="rect">
            <a:avLst/>
          </a:prstGeom>
          <a:solidFill>
            <a:srgbClr val="FF40FF">
              <a:alpha val="57000"/>
            </a:srgbClr>
          </a:solidFill>
          <a:ln w="25400">
            <a:solidFill>
              <a:srgbClr val="FF40FF"/>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Quark and Gluon HELICITY</a:t>
            </a:r>
            <a:endParaRPr lang="en-US" sz="3200" dirty="0"/>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104FA253-FE55-B26B-D485-020F7EA65185}"/>
                  </a:ext>
                </a:extLst>
              </p:cNvPr>
              <p:cNvSpPr txBox="1"/>
              <p:nvPr/>
            </p:nvSpPr>
            <p:spPr>
              <a:xfrm>
                <a:off x="2247900" y="5518611"/>
                <a:ext cx="7696200" cy="461665"/>
              </a:xfrm>
              <a:prstGeom prst="rect">
                <a:avLst/>
              </a:prstGeom>
              <a:noFill/>
            </p:spPr>
            <p:txBody>
              <a:bodyPr wrap="square" rtlCol="0">
                <a:spAutoFit/>
              </a:bodyPr>
              <a:lstStyle/>
              <a:p>
                <a:r>
                  <a:rPr lang="en-US" sz="2400" dirty="0"/>
                  <a:t>EIC constraints on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𝑞</m:t>
                    </m:r>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𝑥</m:t>
                        </m:r>
                      </m:e>
                    </m:d>
                  </m:oMath>
                </a14:m>
                <a:r>
                  <a:rPr lang="en-US" sz="2400" dirty="0"/>
                  <a:t> from both Inclusive and SIDIS data. </a:t>
                </a:r>
              </a:p>
            </p:txBody>
          </p:sp>
        </mc:Choice>
        <mc:Fallback>
          <p:sp>
            <p:nvSpPr>
              <p:cNvPr id="14" name="TextBox 13">
                <a:extLst>
                  <a:ext uri="{FF2B5EF4-FFF2-40B4-BE49-F238E27FC236}">
                    <a16:creationId xmlns:a16="http://schemas.microsoft.com/office/drawing/2014/main" id="{104FA253-FE55-B26B-D485-020F7EA65185}"/>
                  </a:ext>
                </a:extLst>
              </p:cNvPr>
              <p:cNvSpPr txBox="1">
                <a:spLocks noRot="1" noChangeAspect="1" noMove="1" noResize="1" noEditPoints="1" noAdjustHandles="1" noChangeArrowheads="1" noChangeShapeType="1" noTextEdit="1"/>
              </p:cNvSpPr>
              <p:nvPr/>
            </p:nvSpPr>
            <p:spPr>
              <a:xfrm>
                <a:off x="2247900" y="5518611"/>
                <a:ext cx="7696200" cy="461665"/>
              </a:xfrm>
              <a:prstGeom prst="rect">
                <a:avLst/>
              </a:prstGeom>
              <a:blipFill>
                <a:blip r:embed="rId2"/>
                <a:stretch>
                  <a:fillRect l="-1320" t="-8108" r="-990" b="-29730"/>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3795815C-C34C-6FF3-17DD-852A801AC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45" y="1343591"/>
            <a:ext cx="9844810" cy="395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02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C59BB0-F313-979A-5B01-E67636DD81EC}"/>
              </a:ext>
            </a:extLst>
          </p:cNvPr>
          <p:cNvPicPr>
            <a:picLocks noChangeAspect="1"/>
          </p:cNvPicPr>
          <p:nvPr/>
        </p:nvPicPr>
        <p:blipFill>
          <a:blip r:embed="rId2"/>
          <a:stretch>
            <a:fillRect/>
          </a:stretch>
        </p:blipFill>
        <p:spPr>
          <a:xfrm>
            <a:off x="386705" y="2397158"/>
            <a:ext cx="5125496" cy="3846902"/>
          </a:xfrm>
          <a:prstGeom prst="rect">
            <a:avLst/>
          </a:prstGeom>
        </p:spPr>
      </p:pic>
      <p:sp>
        <p:nvSpPr>
          <p:cNvPr id="7" name="TextBox 6">
            <a:extLst>
              <a:ext uri="{FF2B5EF4-FFF2-40B4-BE49-F238E27FC236}">
                <a16:creationId xmlns:a16="http://schemas.microsoft.com/office/drawing/2014/main" id="{D60141F9-70FF-8002-5878-E78EB629BB9A}"/>
              </a:ext>
            </a:extLst>
          </p:cNvPr>
          <p:cNvSpPr txBox="1"/>
          <p:nvPr/>
        </p:nvSpPr>
        <p:spPr>
          <a:xfrm>
            <a:off x="1581372" y="6323598"/>
            <a:ext cx="2377441" cy="338554"/>
          </a:xfrm>
          <a:prstGeom prst="rect">
            <a:avLst/>
          </a:prstGeom>
          <a:noFill/>
        </p:spPr>
        <p:txBody>
          <a:bodyPr wrap="square" rtlCol="0">
            <a:spAutoFit/>
          </a:bodyPr>
          <a:lstStyle/>
          <a:p>
            <a:r>
              <a:rPr lang="en-US" sz="1600" i="1" dirty="0">
                <a:solidFill>
                  <a:schemeClr val="tx1">
                    <a:lumMod val="50000"/>
                    <a:lumOff val="50000"/>
                  </a:schemeClr>
                </a:solidFill>
              </a:rPr>
              <a:t>PRD 102 (2020) 094018</a:t>
            </a:r>
          </a:p>
        </p:txBody>
      </p:sp>
      <p:pic>
        <p:nvPicPr>
          <p:cNvPr id="9" name="Picture 8" descr="A diagram of a graph&#10;&#10;Description automatically generated">
            <a:extLst>
              <a:ext uri="{FF2B5EF4-FFF2-40B4-BE49-F238E27FC236}">
                <a16:creationId xmlns:a16="http://schemas.microsoft.com/office/drawing/2014/main" id="{7361EC3E-84C4-33CD-6713-4DCCA6039300}"/>
              </a:ext>
            </a:extLst>
          </p:cNvPr>
          <p:cNvPicPr>
            <a:picLocks noChangeAspect="1"/>
          </p:cNvPicPr>
          <p:nvPr/>
        </p:nvPicPr>
        <p:blipFill>
          <a:blip r:embed="rId3"/>
          <a:stretch>
            <a:fillRect/>
          </a:stretch>
        </p:blipFill>
        <p:spPr>
          <a:xfrm>
            <a:off x="5512201" y="3088948"/>
            <a:ext cx="6469300" cy="3234650"/>
          </a:xfrm>
          <a:prstGeom prst="rect">
            <a:avLst/>
          </a:prstGeom>
        </p:spPr>
      </p:pic>
      <p:sp>
        <p:nvSpPr>
          <p:cNvPr id="10" name="TextBox 9">
            <a:extLst>
              <a:ext uri="{FF2B5EF4-FFF2-40B4-BE49-F238E27FC236}">
                <a16:creationId xmlns:a16="http://schemas.microsoft.com/office/drawing/2014/main" id="{43825EB0-1AA6-09AD-1926-60CFC3E5A7E3}"/>
              </a:ext>
            </a:extLst>
          </p:cNvPr>
          <p:cNvSpPr txBox="1"/>
          <p:nvPr/>
        </p:nvSpPr>
        <p:spPr>
          <a:xfrm>
            <a:off x="7518698" y="6323598"/>
            <a:ext cx="3571539" cy="338554"/>
          </a:xfrm>
          <a:prstGeom prst="rect">
            <a:avLst/>
          </a:prstGeom>
          <a:noFill/>
        </p:spPr>
        <p:txBody>
          <a:bodyPr wrap="square" rtlCol="0">
            <a:spAutoFit/>
          </a:bodyPr>
          <a:lstStyle/>
          <a:p>
            <a:r>
              <a:rPr lang="en-US" sz="1600" dirty="0">
                <a:solidFill>
                  <a:schemeClr val="tx1">
                    <a:lumMod val="50000"/>
                    <a:lumOff val="50000"/>
                  </a:schemeClr>
                </a:solidFill>
              </a:rPr>
              <a:t>PRD 104 (2021) L031501</a:t>
            </a:r>
          </a:p>
        </p:txBody>
      </p:sp>
      <p:cxnSp>
        <p:nvCxnSpPr>
          <p:cNvPr id="12" name="Straight Connector 11">
            <a:extLst>
              <a:ext uri="{FF2B5EF4-FFF2-40B4-BE49-F238E27FC236}">
                <a16:creationId xmlns:a16="http://schemas.microsoft.com/office/drawing/2014/main" id="{118502B1-4DA7-A507-905D-BB416C64BE44}"/>
              </a:ext>
            </a:extLst>
          </p:cNvPr>
          <p:cNvCxnSpPr>
            <a:cxnSpLocks/>
          </p:cNvCxnSpPr>
          <p:nvPr/>
        </p:nvCxnSpPr>
        <p:spPr>
          <a:xfrm flipV="1">
            <a:off x="2273897" y="2128609"/>
            <a:ext cx="0" cy="37353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506A81B-3536-0052-252E-02588D16624A}"/>
              </a:ext>
            </a:extLst>
          </p:cNvPr>
          <p:cNvSpPr txBox="1"/>
          <p:nvPr/>
        </p:nvSpPr>
        <p:spPr>
          <a:xfrm>
            <a:off x="2273897" y="2128609"/>
            <a:ext cx="2571073" cy="378021"/>
          </a:xfrm>
          <a:prstGeom prst="rect">
            <a:avLst/>
          </a:prstGeom>
          <a:noFill/>
          <a:ln w="25400">
            <a:solidFill>
              <a:schemeClr val="accent2"/>
            </a:solidFill>
          </a:ln>
        </p:spPr>
        <p:txBody>
          <a:bodyPr wrap="square" rtlCol="0">
            <a:spAutoFit/>
          </a:bodyPr>
          <a:lstStyle/>
          <a:p>
            <a:r>
              <a:rPr lang="en-US" dirty="0"/>
              <a:t>Kinematic limit of </a:t>
            </a:r>
            <a:r>
              <a:rPr lang="en-US" dirty="0" err="1"/>
              <a:t>ePIC</a:t>
            </a:r>
            <a:r>
              <a:rPr lang="en-US" dirty="0"/>
              <a:t> </a:t>
            </a:r>
          </a:p>
        </p:txBody>
      </p:sp>
      <p:sp>
        <p:nvSpPr>
          <p:cNvPr id="14" name="TextBox 13">
            <a:extLst>
              <a:ext uri="{FF2B5EF4-FFF2-40B4-BE49-F238E27FC236}">
                <a16:creationId xmlns:a16="http://schemas.microsoft.com/office/drawing/2014/main" id="{DFB9251A-C255-3686-9D43-56B1B77EC695}"/>
              </a:ext>
            </a:extLst>
          </p:cNvPr>
          <p:cNvSpPr txBox="1"/>
          <p:nvPr/>
        </p:nvSpPr>
        <p:spPr>
          <a:xfrm>
            <a:off x="6636203" y="1435498"/>
            <a:ext cx="5045332" cy="947542"/>
          </a:xfrm>
          <a:prstGeom prst="rect">
            <a:avLst/>
          </a:prstGeom>
          <a:noFill/>
        </p:spPr>
        <p:txBody>
          <a:bodyPr wrap="square" rtlCol="0">
            <a:spAutoFit/>
          </a:bodyPr>
          <a:lstStyle/>
          <a:p>
            <a:r>
              <a:rPr lang="en-US" dirty="0"/>
              <a:t>Curves  x &lt; 10</a:t>
            </a:r>
            <a:r>
              <a:rPr lang="en-US" baseline="30000" dirty="0"/>
              <a:t>-4</a:t>
            </a:r>
            <a:r>
              <a:rPr lang="en-US" dirty="0"/>
              <a:t> are constrained by evolution equations.  </a:t>
            </a:r>
            <a:r>
              <a:rPr lang="en-US" b="1" i="1" dirty="0">
                <a:solidFill>
                  <a:srgbClr val="7030A0"/>
                </a:solidFill>
              </a:rPr>
              <a:t>DSSV</a:t>
            </a:r>
            <a:r>
              <a:rPr lang="en-US" dirty="0"/>
              <a:t> and </a:t>
            </a:r>
            <a:r>
              <a:rPr lang="en-US" b="1" i="1" dirty="0" err="1">
                <a:solidFill>
                  <a:srgbClr val="FF0000"/>
                </a:solidFill>
              </a:rPr>
              <a:t>JAMsmallx</a:t>
            </a:r>
            <a:r>
              <a:rPr lang="en-US" dirty="0"/>
              <a:t> use Q</a:t>
            </a:r>
            <a:r>
              <a:rPr lang="en-US" baseline="30000" dirty="0"/>
              <a:t>2  </a:t>
            </a:r>
            <a:r>
              <a:rPr lang="en-US" dirty="0"/>
              <a:t>and x evolution respectively.</a:t>
            </a:r>
          </a:p>
        </p:txBody>
      </p:sp>
      <p:sp>
        <p:nvSpPr>
          <p:cNvPr id="3" name="Title 1">
            <a:extLst>
              <a:ext uri="{FF2B5EF4-FFF2-40B4-BE49-F238E27FC236}">
                <a16:creationId xmlns:a16="http://schemas.microsoft.com/office/drawing/2014/main" id="{B3923D76-35DC-E831-B1C9-DF1C487D1EF7}"/>
              </a:ext>
            </a:extLst>
          </p:cNvPr>
          <p:cNvSpPr txBox="1">
            <a:spLocks/>
          </p:cNvSpPr>
          <p:nvPr/>
        </p:nvSpPr>
        <p:spPr>
          <a:xfrm>
            <a:off x="2949453" y="292226"/>
            <a:ext cx="5789149" cy="603125"/>
          </a:xfrm>
          <a:prstGeom prst="rect">
            <a:avLst/>
          </a:prstGeom>
          <a:solidFill>
            <a:srgbClr val="FF40FF">
              <a:alpha val="57000"/>
            </a:srgbClr>
          </a:solidFill>
          <a:ln w="25400">
            <a:solidFill>
              <a:srgbClr val="FF40FF"/>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Quark and Gluon HELICITY</a:t>
            </a:r>
            <a:endParaRPr lang="en-US" sz="32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7472767-79BE-8095-D609-81CA0E4BE89F}"/>
                  </a:ext>
                </a:extLst>
              </p:cNvPr>
              <p:cNvSpPr txBox="1"/>
              <p:nvPr/>
            </p:nvSpPr>
            <p:spPr>
              <a:xfrm>
                <a:off x="640497" y="1424409"/>
                <a:ext cx="4915301" cy="461665"/>
              </a:xfrm>
              <a:prstGeom prst="rect">
                <a:avLst/>
              </a:prstGeom>
              <a:noFill/>
            </p:spPr>
            <p:txBody>
              <a:bodyPr wrap="square" rtlCol="0">
                <a:spAutoFit/>
              </a:bodyPr>
              <a:lstStyle/>
              <a:p>
                <a:r>
                  <a:rPr lang="en-US" sz="2400" dirty="0"/>
                  <a:t>EIC constraints on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𝑔</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oMath>
                </a14:m>
                <a:r>
                  <a:rPr lang="en-US" sz="2400" dirty="0"/>
                  <a:t> </a:t>
                </a:r>
              </a:p>
            </p:txBody>
          </p:sp>
        </mc:Choice>
        <mc:Fallback xmlns="">
          <p:sp>
            <p:nvSpPr>
              <p:cNvPr id="5" name="TextBox 4">
                <a:extLst>
                  <a:ext uri="{FF2B5EF4-FFF2-40B4-BE49-F238E27FC236}">
                    <a16:creationId xmlns:a16="http://schemas.microsoft.com/office/drawing/2014/main" id="{07472767-79BE-8095-D609-81CA0E4BE89F}"/>
                  </a:ext>
                </a:extLst>
              </p:cNvPr>
              <p:cNvSpPr txBox="1">
                <a:spLocks noRot="1" noChangeAspect="1" noMove="1" noResize="1" noEditPoints="1" noAdjustHandles="1" noChangeArrowheads="1" noChangeShapeType="1" noTextEdit="1"/>
              </p:cNvSpPr>
              <p:nvPr/>
            </p:nvSpPr>
            <p:spPr>
              <a:xfrm>
                <a:off x="640497" y="1424409"/>
                <a:ext cx="4915301" cy="461665"/>
              </a:xfrm>
              <a:prstGeom prst="rect">
                <a:avLst/>
              </a:prstGeom>
              <a:blipFill>
                <a:blip r:embed="rId4"/>
                <a:stretch>
                  <a:fillRect l="-2062" t="-8108" b="-29730"/>
                </a:stretch>
              </a:blipFill>
            </p:spPr>
            <p:txBody>
              <a:bodyPr/>
              <a:lstStyle/>
              <a:p>
                <a:r>
                  <a:rPr lang="en-US">
                    <a:noFill/>
                  </a:rPr>
                  <a:t> </a:t>
                </a:r>
              </a:p>
            </p:txBody>
          </p:sp>
        </mc:Fallback>
      </mc:AlternateContent>
    </p:spTree>
    <p:extLst>
      <p:ext uri="{BB962C8B-B14F-4D97-AF65-F5344CB8AC3E}">
        <p14:creationId xmlns:p14="http://schemas.microsoft.com/office/powerpoint/2010/main" val="61012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8B4D3-9DDD-98D3-9F6A-EA5B6CEFA6B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B454233-750C-4AC0-F886-0C68DD10D5F1}"/>
              </a:ext>
            </a:extLst>
          </p:cNvPr>
          <p:cNvSpPr txBox="1">
            <a:spLocks/>
          </p:cNvSpPr>
          <p:nvPr/>
        </p:nvSpPr>
        <p:spPr>
          <a:xfrm>
            <a:off x="2949453" y="292226"/>
            <a:ext cx="5789149" cy="603125"/>
          </a:xfrm>
          <a:prstGeom prst="rect">
            <a:avLst/>
          </a:prstGeom>
          <a:solidFill>
            <a:srgbClr val="FF40FF">
              <a:alpha val="57000"/>
            </a:srgbClr>
          </a:solidFill>
          <a:ln w="25400">
            <a:solidFill>
              <a:srgbClr val="FF40FF"/>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Quark and Gluon HELICITY</a:t>
            </a:r>
            <a:endParaRPr lang="en-US" sz="3200" dirty="0"/>
          </a:p>
        </p:txBody>
      </p:sp>
      <p:pic>
        <p:nvPicPr>
          <p:cNvPr id="6" name="Picture 5" descr="A close-up of a graph&#10;&#10;Description automatically generated">
            <a:extLst>
              <a:ext uri="{FF2B5EF4-FFF2-40B4-BE49-F238E27FC236}">
                <a16:creationId xmlns:a16="http://schemas.microsoft.com/office/drawing/2014/main" id="{428BF7CE-E5BF-1CCF-2C70-60400AB7204C}"/>
              </a:ext>
            </a:extLst>
          </p:cNvPr>
          <p:cNvPicPr>
            <a:picLocks noChangeAspect="1"/>
          </p:cNvPicPr>
          <p:nvPr/>
        </p:nvPicPr>
        <p:blipFill>
          <a:blip r:embed="rId2"/>
          <a:stretch>
            <a:fillRect/>
          </a:stretch>
        </p:blipFill>
        <p:spPr>
          <a:xfrm>
            <a:off x="993775" y="1679371"/>
            <a:ext cx="9975850" cy="3499257"/>
          </a:xfrm>
          <a:prstGeom prst="rect">
            <a:avLst/>
          </a:prstGeom>
        </p:spPr>
      </p:pic>
      <p:sp>
        <p:nvSpPr>
          <p:cNvPr id="8" name="TextBox 7">
            <a:extLst>
              <a:ext uri="{FF2B5EF4-FFF2-40B4-BE49-F238E27FC236}">
                <a16:creationId xmlns:a16="http://schemas.microsoft.com/office/drawing/2014/main" id="{C888AECC-D906-605D-92B4-F16936FB48FA}"/>
              </a:ext>
            </a:extLst>
          </p:cNvPr>
          <p:cNvSpPr txBox="1"/>
          <p:nvPr/>
        </p:nvSpPr>
        <p:spPr>
          <a:xfrm>
            <a:off x="1270000" y="5500982"/>
            <a:ext cx="9512300" cy="950617"/>
          </a:xfrm>
          <a:prstGeom prst="rect">
            <a:avLst/>
          </a:prstGeom>
          <a:noFill/>
        </p:spPr>
        <p:txBody>
          <a:bodyPr wrap="square" rtlCol="0">
            <a:spAutoFit/>
          </a:bodyPr>
          <a:lstStyle/>
          <a:p>
            <a:r>
              <a:rPr lang="en-US" dirty="0"/>
              <a:t>Ratio of the uncertainties on the truncated (</a:t>
            </a:r>
            <a:r>
              <a:rPr lang="en-US" dirty="0" err="1"/>
              <a:t>x</a:t>
            </a:r>
            <a:r>
              <a:rPr lang="en-US" baseline="-25000" dirty="0" err="1"/>
              <a:t>min</a:t>
            </a:r>
            <a:r>
              <a:rPr lang="en-US" dirty="0"/>
              <a:t> = 0.0001) quark singlet and gluon moments with and without EIC data as evaluated by JAM collaboration.  The width of the lines correspond to uncertainty on extrapolation to lower x. </a:t>
            </a:r>
          </a:p>
        </p:txBody>
      </p:sp>
      <p:sp>
        <p:nvSpPr>
          <p:cNvPr id="11" name="TextBox 10">
            <a:extLst>
              <a:ext uri="{FF2B5EF4-FFF2-40B4-BE49-F238E27FC236}">
                <a16:creationId xmlns:a16="http://schemas.microsoft.com/office/drawing/2014/main" id="{BC2A2F59-B56C-18EC-DB2F-9416F10317E4}"/>
              </a:ext>
            </a:extLst>
          </p:cNvPr>
          <p:cNvSpPr txBox="1"/>
          <p:nvPr/>
        </p:nvSpPr>
        <p:spPr>
          <a:xfrm>
            <a:off x="2197100" y="1498600"/>
            <a:ext cx="3479800" cy="369332"/>
          </a:xfrm>
          <a:prstGeom prst="rect">
            <a:avLst/>
          </a:prstGeom>
          <a:noFill/>
        </p:spPr>
        <p:txBody>
          <a:bodyPr wrap="square" rtlCol="0">
            <a:spAutoFit/>
          </a:bodyPr>
          <a:lstStyle/>
          <a:p>
            <a:r>
              <a:rPr lang="en-US" dirty="0"/>
              <a:t>Proton + deuteron </a:t>
            </a:r>
          </a:p>
        </p:txBody>
      </p:sp>
      <p:sp>
        <p:nvSpPr>
          <p:cNvPr id="15" name="TextBox 14">
            <a:extLst>
              <a:ext uri="{FF2B5EF4-FFF2-40B4-BE49-F238E27FC236}">
                <a16:creationId xmlns:a16="http://schemas.microsoft.com/office/drawing/2014/main" id="{CE1CFB9D-C234-A2B8-E89C-9E33E4037CF9}"/>
              </a:ext>
            </a:extLst>
          </p:cNvPr>
          <p:cNvSpPr txBox="1"/>
          <p:nvPr/>
        </p:nvSpPr>
        <p:spPr>
          <a:xfrm>
            <a:off x="7162800" y="1485900"/>
            <a:ext cx="3479800" cy="369332"/>
          </a:xfrm>
          <a:prstGeom prst="rect">
            <a:avLst/>
          </a:prstGeom>
          <a:noFill/>
        </p:spPr>
        <p:txBody>
          <a:bodyPr wrap="square" rtlCol="0">
            <a:spAutoFit/>
          </a:bodyPr>
          <a:lstStyle/>
          <a:p>
            <a:r>
              <a:rPr lang="en-US" dirty="0"/>
              <a:t>Proton + </a:t>
            </a:r>
            <a:r>
              <a:rPr lang="en-US" baseline="30000" dirty="0"/>
              <a:t>3</a:t>
            </a:r>
            <a:r>
              <a:rPr lang="en-US" dirty="0"/>
              <a:t>He </a:t>
            </a:r>
          </a:p>
        </p:txBody>
      </p:sp>
      <p:sp>
        <p:nvSpPr>
          <p:cNvPr id="2" name="TextBox 1">
            <a:extLst>
              <a:ext uri="{FF2B5EF4-FFF2-40B4-BE49-F238E27FC236}">
                <a16:creationId xmlns:a16="http://schemas.microsoft.com/office/drawing/2014/main" id="{96E1BBD0-2D9D-D7FE-F635-89FEA0E1392D}"/>
              </a:ext>
            </a:extLst>
          </p:cNvPr>
          <p:cNvSpPr txBox="1"/>
          <p:nvPr/>
        </p:nvSpPr>
        <p:spPr>
          <a:xfrm>
            <a:off x="9122813" y="1040336"/>
            <a:ext cx="2790789" cy="584775"/>
          </a:xfrm>
          <a:prstGeom prst="rect">
            <a:avLst/>
          </a:prstGeom>
          <a:noFill/>
        </p:spPr>
        <p:txBody>
          <a:bodyPr wrap="square" rtlCol="0">
            <a:spAutoFit/>
          </a:bodyPr>
          <a:lstStyle/>
          <a:p>
            <a:r>
              <a:rPr lang="en-US" sz="1600" dirty="0">
                <a:solidFill>
                  <a:schemeClr val="bg2">
                    <a:lumMod val="50000"/>
                  </a:schemeClr>
                </a:solidFill>
              </a:rPr>
              <a:t>JAM Collaboration </a:t>
            </a:r>
          </a:p>
          <a:p>
            <a:r>
              <a:rPr lang="en-US" sz="1600" dirty="0">
                <a:solidFill>
                  <a:schemeClr val="bg2">
                    <a:lumMod val="50000"/>
                  </a:schemeClr>
                </a:solidFill>
              </a:rPr>
              <a:t>Phys Rev D. 111, 05201 (2024)</a:t>
            </a:r>
          </a:p>
        </p:txBody>
      </p:sp>
    </p:spTree>
    <p:extLst>
      <p:ext uri="{BB962C8B-B14F-4D97-AF65-F5344CB8AC3E}">
        <p14:creationId xmlns:p14="http://schemas.microsoft.com/office/powerpoint/2010/main" val="3295904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3EFFC-BD04-BBDF-17DF-32BF5FF04ED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DD8B144-5B29-B9CA-294D-13ECE7BDEF56}"/>
              </a:ext>
            </a:extLst>
          </p:cNvPr>
          <p:cNvSpPr txBox="1">
            <a:spLocks/>
          </p:cNvSpPr>
          <p:nvPr/>
        </p:nvSpPr>
        <p:spPr>
          <a:xfrm>
            <a:off x="2949453" y="292226"/>
            <a:ext cx="5789149" cy="603125"/>
          </a:xfrm>
          <a:prstGeom prst="rect">
            <a:avLst/>
          </a:prstGeom>
          <a:solidFill>
            <a:srgbClr val="FF40FF">
              <a:alpha val="57000"/>
            </a:srgbClr>
          </a:solidFill>
          <a:ln w="25400">
            <a:solidFill>
              <a:srgbClr val="FF40FF"/>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Quark and Gluon HELICITY</a:t>
            </a:r>
            <a:endParaRPr lang="en-US" sz="3200" dirty="0"/>
          </a:p>
        </p:txBody>
      </p:sp>
      <p:sp>
        <p:nvSpPr>
          <p:cNvPr id="8" name="TextBox 7">
            <a:extLst>
              <a:ext uri="{FF2B5EF4-FFF2-40B4-BE49-F238E27FC236}">
                <a16:creationId xmlns:a16="http://schemas.microsoft.com/office/drawing/2014/main" id="{3D99B52D-1272-67F3-C4B5-B49051A6C416}"/>
              </a:ext>
            </a:extLst>
          </p:cNvPr>
          <p:cNvSpPr txBox="1"/>
          <p:nvPr/>
        </p:nvSpPr>
        <p:spPr>
          <a:xfrm>
            <a:off x="254000" y="1764460"/>
            <a:ext cx="351790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Analysis of </a:t>
            </a:r>
            <a:r>
              <a:rPr lang="en-US" baseline="30000" dirty="0"/>
              <a:t>3</a:t>
            </a:r>
            <a:r>
              <a:rPr lang="en-US" dirty="0"/>
              <a:t>He data relies on effective neutron polarizations inferred from non-relativistic nuclear structure.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Nuclear modifications arise from </a:t>
            </a:r>
            <a:r>
              <a:rPr lang="en-US" dirty="0" err="1"/>
              <a:t>Δ</a:t>
            </a:r>
            <a:r>
              <a:rPr lang="en-US" dirty="0"/>
              <a:t> isobars in the </a:t>
            </a:r>
            <a:r>
              <a:rPr lang="en-US" baseline="30000" dirty="0"/>
              <a:t>3</a:t>
            </a:r>
            <a:r>
              <a:rPr lang="en-US" dirty="0"/>
              <a:t>He nucleus for   x &gt; 0.1 and from spin-dependent nuclear anti-shadowing and shadowing at x &lt; 0.1.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the proton is tagged  and the asymmetry plotted as a function of the neutron virtuality, then the free neutron spin asymmetry can be extracted in the limit of virtuality ~ 0. </a:t>
            </a:r>
          </a:p>
        </p:txBody>
      </p:sp>
      <p:pic>
        <p:nvPicPr>
          <p:cNvPr id="4" name="Picture 3" descr="A diagram of a graph and a diagram of a graph&#10;&#10;Description automatically generated">
            <a:extLst>
              <a:ext uri="{FF2B5EF4-FFF2-40B4-BE49-F238E27FC236}">
                <a16:creationId xmlns:a16="http://schemas.microsoft.com/office/drawing/2014/main" id="{C6E55B79-FD82-30D0-6B32-36F49C5E72ED}"/>
              </a:ext>
            </a:extLst>
          </p:cNvPr>
          <p:cNvPicPr>
            <a:picLocks noChangeAspect="1"/>
          </p:cNvPicPr>
          <p:nvPr/>
        </p:nvPicPr>
        <p:blipFill>
          <a:blip r:embed="rId3"/>
          <a:stretch>
            <a:fillRect/>
          </a:stretch>
        </p:blipFill>
        <p:spPr>
          <a:xfrm>
            <a:off x="3946637" y="2043860"/>
            <a:ext cx="8138668" cy="3920000"/>
          </a:xfrm>
          <a:prstGeom prst="rect">
            <a:avLst/>
          </a:prstGeom>
        </p:spPr>
      </p:pic>
      <p:sp>
        <p:nvSpPr>
          <p:cNvPr id="2" name="TextBox 1">
            <a:extLst>
              <a:ext uri="{FF2B5EF4-FFF2-40B4-BE49-F238E27FC236}">
                <a16:creationId xmlns:a16="http://schemas.microsoft.com/office/drawing/2014/main" id="{45BA37A0-C1BF-52EB-1FD9-8626109E4D94}"/>
              </a:ext>
            </a:extLst>
          </p:cNvPr>
          <p:cNvSpPr txBox="1"/>
          <p:nvPr/>
        </p:nvSpPr>
        <p:spPr>
          <a:xfrm>
            <a:off x="9147211" y="5963860"/>
            <a:ext cx="2790789" cy="338554"/>
          </a:xfrm>
          <a:prstGeom prst="rect">
            <a:avLst/>
          </a:prstGeom>
          <a:noFill/>
        </p:spPr>
        <p:txBody>
          <a:bodyPr wrap="square" rtlCol="0">
            <a:spAutoFit/>
          </a:bodyPr>
          <a:lstStyle/>
          <a:p>
            <a:r>
              <a:rPr lang="en-US" sz="1600" dirty="0">
                <a:solidFill>
                  <a:schemeClr val="bg2">
                    <a:lumMod val="50000"/>
                  </a:schemeClr>
                </a:solidFill>
              </a:rPr>
              <a:t>Phys Rev D. 111, 05201 (2024)</a:t>
            </a:r>
          </a:p>
        </p:txBody>
      </p:sp>
    </p:spTree>
    <p:extLst>
      <p:ext uri="{BB962C8B-B14F-4D97-AF65-F5344CB8AC3E}">
        <p14:creationId xmlns:p14="http://schemas.microsoft.com/office/powerpoint/2010/main" val="3872346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B1448-A4D1-D1CC-EC33-B8B98D6366D4}"/>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A7C8E12-E7E9-B918-7983-848FCE2FB7F5}"/>
              </a:ext>
            </a:extLst>
          </p:cNvPr>
          <p:cNvSpPr txBox="1">
            <a:spLocks/>
          </p:cNvSpPr>
          <p:nvPr/>
        </p:nvSpPr>
        <p:spPr>
          <a:xfrm>
            <a:off x="2949453" y="292226"/>
            <a:ext cx="5789149" cy="603125"/>
          </a:xfrm>
          <a:prstGeom prst="rect">
            <a:avLst/>
          </a:prstGeom>
          <a:solidFill>
            <a:srgbClr val="FF40FF">
              <a:alpha val="57000"/>
            </a:srgbClr>
          </a:solidFill>
          <a:ln w="25400">
            <a:solidFill>
              <a:srgbClr val="FF40FF"/>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Quark and Gluon HELICITY</a:t>
            </a:r>
            <a:endParaRPr lang="en-US" sz="3200" dirty="0"/>
          </a:p>
        </p:txBody>
      </p:sp>
      <p:sp>
        <p:nvSpPr>
          <p:cNvPr id="8" name="TextBox 7">
            <a:extLst>
              <a:ext uri="{FF2B5EF4-FFF2-40B4-BE49-F238E27FC236}">
                <a16:creationId xmlns:a16="http://schemas.microsoft.com/office/drawing/2014/main" id="{E1C51F96-1F44-BDD5-81C2-E95DC92FEB28}"/>
              </a:ext>
            </a:extLst>
          </p:cNvPr>
          <p:cNvSpPr txBox="1"/>
          <p:nvPr/>
        </p:nvSpPr>
        <p:spPr>
          <a:xfrm>
            <a:off x="601328" y="1656089"/>
            <a:ext cx="4424279" cy="1323439"/>
          </a:xfrm>
          <a:prstGeom prst="rect">
            <a:avLst/>
          </a:prstGeom>
          <a:noFill/>
        </p:spPr>
        <p:txBody>
          <a:bodyPr wrap="square" rtlCol="0">
            <a:spAutoFit/>
          </a:bodyPr>
          <a:lstStyle/>
          <a:p>
            <a:r>
              <a:rPr lang="en-US" sz="2000" dirty="0"/>
              <a:t>Highly polarized proton and </a:t>
            </a:r>
            <a:r>
              <a:rPr lang="en-US" sz="2000" baseline="30000" dirty="0"/>
              <a:t>3</a:t>
            </a:r>
            <a:r>
              <a:rPr lang="en-US" sz="2000" dirty="0"/>
              <a:t>He beams (~70%), spanning a range of center-of-mass energies, allow for a precision measurement of the </a:t>
            </a:r>
            <a:r>
              <a:rPr lang="en-US" sz="2000" dirty="0" err="1"/>
              <a:t>Bjorken</a:t>
            </a:r>
            <a:r>
              <a:rPr lang="en-US" sz="2000" dirty="0"/>
              <a:t> Integral:</a:t>
            </a:r>
          </a:p>
        </p:txBody>
      </p:sp>
      <p:pic>
        <p:nvPicPr>
          <p:cNvPr id="1026" name="Picture 2">
            <a:extLst>
              <a:ext uri="{FF2B5EF4-FFF2-40B4-BE49-F238E27FC236}">
                <a16:creationId xmlns:a16="http://schemas.microsoft.com/office/drawing/2014/main" id="{B29FCBB9-DD56-9C5F-F47D-06A0EA52A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602" y="1523874"/>
            <a:ext cx="6350000" cy="50419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E09D294-DA20-7F69-C852-A72AA926A0B9}"/>
                  </a:ext>
                </a:extLst>
              </p:cNvPr>
              <p:cNvSpPr txBox="1"/>
              <p:nvPr/>
            </p:nvSpPr>
            <p:spPr>
              <a:xfrm>
                <a:off x="920289" y="3429000"/>
                <a:ext cx="4058328" cy="1695529"/>
              </a:xfrm>
              <a:prstGeom prst="rect">
                <a:avLst/>
              </a:prstGeom>
              <a:noFill/>
            </p:spPr>
            <p:txBody>
              <a:bodyPr wrap="square" rtlCol="0">
                <a:spAutoFit/>
              </a:bodyPr>
              <a:lstStyle/>
              <a:p>
                <a:pPr algn="ctr"/>
                <a14:m>
                  <m:oMath xmlns:m="http://schemas.openxmlformats.org/officeDocument/2006/math">
                    <m:sSubSup>
                      <m:sSubSupPr>
                        <m:ctrlPr>
                          <a:rPr lang="el-GR" sz="2400" i="1" smtClean="0">
                            <a:latin typeface="Cambria Math" panose="02040503050406030204" pitchFamily="18" charset="0"/>
                            <a:ea typeface="Cambria Math" panose="02040503050406030204" pitchFamily="18" charset="0"/>
                          </a:rPr>
                        </m:ctrlPr>
                      </m:sSubSupPr>
                      <m:e>
                        <m:r>
                          <m:rPr>
                            <m:sty m:val="p"/>
                          </m:rPr>
                          <a:rPr lang="el-GR" sz="2400" i="1">
                            <a:latin typeface="Cambria Math" panose="02040503050406030204" pitchFamily="18" charset="0"/>
                            <a:ea typeface="Cambria Math" panose="02040503050406030204" pitchFamily="18" charset="0"/>
                          </a:rPr>
                          <m:t>Γ</m:t>
                        </m:r>
                      </m:e>
                      <m:sub>
                        <m:r>
                          <a:rPr lang="en-US" sz="2400" b="0" i="1" smtClean="0">
                            <a:latin typeface="Cambria Math" panose="02040503050406030204" pitchFamily="18" charset="0"/>
                            <a:ea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𝑝</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𝑛</m:t>
                        </m:r>
                      </m:sup>
                    </m:sSubSup>
                    <m:d>
                      <m:dPr>
                        <m:ctrlPr>
                          <a:rPr lang="el-GR" sz="2400" i="1" smtClean="0">
                            <a:latin typeface="Cambria Math" panose="02040503050406030204" pitchFamily="18" charset="0"/>
                            <a:ea typeface="Cambria Math" panose="02040503050406030204" pitchFamily="18" charset="0"/>
                          </a:rPr>
                        </m:ctrlPr>
                      </m:dPr>
                      <m:e>
                        <m:sSup>
                          <m:sSupPr>
                            <m:ctrlPr>
                              <a:rPr lang="el-GR"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𝑄</m:t>
                            </m:r>
                          </m:e>
                          <m:sup>
                            <m:r>
                              <a:rPr lang="en-US" sz="2400" b="0" i="1" smtClean="0">
                                <a:latin typeface="Cambria Math" panose="02040503050406030204" pitchFamily="18" charset="0"/>
                                <a:ea typeface="Cambria Math" panose="02040503050406030204" pitchFamily="18" charset="0"/>
                              </a:rPr>
                              <m:t>2</m:t>
                            </m:r>
                          </m:sup>
                        </m:sSup>
                      </m:e>
                    </m:d>
                  </m:oMath>
                </a14:m>
                <a:r>
                  <a:rPr lang="en-US" sz="2400" dirty="0"/>
                  <a:t> = </a:t>
                </a:r>
              </a:p>
              <a:p>
                <a:pPr/>
                <a14:m>
                  <m:oMathPara xmlns:m="http://schemas.openxmlformats.org/officeDocument/2006/math">
                    <m:oMathParaPr>
                      <m:jc m:val="centerGroup"/>
                    </m:oMathParaPr>
                    <m:oMath xmlns:m="http://schemas.openxmlformats.org/officeDocument/2006/math">
                      <m:nary>
                        <m:naryPr>
                          <m:ctrlPr>
                            <a:rPr lang="en-US" sz="2400" i="1" dirty="0" smtClean="0">
                              <a:latin typeface="Cambria Math" panose="02040503050406030204" pitchFamily="18" charset="0"/>
                            </a:rPr>
                          </m:ctrlPr>
                        </m:naryPr>
                        <m:sub>
                          <m:r>
                            <m:rPr>
                              <m:brk m:alnAt="23"/>
                            </m:rPr>
                            <a:rPr lang="en-US" sz="2400" b="0" i="1" dirty="0" smtClean="0">
                              <a:latin typeface="Cambria Math" panose="02040503050406030204" pitchFamily="18" charset="0"/>
                            </a:rPr>
                            <m:t>0</m:t>
                          </m:r>
                        </m:sub>
                        <m:sup>
                          <m:r>
                            <a:rPr lang="en-US" sz="2400" b="0" i="1" dirty="0" smtClean="0">
                              <a:latin typeface="Cambria Math" panose="02040503050406030204" pitchFamily="18" charset="0"/>
                            </a:rPr>
                            <m:t>1</m:t>
                          </m:r>
                        </m:sup>
                        <m:e>
                          <m:d>
                            <m:dPr>
                              <m:begChr m:val="["/>
                              <m:endChr m:val="]"/>
                              <m:ctrlPr>
                                <a:rPr lang="en-US" sz="2400" i="1" dirty="0" smtClean="0">
                                  <a:latin typeface="Cambria Math" panose="02040503050406030204" pitchFamily="18" charset="0"/>
                                </a:rPr>
                              </m:ctrlPr>
                            </m:dPr>
                            <m:e>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𝑔</m:t>
                                  </m:r>
                                </m:e>
                                <m:sub>
                                  <m:r>
                                    <a:rPr lang="en-US" sz="2400" i="1" dirty="0">
                                      <a:latin typeface="Cambria Math" panose="02040503050406030204" pitchFamily="18" charset="0"/>
                                    </a:rPr>
                                    <m:t>1</m:t>
                                  </m:r>
                                </m:sub>
                                <m:sup>
                                  <m:r>
                                    <a:rPr lang="en-US" sz="2400" i="1" dirty="0">
                                      <a:latin typeface="Cambria Math" panose="02040503050406030204" pitchFamily="18" charset="0"/>
                                    </a:rPr>
                                    <m:t>𝑝</m:t>
                                  </m:r>
                                </m:sup>
                              </m:sSubSup>
                              <m:d>
                                <m:dPr>
                                  <m:ctrlPr>
                                    <a:rPr lang="en-US" sz="2400" i="1" dirty="0">
                                      <a:latin typeface="Cambria Math" panose="02040503050406030204" pitchFamily="18" charset="0"/>
                                    </a:rPr>
                                  </m:ctrlPr>
                                </m:dPr>
                                <m:e>
                                  <m:r>
                                    <a:rPr lang="en-US" sz="2400" i="1" dirty="0">
                                      <a:latin typeface="Cambria Math" panose="02040503050406030204" pitchFamily="18" charset="0"/>
                                    </a:rPr>
                                    <m:t>𝑥</m:t>
                                  </m:r>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𝑄</m:t>
                                      </m:r>
                                    </m:e>
                                    <m:sup>
                                      <m:r>
                                        <a:rPr lang="en-US" sz="2400" i="1" dirty="0">
                                          <a:latin typeface="Cambria Math" panose="02040503050406030204" pitchFamily="18" charset="0"/>
                                        </a:rPr>
                                        <m:t>2</m:t>
                                      </m:r>
                                    </m:sup>
                                  </m:sSup>
                                </m:e>
                              </m:d>
                              <m:r>
                                <a:rPr lang="en-US" sz="2400" b="0" i="1" dirty="0" smtClean="0">
                                  <a:latin typeface="Cambria Math" panose="02040503050406030204" pitchFamily="18" charset="0"/>
                                </a:rPr>
                                <m:t>−</m:t>
                              </m:r>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𝑔</m:t>
                                  </m:r>
                                </m:e>
                                <m:sub>
                                  <m:r>
                                    <a:rPr lang="en-US" sz="2400" i="1" dirty="0">
                                      <a:latin typeface="Cambria Math" panose="02040503050406030204" pitchFamily="18" charset="0"/>
                                    </a:rPr>
                                    <m:t>1</m:t>
                                  </m:r>
                                </m:sub>
                                <m:sup>
                                  <m:r>
                                    <a:rPr lang="en-US" sz="2400" i="1" dirty="0">
                                      <a:latin typeface="Cambria Math" panose="02040503050406030204" pitchFamily="18" charset="0"/>
                                    </a:rPr>
                                    <m:t>𝑛</m:t>
                                  </m:r>
                                </m:sup>
                              </m:sSubSup>
                              <m:d>
                                <m:dPr>
                                  <m:ctrlPr>
                                    <a:rPr lang="en-US" sz="2400" i="1" dirty="0">
                                      <a:latin typeface="Cambria Math" panose="02040503050406030204" pitchFamily="18" charset="0"/>
                                    </a:rPr>
                                  </m:ctrlPr>
                                </m:dPr>
                                <m:e>
                                  <m:r>
                                    <a:rPr lang="en-US" sz="2400" i="1" dirty="0">
                                      <a:latin typeface="Cambria Math" panose="02040503050406030204" pitchFamily="18" charset="0"/>
                                    </a:rPr>
                                    <m:t>𝑥</m:t>
                                  </m:r>
                                  <m:r>
                                    <a:rPr lang="en-US" sz="2400" i="1" dirty="0">
                                      <a:latin typeface="Cambria Math" panose="02040503050406030204" pitchFamily="18" charset="0"/>
                                    </a:rPr>
                                    <m:t>,</m:t>
                                  </m:r>
                                  <m:sSup>
                                    <m:sSupPr>
                                      <m:ctrlPr>
                                        <a:rPr lang="en-US" sz="2400" i="1" dirty="0">
                                          <a:latin typeface="Cambria Math" panose="02040503050406030204" pitchFamily="18" charset="0"/>
                                        </a:rPr>
                                      </m:ctrlPr>
                                    </m:sSupPr>
                                    <m:e>
                                      <m:r>
                                        <a:rPr lang="en-US" sz="2400" i="1" dirty="0">
                                          <a:latin typeface="Cambria Math" panose="02040503050406030204" pitchFamily="18" charset="0"/>
                                        </a:rPr>
                                        <m:t>𝑄</m:t>
                                      </m:r>
                                    </m:e>
                                    <m:sup>
                                      <m:r>
                                        <a:rPr lang="en-US" sz="2400" i="1" dirty="0">
                                          <a:latin typeface="Cambria Math" panose="02040503050406030204" pitchFamily="18" charset="0"/>
                                        </a:rPr>
                                        <m:t>2</m:t>
                                      </m:r>
                                    </m:sup>
                                  </m:sSup>
                                </m:e>
                              </m:d>
                            </m:e>
                          </m:d>
                        </m:e>
                      </m:nary>
                      <m:r>
                        <a:rPr lang="en-US" sz="2400" b="0" i="1" dirty="0" smtClean="0">
                          <a:latin typeface="Cambria Math" panose="02040503050406030204" pitchFamily="18" charset="0"/>
                        </a:rPr>
                        <m:t>𝑑𝑥</m:t>
                      </m:r>
                    </m:oMath>
                  </m:oMathPara>
                </a14:m>
                <a:endParaRPr lang="en-US" sz="2400" b="0" dirty="0"/>
              </a:p>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m:t>
                          </m:r>
                          <m:r>
                            <a:rPr lang="en-US" sz="2400" b="0" i="1" smtClean="0">
                              <a:latin typeface="Cambria Math" panose="02040503050406030204" pitchFamily="18" charset="0"/>
                            </a:rPr>
                            <m:t>𝑔</m:t>
                          </m:r>
                        </m:e>
                        <m:sub>
                          <m:r>
                            <a:rPr lang="en-US" sz="2400" b="0" i="1" smtClean="0">
                              <a:latin typeface="Cambria Math" panose="02040503050406030204" pitchFamily="18" charset="0"/>
                            </a:rPr>
                            <m:t>𝐴</m:t>
                          </m:r>
                        </m:sub>
                      </m:sSub>
                      <m:r>
                        <a:rPr lang="en-US" sz="2400" b="0" i="1" smtClean="0">
                          <a:latin typeface="Cambria Math" panose="02040503050406030204" pitchFamily="18" charset="0"/>
                        </a:rPr>
                        <m:t>/6</m:t>
                      </m:r>
                    </m:oMath>
                  </m:oMathPara>
                </a14:m>
                <a:endParaRPr lang="en-US" sz="2400" dirty="0"/>
              </a:p>
            </p:txBody>
          </p:sp>
        </mc:Choice>
        <mc:Fallback xmlns="">
          <p:sp>
            <p:nvSpPr>
              <p:cNvPr id="6" name="TextBox 5">
                <a:extLst>
                  <a:ext uri="{FF2B5EF4-FFF2-40B4-BE49-F238E27FC236}">
                    <a16:creationId xmlns:a16="http://schemas.microsoft.com/office/drawing/2014/main" id="{5E09D294-DA20-7F69-C852-A72AA926A0B9}"/>
                  </a:ext>
                </a:extLst>
              </p:cNvPr>
              <p:cNvSpPr txBox="1">
                <a:spLocks noRot="1" noChangeAspect="1" noMove="1" noResize="1" noEditPoints="1" noAdjustHandles="1" noChangeArrowheads="1" noChangeShapeType="1" noTextEdit="1"/>
              </p:cNvSpPr>
              <p:nvPr/>
            </p:nvSpPr>
            <p:spPr>
              <a:xfrm>
                <a:off x="920289" y="3429000"/>
                <a:ext cx="4058328" cy="1695529"/>
              </a:xfrm>
              <a:prstGeom prst="rect">
                <a:avLst/>
              </a:prstGeom>
              <a:blipFill>
                <a:blip r:embed="rId4"/>
                <a:stretch>
                  <a:fillRect l="-29907" t="-64925" b="-10746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059E526-B8D4-2736-0080-EF00BF00D550}"/>
              </a:ext>
            </a:extLst>
          </p:cNvPr>
          <p:cNvSpPr txBox="1"/>
          <p:nvPr/>
        </p:nvSpPr>
        <p:spPr>
          <a:xfrm>
            <a:off x="601328" y="5650980"/>
            <a:ext cx="4962274" cy="707886"/>
          </a:xfrm>
          <a:prstGeom prst="rect">
            <a:avLst/>
          </a:prstGeom>
          <a:noFill/>
        </p:spPr>
        <p:txBody>
          <a:bodyPr wrap="square" rtlCol="0">
            <a:spAutoFit/>
          </a:bodyPr>
          <a:lstStyle/>
          <a:p>
            <a:r>
              <a:rPr lang="en-US" sz="2000" dirty="0"/>
              <a:t>In the limit of Q</a:t>
            </a:r>
            <a:r>
              <a:rPr lang="en-US" sz="2000" baseline="30000" dirty="0"/>
              <a:t>2</a:t>
            </a:r>
            <a:r>
              <a:rPr lang="en-US" sz="2000" dirty="0"/>
              <a:t> → ∞ the integral is equal to the axial vector coupling constant</a:t>
            </a:r>
          </a:p>
        </p:txBody>
      </p:sp>
      <p:sp>
        <p:nvSpPr>
          <p:cNvPr id="9" name="TextBox 8">
            <a:extLst>
              <a:ext uri="{FF2B5EF4-FFF2-40B4-BE49-F238E27FC236}">
                <a16:creationId xmlns:a16="http://schemas.microsoft.com/office/drawing/2014/main" id="{AEA25062-2334-95DC-1B11-2ABB97A9679F}"/>
              </a:ext>
            </a:extLst>
          </p:cNvPr>
          <p:cNvSpPr txBox="1"/>
          <p:nvPr/>
        </p:nvSpPr>
        <p:spPr>
          <a:xfrm>
            <a:off x="9122813" y="1040336"/>
            <a:ext cx="2790789" cy="338554"/>
          </a:xfrm>
          <a:prstGeom prst="rect">
            <a:avLst/>
          </a:prstGeom>
          <a:noFill/>
        </p:spPr>
        <p:txBody>
          <a:bodyPr wrap="square" rtlCol="0">
            <a:spAutoFit/>
          </a:bodyPr>
          <a:lstStyle/>
          <a:p>
            <a:r>
              <a:rPr lang="en-US" sz="1600" dirty="0">
                <a:solidFill>
                  <a:schemeClr val="bg2">
                    <a:lumMod val="50000"/>
                  </a:schemeClr>
                </a:solidFill>
              </a:rPr>
              <a:t>Phys Rev D. 110, 074004 (2024)</a:t>
            </a:r>
          </a:p>
        </p:txBody>
      </p:sp>
    </p:spTree>
    <p:extLst>
      <p:ext uri="{BB962C8B-B14F-4D97-AF65-F5344CB8AC3E}">
        <p14:creationId xmlns:p14="http://schemas.microsoft.com/office/powerpoint/2010/main" val="4051708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60EC-BD28-4545-BC60-48D64F5E12A0}"/>
              </a:ext>
            </a:extLst>
          </p:cNvPr>
          <p:cNvSpPr>
            <a:spLocks noGrp="1"/>
          </p:cNvSpPr>
          <p:nvPr>
            <p:ph type="title"/>
          </p:nvPr>
        </p:nvSpPr>
        <p:spPr>
          <a:xfrm>
            <a:off x="838200" y="378003"/>
            <a:ext cx="10515600" cy="1325563"/>
          </a:xfrm>
        </p:spPr>
        <p:txBody>
          <a:bodyPr>
            <a:normAutofit/>
          </a:bodyPr>
          <a:lstStyle/>
          <a:p>
            <a:r>
              <a:rPr lang="en-US" sz="4000" dirty="0">
                <a:solidFill>
                  <a:schemeClr val="bg1"/>
                </a:solidFill>
              </a:rPr>
              <a:t>How do we “see” quarks and gluons?</a:t>
            </a:r>
          </a:p>
        </p:txBody>
      </p:sp>
      <p:pic>
        <p:nvPicPr>
          <p:cNvPr id="3" name="Picture 2" descr="Diagram&#10;&#10;Description automatically generated">
            <a:extLst>
              <a:ext uri="{FF2B5EF4-FFF2-40B4-BE49-F238E27FC236}">
                <a16:creationId xmlns:a16="http://schemas.microsoft.com/office/drawing/2014/main" id="{AF8EFC10-A208-5E01-99C2-3119829A7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32" r="2959" b="1"/>
          <a:stretch/>
        </p:blipFill>
        <p:spPr bwMode="auto">
          <a:xfrm>
            <a:off x="5421002" y="1835831"/>
            <a:ext cx="6770998" cy="480218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F97F578-2D78-72C1-CA0C-3F252BA53286}"/>
                  </a:ext>
                </a:extLst>
              </p:cNvPr>
              <p:cNvSpPr txBox="1"/>
              <p:nvPr/>
            </p:nvSpPr>
            <p:spPr>
              <a:xfrm>
                <a:off x="838200" y="2263472"/>
                <a:ext cx="3973484" cy="3680816"/>
              </a:xfrm>
              <a:prstGeom prst="rect">
                <a:avLst/>
              </a:prstGeom>
              <a:noFill/>
            </p:spPr>
            <p:txBody>
              <a:bodyPr wrap="square" rtlCol="0">
                <a:spAutoFit/>
              </a:bodyPr>
              <a:lstStyle/>
              <a:p>
                <a:r>
                  <a:rPr lang="en-US" dirty="0">
                    <a:solidFill>
                      <a:schemeClr val="bg1"/>
                    </a:solidFill>
                  </a:rPr>
                  <a:t>At the EIC we will use matter, electrons,  to probe inside nucleons and nuclei.</a:t>
                </a:r>
              </a:p>
              <a:p>
                <a:endParaRPr lang="en-US" dirty="0">
                  <a:solidFill>
                    <a:schemeClr val="bg1"/>
                  </a:solidFill>
                </a:endParaRPr>
              </a:p>
              <a:p>
                <a:r>
                  <a:rPr lang="en-US" dirty="0">
                    <a:solidFill>
                      <a:schemeClr val="bg1"/>
                    </a:solidFill>
                  </a:rPr>
                  <a:t>Resolution of matter microscope:</a:t>
                </a:r>
              </a:p>
              <a:p>
                <a:endParaRPr lang="en-US" dirty="0">
                  <a:solidFill>
                    <a:schemeClr val="bg1"/>
                  </a:solidFill>
                </a:endParaRPr>
              </a:p>
              <a:p>
                <a:pPr algn="ctr"/>
                <a14:m>
                  <m:oMath xmlns:m="http://schemas.openxmlformats.org/officeDocument/2006/math">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𝑄</m:t>
                        </m:r>
                      </m:e>
                      <m:sup>
                        <m:r>
                          <a:rPr lang="en-US" b="0" i="1" smtClean="0">
                            <a:solidFill>
                              <a:schemeClr val="bg1"/>
                            </a:solidFill>
                            <a:latin typeface="Cambria Math" panose="02040503050406030204" pitchFamily="18" charset="0"/>
                          </a:rPr>
                          <m:t>2</m:t>
                        </m:r>
                      </m:sup>
                    </m:sSup>
                    <m:r>
                      <a:rPr lang="en-US" b="0" i="0" smtClean="0">
                        <a:solidFill>
                          <a:schemeClr val="bg1"/>
                        </a:solidFill>
                        <a:latin typeface="Cambria Math" panose="02040503050406030204" pitchFamily="18" charset="0"/>
                      </a:rPr>
                      <m: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𝑝</m:t>
                        </m:r>
                      </m:e>
                      <m:sub>
                        <m:r>
                          <a:rPr lang="en-US" b="0" i="1" smtClean="0">
                            <a:solidFill>
                              <a:schemeClr val="bg1"/>
                            </a:solidFill>
                            <a:latin typeface="Cambria Math" panose="02040503050406030204" pitchFamily="18" charset="0"/>
                          </a:rPr>
                          <m:t>𝑒</m:t>
                        </m:r>
                      </m:sub>
                    </m:sSub>
                    <m:r>
                      <a:rPr lang="en-US" b="0" i="1" smtClean="0">
                        <a:solidFill>
                          <a:schemeClr val="bg1"/>
                        </a:solidFill>
                        <a:latin typeface="Cambria Math" panose="02040503050406030204" pitchFamily="18" charset="0"/>
                      </a:rPr>
                      <m:t>−</m:t>
                    </m:r>
                  </m:oMath>
                </a14:m>
                <a:r>
                  <a:rPr lang="en-US" dirty="0">
                    <a:solidFill>
                      <a:schemeClr val="bg1"/>
                    </a:solidFill>
                  </a:rPr>
                  <a:t>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𝑝</m:t>
                        </m:r>
                      </m:e>
                      <m:sub>
                        <m:r>
                          <a:rPr lang="en-US" i="1">
                            <a:solidFill>
                              <a:schemeClr val="bg1"/>
                            </a:solidFill>
                            <a:latin typeface="Cambria Math" panose="02040503050406030204" pitchFamily="18" charset="0"/>
                          </a:rPr>
                          <m:t>𝑒</m:t>
                        </m:r>
                      </m:sub>
                    </m:sSub>
                  </m:oMath>
                </a14:m>
                <a:r>
                  <a:rPr lang="en-US" dirty="0">
                    <a:solidFill>
                      <a:schemeClr val="bg1"/>
                    </a:solidFill>
                  </a:rPr>
                  <a:t>’)</a:t>
                </a:r>
                <a:r>
                  <a:rPr lang="en-US" baseline="30000" dirty="0">
                    <a:solidFill>
                      <a:schemeClr val="bg1"/>
                    </a:solidFill>
                  </a:rPr>
                  <a:t>2</a:t>
                </a:r>
              </a:p>
              <a:p>
                <a:endParaRPr lang="en-US" baseline="30000" dirty="0">
                  <a:solidFill>
                    <a:schemeClr val="bg1"/>
                  </a:solidFill>
                </a:endParaRPr>
              </a:p>
              <a:p>
                <a:endParaRPr lang="en-US" dirty="0">
                  <a:solidFill>
                    <a:schemeClr val="bg1"/>
                  </a:solidFill>
                </a:endParaRPr>
              </a:p>
              <a:p>
                <a:r>
                  <a:rPr lang="en-US" dirty="0">
                    <a:solidFill>
                      <a:schemeClr val="bg1"/>
                    </a:solidFill>
                  </a:rPr>
                  <a:t>Momentum Fraction of struck quark:</a:t>
                </a:r>
              </a:p>
              <a:p>
                <a:endParaRPr lang="en-US" dirty="0">
                  <a:solidFill>
                    <a:schemeClr val="bg1"/>
                  </a:solidFill>
                </a:endParaRPr>
              </a:p>
              <a:p>
                <a:pPr/>
                <a14:m>
                  <m:oMathPara xmlns:m="http://schemas.openxmlformats.org/officeDocument/2006/math">
                    <m:oMathParaPr>
                      <m:jc m:val="centerGroup"/>
                    </m:oMathParaPr>
                    <m:oMath xmlns:m="http://schemas.openxmlformats.org/officeDocument/2006/math">
                      <m:r>
                        <a:rPr lang="en-US" b="0" i="1" smtClean="0">
                          <a:solidFill>
                            <a:schemeClr val="bg1"/>
                          </a:solidFill>
                          <a:latin typeface="Cambria Math" panose="02040503050406030204" pitchFamily="18" charset="0"/>
                        </a:rPr>
                        <m:t>𝑥</m:t>
                      </m:r>
                      <m:r>
                        <a:rPr lang="en-US" b="0" i="1" smtClean="0">
                          <a:solidFill>
                            <a:schemeClr val="bg1"/>
                          </a:solidFill>
                          <a:latin typeface="Cambria Math" panose="02040503050406030204" pitchFamily="18" charset="0"/>
                        </a:rPr>
                        <m:t>= </m:t>
                      </m:r>
                      <m:f>
                        <m:fPr>
                          <m:ctrlPr>
                            <a:rPr lang="en-US" b="0" i="1" smtClean="0">
                              <a:solidFill>
                                <a:schemeClr val="bg1"/>
                              </a:solidFill>
                              <a:latin typeface="Cambria Math" panose="02040503050406030204" pitchFamily="18" charset="0"/>
                            </a:rPr>
                          </m:ctrlPr>
                        </m:fPr>
                        <m:num>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𝑄</m:t>
                              </m:r>
                            </m:e>
                            <m:sup>
                              <m:r>
                                <a:rPr lang="en-US" b="0" i="1" smtClean="0">
                                  <a:solidFill>
                                    <a:schemeClr val="bg1"/>
                                  </a:solidFill>
                                  <a:latin typeface="Cambria Math" panose="02040503050406030204" pitchFamily="18" charset="0"/>
                                </a:rPr>
                                <m:t>2</m:t>
                              </m:r>
                            </m:sup>
                          </m:sSup>
                        </m:num>
                        <m:den>
                          <m:r>
                            <a:rPr lang="en-US" b="0" i="1" smtClean="0">
                              <a:solidFill>
                                <a:schemeClr val="bg1"/>
                              </a:solidFill>
                              <a:latin typeface="Cambria Math" panose="02040503050406030204" pitchFamily="18" charset="0"/>
                            </a:rPr>
                            <m:t>2</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𝑝</m:t>
                              </m:r>
                            </m:e>
                            <m:sub>
                              <m:r>
                                <a:rPr lang="en-US" b="0" i="1" smtClean="0">
                                  <a:solidFill>
                                    <a:schemeClr val="bg1"/>
                                  </a:solidFill>
                                  <a:latin typeface="Cambria Math" panose="02040503050406030204" pitchFamily="18" charset="0"/>
                                </a:rPr>
                                <m:t>𝑝</m:t>
                              </m:r>
                            </m:sub>
                          </m:sSub>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m:t>
                              </m:r>
                              <m:r>
                                <a:rPr lang="en-US" b="0" i="1" smtClean="0">
                                  <a:solidFill>
                                    <a:schemeClr val="bg1"/>
                                  </a:solidFill>
                                  <a:latin typeface="Cambria Math" panose="02040503050406030204" pitchFamily="18" charset="0"/>
                                </a:rPr>
                                <m:t>𝑝</m:t>
                              </m:r>
                            </m:e>
                            <m:sub>
                              <m:r>
                                <a:rPr lang="en-US" b="0" i="1" smtClean="0">
                                  <a:solidFill>
                                    <a:schemeClr val="bg1"/>
                                  </a:solidFill>
                                  <a:latin typeface="Cambria Math" panose="02040503050406030204" pitchFamily="18" charset="0"/>
                                  <a:ea typeface="Cambria Math" panose="02040503050406030204" pitchFamily="18" charset="0"/>
                                </a:rPr>
                                <m:t>𝛾</m:t>
                              </m:r>
                            </m:sub>
                          </m:sSub>
                        </m:den>
                      </m:f>
                    </m:oMath>
                  </m:oMathPara>
                </a14:m>
                <a:endParaRPr lang="en-US" dirty="0">
                  <a:solidFill>
                    <a:schemeClr val="bg1"/>
                  </a:solidFill>
                </a:endParaRPr>
              </a:p>
              <a:p>
                <a:endParaRPr lang="en-US" dirty="0">
                  <a:solidFill>
                    <a:schemeClr val="bg1"/>
                  </a:solidFill>
                </a:endParaRPr>
              </a:p>
            </p:txBody>
          </p:sp>
        </mc:Choice>
        <mc:Fallback xmlns="">
          <p:sp>
            <p:nvSpPr>
              <p:cNvPr id="4" name="TextBox 3">
                <a:extLst>
                  <a:ext uri="{FF2B5EF4-FFF2-40B4-BE49-F238E27FC236}">
                    <a16:creationId xmlns:a16="http://schemas.microsoft.com/office/drawing/2014/main" id="{8F97F578-2D78-72C1-CA0C-3F252BA53286}"/>
                  </a:ext>
                </a:extLst>
              </p:cNvPr>
              <p:cNvSpPr txBox="1">
                <a:spLocks noRot="1" noChangeAspect="1" noMove="1" noResize="1" noEditPoints="1" noAdjustHandles="1" noChangeArrowheads="1" noChangeShapeType="1" noTextEdit="1"/>
              </p:cNvSpPr>
              <p:nvPr/>
            </p:nvSpPr>
            <p:spPr>
              <a:xfrm>
                <a:off x="838200" y="2263472"/>
                <a:ext cx="3973484" cy="3680816"/>
              </a:xfrm>
              <a:prstGeom prst="rect">
                <a:avLst/>
              </a:prstGeom>
              <a:blipFill>
                <a:blip r:embed="rId3"/>
                <a:stretch>
                  <a:fillRect l="-1597" t="-687" r="-1278"/>
                </a:stretch>
              </a:blipFill>
            </p:spPr>
            <p:txBody>
              <a:bodyPr/>
              <a:lstStyle/>
              <a:p>
                <a:r>
                  <a:rPr lang="en-US">
                    <a:noFill/>
                  </a:rPr>
                  <a:t> </a:t>
                </a:r>
              </a:p>
            </p:txBody>
          </p:sp>
        </mc:Fallback>
      </mc:AlternateContent>
    </p:spTree>
    <p:extLst>
      <p:ext uri="{BB962C8B-B14F-4D97-AF65-F5344CB8AC3E}">
        <p14:creationId xmlns:p14="http://schemas.microsoft.com/office/powerpoint/2010/main" val="1686671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A76D7-585C-5E49-2CE0-82E0F05939E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7301FC0-ACB7-FF7D-8B94-D530907884FC}"/>
              </a:ext>
            </a:extLst>
          </p:cNvPr>
          <p:cNvSpPr txBox="1">
            <a:spLocks/>
          </p:cNvSpPr>
          <p:nvPr/>
        </p:nvSpPr>
        <p:spPr>
          <a:xfrm>
            <a:off x="2949453" y="292226"/>
            <a:ext cx="5789149" cy="603125"/>
          </a:xfrm>
          <a:prstGeom prst="rect">
            <a:avLst/>
          </a:prstGeom>
          <a:solidFill>
            <a:srgbClr val="FF40FF">
              <a:alpha val="57000"/>
            </a:srgbClr>
          </a:solidFill>
          <a:ln w="25400">
            <a:solidFill>
              <a:srgbClr val="FF40FF"/>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Quark and Gluon HELICITY</a:t>
            </a:r>
            <a:endParaRPr lang="en-US" sz="3200" dirty="0"/>
          </a:p>
        </p:txBody>
      </p:sp>
      <p:sp>
        <p:nvSpPr>
          <p:cNvPr id="8" name="TextBox 7">
            <a:extLst>
              <a:ext uri="{FF2B5EF4-FFF2-40B4-BE49-F238E27FC236}">
                <a16:creationId xmlns:a16="http://schemas.microsoft.com/office/drawing/2014/main" id="{20AEF271-0A3C-0ADF-4E59-36EE1C56F842}"/>
              </a:ext>
            </a:extLst>
          </p:cNvPr>
          <p:cNvSpPr txBox="1"/>
          <p:nvPr/>
        </p:nvSpPr>
        <p:spPr>
          <a:xfrm>
            <a:off x="601328" y="1040336"/>
            <a:ext cx="4712794" cy="5817664"/>
          </a:xfrm>
          <a:prstGeom prst="rect">
            <a:avLst/>
          </a:prstGeom>
          <a:noFill/>
        </p:spPr>
        <p:txBody>
          <a:bodyPr wrap="square" rtlCol="0">
            <a:spAutoFit/>
          </a:bodyPr>
          <a:lstStyle/>
          <a:p>
            <a:r>
              <a:rPr lang="en-US" sz="2000" dirty="0"/>
              <a:t>Requires:</a:t>
            </a:r>
          </a:p>
          <a:p>
            <a:endParaRPr lang="en-US" sz="2000" dirty="0"/>
          </a:p>
          <a:p>
            <a:pPr marL="342900" indent="-342900">
              <a:buFont typeface="Arial" panose="020B0604020202020204" pitchFamily="34" charset="0"/>
              <a:buChar char="•"/>
            </a:pPr>
            <a:r>
              <a:rPr lang="en-US" sz="2000" dirty="0"/>
              <a:t>Measurement of double spin asymmetries where hadron spin is longitudinal and transverse to momentum.  Electron spin is always longitudinal.</a:t>
            </a:r>
          </a:p>
          <a:p>
            <a:endParaRPr lang="en-US" sz="2000" dirty="0"/>
          </a:p>
          <a:p>
            <a:pPr marL="342900" indent="-342900">
              <a:buFont typeface="Arial" panose="020B0604020202020204" pitchFamily="34" charset="0"/>
              <a:buChar char="•"/>
            </a:pPr>
            <a:r>
              <a:rPr lang="en-US" sz="2000" dirty="0"/>
              <a:t>Double tagging, i.e. both spectator protons from </a:t>
            </a:r>
            <a:r>
              <a:rPr lang="en-US" sz="2000" baseline="30000" dirty="0"/>
              <a:t>3</a:t>
            </a:r>
            <a:r>
              <a:rPr lang="en-US" sz="2000" dirty="0"/>
              <a:t>He are detected using far forward tracking and roman pot detectors spanning 4 &lt; </a:t>
            </a:r>
            <a:r>
              <a:rPr lang="en-US" sz="2000" dirty="0" err="1"/>
              <a:t>η</a:t>
            </a:r>
            <a:r>
              <a:rPr lang="en-US" sz="2000" dirty="0"/>
              <a:t> &lt; 6.</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Low x contribution to integral determined by subtracting simulated (aka measured) portion from calculation of total sum rule (next page).</a:t>
            </a:r>
          </a:p>
          <a:p>
            <a:endParaRPr lang="en-US" sz="2000" dirty="0"/>
          </a:p>
        </p:txBody>
      </p:sp>
      <p:pic>
        <p:nvPicPr>
          <p:cNvPr id="1026" name="Picture 2">
            <a:extLst>
              <a:ext uri="{FF2B5EF4-FFF2-40B4-BE49-F238E27FC236}">
                <a16:creationId xmlns:a16="http://schemas.microsoft.com/office/drawing/2014/main" id="{A4514E36-22BA-EA07-F82C-63E823E03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139" y="1409964"/>
            <a:ext cx="6493463" cy="515581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EF01D2D-A383-C0DF-577A-165B826E8F85}"/>
              </a:ext>
            </a:extLst>
          </p:cNvPr>
          <p:cNvSpPr txBox="1"/>
          <p:nvPr/>
        </p:nvSpPr>
        <p:spPr>
          <a:xfrm>
            <a:off x="9122813" y="968278"/>
            <a:ext cx="2790789" cy="338554"/>
          </a:xfrm>
          <a:prstGeom prst="rect">
            <a:avLst/>
          </a:prstGeom>
          <a:noFill/>
        </p:spPr>
        <p:txBody>
          <a:bodyPr wrap="square" rtlCol="0">
            <a:spAutoFit/>
          </a:bodyPr>
          <a:lstStyle/>
          <a:p>
            <a:r>
              <a:rPr lang="en-US" sz="1600" dirty="0">
                <a:solidFill>
                  <a:schemeClr val="bg2">
                    <a:lumMod val="50000"/>
                  </a:schemeClr>
                </a:solidFill>
              </a:rPr>
              <a:t>Phys Rev D. 110, 074004 (2024)</a:t>
            </a:r>
          </a:p>
        </p:txBody>
      </p:sp>
    </p:spTree>
    <p:extLst>
      <p:ext uri="{BB962C8B-B14F-4D97-AF65-F5344CB8AC3E}">
        <p14:creationId xmlns:p14="http://schemas.microsoft.com/office/powerpoint/2010/main" val="1956624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5E09A-9A30-32DB-5552-8BFD8F50E9E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B57E627-FAE2-AF9F-EA1C-DB591D1A2728}"/>
              </a:ext>
            </a:extLst>
          </p:cNvPr>
          <p:cNvSpPr txBox="1">
            <a:spLocks/>
          </p:cNvSpPr>
          <p:nvPr/>
        </p:nvSpPr>
        <p:spPr>
          <a:xfrm>
            <a:off x="1484242" y="194564"/>
            <a:ext cx="9223513" cy="901147"/>
          </a:xfrm>
          <a:prstGeom prst="rect">
            <a:avLst/>
          </a:prstGeom>
          <a:solidFill>
            <a:srgbClr val="FF40FF">
              <a:alpha val="57000"/>
            </a:srgbClr>
          </a:solidFill>
          <a:ln w="25400">
            <a:solidFill>
              <a:srgbClr val="FF40FF"/>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Exploit the Q</a:t>
            </a:r>
            <a:r>
              <a:rPr lang="en-US" sz="3600" baseline="30000" dirty="0"/>
              <a:t>2</a:t>
            </a:r>
            <a:r>
              <a:rPr lang="en-US" sz="3600" dirty="0"/>
              <a:t> evolution of BSR  to constrain ⍺</a:t>
            </a:r>
            <a:r>
              <a:rPr lang="en-US" sz="3600" baseline="-25000" dirty="0"/>
              <a:t>s</a:t>
            </a:r>
            <a:r>
              <a:rPr lang="en-US" sz="3600" dirty="0"/>
              <a:t> !</a:t>
            </a:r>
          </a:p>
        </p:txBody>
      </p:sp>
      <p:pic>
        <p:nvPicPr>
          <p:cNvPr id="2050" name="Picture 2">
            <a:extLst>
              <a:ext uri="{FF2B5EF4-FFF2-40B4-BE49-F238E27FC236}">
                <a16:creationId xmlns:a16="http://schemas.microsoft.com/office/drawing/2014/main" id="{4D3761E3-BEA9-341B-B95B-875328AC6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39" y="1570600"/>
            <a:ext cx="4533710" cy="49930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4DABE3A-1EE5-7F0B-CEC8-FA42031B0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713" y="3556907"/>
            <a:ext cx="5430996" cy="310652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43E8469-D1C6-8F0D-3BD0-DF4243FA5C9F}"/>
              </a:ext>
            </a:extLst>
          </p:cNvPr>
          <p:cNvGrpSpPr/>
          <p:nvPr/>
        </p:nvGrpSpPr>
        <p:grpSpPr>
          <a:xfrm>
            <a:off x="5870713" y="1407439"/>
            <a:ext cx="4987505" cy="2011680"/>
            <a:chOff x="1351721" y="1379194"/>
            <a:chExt cx="4987505" cy="2011680"/>
          </a:xfrm>
        </p:grpSpPr>
        <p:pic>
          <p:nvPicPr>
            <p:cNvPr id="5" name="Picture 4" descr="A math equations and numbers&#10;&#10;Description automatically generated with medium confidence">
              <a:extLst>
                <a:ext uri="{FF2B5EF4-FFF2-40B4-BE49-F238E27FC236}">
                  <a16:creationId xmlns:a16="http://schemas.microsoft.com/office/drawing/2014/main" id="{037A40BF-A3A6-2BE1-1B59-9B0C22C80B9E}"/>
                </a:ext>
              </a:extLst>
            </p:cNvPr>
            <p:cNvPicPr>
              <a:picLocks noChangeAspect="1"/>
            </p:cNvPicPr>
            <p:nvPr/>
          </p:nvPicPr>
          <p:blipFill>
            <a:blip r:embed="rId5"/>
            <a:srcRect t="21875" b="9375"/>
            <a:stretch/>
          </p:blipFill>
          <p:spPr>
            <a:xfrm>
              <a:off x="1351721" y="1379194"/>
              <a:ext cx="4987505" cy="201168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E8EC721-5EAD-2363-00BF-9F46F03EF1E8}"/>
                    </a:ext>
                  </a:extLst>
                </p:cNvPr>
                <p:cNvSpPr txBox="1"/>
                <p:nvPr/>
              </p:nvSpPr>
              <p:spPr>
                <a:xfrm>
                  <a:off x="1702168" y="1446058"/>
                  <a:ext cx="1239814" cy="473685"/>
                </a:xfrm>
                <a:prstGeom prst="rect">
                  <a:avLst/>
                </a:prstGeom>
                <a:noFill/>
              </p:spPr>
              <p:txBody>
                <a:bodyPr wrap="square" rtlCol="0">
                  <a:spAutoFit/>
                </a:bodyPr>
                <a:lstStyle/>
                <a:p>
                  <a:pPr algn="ctr"/>
                  <a14:m>
                    <m:oMath xmlns:m="http://schemas.openxmlformats.org/officeDocument/2006/math">
                      <m:sSubSup>
                        <m:sSubSupPr>
                          <m:ctrlPr>
                            <a:rPr lang="el-GR" i="1" smtClean="0">
                              <a:solidFill>
                                <a:schemeClr val="bg2">
                                  <a:lumMod val="50000"/>
                                </a:schemeClr>
                              </a:solidFill>
                              <a:latin typeface="Cambria Math" panose="02040503050406030204" pitchFamily="18" charset="0"/>
                              <a:ea typeface="Cambria Math" panose="02040503050406030204" pitchFamily="18" charset="0"/>
                            </a:rPr>
                          </m:ctrlPr>
                        </m:sSubSupPr>
                        <m:e>
                          <m:r>
                            <m:rPr>
                              <m:sty m:val="p"/>
                            </m:rPr>
                            <a:rPr lang="el-GR" i="1">
                              <a:solidFill>
                                <a:schemeClr val="bg2">
                                  <a:lumMod val="50000"/>
                                </a:schemeClr>
                              </a:solidFill>
                              <a:latin typeface="Cambria Math" panose="02040503050406030204" pitchFamily="18" charset="0"/>
                              <a:ea typeface="Cambria Math" panose="02040503050406030204" pitchFamily="18" charset="0"/>
                            </a:rPr>
                            <m:t>Γ</m:t>
                          </m:r>
                        </m:e>
                        <m:sub>
                          <m:r>
                            <a:rPr lang="en-US" b="0" i="1" smtClean="0">
                              <a:solidFill>
                                <a:schemeClr val="bg2">
                                  <a:lumMod val="50000"/>
                                </a:schemeClr>
                              </a:solidFill>
                              <a:latin typeface="Cambria Math" panose="02040503050406030204" pitchFamily="18" charset="0"/>
                              <a:ea typeface="Cambria Math" panose="02040503050406030204" pitchFamily="18" charset="0"/>
                            </a:rPr>
                            <m:t>1</m:t>
                          </m:r>
                        </m:sub>
                        <m:sup>
                          <m:r>
                            <a:rPr lang="en-US" b="0" i="1" smtClean="0">
                              <a:solidFill>
                                <a:schemeClr val="bg2">
                                  <a:lumMod val="50000"/>
                                </a:schemeClr>
                              </a:solidFill>
                              <a:latin typeface="Cambria Math" panose="02040503050406030204" pitchFamily="18" charset="0"/>
                              <a:ea typeface="Cambria Math" panose="02040503050406030204" pitchFamily="18" charset="0"/>
                            </a:rPr>
                            <m:t>𝑝</m:t>
                          </m:r>
                          <m:r>
                            <a:rPr lang="en-US" b="0" i="1" smtClean="0">
                              <a:solidFill>
                                <a:schemeClr val="bg2">
                                  <a:lumMod val="50000"/>
                                </a:schemeClr>
                              </a:solidFill>
                              <a:latin typeface="Cambria Math" panose="02040503050406030204" pitchFamily="18" charset="0"/>
                              <a:ea typeface="Cambria Math" panose="02040503050406030204" pitchFamily="18" charset="0"/>
                            </a:rPr>
                            <m:t>−</m:t>
                          </m:r>
                          <m:r>
                            <a:rPr lang="en-US" b="0" i="1" smtClean="0">
                              <a:solidFill>
                                <a:schemeClr val="bg2">
                                  <a:lumMod val="50000"/>
                                </a:schemeClr>
                              </a:solidFill>
                              <a:latin typeface="Cambria Math" panose="02040503050406030204" pitchFamily="18" charset="0"/>
                              <a:ea typeface="Cambria Math" panose="02040503050406030204" pitchFamily="18" charset="0"/>
                            </a:rPr>
                            <m:t>𝑛</m:t>
                          </m:r>
                        </m:sup>
                      </m:sSubSup>
                      <m:d>
                        <m:dPr>
                          <m:ctrlPr>
                            <a:rPr lang="el-GR" i="1" smtClean="0">
                              <a:solidFill>
                                <a:schemeClr val="bg2">
                                  <a:lumMod val="50000"/>
                                </a:schemeClr>
                              </a:solidFill>
                              <a:latin typeface="Cambria Math" panose="02040503050406030204" pitchFamily="18" charset="0"/>
                              <a:ea typeface="Cambria Math" panose="02040503050406030204" pitchFamily="18" charset="0"/>
                            </a:rPr>
                          </m:ctrlPr>
                        </m:dPr>
                        <m:e>
                          <m:sSup>
                            <m:sSupPr>
                              <m:ctrlPr>
                                <a:rPr lang="el-GR" i="1" smtClean="0">
                                  <a:solidFill>
                                    <a:schemeClr val="bg2">
                                      <a:lumMod val="50000"/>
                                    </a:schemeClr>
                                  </a:solidFill>
                                  <a:latin typeface="Cambria Math" panose="02040503050406030204" pitchFamily="18" charset="0"/>
                                  <a:ea typeface="Cambria Math" panose="02040503050406030204" pitchFamily="18" charset="0"/>
                                </a:rPr>
                              </m:ctrlPr>
                            </m:sSupPr>
                            <m:e>
                              <m:r>
                                <a:rPr lang="en-US" b="0" i="1" smtClean="0">
                                  <a:solidFill>
                                    <a:schemeClr val="bg2">
                                      <a:lumMod val="50000"/>
                                    </a:schemeClr>
                                  </a:solidFill>
                                  <a:latin typeface="Cambria Math" panose="02040503050406030204" pitchFamily="18" charset="0"/>
                                  <a:ea typeface="Cambria Math" panose="02040503050406030204" pitchFamily="18" charset="0"/>
                                </a:rPr>
                                <m:t>𝑄</m:t>
                              </m:r>
                            </m:e>
                            <m:sup>
                              <m:r>
                                <a:rPr lang="en-US" b="0" i="1" smtClean="0">
                                  <a:solidFill>
                                    <a:schemeClr val="bg2">
                                      <a:lumMod val="50000"/>
                                    </a:schemeClr>
                                  </a:solidFill>
                                  <a:latin typeface="Cambria Math" panose="02040503050406030204" pitchFamily="18" charset="0"/>
                                  <a:ea typeface="Cambria Math" panose="02040503050406030204" pitchFamily="18" charset="0"/>
                                </a:rPr>
                                <m:t>2</m:t>
                              </m:r>
                            </m:sup>
                          </m:sSup>
                        </m:e>
                      </m:d>
                    </m:oMath>
                  </a14:m>
                  <a:r>
                    <a:rPr lang="en-US" sz="2400" dirty="0"/>
                    <a:t> </a:t>
                  </a:r>
                </a:p>
              </p:txBody>
            </p:sp>
          </mc:Choice>
          <mc:Fallback xmlns="">
            <p:sp>
              <p:nvSpPr>
                <p:cNvPr id="2" name="TextBox 1">
                  <a:extLst>
                    <a:ext uri="{FF2B5EF4-FFF2-40B4-BE49-F238E27FC236}">
                      <a16:creationId xmlns:a16="http://schemas.microsoft.com/office/drawing/2014/main" id="{1E8EC721-5EAD-2363-00BF-9F46F03EF1E8}"/>
                    </a:ext>
                  </a:extLst>
                </p:cNvPr>
                <p:cNvSpPr txBox="1">
                  <a:spLocks noRot="1" noChangeAspect="1" noMove="1" noResize="1" noEditPoints="1" noAdjustHandles="1" noChangeArrowheads="1" noChangeShapeType="1" noTextEdit="1"/>
                </p:cNvSpPr>
                <p:nvPr/>
              </p:nvSpPr>
              <p:spPr>
                <a:xfrm>
                  <a:off x="1702168" y="1446058"/>
                  <a:ext cx="1239814" cy="473685"/>
                </a:xfrm>
                <a:prstGeom prst="rect">
                  <a:avLst/>
                </a:prstGeom>
                <a:blipFill>
                  <a:blip r:embed="rId6"/>
                  <a:stretch>
                    <a:fillRect/>
                  </a:stretch>
                </a:blipFill>
              </p:spPr>
              <p:txBody>
                <a:bodyPr/>
                <a:lstStyle/>
                <a:p>
                  <a:r>
                    <a:rPr lang="en-US">
                      <a:noFill/>
                    </a:rPr>
                    <a:t> </a:t>
                  </a:r>
                </a:p>
              </p:txBody>
            </p:sp>
          </mc:Fallback>
        </mc:AlternateContent>
      </p:grpSp>
      <p:sp>
        <p:nvSpPr>
          <p:cNvPr id="4" name="TextBox 3">
            <a:extLst>
              <a:ext uri="{FF2B5EF4-FFF2-40B4-BE49-F238E27FC236}">
                <a16:creationId xmlns:a16="http://schemas.microsoft.com/office/drawing/2014/main" id="{E8ACED03-965A-9554-DA86-8ED9C2A89369}"/>
              </a:ext>
            </a:extLst>
          </p:cNvPr>
          <p:cNvSpPr txBox="1"/>
          <p:nvPr/>
        </p:nvSpPr>
        <p:spPr>
          <a:xfrm>
            <a:off x="1525673" y="1241933"/>
            <a:ext cx="2790789" cy="338554"/>
          </a:xfrm>
          <a:prstGeom prst="rect">
            <a:avLst/>
          </a:prstGeom>
          <a:noFill/>
        </p:spPr>
        <p:txBody>
          <a:bodyPr wrap="square" rtlCol="0">
            <a:spAutoFit/>
          </a:bodyPr>
          <a:lstStyle/>
          <a:p>
            <a:r>
              <a:rPr lang="en-US" sz="1600" dirty="0">
                <a:solidFill>
                  <a:schemeClr val="bg2">
                    <a:lumMod val="50000"/>
                  </a:schemeClr>
                </a:solidFill>
              </a:rPr>
              <a:t>Phys Rev D. 110, 074004 (2024)</a:t>
            </a:r>
          </a:p>
        </p:txBody>
      </p:sp>
    </p:spTree>
    <p:extLst>
      <p:ext uri="{BB962C8B-B14F-4D97-AF65-F5344CB8AC3E}">
        <p14:creationId xmlns:p14="http://schemas.microsoft.com/office/powerpoint/2010/main" val="784767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15316C-D4DA-4F5F-C37C-A9462FD6A436}"/>
              </a:ext>
            </a:extLst>
          </p:cNvPr>
          <p:cNvSpPr txBox="1">
            <a:spLocks/>
          </p:cNvSpPr>
          <p:nvPr/>
        </p:nvSpPr>
        <p:spPr>
          <a:xfrm>
            <a:off x="2921001" y="1765426"/>
            <a:ext cx="6657678" cy="1117474"/>
          </a:xfrm>
          <a:prstGeom prst="rect">
            <a:avLst/>
          </a:prstGeom>
          <a:solidFill>
            <a:srgbClr val="00B0F0">
              <a:alpha val="57000"/>
            </a:srgbClr>
          </a:solidFill>
          <a:ln w="25400">
            <a:solidFill>
              <a:srgbClr val="00B0F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Orbital Angular Momentum</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D9D2277-75CB-FEA5-D7EC-F61E38848004}"/>
                  </a:ext>
                </a:extLst>
              </p:cNvPr>
              <p:cNvSpPr txBox="1"/>
              <p:nvPr/>
            </p:nvSpPr>
            <p:spPr>
              <a:xfrm>
                <a:off x="2281534" y="3251200"/>
                <a:ext cx="7628931" cy="9219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r>
                        <a:rPr lang="el-GR" sz="3200" b="0" i="1" smtClean="0">
                          <a:solidFill>
                            <a:srgbClr val="FF40FF"/>
                          </a:solidFill>
                          <a:latin typeface="Cambria Math" panose="02040503050406030204" pitchFamily="18" charset="0"/>
                          <a:ea typeface="Cambria Math" panose="02040503050406030204" pitchFamily="18" charset="0"/>
                        </a:rPr>
                        <m:t>𝛥𝛴</m:t>
                      </m:r>
                      <m:d>
                        <m:dPr>
                          <m:ctrlPr>
                            <a:rPr lang="el-GR" sz="3200" b="0" i="1" smtClean="0">
                              <a:solidFill>
                                <a:srgbClr val="FF40FF"/>
                              </a:solidFill>
                              <a:latin typeface="Cambria Math" panose="02040503050406030204" pitchFamily="18" charset="0"/>
                              <a:ea typeface="Cambria Math" panose="02040503050406030204" pitchFamily="18" charset="0"/>
                            </a:rPr>
                          </m:ctrlPr>
                        </m:dPr>
                        <m:e>
                          <m:r>
                            <a:rPr lang="el-GR" sz="3200" b="0" i="1" smtClean="0">
                              <a:solidFill>
                                <a:srgbClr val="FF40FF"/>
                              </a:solidFill>
                              <a:latin typeface="Cambria Math" panose="02040503050406030204" pitchFamily="18" charset="0"/>
                              <a:ea typeface="Cambria Math" panose="02040503050406030204" pitchFamily="18" charset="0"/>
                            </a:rPr>
                            <m:t>𝜇</m:t>
                          </m:r>
                        </m:e>
                      </m:d>
                      <m:r>
                        <a:rPr lang="en-US" sz="3200" b="0" i="1" smtClean="0">
                          <a:solidFill>
                            <a:srgbClr val="FF40FF"/>
                          </a:solidFill>
                          <a:latin typeface="Cambria Math" panose="02040503050406030204" pitchFamily="18" charset="0"/>
                          <a:ea typeface="Cambria Math" panose="02040503050406030204" pitchFamily="18" charset="0"/>
                        </a:rPr>
                        <m:t>+∆</m:t>
                      </m:r>
                      <m:r>
                        <a:rPr lang="en-US" sz="3200" b="0" i="1" smtClean="0">
                          <a:solidFill>
                            <a:srgbClr val="FF40FF"/>
                          </a:solidFill>
                          <a:latin typeface="Cambria Math" panose="02040503050406030204" pitchFamily="18" charset="0"/>
                          <a:ea typeface="Cambria Math" panose="02040503050406030204" pitchFamily="18" charset="0"/>
                        </a:rPr>
                        <m:t>𝐺</m:t>
                      </m:r>
                      <m:d>
                        <m:dPr>
                          <m:ctrlPr>
                            <a:rPr lang="en-US" sz="3200" i="1" smtClean="0">
                              <a:solidFill>
                                <a:srgbClr val="FF40FF"/>
                              </a:solidFill>
                              <a:latin typeface="Cambria Math" panose="02040503050406030204" pitchFamily="18" charset="0"/>
                              <a:ea typeface="Cambria Math" panose="02040503050406030204" pitchFamily="18" charset="0"/>
                            </a:rPr>
                          </m:ctrlPr>
                        </m:dPr>
                        <m:e>
                          <m:r>
                            <a:rPr lang="en-US" sz="3200" b="0" i="1" smtClean="0">
                              <a:solidFill>
                                <a:srgbClr val="FF40FF"/>
                              </a:solidFill>
                              <a:latin typeface="Cambria Math" panose="02040503050406030204" pitchFamily="18" charset="0"/>
                              <a:ea typeface="Cambria Math" panose="02040503050406030204" pitchFamily="18" charset="0"/>
                            </a:rPr>
                            <m:t>𝜇</m:t>
                          </m:r>
                        </m:e>
                      </m:d>
                      <m:r>
                        <a:rPr lang="en-US" sz="3200" b="0" i="1" smtClean="0">
                          <a:latin typeface="Cambria Math" panose="02040503050406030204" pitchFamily="18" charset="0"/>
                          <a:ea typeface="Cambria Math" panose="02040503050406030204" pitchFamily="18" charset="0"/>
                        </a:rPr>
                        <m:t>+</m:t>
                      </m:r>
                      <m:sSub>
                        <m:sSubPr>
                          <m:ctrlPr>
                            <a:rPr lang="en-US" sz="3200" b="0" i="1" smtClean="0">
                              <a:solidFill>
                                <a:srgbClr val="00B0F0"/>
                              </a:solidFill>
                              <a:latin typeface="Cambria Math" panose="02040503050406030204" pitchFamily="18" charset="0"/>
                              <a:ea typeface="Cambria Math" panose="02040503050406030204" pitchFamily="18" charset="0"/>
                            </a:rPr>
                          </m:ctrlPr>
                        </m:sSubPr>
                        <m:e>
                          <m:r>
                            <a:rPr lang="en-US" sz="3200" b="0" i="1" smtClean="0">
                              <a:solidFill>
                                <a:srgbClr val="00B0F0"/>
                              </a:solidFill>
                              <a:latin typeface="Cambria Math" panose="02040503050406030204" pitchFamily="18" charset="0"/>
                              <a:ea typeface="Cambria Math" panose="02040503050406030204" pitchFamily="18" charset="0"/>
                            </a:rPr>
                            <m:t>𝐿</m:t>
                          </m:r>
                        </m:e>
                        <m:sub>
                          <m:r>
                            <a:rPr lang="en-US" sz="3200" b="0" i="1" smtClean="0">
                              <a:solidFill>
                                <a:srgbClr val="00B0F0"/>
                              </a:solidFill>
                              <a:latin typeface="Cambria Math" panose="02040503050406030204" pitchFamily="18" charset="0"/>
                              <a:ea typeface="Cambria Math" panose="02040503050406030204" pitchFamily="18" charset="0"/>
                            </a:rPr>
                            <m:t>𝑄</m:t>
                          </m:r>
                          <m:r>
                            <a:rPr lang="en-US" sz="3200" b="0" i="1" smtClean="0">
                              <a:solidFill>
                                <a:srgbClr val="00B0F0"/>
                              </a:solidFill>
                              <a:latin typeface="Cambria Math" panose="02040503050406030204" pitchFamily="18" charset="0"/>
                              <a:ea typeface="Cambria Math" panose="02040503050406030204" pitchFamily="18" charset="0"/>
                            </a:rPr>
                            <m:t>+</m:t>
                          </m:r>
                          <m:r>
                            <a:rPr lang="en-US" sz="3200" b="0" i="1" smtClean="0">
                              <a:solidFill>
                                <a:srgbClr val="00B0F0"/>
                              </a:solidFill>
                              <a:latin typeface="Cambria Math" panose="02040503050406030204" pitchFamily="18" charset="0"/>
                              <a:ea typeface="Cambria Math" panose="02040503050406030204" pitchFamily="18" charset="0"/>
                            </a:rPr>
                            <m:t>𝐺</m:t>
                          </m:r>
                        </m:sub>
                      </m:sSub>
                      <m:d>
                        <m:dPr>
                          <m:ctrlPr>
                            <a:rPr lang="en-US" sz="3200" b="0" i="1" smtClean="0">
                              <a:solidFill>
                                <a:srgbClr val="00B0F0"/>
                              </a:solidFill>
                              <a:latin typeface="Cambria Math" panose="02040503050406030204" pitchFamily="18" charset="0"/>
                              <a:ea typeface="Cambria Math" panose="02040503050406030204" pitchFamily="18" charset="0"/>
                            </a:rPr>
                          </m:ctrlPr>
                        </m:dPr>
                        <m:e>
                          <m:r>
                            <a:rPr lang="en-US" sz="3200" b="0" i="1" smtClean="0">
                              <a:solidFill>
                                <a:srgbClr val="00B0F0"/>
                              </a:solidFill>
                              <a:latin typeface="Cambria Math" panose="02040503050406030204" pitchFamily="18" charset="0"/>
                              <a:ea typeface="Cambria Math" panose="02040503050406030204" pitchFamily="18" charset="0"/>
                            </a:rPr>
                            <m:t>𝜇</m:t>
                          </m:r>
                        </m:e>
                      </m:d>
                    </m:oMath>
                  </m:oMathPara>
                </a14:m>
                <a:endParaRPr lang="en-US" sz="3200" i="1" dirty="0"/>
              </a:p>
            </p:txBody>
          </p:sp>
        </mc:Choice>
        <mc:Fallback xmlns="">
          <p:sp>
            <p:nvSpPr>
              <p:cNvPr id="4" name="TextBox 3">
                <a:extLst>
                  <a:ext uri="{FF2B5EF4-FFF2-40B4-BE49-F238E27FC236}">
                    <a16:creationId xmlns:a16="http://schemas.microsoft.com/office/drawing/2014/main" id="{2D9D2277-75CB-FEA5-D7EC-F61E38848004}"/>
                  </a:ext>
                </a:extLst>
              </p:cNvPr>
              <p:cNvSpPr txBox="1">
                <a:spLocks noRot="1" noChangeAspect="1" noMove="1" noResize="1" noEditPoints="1" noAdjustHandles="1" noChangeArrowheads="1" noChangeShapeType="1" noTextEdit="1"/>
              </p:cNvSpPr>
              <p:nvPr/>
            </p:nvSpPr>
            <p:spPr>
              <a:xfrm>
                <a:off x="2281534" y="3251200"/>
                <a:ext cx="7628931" cy="921984"/>
              </a:xfrm>
              <a:prstGeom prst="rect">
                <a:avLst/>
              </a:prstGeom>
              <a:blipFill>
                <a:blip r:embed="rId2"/>
                <a:stretch>
                  <a:fillRect b="-13514"/>
                </a:stretch>
              </a:blipFill>
            </p:spPr>
            <p:txBody>
              <a:bodyPr/>
              <a:lstStyle/>
              <a:p>
                <a:r>
                  <a:rPr lang="en-US">
                    <a:noFill/>
                  </a:rPr>
                  <a:t> </a:t>
                </a:r>
              </a:p>
            </p:txBody>
          </p:sp>
        </mc:Fallback>
      </mc:AlternateContent>
    </p:spTree>
    <p:extLst>
      <p:ext uri="{BB962C8B-B14F-4D97-AF65-F5344CB8AC3E}">
        <p14:creationId xmlns:p14="http://schemas.microsoft.com/office/powerpoint/2010/main" val="4136424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1A5B7-729E-D63C-79D7-4DCE7042C31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0A37324-264F-424F-63DE-4D2C51A2AD93}"/>
              </a:ext>
            </a:extLst>
          </p:cNvPr>
          <p:cNvSpPr txBox="1">
            <a:spLocks/>
          </p:cNvSpPr>
          <p:nvPr/>
        </p:nvSpPr>
        <p:spPr>
          <a:xfrm>
            <a:off x="3701631" y="241426"/>
            <a:ext cx="5318247" cy="622174"/>
          </a:xfrm>
          <a:prstGeom prst="rect">
            <a:avLst/>
          </a:prstGeom>
          <a:solidFill>
            <a:srgbClr val="00B0F0">
              <a:alpha val="57000"/>
            </a:srgbClr>
          </a:solidFill>
          <a:ln w="25400">
            <a:solidFill>
              <a:srgbClr val="00B0F0"/>
            </a:solidFill>
          </a:ln>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Orbital Angular Momentum</a:t>
            </a:r>
            <a:endParaRPr lang="en-US" sz="3200" dirty="0"/>
          </a:p>
        </p:txBody>
      </p:sp>
      <p:pic>
        <p:nvPicPr>
          <p:cNvPr id="5" name="Picture 8">
            <a:extLst>
              <a:ext uri="{FF2B5EF4-FFF2-40B4-BE49-F238E27FC236}">
                <a16:creationId xmlns:a16="http://schemas.microsoft.com/office/drawing/2014/main" id="{274DF92C-BD95-7A84-5CB4-C1C6EB38CF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90488" y="863600"/>
            <a:ext cx="7709845" cy="5994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BE1D5F5-827F-FA35-5532-7C4E5F343424}"/>
                  </a:ext>
                </a:extLst>
              </p:cNvPr>
              <p:cNvSpPr txBox="1"/>
              <p:nvPr/>
            </p:nvSpPr>
            <p:spPr>
              <a:xfrm>
                <a:off x="863600" y="2133600"/>
                <a:ext cx="3048000" cy="3785652"/>
              </a:xfrm>
              <a:prstGeom prst="rect">
                <a:avLst/>
              </a:prstGeom>
              <a:noFill/>
            </p:spPr>
            <p:txBody>
              <a:bodyPr wrap="square" rtlCol="0">
                <a:spAutoFit/>
              </a:bodyPr>
              <a:lstStyle/>
              <a:p>
                <a:r>
                  <a:rPr lang="en-US" sz="2400" dirty="0"/>
                  <a:t>Direct constraints  from the evaluation of values and errors on </a:t>
                </a:r>
                <a14:m>
                  <m:oMath xmlns:m="http://schemas.openxmlformats.org/officeDocument/2006/math">
                    <m:r>
                      <a:rPr lang="en-US" sz="2400" i="1" smtClean="0">
                        <a:latin typeface="Cambria Math" panose="02040503050406030204" pitchFamily="18" charset="0"/>
                        <a:ea typeface="Cambria Math" panose="02040503050406030204" pitchFamily="18" charset="0"/>
                      </a:rPr>
                      <m:t>∆</m:t>
                    </m:r>
                    <m:r>
                      <a:rPr lang="en-US" sz="2400" i="1" smtClean="0">
                        <a:latin typeface="Cambria Math" panose="02040503050406030204" pitchFamily="18" charset="0"/>
                        <a:ea typeface="Cambria Math" panose="02040503050406030204" pitchFamily="18" charset="0"/>
                      </a:rPr>
                      <m:t>𝜮</m:t>
                    </m:r>
                  </m:oMath>
                </a14:m>
                <a:r>
                  <a:rPr lang="en-US" sz="2400" dirty="0"/>
                  <a:t>  and </a:t>
                </a:r>
                <a14:m>
                  <m:oMath xmlns:m="http://schemas.openxmlformats.org/officeDocument/2006/math">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𝐺</m:t>
                    </m:r>
                  </m:oMath>
                </a14:m>
                <a:r>
                  <a:rPr lang="en-US" sz="2400" dirty="0"/>
                  <a:t> from EIC inclusive and SIDIS data.</a:t>
                </a:r>
              </a:p>
              <a:p>
                <a:endParaRPr lang="en-US" sz="2400" dirty="0"/>
              </a:p>
              <a:p>
                <a:r>
                  <a:rPr lang="en-US" sz="2400" dirty="0"/>
                  <a:t>Ellipses correspond to the 1σ correlated uncertainty.</a:t>
                </a:r>
              </a:p>
            </p:txBody>
          </p:sp>
        </mc:Choice>
        <mc:Fallback xmlns="">
          <p:sp>
            <p:nvSpPr>
              <p:cNvPr id="6" name="TextBox 5">
                <a:extLst>
                  <a:ext uri="{FF2B5EF4-FFF2-40B4-BE49-F238E27FC236}">
                    <a16:creationId xmlns:a16="http://schemas.microsoft.com/office/drawing/2014/main" id="{0BE1D5F5-827F-FA35-5532-7C4E5F343424}"/>
                  </a:ext>
                </a:extLst>
              </p:cNvPr>
              <p:cNvSpPr txBox="1">
                <a:spLocks noRot="1" noChangeAspect="1" noMove="1" noResize="1" noEditPoints="1" noAdjustHandles="1" noChangeArrowheads="1" noChangeShapeType="1" noTextEdit="1"/>
              </p:cNvSpPr>
              <p:nvPr/>
            </p:nvSpPr>
            <p:spPr>
              <a:xfrm>
                <a:off x="863600" y="2133600"/>
                <a:ext cx="3048000" cy="3785652"/>
              </a:xfrm>
              <a:prstGeom prst="rect">
                <a:avLst/>
              </a:prstGeom>
              <a:blipFill>
                <a:blip r:embed="rId3"/>
                <a:stretch>
                  <a:fillRect l="-3320" t="-1338" b="-2676"/>
                </a:stretch>
              </a:blipFill>
            </p:spPr>
            <p:txBody>
              <a:bodyPr/>
              <a:lstStyle/>
              <a:p>
                <a:r>
                  <a:rPr lang="en-US">
                    <a:noFill/>
                  </a:rPr>
                  <a:t> </a:t>
                </a:r>
              </a:p>
            </p:txBody>
          </p:sp>
        </mc:Fallback>
      </mc:AlternateContent>
    </p:spTree>
    <p:extLst>
      <p:ext uri="{BB962C8B-B14F-4D97-AF65-F5344CB8AC3E}">
        <p14:creationId xmlns:p14="http://schemas.microsoft.com/office/powerpoint/2010/main" val="1199387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4" name="Text Box 91">
                <a:extLst>
                  <a:ext uri="{FF2B5EF4-FFF2-40B4-BE49-F238E27FC236}">
                    <a16:creationId xmlns:a16="http://schemas.microsoft.com/office/drawing/2014/main" id="{33AC22A2-25F8-5B4E-A509-2B87BEC41184}"/>
                  </a:ext>
                </a:extLst>
              </p:cNvPr>
              <p:cNvSpPr txBox="1">
                <a:spLocks noChangeArrowheads="1"/>
              </p:cNvSpPr>
              <p:nvPr/>
            </p:nvSpPr>
            <p:spPr bwMode="auto">
              <a:xfrm>
                <a:off x="6246738" y="1256113"/>
                <a:ext cx="5746964" cy="1754326"/>
              </a:xfrm>
              <a:prstGeom prst="rect">
                <a:avLst/>
              </a:prstGeom>
              <a:noFill/>
              <a:ln w="9525">
                <a:noFill/>
                <a:miter lim="800000"/>
                <a:headEnd/>
                <a:tailEnd/>
              </a:ln>
            </p:spPr>
            <p:txBody>
              <a:bodyPr wrap="square">
                <a:spAutoFit/>
              </a:bodyPr>
              <a:lstStyle/>
              <a:p>
                <a:pPr defTabSz="1219170" fontAlgn="base">
                  <a:spcBef>
                    <a:spcPct val="0"/>
                  </a:spcBef>
                  <a:spcAft>
                    <a:spcPct val="0"/>
                  </a:spcAft>
                </a:pPr>
                <a:r>
                  <a:rPr lang="en-US" dirty="0">
                    <a:solidFill>
                      <a:srgbClr val="000000"/>
                    </a:solidFill>
                    <a:latin typeface="Arial" panose="020B0604020202020204" pitchFamily="34" charset="0"/>
                    <a:cs typeface="Arial" panose="020B0604020202020204" pitchFamily="34" charset="0"/>
                  </a:rPr>
                  <a:t>x</a:t>
                </a:r>
                <a:r>
                  <a:rPr lang="en-US" dirty="0">
                    <a:solidFill>
                      <a:srgbClr val="000000"/>
                    </a:solidFill>
                    <a:latin typeface="Times New Roman" pitchFamily="18" charset="0"/>
                    <a:cs typeface="Times New Roman" pitchFamily="18" charset="0"/>
                  </a:rPr>
                  <a:t>      </a:t>
                </a:r>
                <a:r>
                  <a:rPr lang="en-US" dirty="0" err="1">
                    <a:solidFill>
                      <a:srgbClr val="000000"/>
                    </a:solidFill>
                    <a:latin typeface="Times New Roman" pitchFamily="18" charset="0"/>
                    <a:cs typeface="Times New Roman" pitchFamily="18" charset="0"/>
                  </a:rPr>
                  <a:t>parton</a:t>
                </a:r>
                <a:r>
                  <a:rPr lang="en-US" dirty="0">
                    <a:solidFill>
                      <a:srgbClr val="000000"/>
                    </a:solidFill>
                    <a:latin typeface="Times New Roman" pitchFamily="18" charset="0"/>
                    <a:cs typeface="Times New Roman" pitchFamily="18" charset="0"/>
                  </a:rPr>
                  <a:t> longitudinal momentum fraction</a:t>
                </a:r>
              </a:p>
              <a:p>
                <a:pPr defTabSz="1219170"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a:p>
                <a:pPr defTabSz="1219170" fontAlgn="base">
                  <a:spcBef>
                    <a:spcPct val="0"/>
                  </a:spcBef>
                  <a:spcAft>
                    <a:spcPct val="0"/>
                  </a:spcAft>
                </a:pPr>
                <a:r>
                  <a:rPr lang="en-US" dirty="0">
                    <a:solidFill>
                      <a:srgbClr val="000000"/>
                    </a:solidFill>
                    <a:latin typeface="Arial" panose="020B0604020202020204" pitchFamily="34" charset="0"/>
                    <a:cs typeface="Arial" panose="020B0604020202020204" pitchFamily="34" charset="0"/>
                  </a:rPr>
                  <a:t>2ξ</a:t>
                </a:r>
                <a:r>
                  <a:rPr lang="en-US" dirty="0">
                    <a:solidFill>
                      <a:srgbClr val="000000"/>
                    </a:solidFill>
                    <a:latin typeface="Times New Roman" pitchFamily="18" charset="0"/>
                    <a:cs typeface="Times New Roman" pitchFamily="18" charset="0"/>
                  </a:rPr>
                  <a:t>    change in x of interacting </a:t>
                </a:r>
                <a:r>
                  <a:rPr lang="en-US" dirty="0" err="1">
                    <a:solidFill>
                      <a:srgbClr val="000000"/>
                    </a:solidFill>
                    <a:latin typeface="Times New Roman" pitchFamily="18" charset="0"/>
                    <a:cs typeface="Times New Roman" pitchFamily="18" charset="0"/>
                  </a:rPr>
                  <a:t>parton</a:t>
                </a:r>
                <a:r>
                  <a:rPr lang="en-US" dirty="0">
                    <a:solidFill>
                      <a:srgbClr val="000000"/>
                    </a:solidFill>
                    <a:latin typeface="Times New Roman" pitchFamily="18" charset="0"/>
                    <a:cs typeface="Times New Roman" pitchFamily="18" charset="0"/>
                  </a:rPr>
                  <a:t> </a:t>
                </a:r>
                <a:endParaRPr lang="en-US" dirty="0">
                  <a:solidFill>
                    <a:srgbClr val="000000"/>
                  </a:solidFill>
                  <a:latin typeface="Times New Roman" pitchFamily="18" charset="0"/>
                </a:endParaRPr>
              </a:p>
              <a:p>
                <a:pPr defTabSz="1219170"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a:p>
                <a:pPr defTabSz="1219170" fontAlgn="base">
                  <a:spcBef>
                    <a:spcPct val="0"/>
                  </a:spcBef>
                  <a:spcAft>
                    <a:spcPct val="0"/>
                  </a:spcAft>
                </a:pPr>
                <a:r>
                  <a:rPr lang="en-US" dirty="0">
                    <a:solidFill>
                      <a:srgbClr val="000000"/>
                    </a:solidFill>
                    <a:latin typeface="Arial" panose="020B0604020202020204" pitchFamily="34" charset="0"/>
                    <a:cs typeface="Arial" panose="020B0604020202020204" pitchFamily="34" charset="0"/>
                  </a:rPr>
                  <a:t>t = </a:t>
                </a:r>
                <a14:m>
                  <m:oMath xmlns:m="http://schemas.openxmlformats.org/officeDocument/2006/math">
                    <m:r>
                      <a:rPr lang="en-US"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baseline="30000" dirty="0">
                    <a:solidFill>
                      <a:srgbClr val="000000"/>
                    </a:solidFill>
                    <a:latin typeface="Arial" panose="020B0604020202020204" pitchFamily="34" charset="0"/>
                    <a:cs typeface="Arial" panose="020B0604020202020204" pitchFamily="34" charset="0"/>
                  </a:rPr>
                  <a:t>2 </a:t>
                </a:r>
                <a:r>
                  <a:rPr lang="en-US" dirty="0">
                    <a:solidFill>
                      <a:srgbClr val="000000"/>
                    </a:solidFill>
                    <a:latin typeface="Arial" panose="020B0604020202020204" pitchFamily="34" charset="0"/>
                    <a:cs typeface="Arial" panose="020B0604020202020204" pitchFamily="34" charset="0"/>
                  </a:rPr>
                  <a:t>= (p-p’)</a:t>
                </a:r>
                <a:r>
                  <a:rPr lang="en-US" baseline="30000" dirty="0">
                    <a:solidFill>
                      <a:srgbClr val="000000"/>
                    </a:solidFill>
                    <a:latin typeface="Arial" panose="020B0604020202020204" pitchFamily="34" charset="0"/>
                    <a:cs typeface="Arial" panose="020B0604020202020204" pitchFamily="34" charset="0"/>
                  </a:rPr>
                  <a:t>2</a:t>
                </a:r>
                <a:r>
                  <a:rPr lang="en-US" dirty="0">
                    <a:solidFill>
                      <a:srgbClr val="000000"/>
                    </a:solidFill>
                    <a:latin typeface="Arial" panose="020B0604020202020204" pitchFamily="34" charset="0"/>
                    <a:cs typeface="Arial" panose="020B0604020202020204" pitchFamily="34" charset="0"/>
                  </a:rPr>
                  <a:t>   </a:t>
                </a:r>
                <a:r>
                  <a:rPr lang="en-US" dirty="0">
                    <a:solidFill>
                      <a:srgbClr val="000000"/>
                    </a:solidFill>
                    <a:latin typeface="Times New Roman" panose="02020603050405020304" pitchFamily="18" charset="0"/>
                    <a:cs typeface="Times New Roman" panose="02020603050405020304" pitchFamily="18" charset="0"/>
                  </a:rPr>
                  <a:t>Fourier transform in t of GPDs at </a:t>
                </a:r>
                <a:r>
                  <a:rPr lang="en-US" dirty="0" err="1">
                    <a:solidFill>
                      <a:srgbClr val="000000"/>
                    </a:solidFill>
                    <a:latin typeface="Times New Roman" panose="02020603050405020304" pitchFamily="18" charset="0"/>
                    <a:cs typeface="Times New Roman" panose="02020603050405020304" pitchFamily="18" charset="0"/>
                  </a:rPr>
                  <a:t>ξ</a:t>
                </a:r>
                <a:r>
                  <a:rPr lang="en-US" dirty="0">
                    <a:solidFill>
                      <a:srgbClr val="000000"/>
                    </a:solidFill>
                    <a:latin typeface="Times New Roman" panose="02020603050405020304" pitchFamily="18" charset="0"/>
                    <a:cs typeface="Times New Roman" panose="02020603050405020304" pitchFamily="18" charset="0"/>
                  </a:rPr>
                  <a:t> =0 	      gives impact parameter </a:t>
                </a:r>
                <a14:m>
                  <m:oMath xmlns:m="http://schemas.openxmlformats.org/officeDocument/2006/math">
                    <m:sSub>
                      <m:sSubPr>
                        <m:ctrlPr>
                          <a:rPr lang="en-US" i="1" smtClean="0">
                            <a:solidFill>
                              <a:srgbClr val="000000"/>
                            </a:solidFill>
                            <a:latin typeface="Cambria Math" panose="02040503050406030204" pitchFamily="18" charset="0"/>
                            <a:cs typeface="Times New Roman" panose="02020603050405020304" pitchFamily="18" charset="0"/>
                          </a:rPr>
                        </m:ctrlPr>
                      </m:sSubPr>
                      <m:e>
                        <m:r>
                          <a:rPr lang="en-US" b="0" i="1" smtClean="0">
                            <a:solidFill>
                              <a:srgbClr val="000000"/>
                            </a:solidFill>
                            <a:latin typeface="Cambria Math" panose="02040503050406030204" pitchFamily="18" charset="0"/>
                            <a:cs typeface="Times New Roman" panose="02020603050405020304" pitchFamily="18" charset="0"/>
                          </a:rPr>
                          <m:t>𝑏</m:t>
                        </m:r>
                      </m:e>
                      <m:sub>
                        <m:r>
                          <a:rPr lang="en-US"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b>
                    </m:sSub>
                  </m:oMath>
                </a14:m>
                <a:r>
                  <a:rPr lang="en-US" dirty="0">
                    <a:solidFill>
                      <a:srgbClr val="000000"/>
                    </a:solidFill>
                    <a:latin typeface="Times New Roman" panose="02020603050405020304" pitchFamily="18" charset="0"/>
                    <a:cs typeface="Times New Roman" panose="02020603050405020304" pitchFamily="18" charset="0"/>
                  </a:rPr>
                  <a:t> distribution  </a:t>
                </a:r>
              </a:p>
            </p:txBody>
          </p:sp>
        </mc:Choice>
        <mc:Fallback xmlns="">
          <p:sp>
            <p:nvSpPr>
              <p:cNvPr id="54" name="Text Box 91">
                <a:extLst>
                  <a:ext uri="{FF2B5EF4-FFF2-40B4-BE49-F238E27FC236}">
                    <a16:creationId xmlns:a16="http://schemas.microsoft.com/office/drawing/2014/main" id="{33AC22A2-25F8-5B4E-A509-2B87BEC41184}"/>
                  </a:ext>
                </a:extLst>
              </p:cNvPr>
              <p:cNvSpPr txBox="1">
                <a:spLocks noRot="1" noChangeAspect="1" noMove="1" noResize="1" noEditPoints="1" noAdjustHandles="1" noChangeArrowheads="1" noChangeShapeType="1" noTextEdit="1"/>
              </p:cNvSpPr>
              <p:nvPr/>
            </p:nvSpPr>
            <p:spPr bwMode="auto">
              <a:xfrm>
                <a:off x="6246738" y="1256113"/>
                <a:ext cx="5746964" cy="1754326"/>
              </a:xfrm>
              <a:prstGeom prst="rect">
                <a:avLst/>
              </a:prstGeom>
              <a:blipFill>
                <a:blip r:embed="rId3"/>
                <a:stretch>
                  <a:fillRect l="-1104" t="-1429" b="-3571"/>
                </a:stretch>
              </a:blipFill>
              <a:ln w="9525">
                <a:noFill/>
                <a:miter lim="800000"/>
                <a:headEnd/>
                <a:tailEnd/>
              </a:ln>
            </p:spPr>
            <p:txBody>
              <a:bodyPr/>
              <a:lstStyle/>
              <a:p>
                <a:r>
                  <a:rPr lang="en-US">
                    <a:noFill/>
                  </a:rPr>
                  <a:t> </a:t>
                </a:r>
              </a:p>
            </p:txBody>
          </p:sp>
        </mc:Fallback>
      </mc:AlternateContent>
      <p:grpSp>
        <p:nvGrpSpPr>
          <p:cNvPr id="62" name="Group 61">
            <a:extLst>
              <a:ext uri="{FF2B5EF4-FFF2-40B4-BE49-F238E27FC236}">
                <a16:creationId xmlns:a16="http://schemas.microsoft.com/office/drawing/2014/main" id="{F6050932-47B7-14B9-D6AE-E8F656298D35}"/>
              </a:ext>
            </a:extLst>
          </p:cNvPr>
          <p:cNvGrpSpPr/>
          <p:nvPr/>
        </p:nvGrpSpPr>
        <p:grpSpPr>
          <a:xfrm>
            <a:off x="198298" y="217354"/>
            <a:ext cx="5161694" cy="4552615"/>
            <a:chOff x="528591" y="1362925"/>
            <a:chExt cx="5161694" cy="4552615"/>
          </a:xfrm>
        </p:grpSpPr>
        <p:pic>
          <p:nvPicPr>
            <p:cNvPr id="55" name="Picture 2" descr="Figure 1">
              <a:extLst>
                <a:ext uri="{FF2B5EF4-FFF2-40B4-BE49-F238E27FC236}">
                  <a16:creationId xmlns:a16="http://schemas.microsoft.com/office/drawing/2014/main" id="{58D67044-052F-A8F4-DE79-AEAD4F5B62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91" y="1362925"/>
              <a:ext cx="5161694" cy="4552615"/>
            </a:xfrm>
            <a:prstGeom prst="rect">
              <a:avLst/>
            </a:prstGeom>
            <a:noFill/>
            <a:extLst>
              <a:ext uri="{909E8E84-426E-40DD-AFC4-6F175D3DCCD1}">
                <a14:hiddenFill xmlns:a14="http://schemas.microsoft.com/office/drawing/2010/main">
                  <a:solidFill>
                    <a:srgbClr val="FFFFFF"/>
                  </a:solidFill>
                </a14:hiddenFill>
              </a:ext>
            </a:extLst>
          </p:spPr>
        </p:pic>
        <p:sp>
          <p:nvSpPr>
            <p:cNvPr id="56" name="Text Box 74">
              <a:extLst>
                <a:ext uri="{FF2B5EF4-FFF2-40B4-BE49-F238E27FC236}">
                  <a16:creationId xmlns:a16="http://schemas.microsoft.com/office/drawing/2014/main" id="{CDB1D603-41FB-C7A8-F94D-2150C4951C8E}"/>
                </a:ext>
              </a:extLst>
            </p:cNvPr>
            <p:cNvSpPr txBox="1">
              <a:spLocks noChangeArrowheads="1"/>
            </p:cNvSpPr>
            <p:nvPr/>
          </p:nvSpPr>
          <p:spPr bwMode="auto">
            <a:xfrm>
              <a:off x="1922344" y="4600052"/>
              <a:ext cx="3251202" cy="400110"/>
            </a:xfrm>
            <a:prstGeom prst="rect">
              <a:avLst/>
            </a:prstGeom>
            <a:noFill/>
            <a:ln w="9525">
              <a:noFill/>
              <a:miter lim="800000"/>
              <a:headEnd/>
              <a:tailEnd/>
            </a:ln>
          </p:spPr>
          <p:txBody>
            <a:bodyPr>
              <a:spAutoFit/>
            </a:bodyPr>
            <a:lstStyle/>
            <a:p>
              <a:pPr algn="ctr" defTabSz="1219170" fontAlgn="base">
                <a:spcBef>
                  <a:spcPct val="50000"/>
                </a:spcBef>
                <a:spcAft>
                  <a:spcPct val="0"/>
                </a:spcAft>
              </a:pPr>
              <a:r>
                <a:rPr lang="en-US" sz="2000" dirty="0">
                  <a:solidFill>
                    <a:srgbClr val="FF0000"/>
                  </a:solidFill>
                  <a:latin typeface="Bookman Old Style" pitchFamily="18" charset="0"/>
                </a:rPr>
                <a:t>H, E, H, E (</a:t>
              </a:r>
              <a:r>
                <a:rPr lang="en-US" sz="2000" dirty="0" err="1">
                  <a:solidFill>
                    <a:srgbClr val="FF0000"/>
                  </a:solidFill>
                  <a:latin typeface="Bookman Old Style" pitchFamily="18" charset="0"/>
                </a:rPr>
                <a:t>x,ξ,t</a:t>
              </a:r>
              <a:r>
                <a:rPr lang="en-US" sz="2000" dirty="0">
                  <a:solidFill>
                    <a:srgbClr val="FF0000"/>
                  </a:solidFill>
                  <a:latin typeface="Bookman Old Style" pitchFamily="18" charset="0"/>
                </a:rPr>
                <a:t>)</a:t>
              </a:r>
            </a:p>
          </p:txBody>
        </p:sp>
        <p:sp>
          <p:nvSpPr>
            <p:cNvPr id="57" name="TextBox 56">
              <a:extLst>
                <a:ext uri="{FF2B5EF4-FFF2-40B4-BE49-F238E27FC236}">
                  <a16:creationId xmlns:a16="http://schemas.microsoft.com/office/drawing/2014/main" id="{32839B4E-EE98-63F5-913D-184DA0EDC094}"/>
                </a:ext>
              </a:extLst>
            </p:cNvPr>
            <p:cNvSpPr txBox="1"/>
            <p:nvPr/>
          </p:nvSpPr>
          <p:spPr>
            <a:xfrm>
              <a:off x="3252718" y="4445464"/>
              <a:ext cx="827791" cy="646331"/>
            </a:xfrm>
            <a:prstGeom prst="rect">
              <a:avLst/>
            </a:prstGeom>
            <a:noFill/>
          </p:spPr>
          <p:txBody>
            <a:bodyPr wrap="square" rtlCol="0">
              <a:spAutoFit/>
            </a:bodyPr>
            <a:lstStyle/>
            <a:p>
              <a:r>
                <a:rPr lang="en-US" sz="1800" b="1" dirty="0">
                  <a:solidFill>
                    <a:srgbClr val="FF0000"/>
                  </a:solidFill>
                  <a:latin typeface="Times New Roman" pitchFamily="18" charset="0"/>
                </a:rPr>
                <a:t>~    ~</a:t>
              </a:r>
            </a:p>
            <a:p>
              <a:endParaRPr lang="en-US" sz="1800" b="1" dirty="0">
                <a:latin typeface="Times New Roman" pitchFamily="18" charset="0"/>
              </a:endParaRPr>
            </a:p>
          </p:txBody>
        </p:sp>
      </p:grpSp>
      <p:pic>
        <p:nvPicPr>
          <p:cNvPr id="3" name="Picture 84" descr="diagbh">
            <a:extLst>
              <a:ext uri="{FF2B5EF4-FFF2-40B4-BE49-F238E27FC236}">
                <a16:creationId xmlns:a16="http://schemas.microsoft.com/office/drawing/2014/main" id="{BCB62449-AE78-C392-2B51-7FCDC16579C8}"/>
              </a:ext>
            </a:extLst>
          </p:cNvPr>
          <p:cNvPicPr>
            <a:picLocks noChangeAspect="1" noChangeArrowheads="1"/>
          </p:cNvPicPr>
          <p:nvPr/>
        </p:nvPicPr>
        <p:blipFill>
          <a:blip r:embed="rId5" cstate="print"/>
          <a:srcRect/>
          <a:stretch>
            <a:fillRect/>
          </a:stretch>
        </p:blipFill>
        <p:spPr bwMode="auto">
          <a:xfrm>
            <a:off x="6096000" y="3464274"/>
            <a:ext cx="5751091" cy="1495992"/>
          </a:xfrm>
          <a:prstGeom prst="rect">
            <a:avLst/>
          </a:prstGeom>
          <a:noFill/>
          <a:ln w="9525">
            <a:noFill/>
            <a:miter lim="800000"/>
            <a:headEnd/>
            <a:tailEnd/>
          </a:ln>
        </p:spPr>
      </p:pic>
      <p:pic>
        <p:nvPicPr>
          <p:cNvPr id="4" name="Image 61">
            <a:extLst>
              <a:ext uri="{FF2B5EF4-FFF2-40B4-BE49-F238E27FC236}">
                <a16:creationId xmlns:a16="http://schemas.microsoft.com/office/drawing/2014/main" id="{4C01E6F9-2A55-F65C-51F2-90C81E712E19}"/>
              </a:ext>
            </a:extLst>
          </p:cNvPr>
          <p:cNvPicPr>
            <a:picLocks noChangeAspect="1"/>
          </p:cNvPicPr>
          <p:nvPr/>
        </p:nvPicPr>
        <p:blipFill>
          <a:blip r:embed="rId6"/>
          <a:stretch>
            <a:fillRect/>
          </a:stretch>
        </p:blipFill>
        <p:spPr>
          <a:xfrm>
            <a:off x="722264" y="5214471"/>
            <a:ext cx="11296901" cy="1190308"/>
          </a:xfrm>
          <a:prstGeom prst="rect">
            <a:avLst/>
          </a:prstGeom>
        </p:spPr>
      </p:pic>
      <p:sp>
        <p:nvSpPr>
          <p:cNvPr id="7" name="Title 1">
            <a:extLst>
              <a:ext uri="{FF2B5EF4-FFF2-40B4-BE49-F238E27FC236}">
                <a16:creationId xmlns:a16="http://schemas.microsoft.com/office/drawing/2014/main" id="{E70891EA-61BA-3960-1735-B20EF2C8600C}"/>
              </a:ext>
            </a:extLst>
          </p:cNvPr>
          <p:cNvSpPr txBox="1">
            <a:spLocks/>
          </p:cNvSpPr>
          <p:nvPr/>
        </p:nvSpPr>
        <p:spPr>
          <a:xfrm>
            <a:off x="3750216" y="84488"/>
            <a:ext cx="7832184" cy="1021802"/>
          </a:xfrm>
          <a:prstGeom prst="rect">
            <a:avLst/>
          </a:prstGeom>
          <a:solidFill>
            <a:srgbClr val="00B0F0">
              <a:alpha val="57000"/>
            </a:srgbClr>
          </a:solidFill>
          <a:ln w="25400">
            <a:solidFill>
              <a:srgbClr val="00B0F0"/>
            </a:solidFill>
          </a:ln>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Orbital Angular Momentum</a:t>
            </a:r>
          </a:p>
          <a:p>
            <a:r>
              <a:rPr lang="en-US" sz="3200" dirty="0"/>
              <a:t>… Also accessible via Deeply Virtual Compton Scattering </a:t>
            </a:r>
          </a:p>
        </p:txBody>
      </p:sp>
      <p:sp>
        <p:nvSpPr>
          <p:cNvPr id="9" name="TextBox 8">
            <a:extLst>
              <a:ext uri="{FF2B5EF4-FFF2-40B4-BE49-F238E27FC236}">
                <a16:creationId xmlns:a16="http://schemas.microsoft.com/office/drawing/2014/main" id="{C922E32E-FA64-5691-32CB-66DB96590FAF}"/>
              </a:ext>
            </a:extLst>
          </p:cNvPr>
          <p:cNvSpPr txBox="1"/>
          <p:nvPr/>
        </p:nvSpPr>
        <p:spPr>
          <a:xfrm>
            <a:off x="4357182" y="1036841"/>
            <a:ext cx="8357431"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2947327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6B55C-15C4-F3FA-500D-E6BD3A685A61}"/>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6CE180F9-6FE2-8B99-3384-BBD694CE890D}"/>
              </a:ext>
            </a:extLst>
          </p:cNvPr>
          <p:cNvGrpSpPr/>
          <p:nvPr/>
        </p:nvGrpSpPr>
        <p:grpSpPr>
          <a:xfrm>
            <a:off x="198298" y="217354"/>
            <a:ext cx="5161694" cy="4552615"/>
            <a:chOff x="528591" y="1362925"/>
            <a:chExt cx="5161694" cy="4552615"/>
          </a:xfrm>
        </p:grpSpPr>
        <p:pic>
          <p:nvPicPr>
            <p:cNvPr id="7" name="Picture 2" descr="Figure 1">
              <a:extLst>
                <a:ext uri="{FF2B5EF4-FFF2-40B4-BE49-F238E27FC236}">
                  <a16:creationId xmlns:a16="http://schemas.microsoft.com/office/drawing/2014/main" id="{5AE95281-A007-2280-4C94-A97627773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591" y="1362925"/>
              <a:ext cx="5161694" cy="4552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4">
              <a:extLst>
                <a:ext uri="{FF2B5EF4-FFF2-40B4-BE49-F238E27FC236}">
                  <a16:creationId xmlns:a16="http://schemas.microsoft.com/office/drawing/2014/main" id="{3AC3B63B-56BD-DF55-D2B5-9EA5A0EEBAB3}"/>
                </a:ext>
              </a:extLst>
            </p:cNvPr>
            <p:cNvSpPr txBox="1">
              <a:spLocks noChangeArrowheads="1"/>
            </p:cNvSpPr>
            <p:nvPr/>
          </p:nvSpPr>
          <p:spPr bwMode="auto">
            <a:xfrm>
              <a:off x="1922344" y="4600052"/>
              <a:ext cx="3251202" cy="400110"/>
            </a:xfrm>
            <a:prstGeom prst="rect">
              <a:avLst/>
            </a:prstGeom>
            <a:noFill/>
            <a:ln w="9525">
              <a:noFill/>
              <a:miter lim="800000"/>
              <a:headEnd/>
              <a:tailEnd/>
            </a:ln>
          </p:spPr>
          <p:txBody>
            <a:bodyPr>
              <a:spAutoFit/>
            </a:bodyPr>
            <a:lstStyle/>
            <a:p>
              <a:pPr algn="ctr" defTabSz="1219170" fontAlgn="base">
                <a:spcBef>
                  <a:spcPct val="50000"/>
                </a:spcBef>
                <a:spcAft>
                  <a:spcPct val="0"/>
                </a:spcAft>
              </a:pPr>
              <a:r>
                <a:rPr lang="en-US" sz="2000" dirty="0">
                  <a:solidFill>
                    <a:srgbClr val="FF0000"/>
                  </a:solidFill>
                  <a:latin typeface="Bookman Old Style" pitchFamily="18" charset="0"/>
                </a:rPr>
                <a:t>H, E, H, E (</a:t>
              </a:r>
              <a:r>
                <a:rPr lang="en-US" sz="2000" dirty="0" err="1">
                  <a:solidFill>
                    <a:srgbClr val="FF0000"/>
                  </a:solidFill>
                  <a:latin typeface="Bookman Old Style" pitchFamily="18" charset="0"/>
                </a:rPr>
                <a:t>x,ξ,t</a:t>
              </a:r>
              <a:r>
                <a:rPr lang="en-US" sz="2000" dirty="0">
                  <a:solidFill>
                    <a:srgbClr val="FF0000"/>
                  </a:solidFill>
                  <a:latin typeface="Bookman Old Style" pitchFamily="18" charset="0"/>
                </a:rPr>
                <a:t>)</a:t>
              </a:r>
            </a:p>
          </p:txBody>
        </p:sp>
        <p:sp>
          <p:nvSpPr>
            <p:cNvPr id="9" name="TextBox 8">
              <a:extLst>
                <a:ext uri="{FF2B5EF4-FFF2-40B4-BE49-F238E27FC236}">
                  <a16:creationId xmlns:a16="http://schemas.microsoft.com/office/drawing/2014/main" id="{11C8C1EF-CA59-93EB-C286-F552A4430C03}"/>
                </a:ext>
              </a:extLst>
            </p:cNvPr>
            <p:cNvSpPr txBox="1"/>
            <p:nvPr/>
          </p:nvSpPr>
          <p:spPr>
            <a:xfrm>
              <a:off x="3252718" y="4445464"/>
              <a:ext cx="827791" cy="646331"/>
            </a:xfrm>
            <a:prstGeom prst="rect">
              <a:avLst/>
            </a:prstGeom>
            <a:noFill/>
          </p:spPr>
          <p:txBody>
            <a:bodyPr wrap="square" rtlCol="0">
              <a:spAutoFit/>
            </a:bodyPr>
            <a:lstStyle/>
            <a:p>
              <a:r>
                <a:rPr lang="en-US" sz="1800" b="1" dirty="0">
                  <a:solidFill>
                    <a:srgbClr val="FF0000"/>
                  </a:solidFill>
                  <a:latin typeface="Times New Roman" pitchFamily="18" charset="0"/>
                </a:rPr>
                <a:t>~    ~</a:t>
              </a:r>
            </a:p>
            <a:p>
              <a:endParaRPr lang="en-US" sz="1800" b="1" dirty="0">
                <a:latin typeface="Times New Roman" pitchFamily="18" charset="0"/>
              </a:endParaRPr>
            </a:p>
          </p:txBody>
        </p:sp>
      </p:grpSp>
      <p:grpSp>
        <p:nvGrpSpPr>
          <p:cNvPr id="2" name="Group 1">
            <a:extLst>
              <a:ext uri="{FF2B5EF4-FFF2-40B4-BE49-F238E27FC236}">
                <a16:creationId xmlns:a16="http://schemas.microsoft.com/office/drawing/2014/main" id="{01A42C42-5D85-D969-C554-F4C918557ED1}"/>
              </a:ext>
            </a:extLst>
          </p:cNvPr>
          <p:cNvGrpSpPr/>
          <p:nvPr/>
        </p:nvGrpSpPr>
        <p:grpSpPr>
          <a:xfrm>
            <a:off x="5388426" y="4665771"/>
            <a:ext cx="5956215" cy="1552696"/>
            <a:chOff x="6235785" y="4930130"/>
            <a:chExt cx="5956215" cy="1552696"/>
          </a:xfrm>
        </p:grpSpPr>
        <p:graphicFrame>
          <p:nvGraphicFramePr>
            <p:cNvPr id="58" name="Object 117">
              <a:extLst>
                <a:ext uri="{FF2B5EF4-FFF2-40B4-BE49-F238E27FC236}">
                  <a16:creationId xmlns:a16="http://schemas.microsoft.com/office/drawing/2014/main" id="{6C17C7C4-B273-32EC-72CF-1734A2184391}"/>
                </a:ext>
              </a:extLst>
            </p:cNvPr>
            <p:cNvGraphicFramePr>
              <a:graphicFrameLocks noChangeAspect="1"/>
            </p:cNvGraphicFramePr>
            <p:nvPr>
              <p:extLst>
                <p:ext uri="{D42A27DB-BD31-4B8C-83A1-F6EECF244321}">
                  <p14:modId xmlns:p14="http://schemas.microsoft.com/office/powerpoint/2010/main" val="1552050706"/>
                </p:ext>
              </p:extLst>
            </p:nvPr>
          </p:nvGraphicFramePr>
          <p:xfrm>
            <a:off x="6235785" y="5422215"/>
            <a:ext cx="5753082" cy="689632"/>
          </p:xfrm>
          <a:graphic>
            <a:graphicData uri="http://schemas.openxmlformats.org/presentationml/2006/ole">
              <mc:AlternateContent xmlns:mc="http://schemas.openxmlformats.org/markup-compatibility/2006">
                <mc:Choice xmlns:v="urn:schemas-microsoft-com:vml" Requires="v">
                  <p:oleObj name="Équation" r:id="rId3" imgW="3352680" imgH="393480" progId="Equation.3">
                    <p:embed/>
                  </p:oleObj>
                </mc:Choice>
                <mc:Fallback>
                  <p:oleObj name="Équation" r:id="rId3" imgW="3352680" imgH="393480" progId="Equation.3">
                    <p:embed/>
                    <p:pic>
                      <p:nvPicPr>
                        <p:cNvPr id="58" name="Object 117">
                          <a:extLst>
                            <a:ext uri="{FF2B5EF4-FFF2-40B4-BE49-F238E27FC236}">
                              <a16:creationId xmlns:a16="http://schemas.microsoft.com/office/drawing/2014/main" id="{30784306-207A-4C91-D63E-17DB7ED22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785" y="5422215"/>
                          <a:ext cx="5753082" cy="689632"/>
                        </a:xfrm>
                        <a:prstGeom prst="rect">
                          <a:avLst/>
                        </a:prstGeom>
                        <a:noFill/>
                        <a:ln w="9525">
                          <a:solidFill>
                            <a:srgbClr val="000000"/>
                          </a:solidFill>
                          <a:miter lim="800000"/>
                          <a:headEnd/>
                          <a:tailEnd/>
                        </a:ln>
                      </p:spPr>
                    </p:pic>
                  </p:oleObj>
                </mc:Fallback>
              </mc:AlternateContent>
            </a:graphicData>
          </a:graphic>
        </p:graphicFrame>
        <p:sp>
          <p:nvSpPr>
            <p:cNvPr id="59" name="Text Box 142">
              <a:extLst>
                <a:ext uri="{FF2B5EF4-FFF2-40B4-BE49-F238E27FC236}">
                  <a16:creationId xmlns:a16="http://schemas.microsoft.com/office/drawing/2014/main" id="{B9E481AD-91C3-F388-9384-AED7ECC2C469}"/>
                </a:ext>
              </a:extLst>
            </p:cNvPr>
            <p:cNvSpPr txBox="1">
              <a:spLocks noChangeArrowheads="1"/>
            </p:cNvSpPr>
            <p:nvPr/>
          </p:nvSpPr>
          <p:spPr bwMode="auto">
            <a:xfrm>
              <a:off x="9501263" y="6144272"/>
              <a:ext cx="2690737" cy="338554"/>
            </a:xfrm>
            <a:prstGeom prst="rect">
              <a:avLst/>
            </a:prstGeom>
            <a:noFill/>
            <a:ln w="9525">
              <a:noFill/>
              <a:miter lim="800000"/>
              <a:headEnd/>
              <a:tailEnd/>
            </a:ln>
          </p:spPr>
          <p:txBody>
            <a:bodyPr wrap="none">
              <a:spAutoFit/>
            </a:bodyPr>
            <a:lstStyle/>
            <a:p>
              <a:pPr defTabSz="1219170" fontAlgn="base">
                <a:spcBef>
                  <a:spcPct val="0"/>
                </a:spcBef>
                <a:spcAft>
                  <a:spcPct val="0"/>
                </a:spcAft>
              </a:pPr>
              <a:r>
                <a:rPr lang="en-US" sz="1600" dirty="0">
                  <a:solidFill>
                    <a:srgbClr val="000000"/>
                  </a:solidFill>
                  <a:latin typeface="Times New Roman" pitchFamily="18" charset="0"/>
                </a:rPr>
                <a:t>X. Ji, Phy.Rev.Lett.78 (1997)  </a:t>
              </a:r>
            </a:p>
          </p:txBody>
        </p:sp>
        <p:sp>
          <p:nvSpPr>
            <p:cNvPr id="60" name="TextBox 59">
              <a:extLst>
                <a:ext uri="{FF2B5EF4-FFF2-40B4-BE49-F238E27FC236}">
                  <a16:creationId xmlns:a16="http://schemas.microsoft.com/office/drawing/2014/main" id="{C760D49E-0267-192A-C51E-BABD766AB3E8}"/>
                </a:ext>
              </a:extLst>
            </p:cNvPr>
            <p:cNvSpPr txBox="1"/>
            <p:nvPr/>
          </p:nvSpPr>
          <p:spPr>
            <a:xfrm>
              <a:off x="6720641" y="4930130"/>
              <a:ext cx="4663441" cy="369332"/>
            </a:xfrm>
            <a:prstGeom prst="rect">
              <a:avLst/>
            </a:prstGeom>
            <a:noFill/>
          </p:spPr>
          <p:txBody>
            <a:bodyPr wrap="square" rtlCol="0">
              <a:spAutoFit/>
            </a:bodyPr>
            <a:lstStyle/>
            <a:p>
              <a:r>
                <a:rPr lang="en-US" dirty="0"/>
                <a:t>QUARK ANGULAR MOMENTUM :  Ji Sum Rule</a:t>
              </a:r>
            </a:p>
          </p:txBody>
        </p:sp>
      </p:grpSp>
      <p:grpSp>
        <p:nvGrpSpPr>
          <p:cNvPr id="5" name="Group 4">
            <a:extLst>
              <a:ext uri="{FF2B5EF4-FFF2-40B4-BE49-F238E27FC236}">
                <a16:creationId xmlns:a16="http://schemas.microsoft.com/office/drawing/2014/main" id="{BE84E21E-0A69-A478-7D06-2AA155CCAABD}"/>
              </a:ext>
            </a:extLst>
          </p:cNvPr>
          <p:cNvGrpSpPr/>
          <p:nvPr/>
        </p:nvGrpSpPr>
        <p:grpSpPr>
          <a:xfrm>
            <a:off x="6474343" y="1497591"/>
            <a:ext cx="4393817" cy="2532020"/>
            <a:chOff x="6790196" y="2067290"/>
            <a:chExt cx="4393817" cy="2532020"/>
          </a:xfrm>
        </p:grpSpPr>
        <p:graphicFrame>
          <p:nvGraphicFramePr>
            <p:cNvPr id="61" name="Object 115">
              <a:extLst>
                <a:ext uri="{FF2B5EF4-FFF2-40B4-BE49-F238E27FC236}">
                  <a16:creationId xmlns:a16="http://schemas.microsoft.com/office/drawing/2014/main" id="{2095B20B-B42E-0E77-4F42-BF299CAC81FB}"/>
                </a:ext>
              </a:extLst>
            </p:cNvPr>
            <p:cNvGraphicFramePr>
              <a:graphicFrameLocks noChangeAspect="1"/>
            </p:cNvGraphicFramePr>
            <p:nvPr>
              <p:extLst>
                <p:ext uri="{D42A27DB-BD31-4B8C-83A1-F6EECF244321}">
                  <p14:modId xmlns:p14="http://schemas.microsoft.com/office/powerpoint/2010/main" val="1555146598"/>
                </p:ext>
              </p:extLst>
            </p:nvPr>
          </p:nvGraphicFramePr>
          <p:xfrm>
            <a:off x="6790196" y="2509694"/>
            <a:ext cx="4154669" cy="1751062"/>
          </p:xfrm>
          <a:graphic>
            <a:graphicData uri="http://schemas.openxmlformats.org/presentationml/2006/ole">
              <mc:AlternateContent xmlns:mc="http://schemas.openxmlformats.org/markup-compatibility/2006">
                <mc:Choice xmlns:v="urn:schemas-microsoft-com:vml" Requires="v">
                  <p:oleObj name="Équation" r:id="rId5" imgW="2286000" imgH="965160" progId="Equation.3">
                    <p:embed/>
                  </p:oleObj>
                </mc:Choice>
                <mc:Fallback>
                  <p:oleObj name="Équation" r:id="rId5" imgW="2286000" imgH="965160" progId="Equation.3">
                    <p:embed/>
                    <p:pic>
                      <p:nvPicPr>
                        <p:cNvPr id="61" name="Object 115">
                          <a:extLst>
                            <a:ext uri="{FF2B5EF4-FFF2-40B4-BE49-F238E27FC236}">
                              <a16:creationId xmlns:a16="http://schemas.microsoft.com/office/drawing/2014/main" id="{601CB083-C89B-9423-4997-E36AE4D72D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0196" y="2509694"/>
                          <a:ext cx="4154669" cy="1751062"/>
                        </a:xfrm>
                        <a:prstGeom prst="rect">
                          <a:avLst/>
                        </a:prstGeom>
                        <a:noFill/>
                        <a:ln w="9525">
                          <a:solidFill>
                            <a:schemeClr val="tx1"/>
                          </a:solidFill>
                          <a:miter lim="800000"/>
                          <a:headEnd/>
                          <a:tailEnd/>
                        </a:ln>
                      </p:spPr>
                    </p:pic>
                  </p:oleObj>
                </mc:Fallback>
              </mc:AlternateContent>
            </a:graphicData>
          </a:graphic>
        </p:graphicFrame>
        <p:sp>
          <p:nvSpPr>
            <p:cNvPr id="63" name="Text Box 142">
              <a:extLst>
                <a:ext uri="{FF2B5EF4-FFF2-40B4-BE49-F238E27FC236}">
                  <a16:creationId xmlns:a16="http://schemas.microsoft.com/office/drawing/2014/main" id="{CD5524CA-5571-7DFD-8902-9EC87578A4D7}"/>
                </a:ext>
              </a:extLst>
            </p:cNvPr>
            <p:cNvSpPr txBox="1">
              <a:spLocks noChangeArrowheads="1"/>
            </p:cNvSpPr>
            <p:nvPr/>
          </p:nvSpPr>
          <p:spPr bwMode="auto">
            <a:xfrm>
              <a:off x="7818513" y="4260756"/>
              <a:ext cx="3365500" cy="338554"/>
            </a:xfrm>
            <a:prstGeom prst="rect">
              <a:avLst/>
            </a:prstGeom>
            <a:noFill/>
            <a:ln w="9525">
              <a:noFill/>
              <a:miter lim="800000"/>
              <a:headEnd/>
              <a:tailEnd/>
            </a:ln>
          </p:spPr>
          <p:txBody>
            <a:bodyPr>
              <a:spAutoFit/>
            </a:bodyPr>
            <a:lstStyle/>
            <a:p>
              <a:pPr defTabSz="1219170" fontAlgn="base">
                <a:spcBef>
                  <a:spcPct val="0"/>
                </a:spcBef>
                <a:spcAft>
                  <a:spcPct val="0"/>
                </a:spcAft>
              </a:pPr>
              <a:r>
                <a:rPr lang="en-US" sz="1600" dirty="0">
                  <a:solidFill>
                    <a:srgbClr val="000000"/>
                  </a:solidFill>
                  <a:latin typeface="Times New Roman" pitchFamily="18" charset="0"/>
                </a:rPr>
                <a:t>M. </a:t>
              </a:r>
              <a:r>
                <a:rPr lang="en-US" sz="1600" dirty="0" err="1">
                  <a:solidFill>
                    <a:srgbClr val="000000"/>
                  </a:solidFill>
                  <a:latin typeface="Times New Roman" pitchFamily="18" charset="0"/>
                </a:rPr>
                <a:t>Burkardt</a:t>
              </a:r>
              <a:r>
                <a:rPr lang="en-US" sz="1600" dirty="0">
                  <a:solidFill>
                    <a:srgbClr val="000000"/>
                  </a:solidFill>
                  <a:latin typeface="Times New Roman" pitchFamily="18" charset="0"/>
                </a:rPr>
                <a:t>, P</a:t>
              </a:r>
              <a:r>
                <a:rPr lang="nn-NO" sz="1600" dirty="0">
                  <a:solidFill>
                    <a:srgbClr val="000000"/>
                  </a:solidFill>
                  <a:latin typeface="Times New Roman" pitchFamily="18" charset="0"/>
                </a:rPr>
                <a:t>RD 62, 71503 (2000)</a:t>
              </a:r>
            </a:p>
          </p:txBody>
        </p:sp>
        <p:sp>
          <p:nvSpPr>
            <p:cNvPr id="64" name="TextBox 63">
              <a:extLst>
                <a:ext uri="{FF2B5EF4-FFF2-40B4-BE49-F238E27FC236}">
                  <a16:creationId xmlns:a16="http://schemas.microsoft.com/office/drawing/2014/main" id="{7F18DCA0-5A8A-431C-EEE6-A332AE44D525}"/>
                </a:ext>
              </a:extLst>
            </p:cNvPr>
            <p:cNvSpPr txBox="1"/>
            <p:nvPr/>
          </p:nvSpPr>
          <p:spPr>
            <a:xfrm>
              <a:off x="6827175" y="2067290"/>
              <a:ext cx="4255090" cy="381028"/>
            </a:xfrm>
            <a:prstGeom prst="rect">
              <a:avLst/>
            </a:prstGeom>
            <a:noFill/>
          </p:spPr>
          <p:txBody>
            <a:bodyPr wrap="square" rtlCol="0">
              <a:spAutoFit/>
            </a:bodyPr>
            <a:lstStyle/>
            <a:p>
              <a:r>
                <a:rPr lang="en-US" dirty="0"/>
                <a:t>3D QUARK NUMBER DENSITY &amp; HELICITY</a:t>
              </a:r>
            </a:p>
          </p:txBody>
        </p:sp>
      </p:grpSp>
      <p:sp>
        <p:nvSpPr>
          <p:cNvPr id="3" name="Title 1">
            <a:extLst>
              <a:ext uri="{FF2B5EF4-FFF2-40B4-BE49-F238E27FC236}">
                <a16:creationId xmlns:a16="http://schemas.microsoft.com/office/drawing/2014/main" id="{5130676A-BCD2-97C6-D071-2A9625AC5228}"/>
              </a:ext>
            </a:extLst>
          </p:cNvPr>
          <p:cNvSpPr txBox="1">
            <a:spLocks/>
          </p:cNvSpPr>
          <p:nvPr/>
        </p:nvSpPr>
        <p:spPr>
          <a:xfrm>
            <a:off x="4069983" y="90171"/>
            <a:ext cx="5318247" cy="622174"/>
          </a:xfrm>
          <a:prstGeom prst="rect">
            <a:avLst/>
          </a:prstGeom>
          <a:solidFill>
            <a:srgbClr val="00B0F0">
              <a:alpha val="57000"/>
            </a:srgbClr>
          </a:solidFill>
          <a:ln w="25400">
            <a:solidFill>
              <a:srgbClr val="00B0F0"/>
            </a:solidFill>
          </a:ln>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Orbital Angular Momentum</a:t>
            </a:r>
            <a:endParaRPr lang="en-US" sz="3200" dirty="0"/>
          </a:p>
        </p:txBody>
      </p:sp>
    </p:spTree>
    <p:extLst>
      <p:ext uri="{BB962C8B-B14F-4D97-AF65-F5344CB8AC3E}">
        <p14:creationId xmlns:p14="http://schemas.microsoft.com/office/powerpoint/2010/main" val="837563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04E16-7CBF-5CE5-3230-165FDC579E3A}"/>
              </a:ext>
            </a:extLst>
          </p:cNvPr>
          <p:cNvSpPr>
            <a:spLocks noGrp="1"/>
          </p:cNvSpPr>
          <p:nvPr>
            <p:ph type="title"/>
          </p:nvPr>
        </p:nvSpPr>
        <p:spPr/>
        <p:txBody>
          <a:bodyPr/>
          <a:lstStyle/>
          <a:p>
            <a:r>
              <a:rPr lang="en-US" dirty="0"/>
              <a:t>GPD Extraction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0201663-127B-57D8-C488-8C1F4B57A236}"/>
                  </a:ext>
                </a:extLst>
              </p:cNvPr>
              <p:cNvSpPr txBox="1"/>
              <p:nvPr/>
            </p:nvSpPr>
            <p:spPr>
              <a:xfrm>
                <a:off x="476518" y="1893192"/>
                <a:ext cx="6117466" cy="4507608"/>
              </a:xfrm>
              <a:prstGeom prst="rect">
                <a:avLst/>
              </a:prstGeom>
              <a:noFill/>
            </p:spPr>
            <p:txBody>
              <a:bodyPr wrap="square" rtlCol="0">
                <a:spAutoFit/>
              </a:bodyPr>
              <a:lstStyle/>
              <a:p>
                <a:r>
                  <a:rPr lang="en-US" sz="2000" dirty="0">
                    <a:effectLst/>
                    <a:latin typeface="Helvetica Neue" panose="02000503000000020004" pitchFamily="2" charset="0"/>
                  </a:rPr>
                  <a:t>DVCS cross-section is parameterized in terms of Compton form factors (CFF).  </a:t>
                </a:r>
                <a:r>
                  <a:rPr lang="en-US" sz="1600" i="1" dirty="0" err="1">
                    <a:solidFill>
                      <a:schemeClr val="tx1">
                        <a:lumMod val="50000"/>
                        <a:lumOff val="50000"/>
                      </a:schemeClr>
                    </a:solidFill>
                    <a:effectLst/>
                    <a:latin typeface="Helvetica Neue" panose="02000503000000020004" pitchFamily="2" charset="0"/>
                  </a:rPr>
                  <a:t>Nucl.Phys</a:t>
                </a:r>
                <a:r>
                  <a:rPr lang="en-US" sz="1600" i="1" dirty="0">
                    <a:solidFill>
                      <a:schemeClr val="tx1">
                        <a:lumMod val="50000"/>
                        <a:lumOff val="50000"/>
                      </a:schemeClr>
                    </a:solidFill>
                    <a:effectLst/>
                    <a:latin typeface="Helvetica Neue" panose="02000503000000020004" pitchFamily="2" charset="0"/>
                  </a:rPr>
                  <a:t>. B629 (2002) 323</a:t>
                </a:r>
                <a:endParaRPr lang="en-US" sz="1600" dirty="0">
                  <a:effectLst/>
                  <a:latin typeface="Helvetica Neue" panose="02000503000000020004" pitchFamily="2" charset="0"/>
                </a:endParaRPr>
              </a:p>
              <a:p>
                <a:endParaRPr lang="en-US" sz="2000" dirty="0">
                  <a:effectLst/>
                  <a:latin typeface="Helvetica Neue" panose="02000503000000020004" pitchFamily="2" charset="0"/>
                </a:endParaRPr>
              </a:p>
              <a:p>
                <a:r>
                  <a:rPr lang="en-US" sz="2000" dirty="0">
                    <a:effectLst/>
                    <a:latin typeface="Helvetica Neue" panose="02000503000000020004" pitchFamily="2" charset="0"/>
                  </a:rPr>
                  <a:t>CFF are complex functions </a:t>
                </a:r>
                <a:endParaRPr lang="en-US" sz="2000" dirty="0">
                  <a:latin typeface="Helvetica Neue" panose="02000503000000020004" pitchFamily="2" charset="0"/>
                </a:endParaRPr>
              </a:p>
              <a:p>
                <a:pPr marL="285750" indent="-285750">
                  <a:buFont typeface="Arial" panose="020B0604020202020204" pitchFamily="34" charset="0"/>
                  <a:buChar char="•"/>
                </a:pPr>
                <a:r>
                  <a:rPr lang="en-US" sz="2000" dirty="0">
                    <a:effectLst/>
                    <a:latin typeface="Helvetica Neue" panose="02000503000000020004" pitchFamily="2" charset="0"/>
                  </a:rPr>
                  <a:t>imaginary component accesses GPDs along the diagonal of </a:t>
                </a:r>
                <a14:m>
                  <m:oMath xmlns:m="http://schemas.openxmlformats.org/officeDocument/2006/math">
                    <m:r>
                      <a:rPr lang="en-US" sz="2000" b="0" i="1" smtClean="0">
                        <a:effectLst/>
                        <a:latin typeface="Cambria Math" panose="02040503050406030204" pitchFamily="18" charset="0"/>
                      </a:rPr>
                      <m:t>𝑥</m:t>
                    </m:r>
                    <m:r>
                      <a:rPr lang="en-US" sz="2000" b="0" i="1" smtClean="0">
                        <a:effectLst/>
                        <a:latin typeface="Cambria Math" panose="02040503050406030204" pitchFamily="18" charset="0"/>
                      </a:rPr>
                      <m:t>= ±</m:t>
                    </m:r>
                    <m:r>
                      <a:rPr lang="en-US" sz="2000" b="0" i="1" smtClean="0">
                        <a:effectLst/>
                        <a:latin typeface="Cambria Math" panose="02040503050406030204" pitchFamily="18" charset="0"/>
                        <a:ea typeface="Cambria Math" panose="02040503050406030204" pitchFamily="18" charset="0"/>
                      </a:rPr>
                      <m:t>𝜉</m:t>
                    </m:r>
                  </m:oMath>
                </a14:m>
                <a:endParaRPr lang="en-US" sz="2000" dirty="0">
                  <a:latin typeface="Helvetica Neue" panose="02000503000000020004" pitchFamily="2" charset="0"/>
                </a:endParaRPr>
              </a:p>
              <a:p>
                <a:pPr marL="285750" indent="-285750">
                  <a:buFont typeface="Arial" panose="020B0604020202020204" pitchFamily="34" charset="0"/>
                  <a:buChar char="•"/>
                </a:pPr>
                <a:r>
                  <a:rPr lang="en-US" sz="2000" dirty="0">
                    <a:effectLst/>
                    <a:latin typeface="Helvetica Neue" panose="02000503000000020004" pitchFamily="2" charset="0"/>
                  </a:rPr>
                  <a:t>real component accesses convolution of GPD with initial </a:t>
                </a:r>
                <a:r>
                  <a:rPr lang="en-US" sz="2000" dirty="0" err="1">
                    <a:effectLst/>
                    <a:latin typeface="Helvetica Neue" panose="02000503000000020004" pitchFamily="2" charset="0"/>
                  </a:rPr>
                  <a:t>parton</a:t>
                </a:r>
                <a:r>
                  <a:rPr lang="en-US" sz="2000" dirty="0">
                    <a:effectLst/>
                    <a:latin typeface="Helvetica Neue" panose="02000503000000020004" pitchFamily="2" charset="0"/>
                  </a:rPr>
                  <a:t> momentum.</a:t>
                </a:r>
              </a:p>
              <a:p>
                <a:endParaRPr lang="en-US" sz="2000" dirty="0"/>
              </a:p>
              <a:p>
                <a:r>
                  <a:rPr lang="en-US" sz="2000" dirty="0">
                    <a:latin typeface="Helvetica Neue" panose="02000503000000020004" pitchFamily="2" charset="0"/>
                    <a:ea typeface="Helvetica Neue" panose="02000503000000020004" pitchFamily="2" charset="0"/>
                    <a:cs typeface="Helvetica Neue" panose="02000503000000020004" pitchFamily="2" charset="0"/>
                  </a:rPr>
                  <a:t>Various spin asymmetries, measured as a function of </a:t>
                </a:r>
                <a14:m>
                  <m:oMath xmlns:m="http://schemas.openxmlformats.org/officeDocument/2006/math">
                    <m:r>
                      <a:rPr lang="en-US" sz="2000" i="1" smtClean="0">
                        <a:latin typeface="Cambria Math" panose="02040503050406030204" pitchFamily="18" charset="0"/>
                        <a:ea typeface="Cambria Math" panose="02040503050406030204" pitchFamily="18" charset="0"/>
                      </a:rPr>
                      <m:t>𝜙</m:t>
                    </m:r>
                  </m:oMath>
                </a14:m>
                <a:r>
                  <a:rPr lang="en-US" sz="2000" dirty="0">
                    <a:latin typeface="Helvetica Neue" panose="02000503000000020004" pitchFamily="2" charset="0"/>
                    <a:ea typeface="Helvetica Neue" panose="02000503000000020004" pitchFamily="2" charset="0"/>
                    <a:cs typeface="Helvetica Neue" panose="02000503000000020004" pitchFamily="2" charset="0"/>
                  </a:rPr>
                  <a:t> are sensitive to different CFF.</a:t>
                </a:r>
              </a:p>
              <a:p>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a:p>
                <a:r>
                  <a:rPr lang="en-US" sz="2000" dirty="0">
                    <a:latin typeface="Helvetica Neue" panose="02000503000000020004" pitchFamily="2" charset="0"/>
                    <a:ea typeface="Helvetica Neue" panose="02000503000000020004" pitchFamily="2" charset="0"/>
                    <a:cs typeface="Helvetica Neue" panose="02000503000000020004" pitchFamily="2" charset="0"/>
                  </a:rPr>
                  <a:t>Full extraction of GPDs will requires a global analysis.</a:t>
                </a:r>
              </a:p>
            </p:txBody>
          </p:sp>
        </mc:Choice>
        <mc:Fallback xmlns="">
          <p:sp>
            <p:nvSpPr>
              <p:cNvPr id="3" name="TextBox 2">
                <a:extLst>
                  <a:ext uri="{FF2B5EF4-FFF2-40B4-BE49-F238E27FC236}">
                    <a16:creationId xmlns:a16="http://schemas.microsoft.com/office/drawing/2014/main" id="{F0201663-127B-57D8-C488-8C1F4B57A236}"/>
                  </a:ext>
                </a:extLst>
              </p:cNvPr>
              <p:cNvSpPr txBox="1">
                <a:spLocks noRot="1" noChangeAspect="1" noMove="1" noResize="1" noEditPoints="1" noAdjustHandles="1" noChangeArrowheads="1" noChangeShapeType="1" noTextEdit="1"/>
              </p:cNvSpPr>
              <p:nvPr/>
            </p:nvSpPr>
            <p:spPr>
              <a:xfrm>
                <a:off x="476518" y="1893192"/>
                <a:ext cx="6117466" cy="4507608"/>
              </a:xfrm>
              <a:prstGeom prst="rect">
                <a:avLst/>
              </a:prstGeom>
              <a:blipFill>
                <a:blip r:embed="rId2"/>
                <a:stretch>
                  <a:fillRect l="-1035" t="-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BC5DEB05-DE89-D03D-09B3-22BFBCD72272}"/>
                  </a:ext>
                </a:extLst>
              </p:cNvPr>
              <p:cNvGraphicFramePr>
                <a:graphicFrameLocks noGrp="1"/>
              </p:cNvGraphicFramePr>
              <p:nvPr/>
            </p:nvGraphicFramePr>
            <p:xfrm>
              <a:off x="7172479" y="4478515"/>
              <a:ext cx="3580326" cy="1603871"/>
            </p:xfrm>
            <a:graphic>
              <a:graphicData uri="http://schemas.openxmlformats.org/drawingml/2006/table">
                <a:tbl>
                  <a:tblPr firstRow="1" bandRow="1">
                    <a:tableStyleId>{5940675A-B579-460E-94D1-54222C63F5DA}</a:tableStyleId>
                  </a:tblPr>
                  <a:tblGrid>
                    <a:gridCol w="901520">
                      <a:extLst>
                        <a:ext uri="{9D8B030D-6E8A-4147-A177-3AD203B41FA5}">
                          <a16:colId xmlns:a16="http://schemas.microsoft.com/office/drawing/2014/main" val="2352063411"/>
                        </a:ext>
                      </a:extLst>
                    </a:gridCol>
                    <a:gridCol w="975430">
                      <a:extLst>
                        <a:ext uri="{9D8B030D-6E8A-4147-A177-3AD203B41FA5}">
                          <a16:colId xmlns:a16="http://schemas.microsoft.com/office/drawing/2014/main" val="386325225"/>
                        </a:ext>
                      </a:extLst>
                    </a:gridCol>
                    <a:gridCol w="1703376">
                      <a:extLst>
                        <a:ext uri="{9D8B030D-6E8A-4147-A177-3AD203B41FA5}">
                          <a16:colId xmlns:a16="http://schemas.microsoft.com/office/drawing/2014/main" val="4241413130"/>
                        </a:ext>
                      </a:extLst>
                    </a:gridCol>
                  </a:tblGrid>
                  <a:tr h="389971">
                    <a:tc>
                      <a:txBody>
                        <a:bodyPr/>
                        <a:lstStyle/>
                        <a:p>
                          <a:r>
                            <a:rPr lang="en-US" dirty="0"/>
                            <a:t>CFF</a:t>
                          </a:r>
                        </a:p>
                      </a:txBody>
                      <a:tcPr/>
                    </a:tc>
                    <a:tc>
                      <a:txBody>
                        <a:bodyPr/>
                        <a:lstStyle/>
                        <a:p>
                          <a:pPr algn="ctr"/>
                          <a:r>
                            <a:rPr lang="en-US" dirty="0">
                              <a:latin typeface="Apple Chancery" panose="03020702040506060504" pitchFamily="66" charset="-79"/>
                              <a:cs typeface="Apple Chancery" panose="03020702040506060504" pitchFamily="66" charset="-79"/>
                            </a:rPr>
                            <a:t> </a:t>
                          </a:r>
                          <a:r>
                            <a:rPr lang="en-US" dirty="0" err="1">
                              <a:latin typeface="Apple Chancery" panose="03020702040506060504" pitchFamily="66" charset="-79"/>
                              <a:cs typeface="Apple Chancery" panose="03020702040506060504" pitchFamily="66" charset="-79"/>
                            </a:rPr>
                            <a:t>Im</a:t>
                          </a:r>
                          <a:endParaRPr lang="en-US" dirty="0">
                            <a:latin typeface="Apple Chancery" panose="03020702040506060504" pitchFamily="66" charset="-79"/>
                            <a:cs typeface="Apple Chancery" panose="03020702040506060504" pitchFamily="66" charset="-79"/>
                          </a:endParaRPr>
                        </a:p>
                      </a:txBody>
                      <a:tcPr/>
                    </a:tc>
                    <a:tc>
                      <a:txBody>
                        <a:bodyPr/>
                        <a:lstStyle/>
                        <a:p>
                          <a:pPr algn="ctr"/>
                          <a:r>
                            <a:rPr lang="en-US" dirty="0">
                              <a:latin typeface="Apple Chancery" panose="03020702040506060504" pitchFamily="66" charset="-79"/>
                              <a:cs typeface="Apple Chancery" panose="03020702040506060504" pitchFamily="66" charset="-79"/>
                            </a:rPr>
                            <a:t>Re</a:t>
                          </a:r>
                        </a:p>
                      </a:txBody>
                      <a:tcPr/>
                    </a:tc>
                    <a:extLst>
                      <a:ext uri="{0D108BD9-81ED-4DB2-BD59-A6C34878D82A}">
                        <a16:rowId xmlns:a16="http://schemas.microsoft.com/office/drawing/2014/main" val="4184630297"/>
                      </a:ext>
                    </a:extLst>
                  </a:tr>
                  <a:tr h="389971">
                    <a:tc>
                      <a:txBody>
                        <a:bodyPr/>
                        <a:lstStyle/>
                        <a:p>
                          <a:pPr algn="ctr"/>
                          <a:r>
                            <a:rPr lang="en-US" dirty="0">
                              <a:latin typeface="Apple Chancery" panose="03020702040506060504" pitchFamily="66" charset="-79"/>
                              <a:cs typeface="Apple Chancery" panose="03020702040506060504" pitchFamily="66" charset="-79"/>
                            </a:rPr>
                            <a:t>H</a:t>
                          </a:r>
                        </a:p>
                      </a:txBody>
                      <a:tcPr/>
                    </a:tc>
                    <a:tc>
                      <a:txBody>
                        <a:bodyPr/>
                        <a:lstStyle/>
                        <a:p>
                          <a:pPr algn="ctr"/>
                          <a:r>
                            <a:rPr lang="en-US" dirty="0"/>
                            <a:t>A</a:t>
                          </a:r>
                          <a:r>
                            <a:rPr lang="en-US" baseline="-25000" dirty="0"/>
                            <a:t>LU</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a:t>
                          </a:r>
                          <a:r>
                            <a:rPr lang="en-US" baseline="-25000" dirty="0"/>
                            <a:t>LL</a:t>
                          </a:r>
                          <a:r>
                            <a:rPr lang="en-US" baseline="0" dirty="0"/>
                            <a:t>  </a:t>
                          </a:r>
                          <a:r>
                            <a:rPr lang="en-US" dirty="0"/>
                            <a:t>A</a:t>
                          </a:r>
                          <a:r>
                            <a:rPr lang="en-US" baseline="-25000" dirty="0"/>
                            <a:t>LT</a:t>
                          </a:r>
                          <a:r>
                            <a:rPr lang="en-US" baseline="0" dirty="0"/>
                            <a:t>  </a:t>
                          </a:r>
                          <a14:m>
                            <m:oMath xmlns:m="http://schemas.openxmlformats.org/officeDocument/2006/math">
                              <m:r>
                                <a:rPr lang="en-US" i="1" baseline="0" smtClean="0">
                                  <a:latin typeface="Cambria Math" panose="02040503050406030204" pitchFamily="18" charset="0"/>
                                  <a:ea typeface="Cambria Math" panose="02040503050406030204" pitchFamily="18" charset="0"/>
                                </a:rPr>
                                <m:t>𝜎</m:t>
                              </m:r>
                            </m:oMath>
                          </a14:m>
                          <a:endParaRPr lang="en-US" dirty="0"/>
                        </a:p>
                      </a:txBody>
                      <a:tcPr/>
                    </a:tc>
                    <a:extLst>
                      <a:ext uri="{0D108BD9-81ED-4DB2-BD59-A6C34878D82A}">
                        <a16:rowId xmlns:a16="http://schemas.microsoft.com/office/drawing/2014/main" val="3251287544"/>
                      </a:ext>
                    </a:extLst>
                  </a:tr>
                  <a:tr h="433958">
                    <a:tc>
                      <a:txBody>
                        <a:bodyPr/>
                        <a:lstStyle/>
                        <a:p>
                          <a:pPr algn="ct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cs typeface="APPLE CHANCERY" panose="03020702040506060504" pitchFamily="66" charset="-79"/>
                                      </a:rPr>
                                    </m:ctrlPr>
                                  </m:accPr>
                                  <m:e>
                                    <m:r>
                                      <m:rPr>
                                        <m:nor/>
                                      </m:rPr>
                                      <a:rPr lang="en-US" dirty="0" smtClean="0">
                                        <a:latin typeface="Apple Chancery" panose="03020702040506060504" pitchFamily="66" charset="-79"/>
                                        <a:cs typeface="Apple Chancery" panose="03020702040506060504" pitchFamily="66" charset="-79"/>
                                      </a:rPr>
                                      <m:t>H</m:t>
                                    </m:r>
                                    <m:r>
                                      <m:rPr>
                                        <m:nor/>
                                      </m:rPr>
                                      <a:rPr lang="en-US" dirty="0" smtClean="0">
                                        <a:latin typeface="Apple Chancery" panose="03020702040506060504" pitchFamily="66" charset="-79"/>
                                        <a:cs typeface="Apple Chancery" panose="03020702040506060504" pitchFamily="66" charset="-79"/>
                                      </a:rPr>
                                      <m:t> </m:t>
                                    </m:r>
                                  </m:e>
                                </m:acc>
                              </m:oMath>
                            </m:oMathPara>
                          </a14:m>
                          <a:endParaRPr lang="en-US" dirty="0">
                            <a:latin typeface="Apple Chancery" panose="03020702040506060504" pitchFamily="66" charset="-79"/>
                            <a:cs typeface="Apple Chancery" panose="03020702040506060504" pitchFamily="66" charset="-79"/>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a:t>
                          </a:r>
                          <a:r>
                            <a:rPr lang="en-US" baseline="-25000" dirty="0"/>
                            <a:t>UL</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LL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LT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943123641"/>
                      </a:ext>
                    </a:extLst>
                  </a:tr>
                  <a:tr h="389971">
                    <a:tc>
                      <a:txBody>
                        <a:bodyPr/>
                        <a:lstStyle/>
                        <a:p>
                          <a:pPr algn="ctr"/>
                          <a:r>
                            <a:rPr lang="en-US" dirty="0">
                              <a:latin typeface="Apple Chancery" panose="03020702040506060504" pitchFamily="66" charset="-79"/>
                              <a:cs typeface="Apple Chancery" panose="03020702040506060504" pitchFamily="66" charset="-79"/>
                            </a:rPr>
                            <a:t>E</a:t>
                          </a:r>
                        </a:p>
                      </a:txBody>
                      <a:tcPr/>
                    </a:tc>
                    <a:tc>
                      <a:txBody>
                        <a:bodyPr/>
                        <a:lstStyle/>
                        <a:p>
                          <a:pPr algn="ctr"/>
                          <a:r>
                            <a:rPr lang="en-US" dirty="0"/>
                            <a:t>A</a:t>
                          </a:r>
                          <a:r>
                            <a:rPr lang="en-US" baseline="-25000" dirty="0"/>
                            <a:t>UT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LL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LT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𝜎</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665184149"/>
                      </a:ext>
                    </a:extLst>
                  </a:tr>
                </a:tbl>
              </a:graphicData>
            </a:graphic>
          </p:graphicFrame>
        </mc:Choice>
        <mc:Fallback xmlns="">
          <p:graphicFrame>
            <p:nvGraphicFramePr>
              <p:cNvPr id="9" name="Table 8">
                <a:extLst>
                  <a:ext uri="{FF2B5EF4-FFF2-40B4-BE49-F238E27FC236}">
                    <a16:creationId xmlns:a16="http://schemas.microsoft.com/office/drawing/2014/main" id="{BC5DEB05-DE89-D03D-09B3-22BFBCD72272}"/>
                  </a:ext>
                </a:extLst>
              </p:cNvPr>
              <p:cNvGraphicFramePr>
                <a:graphicFrameLocks noGrp="1"/>
              </p:cNvGraphicFramePr>
              <p:nvPr>
                <p:extLst>
                  <p:ext uri="{D42A27DB-BD31-4B8C-83A1-F6EECF244321}">
                    <p14:modId xmlns:p14="http://schemas.microsoft.com/office/powerpoint/2010/main" val="4200855091"/>
                  </p:ext>
                </p:extLst>
              </p:nvPr>
            </p:nvGraphicFramePr>
            <p:xfrm>
              <a:off x="7172479" y="4478515"/>
              <a:ext cx="3580326" cy="1603871"/>
            </p:xfrm>
            <a:graphic>
              <a:graphicData uri="http://schemas.openxmlformats.org/drawingml/2006/table">
                <a:tbl>
                  <a:tblPr firstRow="1" bandRow="1">
                    <a:tableStyleId>{5940675A-B579-460E-94D1-54222C63F5DA}</a:tableStyleId>
                  </a:tblPr>
                  <a:tblGrid>
                    <a:gridCol w="901520">
                      <a:extLst>
                        <a:ext uri="{9D8B030D-6E8A-4147-A177-3AD203B41FA5}">
                          <a16:colId xmlns:a16="http://schemas.microsoft.com/office/drawing/2014/main" val="2352063411"/>
                        </a:ext>
                      </a:extLst>
                    </a:gridCol>
                    <a:gridCol w="975430">
                      <a:extLst>
                        <a:ext uri="{9D8B030D-6E8A-4147-A177-3AD203B41FA5}">
                          <a16:colId xmlns:a16="http://schemas.microsoft.com/office/drawing/2014/main" val="386325225"/>
                        </a:ext>
                      </a:extLst>
                    </a:gridCol>
                    <a:gridCol w="1703376">
                      <a:extLst>
                        <a:ext uri="{9D8B030D-6E8A-4147-A177-3AD203B41FA5}">
                          <a16:colId xmlns:a16="http://schemas.microsoft.com/office/drawing/2014/main" val="4241413130"/>
                        </a:ext>
                      </a:extLst>
                    </a:gridCol>
                  </a:tblGrid>
                  <a:tr h="389971">
                    <a:tc>
                      <a:txBody>
                        <a:bodyPr/>
                        <a:lstStyle/>
                        <a:p>
                          <a:r>
                            <a:rPr lang="en-US" dirty="0"/>
                            <a:t>CFF</a:t>
                          </a:r>
                        </a:p>
                      </a:txBody>
                      <a:tcPr/>
                    </a:tc>
                    <a:tc>
                      <a:txBody>
                        <a:bodyPr/>
                        <a:lstStyle/>
                        <a:p>
                          <a:pPr algn="ctr"/>
                          <a:r>
                            <a:rPr lang="en-US" dirty="0">
                              <a:latin typeface="Apple Chancery" panose="03020702040506060504" pitchFamily="66" charset="-79"/>
                              <a:cs typeface="Apple Chancery" panose="03020702040506060504" pitchFamily="66" charset="-79"/>
                            </a:rPr>
                            <a:t> </a:t>
                          </a:r>
                          <a:r>
                            <a:rPr lang="en-US" dirty="0" err="1">
                              <a:latin typeface="Apple Chancery" panose="03020702040506060504" pitchFamily="66" charset="-79"/>
                              <a:cs typeface="Apple Chancery" panose="03020702040506060504" pitchFamily="66" charset="-79"/>
                            </a:rPr>
                            <a:t>Im</a:t>
                          </a:r>
                          <a:endParaRPr lang="en-US" dirty="0">
                            <a:latin typeface="Apple Chancery" panose="03020702040506060504" pitchFamily="66" charset="-79"/>
                            <a:cs typeface="Apple Chancery" panose="03020702040506060504" pitchFamily="66" charset="-79"/>
                          </a:endParaRPr>
                        </a:p>
                      </a:txBody>
                      <a:tcPr/>
                    </a:tc>
                    <a:tc>
                      <a:txBody>
                        <a:bodyPr/>
                        <a:lstStyle/>
                        <a:p>
                          <a:pPr algn="ctr"/>
                          <a:r>
                            <a:rPr lang="en-US" dirty="0">
                              <a:latin typeface="Apple Chancery" panose="03020702040506060504" pitchFamily="66" charset="-79"/>
                              <a:cs typeface="Apple Chancery" panose="03020702040506060504" pitchFamily="66" charset="-79"/>
                            </a:rPr>
                            <a:t>Re</a:t>
                          </a:r>
                          <a:endParaRPr lang="en-US" dirty="0">
                            <a:latin typeface="Apple Chancery" panose="03020702040506060504" pitchFamily="66" charset="-79"/>
                            <a:cs typeface="Apple Chancery" panose="03020702040506060504" pitchFamily="66" charset="-79"/>
                          </a:endParaRPr>
                        </a:p>
                      </a:txBody>
                      <a:tcPr/>
                    </a:tc>
                    <a:extLst>
                      <a:ext uri="{0D108BD9-81ED-4DB2-BD59-A6C34878D82A}">
                        <a16:rowId xmlns:a16="http://schemas.microsoft.com/office/drawing/2014/main" val="4184630297"/>
                      </a:ext>
                    </a:extLst>
                  </a:tr>
                  <a:tr h="389971">
                    <a:tc>
                      <a:txBody>
                        <a:bodyPr/>
                        <a:lstStyle/>
                        <a:p>
                          <a:pPr algn="ctr"/>
                          <a:r>
                            <a:rPr lang="en-US" dirty="0">
                              <a:latin typeface="Apple Chancery" panose="03020702040506060504" pitchFamily="66" charset="-79"/>
                              <a:cs typeface="Apple Chancery" panose="03020702040506060504" pitchFamily="66" charset="-79"/>
                            </a:rPr>
                            <a:t>H</a:t>
                          </a:r>
                        </a:p>
                      </a:txBody>
                      <a:tcPr/>
                    </a:tc>
                    <a:tc>
                      <a:txBody>
                        <a:bodyPr/>
                        <a:lstStyle/>
                        <a:p>
                          <a:pPr algn="ctr"/>
                          <a:r>
                            <a:rPr lang="en-US" dirty="0"/>
                            <a:t>A</a:t>
                          </a:r>
                          <a:r>
                            <a:rPr lang="en-US" baseline="-25000" dirty="0"/>
                            <a:t>LU</a:t>
                          </a:r>
                          <a:endParaRPr lang="en-US" dirty="0"/>
                        </a:p>
                      </a:txBody>
                      <a:tcPr/>
                    </a:tc>
                    <a:tc>
                      <a:txBody>
                        <a:bodyPr/>
                        <a:lstStyle/>
                        <a:p>
                          <a:endParaRPr lang="en-US"/>
                        </a:p>
                      </a:txBody>
                      <a:tcPr>
                        <a:blipFill>
                          <a:blip r:embed="rId3"/>
                          <a:stretch>
                            <a:fillRect l="-109630" t="-106452" r="-741" b="-232258"/>
                          </a:stretch>
                        </a:blipFill>
                      </a:tcPr>
                    </a:tc>
                    <a:extLst>
                      <a:ext uri="{0D108BD9-81ED-4DB2-BD59-A6C34878D82A}">
                        <a16:rowId xmlns:a16="http://schemas.microsoft.com/office/drawing/2014/main" val="3251287544"/>
                      </a:ext>
                    </a:extLst>
                  </a:tr>
                  <a:tr h="433958">
                    <a:tc>
                      <a:txBody>
                        <a:bodyPr/>
                        <a:lstStyle/>
                        <a:p>
                          <a:endParaRPr lang="en-US"/>
                        </a:p>
                      </a:txBody>
                      <a:tcPr>
                        <a:blipFill>
                          <a:blip r:embed="rId3"/>
                          <a:stretch>
                            <a:fillRect t="-188235" r="-300000" b="-111765"/>
                          </a:stretch>
                        </a:blip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a:t>
                          </a:r>
                          <a:r>
                            <a:rPr lang="en-US" baseline="-25000" dirty="0"/>
                            <a:t>UL</a:t>
                          </a:r>
                          <a:endParaRPr lang="en-US" dirty="0"/>
                        </a:p>
                      </a:txBody>
                      <a:tcPr/>
                    </a:tc>
                    <a:tc>
                      <a:txBody>
                        <a:bodyPr/>
                        <a:lstStyle/>
                        <a:p>
                          <a:endParaRPr lang="en-US"/>
                        </a:p>
                      </a:txBody>
                      <a:tcPr>
                        <a:blipFill>
                          <a:blip r:embed="rId3"/>
                          <a:stretch>
                            <a:fillRect l="-109630" t="-188235" r="-741" b="-111765"/>
                          </a:stretch>
                        </a:blipFill>
                      </a:tcPr>
                    </a:tc>
                    <a:extLst>
                      <a:ext uri="{0D108BD9-81ED-4DB2-BD59-A6C34878D82A}">
                        <a16:rowId xmlns:a16="http://schemas.microsoft.com/office/drawing/2014/main" val="943123641"/>
                      </a:ext>
                    </a:extLst>
                  </a:tr>
                  <a:tr h="389971">
                    <a:tc>
                      <a:txBody>
                        <a:bodyPr/>
                        <a:lstStyle/>
                        <a:p>
                          <a:pPr algn="ctr"/>
                          <a:r>
                            <a:rPr lang="en-US" dirty="0">
                              <a:latin typeface="Apple Chancery" panose="03020702040506060504" pitchFamily="66" charset="-79"/>
                              <a:cs typeface="Apple Chancery" panose="03020702040506060504" pitchFamily="66" charset="-79"/>
                            </a:rPr>
                            <a:t>E</a:t>
                          </a:r>
                          <a:endParaRPr lang="en-US" dirty="0">
                            <a:latin typeface="Apple Chancery" panose="03020702040506060504" pitchFamily="66" charset="-79"/>
                            <a:cs typeface="Apple Chancery" panose="03020702040506060504" pitchFamily="66" charset="-79"/>
                          </a:endParaRPr>
                        </a:p>
                      </a:txBody>
                      <a:tcPr/>
                    </a:tc>
                    <a:tc>
                      <a:txBody>
                        <a:bodyPr/>
                        <a:lstStyle/>
                        <a:p>
                          <a:pPr algn="ctr"/>
                          <a:r>
                            <a:rPr lang="en-US" dirty="0"/>
                            <a:t>A</a:t>
                          </a:r>
                          <a:r>
                            <a:rPr lang="en-US" baseline="-25000" dirty="0"/>
                            <a:t>UT</a:t>
                          </a:r>
                          <a:endParaRPr lang="en-US" dirty="0"/>
                        </a:p>
                      </a:txBody>
                      <a:tcPr/>
                    </a:tc>
                    <a:tc>
                      <a:txBody>
                        <a:bodyPr/>
                        <a:lstStyle/>
                        <a:p>
                          <a:endParaRPr lang="en-US"/>
                        </a:p>
                      </a:txBody>
                      <a:tcPr>
                        <a:blipFill>
                          <a:blip r:embed="rId3"/>
                          <a:stretch>
                            <a:fillRect l="-109630" t="-316129" r="-741" b="-22581"/>
                          </a:stretch>
                        </a:blipFill>
                      </a:tcPr>
                    </a:tc>
                    <a:extLst>
                      <a:ext uri="{0D108BD9-81ED-4DB2-BD59-A6C34878D82A}">
                        <a16:rowId xmlns:a16="http://schemas.microsoft.com/office/drawing/2014/main" val="665184149"/>
                      </a:ext>
                    </a:extLst>
                  </a:tr>
                </a:tbl>
              </a:graphicData>
            </a:graphic>
          </p:graphicFrame>
        </mc:Fallback>
      </mc:AlternateContent>
      <p:pic>
        <p:nvPicPr>
          <p:cNvPr id="10" name="Picture 9">
            <a:extLst>
              <a:ext uri="{FF2B5EF4-FFF2-40B4-BE49-F238E27FC236}">
                <a16:creationId xmlns:a16="http://schemas.microsoft.com/office/drawing/2014/main" id="{374BB50B-D078-5887-256F-6BF5903E5F40}"/>
              </a:ext>
            </a:extLst>
          </p:cNvPr>
          <p:cNvPicPr>
            <a:picLocks noChangeAspect="1"/>
          </p:cNvPicPr>
          <p:nvPr/>
        </p:nvPicPr>
        <p:blipFill>
          <a:blip r:embed="rId4"/>
          <a:stretch>
            <a:fillRect/>
          </a:stretch>
        </p:blipFill>
        <p:spPr>
          <a:xfrm>
            <a:off x="6310648" y="365125"/>
            <a:ext cx="5633753" cy="3308850"/>
          </a:xfrm>
          <a:prstGeom prst="rect">
            <a:avLst/>
          </a:prstGeom>
        </p:spPr>
      </p:pic>
    </p:spTree>
    <p:extLst>
      <p:ext uri="{BB962C8B-B14F-4D97-AF65-F5344CB8AC3E}">
        <p14:creationId xmlns:p14="http://schemas.microsoft.com/office/powerpoint/2010/main" val="2731887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A13CA-BB13-F8EC-DD8E-134D12CE8D4E}"/>
              </a:ext>
            </a:extLst>
          </p:cNvPr>
          <p:cNvSpPr>
            <a:spLocks noGrp="1"/>
          </p:cNvSpPr>
          <p:nvPr>
            <p:ph type="title"/>
          </p:nvPr>
        </p:nvSpPr>
        <p:spPr>
          <a:xfrm>
            <a:off x="1591039" y="131648"/>
            <a:ext cx="9328752" cy="873737"/>
          </a:xfrm>
          <a:solidFill>
            <a:srgbClr val="00B0F0">
              <a:alpha val="58000"/>
            </a:srgbClr>
          </a:solidFill>
          <a:ln>
            <a:solidFill>
              <a:srgbClr val="00B0F0"/>
            </a:solidFill>
          </a:ln>
        </p:spPr>
        <p:txBody>
          <a:bodyPr/>
          <a:lstStyle/>
          <a:p>
            <a:r>
              <a:rPr lang="en-US" dirty="0"/>
              <a:t>Current and Future DVCS Experiments </a:t>
            </a:r>
          </a:p>
        </p:txBody>
      </p:sp>
      <p:pic>
        <p:nvPicPr>
          <p:cNvPr id="4" name="Picture 3">
            <a:extLst>
              <a:ext uri="{FF2B5EF4-FFF2-40B4-BE49-F238E27FC236}">
                <a16:creationId xmlns:a16="http://schemas.microsoft.com/office/drawing/2014/main" id="{25346728-C9B0-6C15-9A8E-342AEDCCF86C}"/>
              </a:ext>
            </a:extLst>
          </p:cNvPr>
          <p:cNvPicPr>
            <a:picLocks noChangeAspect="1"/>
          </p:cNvPicPr>
          <p:nvPr/>
        </p:nvPicPr>
        <p:blipFill>
          <a:blip r:embed="rId3"/>
          <a:stretch>
            <a:fillRect/>
          </a:stretch>
        </p:blipFill>
        <p:spPr>
          <a:xfrm>
            <a:off x="441057" y="1437319"/>
            <a:ext cx="3216544" cy="4913462"/>
          </a:xfrm>
          <a:prstGeom prst="rect">
            <a:avLst/>
          </a:prstGeom>
        </p:spPr>
      </p:pic>
      <p:sp>
        <p:nvSpPr>
          <p:cNvPr id="5" name="TextBox 4">
            <a:extLst>
              <a:ext uri="{FF2B5EF4-FFF2-40B4-BE49-F238E27FC236}">
                <a16:creationId xmlns:a16="http://schemas.microsoft.com/office/drawing/2014/main" id="{BE4A8E70-7698-9005-817F-D7E023ACA8E2}"/>
              </a:ext>
            </a:extLst>
          </p:cNvPr>
          <p:cNvSpPr txBox="1"/>
          <p:nvPr/>
        </p:nvSpPr>
        <p:spPr>
          <a:xfrm>
            <a:off x="816419" y="6313390"/>
            <a:ext cx="2749151" cy="338554"/>
          </a:xfrm>
          <a:prstGeom prst="rect">
            <a:avLst/>
          </a:prstGeom>
          <a:noFill/>
        </p:spPr>
        <p:txBody>
          <a:bodyPr wrap="none" rtlCol="0">
            <a:spAutoFit/>
          </a:bodyPr>
          <a:lstStyle/>
          <a:p>
            <a:r>
              <a:rPr lang="en-US" sz="1600" i="1" dirty="0"/>
              <a:t>from Silvia </a:t>
            </a:r>
            <a:r>
              <a:rPr lang="en-US" sz="1600" i="1" dirty="0" err="1"/>
              <a:t>Niccolai</a:t>
            </a:r>
            <a:r>
              <a:rPr lang="en-US" sz="1600" i="1" dirty="0"/>
              <a:t>, SPIN 2023 </a:t>
            </a:r>
          </a:p>
        </p:txBody>
      </p:sp>
      <p:pic>
        <p:nvPicPr>
          <p:cNvPr id="7" name="Picture 6" descr="A diagram of a graph&#10;&#10;Description automatically generated with medium confidence">
            <a:extLst>
              <a:ext uri="{FF2B5EF4-FFF2-40B4-BE49-F238E27FC236}">
                <a16:creationId xmlns:a16="http://schemas.microsoft.com/office/drawing/2014/main" id="{C76C05D4-1F96-49E4-D14D-01DDD4EAB969}"/>
              </a:ext>
            </a:extLst>
          </p:cNvPr>
          <p:cNvPicPr>
            <a:picLocks noChangeAspect="1"/>
          </p:cNvPicPr>
          <p:nvPr/>
        </p:nvPicPr>
        <p:blipFill>
          <a:blip r:embed="rId4"/>
          <a:stretch>
            <a:fillRect/>
          </a:stretch>
        </p:blipFill>
        <p:spPr>
          <a:xfrm>
            <a:off x="3856589" y="1084966"/>
            <a:ext cx="7734387" cy="5773034"/>
          </a:xfrm>
          <a:prstGeom prst="rect">
            <a:avLst/>
          </a:prstGeom>
        </p:spPr>
      </p:pic>
      <p:sp>
        <p:nvSpPr>
          <p:cNvPr id="3" name="TextBox 2">
            <a:extLst>
              <a:ext uri="{FF2B5EF4-FFF2-40B4-BE49-F238E27FC236}">
                <a16:creationId xmlns:a16="http://schemas.microsoft.com/office/drawing/2014/main" id="{C747EB7F-FDFA-6C04-782D-F49108B4CFE1}"/>
              </a:ext>
            </a:extLst>
          </p:cNvPr>
          <p:cNvSpPr txBox="1"/>
          <p:nvPr/>
        </p:nvSpPr>
        <p:spPr>
          <a:xfrm>
            <a:off x="11118574" y="3551423"/>
            <a:ext cx="1073426" cy="2031325"/>
          </a:xfrm>
          <a:prstGeom prst="rect">
            <a:avLst/>
          </a:prstGeom>
          <a:solidFill>
            <a:schemeClr val="bg1"/>
          </a:solidFill>
          <a:ln>
            <a:solidFill>
              <a:schemeClr val="tx1">
                <a:lumMod val="50000"/>
                <a:lumOff val="50000"/>
              </a:schemeClr>
            </a:solidFill>
          </a:ln>
        </p:spPr>
        <p:txBody>
          <a:bodyPr wrap="square" rtlCol="0">
            <a:spAutoFit/>
          </a:bodyPr>
          <a:lstStyle/>
          <a:p>
            <a:pPr algn="ctr"/>
            <a:r>
              <a:rPr lang="en-US" dirty="0">
                <a:solidFill>
                  <a:srgbClr val="FF0000"/>
                </a:solidFill>
              </a:rPr>
              <a:t>JLAB high-x program critical for valence region!</a:t>
            </a:r>
          </a:p>
        </p:txBody>
      </p:sp>
      <p:sp>
        <p:nvSpPr>
          <p:cNvPr id="8" name="Oval 7">
            <a:extLst>
              <a:ext uri="{FF2B5EF4-FFF2-40B4-BE49-F238E27FC236}">
                <a16:creationId xmlns:a16="http://schemas.microsoft.com/office/drawing/2014/main" id="{0C0848B1-191F-4BDB-B74B-CD056222F8B2}"/>
              </a:ext>
            </a:extLst>
          </p:cNvPr>
          <p:cNvSpPr/>
          <p:nvPr/>
        </p:nvSpPr>
        <p:spPr>
          <a:xfrm rot="2742678">
            <a:off x="10210804" y="4478124"/>
            <a:ext cx="838534" cy="172406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585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C8FF-DB31-D031-D4F8-41BB17B483FB}"/>
              </a:ext>
            </a:extLst>
          </p:cNvPr>
          <p:cNvSpPr>
            <a:spLocks noGrp="1"/>
          </p:cNvSpPr>
          <p:nvPr>
            <p:ph type="title"/>
          </p:nvPr>
        </p:nvSpPr>
        <p:spPr>
          <a:xfrm>
            <a:off x="562379" y="880809"/>
            <a:ext cx="10515600" cy="1325563"/>
          </a:xfrm>
        </p:spPr>
        <p:txBody>
          <a:bodyPr/>
          <a:lstStyle/>
          <a:p>
            <a:r>
              <a:rPr lang="en-US" dirty="0"/>
              <a:t>GPDs at the EIC</a:t>
            </a:r>
          </a:p>
        </p:txBody>
      </p:sp>
      <p:grpSp>
        <p:nvGrpSpPr>
          <p:cNvPr id="5" name="Group 4">
            <a:extLst>
              <a:ext uri="{FF2B5EF4-FFF2-40B4-BE49-F238E27FC236}">
                <a16:creationId xmlns:a16="http://schemas.microsoft.com/office/drawing/2014/main" id="{D8C45E4A-A501-8A7F-42CA-89C8EF1C276D}"/>
              </a:ext>
            </a:extLst>
          </p:cNvPr>
          <p:cNvGrpSpPr/>
          <p:nvPr/>
        </p:nvGrpSpPr>
        <p:grpSpPr>
          <a:xfrm>
            <a:off x="4874374" y="2250089"/>
            <a:ext cx="6877317" cy="4524315"/>
            <a:chOff x="2659380" y="2004060"/>
            <a:chExt cx="5397500" cy="3238500"/>
          </a:xfrm>
        </p:grpSpPr>
        <p:pic>
          <p:nvPicPr>
            <p:cNvPr id="3" name="Picture 2">
              <a:extLst>
                <a:ext uri="{FF2B5EF4-FFF2-40B4-BE49-F238E27FC236}">
                  <a16:creationId xmlns:a16="http://schemas.microsoft.com/office/drawing/2014/main" id="{98D47D47-F87C-8579-F4E9-6AB6995E9AF0}"/>
                </a:ext>
              </a:extLst>
            </p:cNvPr>
            <p:cNvPicPr>
              <a:picLocks noChangeAspect="1"/>
            </p:cNvPicPr>
            <p:nvPr/>
          </p:nvPicPr>
          <p:blipFill>
            <a:blip r:embed="rId3"/>
            <a:stretch>
              <a:fillRect/>
            </a:stretch>
          </p:blipFill>
          <p:spPr>
            <a:xfrm>
              <a:off x="2659380" y="2004060"/>
              <a:ext cx="3238500" cy="3238500"/>
            </a:xfrm>
            <a:prstGeom prst="rect">
              <a:avLst/>
            </a:prstGeom>
          </p:spPr>
        </p:pic>
        <p:pic>
          <p:nvPicPr>
            <p:cNvPr id="4" name="Picture 3">
              <a:extLst>
                <a:ext uri="{FF2B5EF4-FFF2-40B4-BE49-F238E27FC236}">
                  <a16:creationId xmlns:a16="http://schemas.microsoft.com/office/drawing/2014/main" id="{A36F5C0D-5F26-BA08-395D-89076ED3CD3B}"/>
                </a:ext>
              </a:extLst>
            </p:cNvPr>
            <p:cNvPicPr>
              <a:picLocks noChangeAspect="1"/>
            </p:cNvPicPr>
            <p:nvPr/>
          </p:nvPicPr>
          <p:blipFill>
            <a:blip r:embed="rId4"/>
            <a:stretch>
              <a:fillRect/>
            </a:stretch>
          </p:blipFill>
          <p:spPr>
            <a:xfrm>
              <a:off x="5897880" y="2004060"/>
              <a:ext cx="2159000" cy="3238500"/>
            </a:xfrm>
            <a:prstGeom prst="rect">
              <a:avLst/>
            </a:prstGeom>
          </p:spPr>
        </p:pic>
      </p:grpSp>
      <p:sp>
        <p:nvSpPr>
          <p:cNvPr id="6" name="TextBox 5">
            <a:extLst>
              <a:ext uri="{FF2B5EF4-FFF2-40B4-BE49-F238E27FC236}">
                <a16:creationId xmlns:a16="http://schemas.microsoft.com/office/drawing/2014/main" id="{BA6BB8C2-C9A9-B560-BC3C-546F9939E199}"/>
              </a:ext>
            </a:extLst>
          </p:cNvPr>
          <p:cNvSpPr txBox="1"/>
          <p:nvPr/>
        </p:nvSpPr>
        <p:spPr>
          <a:xfrm>
            <a:off x="562379" y="2124027"/>
            <a:ext cx="4189925" cy="4524315"/>
          </a:xfrm>
          <a:prstGeom prst="rect">
            <a:avLst/>
          </a:prstGeom>
          <a:noFill/>
        </p:spPr>
        <p:txBody>
          <a:bodyPr wrap="square" rtlCol="0">
            <a:spAutoFit/>
          </a:bodyPr>
          <a:lstStyle/>
          <a:p>
            <a:pPr marL="285750" indent="-285750">
              <a:buFont typeface="Arial" panose="020B0604020202020204" pitchFamily="34" charset="0"/>
              <a:buChar char="•"/>
            </a:pPr>
            <a:r>
              <a:rPr lang="en-US" dirty="0"/>
              <a:t>Will access a unique kinematic space that is sensitive to gluons and sea quarks.</a:t>
            </a:r>
          </a:p>
          <a:p>
            <a:pPr marL="285750" indent="-285750">
              <a:buFont typeface="Arial" panose="020B0604020202020204" pitchFamily="34" charset="0"/>
              <a:buChar char="•"/>
            </a:pPr>
            <a:r>
              <a:rPr lang="en-US" dirty="0"/>
              <a:t>GPD program is one of the most experimentally demanding at the EIC.</a:t>
            </a:r>
          </a:p>
          <a:p>
            <a:pPr marL="285750" indent="-285750">
              <a:buFont typeface="Arial" panose="020B0604020202020204" pitchFamily="34" charset="0"/>
              <a:buChar char="•"/>
            </a:pPr>
            <a:r>
              <a:rPr lang="en-US" dirty="0"/>
              <a:t>Requires multi-dimensional binning over broad range of center-of-mass energies.</a:t>
            </a:r>
          </a:p>
          <a:p>
            <a:pPr marL="285750" indent="-285750">
              <a:buFont typeface="Arial" panose="020B0604020202020204" pitchFamily="34" charset="0"/>
              <a:buChar char="•"/>
            </a:pPr>
            <a:r>
              <a:rPr lang="en-US" dirty="0"/>
              <a:t>Requires precision calorimetry to reconstruct scattered electron and photon. </a:t>
            </a:r>
          </a:p>
          <a:p>
            <a:pPr marL="285750" indent="-285750">
              <a:buFont typeface="Arial" panose="020B0604020202020204" pitchFamily="34" charset="0"/>
              <a:buChar char="•"/>
            </a:pPr>
            <a:r>
              <a:rPr lang="en-US" dirty="0"/>
              <a:t>Requires careful design of the interaction region to allow for reconstruction of protons scattered at small forward angles. </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7837A5D7-FB1F-2AA8-2CFF-BC37DC307B2E}"/>
              </a:ext>
            </a:extLst>
          </p:cNvPr>
          <p:cNvPicPr>
            <a:picLocks noChangeAspect="1"/>
          </p:cNvPicPr>
          <p:nvPr/>
        </p:nvPicPr>
        <p:blipFill rotWithShape="1">
          <a:blip r:embed="rId5"/>
          <a:srcRect t="-11511" r="-277" b="11511"/>
          <a:stretch/>
        </p:blipFill>
        <p:spPr>
          <a:xfrm>
            <a:off x="5510878" y="372765"/>
            <a:ext cx="6347844" cy="1901519"/>
          </a:xfrm>
          <a:prstGeom prst="rect">
            <a:avLst/>
          </a:prstGeom>
        </p:spPr>
      </p:pic>
      <p:sp>
        <p:nvSpPr>
          <p:cNvPr id="8" name="Title 1">
            <a:extLst>
              <a:ext uri="{FF2B5EF4-FFF2-40B4-BE49-F238E27FC236}">
                <a16:creationId xmlns:a16="http://schemas.microsoft.com/office/drawing/2014/main" id="{B3D4B6F2-CC1F-1CEE-081A-4835D2AFDF30}"/>
              </a:ext>
            </a:extLst>
          </p:cNvPr>
          <p:cNvSpPr txBox="1">
            <a:spLocks/>
          </p:cNvSpPr>
          <p:nvPr/>
        </p:nvSpPr>
        <p:spPr>
          <a:xfrm>
            <a:off x="3244483" y="35121"/>
            <a:ext cx="5318247" cy="622174"/>
          </a:xfrm>
          <a:prstGeom prst="rect">
            <a:avLst/>
          </a:prstGeom>
          <a:solidFill>
            <a:srgbClr val="00B0F0">
              <a:alpha val="57000"/>
            </a:srgbClr>
          </a:solidFill>
          <a:ln w="25400">
            <a:solidFill>
              <a:srgbClr val="00B0F0"/>
            </a:solidFill>
          </a:ln>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Orbital Angular Momentum</a:t>
            </a:r>
            <a:endParaRPr lang="en-US" sz="3200" dirty="0"/>
          </a:p>
        </p:txBody>
      </p:sp>
    </p:spTree>
    <p:extLst>
      <p:ext uri="{BB962C8B-B14F-4D97-AF65-F5344CB8AC3E}">
        <p14:creationId xmlns:p14="http://schemas.microsoft.com/office/powerpoint/2010/main" val="3707354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E0368-01EA-E031-BE90-50E9BD9A565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EA05B4F-989E-087D-3930-83319D6985EF}"/>
              </a:ext>
            </a:extLst>
          </p:cNvPr>
          <p:cNvPicPr>
            <a:picLocks noChangeAspect="1"/>
          </p:cNvPicPr>
          <p:nvPr/>
        </p:nvPicPr>
        <p:blipFill>
          <a:blip r:embed="rId3"/>
          <a:srcRect t="2625" b="-1165"/>
          <a:stretch/>
        </p:blipFill>
        <p:spPr>
          <a:xfrm>
            <a:off x="0" y="737772"/>
            <a:ext cx="5028106" cy="2870841"/>
          </a:xfrm>
          <a:prstGeom prst="rect">
            <a:avLst/>
          </a:prstGeom>
        </p:spPr>
      </p:pic>
      <p:pic>
        <p:nvPicPr>
          <p:cNvPr id="14" name="Picture 13">
            <a:extLst>
              <a:ext uri="{FF2B5EF4-FFF2-40B4-BE49-F238E27FC236}">
                <a16:creationId xmlns:a16="http://schemas.microsoft.com/office/drawing/2014/main" id="{B843E1D6-03A6-62D3-7A51-AECEC807FDF8}"/>
              </a:ext>
            </a:extLst>
          </p:cNvPr>
          <p:cNvPicPr>
            <a:picLocks noChangeAspect="1"/>
          </p:cNvPicPr>
          <p:nvPr/>
        </p:nvPicPr>
        <p:blipFill>
          <a:blip r:embed="rId4"/>
          <a:srcRect t="5116" b="20332"/>
          <a:stretch/>
        </p:blipFill>
        <p:spPr>
          <a:xfrm>
            <a:off x="0" y="4114800"/>
            <a:ext cx="12228655" cy="2743200"/>
          </a:xfrm>
          <a:prstGeom prst="rect">
            <a:avLst/>
          </a:prstGeom>
        </p:spPr>
      </p:pic>
      <p:sp>
        <p:nvSpPr>
          <p:cNvPr id="15" name="TextBox 14">
            <a:extLst>
              <a:ext uri="{FF2B5EF4-FFF2-40B4-BE49-F238E27FC236}">
                <a16:creationId xmlns:a16="http://schemas.microsoft.com/office/drawing/2014/main" id="{9F38CB0E-F966-70F9-F541-264F6696AC27}"/>
              </a:ext>
            </a:extLst>
          </p:cNvPr>
          <p:cNvSpPr txBox="1"/>
          <p:nvPr/>
        </p:nvSpPr>
        <p:spPr>
          <a:xfrm>
            <a:off x="1327347" y="4563158"/>
            <a:ext cx="1124305" cy="369332"/>
          </a:xfrm>
          <a:prstGeom prst="rect">
            <a:avLst/>
          </a:prstGeom>
          <a:noFill/>
        </p:spPr>
        <p:txBody>
          <a:bodyPr wrap="square" rtlCol="0">
            <a:spAutoFit/>
          </a:bodyPr>
          <a:lstStyle/>
          <a:p>
            <a:r>
              <a:rPr lang="en-US" dirty="0"/>
              <a:t>Q</a:t>
            </a:r>
            <a:r>
              <a:rPr lang="en-US" baseline="30000" dirty="0"/>
              <a:t>2</a:t>
            </a:r>
            <a:r>
              <a:rPr lang="en-US" dirty="0"/>
              <a:t> = 2.7</a:t>
            </a:r>
          </a:p>
        </p:txBody>
      </p:sp>
      <p:sp>
        <p:nvSpPr>
          <p:cNvPr id="16" name="TextBox 15">
            <a:extLst>
              <a:ext uri="{FF2B5EF4-FFF2-40B4-BE49-F238E27FC236}">
                <a16:creationId xmlns:a16="http://schemas.microsoft.com/office/drawing/2014/main" id="{F01DC905-F4CC-F95F-33A8-6636B8A175F1}"/>
              </a:ext>
            </a:extLst>
          </p:cNvPr>
          <p:cNvSpPr txBox="1"/>
          <p:nvPr/>
        </p:nvSpPr>
        <p:spPr>
          <a:xfrm>
            <a:off x="5263242" y="4563158"/>
            <a:ext cx="1124305" cy="369332"/>
          </a:xfrm>
          <a:prstGeom prst="rect">
            <a:avLst/>
          </a:prstGeom>
          <a:noFill/>
        </p:spPr>
        <p:txBody>
          <a:bodyPr wrap="square" rtlCol="0">
            <a:spAutoFit/>
          </a:bodyPr>
          <a:lstStyle/>
          <a:p>
            <a:r>
              <a:rPr lang="en-US" dirty="0"/>
              <a:t>Q</a:t>
            </a:r>
            <a:r>
              <a:rPr lang="en-US" baseline="30000" dirty="0"/>
              <a:t>2</a:t>
            </a:r>
            <a:r>
              <a:rPr lang="en-US" dirty="0"/>
              <a:t> = 4.8</a:t>
            </a:r>
          </a:p>
        </p:txBody>
      </p:sp>
      <p:sp>
        <p:nvSpPr>
          <p:cNvPr id="17" name="TextBox 16">
            <a:extLst>
              <a:ext uri="{FF2B5EF4-FFF2-40B4-BE49-F238E27FC236}">
                <a16:creationId xmlns:a16="http://schemas.microsoft.com/office/drawing/2014/main" id="{CFFBB9AE-331B-9524-A61F-607B2138CA21}"/>
              </a:ext>
            </a:extLst>
          </p:cNvPr>
          <p:cNvSpPr txBox="1"/>
          <p:nvPr/>
        </p:nvSpPr>
        <p:spPr>
          <a:xfrm>
            <a:off x="9342309" y="4563158"/>
            <a:ext cx="1124305" cy="369332"/>
          </a:xfrm>
          <a:prstGeom prst="rect">
            <a:avLst/>
          </a:prstGeom>
          <a:noFill/>
        </p:spPr>
        <p:txBody>
          <a:bodyPr wrap="square" rtlCol="0">
            <a:spAutoFit/>
          </a:bodyPr>
          <a:lstStyle/>
          <a:p>
            <a:r>
              <a:rPr lang="en-US" dirty="0"/>
              <a:t>Q</a:t>
            </a:r>
            <a:r>
              <a:rPr lang="en-US" baseline="30000" dirty="0"/>
              <a:t>2</a:t>
            </a:r>
            <a:r>
              <a:rPr lang="en-US" dirty="0"/>
              <a:t> = 10</a:t>
            </a:r>
          </a:p>
        </p:txBody>
      </p:sp>
      <p:sp>
        <p:nvSpPr>
          <p:cNvPr id="8" name="Title 1">
            <a:extLst>
              <a:ext uri="{FF2B5EF4-FFF2-40B4-BE49-F238E27FC236}">
                <a16:creationId xmlns:a16="http://schemas.microsoft.com/office/drawing/2014/main" id="{F7315FE6-228F-1AC9-561F-B59F08CE0B6D}"/>
              </a:ext>
            </a:extLst>
          </p:cNvPr>
          <p:cNvSpPr txBox="1">
            <a:spLocks/>
          </p:cNvSpPr>
          <p:nvPr/>
        </p:nvSpPr>
        <p:spPr>
          <a:xfrm>
            <a:off x="2451652" y="187433"/>
            <a:ext cx="7871791" cy="691624"/>
          </a:xfrm>
          <a:prstGeom prst="rect">
            <a:avLst/>
          </a:prstGeom>
          <a:solidFill>
            <a:srgbClr val="00B0F0">
              <a:alpha val="57000"/>
            </a:srgbClr>
          </a:solidFill>
          <a:ln w="25400">
            <a:solidFill>
              <a:srgbClr val="00B0F0"/>
            </a:solidFill>
          </a:ln>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Exclusive Dijet Double Spin Asymmetry</a:t>
            </a:r>
            <a:endParaRPr lang="en-US" sz="3200" dirty="0"/>
          </a:p>
        </p:txBody>
      </p:sp>
      <p:sp>
        <p:nvSpPr>
          <p:cNvPr id="18" name="TextBox 17">
            <a:extLst>
              <a:ext uri="{FF2B5EF4-FFF2-40B4-BE49-F238E27FC236}">
                <a16:creationId xmlns:a16="http://schemas.microsoft.com/office/drawing/2014/main" id="{318210B6-B1A8-CC1B-2083-324ED9E3E8FE}"/>
              </a:ext>
            </a:extLst>
          </p:cNvPr>
          <p:cNvSpPr txBox="1"/>
          <p:nvPr/>
        </p:nvSpPr>
        <p:spPr>
          <a:xfrm>
            <a:off x="5263243" y="1537252"/>
            <a:ext cx="619988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Requires longitudinally polarized electron and proton beams</a:t>
            </a:r>
          </a:p>
          <a:p>
            <a:pPr marL="285750" indent="-285750">
              <a:buFont typeface="Arial" panose="020B0604020202020204" pitchFamily="34" charset="0"/>
              <a:buChar char="•"/>
            </a:pPr>
            <a:r>
              <a:rPr lang="en-US" dirty="0"/>
              <a:t>Azimuthal angle of scattered electron  must be measured</a:t>
            </a:r>
          </a:p>
          <a:p>
            <a:pPr marL="285750" indent="-285750">
              <a:buFont typeface="Arial" panose="020B0604020202020204" pitchFamily="34" charset="0"/>
              <a:buChar char="•"/>
            </a:pPr>
            <a:r>
              <a:rPr lang="en-US" dirty="0" err="1"/>
              <a:t>Dijets</a:t>
            </a:r>
            <a:r>
              <a:rPr lang="en-US" dirty="0"/>
              <a:t> emerge in backwards region  (-2 &lt; </a:t>
            </a:r>
            <a:r>
              <a:rPr lang="en-US" dirty="0" err="1"/>
              <a:t>η</a:t>
            </a:r>
            <a:r>
              <a:rPr lang="en-US" dirty="0"/>
              <a:t> &lt; -1)</a:t>
            </a:r>
          </a:p>
          <a:p>
            <a:pPr marL="285750" indent="-285750">
              <a:buFont typeface="Arial" panose="020B0604020202020204" pitchFamily="34" charset="0"/>
              <a:buChar char="•"/>
            </a:pPr>
            <a:r>
              <a:rPr lang="en-US" dirty="0"/>
              <a:t>DSA is sensitive to GPDs that encapsulate gluon OAM and helicity information.</a:t>
            </a:r>
          </a:p>
          <a:p>
            <a:pPr marL="285750" indent="-285750">
              <a:buFont typeface="Arial" panose="020B0604020202020204" pitchFamily="34" charset="0"/>
              <a:buChar char="•"/>
            </a:pPr>
            <a:r>
              <a:rPr lang="en-US" dirty="0"/>
              <a:t>Precisely mapping out gluon helicity GPD will allow for extraction of gluon OAM component. </a:t>
            </a:r>
          </a:p>
          <a:p>
            <a:pPr marL="285750" indent="-285750">
              <a:buFont typeface="Arial" panose="020B0604020202020204" pitchFamily="34" charset="0"/>
              <a:buChar char="•"/>
            </a:pPr>
            <a:endParaRPr lang="en-US" dirty="0"/>
          </a:p>
        </p:txBody>
      </p:sp>
      <p:sp>
        <p:nvSpPr>
          <p:cNvPr id="19" name="TextBox 18">
            <a:extLst>
              <a:ext uri="{FF2B5EF4-FFF2-40B4-BE49-F238E27FC236}">
                <a16:creationId xmlns:a16="http://schemas.microsoft.com/office/drawing/2014/main" id="{D7CB1139-E4BB-5F4E-1796-B62BC02ADFEA}"/>
              </a:ext>
            </a:extLst>
          </p:cNvPr>
          <p:cNvSpPr txBox="1"/>
          <p:nvPr/>
        </p:nvSpPr>
        <p:spPr>
          <a:xfrm>
            <a:off x="8075661" y="3732216"/>
            <a:ext cx="3657600" cy="369332"/>
          </a:xfrm>
          <a:prstGeom prst="rect">
            <a:avLst/>
          </a:prstGeom>
          <a:noFill/>
        </p:spPr>
        <p:txBody>
          <a:bodyPr wrap="square" rtlCol="0">
            <a:spAutoFit/>
          </a:bodyPr>
          <a:lstStyle/>
          <a:p>
            <a:r>
              <a:rPr lang="en-US" i="1" dirty="0">
                <a:solidFill>
                  <a:schemeClr val="bg2">
                    <a:lumMod val="50000"/>
                  </a:schemeClr>
                </a:solidFill>
              </a:rPr>
              <a:t>Phys. Rev. Lett. 128, 182002 (20222)</a:t>
            </a:r>
          </a:p>
        </p:txBody>
      </p:sp>
    </p:spTree>
    <p:extLst>
      <p:ext uri="{BB962C8B-B14F-4D97-AF65-F5344CB8AC3E}">
        <p14:creationId xmlns:p14="http://schemas.microsoft.com/office/powerpoint/2010/main" val="2359956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76ED2-E9AA-ACAA-3E54-AF185EA3C214}"/>
              </a:ext>
            </a:extLst>
          </p:cNvPr>
          <p:cNvSpPr>
            <a:spLocks noGrp="1"/>
          </p:cNvSpPr>
          <p:nvPr>
            <p:ph type="title"/>
          </p:nvPr>
        </p:nvSpPr>
        <p:spPr>
          <a:xfrm>
            <a:off x="580621" y="164245"/>
            <a:ext cx="11216425" cy="858368"/>
          </a:xfrm>
        </p:spPr>
        <p:txBody>
          <a:bodyPr>
            <a:normAutofit fontScale="90000"/>
          </a:bodyPr>
          <a:lstStyle/>
          <a:p>
            <a:pPr algn="ctr"/>
            <a:r>
              <a:rPr lang="en-US" dirty="0">
                <a:solidFill>
                  <a:schemeClr val="bg1"/>
                </a:solidFill>
              </a:rPr>
              <a:t>When you close your eyes … what proton do you see?</a:t>
            </a:r>
          </a:p>
        </p:txBody>
      </p:sp>
      <p:pic>
        <p:nvPicPr>
          <p:cNvPr id="9" name="Visualizing the Proton">
            <a:hlinkClick r:id="" action="ppaction://media"/>
            <a:extLst>
              <a:ext uri="{FF2B5EF4-FFF2-40B4-BE49-F238E27FC236}">
                <a16:creationId xmlns:a16="http://schemas.microsoft.com/office/drawing/2014/main" id="{EA1F6A01-6C93-4B3A-8FC3-2AD5865D25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022613"/>
            <a:ext cx="10374022" cy="5835387"/>
          </a:xfrm>
          <a:prstGeom prst="rect">
            <a:avLst/>
          </a:prstGeom>
        </p:spPr>
      </p:pic>
    </p:spTree>
    <p:extLst>
      <p:ext uri="{BB962C8B-B14F-4D97-AF65-F5344CB8AC3E}">
        <p14:creationId xmlns:p14="http://schemas.microsoft.com/office/powerpoint/2010/main" val="22339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4253"/>
            </a:gs>
            <a:gs pos="23000">
              <a:srgbClr val="004253"/>
            </a:gs>
            <a:gs pos="69000">
              <a:srgbClr val="004253"/>
            </a:gs>
            <a:gs pos="97000">
              <a:srgbClr val="004253"/>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E30D2-EC7B-4AE1-E62E-2C20D2F39F2D}"/>
              </a:ext>
            </a:extLst>
          </p:cNvPr>
          <p:cNvSpPr>
            <a:spLocks noGrp="1"/>
          </p:cNvSpPr>
          <p:nvPr>
            <p:ph type="title"/>
          </p:nvPr>
        </p:nvSpPr>
        <p:spPr>
          <a:xfrm>
            <a:off x="4803822" y="185601"/>
            <a:ext cx="3245476" cy="915614"/>
          </a:xfrm>
        </p:spPr>
        <p:txBody>
          <a:bodyPr>
            <a:normAutofit/>
          </a:bodyPr>
          <a:lstStyle/>
          <a:p>
            <a:r>
              <a:rPr lang="en-US" dirty="0">
                <a:solidFill>
                  <a:schemeClr val="bg1"/>
                </a:solidFill>
              </a:rPr>
              <a:t>3D Imaging  </a:t>
            </a:r>
          </a:p>
        </p:txBody>
      </p:sp>
      <p:pic>
        <p:nvPicPr>
          <p:cNvPr id="5" name="Picture 4">
            <a:extLst>
              <a:ext uri="{FF2B5EF4-FFF2-40B4-BE49-F238E27FC236}">
                <a16:creationId xmlns:a16="http://schemas.microsoft.com/office/drawing/2014/main" id="{EC3458ED-508E-42B6-345E-79BB29398DEC}"/>
              </a:ext>
            </a:extLst>
          </p:cNvPr>
          <p:cNvPicPr>
            <a:picLocks noChangeAspect="1"/>
          </p:cNvPicPr>
          <p:nvPr/>
        </p:nvPicPr>
        <p:blipFill>
          <a:blip r:embed="rId3"/>
          <a:stretch>
            <a:fillRect/>
          </a:stretch>
        </p:blipFill>
        <p:spPr>
          <a:xfrm>
            <a:off x="1719274" y="1144255"/>
            <a:ext cx="8655810" cy="3107214"/>
          </a:xfrm>
          <a:prstGeom prst="rect">
            <a:avLst/>
          </a:prstGeom>
        </p:spPr>
      </p:pic>
      <p:sp>
        <p:nvSpPr>
          <p:cNvPr id="6" name="Rectangle 5">
            <a:extLst>
              <a:ext uri="{FF2B5EF4-FFF2-40B4-BE49-F238E27FC236}">
                <a16:creationId xmlns:a16="http://schemas.microsoft.com/office/drawing/2014/main" id="{C054655D-86DF-E1EF-8642-6A68F6FE6884}"/>
              </a:ext>
            </a:extLst>
          </p:cNvPr>
          <p:cNvSpPr/>
          <p:nvPr/>
        </p:nvSpPr>
        <p:spPr>
          <a:xfrm>
            <a:off x="10088348" y="2441347"/>
            <a:ext cx="2103652" cy="584775"/>
          </a:xfrm>
          <a:prstGeom prst="rect">
            <a:avLst/>
          </a:prstGeom>
          <a:noFill/>
        </p:spPr>
        <p:txBody>
          <a:bodyPr wrap="square" lIns="91440" tIns="45720" rIns="91440" bIns="45720">
            <a:spAutoFit/>
          </a:bodyPr>
          <a:lstStyle/>
          <a:p>
            <a:pPr algn="ctr"/>
            <a:r>
              <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TMD</a:t>
            </a:r>
          </a:p>
        </p:txBody>
      </p:sp>
      <p:sp>
        <p:nvSpPr>
          <p:cNvPr id="8" name="Rectangle 7">
            <a:extLst>
              <a:ext uri="{FF2B5EF4-FFF2-40B4-BE49-F238E27FC236}">
                <a16:creationId xmlns:a16="http://schemas.microsoft.com/office/drawing/2014/main" id="{73BBE469-D135-6E68-F630-59FE6B12CF69}"/>
              </a:ext>
            </a:extLst>
          </p:cNvPr>
          <p:cNvSpPr/>
          <p:nvPr/>
        </p:nvSpPr>
        <p:spPr>
          <a:xfrm>
            <a:off x="-215048" y="2562483"/>
            <a:ext cx="2269385" cy="584775"/>
          </a:xfrm>
          <a:prstGeom prst="rect">
            <a:avLst/>
          </a:prstGeom>
          <a:noFill/>
        </p:spPr>
        <p:txBody>
          <a:bodyPr wrap="square" lIns="91440" tIns="45720" rIns="91440" bIns="45720">
            <a:spAutoFit/>
          </a:bodyPr>
          <a:lstStyle/>
          <a:p>
            <a:pPr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GPD</a:t>
            </a:r>
            <a:endParaRPr lang="en-US"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TextBox 8">
            <a:extLst>
              <a:ext uri="{FF2B5EF4-FFF2-40B4-BE49-F238E27FC236}">
                <a16:creationId xmlns:a16="http://schemas.microsoft.com/office/drawing/2014/main" id="{3B82944E-FA78-FEED-FD95-AF0932EE1D36}"/>
              </a:ext>
            </a:extLst>
          </p:cNvPr>
          <p:cNvSpPr txBox="1"/>
          <p:nvPr/>
        </p:nvSpPr>
        <p:spPr>
          <a:xfrm>
            <a:off x="8049298" y="4713668"/>
            <a:ext cx="3445148"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3D in momentum space</a:t>
            </a:r>
            <a:r>
              <a:rPr lang="en-US" dirty="0"/>
              <a:t> </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Non-trivial factorization</a:t>
            </a:r>
          </a:p>
          <a:p>
            <a:pPr marL="285750" indent="-285750">
              <a:buFont typeface="Arial" panose="020B0604020202020204" pitchFamily="34" charset="0"/>
              <a:buChar char="•"/>
            </a:pPr>
            <a:r>
              <a:rPr lang="en-US" dirty="0">
                <a:solidFill>
                  <a:schemeClr val="bg1"/>
                </a:solidFill>
              </a:rPr>
              <a:t>Origin of spin-orbit correlations  is orbital angular momentum.</a:t>
            </a:r>
            <a:endParaRPr lang="en-US" dirty="0"/>
          </a:p>
        </p:txBody>
      </p:sp>
      <p:sp>
        <p:nvSpPr>
          <p:cNvPr id="10" name="TextBox 9">
            <a:extLst>
              <a:ext uri="{FF2B5EF4-FFF2-40B4-BE49-F238E27FC236}">
                <a16:creationId xmlns:a16="http://schemas.microsoft.com/office/drawing/2014/main" id="{0CC916FB-EF33-467D-CFF2-7EBD8C2FBB8E}"/>
              </a:ext>
            </a:extLst>
          </p:cNvPr>
          <p:cNvSpPr txBox="1"/>
          <p:nvPr/>
        </p:nvSpPr>
        <p:spPr>
          <a:xfrm>
            <a:off x="335279" y="4713668"/>
            <a:ext cx="5760721"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2D in parameter space +1 in momentum space</a:t>
            </a:r>
            <a:r>
              <a:rPr lang="en-US" dirty="0"/>
              <a:t> </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Collinear factorization</a:t>
            </a:r>
          </a:p>
          <a:p>
            <a:pPr marL="285750" indent="-285750">
              <a:buFont typeface="Arial" panose="020B0604020202020204" pitchFamily="34" charset="0"/>
              <a:buChar char="•"/>
            </a:pPr>
            <a:r>
              <a:rPr lang="en-US" dirty="0">
                <a:solidFill>
                  <a:schemeClr val="bg1"/>
                </a:solidFill>
              </a:rPr>
              <a:t>Gives access to </a:t>
            </a:r>
            <a:r>
              <a:rPr lang="en-US" dirty="0" err="1">
                <a:solidFill>
                  <a:schemeClr val="bg1"/>
                </a:solidFill>
              </a:rPr>
              <a:t>parton</a:t>
            </a:r>
            <a:r>
              <a:rPr lang="en-US" dirty="0">
                <a:solidFill>
                  <a:schemeClr val="bg1"/>
                </a:solidFill>
              </a:rPr>
              <a:t> helicity and OAM</a:t>
            </a:r>
          </a:p>
          <a:p>
            <a:pPr marL="285750" indent="-285750">
              <a:buFont typeface="Arial" panose="020B0604020202020204" pitchFamily="34" charset="0"/>
              <a:buChar char="•"/>
            </a:pPr>
            <a:r>
              <a:rPr lang="en-US" dirty="0">
                <a:solidFill>
                  <a:schemeClr val="bg1"/>
                </a:solidFill>
              </a:rPr>
              <a:t>Multiple channels, including Deeply Virtual Meson Production are necessary for full reconstruction.</a:t>
            </a:r>
          </a:p>
        </p:txBody>
      </p:sp>
    </p:spTree>
    <p:extLst>
      <p:ext uri="{BB962C8B-B14F-4D97-AF65-F5344CB8AC3E}">
        <p14:creationId xmlns:p14="http://schemas.microsoft.com/office/powerpoint/2010/main" val="1112698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8FEA-146B-D023-7C61-EB12B0F231F9}"/>
              </a:ext>
            </a:extLst>
          </p:cNvPr>
          <p:cNvSpPr>
            <a:spLocks noGrp="1"/>
          </p:cNvSpPr>
          <p:nvPr>
            <p:ph type="title"/>
          </p:nvPr>
        </p:nvSpPr>
        <p:spPr>
          <a:xfrm>
            <a:off x="466725" y="284122"/>
            <a:ext cx="5876925" cy="956231"/>
          </a:xfrm>
        </p:spPr>
        <p:txBody>
          <a:bodyPr/>
          <a:lstStyle/>
          <a:p>
            <a:r>
              <a:rPr lang="en-US" dirty="0"/>
              <a:t>TMDs in SIDIS</a:t>
            </a:r>
          </a:p>
        </p:txBody>
      </p:sp>
      <p:pic>
        <p:nvPicPr>
          <p:cNvPr id="13" name="Picture 12" descr="A diagram of a rectangular object with arrows&#10;&#10;Description automatically generated">
            <a:extLst>
              <a:ext uri="{FF2B5EF4-FFF2-40B4-BE49-F238E27FC236}">
                <a16:creationId xmlns:a16="http://schemas.microsoft.com/office/drawing/2014/main" id="{9F2E7796-DF47-DB87-8563-15468B61D4DF}"/>
              </a:ext>
            </a:extLst>
          </p:cNvPr>
          <p:cNvPicPr>
            <a:picLocks noChangeAspect="1"/>
          </p:cNvPicPr>
          <p:nvPr/>
        </p:nvPicPr>
        <p:blipFill>
          <a:blip r:embed="rId2"/>
          <a:stretch>
            <a:fillRect/>
          </a:stretch>
        </p:blipFill>
        <p:spPr>
          <a:xfrm>
            <a:off x="7352814" y="284122"/>
            <a:ext cx="4372461" cy="2577983"/>
          </a:xfrm>
          <a:prstGeom prst="rect">
            <a:avLst/>
          </a:prstGeom>
        </p:spPr>
      </p:pic>
      <p:pic>
        <p:nvPicPr>
          <p:cNvPr id="16" name="Picture 15">
            <a:extLst>
              <a:ext uri="{FF2B5EF4-FFF2-40B4-BE49-F238E27FC236}">
                <a16:creationId xmlns:a16="http://schemas.microsoft.com/office/drawing/2014/main" id="{D77E4E57-ED3E-E0E4-DB85-BAD61DE75EA2}"/>
              </a:ext>
            </a:extLst>
          </p:cNvPr>
          <p:cNvPicPr>
            <a:picLocks noChangeAspect="1"/>
          </p:cNvPicPr>
          <p:nvPr/>
        </p:nvPicPr>
        <p:blipFill>
          <a:blip r:embed="rId3"/>
          <a:stretch>
            <a:fillRect/>
          </a:stretch>
        </p:blipFill>
        <p:spPr>
          <a:xfrm>
            <a:off x="466725" y="1380201"/>
            <a:ext cx="7011297" cy="4687112"/>
          </a:xfrm>
          <a:prstGeom prst="rect">
            <a:avLst/>
          </a:prstGeom>
        </p:spPr>
      </p:pic>
      <p:sp>
        <p:nvSpPr>
          <p:cNvPr id="17" name="Rectangle 16">
            <a:extLst>
              <a:ext uri="{FF2B5EF4-FFF2-40B4-BE49-F238E27FC236}">
                <a16:creationId xmlns:a16="http://schemas.microsoft.com/office/drawing/2014/main" id="{2C57AF2B-4D10-3939-F274-47ED813DCDCA}"/>
              </a:ext>
            </a:extLst>
          </p:cNvPr>
          <p:cNvSpPr/>
          <p:nvPr/>
        </p:nvSpPr>
        <p:spPr>
          <a:xfrm>
            <a:off x="5595769" y="3767050"/>
            <a:ext cx="998669" cy="346842"/>
          </a:xfrm>
          <a:prstGeom prst="rect">
            <a:avLst/>
          </a:prstGeom>
          <a:solidFill>
            <a:srgbClr val="FFFF00">
              <a:alpha val="16449"/>
            </a:srgbClr>
          </a:solidFill>
          <a:ln w="25400">
            <a:solidFill>
              <a:srgbClr val="003F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81A9193-935A-BEE2-BFFD-768620D62145}"/>
              </a:ext>
            </a:extLst>
          </p:cNvPr>
          <p:cNvCxnSpPr>
            <a:cxnSpLocks/>
          </p:cNvCxnSpPr>
          <p:nvPr/>
        </p:nvCxnSpPr>
        <p:spPr>
          <a:xfrm>
            <a:off x="5595769" y="3767050"/>
            <a:ext cx="2020645" cy="0"/>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863E16-F38C-64EF-30BB-A06F527B807C}"/>
              </a:ext>
            </a:extLst>
          </p:cNvPr>
          <p:cNvSpPr txBox="1"/>
          <p:nvPr/>
        </p:nvSpPr>
        <p:spPr>
          <a:xfrm>
            <a:off x="7781552" y="3530800"/>
            <a:ext cx="988247" cy="400110"/>
          </a:xfrm>
          <a:prstGeom prst="rect">
            <a:avLst/>
          </a:prstGeom>
          <a:noFill/>
        </p:spPr>
        <p:txBody>
          <a:bodyPr wrap="square" rtlCol="0">
            <a:spAutoFit/>
          </a:bodyPr>
          <a:lstStyle/>
          <a:p>
            <a:r>
              <a:rPr lang="en-US" sz="2000" dirty="0"/>
              <a:t>A</a:t>
            </a:r>
            <a:r>
              <a:rPr lang="en-US" sz="2000" baseline="-25000" dirty="0"/>
              <a:t>COLLINS </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3E42171-4C6A-6B1B-B598-9ADE59C1D3B0}"/>
                  </a:ext>
                </a:extLst>
              </p:cNvPr>
              <p:cNvSpPr txBox="1"/>
              <p:nvPr/>
            </p:nvSpPr>
            <p:spPr>
              <a:xfrm>
                <a:off x="8769799" y="3426796"/>
                <a:ext cx="2636683" cy="680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f>
                        <m:fPr>
                          <m:ctrlPr>
                            <a:rPr lang="en-US" i="1" smtClean="0">
                              <a:latin typeface="Cambria Math" panose="02040503050406030204" pitchFamily="18" charset="0"/>
                            </a:rPr>
                          </m:ctrlPr>
                        </m:fPr>
                        <m:num>
                          <m:sSubSup>
                            <m:sSubSupPr>
                              <m:ctrlPr>
                                <a:rPr lang="en-US" i="1" smtClean="0">
                                  <a:latin typeface="Cambria Math" panose="02040503050406030204" pitchFamily="18" charset="0"/>
                                </a:rPr>
                              </m:ctrlPr>
                            </m:sSubSupPr>
                            <m:e>
                              <m:r>
                                <a:rPr lang="en-US" b="0" i="1" smtClean="0">
                                  <a:latin typeface="Cambria Math" panose="02040503050406030204" pitchFamily="18" charset="0"/>
                                </a:rPr>
                                <m:t>h</m:t>
                              </m:r>
                            </m:e>
                            <m:sub>
                              <m:r>
                                <a:rPr lang="en-US" b="0" i="1" smtClean="0">
                                  <a:latin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𝑞</m:t>
                              </m:r>
                            </m:sup>
                          </m:sSubSup>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𝑇</m:t>
                                  </m:r>
                                </m:sub>
                              </m:sSub>
                            </m:e>
                          </m:d>
                          <m:r>
                            <a:rPr lang="en-US" b="0" i="1" smtClean="0">
                              <a:latin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𝐻</m:t>
                              </m:r>
                            </m:e>
                            <m:sub>
                              <m:r>
                                <a:rPr lang="en-US" b="0" i="1" smtClean="0">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sup>
                          </m:sSub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𝑗</m:t>
                              </m:r>
                            </m:e>
                            <m:sub>
                              <m:r>
                                <a:rPr lang="en-US" b="0" i="1" smtClean="0">
                                  <a:latin typeface="Cambria Math" panose="02040503050406030204" pitchFamily="18" charset="0"/>
                                  <a:ea typeface="Cambria Math" panose="02040503050406030204" pitchFamily="18" charset="0"/>
                                </a:rPr>
                                <m:t>𝑇</m:t>
                              </m:r>
                            </m:sub>
                            <m:sup>
                              <m:r>
                                <a:rPr lang="en-US" b="0" i="1" smtClean="0">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rPr>
                            <m:t>)</m:t>
                          </m:r>
                        </m:num>
                        <m:den>
                          <m:sSubSup>
                            <m:sSubSupPr>
                              <m:ctrlPr>
                                <a:rPr lang="en-US" i="1" smtClean="0">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1</m:t>
                              </m:r>
                              <m:r>
                                <a:rPr lang="en-US" i="1" smtClean="0">
                                  <a:latin typeface="Cambria Math" panose="02040503050406030204" pitchFamily="18" charset="0"/>
                                </a:rPr>
                                <m:t> </m:t>
                              </m:r>
                            </m:sub>
                            <m:sup>
                              <m:r>
                                <a:rPr lang="en-US" i="1">
                                  <a:latin typeface="Cambria Math" panose="02040503050406030204" pitchFamily="18" charset="0"/>
                                  <a:ea typeface="Cambria Math" panose="02040503050406030204" pitchFamily="18" charset="0"/>
                                </a:rPr>
                                <m:t>𝑞</m:t>
                              </m:r>
                            </m:sup>
                          </m:sSubSup>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𝑇</m:t>
                                  </m:r>
                                </m:sub>
                              </m:sSub>
                            </m:e>
                          </m:d>
                          <m:r>
                            <a:rPr lang="en-US" b="0"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𝐷</m:t>
                              </m:r>
                            </m:e>
                            <m:sub>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𝑞</m:t>
                              </m:r>
                            </m:sup>
                          </m:sSub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𝑧</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𝑗</m:t>
                              </m:r>
                            </m:e>
                            <m:sub>
                              <m:r>
                                <a:rPr lang="en-US" i="1">
                                  <a:latin typeface="Cambria Math" panose="02040503050406030204" pitchFamily="18" charset="0"/>
                                  <a:ea typeface="Cambria Math" panose="02040503050406030204" pitchFamily="18" charset="0"/>
                                </a:rPr>
                                <m:t>𝑇</m:t>
                              </m:r>
                            </m:sub>
                            <m:sup>
                              <m:r>
                                <a:rPr lang="en-US" i="1">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rPr>
                            <m:t>)</m:t>
                          </m:r>
                        </m:den>
                      </m:f>
                    </m:oMath>
                  </m:oMathPara>
                </a14:m>
                <a:endParaRPr lang="en-US" dirty="0"/>
              </a:p>
            </p:txBody>
          </p:sp>
        </mc:Choice>
        <mc:Fallback xmlns="">
          <p:sp>
            <p:nvSpPr>
              <p:cNvPr id="21" name="TextBox 20">
                <a:extLst>
                  <a:ext uri="{FF2B5EF4-FFF2-40B4-BE49-F238E27FC236}">
                    <a16:creationId xmlns:a16="http://schemas.microsoft.com/office/drawing/2014/main" id="{03E42171-4C6A-6B1B-B598-9ADE59C1D3B0}"/>
                  </a:ext>
                </a:extLst>
              </p:cNvPr>
              <p:cNvSpPr txBox="1">
                <a:spLocks noRot="1" noChangeAspect="1" noMove="1" noResize="1" noEditPoints="1" noAdjustHandles="1" noChangeArrowheads="1" noChangeShapeType="1" noTextEdit="1"/>
              </p:cNvSpPr>
              <p:nvPr/>
            </p:nvSpPr>
            <p:spPr>
              <a:xfrm>
                <a:off x="8769799" y="3426796"/>
                <a:ext cx="2636683" cy="680507"/>
              </a:xfrm>
              <a:prstGeom prst="rect">
                <a:avLst/>
              </a:prstGeom>
              <a:blipFill>
                <a:blip r:embed="rId4"/>
                <a:stretch>
                  <a:fillRect l="-957" r="-2392" b="-1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23400B8-2BEC-AE0C-027C-7A29197733A0}"/>
                  </a:ext>
                </a:extLst>
              </p:cNvPr>
              <p:cNvSpPr txBox="1"/>
              <p:nvPr/>
            </p:nvSpPr>
            <p:spPr>
              <a:xfrm>
                <a:off x="7886350" y="4751784"/>
                <a:ext cx="962956" cy="3031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h</m:t>
                          </m:r>
                        </m:e>
                        <m:sub>
                          <m:r>
                            <a:rPr lang="en-US" i="1">
                              <a:latin typeface="Cambria Math" panose="02040503050406030204" pitchFamily="18" charset="0"/>
                            </a:rPr>
                            <m:t>1</m:t>
                          </m:r>
                        </m:sub>
                        <m:sup>
                          <m:r>
                            <a:rPr lang="en-US" i="1">
                              <a:latin typeface="Cambria Math" panose="02040503050406030204" pitchFamily="18" charset="0"/>
                              <a:ea typeface="Cambria Math" panose="02040503050406030204" pitchFamily="18" charset="0"/>
                            </a:rPr>
                            <m:t>𝑞</m:t>
                          </m:r>
                        </m:sup>
                      </m:sSubSup>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𝑇</m:t>
                              </m:r>
                            </m:sub>
                          </m:sSub>
                        </m:e>
                      </m:d>
                    </m:oMath>
                  </m:oMathPara>
                </a14:m>
                <a:endParaRPr lang="en-US" dirty="0"/>
              </a:p>
            </p:txBody>
          </p:sp>
        </mc:Choice>
        <mc:Fallback xmlns="">
          <p:sp>
            <p:nvSpPr>
              <p:cNvPr id="5" name="TextBox 4">
                <a:extLst>
                  <a:ext uri="{FF2B5EF4-FFF2-40B4-BE49-F238E27FC236}">
                    <a16:creationId xmlns:a16="http://schemas.microsoft.com/office/drawing/2014/main" id="{823400B8-2BEC-AE0C-027C-7A29197733A0}"/>
                  </a:ext>
                </a:extLst>
              </p:cNvPr>
              <p:cNvSpPr txBox="1">
                <a:spLocks noRot="1" noChangeAspect="1" noMove="1" noResize="1" noEditPoints="1" noAdjustHandles="1" noChangeArrowheads="1" noChangeShapeType="1" noTextEdit="1"/>
              </p:cNvSpPr>
              <p:nvPr/>
            </p:nvSpPr>
            <p:spPr>
              <a:xfrm>
                <a:off x="7886350" y="4751784"/>
                <a:ext cx="962956" cy="303160"/>
              </a:xfrm>
              <a:prstGeom prst="rect">
                <a:avLst/>
              </a:prstGeom>
              <a:blipFill>
                <a:blip r:embed="rId5"/>
                <a:stretch>
                  <a:fillRect l="-6579"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22E3FE-412B-EA77-03FF-C12958F2413C}"/>
                  </a:ext>
                </a:extLst>
              </p:cNvPr>
              <p:cNvSpPr txBox="1"/>
              <p:nvPr/>
            </p:nvSpPr>
            <p:spPr>
              <a:xfrm>
                <a:off x="7838153" y="5904736"/>
                <a:ext cx="1146339" cy="3251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𝐻</m:t>
                          </m:r>
                        </m:e>
                        <m:sub>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sup>
                      </m:sSub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𝑧</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𝑗</m:t>
                          </m:r>
                        </m:e>
                        <m:sub>
                          <m:r>
                            <a:rPr lang="en-US" i="1">
                              <a:latin typeface="Cambria Math" panose="02040503050406030204" pitchFamily="18" charset="0"/>
                              <a:ea typeface="Cambria Math" panose="02040503050406030204" pitchFamily="18" charset="0"/>
                            </a:rPr>
                            <m:t>𝑇</m:t>
                          </m:r>
                        </m:sub>
                        <m:sup>
                          <m:r>
                            <a:rPr lang="en-US" i="1">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rPr>
                        <m:t>)</m:t>
                      </m:r>
                    </m:oMath>
                  </m:oMathPara>
                </a14:m>
                <a:endParaRPr lang="en-US" dirty="0"/>
              </a:p>
            </p:txBody>
          </p:sp>
        </mc:Choice>
        <mc:Fallback xmlns="">
          <p:sp>
            <p:nvSpPr>
              <p:cNvPr id="6" name="TextBox 5">
                <a:extLst>
                  <a:ext uri="{FF2B5EF4-FFF2-40B4-BE49-F238E27FC236}">
                    <a16:creationId xmlns:a16="http://schemas.microsoft.com/office/drawing/2014/main" id="{8C22E3FE-412B-EA77-03FF-C12958F2413C}"/>
                  </a:ext>
                </a:extLst>
              </p:cNvPr>
              <p:cNvSpPr txBox="1">
                <a:spLocks noRot="1" noChangeAspect="1" noMove="1" noResize="1" noEditPoints="1" noAdjustHandles="1" noChangeArrowheads="1" noChangeShapeType="1" noTextEdit="1"/>
              </p:cNvSpPr>
              <p:nvPr/>
            </p:nvSpPr>
            <p:spPr>
              <a:xfrm>
                <a:off x="7838153" y="5904736"/>
                <a:ext cx="1146339" cy="325154"/>
              </a:xfrm>
              <a:prstGeom prst="rect">
                <a:avLst/>
              </a:prstGeom>
              <a:blipFill>
                <a:blip r:embed="rId6"/>
                <a:stretch>
                  <a:fillRect l="-7692" r="-6593" b="-3076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3501985F-25B6-7357-B555-AA63B7943CFC}"/>
              </a:ext>
            </a:extLst>
          </p:cNvPr>
          <p:cNvSpPr txBox="1"/>
          <p:nvPr/>
        </p:nvSpPr>
        <p:spPr>
          <a:xfrm>
            <a:off x="9087223" y="4487865"/>
            <a:ext cx="2756946" cy="830997"/>
          </a:xfrm>
          <a:prstGeom prst="rect">
            <a:avLst/>
          </a:prstGeom>
          <a:noFill/>
        </p:spPr>
        <p:txBody>
          <a:bodyPr wrap="square" rtlCol="0">
            <a:spAutoFit/>
          </a:bodyPr>
          <a:lstStyle/>
          <a:p>
            <a:r>
              <a:rPr lang="en-US" sz="1600" dirty="0"/>
              <a:t>Probability for quark to be transversely polarized inside a proton with transverse spin.</a:t>
            </a:r>
          </a:p>
        </p:txBody>
      </p:sp>
      <p:sp>
        <p:nvSpPr>
          <p:cNvPr id="8" name="TextBox 7">
            <a:extLst>
              <a:ext uri="{FF2B5EF4-FFF2-40B4-BE49-F238E27FC236}">
                <a16:creationId xmlns:a16="http://schemas.microsoft.com/office/drawing/2014/main" id="{1C84364D-A819-DAFB-C4FB-DFDC2C08B7CD}"/>
              </a:ext>
            </a:extLst>
          </p:cNvPr>
          <p:cNvSpPr txBox="1"/>
          <p:nvPr/>
        </p:nvSpPr>
        <p:spPr>
          <a:xfrm>
            <a:off x="9263155" y="5672230"/>
            <a:ext cx="2578481" cy="1115320"/>
          </a:xfrm>
          <a:prstGeom prst="rect">
            <a:avLst/>
          </a:prstGeom>
          <a:noFill/>
        </p:spPr>
        <p:txBody>
          <a:bodyPr wrap="square" rtlCol="0">
            <a:spAutoFit/>
          </a:bodyPr>
          <a:lstStyle/>
          <a:p>
            <a:r>
              <a:rPr lang="en-US" sz="1600" dirty="0"/>
              <a:t>Correlations between quark transverse spin and azimuthal modulations in the fragmentation. </a:t>
            </a:r>
          </a:p>
        </p:txBody>
      </p:sp>
      <p:sp>
        <p:nvSpPr>
          <p:cNvPr id="9" name="Rectangle 8">
            <a:extLst>
              <a:ext uri="{FF2B5EF4-FFF2-40B4-BE49-F238E27FC236}">
                <a16:creationId xmlns:a16="http://schemas.microsoft.com/office/drawing/2014/main" id="{5FCF9CB6-8B28-1135-715C-D6C2DD9A3D08}"/>
              </a:ext>
            </a:extLst>
          </p:cNvPr>
          <p:cNvSpPr/>
          <p:nvPr/>
        </p:nvSpPr>
        <p:spPr>
          <a:xfrm>
            <a:off x="2105100" y="2061701"/>
            <a:ext cx="541281" cy="484094"/>
          </a:xfrm>
          <a:prstGeom prst="rect">
            <a:avLst/>
          </a:prstGeom>
          <a:solidFill>
            <a:srgbClr val="FFFF00">
              <a:alpha val="16449"/>
            </a:srgbClr>
          </a:solidFill>
          <a:ln w="25400">
            <a:solidFill>
              <a:srgbClr val="003F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CE9CF77-B6C6-76DA-AC7E-770DD3DBA9FB}"/>
              </a:ext>
            </a:extLst>
          </p:cNvPr>
          <p:cNvCxnSpPr>
            <a:cxnSpLocks/>
          </p:cNvCxnSpPr>
          <p:nvPr/>
        </p:nvCxnSpPr>
        <p:spPr>
          <a:xfrm>
            <a:off x="2646381" y="2545795"/>
            <a:ext cx="5500556" cy="0"/>
          </a:xfrm>
          <a:prstGeom prst="line">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E184A0-DB5D-2F12-588A-994AB035DBEC}"/>
              </a:ext>
            </a:extLst>
          </p:cNvPr>
          <p:cNvCxnSpPr>
            <a:cxnSpLocks/>
          </p:cNvCxnSpPr>
          <p:nvPr/>
        </p:nvCxnSpPr>
        <p:spPr>
          <a:xfrm>
            <a:off x="8146937" y="2545795"/>
            <a:ext cx="0" cy="740634"/>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06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18FEA-146B-D023-7C61-EB12B0F231F9}"/>
              </a:ext>
            </a:extLst>
          </p:cNvPr>
          <p:cNvSpPr>
            <a:spLocks noGrp="1"/>
          </p:cNvSpPr>
          <p:nvPr>
            <p:ph type="title"/>
          </p:nvPr>
        </p:nvSpPr>
        <p:spPr>
          <a:xfrm>
            <a:off x="466725" y="284122"/>
            <a:ext cx="5876925" cy="956231"/>
          </a:xfrm>
        </p:spPr>
        <p:txBody>
          <a:bodyPr/>
          <a:lstStyle/>
          <a:p>
            <a:r>
              <a:rPr lang="en-US" dirty="0"/>
              <a:t>TMDs in SIDIS</a:t>
            </a:r>
          </a:p>
        </p:txBody>
      </p:sp>
      <p:pic>
        <p:nvPicPr>
          <p:cNvPr id="13" name="Picture 12" descr="A diagram of a rectangular object with arrows&#10;&#10;Description automatically generated">
            <a:extLst>
              <a:ext uri="{FF2B5EF4-FFF2-40B4-BE49-F238E27FC236}">
                <a16:creationId xmlns:a16="http://schemas.microsoft.com/office/drawing/2014/main" id="{9F2E7796-DF47-DB87-8563-15468B61D4DF}"/>
              </a:ext>
            </a:extLst>
          </p:cNvPr>
          <p:cNvPicPr>
            <a:picLocks noChangeAspect="1"/>
          </p:cNvPicPr>
          <p:nvPr/>
        </p:nvPicPr>
        <p:blipFill>
          <a:blip r:embed="rId2"/>
          <a:stretch>
            <a:fillRect/>
          </a:stretch>
        </p:blipFill>
        <p:spPr>
          <a:xfrm>
            <a:off x="7352814" y="284122"/>
            <a:ext cx="4372461" cy="2577983"/>
          </a:xfrm>
          <a:prstGeom prst="rect">
            <a:avLst/>
          </a:prstGeom>
        </p:spPr>
      </p:pic>
      <p:pic>
        <p:nvPicPr>
          <p:cNvPr id="16" name="Picture 15">
            <a:extLst>
              <a:ext uri="{FF2B5EF4-FFF2-40B4-BE49-F238E27FC236}">
                <a16:creationId xmlns:a16="http://schemas.microsoft.com/office/drawing/2014/main" id="{D77E4E57-ED3E-E0E4-DB85-BAD61DE75EA2}"/>
              </a:ext>
            </a:extLst>
          </p:cNvPr>
          <p:cNvPicPr>
            <a:picLocks noChangeAspect="1"/>
          </p:cNvPicPr>
          <p:nvPr/>
        </p:nvPicPr>
        <p:blipFill>
          <a:blip r:embed="rId3"/>
          <a:stretch>
            <a:fillRect/>
          </a:stretch>
        </p:blipFill>
        <p:spPr>
          <a:xfrm>
            <a:off x="466725" y="1380201"/>
            <a:ext cx="7011297" cy="4687112"/>
          </a:xfrm>
          <a:prstGeom prst="rect">
            <a:avLst/>
          </a:prstGeom>
        </p:spPr>
      </p:pic>
      <p:sp>
        <p:nvSpPr>
          <p:cNvPr id="17" name="Rectangle 16">
            <a:extLst>
              <a:ext uri="{FF2B5EF4-FFF2-40B4-BE49-F238E27FC236}">
                <a16:creationId xmlns:a16="http://schemas.microsoft.com/office/drawing/2014/main" id="{2C57AF2B-4D10-3939-F274-47ED813DCDCA}"/>
              </a:ext>
            </a:extLst>
          </p:cNvPr>
          <p:cNvSpPr/>
          <p:nvPr/>
        </p:nvSpPr>
        <p:spPr>
          <a:xfrm>
            <a:off x="2269864" y="3711388"/>
            <a:ext cx="1000461" cy="484094"/>
          </a:xfrm>
          <a:prstGeom prst="rect">
            <a:avLst/>
          </a:prstGeom>
          <a:solidFill>
            <a:srgbClr val="FFFF00">
              <a:alpha val="16449"/>
            </a:srgbClr>
          </a:solidFill>
          <a:ln w="25400">
            <a:solidFill>
              <a:srgbClr val="003F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81A9193-935A-BEE2-BFFD-768620D62145}"/>
              </a:ext>
            </a:extLst>
          </p:cNvPr>
          <p:cNvCxnSpPr/>
          <p:nvPr/>
        </p:nvCxnSpPr>
        <p:spPr>
          <a:xfrm>
            <a:off x="3270325" y="3711388"/>
            <a:ext cx="4432150" cy="0"/>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C863E16-F38C-64EF-30BB-A06F527B807C}"/>
              </a:ext>
            </a:extLst>
          </p:cNvPr>
          <p:cNvSpPr txBox="1"/>
          <p:nvPr/>
        </p:nvSpPr>
        <p:spPr>
          <a:xfrm>
            <a:off x="7833870" y="3452791"/>
            <a:ext cx="988247" cy="400110"/>
          </a:xfrm>
          <a:prstGeom prst="rect">
            <a:avLst/>
          </a:prstGeom>
          <a:noFill/>
        </p:spPr>
        <p:txBody>
          <a:bodyPr wrap="square" rtlCol="0">
            <a:spAutoFit/>
          </a:bodyPr>
          <a:lstStyle/>
          <a:p>
            <a:r>
              <a:rPr lang="en-US" sz="2000" dirty="0"/>
              <a:t>A</a:t>
            </a:r>
            <a:r>
              <a:rPr lang="en-US" sz="2000" baseline="-25000" dirty="0"/>
              <a:t>SIVERS</a:t>
            </a:r>
            <a:r>
              <a:rPr lang="en-US" dirty="0"/>
              <a:t> </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3E42171-4C6A-6B1B-B598-9ADE59C1D3B0}"/>
                  </a:ext>
                </a:extLst>
              </p:cNvPr>
              <p:cNvSpPr txBox="1"/>
              <p:nvPr/>
            </p:nvSpPr>
            <p:spPr>
              <a:xfrm>
                <a:off x="9088143" y="3286429"/>
                <a:ext cx="2637132" cy="680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f>
                        <m:fPr>
                          <m:ctrlPr>
                            <a:rPr lang="en-US" i="1" smtClean="0">
                              <a:latin typeface="Cambria Math" panose="02040503050406030204" pitchFamily="18" charset="0"/>
                            </a:rPr>
                          </m:ctrlPr>
                        </m:fPr>
                        <m:num>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𝑓</m:t>
                              </m:r>
                            </m:e>
                            <m:sub>
                              <m:r>
                                <a:rPr lang="en-US" b="0" i="1" smtClean="0">
                                  <a:latin typeface="Cambria Math" panose="02040503050406030204" pitchFamily="18" charset="0"/>
                                </a:rPr>
                                <m:t>1</m:t>
                              </m:r>
                              <m:r>
                                <a:rPr lang="en-US" b="0" i="1" smtClean="0">
                                  <a:latin typeface="Cambria Math" panose="02040503050406030204" pitchFamily="18" charset="0"/>
                                </a:rPr>
                                <m:t>𝑇</m:t>
                              </m:r>
                            </m:sub>
                            <m: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𝑞</m:t>
                              </m:r>
                            </m:sup>
                          </m:sSubSup>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𝑇</m:t>
                                  </m:r>
                                </m:sub>
                              </m:sSub>
                            </m:e>
                          </m:d>
                          <m:r>
                            <a:rPr lang="en-US" b="0" i="1" smtClean="0">
                              <a:latin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𝑞</m:t>
                              </m:r>
                            </m:sup>
                          </m:sSub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𝑧</m:t>
                          </m:r>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𝑗</m:t>
                              </m:r>
                            </m:e>
                            <m:sub>
                              <m:r>
                                <a:rPr lang="en-US" b="0" i="1" smtClean="0">
                                  <a:latin typeface="Cambria Math" panose="02040503050406030204" pitchFamily="18" charset="0"/>
                                  <a:ea typeface="Cambria Math" panose="02040503050406030204" pitchFamily="18" charset="0"/>
                                </a:rPr>
                                <m:t>𝑇</m:t>
                              </m:r>
                            </m:sub>
                            <m:sup>
                              <m:r>
                                <a:rPr lang="en-US" b="0" i="1" smtClean="0">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rPr>
                            <m:t>)</m:t>
                          </m:r>
                        </m:num>
                        <m:den>
                          <m:sSubSup>
                            <m:sSubSupPr>
                              <m:ctrlPr>
                                <a:rPr lang="en-US" i="1" smtClean="0">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1</m:t>
                              </m:r>
                              <m:r>
                                <a:rPr lang="en-US" i="1" smtClean="0">
                                  <a:latin typeface="Cambria Math" panose="02040503050406030204" pitchFamily="18" charset="0"/>
                                </a:rPr>
                                <m:t> </m:t>
                              </m:r>
                            </m:sub>
                            <m:sup>
                              <m:r>
                                <a:rPr lang="en-US" i="1">
                                  <a:latin typeface="Cambria Math" panose="02040503050406030204" pitchFamily="18" charset="0"/>
                                  <a:ea typeface="Cambria Math" panose="02040503050406030204" pitchFamily="18" charset="0"/>
                                </a:rPr>
                                <m:t>𝑞</m:t>
                              </m:r>
                            </m:sup>
                          </m:sSubSup>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𝑇</m:t>
                                  </m:r>
                                </m:sub>
                              </m:sSub>
                            </m:e>
                          </m:d>
                          <m:r>
                            <a:rPr lang="en-US" b="0" i="1" smtClean="0">
                              <a:latin typeface="Cambria Math" panose="02040503050406030204" pitchFamily="18" charset="0"/>
                            </a:rPr>
                            <m:t> </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𝐷</m:t>
                              </m:r>
                            </m:e>
                            <m:sub>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𝑞</m:t>
                              </m:r>
                            </m:sup>
                          </m:sSub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𝑧</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𝑗</m:t>
                              </m:r>
                            </m:e>
                            <m:sub>
                              <m:r>
                                <a:rPr lang="en-US" i="1">
                                  <a:latin typeface="Cambria Math" panose="02040503050406030204" pitchFamily="18" charset="0"/>
                                  <a:ea typeface="Cambria Math" panose="02040503050406030204" pitchFamily="18" charset="0"/>
                                </a:rPr>
                                <m:t>𝑇</m:t>
                              </m:r>
                            </m:sub>
                            <m:sup>
                              <m:r>
                                <a:rPr lang="en-US" i="1">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rPr>
                            <m:t>)</m:t>
                          </m:r>
                        </m:den>
                      </m:f>
                    </m:oMath>
                  </m:oMathPara>
                </a14:m>
                <a:endParaRPr lang="en-US" dirty="0"/>
              </a:p>
            </p:txBody>
          </p:sp>
        </mc:Choice>
        <mc:Fallback xmlns="">
          <p:sp>
            <p:nvSpPr>
              <p:cNvPr id="21" name="TextBox 20">
                <a:extLst>
                  <a:ext uri="{FF2B5EF4-FFF2-40B4-BE49-F238E27FC236}">
                    <a16:creationId xmlns:a16="http://schemas.microsoft.com/office/drawing/2014/main" id="{03E42171-4C6A-6B1B-B598-9ADE59C1D3B0}"/>
                  </a:ext>
                </a:extLst>
              </p:cNvPr>
              <p:cNvSpPr txBox="1">
                <a:spLocks noRot="1" noChangeAspect="1" noMove="1" noResize="1" noEditPoints="1" noAdjustHandles="1" noChangeArrowheads="1" noChangeShapeType="1" noTextEdit="1"/>
              </p:cNvSpPr>
              <p:nvPr/>
            </p:nvSpPr>
            <p:spPr>
              <a:xfrm>
                <a:off x="9088143" y="3286429"/>
                <a:ext cx="2637132" cy="680507"/>
              </a:xfrm>
              <a:prstGeom prst="rect">
                <a:avLst/>
              </a:prstGeom>
              <a:blipFill>
                <a:blip r:embed="rId4"/>
                <a:stretch>
                  <a:fillRect l="-957" r="-2392" b="-1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82CBABB-E99A-3DAE-9B59-5E05B0CF7E4E}"/>
                  </a:ext>
                </a:extLst>
              </p:cNvPr>
              <p:cNvSpPr txBox="1"/>
              <p:nvPr/>
            </p:nvSpPr>
            <p:spPr>
              <a:xfrm>
                <a:off x="7806109" y="4733446"/>
                <a:ext cx="1125308" cy="3254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𝑓</m:t>
                          </m:r>
                        </m:e>
                        <m:sub>
                          <m:r>
                            <a:rPr lang="en-US" i="1">
                              <a:latin typeface="Cambria Math" panose="02040503050406030204" pitchFamily="18" charset="0"/>
                            </a:rPr>
                            <m:t>1</m:t>
                          </m:r>
                          <m:r>
                            <a:rPr lang="en-US" i="1">
                              <a:latin typeface="Cambria Math" panose="02040503050406030204" pitchFamily="18" charset="0"/>
                            </a:rPr>
                            <m:t>𝑇</m:t>
                          </m:r>
                        </m:sub>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sup>
                      </m:sSubSup>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𝑇</m:t>
                              </m:r>
                            </m:sub>
                          </m:sSub>
                        </m:e>
                      </m:d>
                    </m:oMath>
                  </m:oMathPara>
                </a14:m>
                <a:endParaRPr lang="en-US" dirty="0"/>
              </a:p>
            </p:txBody>
          </p:sp>
        </mc:Choice>
        <mc:Fallback xmlns="">
          <p:sp>
            <p:nvSpPr>
              <p:cNvPr id="23" name="TextBox 22">
                <a:extLst>
                  <a:ext uri="{FF2B5EF4-FFF2-40B4-BE49-F238E27FC236}">
                    <a16:creationId xmlns:a16="http://schemas.microsoft.com/office/drawing/2014/main" id="{482CBABB-E99A-3DAE-9B59-5E05B0CF7E4E}"/>
                  </a:ext>
                </a:extLst>
              </p:cNvPr>
              <p:cNvSpPr txBox="1">
                <a:spLocks noRot="1" noChangeAspect="1" noMove="1" noResize="1" noEditPoints="1" noAdjustHandles="1" noChangeArrowheads="1" noChangeShapeType="1" noTextEdit="1"/>
              </p:cNvSpPr>
              <p:nvPr/>
            </p:nvSpPr>
            <p:spPr>
              <a:xfrm>
                <a:off x="7806109" y="4733446"/>
                <a:ext cx="1125308" cy="325474"/>
              </a:xfrm>
              <a:prstGeom prst="rect">
                <a:avLst/>
              </a:prstGeom>
              <a:blipFill>
                <a:blip r:embed="rId5"/>
                <a:stretch>
                  <a:fillRect l="-6667" b="-25926"/>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D650311F-A2DB-43A2-B8DC-655A41614311}"/>
              </a:ext>
            </a:extLst>
          </p:cNvPr>
          <p:cNvSpPr txBox="1"/>
          <p:nvPr/>
        </p:nvSpPr>
        <p:spPr>
          <a:xfrm>
            <a:off x="9345407" y="4320256"/>
            <a:ext cx="2379868" cy="1200329"/>
          </a:xfrm>
          <a:prstGeom prst="rect">
            <a:avLst/>
          </a:prstGeom>
          <a:noFill/>
        </p:spPr>
        <p:txBody>
          <a:bodyPr wrap="square" rtlCol="0">
            <a:spAutoFit/>
          </a:bodyPr>
          <a:lstStyle/>
          <a:p>
            <a:r>
              <a:rPr lang="en-US" dirty="0"/>
              <a:t>correlation between the quark </a:t>
            </a:r>
            <a:r>
              <a:rPr lang="en-US" dirty="0" err="1"/>
              <a:t>k</a:t>
            </a:r>
            <a:r>
              <a:rPr lang="en-US" baseline="-25000" dirty="0" err="1"/>
              <a:t>T</a:t>
            </a:r>
            <a:r>
              <a:rPr lang="en-US" dirty="0"/>
              <a:t> and proton momentum and transverse spin.</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8CF255A-3454-EEC8-3F46-C7852B64C6A2}"/>
                  </a:ext>
                </a:extLst>
              </p:cNvPr>
              <p:cNvSpPr txBox="1"/>
              <p:nvPr/>
            </p:nvSpPr>
            <p:spPr>
              <a:xfrm>
                <a:off x="7806109" y="6067313"/>
                <a:ext cx="984437" cy="3031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𝐷</m:t>
                          </m:r>
                        </m:e>
                        <m:sub>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𝑞</m:t>
                          </m:r>
                        </m:sup>
                      </m:sSub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𝑧</m:t>
                      </m:r>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𝑗</m:t>
                          </m:r>
                        </m:e>
                        <m:sub>
                          <m:r>
                            <a:rPr lang="en-US" i="1">
                              <a:latin typeface="Cambria Math" panose="02040503050406030204" pitchFamily="18" charset="0"/>
                              <a:ea typeface="Cambria Math" panose="02040503050406030204" pitchFamily="18" charset="0"/>
                            </a:rPr>
                            <m:t>𝑇</m:t>
                          </m:r>
                        </m:sub>
                        <m:sup>
                          <m:r>
                            <a:rPr lang="en-US" i="1">
                              <a:latin typeface="Cambria Math" panose="02040503050406030204" pitchFamily="18" charset="0"/>
                              <a:ea typeface="Cambria Math" panose="02040503050406030204" pitchFamily="18" charset="0"/>
                            </a:rPr>
                            <m:t>2</m:t>
                          </m:r>
                        </m:sup>
                      </m:sSubSup>
                      <m:r>
                        <a:rPr lang="en-US" i="1">
                          <a:latin typeface="Cambria Math" panose="02040503050406030204" pitchFamily="18" charset="0"/>
                        </a:rPr>
                        <m:t>)</m:t>
                      </m:r>
                    </m:oMath>
                  </m:oMathPara>
                </a14:m>
                <a:endParaRPr lang="en-US" dirty="0"/>
              </a:p>
            </p:txBody>
          </p:sp>
        </mc:Choice>
        <mc:Fallback xmlns="">
          <p:sp>
            <p:nvSpPr>
              <p:cNvPr id="25" name="TextBox 24">
                <a:extLst>
                  <a:ext uri="{FF2B5EF4-FFF2-40B4-BE49-F238E27FC236}">
                    <a16:creationId xmlns:a16="http://schemas.microsoft.com/office/drawing/2014/main" id="{98CF255A-3454-EEC8-3F46-C7852B64C6A2}"/>
                  </a:ext>
                </a:extLst>
              </p:cNvPr>
              <p:cNvSpPr txBox="1">
                <a:spLocks noRot="1" noChangeAspect="1" noMove="1" noResize="1" noEditPoints="1" noAdjustHandles="1" noChangeArrowheads="1" noChangeShapeType="1" noTextEdit="1"/>
              </p:cNvSpPr>
              <p:nvPr/>
            </p:nvSpPr>
            <p:spPr>
              <a:xfrm>
                <a:off x="7806109" y="6067313"/>
                <a:ext cx="984437" cy="303160"/>
              </a:xfrm>
              <a:prstGeom prst="rect">
                <a:avLst/>
              </a:prstGeom>
              <a:blipFill>
                <a:blip r:embed="rId6"/>
                <a:stretch>
                  <a:fillRect l="-8861" r="-7595" b="-2800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5843533C-94B3-9AB9-C828-47EE1D3A40A2}"/>
              </a:ext>
            </a:extLst>
          </p:cNvPr>
          <p:cNvSpPr txBox="1"/>
          <p:nvPr/>
        </p:nvSpPr>
        <p:spPr>
          <a:xfrm>
            <a:off x="9328660" y="5778407"/>
            <a:ext cx="2493994" cy="923330"/>
          </a:xfrm>
          <a:prstGeom prst="rect">
            <a:avLst/>
          </a:prstGeom>
          <a:noFill/>
        </p:spPr>
        <p:txBody>
          <a:bodyPr wrap="square" rtlCol="0">
            <a:spAutoFit/>
          </a:bodyPr>
          <a:lstStyle/>
          <a:p>
            <a:r>
              <a:rPr lang="en-US" dirty="0"/>
              <a:t>Probability for a quark to fragment into a hadron with z and </a:t>
            </a:r>
            <a:r>
              <a:rPr lang="en-US" dirty="0" err="1"/>
              <a:t>j</a:t>
            </a:r>
            <a:r>
              <a:rPr lang="en-US" baseline="-25000" dirty="0" err="1"/>
              <a:t>T</a:t>
            </a:r>
            <a:endParaRPr lang="en-US" dirty="0"/>
          </a:p>
        </p:txBody>
      </p:sp>
      <p:sp>
        <p:nvSpPr>
          <p:cNvPr id="27" name="Rectangle 26">
            <a:extLst>
              <a:ext uri="{FF2B5EF4-FFF2-40B4-BE49-F238E27FC236}">
                <a16:creationId xmlns:a16="http://schemas.microsoft.com/office/drawing/2014/main" id="{B7DA4A8C-1C8B-A931-615C-C7E1DA833454}"/>
              </a:ext>
            </a:extLst>
          </p:cNvPr>
          <p:cNvSpPr/>
          <p:nvPr/>
        </p:nvSpPr>
        <p:spPr>
          <a:xfrm>
            <a:off x="2105100" y="2061701"/>
            <a:ext cx="541281" cy="484094"/>
          </a:xfrm>
          <a:prstGeom prst="rect">
            <a:avLst/>
          </a:prstGeom>
          <a:solidFill>
            <a:srgbClr val="FFFF00">
              <a:alpha val="16449"/>
            </a:srgbClr>
          </a:solidFill>
          <a:ln w="25400">
            <a:solidFill>
              <a:srgbClr val="003FD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EBE98CA-0564-668E-9FA2-71AC059E418D}"/>
              </a:ext>
            </a:extLst>
          </p:cNvPr>
          <p:cNvCxnSpPr>
            <a:cxnSpLocks/>
          </p:cNvCxnSpPr>
          <p:nvPr/>
        </p:nvCxnSpPr>
        <p:spPr>
          <a:xfrm>
            <a:off x="2646381" y="2545795"/>
            <a:ext cx="5500556" cy="0"/>
          </a:xfrm>
          <a:prstGeom prst="line">
            <a:avLst/>
          </a:prstGeom>
          <a:ln w="254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6226B11-1388-5941-51D2-4AEC49EF74AE}"/>
              </a:ext>
            </a:extLst>
          </p:cNvPr>
          <p:cNvCxnSpPr>
            <a:cxnSpLocks/>
          </p:cNvCxnSpPr>
          <p:nvPr/>
        </p:nvCxnSpPr>
        <p:spPr>
          <a:xfrm>
            <a:off x="8146937" y="2545795"/>
            <a:ext cx="0" cy="740634"/>
          </a:xfrm>
          <a:prstGeom prst="line">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5709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9B3FEB-82CB-4E93-EC4A-07F8A108EBE5}"/>
              </a:ext>
            </a:extLst>
          </p:cNvPr>
          <p:cNvSpPr/>
          <p:nvPr/>
        </p:nvSpPr>
        <p:spPr>
          <a:xfrm>
            <a:off x="7560137" y="0"/>
            <a:ext cx="4631863"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40A38B-72BF-2A9A-1CA3-ADF6620DA5C4}"/>
              </a:ext>
            </a:extLst>
          </p:cNvPr>
          <p:cNvSpPr>
            <a:spLocks noGrp="1"/>
          </p:cNvSpPr>
          <p:nvPr>
            <p:ph type="title"/>
          </p:nvPr>
        </p:nvSpPr>
        <p:spPr>
          <a:xfrm>
            <a:off x="581072" y="444840"/>
            <a:ext cx="6592699" cy="768216"/>
          </a:xfrm>
        </p:spPr>
        <p:txBody>
          <a:bodyPr/>
          <a:lstStyle/>
          <a:p>
            <a:r>
              <a:rPr lang="en-US" dirty="0"/>
              <a:t>Future TMD measurements</a:t>
            </a:r>
          </a:p>
        </p:txBody>
      </p:sp>
      <p:pic>
        <p:nvPicPr>
          <p:cNvPr id="3" name="Picture 2">
            <a:extLst>
              <a:ext uri="{FF2B5EF4-FFF2-40B4-BE49-F238E27FC236}">
                <a16:creationId xmlns:a16="http://schemas.microsoft.com/office/drawing/2014/main" id="{545DED0B-5427-FBB9-6E73-7B7E7E250F92}"/>
              </a:ext>
            </a:extLst>
          </p:cNvPr>
          <p:cNvPicPr>
            <a:picLocks noChangeAspect="1"/>
          </p:cNvPicPr>
          <p:nvPr/>
        </p:nvPicPr>
        <p:blipFill>
          <a:blip r:embed="rId3"/>
          <a:stretch>
            <a:fillRect/>
          </a:stretch>
        </p:blipFill>
        <p:spPr>
          <a:xfrm>
            <a:off x="0" y="1818959"/>
            <a:ext cx="7430899" cy="4148918"/>
          </a:xfrm>
          <a:prstGeom prst="rect">
            <a:avLst/>
          </a:prstGeom>
        </p:spPr>
      </p:pic>
      <p:sp>
        <p:nvSpPr>
          <p:cNvPr id="4" name="TextBox 3">
            <a:extLst>
              <a:ext uri="{FF2B5EF4-FFF2-40B4-BE49-F238E27FC236}">
                <a16:creationId xmlns:a16="http://schemas.microsoft.com/office/drawing/2014/main" id="{13260106-D439-F0D4-D855-49131894F5B4}"/>
              </a:ext>
            </a:extLst>
          </p:cNvPr>
          <p:cNvSpPr txBox="1"/>
          <p:nvPr/>
        </p:nvSpPr>
        <p:spPr>
          <a:xfrm>
            <a:off x="2331076" y="6138341"/>
            <a:ext cx="2176529" cy="461665"/>
          </a:xfrm>
          <a:prstGeom prst="rect">
            <a:avLst/>
          </a:prstGeom>
          <a:noFill/>
        </p:spPr>
        <p:txBody>
          <a:bodyPr wrap="square" rtlCol="0">
            <a:spAutoFit/>
          </a:bodyPr>
          <a:lstStyle/>
          <a:p>
            <a:r>
              <a:rPr lang="en-US" sz="2400" dirty="0"/>
              <a:t>Low-x at the EIC</a:t>
            </a:r>
          </a:p>
        </p:txBody>
      </p:sp>
      <p:sp>
        <p:nvSpPr>
          <p:cNvPr id="5" name="TextBox 4">
            <a:extLst>
              <a:ext uri="{FF2B5EF4-FFF2-40B4-BE49-F238E27FC236}">
                <a16:creationId xmlns:a16="http://schemas.microsoft.com/office/drawing/2014/main" id="{ACD3B41F-F257-1183-5B6E-BCFD8C4C0A0A}"/>
              </a:ext>
            </a:extLst>
          </p:cNvPr>
          <p:cNvSpPr txBox="1"/>
          <p:nvPr/>
        </p:nvSpPr>
        <p:spPr>
          <a:xfrm>
            <a:off x="8216721" y="6123543"/>
            <a:ext cx="3503054" cy="461665"/>
          </a:xfrm>
          <a:prstGeom prst="rect">
            <a:avLst/>
          </a:prstGeom>
          <a:noFill/>
        </p:spPr>
        <p:txBody>
          <a:bodyPr wrap="square" rtlCol="0">
            <a:spAutoFit/>
          </a:bodyPr>
          <a:lstStyle/>
          <a:p>
            <a:r>
              <a:rPr lang="en-US" sz="2400" dirty="0">
                <a:solidFill>
                  <a:schemeClr val="bg1"/>
                </a:solidFill>
              </a:rPr>
              <a:t>High-x at the JLAB 12 GeV</a:t>
            </a:r>
          </a:p>
        </p:txBody>
      </p:sp>
      <p:pic>
        <p:nvPicPr>
          <p:cNvPr id="7" name="Picture 6" descr="A graph of a graph with red dots&#10;&#10;Description automatically generated with medium confidence">
            <a:extLst>
              <a:ext uri="{FF2B5EF4-FFF2-40B4-BE49-F238E27FC236}">
                <a16:creationId xmlns:a16="http://schemas.microsoft.com/office/drawing/2014/main" id="{E06A7762-836C-B8F3-3E34-4D4DDCC7AE82}"/>
              </a:ext>
            </a:extLst>
          </p:cNvPr>
          <p:cNvPicPr>
            <a:picLocks noChangeAspect="1"/>
          </p:cNvPicPr>
          <p:nvPr/>
        </p:nvPicPr>
        <p:blipFill>
          <a:blip r:embed="rId4"/>
          <a:stretch>
            <a:fillRect/>
          </a:stretch>
        </p:blipFill>
        <p:spPr>
          <a:xfrm>
            <a:off x="7745182" y="3110171"/>
            <a:ext cx="4329792" cy="2740580"/>
          </a:xfrm>
          <a:prstGeom prst="rect">
            <a:avLst/>
          </a:prstGeom>
        </p:spPr>
      </p:pic>
      <p:pic>
        <p:nvPicPr>
          <p:cNvPr id="11" name="Picture 10">
            <a:extLst>
              <a:ext uri="{FF2B5EF4-FFF2-40B4-BE49-F238E27FC236}">
                <a16:creationId xmlns:a16="http://schemas.microsoft.com/office/drawing/2014/main" id="{DEAFEDB0-2EAE-B1D6-A034-E1B1B5A76406}"/>
              </a:ext>
            </a:extLst>
          </p:cNvPr>
          <p:cNvPicPr>
            <a:picLocks noChangeAspect="1"/>
          </p:cNvPicPr>
          <p:nvPr/>
        </p:nvPicPr>
        <p:blipFill rotWithShape="1">
          <a:blip r:embed="rId5"/>
          <a:srcRect l="2174" r="4333"/>
          <a:stretch/>
        </p:blipFill>
        <p:spPr>
          <a:xfrm>
            <a:off x="7745181" y="272792"/>
            <a:ext cx="4282529" cy="2572932"/>
          </a:xfrm>
          <a:prstGeom prst="rect">
            <a:avLst/>
          </a:prstGeom>
        </p:spPr>
      </p:pic>
    </p:spTree>
    <p:extLst>
      <p:ext uri="{BB962C8B-B14F-4D97-AF65-F5344CB8AC3E}">
        <p14:creationId xmlns:p14="http://schemas.microsoft.com/office/powerpoint/2010/main" val="2660465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5869A-C641-A55B-3C08-46A4C142B271}"/>
              </a:ext>
            </a:extLst>
          </p:cNvPr>
          <p:cNvSpPr>
            <a:spLocks noGrp="1"/>
          </p:cNvSpPr>
          <p:nvPr>
            <p:ph type="title"/>
          </p:nvPr>
        </p:nvSpPr>
        <p:spPr/>
        <p:txBody>
          <a:bodyPr/>
          <a:lstStyle/>
          <a:p>
            <a:r>
              <a:rPr lang="en-US" dirty="0">
                <a:solidFill>
                  <a:srgbClr val="00B0F0"/>
                </a:solidFill>
              </a:rPr>
              <a:t>Take Home Messages</a:t>
            </a:r>
          </a:p>
        </p:txBody>
      </p:sp>
      <p:sp>
        <p:nvSpPr>
          <p:cNvPr id="3" name="TextBox 2">
            <a:extLst>
              <a:ext uri="{FF2B5EF4-FFF2-40B4-BE49-F238E27FC236}">
                <a16:creationId xmlns:a16="http://schemas.microsoft.com/office/drawing/2014/main" id="{D647D3C5-69CE-FD30-FAF5-B77C0A67E10D}"/>
              </a:ext>
            </a:extLst>
          </p:cNvPr>
          <p:cNvSpPr txBox="1"/>
          <p:nvPr/>
        </p:nvSpPr>
        <p:spPr>
          <a:xfrm>
            <a:off x="838200" y="2419849"/>
            <a:ext cx="10676860" cy="3970318"/>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As we embark on the EIC era it is </a:t>
            </a:r>
            <a:r>
              <a:rPr lang="en-US" b="1" i="1" dirty="0">
                <a:solidFill>
                  <a:srgbClr val="FF40FF"/>
                </a:solidFill>
              </a:rPr>
              <a:t>imperative</a:t>
            </a:r>
            <a:r>
              <a:rPr lang="en-US" dirty="0">
                <a:solidFill>
                  <a:srgbClr val="00B0F0"/>
                </a:solidFill>
              </a:rPr>
              <a:t> </a:t>
            </a:r>
            <a:r>
              <a:rPr lang="en-US" dirty="0">
                <a:solidFill>
                  <a:schemeClr val="bg1"/>
                </a:solidFill>
              </a:rPr>
              <a:t>that we pursue highly polarized </a:t>
            </a:r>
            <a:r>
              <a:rPr lang="en-US" baseline="30000" dirty="0">
                <a:solidFill>
                  <a:schemeClr val="bg1"/>
                </a:solidFill>
              </a:rPr>
              <a:t>2</a:t>
            </a:r>
            <a:r>
              <a:rPr lang="en-US" dirty="0">
                <a:solidFill>
                  <a:schemeClr val="bg1"/>
                </a:solidFill>
              </a:rPr>
              <a:t>H and </a:t>
            </a:r>
            <a:r>
              <a:rPr lang="en-US" baseline="30000" dirty="0">
                <a:solidFill>
                  <a:schemeClr val="bg1"/>
                </a:solidFill>
              </a:rPr>
              <a:t>3</a:t>
            </a:r>
            <a:r>
              <a:rPr lang="en-US" dirty="0">
                <a:solidFill>
                  <a:schemeClr val="bg1"/>
                </a:solidFill>
              </a:rPr>
              <a:t>He beams in addition to polarized proton beams. ``Neutron” beams :</a:t>
            </a:r>
          </a:p>
          <a:p>
            <a:pPr marL="742950" lvl="1" indent="-285750">
              <a:buFont typeface="System Font Regular"/>
              <a:buChar char="-"/>
            </a:pPr>
            <a:r>
              <a:rPr lang="en-US" dirty="0">
                <a:solidFill>
                  <a:schemeClr val="bg1"/>
                </a:solidFill>
              </a:rPr>
              <a:t>Provide significant increase in precision in the determination of the quark helicity PDFs  for x &lt; 10</a:t>
            </a:r>
            <a:r>
              <a:rPr lang="en-US" baseline="30000" dirty="0">
                <a:solidFill>
                  <a:schemeClr val="bg1"/>
                </a:solidFill>
              </a:rPr>
              <a:t>-3</a:t>
            </a:r>
          </a:p>
          <a:p>
            <a:pPr marL="742950" lvl="1" indent="-285750">
              <a:buFont typeface="System Font Regular"/>
              <a:buChar char="-"/>
            </a:pPr>
            <a:r>
              <a:rPr lang="en-US" dirty="0">
                <a:solidFill>
                  <a:schemeClr val="bg1"/>
                </a:solidFill>
              </a:rPr>
              <a:t>Provide leverage to reduce uncertainties on the flavor separated distributions, at a level similar to SIDIS, but without the systematic errors associated with fragmentation functions.</a:t>
            </a:r>
          </a:p>
          <a:p>
            <a:pPr marL="742950" lvl="1" indent="-285750">
              <a:buFont typeface="System Font Regular"/>
              <a:buChar char="-"/>
            </a:pPr>
            <a:r>
              <a:rPr lang="en-US" dirty="0">
                <a:solidFill>
                  <a:schemeClr val="bg1"/>
                </a:solidFill>
              </a:rPr>
              <a:t>Allow for precision measurements of the </a:t>
            </a:r>
            <a:r>
              <a:rPr lang="en-US" dirty="0" err="1">
                <a:solidFill>
                  <a:schemeClr val="bg1"/>
                </a:solidFill>
              </a:rPr>
              <a:t>Bjorken</a:t>
            </a:r>
            <a:r>
              <a:rPr lang="en-US" dirty="0">
                <a:solidFill>
                  <a:schemeClr val="bg1"/>
                </a:solidFill>
              </a:rPr>
              <a:t> Integral, which allows in turn, for the first time, a competitive extraction of the strong coupling constant. </a:t>
            </a:r>
          </a:p>
          <a:p>
            <a:pPr lvl="1"/>
            <a:endParaRPr lang="en-US" dirty="0">
              <a:solidFill>
                <a:schemeClr val="bg1"/>
              </a:solidFill>
            </a:endParaRPr>
          </a:p>
          <a:p>
            <a:pPr marL="285750" indent="-285750">
              <a:buFont typeface="Arial" panose="020B0604020202020204" pitchFamily="34" charset="0"/>
              <a:buChar char="•"/>
            </a:pPr>
            <a:r>
              <a:rPr lang="en-US" dirty="0">
                <a:solidFill>
                  <a:schemeClr val="bg1"/>
                </a:solidFill>
              </a:rPr>
              <a:t>It is critical to install detectors, along the beamline, that can detect spectator protons, allowing for a clean extraction of the neutron signal.</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 EIC will measure a suite of channels that will allow us to evaluate the total orbital angular momentum of the nucleon. These channels range from DVCS and DVMP to exclusive </a:t>
            </a:r>
            <a:r>
              <a:rPr lang="en-US" dirty="0" err="1">
                <a:solidFill>
                  <a:schemeClr val="bg1"/>
                </a:solidFill>
              </a:rPr>
              <a:t>dijet</a:t>
            </a:r>
            <a:r>
              <a:rPr lang="en-US" dirty="0">
                <a:solidFill>
                  <a:schemeClr val="bg1"/>
                </a:solidFill>
              </a:rPr>
              <a:t> production.  </a:t>
            </a:r>
          </a:p>
        </p:txBody>
      </p:sp>
      <p:pic>
        <p:nvPicPr>
          <p:cNvPr id="4" name="Picture 2" descr="proton spin">
            <a:extLst>
              <a:ext uri="{FF2B5EF4-FFF2-40B4-BE49-F238E27FC236}">
                <a16:creationId xmlns:a16="http://schemas.microsoft.com/office/drawing/2014/main" id="{6151216B-BC7B-77BB-BF62-AD43F6261B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95" t="1" r="24319" b="1"/>
          <a:stretch/>
        </p:blipFill>
        <p:spPr bwMode="auto">
          <a:xfrm rot="2680413">
            <a:off x="9635749" y="406797"/>
            <a:ext cx="1982989" cy="20097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DD47B8-AB5C-0D78-F1CC-9C0AE36F24F7}"/>
              </a:ext>
            </a:extLst>
          </p:cNvPr>
          <p:cNvSpPr txBox="1"/>
          <p:nvPr/>
        </p:nvSpPr>
        <p:spPr>
          <a:xfrm>
            <a:off x="838200" y="1562986"/>
            <a:ext cx="8667307"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The advent of highly polarized beams and targets, nearly four decades ago, opened a frontier in experimental hadronic physics and transformed our understanding of nucleon spin structure and the theory of Quantum Chromodynamics. </a:t>
            </a:r>
          </a:p>
        </p:txBody>
      </p:sp>
      <p:cxnSp>
        <p:nvCxnSpPr>
          <p:cNvPr id="6" name="Straight Arrow Connector 5">
            <a:extLst>
              <a:ext uri="{FF2B5EF4-FFF2-40B4-BE49-F238E27FC236}">
                <a16:creationId xmlns:a16="http://schemas.microsoft.com/office/drawing/2014/main" id="{165C7709-0E03-B021-A9A5-8E78C18DCE0F}"/>
              </a:ext>
            </a:extLst>
          </p:cNvPr>
          <p:cNvCxnSpPr>
            <a:cxnSpLocks/>
          </p:cNvCxnSpPr>
          <p:nvPr/>
        </p:nvCxnSpPr>
        <p:spPr>
          <a:xfrm flipV="1">
            <a:off x="11153553" y="467833"/>
            <a:ext cx="563526" cy="560073"/>
          </a:xfrm>
          <a:prstGeom prst="straightConnector1">
            <a:avLst/>
          </a:prstGeom>
          <a:ln w="76200">
            <a:solidFill>
              <a:schemeClr val="accent1">
                <a:alpha val="74880"/>
              </a:schemeClr>
            </a:solidFill>
            <a:tailEnd type="triangle"/>
          </a:ln>
          <a:effectLst>
            <a:glow rad="31877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FC280CA-7DA2-D4A2-8D73-92AFE1580995}"/>
              </a:ext>
            </a:extLst>
          </p:cNvPr>
          <p:cNvCxnSpPr>
            <a:cxnSpLocks/>
          </p:cNvCxnSpPr>
          <p:nvPr/>
        </p:nvCxnSpPr>
        <p:spPr>
          <a:xfrm flipV="1">
            <a:off x="9824483" y="2055814"/>
            <a:ext cx="345508" cy="364035"/>
          </a:xfrm>
          <a:prstGeom prst="straightConnector1">
            <a:avLst/>
          </a:prstGeom>
          <a:ln w="76200">
            <a:solidFill>
              <a:schemeClr val="accent1">
                <a:alpha val="87569"/>
              </a:schemeClr>
            </a:solidFill>
            <a:tailEnd type="none"/>
          </a:ln>
          <a:effectLst>
            <a:glow rad="31877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902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3D collision postcard | Visit CERN">
            <a:extLst>
              <a:ext uri="{FF2B5EF4-FFF2-40B4-BE49-F238E27FC236}">
                <a16:creationId xmlns:a16="http://schemas.microsoft.com/office/drawing/2014/main" id="{89A8E28B-D4DB-23D2-0BDE-093C856DD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2EF8ACB3-59F7-2E33-535E-002FB613F572}"/>
              </a:ext>
            </a:extLst>
          </p:cNvPr>
          <p:cNvSpPr txBox="1"/>
          <p:nvPr/>
        </p:nvSpPr>
        <p:spPr>
          <a:xfrm>
            <a:off x="9969500" y="-12700"/>
            <a:ext cx="2311400" cy="381000"/>
          </a:xfrm>
          <a:prstGeom prst="rect">
            <a:avLst/>
          </a:prstGeom>
          <a:noFill/>
        </p:spPr>
        <p:txBody>
          <a:bodyPr wrap="square" rtlCol="0">
            <a:spAutoFit/>
          </a:bodyPr>
          <a:lstStyle/>
          <a:p>
            <a:r>
              <a:rPr lang="en-US" dirty="0">
                <a:solidFill>
                  <a:srgbClr val="7030A0"/>
                </a:solidFill>
              </a:rPr>
              <a:t>Postcard credit : CERN</a:t>
            </a:r>
          </a:p>
        </p:txBody>
      </p:sp>
      <p:sp>
        <p:nvSpPr>
          <p:cNvPr id="2" name="TextBox 1">
            <a:extLst>
              <a:ext uri="{FF2B5EF4-FFF2-40B4-BE49-F238E27FC236}">
                <a16:creationId xmlns:a16="http://schemas.microsoft.com/office/drawing/2014/main" id="{A76F4DAB-6A4D-AA1D-2328-4F5000B4E861}"/>
              </a:ext>
            </a:extLst>
          </p:cNvPr>
          <p:cNvSpPr txBox="1"/>
          <p:nvPr/>
        </p:nvSpPr>
        <p:spPr>
          <a:xfrm>
            <a:off x="2471393" y="1345001"/>
            <a:ext cx="6760085" cy="769441"/>
          </a:xfrm>
          <a:prstGeom prst="rect">
            <a:avLst/>
          </a:prstGeom>
          <a:noFill/>
        </p:spPr>
        <p:txBody>
          <a:bodyPr wrap="square" rtlCol="0">
            <a:spAutoFit/>
          </a:bodyPr>
          <a:lstStyle/>
          <a:p>
            <a:pPr algn="ctr"/>
            <a:r>
              <a:rPr lang="en-US" sz="4400" dirty="0">
                <a:solidFill>
                  <a:schemeClr val="bg1"/>
                </a:solidFill>
              </a:rPr>
              <a:t>Thank you!</a:t>
            </a:r>
          </a:p>
        </p:txBody>
      </p:sp>
    </p:spTree>
    <p:extLst>
      <p:ext uri="{BB962C8B-B14F-4D97-AF65-F5344CB8AC3E}">
        <p14:creationId xmlns:p14="http://schemas.microsoft.com/office/powerpoint/2010/main" val="2257682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950F2-DEE5-FE57-D4F8-7CCF2AB8DB20}"/>
              </a:ext>
            </a:extLst>
          </p:cNvPr>
          <p:cNvSpPr>
            <a:spLocks noGrp="1"/>
          </p:cNvSpPr>
          <p:nvPr>
            <p:ph type="title"/>
          </p:nvPr>
        </p:nvSpPr>
        <p:spPr/>
        <p:txBody>
          <a:bodyPr/>
          <a:lstStyle/>
          <a:p>
            <a:r>
              <a:rPr lang="en-US" dirty="0"/>
              <a:t>The plot that launched the “spin-crisis”</a:t>
            </a:r>
          </a:p>
        </p:txBody>
      </p:sp>
      <p:pic>
        <p:nvPicPr>
          <p:cNvPr id="3" name="Picture 2" descr="A graph of a function&#10;&#10;Description automatically generated">
            <a:extLst>
              <a:ext uri="{FF2B5EF4-FFF2-40B4-BE49-F238E27FC236}">
                <a16:creationId xmlns:a16="http://schemas.microsoft.com/office/drawing/2014/main" id="{B3129B2B-7C0B-264F-A161-126CD83439B7}"/>
              </a:ext>
            </a:extLst>
          </p:cNvPr>
          <p:cNvPicPr>
            <a:picLocks noChangeAspect="1"/>
          </p:cNvPicPr>
          <p:nvPr/>
        </p:nvPicPr>
        <p:blipFill>
          <a:blip r:embed="rId2"/>
          <a:stretch>
            <a:fillRect/>
          </a:stretch>
        </p:blipFill>
        <p:spPr>
          <a:xfrm>
            <a:off x="3851225" y="1690688"/>
            <a:ext cx="7392769" cy="4959597"/>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AD61A75-D538-2CCD-4F23-CB1437053C7B}"/>
                  </a:ext>
                </a:extLst>
              </p:cNvPr>
              <p:cNvSpPr txBox="1"/>
              <p:nvPr/>
            </p:nvSpPr>
            <p:spPr>
              <a:xfrm>
                <a:off x="723215" y="1817370"/>
                <a:ext cx="3128010" cy="4524315"/>
              </a:xfrm>
              <a:prstGeom prst="rect">
                <a:avLst/>
              </a:prstGeom>
              <a:noFill/>
            </p:spPr>
            <p:txBody>
              <a:bodyPr wrap="square" rtlCol="0">
                <a:spAutoFit/>
              </a:bodyPr>
              <a:lstStyle/>
              <a:p>
                <a:r>
                  <a:rPr lang="en-US" dirty="0"/>
                  <a:t>The Ellis-Jaffe Sum Rule predicts a value for the integral of g</a:t>
                </a:r>
                <a:r>
                  <a:rPr lang="en-US" baseline="-25000" dirty="0"/>
                  <a:t>1</a:t>
                </a:r>
                <a:r>
                  <a:rPr lang="en-US" dirty="0"/>
                  <a:t>(x) over all x assuming:</a:t>
                </a:r>
              </a:p>
              <a:p>
                <a:endParaRPr lang="en-US" dirty="0"/>
              </a:p>
              <a:p>
                <a:pPr marL="342900" indent="-342900">
                  <a:buAutoNum type="arabicParenR"/>
                </a:pPr>
                <a:r>
                  <a:rPr lang="en-US" dirty="0"/>
                  <a:t>No gluon contribution to the spin of the proton</a:t>
                </a:r>
              </a:p>
              <a:p>
                <a:pPr marL="342900" indent="-342900">
                  <a:buAutoNum type="arabicParenR"/>
                </a:pPr>
                <a:r>
                  <a:rPr lang="en-US" dirty="0"/>
                  <a:t>No strange sea contribution to spin of the proton.</a:t>
                </a:r>
              </a:p>
              <a:p>
                <a:pPr marL="342900" indent="-342900">
                  <a:buAutoNum type="arabicParenR"/>
                </a:pPr>
                <a:endParaRPr lang="en-US" dirty="0"/>
              </a:p>
              <a:p>
                <a:r>
                  <a:rPr lang="en-US" dirty="0"/>
                  <a:t>Conclusion was that quarks carry very little of the spin of the proton -&gt; </a:t>
                </a:r>
                <a14:m>
                  <m:oMath xmlns:m="http://schemas.openxmlformats.org/officeDocument/2006/math">
                    <m:r>
                      <a:rPr lang="en-US" b="0" i="0" smtClean="0">
                        <a:latin typeface="Cambria Math" panose="02040503050406030204" pitchFamily="18" charset="0"/>
                        <a:ea typeface="Cambria Math" panose="02040503050406030204" pitchFamily="18" charset="0"/>
                      </a:rPr>
                      <m:t>14 </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9 ±21%</m:t>
                    </m:r>
                    <m:r>
                      <a:rPr lang="en-US" b="0" i="0" smtClean="0">
                        <a:latin typeface="Cambria Math" panose="02040503050406030204" pitchFamily="18" charset="0"/>
                        <a:ea typeface="Cambria Math" panose="02040503050406030204" pitchFamily="18" charset="0"/>
                      </a:rPr>
                      <m:t>! </m:t>
                    </m:r>
                  </m:oMath>
                </a14:m>
                <a:endParaRPr lang="en-US" dirty="0"/>
              </a:p>
              <a:p>
                <a:endParaRPr lang="en-US" dirty="0"/>
              </a:p>
              <a:p>
                <a:r>
                  <a:rPr lang="en-US" dirty="0"/>
                  <a:t>This generated a lot of discussion in the high energy physics community. </a:t>
                </a:r>
              </a:p>
            </p:txBody>
          </p:sp>
        </mc:Choice>
        <mc:Fallback xmlns="">
          <p:sp>
            <p:nvSpPr>
              <p:cNvPr id="4" name="TextBox 3">
                <a:extLst>
                  <a:ext uri="{FF2B5EF4-FFF2-40B4-BE49-F238E27FC236}">
                    <a16:creationId xmlns:a16="http://schemas.microsoft.com/office/drawing/2014/main" id="{DAD61A75-D538-2CCD-4F23-CB1437053C7B}"/>
                  </a:ext>
                </a:extLst>
              </p:cNvPr>
              <p:cNvSpPr txBox="1">
                <a:spLocks noRot="1" noChangeAspect="1" noMove="1" noResize="1" noEditPoints="1" noAdjustHandles="1" noChangeArrowheads="1" noChangeShapeType="1" noTextEdit="1"/>
              </p:cNvSpPr>
              <p:nvPr/>
            </p:nvSpPr>
            <p:spPr>
              <a:xfrm>
                <a:off x="723215" y="1817370"/>
                <a:ext cx="3128010" cy="4524315"/>
              </a:xfrm>
              <a:prstGeom prst="rect">
                <a:avLst/>
              </a:prstGeom>
              <a:blipFill>
                <a:blip r:embed="rId3"/>
                <a:stretch>
                  <a:fillRect l="-2024" t="-560" r="-2429" b="-1401"/>
                </a:stretch>
              </a:blipFill>
            </p:spPr>
            <p:txBody>
              <a:bodyPr/>
              <a:lstStyle/>
              <a:p>
                <a:r>
                  <a:rPr lang="en-US">
                    <a:noFill/>
                  </a:rPr>
                  <a:t> </a:t>
                </a:r>
              </a:p>
            </p:txBody>
          </p:sp>
        </mc:Fallback>
      </mc:AlternateContent>
    </p:spTree>
    <p:extLst>
      <p:ext uri="{BB962C8B-B14F-4D97-AF65-F5344CB8AC3E}">
        <p14:creationId xmlns:p14="http://schemas.microsoft.com/office/powerpoint/2010/main" val="3593910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F56AF-839E-D73A-872B-BC9B1F692C4C}"/>
              </a:ext>
            </a:extLst>
          </p:cNvPr>
          <p:cNvSpPr>
            <a:spLocks noGrp="1"/>
          </p:cNvSpPr>
          <p:nvPr>
            <p:ph type="title"/>
          </p:nvPr>
        </p:nvSpPr>
        <p:spPr/>
        <p:txBody>
          <a:bodyPr/>
          <a:lstStyle/>
          <a:p>
            <a:r>
              <a:rPr lang="en-US" dirty="0"/>
              <a:t>First DVCS Measurements </a:t>
            </a:r>
            <a:br>
              <a:rPr lang="en-US" dirty="0"/>
            </a:br>
            <a:r>
              <a:rPr lang="en-US" dirty="0"/>
              <a:t>	</a:t>
            </a:r>
            <a:r>
              <a:rPr lang="en-US" sz="3200" i="1" dirty="0"/>
              <a:t> … published back-to-back in PRL 87 (2001)</a:t>
            </a:r>
          </a:p>
        </p:txBody>
      </p:sp>
      <p:pic>
        <p:nvPicPr>
          <p:cNvPr id="8" name="Picture 6">
            <a:extLst>
              <a:ext uri="{FF2B5EF4-FFF2-40B4-BE49-F238E27FC236}">
                <a16:creationId xmlns:a16="http://schemas.microsoft.com/office/drawing/2014/main" id="{6E240835-DBFD-21C3-9EDC-E2111143323A}"/>
              </a:ext>
            </a:extLst>
          </p:cNvPr>
          <p:cNvPicPr>
            <a:picLocks noChangeAspect="1" noChangeArrowheads="1"/>
          </p:cNvPicPr>
          <p:nvPr/>
        </p:nvPicPr>
        <p:blipFill>
          <a:blip r:embed="rId2" cstate="print"/>
          <a:srcRect/>
          <a:stretch>
            <a:fillRect/>
          </a:stretch>
        </p:blipFill>
        <p:spPr bwMode="auto">
          <a:xfrm>
            <a:off x="1708879" y="1861749"/>
            <a:ext cx="4123157" cy="3795652"/>
          </a:xfrm>
          <a:prstGeom prst="rect">
            <a:avLst/>
          </a:prstGeom>
          <a:noFill/>
          <a:ln w="9525">
            <a:noFill/>
            <a:miter lim="800000"/>
            <a:headEnd/>
            <a:tailEnd/>
          </a:ln>
        </p:spPr>
      </p:pic>
      <p:pic>
        <p:nvPicPr>
          <p:cNvPr id="10" name="Image 2">
            <a:extLst>
              <a:ext uri="{FF2B5EF4-FFF2-40B4-BE49-F238E27FC236}">
                <a16:creationId xmlns:a16="http://schemas.microsoft.com/office/drawing/2014/main" id="{F7BCD0FD-3FAE-E72B-1BD0-7E6658ADE1E3}"/>
              </a:ext>
            </a:extLst>
          </p:cNvPr>
          <p:cNvPicPr>
            <a:picLocks noChangeAspect="1"/>
          </p:cNvPicPr>
          <p:nvPr/>
        </p:nvPicPr>
        <p:blipFill>
          <a:blip r:embed="rId3"/>
          <a:stretch>
            <a:fillRect/>
          </a:stretch>
        </p:blipFill>
        <p:spPr>
          <a:xfrm>
            <a:off x="6096000" y="1890682"/>
            <a:ext cx="4053957" cy="3815957"/>
          </a:xfrm>
          <a:prstGeom prst="rect">
            <a:avLst/>
          </a:prstGeom>
        </p:spPr>
      </p:pic>
      <p:pic>
        <p:nvPicPr>
          <p:cNvPr id="12" name="Image 32">
            <a:extLst>
              <a:ext uri="{FF2B5EF4-FFF2-40B4-BE49-F238E27FC236}">
                <a16:creationId xmlns:a16="http://schemas.microsoft.com/office/drawing/2014/main" id="{58E0805D-D2C2-EB59-9400-4201C056F153}"/>
              </a:ext>
            </a:extLst>
          </p:cNvPr>
          <p:cNvPicPr>
            <a:picLocks noChangeAspect="1"/>
          </p:cNvPicPr>
          <p:nvPr/>
        </p:nvPicPr>
        <p:blipFill>
          <a:blip r:embed="rId4"/>
          <a:stretch>
            <a:fillRect/>
          </a:stretch>
        </p:blipFill>
        <p:spPr>
          <a:xfrm>
            <a:off x="4466689" y="2214364"/>
            <a:ext cx="835301" cy="520197"/>
          </a:xfrm>
          <a:prstGeom prst="rect">
            <a:avLst/>
          </a:prstGeom>
        </p:spPr>
      </p:pic>
      <p:pic>
        <p:nvPicPr>
          <p:cNvPr id="13" name="Picture 12" descr="A logo with a circle and a circle with a red text&#10;&#10;Description automatically generated with medium confidence">
            <a:extLst>
              <a:ext uri="{FF2B5EF4-FFF2-40B4-BE49-F238E27FC236}">
                <a16:creationId xmlns:a16="http://schemas.microsoft.com/office/drawing/2014/main" id="{103A8132-1510-7865-5F41-0EFB132D85DB}"/>
              </a:ext>
            </a:extLst>
          </p:cNvPr>
          <p:cNvPicPr>
            <a:picLocks noChangeAspect="1"/>
          </p:cNvPicPr>
          <p:nvPr/>
        </p:nvPicPr>
        <p:blipFill>
          <a:blip r:embed="rId5"/>
          <a:stretch>
            <a:fillRect/>
          </a:stretch>
        </p:blipFill>
        <p:spPr>
          <a:xfrm>
            <a:off x="8589846" y="2020806"/>
            <a:ext cx="1219200" cy="907312"/>
          </a:xfrm>
          <a:prstGeom prst="rect">
            <a:avLst/>
          </a:prstGeom>
        </p:spPr>
      </p:pic>
      <p:sp>
        <p:nvSpPr>
          <p:cNvPr id="14" name="TextBox 13">
            <a:extLst>
              <a:ext uri="{FF2B5EF4-FFF2-40B4-BE49-F238E27FC236}">
                <a16:creationId xmlns:a16="http://schemas.microsoft.com/office/drawing/2014/main" id="{5CCB41E6-336A-E6CB-48AD-9692ABCA2FBB}"/>
              </a:ext>
            </a:extLst>
          </p:cNvPr>
          <p:cNvSpPr txBox="1"/>
          <p:nvPr/>
        </p:nvSpPr>
        <p:spPr>
          <a:xfrm>
            <a:off x="1418631" y="6086444"/>
            <a:ext cx="8183880" cy="400110"/>
          </a:xfrm>
          <a:prstGeom prst="rect">
            <a:avLst/>
          </a:prstGeom>
          <a:noFill/>
        </p:spPr>
        <p:txBody>
          <a:bodyPr wrap="square" rtlCol="0">
            <a:spAutoFit/>
          </a:bodyPr>
          <a:lstStyle/>
          <a:p>
            <a:r>
              <a:rPr lang="en-US" sz="2000" dirty="0"/>
              <a:t>Beam Spin Asymmetries – polarized beam + unpolarized target – sensitive to </a:t>
            </a:r>
          </a:p>
        </p:txBody>
      </p:sp>
      <p:grpSp>
        <p:nvGrpSpPr>
          <p:cNvPr id="17" name="Group 16">
            <a:extLst>
              <a:ext uri="{FF2B5EF4-FFF2-40B4-BE49-F238E27FC236}">
                <a16:creationId xmlns:a16="http://schemas.microsoft.com/office/drawing/2014/main" id="{620BA45B-BD4A-2E21-639A-45B0A3401A8F}"/>
              </a:ext>
            </a:extLst>
          </p:cNvPr>
          <p:cNvGrpSpPr/>
          <p:nvPr/>
        </p:nvGrpSpPr>
        <p:grpSpPr>
          <a:xfrm>
            <a:off x="8355775" y="5886450"/>
            <a:ext cx="3251202" cy="646331"/>
            <a:chOff x="8355775" y="5886450"/>
            <a:chExt cx="3251202" cy="646331"/>
          </a:xfrm>
        </p:grpSpPr>
        <p:sp>
          <p:nvSpPr>
            <p:cNvPr id="15" name="Text Box 74">
              <a:extLst>
                <a:ext uri="{FF2B5EF4-FFF2-40B4-BE49-F238E27FC236}">
                  <a16:creationId xmlns:a16="http://schemas.microsoft.com/office/drawing/2014/main" id="{58977823-42C6-2050-3FB3-A8A99951A80F}"/>
                </a:ext>
              </a:extLst>
            </p:cNvPr>
            <p:cNvSpPr txBox="1">
              <a:spLocks noChangeArrowheads="1"/>
            </p:cNvSpPr>
            <p:nvPr/>
          </p:nvSpPr>
          <p:spPr bwMode="auto">
            <a:xfrm>
              <a:off x="8355775" y="6086444"/>
              <a:ext cx="3251202" cy="400110"/>
            </a:xfrm>
            <a:prstGeom prst="rect">
              <a:avLst/>
            </a:prstGeom>
            <a:noFill/>
            <a:ln w="9525">
              <a:noFill/>
              <a:miter lim="800000"/>
              <a:headEnd/>
              <a:tailEnd/>
            </a:ln>
          </p:spPr>
          <p:txBody>
            <a:bodyPr>
              <a:spAutoFit/>
            </a:bodyPr>
            <a:lstStyle/>
            <a:p>
              <a:pPr algn="ctr" defTabSz="1219170" fontAlgn="base">
                <a:spcBef>
                  <a:spcPct val="50000"/>
                </a:spcBef>
                <a:spcAft>
                  <a:spcPct val="0"/>
                </a:spcAft>
              </a:pPr>
              <a:r>
                <a:rPr lang="en-US" sz="2000" dirty="0">
                  <a:solidFill>
                    <a:srgbClr val="FF0000"/>
                  </a:solidFill>
                  <a:latin typeface="Bookman Old Style" pitchFamily="18" charset="0"/>
                </a:rPr>
                <a:t>H, E, H</a:t>
              </a:r>
            </a:p>
          </p:txBody>
        </p:sp>
        <p:sp>
          <p:nvSpPr>
            <p:cNvPr id="16" name="TextBox 15">
              <a:extLst>
                <a:ext uri="{FF2B5EF4-FFF2-40B4-BE49-F238E27FC236}">
                  <a16:creationId xmlns:a16="http://schemas.microsoft.com/office/drawing/2014/main" id="{35D23F64-4BDD-7552-905D-1D55F5F4EFB6}"/>
                </a:ext>
              </a:extLst>
            </p:cNvPr>
            <p:cNvSpPr txBox="1"/>
            <p:nvPr/>
          </p:nvSpPr>
          <p:spPr>
            <a:xfrm>
              <a:off x="10160236" y="5886450"/>
              <a:ext cx="413548" cy="646331"/>
            </a:xfrm>
            <a:prstGeom prst="rect">
              <a:avLst/>
            </a:prstGeom>
            <a:noFill/>
          </p:spPr>
          <p:txBody>
            <a:bodyPr wrap="square" rtlCol="0">
              <a:spAutoFit/>
            </a:bodyPr>
            <a:lstStyle/>
            <a:p>
              <a:r>
                <a:rPr lang="en-US" sz="1800" b="1" dirty="0">
                  <a:solidFill>
                    <a:srgbClr val="FF0000"/>
                  </a:solidFill>
                  <a:latin typeface="Times New Roman" pitchFamily="18" charset="0"/>
                </a:rPr>
                <a:t>~   </a:t>
              </a:r>
            </a:p>
            <a:p>
              <a:endParaRPr lang="en-US" sz="1800" b="1" dirty="0">
                <a:latin typeface="Times New Roman" pitchFamily="18" charset="0"/>
              </a:endParaRPr>
            </a:p>
          </p:txBody>
        </p:sp>
      </p:grpSp>
    </p:spTree>
    <p:extLst>
      <p:ext uri="{BB962C8B-B14F-4D97-AF65-F5344CB8AC3E}">
        <p14:creationId xmlns:p14="http://schemas.microsoft.com/office/powerpoint/2010/main" val="3526323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922D1-83C9-C139-73BA-3AA49D8F9AC7}"/>
              </a:ext>
            </a:extLst>
          </p:cNvPr>
          <p:cNvSpPr>
            <a:spLocks noGrp="1"/>
          </p:cNvSpPr>
          <p:nvPr>
            <p:ph type="title"/>
          </p:nvPr>
        </p:nvSpPr>
        <p:spPr>
          <a:xfrm>
            <a:off x="202927" y="399873"/>
            <a:ext cx="5433508" cy="1200934"/>
          </a:xfrm>
        </p:spPr>
        <p:txBody>
          <a:bodyPr>
            <a:normAutofit/>
          </a:bodyPr>
          <a:lstStyle/>
          <a:p>
            <a:r>
              <a:rPr lang="en-US"/>
              <a:t>Global TMD Analysis </a:t>
            </a:r>
            <a:endParaRPr lang="en-US" dirty="0"/>
          </a:p>
        </p:txBody>
      </p:sp>
      <p:pic>
        <p:nvPicPr>
          <p:cNvPr id="1026" name="Picture 2" descr="Figure 27">
            <a:extLst>
              <a:ext uri="{FF2B5EF4-FFF2-40B4-BE49-F238E27FC236}">
                <a16:creationId xmlns:a16="http://schemas.microsoft.com/office/drawing/2014/main" id="{3BC85509-071D-5075-907F-52DDE3970D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25" t="1" r="-50725" b="5796"/>
          <a:stretch/>
        </p:blipFill>
        <p:spPr bwMode="auto">
          <a:xfrm>
            <a:off x="5601570" y="714112"/>
            <a:ext cx="6587527" cy="25777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F5F50B-1090-85B0-17FE-E4433CCCF4BB}"/>
              </a:ext>
            </a:extLst>
          </p:cNvPr>
          <p:cNvSpPr txBox="1"/>
          <p:nvPr/>
        </p:nvSpPr>
        <p:spPr>
          <a:xfrm>
            <a:off x="7596140" y="180459"/>
            <a:ext cx="2280621" cy="338554"/>
          </a:xfrm>
          <a:prstGeom prst="rect">
            <a:avLst/>
          </a:prstGeom>
          <a:noFill/>
        </p:spPr>
        <p:txBody>
          <a:bodyPr wrap="square" rtlCol="0">
            <a:spAutoFit/>
          </a:bodyPr>
          <a:lstStyle/>
          <a:p>
            <a:r>
              <a:rPr lang="en-US" sz="1600" i="1" dirty="0">
                <a:solidFill>
                  <a:schemeClr val="bg2">
                    <a:lumMod val="50000"/>
                  </a:schemeClr>
                </a:solidFill>
              </a:rPr>
              <a:t>PRD 93 014009 (2015)</a:t>
            </a:r>
          </a:p>
        </p:txBody>
      </p:sp>
      <p:pic>
        <p:nvPicPr>
          <p:cNvPr id="1030" name="Picture 6" descr="Figure 2">
            <a:extLst>
              <a:ext uri="{FF2B5EF4-FFF2-40B4-BE49-F238E27FC236}">
                <a16:creationId xmlns:a16="http://schemas.microsoft.com/office/drawing/2014/main" id="{B94B4797-2CEF-ACD2-ECAB-10BB3D5108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858"/>
          <a:stretch/>
        </p:blipFill>
        <p:spPr bwMode="auto">
          <a:xfrm>
            <a:off x="5492575" y="3902551"/>
            <a:ext cx="6487749" cy="13546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igure 2">
            <a:extLst>
              <a:ext uri="{FF2B5EF4-FFF2-40B4-BE49-F238E27FC236}">
                <a16:creationId xmlns:a16="http://schemas.microsoft.com/office/drawing/2014/main" id="{F124CBBD-0CE8-5AC7-96BB-9C8BAD7F5A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288" b="-2856"/>
          <a:stretch/>
        </p:blipFill>
        <p:spPr bwMode="auto">
          <a:xfrm>
            <a:off x="5841402" y="5469817"/>
            <a:ext cx="6138922" cy="14144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2028993-D034-4A59-0E8C-7310FE4A485F}"/>
              </a:ext>
            </a:extLst>
          </p:cNvPr>
          <p:cNvSpPr txBox="1"/>
          <p:nvPr/>
        </p:nvSpPr>
        <p:spPr>
          <a:xfrm>
            <a:off x="7658824" y="3429000"/>
            <a:ext cx="2473018" cy="369332"/>
          </a:xfrm>
          <a:prstGeom prst="rect">
            <a:avLst/>
          </a:prstGeom>
          <a:noFill/>
        </p:spPr>
        <p:txBody>
          <a:bodyPr wrap="square" rtlCol="0">
            <a:spAutoFit/>
          </a:bodyPr>
          <a:lstStyle/>
          <a:p>
            <a:r>
              <a:rPr lang="en-US" i="1">
                <a:solidFill>
                  <a:schemeClr val="bg2">
                    <a:lumMod val="50000"/>
                  </a:schemeClr>
                </a:solidFill>
              </a:rPr>
              <a:t>PRD 102 054002 (2020)</a:t>
            </a:r>
            <a:endParaRPr lang="en-US" i="1" dirty="0">
              <a:solidFill>
                <a:schemeClr val="bg2">
                  <a:lumMod val="50000"/>
                </a:schemeClr>
              </a:solidFill>
            </a:endParaRPr>
          </a:p>
        </p:txBody>
      </p:sp>
      <p:pic>
        <p:nvPicPr>
          <p:cNvPr id="1032" name="Picture 8" descr="Figure 28">
            <a:extLst>
              <a:ext uri="{FF2B5EF4-FFF2-40B4-BE49-F238E27FC236}">
                <a16:creationId xmlns:a16="http://schemas.microsoft.com/office/drawing/2014/main" id="{65DBCA9A-841D-D4FB-D619-1FECCE46A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333" y="714112"/>
            <a:ext cx="3093740" cy="23821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2D0CEF-8CD6-973B-15E2-EA5F4F33B1A9}"/>
              </a:ext>
            </a:extLst>
          </p:cNvPr>
          <p:cNvSpPr txBox="1"/>
          <p:nvPr/>
        </p:nvSpPr>
        <p:spPr>
          <a:xfrm>
            <a:off x="311065" y="1707659"/>
            <a:ext cx="463654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Requires the development of methodology to handle differences in hard scale Q</a:t>
            </a:r>
            <a:r>
              <a:rPr lang="en-US" baseline="30000" dirty="0"/>
              <a:t>2</a:t>
            </a:r>
            <a:r>
              <a:rPr lang="en-US" dirty="0"/>
              <a:t>.</a:t>
            </a:r>
          </a:p>
          <a:p>
            <a:pPr marL="285750" indent="-285750">
              <a:buFont typeface="Arial" panose="020B0604020202020204" pitchFamily="34" charset="0"/>
              <a:buChar char="•"/>
            </a:pPr>
            <a:r>
              <a:rPr lang="en-US" dirty="0"/>
              <a:t>Unlike collinear observables, evolution contains a non-perturbative component that cannot be calculated from first principles.</a:t>
            </a:r>
          </a:p>
        </p:txBody>
      </p:sp>
      <p:pic>
        <p:nvPicPr>
          <p:cNvPr id="8" name="Picture 7">
            <a:extLst>
              <a:ext uri="{FF2B5EF4-FFF2-40B4-BE49-F238E27FC236}">
                <a16:creationId xmlns:a16="http://schemas.microsoft.com/office/drawing/2014/main" id="{722B0D5D-62D6-EBB8-1EB2-274117645E70}"/>
              </a:ext>
            </a:extLst>
          </p:cNvPr>
          <p:cNvPicPr>
            <a:picLocks noChangeAspect="1"/>
          </p:cNvPicPr>
          <p:nvPr/>
        </p:nvPicPr>
        <p:blipFill>
          <a:blip r:embed="rId5"/>
          <a:stretch>
            <a:fillRect/>
          </a:stretch>
        </p:blipFill>
        <p:spPr>
          <a:xfrm rot="5400000">
            <a:off x="726238" y="2844410"/>
            <a:ext cx="3499028" cy="4528153"/>
          </a:xfrm>
          <a:prstGeom prst="rect">
            <a:avLst/>
          </a:prstGeom>
        </p:spPr>
      </p:pic>
      <p:sp>
        <p:nvSpPr>
          <p:cNvPr id="9" name="TextBox 8">
            <a:extLst>
              <a:ext uri="{FF2B5EF4-FFF2-40B4-BE49-F238E27FC236}">
                <a16:creationId xmlns:a16="http://schemas.microsoft.com/office/drawing/2014/main" id="{A6AEBF89-1800-40CC-6DDA-897DE598F7F7}"/>
              </a:ext>
            </a:extLst>
          </p:cNvPr>
          <p:cNvSpPr txBox="1"/>
          <p:nvPr/>
        </p:nvSpPr>
        <p:spPr>
          <a:xfrm>
            <a:off x="7658824" y="3427918"/>
            <a:ext cx="3281082" cy="338554"/>
          </a:xfrm>
          <a:prstGeom prst="rect">
            <a:avLst/>
          </a:prstGeom>
          <a:solidFill>
            <a:schemeClr val="bg1"/>
          </a:solidFill>
        </p:spPr>
        <p:txBody>
          <a:bodyPr wrap="square" rtlCol="0">
            <a:spAutoFit/>
          </a:bodyPr>
          <a:lstStyle/>
          <a:p>
            <a:r>
              <a:rPr lang="en-US" sz="1600" i="1" dirty="0">
                <a:solidFill>
                  <a:schemeClr val="tx1">
                    <a:lumMod val="65000"/>
                    <a:lumOff val="35000"/>
                  </a:schemeClr>
                </a:solidFill>
              </a:rPr>
              <a:t>PRD 106 (2022) 034014</a:t>
            </a:r>
          </a:p>
        </p:txBody>
      </p:sp>
      <p:pic>
        <p:nvPicPr>
          <p:cNvPr id="10" name="Picture 6" descr="Figure 4">
            <a:extLst>
              <a:ext uri="{FF2B5EF4-FFF2-40B4-BE49-F238E27FC236}">
                <a16:creationId xmlns:a16="http://schemas.microsoft.com/office/drawing/2014/main" id="{98AD749C-CFBB-B2FC-91C8-BD192531C2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273" b="-2362"/>
          <a:stretch/>
        </p:blipFill>
        <p:spPr bwMode="auto">
          <a:xfrm>
            <a:off x="5492575" y="5290048"/>
            <a:ext cx="6617874" cy="16200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igure 4">
            <a:extLst>
              <a:ext uri="{FF2B5EF4-FFF2-40B4-BE49-F238E27FC236}">
                <a16:creationId xmlns:a16="http://schemas.microsoft.com/office/drawing/2014/main" id="{21A8E226-AD17-3F46-CA84-038FDFC699E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 b="65960"/>
          <a:stretch/>
        </p:blipFill>
        <p:spPr bwMode="auto">
          <a:xfrm>
            <a:off x="5521332" y="3821592"/>
            <a:ext cx="6549001" cy="147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545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FF86B-A878-AF2E-278A-A1633B9349E8}"/>
              </a:ext>
            </a:extLst>
          </p:cNvPr>
          <p:cNvSpPr>
            <a:spLocks noGrp="1"/>
          </p:cNvSpPr>
          <p:nvPr>
            <p:ph type="title"/>
          </p:nvPr>
        </p:nvSpPr>
        <p:spPr/>
        <p:txBody>
          <a:bodyPr/>
          <a:lstStyle/>
          <a:p>
            <a:r>
              <a:rPr lang="en-US" dirty="0">
                <a:solidFill>
                  <a:schemeClr val="bg1"/>
                </a:solidFill>
              </a:rPr>
              <a:t>Credits</a:t>
            </a:r>
          </a:p>
        </p:txBody>
      </p:sp>
      <p:sp>
        <p:nvSpPr>
          <p:cNvPr id="4" name="TextBox 3">
            <a:extLst>
              <a:ext uri="{FF2B5EF4-FFF2-40B4-BE49-F238E27FC236}">
                <a16:creationId xmlns:a16="http://schemas.microsoft.com/office/drawing/2014/main" id="{7498693F-05B0-D5BE-F8F5-4BF5D8BDF136}"/>
              </a:ext>
            </a:extLst>
          </p:cNvPr>
          <p:cNvSpPr txBox="1"/>
          <p:nvPr/>
        </p:nvSpPr>
        <p:spPr>
          <a:xfrm>
            <a:off x="838200" y="2555054"/>
            <a:ext cx="10327783" cy="1200329"/>
          </a:xfrm>
          <a:prstGeom prst="rect">
            <a:avLst/>
          </a:prstGeom>
          <a:noFill/>
        </p:spPr>
        <p:txBody>
          <a:bodyPr wrap="square">
            <a:spAutoFit/>
          </a:bodyPr>
          <a:lstStyle/>
          <a:p>
            <a:r>
              <a:rPr lang="en-US" i="1" dirty="0">
                <a:solidFill>
                  <a:schemeClr val="bg1"/>
                </a:solidFill>
                <a:latin typeface="Open Sans" panose="020B0606030504020204" pitchFamily="34" charset="0"/>
              </a:rPr>
              <a:t>T</a:t>
            </a:r>
            <a:r>
              <a:rPr lang="en-US" b="0" i="1" dirty="0">
                <a:solidFill>
                  <a:schemeClr val="bg1"/>
                </a:solidFill>
                <a:effectLst/>
                <a:latin typeface="Open Sans" panose="020B0606030504020204" pitchFamily="34" charset="0"/>
              </a:rPr>
              <a:t>his work was a collaborative effort of Rolf Ent (Physicist, Jefferson Lab) and Richard Milner (Physicist, MIT). Proton animations by James LaPlante (Animator, Sputnik Animation). Edited by Alexander Higginbottom (MIT Video Productions). Film consultants Christopher </a:t>
            </a:r>
            <a:r>
              <a:rPr lang="en-US" b="0" i="1" dirty="0" err="1">
                <a:solidFill>
                  <a:schemeClr val="bg1"/>
                </a:solidFill>
                <a:effectLst/>
                <a:latin typeface="Open Sans" panose="020B0606030504020204" pitchFamily="34" charset="0"/>
              </a:rPr>
              <a:t>Boebel</a:t>
            </a:r>
            <a:r>
              <a:rPr lang="en-US" b="0" i="1" dirty="0">
                <a:solidFill>
                  <a:schemeClr val="bg1"/>
                </a:solidFill>
                <a:effectLst/>
                <a:latin typeface="Open Sans" panose="020B0606030504020204" pitchFamily="34" charset="0"/>
              </a:rPr>
              <a:t> and Joe McMaster (Film Producers, MIT).</a:t>
            </a:r>
            <a:endParaRPr lang="en-US" dirty="0">
              <a:solidFill>
                <a:schemeClr val="bg1"/>
              </a:solidFill>
            </a:endParaRPr>
          </a:p>
        </p:txBody>
      </p:sp>
    </p:spTree>
    <p:extLst>
      <p:ext uri="{BB962C8B-B14F-4D97-AF65-F5344CB8AC3E}">
        <p14:creationId xmlns:p14="http://schemas.microsoft.com/office/powerpoint/2010/main" val="2197650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3B4EE2-123C-715A-0493-B9D057833D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1734D-8B58-A977-67B8-FCB409C534A8}"/>
              </a:ext>
            </a:extLst>
          </p:cNvPr>
          <p:cNvSpPr>
            <a:spLocks noGrp="1"/>
          </p:cNvSpPr>
          <p:nvPr>
            <p:ph type="title"/>
          </p:nvPr>
        </p:nvSpPr>
        <p:spPr>
          <a:xfrm>
            <a:off x="838200" y="2103437"/>
            <a:ext cx="10515600" cy="1325563"/>
          </a:xfrm>
        </p:spPr>
        <p:txBody>
          <a:bodyPr>
            <a:normAutofit/>
          </a:bodyPr>
          <a:lstStyle/>
          <a:p>
            <a:r>
              <a:rPr lang="en-US" dirty="0">
                <a:solidFill>
                  <a:schemeClr val="bg1"/>
                </a:solidFill>
              </a:rPr>
              <a:t>Now add in spin degrees of freedom….</a:t>
            </a:r>
          </a:p>
        </p:txBody>
      </p:sp>
    </p:spTree>
    <p:extLst>
      <p:ext uri="{BB962C8B-B14F-4D97-AF65-F5344CB8AC3E}">
        <p14:creationId xmlns:p14="http://schemas.microsoft.com/office/powerpoint/2010/main" val="1382245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A430-6E65-3F44-431D-10FB23D656A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DFE394D-0AF2-D6B2-F5FB-66799F1682E8}"/>
              </a:ext>
            </a:extLst>
          </p:cNvPr>
          <p:cNvSpPr>
            <a:spLocks noGrp="1"/>
          </p:cNvSpPr>
          <p:nvPr>
            <p:ph type="title"/>
          </p:nvPr>
        </p:nvSpPr>
        <p:spPr>
          <a:xfrm>
            <a:off x="459059" y="332642"/>
            <a:ext cx="10515600" cy="1325563"/>
          </a:xfrm>
        </p:spPr>
        <p:txBody>
          <a:bodyPr/>
          <a:lstStyle/>
          <a:p>
            <a:r>
              <a:rPr lang="en-US" dirty="0"/>
              <a:t>Spin Sum Rule</a:t>
            </a:r>
          </a:p>
        </p:txBody>
      </p:sp>
      <p:pic>
        <p:nvPicPr>
          <p:cNvPr id="3" name="Picture 2" descr="A picture containing clock&#10;&#10;Description automatically generated">
            <a:extLst>
              <a:ext uri="{FF2B5EF4-FFF2-40B4-BE49-F238E27FC236}">
                <a16:creationId xmlns:a16="http://schemas.microsoft.com/office/drawing/2014/main" id="{89A01C68-D1B4-D143-6B98-C5377CE89073}"/>
              </a:ext>
            </a:extLst>
          </p:cNvPr>
          <p:cNvPicPr>
            <a:picLocks noChangeAspect="1"/>
          </p:cNvPicPr>
          <p:nvPr/>
        </p:nvPicPr>
        <p:blipFill>
          <a:blip r:embed="rId2"/>
          <a:stretch>
            <a:fillRect/>
          </a:stretch>
        </p:blipFill>
        <p:spPr>
          <a:xfrm>
            <a:off x="7884825" y="98648"/>
            <a:ext cx="3356895" cy="3356895"/>
          </a:xfrm>
          <a:prstGeom prst="rect">
            <a:avLst/>
          </a:prstGeom>
        </p:spPr>
      </p:pic>
      <p:sp>
        <p:nvSpPr>
          <p:cNvPr id="2" name="TextBox 1">
            <a:extLst>
              <a:ext uri="{FF2B5EF4-FFF2-40B4-BE49-F238E27FC236}">
                <a16:creationId xmlns:a16="http://schemas.microsoft.com/office/drawing/2014/main" id="{71E0992A-2B5E-CEB5-20D5-E8799FA80188}"/>
              </a:ext>
            </a:extLst>
          </p:cNvPr>
          <p:cNvSpPr txBox="1"/>
          <p:nvPr/>
        </p:nvSpPr>
        <p:spPr>
          <a:xfrm>
            <a:off x="905792" y="3409727"/>
            <a:ext cx="1013019" cy="646329"/>
          </a:xfrm>
          <a:prstGeom prst="rect">
            <a:avLst/>
          </a:prstGeom>
          <a:noFill/>
        </p:spPr>
        <p:txBody>
          <a:bodyPr wrap="square" rtlCol="0">
            <a:spAutoFit/>
          </a:bodyPr>
          <a:lstStyle/>
          <a:p>
            <a:r>
              <a:rPr lang="en-US" dirty="0"/>
              <a:t>QUARK Helicity</a:t>
            </a:r>
          </a:p>
        </p:txBody>
      </p:sp>
      <p:sp>
        <p:nvSpPr>
          <p:cNvPr id="11" name="TextBox 10">
            <a:extLst>
              <a:ext uri="{FF2B5EF4-FFF2-40B4-BE49-F238E27FC236}">
                <a16:creationId xmlns:a16="http://schemas.microsoft.com/office/drawing/2014/main" id="{F9C949A0-EB61-85B6-51B6-8EF8993E550A}"/>
              </a:ext>
            </a:extLst>
          </p:cNvPr>
          <p:cNvSpPr txBox="1"/>
          <p:nvPr/>
        </p:nvSpPr>
        <p:spPr>
          <a:xfrm>
            <a:off x="898775" y="4430453"/>
            <a:ext cx="1013019" cy="645762"/>
          </a:xfrm>
          <a:prstGeom prst="rect">
            <a:avLst/>
          </a:prstGeom>
          <a:noFill/>
        </p:spPr>
        <p:txBody>
          <a:bodyPr wrap="square" rtlCol="0">
            <a:spAutoFit/>
          </a:bodyPr>
          <a:lstStyle/>
          <a:p>
            <a:r>
              <a:rPr lang="en-US" dirty="0"/>
              <a:t>GLUON Helicity</a:t>
            </a:r>
          </a:p>
        </p:txBody>
      </p:sp>
      <p:sp>
        <p:nvSpPr>
          <p:cNvPr id="12" name="TextBox 11">
            <a:extLst>
              <a:ext uri="{FF2B5EF4-FFF2-40B4-BE49-F238E27FC236}">
                <a16:creationId xmlns:a16="http://schemas.microsoft.com/office/drawing/2014/main" id="{A63D2F87-37D2-F55F-857D-CFD2A10FB7A3}"/>
              </a:ext>
            </a:extLst>
          </p:cNvPr>
          <p:cNvSpPr txBox="1"/>
          <p:nvPr/>
        </p:nvSpPr>
        <p:spPr>
          <a:xfrm>
            <a:off x="459059" y="5418401"/>
            <a:ext cx="2247433" cy="646331"/>
          </a:xfrm>
          <a:prstGeom prst="rect">
            <a:avLst/>
          </a:prstGeom>
          <a:noFill/>
        </p:spPr>
        <p:txBody>
          <a:bodyPr wrap="square" rtlCol="0">
            <a:spAutoFit/>
          </a:bodyPr>
          <a:lstStyle/>
          <a:p>
            <a:pPr algn="ctr"/>
            <a:r>
              <a:rPr lang="en-US" dirty="0"/>
              <a:t>QUARK+GLUON Angular Momentum</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BC720B0-3383-3DD9-C96D-77AA738E2579}"/>
                  </a:ext>
                </a:extLst>
              </p:cNvPr>
              <p:cNvSpPr txBox="1"/>
              <p:nvPr/>
            </p:nvSpPr>
            <p:spPr>
              <a:xfrm>
                <a:off x="459059" y="1823954"/>
                <a:ext cx="6703259" cy="9219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r>
                        <a:rPr lang="el-GR" sz="3200" b="0" i="1" smtClean="0">
                          <a:latin typeface="Cambria Math" panose="02040503050406030204" pitchFamily="18" charset="0"/>
                          <a:ea typeface="Cambria Math" panose="02040503050406030204" pitchFamily="18" charset="0"/>
                        </a:rPr>
                        <m:t>𝛥𝛴</m:t>
                      </m:r>
                      <m:d>
                        <m:dPr>
                          <m:ctrlPr>
                            <a:rPr lang="el-GR" sz="3200" b="0" i="1" smtClean="0">
                              <a:latin typeface="Cambria Math" panose="02040503050406030204" pitchFamily="18" charset="0"/>
                              <a:ea typeface="Cambria Math" panose="02040503050406030204" pitchFamily="18" charset="0"/>
                            </a:rPr>
                          </m:ctrlPr>
                        </m:dPr>
                        <m:e>
                          <m:r>
                            <a:rPr lang="el-GR" sz="3200" b="0" i="1" smtClean="0">
                              <a:latin typeface="Cambria Math" panose="02040503050406030204" pitchFamily="18" charset="0"/>
                              <a:ea typeface="Cambria Math" panose="02040503050406030204" pitchFamily="18" charset="0"/>
                            </a:rPr>
                            <m:t>𝜇</m:t>
                          </m:r>
                        </m:e>
                      </m:d>
                      <m:r>
                        <a:rPr lang="en-US" sz="3200" b="0" i="1" smtClean="0">
                          <a:latin typeface="Cambria Math" panose="02040503050406030204" pitchFamily="18" charset="0"/>
                          <a:ea typeface="Cambria Math" panose="02040503050406030204" pitchFamily="18" charset="0"/>
                        </a:rPr>
                        <m:t>+</m:t>
                      </m:r>
                      <m:r>
                        <a:rPr lang="en-US" sz="3200" b="0" i="1" smtClean="0">
                          <a:solidFill>
                            <a:schemeClr val="tx1"/>
                          </a:solidFill>
                          <a:latin typeface="Cambria Math" panose="02040503050406030204" pitchFamily="18" charset="0"/>
                          <a:ea typeface="Cambria Math" panose="02040503050406030204" pitchFamily="18" charset="0"/>
                        </a:rPr>
                        <m:t>∆</m:t>
                      </m:r>
                      <m:r>
                        <a:rPr lang="en-US" sz="3200" b="0" i="1" smtClean="0">
                          <a:solidFill>
                            <a:schemeClr val="tx1"/>
                          </a:solidFill>
                          <a:latin typeface="Cambria Math" panose="02040503050406030204" pitchFamily="18" charset="0"/>
                          <a:ea typeface="Cambria Math" panose="02040503050406030204" pitchFamily="18" charset="0"/>
                        </a:rPr>
                        <m:t>𝐺</m:t>
                      </m:r>
                      <m:d>
                        <m:dPr>
                          <m:ctrlPr>
                            <a:rPr lang="en-US" sz="3200" i="1" smtClean="0">
                              <a:solidFill>
                                <a:schemeClr val="tx1"/>
                              </a:solidFill>
                              <a:latin typeface="Cambria Math" panose="02040503050406030204" pitchFamily="18" charset="0"/>
                              <a:ea typeface="Cambria Math" panose="02040503050406030204" pitchFamily="18" charset="0"/>
                            </a:rPr>
                          </m:ctrlPr>
                        </m:dPr>
                        <m:e>
                          <m:r>
                            <a:rPr lang="en-US" sz="3200" b="0" i="1" smtClean="0">
                              <a:solidFill>
                                <a:schemeClr val="tx1"/>
                              </a:solidFill>
                              <a:latin typeface="Cambria Math" panose="02040503050406030204" pitchFamily="18" charset="0"/>
                              <a:ea typeface="Cambria Math" panose="02040503050406030204" pitchFamily="18" charset="0"/>
                            </a:rPr>
                            <m:t>𝜇</m:t>
                          </m:r>
                        </m:e>
                      </m:d>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𝐿</m:t>
                          </m:r>
                        </m:e>
                        <m:sub>
                          <m:r>
                            <a:rPr lang="en-US" sz="3200" b="0" i="1" smtClean="0">
                              <a:latin typeface="Cambria Math" panose="02040503050406030204" pitchFamily="18" charset="0"/>
                              <a:ea typeface="Cambria Math" panose="02040503050406030204" pitchFamily="18" charset="0"/>
                            </a:rPr>
                            <m:t>𝑄</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𝐺</m:t>
                          </m:r>
                        </m:sub>
                      </m:sSub>
                      <m:d>
                        <m:dPr>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𝜇</m:t>
                          </m:r>
                        </m:e>
                      </m:d>
                    </m:oMath>
                  </m:oMathPara>
                </a14:m>
                <a:endParaRPr lang="en-US" sz="3200" i="1" dirty="0"/>
              </a:p>
            </p:txBody>
          </p:sp>
        </mc:Choice>
        <mc:Fallback xmlns="">
          <p:sp>
            <p:nvSpPr>
              <p:cNvPr id="13" name="TextBox 12">
                <a:extLst>
                  <a:ext uri="{FF2B5EF4-FFF2-40B4-BE49-F238E27FC236}">
                    <a16:creationId xmlns:a16="http://schemas.microsoft.com/office/drawing/2014/main" id="{DBC720B0-3383-3DD9-C96D-77AA738E2579}"/>
                  </a:ext>
                </a:extLst>
              </p:cNvPr>
              <p:cNvSpPr txBox="1">
                <a:spLocks noRot="1" noChangeAspect="1" noMove="1" noResize="1" noEditPoints="1" noAdjustHandles="1" noChangeArrowheads="1" noChangeShapeType="1" noTextEdit="1"/>
              </p:cNvSpPr>
              <p:nvPr/>
            </p:nvSpPr>
            <p:spPr>
              <a:xfrm>
                <a:off x="459059" y="1823954"/>
                <a:ext cx="6703259" cy="921984"/>
              </a:xfrm>
              <a:prstGeom prst="rect">
                <a:avLst/>
              </a:prstGeom>
              <a:blipFill>
                <a:blip r:embed="rId3"/>
                <a:stretch>
                  <a:fillRect b="-13514"/>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90D992A5-1F04-524F-AA0E-27988AA051F6}"/>
              </a:ext>
            </a:extLst>
          </p:cNvPr>
          <p:cNvGrpSpPr/>
          <p:nvPr/>
        </p:nvGrpSpPr>
        <p:grpSpPr>
          <a:xfrm>
            <a:off x="2503239" y="3259113"/>
            <a:ext cx="6016052" cy="2811866"/>
            <a:chOff x="2786574" y="3252866"/>
            <a:chExt cx="6016052" cy="2811866"/>
          </a:xfrm>
        </p:grpSpPr>
        <p:pic>
          <p:nvPicPr>
            <p:cNvPr id="8" name="Picture 8" descr="{&quot;backgroundColor&quot;:&quot;#FFFFFF&quot;,&quot;backgroundColorModified&quot;:false,&quot;id&quot;:&quot;2&quot;,&quot;code&quot;:&quot;$\\Delta \\Sigma\\left(\\mu\\right)=\\sum_{f}^{}\\int_{0}^{1}\\Delta q\\left(x,\\mu\\right)dx$&quot;,&quot;aid&quot;:null,&quot;type&quot;:&quot;$&quot;,&quot;font&quot;:{&quot;family&quot;:&quot;Arial&quot;,&quot;size&quot;:21,&quot;color&quot;:&quot;#000000&quot;},&quot;ts&quot;:1628429667709,&quot;cs&quot;:&quot;vzZK2y++xaZDWVZIKOmnJw==&quot;,&quot;size&quot;:{&quot;width&quot;:390,&quot;height&quot;:47}}">
              <a:extLst>
                <a:ext uri="{FF2B5EF4-FFF2-40B4-BE49-F238E27FC236}">
                  <a16:creationId xmlns:a16="http://schemas.microsoft.com/office/drawing/2014/main" id="{EBA5048B-AFDA-EA65-4EF3-47AE0653CAB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786574" y="3425941"/>
              <a:ext cx="4375744" cy="5250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quot;font&quot;:{&quot;family&quot;:&quot;Arial&quot;,&quot;color&quot;:&quot;#000000&quot;,&quot;size&quot;:21},&quot;backgroundColor&quot;:&quot;#FFFFFF&quot;,&quot;code&quot;:&quot;$\\Delta G\\left(\\mu\\right)=\\int_{0}^{1}\\Delta g\\left(x,\\mu\\right)dx$&quot;,&quot;aid&quot;:null,&quot;type&quot;:&quot;$&quot;,&quot;id&quot;:&quot;2&quot;,&quot;backgroundColorModified&quot;:false,&quot;ts&quot;:1628429271844,&quot;cs&quot;:&quot;Li1SB3smvhAwn/Fw2EADAw==&quot;,&quot;size&quot;:{&quot;width&quot;:337.99999999999994,&quot;height&quot;:45}}">
              <a:extLst>
                <a:ext uri="{FF2B5EF4-FFF2-40B4-BE49-F238E27FC236}">
                  <a16:creationId xmlns:a16="http://schemas.microsoft.com/office/drawing/2014/main" id="{885B62F1-0BF3-94B9-F8E8-B6006225CFDB}"/>
                </a:ext>
              </a:extLst>
            </p:cNvPr>
            <p:cNvPicPr>
              <a:picLocks noChangeAspect="1" noChangeArrowheads="1"/>
            </p:cNvPicPr>
            <p:nvPr/>
          </p:nvPicPr>
          <p:blipFill>
            <a:blip r:embed="rId5">
              <a:alphaModFix/>
              <a:extLst>
                <a:ext uri="{28A0092B-C50C-407E-A947-70E740481C1C}">
                  <a14:useLocalDpi xmlns:a14="http://schemas.microsoft.com/office/drawing/2010/main" val="0"/>
                </a:ext>
              </a:extLst>
            </a:blip>
            <a:stretch>
              <a:fillRect/>
            </a:stretch>
          </p:blipFill>
          <p:spPr bwMode="auto">
            <a:xfrm>
              <a:off x="3304307" y="4422171"/>
              <a:ext cx="3962942" cy="5250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quot;code&quot;:&quot;$L_{Q+G}\\left(\\mu\\right)=\\int_{0}^{1}\\left[l_{q}\\left(x,\\mu\\right)+l_{g}\\left(x,\\mu\\right)\\right]dx$&quot;,&quot;font&quot;:{&quot;family&quot;:&quot;Arial&quot;,&quot;color&quot;:&quot;#000000&quot;,&quot;size&quot;:22},&quot;backgroundColor&quot;:&quot;#FFFFFF&quot;,&quot;id&quot;:&quot;1&quot;,&quot;type&quot;:&quot;$&quot;,&quot;aid&quot;:null,&quot;backgroundColorModified&quot;:false,&quot;ts&quot;:1628429639528,&quot;cs&quot;:&quot;6qfvy5RzBAno9UCEzBJFsQ==&quot;,&quot;size&quot;:{&quot;width&quot;:520.5,&quot;height&quot;:47}}">
              <a:extLst>
                <a:ext uri="{FF2B5EF4-FFF2-40B4-BE49-F238E27FC236}">
                  <a16:creationId xmlns:a16="http://schemas.microsoft.com/office/drawing/2014/main" id="{C27723E5-29CE-BA7C-34A5-723230BAF2F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011426" y="5418401"/>
              <a:ext cx="5791200" cy="5212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6946A03-C1F9-11CD-E30B-4917F2104D72}"/>
                </a:ext>
              </a:extLst>
            </p:cNvPr>
            <p:cNvSpPr/>
            <p:nvPr/>
          </p:nvSpPr>
          <p:spPr>
            <a:xfrm>
              <a:off x="4931763" y="3252866"/>
              <a:ext cx="464696" cy="2811866"/>
            </a:xfrm>
            <a:prstGeom prst="rect">
              <a:avLst/>
            </a:prstGeom>
            <a:noFill/>
            <a:ln w="25400">
              <a:solidFill>
                <a:srgbClr val="DC5A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75E604E9-5C7F-58FA-15D9-7F923675565A}"/>
              </a:ext>
            </a:extLst>
          </p:cNvPr>
          <p:cNvSpPr txBox="1"/>
          <p:nvPr/>
        </p:nvSpPr>
        <p:spPr>
          <a:xfrm>
            <a:off x="8259580" y="3769156"/>
            <a:ext cx="3356895" cy="1323439"/>
          </a:xfrm>
          <a:prstGeom prst="rect">
            <a:avLst/>
          </a:prstGeom>
          <a:noFill/>
        </p:spPr>
        <p:txBody>
          <a:bodyPr wrap="square" rtlCol="0">
            <a:spAutoFit/>
          </a:bodyPr>
          <a:lstStyle/>
          <a:p>
            <a:r>
              <a:rPr lang="en-US" sz="2000" dirty="0"/>
              <a:t>All distributions are defined at renormalization scale </a:t>
            </a:r>
            <a:r>
              <a:rPr lang="en-US" sz="2000" b="1" dirty="0" err="1"/>
              <a:t>μ</a:t>
            </a:r>
            <a:r>
              <a:rPr lang="en-US" sz="2000" b="1" dirty="0"/>
              <a:t> ~ Q</a:t>
            </a:r>
            <a:r>
              <a:rPr lang="en-US" sz="2000" b="1" baseline="30000" dirty="0"/>
              <a:t>2</a:t>
            </a:r>
            <a:r>
              <a:rPr lang="en-US" sz="2000" b="1" dirty="0"/>
              <a:t> </a:t>
            </a:r>
            <a:r>
              <a:rPr lang="en-US" sz="2000" dirty="0"/>
              <a:t>setting the effective resolution at which the proton is probed. </a:t>
            </a:r>
            <a:endParaRPr lang="en-US" sz="2000" b="1" dirty="0"/>
          </a:p>
        </p:txBody>
      </p:sp>
    </p:spTree>
    <p:extLst>
      <p:ext uri="{BB962C8B-B14F-4D97-AF65-F5344CB8AC3E}">
        <p14:creationId xmlns:p14="http://schemas.microsoft.com/office/powerpoint/2010/main" val="2092159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F726E-B54D-92B6-697E-DD11A1C92DD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5C194F0-464D-2C8E-95BF-D3A15CDD48E2}"/>
              </a:ext>
            </a:extLst>
          </p:cNvPr>
          <p:cNvSpPr>
            <a:spLocks noGrp="1"/>
          </p:cNvSpPr>
          <p:nvPr>
            <p:ph type="title"/>
          </p:nvPr>
        </p:nvSpPr>
        <p:spPr>
          <a:xfrm>
            <a:off x="459059" y="332642"/>
            <a:ext cx="10515600" cy="1325563"/>
          </a:xfrm>
        </p:spPr>
        <p:txBody>
          <a:bodyPr/>
          <a:lstStyle/>
          <a:p>
            <a:r>
              <a:rPr lang="en-US" dirty="0"/>
              <a:t>Spin Sum Rule</a:t>
            </a:r>
          </a:p>
        </p:txBody>
      </p:sp>
      <p:pic>
        <p:nvPicPr>
          <p:cNvPr id="7" name="Picture 6" descr="A screenshot of a computer&#10;&#10;Description automatically generated with low confidence">
            <a:extLst>
              <a:ext uri="{FF2B5EF4-FFF2-40B4-BE49-F238E27FC236}">
                <a16:creationId xmlns:a16="http://schemas.microsoft.com/office/drawing/2014/main" id="{1B8B152E-C911-AEC0-8FF1-0FDF02288468}"/>
              </a:ext>
            </a:extLst>
          </p:cNvPr>
          <p:cNvPicPr>
            <a:picLocks noChangeAspect="1"/>
          </p:cNvPicPr>
          <p:nvPr/>
        </p:nvPicPr>
        <p:blipFill rotWithShape="1">
          <a:blip r:embed="rId2"/>
          <a:srcRect l="2" r="48253"/>
          <a:stretch/>
        </p:blipFill>
        <p:spPr>
          <a:xfrm>
            <a:off x="2257322" y="1658205"/>
            <a:ext cx="7331198" cy="499419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BEEFB44-7E97-61C1-38F5-01817118B5CE}"/>
                  </a:ext>
                </a:extLst>
              </p:cNvPr>
              <p:cNvSpPr txBox="1"/>
              <p:nvPr/>
            </p:nvSpPr>
            <p:spPr>
              <a:xfrm>
                <a:off x="4812117" y="467829"/>
                <a:ext cx="6703259" cy="9219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r>
                        <a:rPr lang="el-GR" sz="3200" b="0" i="1" smtClean="0">
                          <a:latin typeface="Cambria Math" panose="02040503050406030204" pitchFamily="18" charset="0"/>
                          <a:ea typeface="Cambria Math" panose="02040503050406030204" pitchFamily="18" charset="0"/>
                        </a:rPr>
                        <m:t>𝛥𝛴</m:t>
                      </m:r>
                      <m:d>
                        <m:dPr>
                          <m:ctrlPr>
                            <a:rPr lang="el-GR" sz="3200" b="0" i="1" smtClean="0">
                              <a:latin typeface="Cambria Math" panose="02040503050406030204" pitchFamily="18" charset="0"/>
                              <a:ea typeface="Cambria Math" panose="02040503050406030204" pitchFamily="18" charset="0"/>
                            </a:rPr>
                          </m:ctrlPr>
                        </m:dPr>
                        <m:e>
                          <m:r>
                            <a:rPr lang="el-GR" sz="3200" b="0" i="1" smtClean="0">
                              <a:latin typeface="Cambria Math" panose="02040503050406030204" pitchFamily="18" charset="0"/>
                              <a:ea typeface="Cambria Math" panose="02040503050406030204" pitchFamily="18" charset="0"/>
                            </a:rPr>
                            <m:t>𝜇</m:t>
                          </m:r>
                        </m:e>
                      </m:d>
                      <m:r>
                        <a:rPr lang="en-US" sz="3200" b="0" i="1" smtClean="0">
                          <a:latin typeface="Cambria Math" panose="02040503050406030204" pitchFamily="18" charset="0"/>
                          <a:ea typeface="Cambria Math" panose="02040503050406030204" pitchFamily="18" charset="0"/>
                        </a:rPr>
                        <m:t>+</m:t>
                      </m:r>
                      <m:r>
                        <a:rPr lang="en-US" sz="3200" b="0" i="1" smtClean="0">
                          <a:solidFill>
                            <a:schemeClr val="tx1"/>
                          </a:solidFill>
                          <a:latin typeface="Cambria Math" panose="02040503050406030204" pitchFamily="18" charset="0"/>
                          <a:ea typeface="Cambria Math" panose="02040503050406030204" pitchFamily="18" charset="0"/>
                        </a:rPr>
                        <m:t>∆</m:t>
                      </m:r>
                      <m:r>
                        <a:rPr lang="en-US" sz="3200" b="0" i="1" smtClean="0">
                          <a:solidFill>
                            <a:schemeClr val="tx1"/>
                          </a:solidFill>
                          <a:latin typeface="Cambria Math" panose="02040503050406030204" pitchFamily="18" charset="0"/>
                          <a:ea typeface="Cambria Math" panose="02040503050406030204" pitchFamily="18" charset="0"/>
                        </a:rPr>
                        <m:t>𝐺</m:t>
                      </m:r>
                      <m:d>
                        <m:dPr>
                          <m:ctrlPr>
                            <a:rPr lang="en-US" sz="3200" i="1" smtClean="0">
                              <a:solidFill>
                                <a:schemeClr val="tx1"/>
                              </a:solidFill>
                              <a:latin typeface="Cambria Math" panose="02040503050406030204" pitchFamily="18" charset="0"/>
                              <a:ea typeface="Cambria Math" panose="02040503050406030204" pitchFamily="18" charset="0"/>
                            </a:rPr>
                          </m:ctrlPr>
                        </m:dPr>
                        <m:e>
                          <m:r>
                            <a:rPr lang="en-US" sz="3200" b="0" i="1" smtClean="0">
                              <a:solidFill>
                                <a:schemeClr val="tx1"/>
                              </a:solidFill>
                              <a:latin typeface="Cambria Math" panose="02040503050406030204" pitchFamily="18" charset="0"/>
                              <a:ea typeface="Cambria Math" panose="02040503050406030204" pitchFamily="18" charset="0"/>
                            </a:rPr>
                            <m:t>𝜇</m:t>
                          </m:r>
                        </m:e>
                      </m:d>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𝐿</m:t>
                          </m:r>
                        </m:e>
                        <m:sub>
                          <m:r>
                            <a:rPr lang="en-US" sz="3200" b="0" i="1" smtClean="0">
                              <a:latin typeface="Cambria Math" panose="02040503050406030204" pitchFamily="18" charset="0"/>
                              <a:ea typeface="Cambria Math" panose="02040503050406030204" pitchFamily="18" charset="0"/>
                            </a:rPr>
                            <m:t>𝑄</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𝐺</m:t>
                          </m:r>
                        </m:sub>
                      </m:sSub>
                      <m:d>
                        <m:dPr>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𝜇</m:t>
                          </m:r>
                        </m:e>
                      </m:d>
                    </m:oMath>
                  </m:oMathPara>
                </a14:m>
                <a:endParaRPr lang="en-US" sz="3200" i="1" dirty="0"/>
              </a:p>
            </p:txBody>
          </p:sp>
        </mc:Choice>
        <mc:Fallback xmlns="">
          <p:sp>
            <p:nvSpPr>
              <p:cNvPr id="14" name="TextBox 13">
                <a:extLst>
                  <a:ext uri="{FF2B5EF4-FFF2-40B4-BE49-F238E27FC236}">
                    <a16:creationId xmlns:a16="http://schemas.microsoft.com/office/drawing/2014/main" id="{DBEEFB44-7E97-61C1-38F5-01817118B5CE}"/>
                  </a:ext>
                </a:extLst>
              </p:cNvPr>
              <p:cNvSpPr txBox="1">
                <a:spLocks noRot="1" noChangeAspect="1" noMove="1" noResize="1" noEditPoints="1" noAdjustHandles="1" noChangeArrowheads="1" noChangeShapeType="1" noTextEdit="1"/>
              </p:cNvSpPr>
              <p:nvPr/>
            </p:nvSpPr>
            <p:spPr>
              <a:xfrm>
                <a:off x="4812117" y="467829"/>
                <a:ext cx="6703259" cy="921984"/>
              </a:xfrm>
              <a:prstGeom prst="rect">
                <a:avLst/>
              </a:prstGeom>
              <a:blipFill>
                <a:blip r:embed="rId3"/>
                <a:stretch>
                  <a:fillRect b="-13514"/>
                </a:stretch>
              </a:blipFill>
            </p:spPr>
            <p:txBody>
              <a:bodyPr/>
              <a:lstStyle/>
              <a:p>
                <a:r>
                  <a:rPr lang="en-US">
                    <a:noFill/>
                  </a:rPr>
                  <a:t> </a:t>
                </a:r>
              </a:p>
            </p:txBody>
          </p:sp>
        </mc:Fallback>
      </mc:AlternateContent>
    </p:spTree>
    <p:extLst>
      <p:ext uri="{BB962C8B-B14F-4D97-AF65-F5344CB8AC3E}">
        <p14:creationId xmlns:p14="http://schemas.microsoft.com/office/powerpoint/2010/main" val="165311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61DD0-9598-5DA9-9589-88B6643F32D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D4FEBAB-5A5E-D10D-A836-53870AF1837C}"/>
                  </a:ext>
                </a:extLst>
              </p:cNvPr>
              <p:cNvSpPr txBox="1"/>
              <p:nvPr/>
            </p:nvSpPr>
            <p:spPr>
              <a:xfrm>
                <a:off x="2532556" y="493587"/>
                <a:ext cx="7075083" cy="92198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r>
                        <a:rPr lang="el-GR" sz="3200" b="0" i="1" smtClean="0">
                          <a:solidFill>
                            <a:srgbClr val="FF40FF"/>
                          </a:solidFill>
                          <a:latin typeface="Cambria Math" panose="02040503050406030204" pitchFamily="18" charset="0"/>
                          <a:ea typeface="Cambria Math" panose="02040503050406030204" pitchFamily="18" charset="0"/>
                        </a:rPr>
                        <m:t>𝛥𝛴</m:t>
                      </m:r>
                      <m:d>
                        <m:dPr>
                          <m:ctrlPr>
                            <a:rPr lang="el-GR" sz="3200" b="0" i="1" smtClean="0">
                              <a:solidFill>
                                <a:srgbClr val="FF40FF"/>
                              </a:solidFill>
                              <a:latin typeface="Cambria Math" panose="02040503050406030204" pitchFamily="18" charset="0"/>
                              <a:ea typeface="Cambria Math" panose="02040503050406030204" pitchFamily="18" charset="0"/>
                            </a:rPr>
                          </m:ctrlPr>
                        </m:dPr>
                        <m:e>
                          <m:r>
                            <a:rPr lang="el-GR" sz="3200" b="0" i="1" smtClean="0">
                              <a:solidFill>
                                <a:srgbClr val="FF40FF"/>
                              </a:solidFill>
                              <a:latin typeface="Cambria Math" panose="02040503050406030204" pitchFamily="18" charset="0"/>
                              <a:ea typeface="Cambria Math" panose="02040503050406030204" pitchFamily="18" charset="0"/>
                            </a:rPr>
                            <m:t>𝜇</m:t>
                          </m:r>
                        </m:e>
                      </m:d>
                      <m:r>
                        <a:rPr lang="en-US" sz="3200" b="0" i="1" smtClean="0">
                          <a:solidFill>
                            <a:srgbClr val="FF40FF"/>
                          </a:solidFill>
                          <a:latin typeface="Cambria Math" panose="02040503050406030204" pitchFamily="18" charset="0"/>
                          <a:ea typeface="Cambria Math" panose="02040503050406030204" pitchFamily="18" charset="0"/>
                        </a:rPr>
                        <m:t>+∆</m:t>
                      </m:r>
                      <m:r>
                        <a:rPr lang="en-US" sz="3200" b="0" i="1" smtClean="0">
                          <a:solidFill>
                            <a:srgbClr val="FF40FF"/>
                          </a:solidFill>
                          <a:latin typeface="Cambria Math" panose="02040503050406030204" pitchFamily="18" charset="0"/>
                          <a:ea typeface="Cambria Math" panose="02040503050406030204" pitchFamily="18" charset="0"/>
                        </a:rPr>
                        <m:t>𝐺</m:t>
                      </m:r>
                      <m:d>
                        <m:dPr>
                          <m:ctrlPr>
                            <a:rPr lang="en-US" sz="3200" i="1" smtClean="0">
                              <a:solidFill>
                                <a:srgbClr val="FF40FF"/>
                              </a:solidFill>
                              <a:latin typeface="Cambria Math" panose="02040503050406030204" pitchFamily="18" charset="0"/>
                              <a:ea typeface="Cambria Math" panose="02040503050406030204" pitchFamily="18" charset="0"/>
                            </a:rPr>
                          </m:ctrlPr>
                        </m:dPr>
                        <m:e>
                          <m:r>
                            <a:rPr lang="en-US" sz="3200" b="0" i="1" smtClean="0">
                              <a:solidFill>
                                <a:srgbClr val="FF40FF"/>
                              </a:solidFill>
                              <a:latin typeface="Cambria Math" panose="02040503050406030204" pitchFamily="18" charset="0"/>
                              <a:ea typeface="Cambria Math" panose="02040503050406030204" pitchFamily="18" charset="0"/>
                            </a:rPr>
                            <m:t>𝜇</m:t>
                          </m:r>
                        </m:e>
                      </m:d>
                      <m:r>
                        <a:rPr lang="en-US" sz="3200" b="0" i="1" smtClean="0">
                          <a:latin typeface="Cambria Math" panose="02040503050406030204" pitchFamily="18" charset="0"/>
                          <a:ea typeface="Cambria Math" panose="02040503050406030204" pitchFamily="18" charset="0"/>
                        </a:rPr>
                        <m:t>+</m:t>
                      </m:r>
                      <m:sSub>
                        <m:sSubPr>
                          <m:ctrlPr>
                            <a:rPr lang="en-US" sz="3200" b="0" i="1" smtClean="0">
                              <a:solidFill>
                                <a:srgbClr val="00B0F0"/>
                              </a:solidFill>
                              <a:latin typeface="Cambria Math" panose="02040503050406030204" pitchFamily="18" charset="0"/>
                              <a:ea typeface="Cambria Math" panose="02040503050406030204" pitchFamily="18" charset="0"/>
                            </a:rPr>
                          </m:ctrlPr>
                        </m:sSubPr>
                        <m:e>
                          <m:r>
                            <a:rPr lang="en-US" sz="3200" b="0" i="1" smtClean="0">
                              <a:solidFill>
                                <a:srgbClr val="00B0F0"/>
                              </a:solidFill>
                              <a:latin typeface="Cambria Math" panose="02040503050406030204" pitchFamily="18" charset="0"/>
                              <a:ea typeface="Cambria Math" panose="02040503050406030204" pitchFamily="18" charset="0"/>
                            </a:rPr>
                            <m:t>𝐿</m:t>
                          </m:r>
                        </m:e>
                        <m:sub>
                          <m:r>
                            <a:rPr lang="en-US" sz="3200" b="0" i="1" smtClean="0">
                              <a:solidFill>
                                <a:srgbClr val="00B0F0"/>
                              </a:solidFill>
                              <a:latin typeface="Cambria Math" panose="02040503050406030204" pitchFamily="18" charset="0"/>
                              <a:ea typeface="Cambria Math" panose="02040503050406030204" pitchFamily="18" charset="0"/>
                            </a:rPr>
                            <m:t>𝑄</m:t>
                          </m:r>
                          <m:r>
                            <a:rPr lang="en-US" sz="3200" b="0" i="1" smtClean="0">
                              <a:solidFill>
                                <a:srgbClr val="00B0F0"/>
                              </a:solidFill>
                              <a:latin typeface="Cambria Math" panose="02040503050406030204" pitchFamily="18" charset="0"/>
                              <a:ea typeface="Cambria Math" panose="02040503050406030204" pitchFamily="18" charset="0"/>
                            </a:rPr>
                            <m:t>+</m:t>
                          </m:r>
                          <m:r>
                            <a:rPr lang="en-US" sz="3200" b="0" i="1" smtClean="0">
                              <a:solidFill>
                                <a:srgbClr val="00B0F0"/>
                              </a:solidFill>
                              <a:latin typeface="Cambria Math" panose="02040503050406030204" pitchFamily="18" charset="0"/>
                              <a:ea typeface="Cambria Math" panose="02040503050406030204" pitchFamily="18" charset="0"/>
                            </a:rPr>
                            <m:t>𝐺</m:t>
                          </m:r>
                        </m:sub>
                      </m:sSub>
                      <m:d>
                        <m:dPr>
                          <m:ctrlPr>
                            <a:rPr lang="en-US" sz="3200" b="0" i="1" smtClean="0">
                              <a:solidFill>
                                <a:srgbClr val="00B0F0"/>
                              </a:solidFill>
                              <a:latin typeface="Cambria Math" panose="02040503050406030204" pitchFamily="18" charset="0"/>
                              <a:ea typeface="Cambria Math" panose="02040503050406030204" pitchFamily="18" charset="0"/>
                            </a:rPr>
                          </m:ctrlPr>
                        </m:dPr>
                        <m:e>
                          <m:r>
                            <a:rPr lang="en-US" sz="3200" b="0" i="1" smtClean="0">
                              <a:solidFill>
                                <a:srgbClr val="00B0F0"/>
                              </a:solidFill>
                              <a:latin typeface="Cambria Math" panose="02040503050406030204" pitchFamily="18" charset="0"/>
                              <a:ea typeface="Cambria Math" panose="02040503050406030204" pitchFamily="18" charset="0"/>
                            </a:rPr>
                            <m:t>𝜇</m:t>
                          </m:r>
                        </m:e>
                      </m:d>
                    </m:oMath>
                  </m:oMathPara>
                </a14:m>
                <a:endParaRPr lang="en-US" sz="3200" i="1" dirty="0"/>
              </a:p>
            </p:txBody>
          </p:sp>
        </mc:Choice>
        <mc:Fallback xmlns="">
          <p:sp>
            <p:nvSpPr>
              <p:cNvPr id="14" name="TextBox 13">
                <a:extLst>
                  <a:ext uri="{FF2B5EF4-FFF2-40B4-BE49-F238E27FC236}">
                    <a16:creationId xmlns:a16="http://schemas.microsoft.com/office/drawing/2014/main" id="{2D4FEBAB-5A5E-D10D-A836-53870AF1837C}"/>
                  </a:ext>
                </a:extLst>
              </p:cNvPr>
              <p:cNvSpPr txBox="1">
                <a:spLocks noRot="1" noChangeAspect="1" noMove="1" noResize="1" noEditPoints="1" noAdjustHandles="1" noChangeArrowheads="1" noChangeShapeType="1" noTextEdit="1"/>
              </p:cNvSpPr>
              <p:nvPr/>
            </p:nvSpPr>
            <p:spPr>
              <a:xfrm>
                <a:off x="2532556" y="493587"/>
                <a:ext cx="7075083" cy="921984"/>
              </a:xfrm>
              <a:prstGeom prst="rect">
                <a:avLst/>
              </a:prstGeom>
              <a:blipFill>
                <a:blip r:embed="rId2"/>
                <a:stretch>
                  <a:fillRect t="-1351" b="-13514"/>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A218FCF4-651E-2B38-7838-FF9E2FA6826A}"/>
              </a:ext>
            </a:extLst>
          </p:cNvPr>
          <p:cNvGrpSpPr/>
          <p:nvPr/>
        </p:nvGrpSpPr>
        <p:grpSpPr>
          <a:xfrm>
            <a:off x="6096000" y="2053270"/>
            <a:ext cx="5322295" cy="1922382"/>
            <a:chOff x="309226" y="1955804"/>
            <a:chExt cx="3743361" cy="3381922"/>
          </a:xfrm>
        </p:grpSpPr>
        <p:sp>
          <p:nvSpPr>
            <p:cNvPr id="6" name="Rectangle 5">
              <a:extLst>
                <a:ext uri="{FF2B5EF4-FFF2-40B4-BE49-F238E27FC236}">
                  <a16:creationId xmlns:a16="http://schemas.microsoft.com/office/drawing/2014/main" id="{83B8E0BE-2582-80CD-2D0E-8551942D52C5}"/>
                </a:ext>
              </a:extLst>
            </p:cNvPr>
            <p:cNvSpPr/>
            <p:nvPr/>
          </p:nvSpPr>
          <p:spPr>
            <a:xfrm>
              <a:off x="309226" y="1955804"/>
              <a:ext cx="3743361" cy="3381922"/>
            </a:xfrm>
            <a:prstGeom prst="rect">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19F785-7076-3F3F-9F92-813CEEDC6A48}"/>
                </a:ext>
              </a:extLst>
            </p:cNvPr>
            <p:cNvSpPr txBox="1"/>
            <p:nvPr/>
          </p:nvSpPr>
          <p:spPr>
            <a:xfrm>
              <a:off x="526143" y="2481249"/>
              <a:ext cx="3526444" cy="2436532"/>
            </a:xfrm>
            <a:prstGeom prst="rect">
              <a:avLst/>
            </a:prstGeom>
            <a:noFill/>
          </p:spPr>
          <p:txBody>
            <a:bodyPr wrap="square" rtlCol="0">
              <a:spAutoFit/>
            </a:bodyPr>
            <a:lstStyle/>
            <a:p>
              <a:r>
                <a:rPr lang="en-US" sz="2400" b="1" dirty="0">
                  <a:solidFill>
                    <a:srgbClr val="00B0F0"/>
                  </a:solidFill>
                </a:rPr>
                <a:t>Orbital Angular Momentum</a:t>
              </a:r>
            </a:p>
            <a:p>
              <a:pPr marL="285750" indent="-285750">
                <a:buFontTx/>
                <a:buChar char="-"/>
              </a:pPr>
              <a:r>
                <a:rPr lang="en-US" sz="2000" dirty="0"/>
                <a:t>Sum Rule constraints</a:t>
              </a:r>
            </a:p>
            <a:p>
              <a:pPr marL="285750" indent="-285750">
                <a:buFontTx/>
                <a:buChar char="-"/>
              </a:pPr>
              <a:r>
                <a:rPr lang="en-US" sz="2000" dirty="0"/>
                <a:t>Generalized Parton Distribution Functions</a:t>
              </a:r>
            </a:p>
            <a:p>
              <a:pPr marL="285750" indent="-285750">
                <a:buFontTx/>
                <a:buChar char="-"/>
              </a:pPr>
              <a:r>
                <a:rPr lang="en-US" sz="2000" dirty="0"/>
                <a:t>Transverse Momentum Distributions</a:t>
              </a:r>
            </a:p>
          </p:txBody>
        </p:sp>
      </p:grpSp>
      <p:grpSp>
        <p:nvGrpSpPr>
          <p:cNvPr id="9" name="Group 8">
            <a:extLst>
              <a:ext uri="{FF2B5EF4-FFF2-40B4-BE49-F238E27FC236}">
                <a16:creationId xmlns:a16="http://schemas.microsoft.com/office/drawing/2014/main" id="{4BBEEB69-53BE-AF77-7DAC-07820FB9D005}"/>
              </a:ext>
            </a:extLst>
          </p:cNvPr>
          <p:cNvGrpSpPr/>
          <p:nvPr/>
        </p:nvGrpSpPr>
        <p:grpSpPr>
          <a:xfrm>
            <a:off x="827570" y="2035277"/>
            <a:ext cx="4619073" cy="2152410"/>
            <a:chOff x="517855" y="1918953"/>
            <a:chExt cx="3635799" cy="1722698"/>
          </a:xfrm>
        </p:grpSpPr>
        <p:sp>
          <p:nvSpPr>
            <p:cNvPr id="10" name="Rectangle 9">
              <a:extLst>
                <a:ext uri="{FF2B5EF4-FFF2-40B4-BE49-F238E27FC236}">
                  <a16:creationId xmlns:a16="http://schemas.microsoft.com/office/drawing/2014/main" id="{03B98D8A-A4BF-5F7B-A90A-ED67490E551F}"/>
                </a:ext>
              </a:extLst>
            </p:cNvPr>
            <p:cNvSpPr/>
            <p:nvPr/>
          </p:nvSpPr>
          <p:spPr>
            <a:xfrm>
              <a:off x="517855" y="1918953"/>
              <a:ext cx="3635799" cy="1722698"/>
            </a:xfrm>
            <a:prstGeom prst="rect">
              <a:avLst/>
            </a:prstGeom>
            <a:noFill/>
            <a:ln w="25400">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C4FC620-3011-777B-EE6A-D196D835D3F8}"/>
                </a:ext>
              </a:extLst>
            </p:cNvPr>
            <p:cNvSpPr txBox="1"/>
            <p:nvPr/>
          </p:nvSpPr>
          <p:spPr>
            <a:xfrm>
              <a:off x="938129" y="2204876"/>
              <a:ext cx="3113024" cy="1354822"/>
            </a:xfrm>
            <a:prstGeom prst="rect">
              <a:avLst/>
            </a:prstGeom>
            <a:noFill/>
          </p:spPr>
          <p:txBody>
            <a:bodyPr wrap="square" rtlCol="0">
              <a:spAutoFit/>
            </a:bodyPr>
            <a:lstStyle/>
            <a:p>
              <a:r>
                <a:rPr lang="en-US" sz="2400" b="1" dirty="0">
                  <a:solidFill>
                    <a:srgbClr val="FF40FF"/>
                  </a:solidFill>
                </a:rPr>
                <a:t>Helicity Distributions</a:t>
              </a:r>
            </a:p>
            <a:p>
              <a:pPr marL="285750" indent="-285750">
                <a:buFontTx/>
                <a:buChar char="-"/>
              </a:pPr>
              <a:r>
                <a:rPr lang="en-US" sz="2000" dirty="0"/>
                <a:t>Quark Sum and Gluon</a:t>
              </a:r>
            </a:p>
            <a:p>
              <a:pPr marL="285750" indent="-285750">
                <a:buFontTx/>
                <a:buChar char="-"/>
              </a:pPr>
              <a:r>
                <a:rPr lang="en-US" sz="2000" dirty="0"/>
                <a:t>Flavor separated quarks  </a:t>
              </a:r>
            </a:p>
            <a:p>
              <a:pPr marL="285750" indent="-285750">
                <a:buFontTx/>
                <a:buChar char="-"/>
              </a:pPr>
              <a:r>
                <a:rPr lang="en-US" sz="2000" dirty="0"/>
                <a:t>Sea quark distributions</a:t>
              </a:r>
            </a:p>
            <a:p>
              <a:pPr marL="285750" indent="-285750">
                <a:buFontTx/>
                <a:buChar char="-"/>
              </a:pPr>
              <a:r>
                <a:rPr lang="en-US" sz="2000" dirty="0" err="1"/>
                <a:t>Bjorken</a:t>
              </a:r>
              <a:r>
                <a:rPr lang="en-US" sz="2000" dirty="0"/>
                <a:t> Sum Rule</a:t>
              </a:r>
            </a:p>
          </p:txBody>
        </p:sp>
      </p:grpSp>
    </p:spTree>
    <p:extLst>
      <p:ext uri="{BB962C8B-B14F-4D97-AF65-F5344CB8AC3E}">
        <p14:creationId xmlns:p14="http://schemas.microsoft.com/office/powerpoint/2010/main" val="105734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833FD-10DB-196E-CC37-B5EB2E8C1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924F72-11C2-C252-D3A6-413260943BCC}"/>
              </a:ext>
            </a:extLst>
          </p:cNvPr>
          <p:cNvSpPr>
            <a:spLocks noGrp="1"/>
          </p:cNvSpPr>
          <p:nvPr>
            <p:ph type="title"/>
          </p:nvPr>
        </p:nvSpPr>
        <p:spPr>
          <a:xfrm>
            <a:off x="2962254" y="138740"/>
            <a:ext cx="5589361" cy="527958"/>
          </a:xfrm>
          <a:solidFill>
            <a:srgbClr val="FF40FF">
              <a:alpha val="57000"/>
            </a:srgbClr>
          </a:solidFill>
          <a:ln w="25400">
            <a:solidFill>
              <a:srgbClr val="FF40FF"/>
            </a:solidFill>
          </a:ln>
        </p:spPr>
        <p:txBody>
          <a:bodyPr>
            <a:normAutofit fontScale="90000"/>
          </a:bodyPr>
          <a:lstStyle/>
          <a:p>
            <a:r>
              <a:rPr lang="en-US" dirty="0"/>
              <a:t>Quark and Gluon HELICITY</a:t>
            </a:r>
            <a:endParaRPr lang="en-US" sz="3200" dirty="0"/>
          </a:p>
        </p:txBody>
      </p:sp>
      <p:pic>
        <p:nvPicPr>
          <p:cNvPr id="8" name="Picture 7">
            <a:extLst>
              <a:ext uri="{FF2B5EF4-FFF2-40B4-BE49-F238E27FC236}">
                <a16:creationId xmlns:a16="http://schemas.microsoft.com/office/drawing/2014/main" id="{53424914-C184-958E-A44D-045868F69008}"/>
              </a:ext>
            </a:extLst>
          </p:cNvPr>
          <p:cNvPicPr>
            <a:picLocks noChangeAspect="1"/>
          </p:cNvPicPr>
          <p:nvPr/>
        </p:nvPicPr>
        <p:blipFill>
          <a:blip r:embed="rId2"/>
          <a:stretch>
            <a:fillRect/>
          </a:stretch>
        </p:blipFill>
        <p:spPr>
          <a:xfrm>
            <a:off x="6574969" y="1900236"/>
            <a:ext cx="5777393" cy="4819024"/>
          </a:xfrm>
          <a:prstGeom prst="rect">
            <a:avLst/>
          </a:prstGeom>
        </p:spPr>
      </p:pic>
      <p:sp>
        <p:nvSpPr>
          <p:cNvPr id="9" name="TextBox 8">
            <a:extLst>
              <a:ext uri="{FF2B5EF4-FFF2-40B4-BE49-F238E27FC236}">
                <a16:creationId xmlns:a16="http://schemas.microsoft.com/office/drawing/2014/main" id="{664F1A8B-1DAA-00C8-0E1E-2A276B4053F5}"/>
              </a:ext>
            </a:extLst>
          </p:cNvPr>
          <p:cNvSpPr txBox="1"/>
          <p:nvPr/>
        </p:nvSpPr>
        <p:spPr>
          <a:xfrm>
            <a:off x="725980" y="881527"/>
            <a:ext cx="7943458" cy="1292662"/>
          </a:xfrm>
          <a:prstGeom prst="rect">
            <a:avLst/>
          </a:prstGeom>
          <a:noFill/>
        </p:spPr>
        <p:txBody>
          <a:bodyPr wrap="square" rtlCol="0">
            <a:spAutoFit/>
          </a:bodyPr>
          <a:lstStyle/>
          <a:p>
            <a:r>
              <a:rPr lang="en-US" sz="2000" dirty="0"/>
              <a:t>Four decades of asymmetry measurements in polarized  lepton-proton  and proton-proton scattering experiments has produced a wealth of data that is sensitive to  quark and gluon helicity distributions.</a:t>
            </a:r>
          </a:p>
          <a:p>
            <a:endParaRPr lang="en-US" dirty="0"/>
          </a:p>
        </p:txBody>
      </p:sp>
      <p:pic>
        <p:nvPicPr>
          <p:cNvPr id="3" name="Picture 2">
            <a:extLst>
              <a:ext uri="{FF2B5EF4-FFF2-40B4-BE49-F238E27FC236}">
                <a16:creationId xmlns:a16="http://schemas.microsoft.com/office/drawing/2014/main" id="{CD17CAD1-FCA2-21C0-F645-6BA58F8B966A}"/>
              </a:ext>
            </a:extLst>
          </p:cNvPr>
          <p:cNvPicPr>
            <a:picLocks noChangeAspect="1"/>
          </p:cNvPicPr>
          <p:nvPr/>
        </p:nvPicPr>
        <p:blipFill>
          <a:blip r:embed="rId3"/>
          <a:stretch>
            <a:fillRect/>
          </a:stretch>
        </p:blipFill>
        <p:spPr>
          <a:xfrm rot="5400000">
            <a:off x="946132" y="1536643"/>
            <a:ext cx="2490143" cy="3469069"/>
          </a:xfrm>
          <a:prstGeom prst="rect">
            <a:avLst/>
          </a:prstGeom>
        </p:spPr>
      </p:pic>
      <p:pic>
        <p:nvPicPr>
          <p:cNvPr id="5" name="Picture 4">
            <a:extLst>
              <a:ext uri="{FF2B5EF4-FFF2-40B4-BE49-F238E27FC236}">
                <a16:creationId xmlns:a16="http://schemas.microsoft.com/office/drawing/2014/main" id="{2E978005-8D75-1186-8B10-1EA4EE04ABB1}"/>
              </a:ext>
            </a:extLst>
          </p:cNvPr>
          <p:cNvPicPr>
            <a:picLocks noChangeAspect="1"/>
          </p:cNvPicPr>
          <p:nvPr/>
        </p:nvPicPr>
        <p:blipFill>
          <a:blip r:embed="rId4"/>
          <a:stretch>
            <a:fillRect/>
          </a:stretch>
        </p:blipFill>
        <p:spPr>
          <a:xfrm>
            <a:off x="9512819" y="77647"/>
            <a:ext cx="2236274" cy="1607760"/>
          </a:xfrm>
          <a:prstGeom prst="rect">
            <a:avLst/>
          </a:prstGeom>
        </p:spPr>
      </p:pic>
      <p:pic>
        <p:nvPicPr>
          <p:cNvPr id="6" name="Picture 5">
            <a:extLst>
              <a:ext uri="{FF2B5EF4-FFF2-40B4-BE49-F238E27FC236}">
                <a16:creationId xmlns:a16="http://schemas.microsoft.com/office/drawing/2014/main" id="{95AD326F-9565-1FF2-09FC-7AD83FE03732}"/>
              </a:ext>
            </a:extLst>
          </p:cNvPr>
          <p:cNvPicPr>
            <a:picLocks noChangeAspect="1"/>
          </p:cNvPicPr>
          <p:nvPr/>
        </p:nvPicPr>
        <p:blipFill>
          <a:blip r:embed="rId5"/>
          <a:stretch>
            <a:fillRect/>
          </a:stretch>
        </p:blipFill>
        <p:spPr>
          <a:xfrm>
            <a:off x="3266749" y="3929173"/>
            <a:ext cx="3573889" cy="3091933"/>
          </a:xfrm>
          <a:prstGeom prst="rect">
            <a:avLst/>
          </a:prstGeom>
        </p:spPr>
      </p:pic>
      <p:pic>
        <p:nvPicPr>
          <p:cNvPr id="13" name="Picture 12">
            <a:extLst>
              <a:ext uri="{FF2B5EF4-FFF2-40B4-BE49-F238E27FC236}">
                <a16:creationId xmlns:a16="http://schemas.microsoft.com/office/drawing/2014/main" id="{759788DD-6CE3-D80E-2B79-D7B253D9E812}"/>
              </a:ext>
            </a:extLst>
          </p:cNvPr>
          <p:cNvPicPr>
            <a:picLocks noChangeAspect="1"/>
          </p:cNvPicPr>
          <p:nvPr/>
        </p:nvPicPr>
        <p:blipFill rotWithShape="1">
          <a:blip r:embed="rId6"/>
          <a:srcRect b="2443"/>
          <a:stretch/>
        </p:blipFill>
        <p:spPr>
          <a:xfrm>
            <a:off x="456669" y="4600971"/>
            <a:ext cx="2715686" cy="2207784"/>
          </a:xfrm>
          <a:prstGeom prst="rect">
            <a:avLst/>
          </a:prstGeom>
        </p:spPr>
      </p:pic>
      <p:pic>
        <p:nvPicPr>
          <p:cNvPr id="15" name="Picture 14" descr="rhic_spin_tools">
            <a:extLst>
              <a:ext uri="{FF2B5EF4-FFF2-40B4-BE49-F238E27FC236}">
                <a16:creationId xmlns:a16="http://schemas.microsoft.com/office/drawing/2014/main" id="{05F4B01C-36CA-7D98-741D-805CB77C1A06}"/>
              </a:ext>
            </a:extLst>
          </p:cNvPr>
          <p:cNvPicPr>
            <a:picLocks noChangeAspect="1" noChangeArrowheads="1"/>
          </p:cNvPicPr>
          <p:nvPr/>
        </p:nvPicPr>
        <p:blipFill>
          <a:blip r:embed="rId7"/>
          <a:srcRect l="8235" t="19090" r="58824" b="64546"/>
          <a:stretch>
            <a:fillRect/>
          </a:stretch>
        </p:blipFill>
        <p:spPr bwMode="auto">
          <a:xfrm>
            <a:off x="4020132" y="2289866"/>
            <a:ext cx="2460930" cy="1581098"/>
          </a:xfrm>
          <a:prstGeom prst="rect">
            <a:avLst/>
          </a:prstGeom>
          <a:noFill/>
          <a:ln w="31750">
            <a:noFill/>
            <a:miter lim="800000"/>
            <a:headEnd/>
            <a:tailEnd/>
          </a:ln>
          <a:effectLst/>
        </p:spPr>
      </p:pic>
    </p:spTree>
    <p:extLst>
      <p:ext uri="{BB962C8B-B14F-4D97-AF65-F5344CB8AC3E}">
        <p14:creationId xmlns:p14="http://schemas.microsoft.com/office/powerpoint/2010/main" val="41008302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20144</TotalTime>
  <Words>2057</Words>
  <Application>Microsoft Macintosh PowerPoint</Application>
  <PresentationFormat>Widescreen</PresentationFormat>
  <Paragraphs>269</Paragraphs>
  <Slides>38</Slides>
  <Notes>10</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51" baseType="lpstr">
      <vt:lpstr>Apple Chancery</vt:lpstr>
      <vt:lpstr>Arial</vt:lpstr>
      <vt:lpstr>Arial</vt:lpstr>
      <vt:lpstr>Bookman Old Style</vt:lpstr>
      <vt:lpstr>Calibri</vt:lpstr>
      <vt:lpstr>Calibri Light</vt:lpstr>
      <vt:lpstr>Cambria Math</vt:lpstr>
      <vt:lpstr>Helvetica Neue</vt:lpstr>
      <vt:lpstr>Open Sans</vt:lpstr>
      <vt:lpstr>System Font Regular</vt:lpstr>
      <vt:lpstr>Times New Roman</vt:lpstr>
      <vt:lpstr>Office Theme</vt:lpstr>
      <vt:lpstr>Équation</vt:lpstr>
      <vt:lpstr>Spin Structure of the Nucleon </vt:lpstr>
      <vt:lpstr>How do we “see” quarks and gluons?</vt:lpstr>
      <vt:lpstr>When you close your eyes … what proton do you see?</vt:lpstr>
      <vt:lpstr>Credits</vt:lpstr>
      <vt:lpstr>Now add in spin degrees of freedom….</vt:lpstr>
      <vt:lpstr>Spin Sum Rule</vt:lpstr>
      <vt:lpstr>Spin Sum Rule</vt:lpstr>
      <vt:lpstr>PowerPoint Presentation</vt:lpstr>
      <vt:lpstr>Quark and Gluon HELICITY</vt:lpstr>
      <vt:lpstr>Quark and Gluon HELICITY</vt:lpstr>
      <vt:lpstr>Quark and Gluon HELICITY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GPD Extraction</vt:lpstr>
      <vt:lpstr>Current and Future DVCS Experiments </vt:lpstr>
      <vt:lpstr>GPDs at the EIC</vt:lpstr>
      <vt:lpstr>PowerPoint Presentation</vt:lpstr>
      <vt:lpstr>3D Imaging  </vt:lpstr>
      <vt:lpstr>TMDs in SIDIS</vt:lpstr>
      <vt:lpstr>TMDs in SIDIS</vt:lpstr>
      <vt:lpstr>Future TMD measurements</vt:lpstr>
      <vt:lpstr>Take Home Messages</vt:lpstr>
      <vt:lpstr>PowerPoint Presentation</vt:lpstr>
      <vt:lpstr>The plot that launched the “spin-crisis”</vt:lpstr>
      <vt:lpstr>First DVCS Measurements    … published back-to-back in PRL 87 (2001)</vt:lpstr>
      <vt:lpstr>Global TMD Analysis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Spin in High Energy Hadron Physics</dc:title>
  <dc:creator>Fatemi, Renee H.</dc:creator>
  <cp:lastModifiedBy>Fatemi, Renee H.</cp:lastModifiedBy>
  <cp:revision>321</cp:revision>
  <dcterms:created xsi:type="dcterms:W3CDTF">2023-11-14T13:42:00Z</dcterms:created>
  <dcterms:modified xsi:type="dcterms:W3CDTF">2025-03-10T12:33:40Z</dcterms:modified>
</cp:coreProperties>
</file>