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9" r:id="rId4"/>
    <p:sldId id="285" r:id="rId5"/>
    <p:sldId id="282" r:id="rId6"/>
    <p:sldId id="270" r:id="rId7"/>
    <p:sldId id="271" r:id="rId8"/>
    <p:sldId id="272" r:id="rId9"/>
    <p:sldId id="283" r:id="rId10"/>
    <p:sldId id="273" r:id="rId11"/>
    <p:sldId id="275" r:id="rId12"/>
    <p:sldId id="277" r:id="rId13"/>
    <p:sldId id="267" r:id="rId14"/>
    <p:sldId id="279" r:id="rId15"/>
    <p:sldId id="280" r:id="rId16"/>
    <p:sldId id="274" r:id="rId17"/>
    <p:sldId id="278" r:id="rId18"/>
    <p:sldId id="258" r:id="rId19"/>
    <p:sldId id="281" r:id="rId20"/>
    <p:sldId id="263" r:id="rId21"/>
    <p:sldId id="284" r:id="rId22"/>
    <p:sldId id="265" r:id="rId2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8CA22-2F94-8B47-A293-5FA94CB3C384}" v="62" dt="2025-03-09T22:00:15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/>
    <p:restoredTop sz="94626"/>
  </p:normalViewPr>
  <p:slideViewPr>
    <p:cSldViewPr snapToGrid="0">
      <p:cViewPr varScale="1">
        <p:scale>
          <a:sx n="152" d="100"/>
          <a:sy n="152" d="100"/>
        </p:scale>
        <p:origin x="200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09.03.25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09.03.25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34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2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58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26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92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dcu.be/ecH5M" TargetMode="External"/><Relationship Id="rId2" Type="http://schemas.openxmlformats.org/officeDocument/2006/relationships/hyperlink" Target="https://doi.org/10.1007/978-3-031-16715-7_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2" descr="Cosy">
            <a:extLst>
              <a:ext uri="{FF2B5EF4-FFF2-40B4-BE49-F238E27FC236}">
                <a16:creationId xmlns:a16="http://schemas.microsoft.com/office/drawing/2014/main" id="{99E7FF17-2515-D9CD-DEDB-544C9E93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238" y="995523"/>
            <a:ext cx="1813735" cy="115025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DEB6D39-8795-A585-B164-9E48DBF61B11}"/>
              </a:ext>
            </a:extLst>
          </p:cNvPr>
          <p:cNvSpPr/>
          <p:nvPr/>
        </p:nvSpPr>
        <p:spPr>
          <a:xfrm>
            <a:off x="0" y="1995972"/>
            <a:ext cx="9144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7333136-7A13-C7C2-1680-1FDCC800F1EE}"/>
              </a:ext>
            </a:extLst>
          </p:cNvPr>
          <p:cNvSpPr txBox="1">
            <a:spLocks/>
          </p:cNvSpPr>
          <p:nvPr/>
        </p:nvSpPr>
        <p:spPr>
          <a:xfrm>
            <a:off x="719137" y="2200661"/>
            <a:ext cx="7705725" cy="623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lnSpc>
                <a:spcPct val="114000"/>
              </a:lnSpc>
              <a:spcBef>
                <a:spcPts val="0"/>
              </a:spcBef>
              <a:buNone/>
              <a:defRPr sz="3200" b="1" kern="1200" spc="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err="1"/>
              <a:t>Polarized</a:t>
            </a:r>
            <a:r>
              <a:rPr lang="de-DE"/>
              <a:t> Deuteron Sources</a:t>
            </a:r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B241F1F-7C03-C6D3-CC17-4EEEFA768EFA}"/>
              </a:ext>
            </a:extLst>
          </p:cNvPr>
          <p:cNvSpPr txBox="1">
            <a:spLocks/>
          </p:cNvSpPr>
          <p:nvPr/>
        </p:nvSpPr>
        <p:spPr>
          <a:xfrm>
            <a:off x="719137" y="3537795"/>
            <a:ext cx="7705725" cy="3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600" kern="1200" cap="all" spc="6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March 10, 2025  |  </a:t>
            </a:r>
            <a:r>
              <a:rPr lang="de-DE" dirty="0" err="1"/>
              <a:t>FrANK</a:t>
            </a:r>
            <a:r>
              <a:rPr lang="de-DE" dirty="0"/>
              <a:t> Rathmann (</a:t>
            </a:r>
            <a:r>
              <a:rPr lang="de-DE" dirty="0" err="1"/>
              <a:t>for</a:t>
            </a:r>
            <a:r>
              <a:rPr lang="de-DE" dirty="0"/>
              <a:t> Ralf Gebel)</a:t>
            </a:r>
            <a:endParaRPr lang="en-US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AA2A8A22-61B9-2ABC-AF8F-6B04503604C4}"/>
              </a:ext>
            </a:extLst>
          </p:cNvPr>
          <p:cNvSpPr txBox="1">
            <a:spLocks/>
          </p:cNvSpPr>
          <p:nvPr/>
        </p:nvSpPr>
        <p:spPr>
          <a:xfrm>
            <a:off x="719137" y="2752057"/>
            <a:ext cx="7705725" cy="72716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DBB63"/>
              </a:buClr>
              <a:buFont typeface="Wingdings" charset="2"/>
              <a:buNone/>
              <a:defRPr sz="3200" b="1" kern="1200" cap="all" spc="0" baseline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Polarized Ion Sources and Beams at EIC, </a:t>
            </a:r>
            <a:b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Community Wide Meeting, Stony Brook, March 10-12, 2025 </a:t>
            </a:r>
            <a:endParaRPr lang="de-DE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FD6DC8C6-3BB2-B392-9C49-BF4FFA0F7C00}"/>
              </a:ext>
            </a:extLst>
          </p:cNvPr>
          <p:cNvSpPr txBox="1">
            <a:spLocks/>
          </p:cNvSpPr>
          <p:nvPr/>
        </p:nvSpPr>
        <p:spPr>
          <a:xfrm>
            <a:off x="359532" y="4990258"/>
            <a:ext cx="2304000" cy="11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</a:p>
        </p:txBody>
      </p:sp>
      <p:pic>
        <p:nvPicPr>
          <p:cNvPr id="21" name="Bild 13">
            <a:extLst>
              <a:ext uri="{FF2B5EF4-FFF2-40B4-BE49-F238E27FC236}">
                <a16:creationId xmlns:a16="http://schemas.microsoft.com/office/drawing/2014/main" id="{52BB1657-A8C3-B0B0-8A24-D0C5D4A25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568" y="4380239"/>
            <a:ext cx="1894868" cy="551903"/>
          </a:xfrm>
          <a:prstGeom prst="rect">
            <a:avLst/>
          </a:prstGeom>
        </p:spPr>
      </p:pic>
      <p:pic>
        <p:nvPicPr>
          <p:cNvPr id="27" name="Inhaltsplatzhalter 4">
            <a:extLst>
              <a:ext uri="{FF2B5EF4-FFF2-40B4-BE49-F238E27FC236}">
                <a16:creationId xmlns:a16="http://schemas.microsoft.com/office/drawing/2014/main" id="{24289C24-9967-74C1-A4B6-985721433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25" y="4058846"/>
            <a:ext cx="1427350" cy="8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86E56-F0E1-6FF1-7107-B5DD964F0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91B33E-CAF2-5FF8-E25F-17A21F64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µA </a:t>
            </a:r>
            <a:r>
              <a:rPr lang="de-DE" dirty="0" err="1"/>
              <a:t>to</a:t>
            </a:r>
            <a:r>
              <a:rPr lang="de-DE" dirty="0"/>
              <a:t> mA </a:t>
            </a:r>
            <a:r>
              <a:rPr lang="de-DE" dirty="0" err="1"/>
              <a:t>intensities</a:t>
            </a:r>
            <a:r>
              <a:rPr lang="de-DE" dirty="0"/>
              <a:t>: Quality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mandatory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740D03D-D949-503D-37AA-BDA3D869CE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/>
              <a:t>Penning </a:t>
            </a:r>
            <a:r>
              <a:rPr lang="de-DE" err="1"/>
              <a:t>ionizer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D56654-D549-F924-D731-5D6118534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/>
              <a:t>ECR </a:t>
            </a:r>
            <a:r>
              <a:rPr lang="de-DE" err="1"/>
              <a:t>Ionizer</a:t>
            </a:r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41C231-FD03-AB37-F3AA-FE8A7FD7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1" t="11317" r="2515" b="55580"/>
          <a:stretch>
            <a:fillRect/>
          </a:stretch>
        </p:blipFill>
        <p:spPr bwMode="auto">
          <a:xfrm>
            <a:off x="4938330" y="1533840"/>
            <a:ext cx="3454068" cy="32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E11A8966-F3AE-079B-8A2B-A7BBC981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1282" r="52875" b="55582"/>
          <a:stretch>
            <a:fillRect/>
          </a:stretch>
        </p:blipFill>
        <p:spPr bwMode="auto">
          <a:xfrm rot="21540000">
            <a:off x="649267" y="1558867"/>
            <a:ext cx="3389446" cy="327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8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C5D74FD-8F79-3BB0-29D8-91C07CB11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a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1968 (NIM 63, </a:t>
            </a:r>
            <a:r>
              <a:rPr lang="de-DE" dirty="0" err="1"/>
              <a:t>page</a:t>
            </a:r>
            <a:r>
              <a:rPr lang="de-DE" dirty="0"/>
              <a:t> 335):</a:t>
            </a:r>
          </a:p>
          <a:p>
            <a:br>
              <a:rPr lang="de-DE" dirty="0"/>
            </a:br>
            <a:r>
              <a:rPr lang="de-DE" dirty="0"/>
              <a:t>The </a:t>
            </a:r>
            <a:r>
              <a:rPr lang="de-DE" dirty="0" err="1"/>
              <a:t>process</a:t>
            </a:r>
            <a:r>
              <a:rPr lang="de-DE" dirty="0"/>
              <a:t> H</a:t>
            </a:r>
            <a:r>
              <a:rPr lang="de-DE" baseline="30000" dirty="0"/>
              <a:t>0</a:t>
            </a:r>
            <a:r>
              <a:rPr lang="en-US" altLang="de-DE" sz="1800" b="0" baseline="0" dirty="0">
                <a:latin typeface="Symbol" panose="05050102010706020507" pitchFamily="18" charset="2"/>
                <a:sym typeface="Symbol" panose="05050102010706020507" pitchFamily="18" charset="2"/>
              </a:rPr>
              <a:t> 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de-DE" altLang="de-DE" baseline="30000" dirty="0">
                <a:sym typeface="Symbol" panose="05050102010706020507" pitchFamily="18" charset="2"/>
              </a:rPr>
              <a:t>-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→ H</a:t>
            </a:r>
            <a:r>
              <a:rPr lang="de-DE" altLang="de-DE" baseline="30000" dirty="0">
                <a:sym typeface="Symbol" panose="05050102010706020507" pitchFamily="18" charset="2"/>
              </a:rPr>
              <a:t>-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D</a:t>
            </a:r>
            <a:r>
              <a:rPr lang="de-DE" altLang="de-DE" baseline="30000" dirty="0">
                <a:sym typeface="Symbol" panose="05050102010706020507" pitchFamily="18" charset="2"/>
              </a:rPr>
              <a:t>0</a:t>
            </a:r>
            <a:r>
              <a:rPr lang="en-US" altLang="de-DE" sz="1800" b="0" baseline="0" dirty="0">
                <a:latin typeface="Symbol" panose="05050102010706020507" pitchFamily="18" charset="2"/>
                <a:sym typeface="Symbol" panose="05050102010706020507" pitchFamily="18" charset="2"/>
              </a:rPr>
              <a:t> </a:t>
            </a:r>
            <a:r>
              <a:rPr lang="en-US" altLang="de-DE" sz="1800" b="0" baseline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is a resonant charge transfer process. The cross section increases with decreasing relative velocity and reaches:</a:t>
            </a:r>
          </a:p>
          <a:p>
            <a:endParaRPr lang="en-US" altLang="de-D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altLang="de-DE" sz="1800" b="0" baseline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At INR Moscow 5 mA with 95% polarization</a:t>
            </a:r>
            <a:endParaRPr lang="de-DE" baseline="30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8E9163-E622-3F92-F21A-CA5451F7B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err="1"/>
              <a:t>Exceeding</a:t>
            </a:r>
            <a:r>
              <a:rPr lang="de-DE"/>
              <a:t> (</a:t>
            </a:r>
            <a:r>
              <a:rPr lang="de-DE" err="1"/>
              <a:t>pulsed</a:t>
            </a:r>
            <a:r>
              <a:rPr lang="de-DE"/>
              <a:t>) 5 mA </a:t>
            </a:r>
            <a:r>
              <a:rPr lang="de-DE" err="1"/>
              <a:t>intensity</a:t>
            </a:r>
            <a:endParaRPr lang="de-DE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68FB983-ED50-9F7B-2CB3-849F0391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29146"/>
            <a:ext cx="7180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 baseline="0" dirty="0">
                <a:latin typeface="Symbol" panose="05050102010706020507" pitchFamily="18" charset="2"/>
              </a:rPr>
              <a:t>s</a:t>
            </a:r>
            <a:r>
              <a:rPr lang="en-US" altLang="de-DE" sz="2400" baseline="0" dirty="0"/>
              <a:t> </a:t>
            </a:r>
            <a:r>
              <a:rPr lang="en-US" altLang="de-DE" sz="2400" baseline="0" dirty="0">
                <a:latin typeface="Times" panose="02020603050405020304" pitchFamily="18" charset="0"/>
              </a:rPr>
              <a:t>= </a:t>
            </a:r>
            <a:r>
              <a:rPr lang="en-US" altLang="de-DE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22x10</a:t>
            </a:r>
            <a:r>
              <a:rPr lang="en-US" altLang="de-DE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  <a:r>
              <a:rPr lang="en-US" altLang="de-DE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de-DE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at 2 keV -&gt; </a:t>
            </a:r>
            <a:r>
              <a:rPr lang="en-US" altLang="de-DE" sz="2400" baseline="0" dirty="0">
                <a:solidFill>
                  <a:srgbClr val="E833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100x10</a:t>
            </a:r>
            <a:r>
              <a:rPr lang="en-US" altLang="de-DE" sz="2400" baseline="30000" dirty="0">
                <a:solidFill>
                  <a:srgbClr val="E833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  <a:r>
              <a:rPr lang="en-US" altLang="de-DE" sz="2400" baseline="0" dirty="0">
                <a:solidFill>
                  <a:srgbClr val="E833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de-DE" sz="2400" baseline="30000" dirty="0">
                <a:solidFill>
                  <a:srgbClr val="E833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de-DE" sz="2400" dirty="0">
                <a:solidFill>
                  <a:srgbClr val="E833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at 10eV </a:t>
            </a:r>
          </a:p>
        </p:txBody>
      </p:sp>
    </p:spTree>
    <p:extLst>
      <p:ext uri="{BB962C8B-B14F-4D97-AF65-F5344CB8AC3E}">
        <p14:creationId xmlns:p14="http://schemas.microsoft.com/office/powerpoint/2010/main" val="203954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E0952-362A-32EA-DF5C-EBA61DD1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INR-RAS: Unique plasma injector of deuterium plasma</a:t>
            </a:r>
            <a:br>
              <a:rPr lang="en-US"/>
            </a:br>
            <a:r>
              <a:rPr lang="en-US"/>
              <a:t>enriched by D- ions (A. Belov et al.)</a:t>
            </a:r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7322BD4-006E-26AC-5BD1-C7EB3CDC44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245" y="1200150"/>
            <a:ext cx="3636509" cy="3394075"/>
          </a:xfr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DE76AC0-A8FB-1805-2B09-91C3818A56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9574" y="1200150"/>
            <a:ext cx="3935851" cy="3394075"/>
          </a:xfrm>
        </p:spPr>
      </p:pic>
    </p:spTree>
    <p:extLst>
      <p:ext uri="{BB962C8B-B14F-4D97-AF65-F5344CB8AC3E}">
        <p14:creationId xmlns:p14="http://schemas.microsoft.com/office/powerpoint/2010/main" val="314050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4DDB6E5C-4C06-DC68-1DE4-6C0FF49A7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21" y="1012978"/>
            <a:ext cx="5672405" cy="375424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91518E-3CD9-BD0F-322E-A30603BB0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CIPIOS: THE source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COSY‘s</a:t>
            </a:r>
            <a:r>
              <a:rPr lang="de-DE" dirty="0"/>
              <a:t> </a:t>
            </a:r>
            <a:r>
              <a:rPr lang="de-DE" dirty="0" err="1"/>
              <a:t>scLinac</a:t>
            </a:r>
            <a:r>
              <a:rPr lang="de-DE" dirty="0"/>
              <a:t> (2002)</a:t>
            </a:r>
          </a:p>
        </p:txBody>
      </p:sp>
      <p:sp>
        <p:nvSpPr>
          <p:cNvPr id="4" name="Text Box 2062">
            <a:extLst>
              <a:ext uri="{FF2B5EF4-FFF2-40B4-BE49-F238E27FC236}">
                <a16:creationId xmlns:a16="http://schemas.microsoft.com/office/drawing/2014/main" id="{79005E78-AC3C-061C-3D12-BF5F2F4A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153" y="4636415"/>
            <a:ext cx="5807927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050"/>
              <a:t>V.P. </a:t>
            </a:r>
            <a:r>
              <a:rPr lang="de-DE" altLang="de-DE" sz="1050" dirty="0" err="1"/>
              <a:t>Derenchuk</a:t>
            </a:r>
            <a:r>
              <a:rPr lang="de-DE" altLang="de-DE" sz="1050" dirty="0"/>
              <a:t> et al., Workshop on </a:t>
            </a:r>
            <a:r>
              <a:rPr lang="de-DE" altLang="de-DE" sz="1050" dirty="0" err="1"/>
              <a:t>Polarized</a:t>
            </a:r>
            <a:r>
              <a:rPr lang="de-DE" altLang="de-DE" sz="1050" dirty="0"/>
              <a:t> Sources and Targets, Erlangen 1999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2771433-10D9-162A-9FA6-D7FE90FD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31665"/>
          <a:stretch>
            <a:fillRect/>
          </a:stretch>
        </p:blipFill>
        <p:spPr bwMode="auto">
          <a:xfrm>
            <a:off x="6388925" y="1013009"/>
            <a:ext cx="2491838" cy="196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1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992D4AC-7AA7-3239-E0D3-42E8523B2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949" y="1087438"/>
            <a:ext cx="6285202" cy="3678237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0388CF-0670-6C75-C902-CF2370469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NICA </a:t>
            </a:r>
            <a:r>
              <a:rPr lang="de-DE" err="1"/>
              <a:t>polarized</a:t>
            </a:r>
            <a:r>
              <a:rPr lang="de-DE"/>
              <a:t> Deuteron </a:t>
            </a:r>
            <a:r>
              <a:rPr lang="de-DE" err="1"/>
              <a:t>ion</a:t>
            </a:r>
            <a:r>
              <a:rPr lang="de-DE"/>
              <a:t> source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44DD3A-A37B-BDBB-B94F-904B74C67625}"/>
              </a:ext>
            </a:extLst>
          </p:cNvPr>
          <p:cNvSpPr txBox="1"/>
          <p:nvPr/>
        </p:nvSpPr>
        <p:spPr>
          <a:xfrm>
            <a:off x="317634" y="1087438"/>
            <a:ext cx="6861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>
                <a:effectLst/>
              </a:rPr>
              <a:t>A S Belov </a:t>
            </a:r>
            <a:r>
              <a:rPr lang="de-DE" sz="1400" i="1">
                <a:effectLst/>
              </a:rPr>
              <a:t>et al</a:t>
            </a:r>
            <a:r>
              <a:rPr lang="de-DE" sz="1400">
                <a:effectLst/>
              </a:rPr>
              <a:t> 2017 </a:t>
            </a:r>
            <a:r>
              <a:rPr lang="de-DE" sz="1400" i="1">
                <a:effectLst/>
              </a:rPr>
              <a:t>J. Phys.: </a:t>
            </a:r>
            <a:r>
              <a:rPr lang="de-DE" sz="1400" i="1" err="1">
                <a:effectLst/>
              </a:rPr>
              <a:t>Conf</a:t>
            </a:r>
            <a:r>
              <a:rPr lang="de-DE" sz="1400" i="1">
                <a:effectLst/>
              </a:rPr>
              <a:t>. </a:t>
            </a:r>
            <a:r>
              <a:rPr lang="de-DE" sz="1400" i="1" err="1">
                <a:effectLst/>
              </a:rPr>
              <a:t>Ser</a:t>
            </a:r>
            <a:r>
              <a:rPr lang="de-DE" sz="1400" i="1">
                <a:effectLst/>
              </a:rPr>
              <a:t>.</a:t>
            </a:r>
            <a:r>
              <a:rPr lang="de-DE" sz="1400">
                <a:effectLst/>
              </a:rPr>
              <a:t> </a:t>
            </a:r>
            <a:r>
              <a:rPr lang="de-DE" sz="1400" b="1">
                <a:effectLst/>
              </a:rPr>
              <a:t>938</a:t>
            </a:r>
            <a:r>
              <a:rPr lang="de-DE" sz="1400">
                <a:effectLst/>
              </a:rPr>
              <a:t> 012017</a:t>
            </a:r>
            <a:br>
              <a:rPr lang="de-DE" sz="1400">
                <a:effectLst/>
              </a:rPr>
            </a:br>
            <a:r>
              <a:rPr lang="de-DE" sz="1400" b="1">
                <a:effectLst/>
              </a:rPr>
              <a:t>DOI</a:t>
            </a:r>
            <a:r>
              <a:rPr lang="de-DE" sz="1400">
                <a:effectLst/>
              </a:rPr>
              <a:t> 10.1088/1742-6596/938/1/012017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61408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F37780A-2075-3B86-EC87-309C35C70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75" y="1087438"/>
            <a:ext cx="7851749" cy="3678237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AA5CE5-DCDD-4D11-48AF-70775DCAB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IMP </a:t>
            </a:r>
            <a:r>
              <a:rPr lang="de-DE" err="1"/>
              <a:t>polarized</a:t>
            </a:r>
            <a:r>
              <a:rPr lang="de-DE"/>
              <a:t> </a:t>
            </a:r>
            <a:r>
              <a:rPr lang="de-DE" err="1"/>
              <a:t>ion</a:t>
            </a:r>
            <a:r>
              <a:rPr lang="de-DE"/>
              <a:t> source </a:t>
            </a:r>
            <a:r>
              <a:rPr lang="de-DE" err="1"/>
              <a:t>for</a:t>
            </a:r>
            <a:r>
              <a:rPr lang="de-DE"/>
              <a:t> HIAF (</a:t>
            </a:r>
            <a:r>
              <a:rPr lang="de-DE" err="1"/>
              <a:t>EicC</a:t>
            </a:r>
            <a:r>
              <a:rPr lang="de-D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639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FC48370-E69C-FB93-290F-6315F74E0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NIM 62 (1968) 355-357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AF8016-CD6B-2171-04A0-17FFA1C01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err="1"/>
              <a:t>Electron</a:t>
            </a:r>
            <a:r>
              <a:rPr lang="de-DE"/>
              <a:t> </a:t>
            </a:r>
            <a:r>
              <a:rPr lang="de-DE" err="1"/>
              <a:t>transfer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atoms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ions</a:t>
            </a:r>
            <a:endParaRPr lang="de-DE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5D0BC9F-0F8D-3404-B744-0698CC4AD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7848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endParaRPr lang="en-US" altLang="de-DE" sz="2400" baseline="0"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de-DE" sz="2000" baseline="0">
                <a:latin typeface="Times" panose="02020603050405020304" pitchFamily="18" charset="0"/>
              </a:rPr>
              <a:t> </a:t>
            </a:r>
            <a:r>
              <a:rPr lang="en-US" altLang="de-DE" sz="2400" baseline="0">
                <a:latin typeface="Times" panose="02020603050405020304" pitchFamily="18" charset="0"/>
              </a:rPr>
              <a:t> 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8C3AE51-D90D-B6ED-0F58-2142193FD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78275"/>
            <a:ext cx="78048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de-DE" sz="2400" baseline="0" dirty="0">
                <a:latin typeface="Times" panose="02020603050405020304" pitchFamily="18" charset="0"/>
              </a:rPr>
              <a:t> First test (Wisconsin):      1 </a:t>
            </a:r>
            <a:r>
              <a:rPr lang="en-US" altLang="de-DE" sz="2400" baseline="0" dirty="0">
                <a:latin typeface="Symbol" panose="05050102010706020507" pitchFamily="18" charset="2"/>
              </a:rPr>
              <a:t>m</a:t>
            </a:r>
            <a:r>
              <a:rPr lang="en-US" altLang="de-DE" sz="2400" baseline="0" dirty="0">
                <a:latin typeface="Times" panose="02020603050405020304" pitchFamily="18" charset="0"/>
              </a:rPr>
              <a:t>A H</a:t>
            </a:r>
            <a:r>
              <a:rPr lang="en-US" altLang="de-DE" sz="3600" baseline="30000" dirty="0">
                <a:latin typeface="Times" panose="02020603050405020304" pitchFamily="18" charset="0"/>
              </a:rPr>
              <a:t>-</a:t>
            </a:r>
            <a:r>
              <a:rPr lang="en-US" altLang="de-DE" sz="2400" baseline="0" dirty="0">
                <a:latin typeface="Times" panose="02020603050405020304" pitchFamily="18" charset="0"/>
              </a:rPr>
              <a:t> - </a:t>
            </a:r>
            <a:r>
              <a:rPr lang="en-US" altLang="de-DE" sz="2400" dirty="0">
                <a:latin typeface="Times" panose="02020603050405020304" pitchFamily="18" charset="0"/>
              </a:rPr>
              <a:t>high</a:t>
            </a:r>
            <a:r>
              <a:rPr lang="en-US" altLang="de-DE" sz="2400" baseline="0" dirty="0">
                <a:latin typeface="Times" panose="02020603050405020304" pitchFamily="18" charset="0"/>
              </a:rPr>
              <a:t> polarization (90%).</a:t>
            </a:r>
          </a:p>
          <a:p>
            <a:pPr>
              <a:buFontTx/>
              <a:buChar char="•"/>
            </a:pPr>
            <a:r>
              <a:rPr lang="en-US" altLang="de-DE" sz="2400" baseline="0" dirty="0">
                <a:latin typeface="Times" panose="02020603050405020304" pitchFamily="18" charset="0"/>
              </a:rPr>
              <a:t> COSY/Jülich: 	  up to 50 </a:t>
            </a:r>
            <a:r>
              <a:rPr lang="en-US" altLang="de-DE" sz="2400" baseline="0" dirty="0">
                <a:latin typeface="Symbol" panose="05050102010706020507" pitchFamily="18" charset="2"/>
              </a:rPr>
              <a:t>m</a:t>
            </a:r>
            <a:r>
              <a:rPr lang="en-US" altLang="de-DE" sz="2400" baseline="0" dirty="0">
                <a:latin typeface="Times" panose="02020603050405020304" pitchFamily="18" charset="0"/>
              </a:rPr>
              <a:t>A H</a:t>
            </a:r>
            <a:r>
              <a:rPr lang="en-US" altLang="de-DE" sz="3600" baseline="30000" dirty="0">
                <a:latin typeface="Times" panose="02020603050405020304" pitchFamily="18" charset="0"/>
              </a:rPr>
              <a:t>-</a:t>
            </a:r>
            <a:r>
              <a:rPr lang="en-US" altLang="de-DE" sz="2400" baseline="0" dirty="0">
                <a:latin typeface="Times" panose="02020603050405020304" pitchFamily="18" charset="0"/>
              </a:rPr>
              <a:t> (*1993/ D</a:t>
            </a:r>
            <a:r>
              <a:rPr lang="en-US" altLang="de-DE" sz="3600" baseline="30000" dirty="0">
                <a:latin typeface="Times" panose="02020603050405020304" pitchFamily="18" charset="0"/>
              </a:rPr>
              <a:t>-</a:t>
            </a:r>
            <a:r>
              <a:rPr lang="en-US" altLang="de-DE" sz="2400" baseline="0" dirty="0">
                <a:latin typeface="Times" panose="02020603050405020304" pitchFamily="18" charset="0"/>
              </a:rPr>
              <a:t>2003– 2023)</a:t>
            </a:r>
            <a:endParaRPr lang="en-US" altLang="de-DE" sz="2400" dirty="0">
              <a:latin typeface="Times" panose="02020603050405020304" pitchFamily="18" charset="0"/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225381B8-02F2-CA6F-8AF3-293C6699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68857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>
                <a:latin typeface="Times" panose="02020603050405020304" pitchFamily="18" charset="0"/>
              </a:rPr>
              <a:t>W. </a:t>
            </a:r>
            <a:r>
              <a:rPr lang="en-US" altLang="de-DE" sz="2400" err="1">
                <a:latin typeface="Times" panose="02020603050405020304" pitchFamily="18" charset="0"/>
              </a:rPr>
              <a:t>Haeberli</a:t>
            </a:r>
            <a:r>
              <a:rPr lang="en-US" altLang="de-DE" sz="2400" baseline="0">
                <a:latin typeface="Times" panose="02020603050405020304" pitchFamily="18" charset="0"/>
              </a:rPr>
              <a:t> (1968): transfer an electron from Cs to H</a:t>
            </a:r>
            <a:r>
              <a:rPr lang="en-US" altLang="de-DE" sz="2400" baseline="30000">
                <a:latin typeface="Times" panose="02020603050405020304" pitchFamily="18" charset="0"/>
              </a:rPr>
              <a:t>0</a:t>
            </a:r>
          </a:p>
        </p:txBody>
      </p:sp>
      <p:sp>
        <p:nvSpPr>
          <p:cNvPr id="7" name="Text Box 46">
            <a:extLst>
              <a:ext uri="{FF2B5EF4-FFF2-40B4-BE49-F238E27FC236}">
                <a16:creationId xmlns:a16="http://schemas.microsoft.com/office/drawing/2014/main" id="{C3DC096B-FFCC-CEBA-BA71-95690A437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7252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 baseline="0" dirty="0">
                <a:latin typeface="Times" panose="02020603050405020304" pitchFamily="18" charset="0"/>
              </a:rPr>
              <a:t>    H</a:t>
            </a:r>
            <a:r>
              <a:rPr lang="en-US" altLang="de-DE" sz="2400" baseline="30000" dirty="0">
                <a:latin typeface="Times" panose="02020603050405020304" pitchFamily="18" charset="0"/>
              </a:rPr>
              <a:t>0</a:t>
            </a:r>
            <a:r>
              <a:rPr lang="en-US" altLang="de-DE" sz="2400" b="0" baseline="0" dirty="0">
                <a:latin typeface="Symbol" panose="05050102010706020507" pitchFamily="18" charset="2"/>
                <a:sym typeface="Symbol" panose="05050102010706020507" pitchFamily="18" charset="2"/>
              </a:rPr>
              <a:t></a:t>
            </a:r>
            <a:r>
              <a:rPr lang="en-US" altLang="de-DE" sz="2400" baseline="0" dirty="0">
                <a:latin typeface="Times" panose="02020603050405020304" pitchFamily="18" charset="0"/>
              </a:rPr>
              <a:t>+Cs</a:t>
            </a:r>
            <a:r>
              <a:rPr lang="en-US" altLang="de-DE" sz="2400" baseline="30000" dirty="0">
                <a:latin typeface="Times" panose="02020603050405020304" pitchFamily="18" charset="0"/>
              </a:rPr>
              <a:t>0</a:t>
            </a:r>
            <a:r>
              <a:rPr lang="en-US" altLang="de-DE" sz="2400" baseline="0" dirty="0">
                <a:latin typeface="Times" panose="02020603050405020304" pitchFamily="18" charset="0"/>
              </a:rPr>
              <a:t> (30keV) -&gt; H</a:t>
            </a:r>
            <a:r>
              <a:rPr lang="en-US" altLang="de-DE" sz="2400" baseline="30000" dirty="0">
                <a:latin typeface="Times" panose="02020603050405020304" pitchFamily="18" charset="0"/>
              </a:rPr>
              <a:t>-</a:t>
            </a:r>
            <a:r>
              <a:rPr lang="en-US" altLang="de-DE" sz="2400" b="0" baseline="0" dirty="0">
                <a:latin typeface="Symbol" panose="05050102010706020507" pitchFamily="18" charset="2"/>
                <a:sym typeface="Symbol" panose="05050102010706020507" pitchFamily="18" charset="2"/>
              </a:rPr>
              <a:t></a:t>
            </a:r>
            <a:r>
              <a:rPr lang="en-US" altLang="de-DE" sz="2400" baseline="0" dirty="0">
                <a:latin typeface="Times" panose="02020603050405020304" pitchFamily="18" charset="0"/>
              </a:rPr>
              <a:t>+ Cs</a:t>
            </a:r>
            <a:r>
              <a:rPr lang="en-US" altLang="de-DE" sz="2400" baseline="30000" dirty="0">
                <a:latin typeface="Times" panose="02020603050405020304" pitchFamily="18" charset="0"/>
              </a:rPr>
              <a:t>+</a:t>
            </a:r>
            <a:r>
              <a:rPr lang="en-US" altLang="de-DE" sz="2400" dirty="0">
                <a:latin typeface="Times" panose="02020603050405020304" pitchFamily="18" charset="0"/>
              </a:rPr>
              <a:t>       </a:t>
            </a:r>
            <a:r>
              <a:rPr lang="en-US" altLang="de-DE" sz="2400" baseline="0" dirty="0">
                <a:latin typeface="Times" panose="02020603050405020304" pitchFamily="18" charset="0"/>
              </a:rPr>
              <a:t>(</a:t>
            </a:r>
            <a:r>
              <a:rPr lang="en-US" altLang="de-DE" sz="2400" baseline="0" dirty="0">
                <a:latin typeface="Symbol" panose="05050102010706020507" pitchFamily="18" charset="2"/>
              </a:rPr>
              <a:t>s</a:t>
            </a:r>
            <a:r>
              <a:rPr lang="en-US" altLang="de-DE" sz="2400" baseline="0" dirty="0">
                <a:latin typeface="Times" panose="02020603050405020304" pitchFamily="18" charset="0"/>
              </a:rPr>
              <a:t>= 4x10</a:t>
            </a:r>
            <a:r>
              <a:rPr lang="en-US" altLang="de-DE" sz="2400" baseline="30000" dirty="0">
                <a:latin typeface="Times" panose="02020603050405020304" pitchFamily="18" charset="0"/>
              </a:rPr>
              <a:t>-16</a:t>
            </a:r>
            <a:r>
              <a:rPr lang="en-US" altLang="de-DE" sz="2400" baseline="0" dirty="0">
                <a:latin typeface="Times" panose="02020603050405020304" pitchFamily="18" charset="0"/>
              </a:rPr>
              <a:t> cm</a:t>
            </a:r>
            <a:r>
              <a:rPr lang="en-US" altLang="de-DE" sz="2400" baseline="30000" dirty="0">
                <a:latin typeface="Times" panose="02020603050405020304" pitchFamily="18" charset="0"/>
              </a:rPr>
              <a:t>2</a:t>
            </a:r>
            <a:r>
              <a:rPr lang="en-US" altLang="de-DE" sz="2400" baseline="0" dirty="0">
                <a:latin typeface="Times" panose="02020603050405020304" pitchFamily="18" charset="0"/>
              </a:rPr>
              <a:t>) </a:t>
            </a:r>
          </a:p>
        </p:txBody>
      </p:sp>
      <p:grpSp>
        <p:nvGrpSpPr>
          <p:cNvPr id="8" name="Group 53">
            <a:extLst>
              <a:ext uri="{FF2B5EF4-FFF2-40B4-BE49-F238E27FC236}">
                <a16:creationId xmlns:a16="http://schemas.microsoft.com/office/drawing/2014/main" id="{2374B367-8508-FE38-994B-A168405E20C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67000"/>
            <a:ext cx="5029200" cy="1143000"/>
            <a:chOff x="1200" y="1296"/>
            <a:chExt cx="3168" cy="720"/>
          </a:xfrm>
        </p:grpSpPr>
        <p:grpSp>
          <p:nvGrpSpPr>
            <p:cNvPr id="9" name="Group 43">
              <a:extLst>
                <a:ext uri="{FF2B5EF4-FFF2-40B4-BE49-F238E27FC236}">
                  <a16:creationId xmlns:a16="http://schemas.microsoft.com/office/drawing/2014/main" id="{3A209825-D8F9-47CF-D2B6-2EB4EF153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440"/>
              <a:ext cx="3168" cy="576"/>
              <a:chOff x="1296" y="1440"/>
              <a:chExt cx="3168" cy="576"/>
            </a:xfrm>
          </p:grpSpPr>
          <p:grpSp>
            <p:nvGrpSpPr>
              <p:cNvPr id="13" name="Group 7">
                <a:extLst>
                  <a:ext uri="{FF2B5EF4-FFF2-40B4-BE49-F238E27FC236}">
                    <a16:creationId xmlns:a16="http://schemas.microsoft.com/office/drawing/2014/main" id="{D3F161DE-E68A-7FAD-827E-47FAA3E1FF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4" y="1440"/>
                <a:ext cx="1920" cy="576"/>
                <a:chOff x="2544" y="2880"/>
                <a:chExt cx="1920" cy="576"/>
              </a:xfrm>
            </p:grpSpPr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AB30DD02-FCEA-38D6-E877-783B3D109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4" y="2976"/>
                  <a:ext cx="372" cy="288"/>
                </a:xfrm>
                <a:prstGeom prst="rect">
                  <a:avLst/>
                </a:prstGeom>
                <a:pattFill prst="pct25">
                  <a:fgClr>
                    <a:srgbClr val="E8330D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4FAD220A-9AF3-360A-9224-2382701BF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44" y="2880"/>
                  <a:ext cx="1920" cy="576"/>
                  <a:chOff x="2544" y="3024"/>
                  <a:chExt cx="1920" cy="576"/>
                </a:xfrm>
              </p:grpSpPr>
              <p:grpSp>
                <p:nvGrpSpPr>
                  <p:cNvPr id="24" name="Group 10">
                    <a:extLst>
                      <a:ext uri="{FF2B5EF4-FFF2-40B4-BE49-F238E27FC236}">
                        <a16:creationId xmlns:a16="http://schemas.microsoft.com/office/drawing/2014/main" id="{9143A70B-1677-1255-7FC1-95F0AB12F2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44" y="3168"/>
                    <a:ext cx="768" cy="192"/>
                    <a:chOff x="2544" y="3168"/>
                    <a:chExt cx="960" cy="384"/>
                  </a:xfrm>
                </p:grpSpPr>
                <p:sp>
                  <p:nvSpPr>
                    <p:cNvPr id="40" name="Line 11">
                      <a:extLst>
                        <a:ext uri="{FF2B5EF4-FFF2-40B4-BE49-F238E27FC236}">
                          <a16:creationId xmlns:a16="http://schemas.microsoft.com/office/drawing/2014/main" id="{C899DC1B-AE0F-9D86-2066-5D652287BF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264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" name="Line 12">
                      <a:extLst>
                        <a:ext uri="{FF2B5EF4-FFF2-40B4-BE49-F238E27FC236}">
                          <a16:creationId xmlns:a16="http://schemas.microsoft.com/office/drawing/2014/main" id="{E385509A-A8C8-5897-024E-82A0B29049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168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" name="Line 13">
                      <a:extLst>
                        <a:ext uri="{FF2B5EF4-FFF2-40B4-BE49-F238E27FC236}">
                          <a16:creationId xmlns:a16="http://schemas.microsoft.com/office/drawing/2014/main" id="{158006DD-B68A-2288-F2A9-693C32731E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360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" name="Line 14">
                      <a:extLst>
                        <a:ext uri="{FF2B5EF4-FFF2-40B4-BE49-F238E27FC236}">
                          <a16:creationId xmlns:a16="http://schemas.microsoft.com/office/drawing/2014/main" id="{CDEDA31B-70B5-A483-CBB2-6B74E326ED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552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" name="Line 15">
                      <a:extLst>
                        <a:ext uri="{FF2B5EF4-FFF2-40B4-BE49-F238E27FC236}">
                          <a16:creationId xmlns:a16="http://schemas.microsoft.com/office/drawing/2014/main" id="{4B8722B1-C65C-161B-1623-53DD8328DE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456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5" name="Group 16">
                    <a:extLst>
                      <a:ext uri="{FF2B5EF4-FFF2-40B4-BE49-F238E27FC236}">
                        <a16:creationId xmlns:a16="http://schemas.microsoft.com/office/drawing/2014/main" id="{134C854A-0FB0-DCE7-AD35-D217C74B56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48" y="3024"/>
                    <a:ext cx="216" cy="480"/>
                    <a:chOff x="4272" y="3120"/>
                    <a:chExt cx="216" cy="288"/>
                  </a:xfrm>
                </p:grpSpPr>
                <p:sp>
                  <p:nvSpPr>
                    <p:cNvPr id="37" name="Arc 17">
                      <a:extLst>
                        <a:ext uri="{FF2B5EF4-FFF2-40B4-BE49-F238E27FC236}">
                          <a16:creationId xmlns:a16="http://schemas.microsoft.com/office/drawing/2014/main" id="{6419BAFD-7570-44B1-C0F0-75D79758C2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72" y="3120"/>
                      <a:ext cx="96" cy="28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069"/>
                        <a:gd name="T2" fmla="*/ 2373 w 21600"/>
                        <a:gd name="T3" fmla="*/ 43069 h 43069"/>
                        <a:gd name="T4" fmla="*/ 0 w 21600"/>
                        <a:gd name="T5" fmla="*/ 21600 h 430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069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2610"/>
                            <a:pt x="13317" y="41859"/>
                            <a:pt x="2373" y="43069"/>
                          </a:cubicBezTo>
                        </a:path>
                        <a:path w="21600" h="43069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2610"/>
                            <a:pt x="13317" y="41859"/>
                            <a:pt x="2373" y="4306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" name="Line 18">
                      <a:extLst>
                        <a:ext uri="{FF2B5EF4-FFF2-40B4-BE49-F238E27FC236}">
                          <a16:creationId xmlns:a16="http://schemas.microsoft.com/office/drawing/2014/main" id="{EAEE74E7-4307-A3EE-29B3-2E106C72C4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6" y="3120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" name="Line 19">
                      <a:extLst>
                        <a:ext uri="{FF2B5EF4-FFF2-40B4-BE49-F238E27FC236}">
                          <a16:creationId xmlns:a16="http://schemas.microsoft.com/office/drawing/2014/main" id="{A47FF234-928C-7373-AD82-90C40F693C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8" y="3408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" name="Text Box 20">
                    <a:extLst>
                      <a:ext uri="{FF2B5EF4-FFF2-40B4-BE49-F238E27FC236}">
                        <a16:creationId xmlns:a16="http://schemas.microsoft.com/office/drawing/2014/main" id="{A19D4C11-BA35-77E7-CF79-C349A3D2EC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" y="3153"/>
                    <a:ext cx="27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de-DE" sz="1800" baseline="0">
                        <a:solidFill>
                          <a:srgbClr val="E8330D"/>
                        </a:solidFill>
                        <a:latin typeface="Times" panose="02020603050405020304" pitchFamily="18" charset="0"/>
                      </a:rPr>
                      <a:t>Cs</a:t>
                    </a:r>
                    <a:endParaRPr lang="en-US" altLang="de-DE" sz="2400" baseline="0">
                      <a:latin typeface="Times" panose="02020603050405020304" pitchFamily="18" charset="0"/>
                    </a:endParaRPr>
                  </a:p>
                </p:txBody>
              </p:sp>
              <p:sp>
                <p:nvSpPr>
                  <p:cNvPr id="27" name="Text Box 21">
                    <a:extLst>
                      <a:ext uri="{FF2B5EF4-FFF2-40B4-BE49-F238E27FC236}">
                        <a16:creationId xmlns:a16="http://schemas.microsoft.com/office/drawing/2014/main" id="{F1B1917F-EAD0-D718-350D-AD688340F5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3369"/>
                    <a:ext cx="89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de-DE" sz="1800" baseline="0">
                        <a:solidFill>
                          <a:srgbClr val="E8330D"/>
                        </a:solidFill>
                        <a:latin typeface="Times" panose="02020603050405020304" pitchFamily="18" charset="0"/>
                      </a:rPr>
                      <a:t>Cs</a:t>
                    </a:r>
                    <a:r>
                      <a:rPr lang="en-US" altLang="de-DE" sz="2400" baseline="30000">
                        <a:latin typeface="Times" panose="02020603050405020304" pitchFamily="18" charset="0"/>
                      </a:rPr>
                      <a:t>+</a:t>
                    </a:r>
                    <a:r>
                      <a:rPr lang="en-US" altLang="de-DE" sz="1800" baseline="0">
                        <a:solidFill>
                          <a:srgbClr val="E8330D"/>
                        </a:solidFill>
                        <a:latin typeface="Times" panose="02020603050405020304" pitchFamily="18" charset="0"/>
                      </a:rPr>
                      <a:t> (30 keV)</a:t>
                    </a:r>
                    <a:endParaRPr lang="en-US" altLang="de-DE" sz="2400" baseline="0">
                      <a:latin typeface="Times" panose="02020603050405020304" pitchFamily="18" charset="0"/>
                    </a:endParaRPr>
                  </a:p>
                </p:txBody>
              </p:sp>
              <p:sp>
                <p:nvSpPr>
                  <p:cNvPr id="28" name="Text Box 22">
                    <a:extLst>
                      <a:ext uri="{FF2B5EF4-FFF2-40B4-BE49-F238E27FC236}">
                        <a16:creationId xmlns:a16="http://schemas.microsoft.com/office/drawing/2014/main" id="{2BAC0A28-BB64-A244-05E3-4E1BDEC408A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8" y="3345"/>
                    <a:ext cx="27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de-DE" sz="1800" baseline="0">
                        <a:solidFill>
                          <a:srgbClr val="E8330D"/>
                        </a:solidFill>
                        <a:latin typeface="Times" panose="02020603050405020304" pitchFamily="18" charset="0"/>
                      </a:rPr>
                      <a:t>Cs</a:t>
                    </a:r>
                    <a:endParaRPr lang="en-US" altLang="de-DE" sz="2400" baseline="0">
                      <a:latin typeface="Times" panose="02020603050405020304" pitchFamily="18" charset="0"/>
                    </a:endParaRPr>
                  </a:p>
                </p:txBody>
              </p:sp>
              <p:grpSp>
                <p:nvGrpSpPr>
                  <p:cNvPr id="29" name="Group 23">
                    <a:extLst>
                      <a:ext uri="{FF2B5EF4-FFF2-40B4-BE49-F238E27FC236}">
                        <a16:creationId xmlns:a16="http://schemas.microsoft.com/office/drawing/2014/main" id="{AB08DBEB-FCD9-A11F-7B6C-A870A9C34D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12" y="3168"/>
                    <a:ext cx="1008" cy="192"/>
                    <a:chOff x="2544" y="3168"/>
                    <a:chExt cx="960" cy="384"/>
                  </a:xfrm>
                </p:grpSpPr>
                <p:sp>
                  <p:nvSpPr>
                    <p:cNvPr id="32" name="Line 24">
                      <a:extLst>
                        <a:ext uri="{FF2B5EF4-FFF2-40B4-BE49-F238E27FC236}">
                          <a16:creationId xmlns:a16="http://schemas.microsoft.com/office/drawing/2014/main" id="{F2779DFB-E384-4629-188E-CDD142D9AE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264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" name="Line 25">
                      <a:extLst>
                        <a:ext uri="{FF2B5EF4-FFF2-40B4-BE49-F238E27FC236}">
                          <a16:creationId xmlns:a16="http://schemas.microsoft.com/office/drawing/2014/main" id="{BAD85968-6C98-9DAA-8A96-C4777D4880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168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" name="Line 26">
                      <a:extLst>
                        <a:ext uri="{FF2B5EF4-FFF2-40B4-BE49-F238E27FC236}">
                          <a16:creationId xmlns:a16="http://schemas.microsoft.com/office/drawing/2014/main" id="{AAC0CAE2-F981-C164-7213-DD3BA9CE51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360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" name="Line 27">
                      <a:extLst>
                        <a:ext uri="{FF2B5EF4-FFF2-40B4-BE49-F238E27FC236}">
                          <a16:creationId xmlns:a16="http://schemas.microsoft.com/office/drawing/2014/main" id="{6F03DAEB-2120-5DE0-6252-D0783E5D7B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552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" name="Line 28">
                      <a:extLst>
                        <a:ext uri="{FF2B5EF4-FFF2-40B4-BE49-F238E27FC236}">
                          <a16:creationId xmlns:a16="http://schemas.microsoft.com/office/drawing/2014/main" id="{CECA7214-60BE-8F49-AF27-B3DFC880FD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456"/>
                      <a:ext cx="9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" name="Line 29">
                    <a:extLst>
                      <a:ext uri="{FF2B5EF4-FFF2-40B4-BE49-F238E27FC236}">
                        <a16:creationId xmlns:a16="http://schemas.microsoft.com/office/drawing/2014/main" id="{D0A0DA87-1A40-4FE5-DB72-5F092B76FB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02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1" name="Line 30">
                    <a:extLst>
                      <a:ext uri="{FF2B5EF4-FFF2-40B4-BE49-F238E27FC236}">
                        <a16:creationId xmlns:a16="http://schemas.microsoft.com/office/drawing/2014/main" id="{3FFB9E83-BC0C-AAF3-AE4E-106CB90C7A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2" y="3360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4" name="Group 31">
                <a:extLst>
                  <a:ext uri="{FF2B5EF4-FFF2-40B4-BE49-F238E27FC236}">
                    <a16:creationId xmlns:a16="http://schemas.microsoft.com/office/drawing/2014/main" id="{0E928638-F330-79FF-D0ED-ED2468243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1632"/>
                <a:ext cx="1008" cy="362"/>
                <a:chOff x="1296" y="3216"/>
                <a:chExt cx="1008" cy="362"/>
              </a:xfrm>
            </p:grpSpPr>
            <p:grpSp>
              <p:nvGrpSpPr>
                <p:cNvPr id="15" name="Group 32">
                  <a:extLst>
                    <a:ext uri="{FF2B5EF4-FFF2-40B4-BE49-F238E27FC236}">
                      <a16:creationId xmlns:a16="http://schemas.microsoft.com/office/drawing/2014/main" id="{24AC4BC0-7D58-CA51-3E2B-5549916C13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1296" y="3216"/>
                  <a:ext cx="1008" cy="96"/>
                  <a:chOff x="2544" y="3168"/>
                  <a:chExt cx="960" cy="384"/>
                </a:xfrm>
              </p:grpSpPr>
              <p:sp>
                <p:nvSpPr>
                  <p:cNvPr id="17" name="Line 33">
                    <a:extLst>
                      <a:ext uri="{FF2B5EF4-FFF2-40B4-BE49-F238E27FC236}">
                        <a16:creationId xmlns:a16="http://schemas.microsoft.com/office/drawing/2014/main" id="{F92A0385-51E6-B438-D837-FF04C4FC21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3264"/>
                    <a:ext cx="96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A06E8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8" name="Line 34">
                    <a:extLst>
                      <a:ext uri="{FF2B5EF4-FFF2-40B4-BE49-F238E27FC236}">
                        <a16:creationId xmlns:a16="http://schemas.microsoft.com/office/drawing/2014/main" id="{CF050E8C-B76F-6678-022F-54952646E4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3168"/>
                    <a:ext cx="96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A06E8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9" name="Line 35">
                    <a:extLst>
                      <a:ext uri="{FF2B5EF4-FFF2-40B4-BE49-F238E27FC236}">
                        <a16:creationId xmlns:a16="http://schemas.microsoft.com/office/drawing/2014/main" id="{8299D32A-AEB1-1A5D-BF61-230972AC4B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3360"/>
                    <a:ext cx="96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A06E8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0" name="Line 36">
                    <a:extLst>
                      <a:ext uri="{FF2B5EF4-FFF2-40B4-BE49-F238E27FC236}">
                        <a16:creationId xmlns:a16="http://schemas.microsoft.com/office/drawing/2014/main" id="{D85014B1-3E36-914C-660E-E9D005154F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3552"/>
                    <a:ext cx="96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A06E8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1" name="Line 37">
                    <a:extLst>
                      <a:ext uri="{FF2B5EF4-FFF2-40B4-BE49-F238E27FC236}">
                        <a16:creationId xmlns:a16="http://schemas.microsoft.com/office/drawing/2014/main" id="{EC5D527C-BC45-C38E-67A7-743CB5C75E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3456"/>
                    <a:ext cx="96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A06E8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" name="Text Box 38">
                  <a:extLst>
                    <a:ext uri="{FF2B5EF4-FFF2-40B4-BE49-F238E27FC236}">
                      <a16:creationId xmlns:a16="http://schemas.microsoft.com/office/drawing/2014/main" id="{38445B40-0BCE-6988-8DCB-F567BBF423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44" y="3345"/>
                  <a:ext cx="28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A06E8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de-DE" sz="1800" baseline="0">
                      <a:solidFill>
                        <a:srgbClr val="0A06E8"/>
                      </a:solidFill>
                      <a:latin typeface="Times" panose="02020603050405020304" pitchFamily="18" charset="0"/>
                    </a:rPr>
                    <a:t>H</a:t>
                  </a:r>
                  <a:r>
                    <a:rPr lang="en-US" altLang="de-DE" sz="2400" baseline="30000">
                      <a:latin typeface="Times" panose="02020603050405020304" pitchFamily="18" charset="0"/>
                    </a:rPr>
                    <a:t>0</a:t>
                  </a:r>
                </a:p>
              </p:txBody>
            </p:sp>
          </p:grpSp>
        </p:grpSp>
        <p:sp>
          <p:nvSpPr>
            <p:cNvPr id="10" name="Line 49">
              <a:extLst>
                <a:ext uri="{FF2B5EF4-FFF2-40B4-BE49-F238E27FC236}">
                  <a16:creationId xmlns:a16="http://schemas.microsoft.com/office/drawing/2014/main" id="{D382F86B-42B7-C883-952C-EAB2F3F9B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44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50">
              <a:extLst>
                <a:ext uri="{FF2B5EF4-FFF2-40B4-BE49-F238E27FC236}">
                  <a16:creationId xmlns:a16="http://schemas.microsoft.com/office/drawing/2014/main" id="{2D6109A4-3841-F55B-3428-036C17DA0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44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51">
              <a:extLst>
                <a:ext uri="{FF2B5EF4-FFF2-40B4-BE49-F238E27FC236}">
                  <a16:creationId xmlns:a16="http://schemas.microsoft.com/office/drawing/2014/main" id="{CDA4EE1E-FBE3-FF92-32D0-CC09D489B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296"/>
              <a:ext cx="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2400" baseline="0">
                  <a:latin typeface="Times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64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B2981464-0886-428D-1F4E-FA168C514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534" y="1087438"/>
            <a:ext cx="7116032" cy="3678237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EFE962-6799-6540-D235-395E432D1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COSY/Jülich: </a:t>
            </a:r>
            <a:r>
              <a:rPr lang="de-DE" err="1"/>
              <a:t>polarized</a:t>
            </a:r>
            <a:r>
              <a:rPr lang="de-DE"/>
              <a:t> H</a:t>
            </a:r>
            <a:r>
              <a:rPr lang="de-DE" baseline="30000"/>
              <a:t>-</a:t>
            </a:r>
            <a:r>
              <a:rPr lang="de-DE"/>
              <a:t>/D</a:t>
            </a:r>
            <a:r>
              <a:rPr lang="de-DE" baseline="30000"/>
              <a:t>-</a:t>
            </a:r>
            <a:r>
              <a:rPr lang="de-DE"/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346149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E533CC5-C98F-74A1-F651-7788F70B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Experience</a:t>
            </a:r>
          </a:p>
          <a:p>
            <a:pPr lvl="1"/>
            <a:r>
              <a:rPr lang="en-US" dirty="0"/>
              <a:t>1986 - 1989 Atomic beam source with Penning ionizer (Bonn)</a:t>
            </a:r>
          </a:p>
          <a:p>
            <a:pPr lvl="1"/>
            <a:r>
              <a:rPr lang="en-US" dirty="0"/>
              <a:t>1989 - 1995 Atomic beam source with ECR ionizer (PSI, ETH, Bonn)</a:t>
            </a:r>
          </a:p>
          <a:p>
            <a:pPr lvl="1"/>
            <a:r>
              <a:rPr lang="en-US" dirty="0"/>
              <a:t>1993 - 2023 Atomic beam source with colliding beams ionizer (COSY/Jülich)</a:t>
            </a:r>
          </a:p>
          <a:p>
            <a:pPr lvl="1"/>
            <a:r>
              <a:rPr lang="en-US" dirty="0"/>
              <a:t>1995 -          OPPIS (@TRIUMF); SABPIS (Cologne), </a:t>
            </a:r>
            <a:r>
              <a:rPr lang="en-US" dirty="0" err="1"/>
              <a:t>Lambshift</a:t>
            </a:r>
            <a:r>
              <a:rPr lang="en-US" dirty="0"/>
              <a:t> (FZJ), LASER-based …</a:t>
            </a:r>
          </a:p>
          <a:p>
            <a:pPr lvl="1"/>
            <a:r>
              <a:rPr lang="en-US" dirty="0"/>
              <a:t>2001 - 2003  CIPIOS Atomic beam source with plasma ionizer (IUCF)</a:t>
            </a:r>
          </a:p>
          <a:p>
            <a:pPr lvl="1"/>
            <a:r>
              <a:rPr lang="en-US" dirty="0"/>
              <a:t>(+ unpolarized …)</a:t>
            </a:r>
          </a:p>
          <a:p>
            <a:endParaRPr lang="en-US" dirty="0"/>
          </a:p>
          <a:p>
            <a:r>
              <a:rPr lang="en-US" dirty="0"/>
              <a:t>Two favorites: </a:t>
            </a:r>
          </a:p>
          <a:p>
            <a:pPr lvl="1"/>
            <a:r>
              <a:rPr lang="en-US" dirty="0"/>
              <a:t>BNL’s OPPIS (p) @ BNL and </a:t>
            </a:r>
          </a:p>
          <a:p>
            <a:pPr lvl="1"/>
            <a:r>
              <a:rPr lang="en-US" dirty="0"/>
              <a:t>IUCF’s CIPIOS (p  &amp; d),  selected (for COSY’s </a:t>
            </a:r>
            <a:r>
              <a:rPr lang="en-US" dirty="0" err="1"/>
              <a:t>scLinac</a:t>
            </a:r>
            <a:r>
              <a:rPr lang="en-US" dirty="0"/>
              <a:t>), NICA &amp; HIAF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114E51-0BE4-A127-6CA5-2D6D42B50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– Hands-on experience</a:t>
            </a:r>
          </a:p>
        </p:txBody>
      </p:sp>
    </p:spTree>
    <p:extLst>
      <p:ext uri="{BB962C8B-B14F-4D97-AF65-F5344CB8AC3E}">
        <p14:creationId xmlns:p14="http://schemas.microsoft.com/office/powerpoint/2010/main" val="210650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E8310-4385-C74A-40F9-78212DD9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Manipulation Tools @ COSY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01C7D2-B27F-06BB-E3BD-F2528FBF03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46390"/>
            <a:ext cx="4038600" cy="2301595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A3B180-E342-3E53-CFBA-7BB21DE14A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sz="1400" dirty="0"/>
              <a:t>Polarimeter (JEPO, EDDA, LSP, LEP, BRP)</a:t>
            </a:r>
          </a:p>
          <a:p>
            <a:r>
              <a:rPr lang="en-US" sz="1400" dirty="0" err="1"/>
              <a:t>Wienfilter</a:t>
            </a:r>
            <a:r>
              <a:rPr lang="en-US" sz="1400" dirty="0"/>
              <a:t> (DC classical </a:t>
            </a:r>
            <a:r>
              <a:rPr lang="en-US" sz="1400" dirty="0" err="1"/>
              <a:t>ExB</a:t>
            </a:r>
            <a:r>
              <a:rPr lang="en-US" sz="1400" dirty="0"/>
              <a:t>)</a:t>
            </a:r>
          </a:p>
          <a:p>
            <a:r>
              <a:rPr lang="en-US" sz="1400" dirty="0"/>
              <a:t>Solenoids (</a:t>
            </a:r>
            <a:r>
              <a:rPr lang="en-US" sz="1400" dirty="0" err="1"/>
              <a:t>nc</a:t>
            </a:r>
            <a:r>
              <a:rPr lang="en-US" sz="1400" dirty="0"/>
              <a:t>)</a:t>
            </a:r>
          </a:p>
          <a:p>
            <a:r>
              <a:rPr lang="en-US" sz="1400" dirty="0"/>
              <a:t>Siberian snake (</a:t>
            </a:r>
            <a:r>
              <a:rPr lang="en-US" sz="1400" dirty="0" err="1"/>
              <a:t>sc</a:t>
            </a:r>
            <a:r>
              <a:rPr lang="en-US" sz="1400" dirty="0"/>
              <a:t>, “fast” ramping)</a:t>
            </a:r>
          </a:p>
          <a:p>
            <a:r>
              <a:rPr lang="en-US" sz="1400" dirty="0"/>
              <a:t>AC dipoles and solenoids</a:t>
            </a:r>
          </a:p>
          <a:p>
            <a:r>
              <a:rPr lang="en-US" sz="1400" dirty="0"/>
              <a:t>Fast kickers/correctors</a:t>
            </a:r>
          </a:p>
          <a:p>
            <a:r>
              <a:rPr lang="en-US" sz="1400" dirty="0"/>
              <a:t>Fast Q-Jump quadrupoles</a:t>
            </a:r>
          </a:p>
          <a:p>
            <a:r>
              <a:rPr lang="en-US" sz="1400" dirty="0"/>
              <a:t>KO exciter and spill optimization by feedback</a:t>
            </a:r>
          </a:p>
          <a:p>
            <a:r>
              <a:rPr lang="en-US" sz="1400" dirty="0"/>
              <a:t>Orbit control with precision and feedback</a:t>
            </a:r>
          </a:p>
          <a:p>
            <a:r>
              <a:rPr lang="en-US" sz="1400" dirty="0"/>
              <a:t>Dynamic Tune and Chromaticity Control</a:t>
            </a:r>
          </a:p>
          <a:p>
            <a:r>
              <a:rPr lang="en-US" sz="1400" dirty="0"/>
              <a:t>AI applications: intensity, orbit,…</a:t>
            </a:r>
          </a:p>
        </p:txBody>
      </p:sp>
    </p:spTree>
    <p:extLst>
      <p:ext uri="{BB962C8B-B14F-4D97-AF65-F5344CB8AC3E}">
        <p14:creationId xmlns:p14="http://schemas.microsoft.com/office/powerpoint/2010/main" val="398971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/>
              <a:t>Review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Polarized</a:t>
            </a:r>
            <a:r>
              <a:rPr lang="de-DE" dirty="0"/>
              <a:t> Ion Sources</a:t>
            </a:r>
          </a:p>
          <a:p>
            <a:r>
              <a:rPr lang="de-DE" dirty="0" err="1"/>
              <a:t>Some</a:t>
            </a:r>
            <a:r>
              <a:rPr lang="de-DE" dirty="0"/>
              <a:t> Historical Sources and </a:t>
            </a:r>
            <a:r>
              <a:rPr lang="de-DE" dirty="0" err="1"/>
              <a:t>the</a:t>
            </a:r>
            <a:r>
              <a:rPr lang="de-DE" dirty="0"/>
              <a:t> State-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the</a:t>
            </a:r>
            <a:r>
              <a:rPr lang="de-DE" dirty="0"/>
              <a:t>-Art </a:t>
            </a:r>
            <a:br>
              <a:rPr lang="de-DE" dirty="0"/>
            </a:br>
            <a:r>
              <a:rPr lang="de-DE" dirty="0"/>
              <a:t>		</a:t>
            </a:r>
            <a:r>
              <a:rPr lang="de-DE" sz="1400" dirty="0"/>
              <a:t>(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literature</a:t>
            </a:r>
            <a:r>
              <a:rPr lang="de-DE" sz="1400" dirty="0"/>
              <a:t>)</a:t>
            </a:r>
            <a:endParaRPr lang="de-DE" dirty="0"/>
          </a:p>
          <a:p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Precision Experiments</a:t>
            </a:r>
            <a:br>
              <a:rPr lang="de-DE" dirty="0"/>
            </a:br>
            <a:r>
              <a:rPr lang="de-DE" dirty="0"/>
              <a:t>		</a:t>
            </a:r>
            <a:r>
              <a:rPr lang="de-DE" sz="1400" dirty="0"/>
              <a:t>(</a:t>
            </a:r>
            <a:r>
              <a:rPr lang="de-DE" sz="1400" dirty="0" err="1"/>
              <a:t>see</a:t>
            </a:r>
            <a:r>
              <a:rPr lang="de-DE" sz="1400" dirty="0"/>
              <a:t> also V. </a:t>
            </a:r>
            <a:r>
              <a:rPr lang="de-DE" sz="1400" dirty="0" err="1"/>
              <a:t>Hejny</a:t>
            </a:r>
            <a:r>
              <a:rPr lang="de-DE" sz="1400" dirty="0"/>
              <a:t> &amp; J. </a:t>
            </a:r>
            <a:r>
              <a:rPr lang="de-DE" sz="1400" dirty="0" err="1"/>
              <a:t>Slim‘s</a:t>
            </a:r>
            <a:r>
              <a:rPr lang="de-DE" sz="1400" dirty="0"/>
              <a:t> </a:t>
            </a:r>
            <a:r>
              <a:rPr lang="de-DE" sz="1400" dirty="0" err="1"/>
              <a:t>talks</a:t>
            </a:r>
            <a:r>
              <a:rPr lang="de-DE" sz="1400" dirty="0"/>
              <a:t>)</a:t>
            </a:r>
          </a:p>
          <a:p>
            <a:r>
              <a:rPr lang="de-DE" dirty="0"/>
              <a:t>Tools @ COSY</a:t>
            </a:r>
          </a:p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Outline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31775"/>
            <a:ext cx="6129338" cy="59055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62150D6-3189-B2BC-189D-E35C7DAA2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Fast set-point and process value monitoring (archive!)</a:t>
            </a:r>
          </a:p>
          <a:p>
            <a:r>
              <a:rPr lang="en-US" dirty="0"/>
              <a:t>Appropriate accelerator model and simulation</a:t>
            </a:r>
          </a:p>
          <a:p>
            <a:r>
              <a:rPr lang="en-US" dirty="0"/>
              <a:t>Visualization (fast and “good enough”)</a:t>
            </a:r>
          </a:p>
          <a:p>
            <a:r>
              <a:rPr lang="en-US" dirty="0"/>
              <a:t>Beam control</a:t>
            </a:r>
          </a:p>
          <a:p>
            <a:pPr lvl="1"/>
            <a:r>
              <a:rPr lang="en-US" dirty="0"/>
              <a:t>Intensity and availability</a:t>
            </a:r>
          </a:p>
          <a:p>
            <a:pPr lvl="1"/>
            <a:r>
              <a:rPr lang="en-US" dirty="0"/>
              <a:t>Orbit control</a:t>
            </a:r>
          </a:p>
          <a:p>
            <a:pPr lvl="1"/>
            <a:r>
              <a:rPr lang="en-US" dirty="0"/>
              <a:t>Momentum distribution (cooling, bunching, shaping, extraction, …)</a:t>
            </a:r>
          </a:p>
          <a:p>
            <a:pPr lvl="1"/>
            <a:r>
              <a:rPr lang="en-US" dirty="0"/>
              <a:t>Polarization handling (preservation, coherence, flip, spin tune lock, …)</a:t>
            </a:r>
          </a:p>
          <a:p>
            <a:pPr lvl="1"/>
            <a:r>
              <a:rPr lang="en-US" dirty="0"/>
              <a:t>Application of AI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FF927B-42F5-5D4D-8B9A-426F1B65A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Sophisticated DAQ and Beam control</a:t>
            </a:r>
          </a:p>
        </p:txBody>
      </p:sp>
    </p:spTree>
    <p:extLst>
      <p:ext uri="{BB962C8B-B14F-4D97-AF65-F5344CB8AC3E}">
        <p14:creationId xmlns:p14="http://schemas.microsoft.com/office/powerpoint/2010/main" val="56211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E162A-E46B-236E-152F-B6C5CF1A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Application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machine</a:t>
            </a:r>
            <a:r>
              <a:rPr lang="de-DE"/>
              <a:t> </a:t>
            </a:r>
            <a:r>
              <a:rPr lang="de-DE" err="1"/>
              <a:t>learning</a:t>
            </a:r>
            <a:r>
              <a:rPr lang="de-DE"/>
              <a:t> - 2023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2AF80DF-A076-81CE-08AD-FAD26E6C78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39965"/>
            <a:ext cx="4038600" cy="3114444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D1ADE8C-B9DB-0FE0-B440-5F94E2F28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116936"/>
            <a:ext cx="4038600" cy="2028242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0478826-4E3E-AE7F-AEF8-214B79E8D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525" y="2971621"/>
            <a:ext cx="1417186" cy="1354720"/>
          </a:xfrm>
          <a:prstGeom prst="rect">
            <a:avLst/>
          </a:prstGeom>
        </p:spPr>
      </p:pic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51EFB681-59E3-AE3D-7553-B7790BC9B0B0}"/>
              </a:ext>
            </a:extLst>
          </p:cNvPr>
          <p:cNvSpPr txBox="1">
            <a:spLocks/>
          </p:cNvSpPr>
          <p:nvPr/>
        </p:nvSpPr>
        <p:spPr>
          <a:xfrm>
            <a:off x="4648200" y="3159229"/>
            <a:ext cx="2396836" cy="1357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COSY (2023): Awal: AI for intensity and beam localization </a:t>
            </a:r>
          </a:p>
        </p:txBody>
      </p:sp>
    </p:spTree>
    <p:extLst>
      <p:ext uri="{BB962C8B-B14F-4D97-AF65-F5344CB8AC3E}">
        <p14:creationId xmlns:p14="http://schemas.microsoft.com/office/powerpoint/2010/main" val="2376602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084A590-509A-C1F0-08C3-5D75FAAA1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Select your state-of-the-art source model: PI w/o storage cell)</a:t>
            </a:r>
          </a:p>
          <a:p>
            <a:r>
              <a:rPr lang="en-US" dirty="0"/>
              <a:t>Combine it with excellent diagnostics and control/feedback systems</a:t>
            </a:r>
          </a:p>
          <a:p>
            <a:r>
              <a:rPr lang="en-US" dirty="0"/>
              <a:t>Apply AI methods (Simulation, digital twins, …)</a:t>
            </a:r>
          </a:p>
          <a:p>
            <a:r>
              <a:rPr lang="en-US" dirty="0"/>
              <a:t>Continuous improvement is mandatory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D73213-C16F-7EDF-165D-DA78632A5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6067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FAF2AF-AAD0-9327-CC33-6907DD90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Description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polarized</a:t>
            </a:r>
            <a:r>
              <a:rPr lang="de-DE" dirty="0"/>
              <a:t> </a:t>
            </a:r>
            <a:r>
              <a:rPr lang="de-DE" dirty="0" err="1"/>
              <a:t>proton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:</a:t>
            </a:r>
          </a:p>
          <a:p>
            <a:r>
              <a:rPr lang="en-US" dirty="0"/>
              <a:t>INTERNATIONAL SYMPOSIUM ON </a:t>
            </a:r>
            <a:br>
              <a:rPr lang="en-US" dirty="0"/>
            </a:br>
            <a:r>
              <a:rPr lang="en-US" dirty="0"/>
              <a:t>POLARIZATION PHENOMENA OF NUCLEONS, Basel, July 1960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Review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:</a:t>
            </a:r>
          </a:p>
          <a:p>
            <a:r>
              <a:rPr lang="en-US" dirty="0"/>
              <a:t>SOURCES OF POLARIZED IONS BY W. HAEBERLI</a:t>
            </a:r>
            <a:br>
              <a:rPr lang="en-US" dirty="0"/>
            </a:br>
            <a:r>
              <a:rPr lang="en-US" dirty="0"/>
              <a:t>ANNUAL REVIEW OF NUCLEAR SCIENCE, Vol. 17, 1967</a:t>
            </a:r>
          </a:p>
          <a:p>
            <a:pPr marL="0" indent="0">
              <a:buNone/>
            </a:pPr>
            <a:r>
              <a:rPr lang="en-US" dirty="0"/>
              <a:t>Review of recent techniques and </a:t>
            </a:r>
            <a:r>
              <a:rPr lang="en-US" dirty="0">
                <a:solidFill>
                  <a:srgbClr val="FF0000"/>
                </a:solidFill>
              </a:rPr>
              <a:t>state-of-the-art</a:t>
            </a:r>
            <a:r>
              <a:rPr lang="en-US" dirty="0"/>
              <a:t> sources:</a:t>
            </a:r>
          </a:p>
          <a:p>
            <a:r>
              <a:rPr lang="de-DE" dirty="0" err="1"/>
              <a:t>Zelenski</a:t>
            </a:r>
            <a:r>
              <a:rPr lang="de-DE" dirty="0"/>
              <a:t>, A. (2023). </a:t>
            </a:r>
            <a:r>
              <a:rPr lang="de-DE" cap="all" dirty="0" err="1"/>
              <a:t>Polarized</a:t>
            </a:r>
            <a:r>
              <a:rPr lang="de-DE" cap="all" dirty="0"/>
              <a:t> Ion Sources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Polarized</a:t>
            </a:r>
            <a:r>
              <a:rPr lang="de-DE" dirty="0"/>
              <a:t> Beam Dynamics and Instrumentation in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Accelerators</a:t>
            </a:r>
            <a:r>
              <a:rPr lang="de-DE" dirty="0"/>
              <a:t>. Springer, Cham. </a:t>
            </a:r>
            <a:br>
              <a:rPr lang="de-DE" dirty="0"/>
            </a:br>
            <a:r>
              <a:rPr lang="de-DE" dirty="0">
                <a:hlinkClick r:id="rId2"/>
              </a:rPr>
              <a:t>https://doi.org/10.1007/978-3-031-16715-7_10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https://rdcu.be/ecH5M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AE1352-E8AF-C625-D92C-9EB1B5CBEB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Sources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Polarized</a:t>
            </a:r>
            <a:r>
              <a:rPr lang="de-DE" dirty="0"/>
              <a:t> Ions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F25A08-01EB-32B4-1A71-208FEF3F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65" r="67392" b="29960"/>
          <a:stretch/>
        </p:blipFill>
        <p:spPr>
          <a:xfrm>
            <a:off x="7807998" y="1777553"/>
            <a:ext cx="1268673" cy="18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0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F394DA-C3EF-AB57-08B3-A09169333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err="1"/>
              <a:t>Three-step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Spin </a:t>
            </a:r>
            <a:r>
              <a:rPr lang="de-DE" dirty="0" err="1"/>
              <a:t>Filtering</a:t>
            </a:r>
            <a:r>
              <a:rPr lang="de-DE" dirty="0"/>
              <a:t> </a:t>
            </a:r>
            <a:r>
              <a:rPr lang="de-DE" dirty="0" err="1"/>
              <a:t>or</a:t>
            </a:r>
            <a:br>
              <a:rPr lang="de-DE" dirty="0"/>
            </a:br>
            <a:r>
              <a:rPr lang="de-DE" dirty="0"/>
              <a:t>Optical </a:t>
            </a:r>
            <a:r>
              <a:rPr lang="de-DE" dirty="0" err="1"/>
              <a:t>pumping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Polarization</a:t>
            </a:r>
            <a:r>
              <a:rPr lang="de-DE" dirty="0"/>
              <a:t> Transfer</a:t>
            </a:r>
          </a:p>
          <a:p>
            <a:pPr lvl="1"/>
            <a:r>
              <a:rPr lang="de-DE" dirty="0" err="1"/>
              <a:t>Ionization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r>
              <a:rPr lang="de-DE" dirty="0" err="1"/>
              <a:t>Examples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(First Sources)</a:t>
            </a:r>
          </a:p>
          <a:p>
            <a:pPr lvl="1"/>
            <a:r>
              <a:rPr lang="de-DE" dirty="0"/>
              <a:t>CIPIOS / INR / HIAF</a:t>
            </a:r>
          </a:p>
          <a:p>
            <a:pPr lvl="1"/>
            <a:r>
              <a:rPr lang="de-DE" dirty="0"/>
              <a:t>NICA </a:t>
            </a:r>
          </a:p>
          <a:p>
            <a:pPr lvl="1"/>
            <a:r>
              <a:rPr lang="de-DE" dirty="0"/>
              <a:t>COSY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76A378-1A8C-B1A2-862F-C1F93EB1D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Techniques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CF86BE-68FE-9D4F-5E92-DB7BCDA0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79" y="1007181"/>
            <a:ext cx="5413537" cy="38393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6C8C3E-9350-894E-9FB7-8449B0F7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5" r="67392" b="29960"/>
          <a:stretch/>
        </p:blipFill>
        <p:spPr>
          <a:xfrm>
            <a:off x="8502095" y="1206707"/>
            <a:ext cx="500437" cy="7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3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C1FBF3-BF7A-2DBB-64D0-C90DE9C34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Basics: Select </a:t>
            </a:r>
            <a:r>
              <a:rPr lang="de-DE" dirty="0" err="1"/>
              <a:t>your</a:t>
            </a:r>
            <a:r>
              <a:rPr lang="de-DE" dirty="0"/>
              <a:t> Spin State…</a:t>
            </a:r>
          </a:p>
        </p:txBody>
      </p:sp>
      <p:sp>
        <p:nvSpPr>
          <p:cNvPr id="4" name="Text Box 1028">
            <a:extLst>
              <a:ext uri="{FF2B5EF4-FFF2-40B4-BE49-F238E27FC236}">
                <a16:creationId xmlns:a16="http://schemas.microsoft.com/office/drawing/2014/main" id="{95EBCF8C-5C28-CF15-AAC8-BC3E9EA8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48589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err="1"/>
              <a:t>B</a:t>
            </a:r>
            <a:r>
              <a:rPr lang="de-DE" altLang="de-DE" baseline="-25000" err="1"/>
              <a:t>c</a:t>
            </a:r>
            <a:r>
              <a:rPr lang="de-DE" altLang="de-DE" baseline="-25000"/>
              <a:t> </a:t>
            </a:r>
            <a:r>
              <a:rPr lang="de-DE" altLang="de-DE"/>
              <a:t>= 117 G</a:t>
            </a:r>
            <a:endParaRPr lang="de-DE" altLang="de-DE" baseline="-25000"/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02BACC40-0328-FEC1-6E58-7035124F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4402"/>
            <a:ext cx="386556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30">
            <a:extLst>
              <a:ext uri="{FF2B5EF4-FFF2-40B4-BE49-F238E27FC236}">
                <a16:creationId xmlns:a16="http://schemas.microsoft.com/office/drawing/2014/main" id="{D8D5EE7D-5F63-3F9E-F87F-0495A417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1864"/>
            <a:ext cx="3857625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31">
            <a:extLst>
              <a:ext uri="{FF2B5EF4-FFF2-40B4-BE49-F238E27FC236}">
                <a16:creationId xmlns:a16="http://schemas.microsoft.com/office/drawing/2014/main" id="{E75A922E-E9B7-3F0D-82B1-7B11778B1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148589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B</a:t>
            </a:r>
            <a:r>
              <a:rPr lang="de-DE" altLang="de-DE" baseline="-25000"/>
              <a:t>c </a:t>
            </a:r>
            <a:r>
              <a:rPr lang="de-DE" altLang="de-DE"/>
              <a:t>= 507 G</a:t>
            </a:r>
            <a:endParaRPr lang="de-DE" altLang="de-DE" baseline="-25000"/>
          </a:p>
        </p:txBody>
      </p:sp>
      <p:sp>
        <p:nvSpPr>
          <p:cNvPr id="8" name="Text Box 1033">
            <a:extLst>
              <a:ext uri="{FF2B5EF4-FFF2-40B4-BE49-F238E27FC236}">
                <a16:creationId xmlns:a16="http://schemas.microsoft.com/office/drawing/2014/main" id="{FD9E6471-E5CE-7F75-F5AC-58D4BE5E1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9" y="3775527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Deuterium</a:t>
            </a:r>
            <a:endParaRPr lang="de-DE" altLang="de-DE" baseline="-25000"/>
          </a:p>
        </p:txBody>
      </p:sp>
      <p:sp>
        <p:nvSpPr>
          <p:cNvPr id="9" name="Text Box 1034">
            <a:extLst>
              <a:ext uri="{FF2B5EF4-FFF2-40B4-BE49-F238E27FC236}">
                <a16:creationId xmlns:a16="http://schemas.microsoft.com/office/drawing/2014/main" id="{2AF24D76-70AC-6FD2-69CF-E56FB3DE8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760074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Hydrogen</a:t>
            </a:r>
            <a:endParaRPr lang="de-DE" altLang="de-DE" baseline="-25000"/>
          </a:p>
        </p:txBody>
      </p:sp>
      <p:pic>
        <p:nvPicPr>
          <p:cNvPr id="10" name="Picture 1035">
            <a:extLst>
              <a:ext uri="{FF2B5EF4-FFF2-40B4-BE49-F238E27FC236}">
                <a16:creationId xmlns:a16="http://schemas.microsoft.com/office/drawing/2014/main" id="{67E137E7-C1D5-6BFE-641E-FF7751D6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40714"/>
            <a:ext cx="20288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36">
            <a:extLst>
              <a:ext uri="{FF2B5EF4-FFF2-40B4-BE49-F238E27FC236}">
                <a16:creationId xmlns:a16="http://schemas.microsoft.com/office/drawing/2014/main" id="{087B9C4C-F4B7-E942-06D2-53FD4DCF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40714"/>
            <a:ext cx="21526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8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5C64CC-BC6A-2BF5-CE0F-D93A0157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err="1"/>
              <a:t>Ionization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electron</a:t>
            </a:r>
            <a:r>
              <a:rPr lang="de-DE"/>
              <a:t> </a:t>
            </a:r>
            <a:r>
              <a:rPr lang="de-DE" err="1"/>
              <a:t>bombardment</a:t>
            </a:r>
            <a:r>
              <a:rPr lang="de-DE"/>
              <a:t> (NIM 25 (1963) 67-76)</a:t>
            </a:r>
          </a:p>
          <a:p>
            <a:r>
              <a:rPr lang="de-DE" err="1"/>
              <a:t>Improvement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strong </a:t>
            </a:r>
            <a:r>
              <a:rPr lang="de-DE" err="1"/>
              <a:t>field</a:t>
            </a:r>
            <a:r>
              <a:rPr lang="de-DE"/>
              <a:t> </a:t>
            </a:r>
            <a:r>
              <a:rPr lang="de-DE" err="1"/>
              <a:t>ionizers</a:t>
            </a:r>
            <a:r>
              <a:rPr lang="de-DE"/>
              <a:t> (e.g. </a:t>
            </a:r>
            <a:r>
              <a:rPr lang="de-DE" err="1"/>
              <a:t>Glavish</a:t>
            </a:r>
            <a:r>
              <a:rPr lang="de-DE"/>
              <a:t> NIM 65 (1968) 1-7)</a:t>
            </a:r>
            <a:br>
              <a:rPr lang="de-DE"/>
            </a:b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confinement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electrons</a:t>
            </a:r>
            <a:r>
              <a:rPr lang="de-DE"/>
              <a:t> in a </a:t>
            </a:r>
            <a:r>
              <a:rPr lang="de-DE" err="1"/>
              <a:t>solenoid</a:t>
            </a:r>
            <a:r>
              <a:rPr lang="de-DE"/>
              <a:t>: </a:t>
            </a:r>
            <a:r>
              <a:rPr lang="de-DE" err="1"/>
              <a:t>from</a:t>
            </a:r>
            <a:r>
              <a:rPr lang="de-DE"/>
              <a:t> 0.2 µA </a:t>
            </a:r>
            <a:r>
              <a:rPr lang="de-DE" err="1"/>
              <a:t>to</a:t>
            </a:r>
            <a:r>
              <a:rPr lang="de-DE"/>
              <a:t> ~ 0.5 µA p P = 90 %</a:t>
            </a:r>
          </a:p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1533B5-DF3B-F356-C8A9-802C724F8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First </a:t>
            </a:r>
            <a:r>
              <a:rPr lang="de-DE" err="1"/>
              <a:t>polarized</a:t>
            </a:r>
            <a:r>
              <a:rPr lang="de-DE"/>
              <a:t> </a:t>
            </a:r>
            <a:r>
              <a:rPr lang="de-DE" err="1"/>
              <a:t>protons</a:t>
            </a:r>
            <a:r>
              <a:rPr lang="de-DE"/>
              <a:t> / </a:t>
            </a:r>
            <a:r>
              <a:rPr lang="de-DE" err="1"/>
              <a:t>deuteron</a:t>
            </a:r>
            <a:r>
              <a:rPr lang="de-DE"/>
              <a:t> </a:t>
            </a:r>
            <a:r>
              <a:rPr lang="de-DE" err="1"/>
              <a:t>sources</a:t>
            </a:r>
            <a:endParaRPr lang="de-DE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B70304F-E735-FE9E-F295-ABF08DE5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3480" r="9206" b="34624"/>
          <a:stretch>
            <a:fillRect/>
          </a:stretch>
        </p:blipFill>
        <p:spPr bwMode="auto">
          <a:xfrm>
            <a:off x="4349098" y="2142331"/>
            <a:ext cx="4445620" cy="26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B106BF-5962-6577-770B-CFE7E757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30" y="2083827"/>
            <a:ext cx="3843409" cy="28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AEAC5A-3068-5898-7044-ADBECC871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Negative </a:t>
            </a:r>
            <a:r>
              <a:rPr lang="de-DE" err="1"/>
              <a:t>polarized</a:t>
            </a:r>
            <a:r>
              <a:rPr lang="de-DE"/>
              <a:t> </a:t>
            </a:r>
            <a:r>
              <a:rPr lang="de-DE" err="1"/>
              <a:t>deuterons</a:t>
            </a:r>
            <a:endParaRPr lang="de-D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3C4D29-D5E4-20C4-32EB-7F7E9B5DF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2800" r="2802"/>
          <a:stretch>
            <a:fillRect/>
          </a:stretch>
        </p:blipFill>
        <p:spPr bwMode="auto">
          <a:xfrm>
            <a:off x="317634" y="1087438"/>
            <a:ext cx="3405930" cy="36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8C49537-74FA-66D1-4859-C70EE43323BC}"/>
              </a:ext>
            </a:extLst>
          </p:cNvPr>
          <p:cNvSpPr txBox="1"/>
          <p:nvPr/>
        </p:nvSpPr>
        <p:spPr>
          <a:xfrm>
            <a:off x="1822312" y="3020227"/>
            <a:ext cx="359812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en-US" dirty="0"/>
              <a:t> beam 0.4x10</a:t>
            </a:r>
            <a:r>
              <a:rPr lang="en-US" baseline="30000" dirty="0"/>
              <a:t>16</a:t>
            </a:r>
            <a:r>
              <a:rPr lang="en-US" dirty="0"/>
              <a:t> /s</a:t>
            </a:r>
          </a:p>
          <a:p>
            <a:r>
              <a:rPr lang="en-US" dirty="0"/>
              <a:t>H</a:t>
            </a:r>
            <a:r>
              <a:rPr lang="en-US" baseline="30000" dirty="0"/>
              <a:t>+ </a:t>
            </a:r>
            <a:r>
              <a:rPr lang="en-US" dirty="0"/>
              <a:t>beam 0.15 mA = 10</a:t>
            </a:r>
            <a:r>
              <a:rPr lang="en-US" baseline="30000" dirty="0"/>
              <a:t>12</a:t>
            </a:r>
            <a:r>
              <a:rPr lang="en-US" dirty="0"/>
              <a:t> /s</a:t>
            </a:r>
          </a:p>
          <a:p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beam  0.15 </a:t>
            </a:r>
            <a:r>
              <a:rPr lang="en-US" dirty="0" err="1"/>
              <a:t>nA</a:t>
            </a:r>
            <a:r>
              <a:rPr lang="en-US" dirty="0"/>
              <a:t> =10</a:t>
            </a:r>
            <a:r>
              <a:rPr lang="en-US" baseline="30000" dirty="0"/>
              <a:t>8</a:t>
            </a:r>
            <a:r>
              <a:rPr lang="en-US" dirty="0"/>
              <a:t> /s</a:t>
            </a:r>
          </a:p>
          <a:p>
            <a:r>
              <a:rPr lang="en-US" dirty="0"/>
              <a:t>P = 0.47 (weak field)</a:t>
            </a:r>
          </a:p>
          <a:p>
            <a:r>
              <a:rPr lang="en-US" dirty="0"/>
              <a:t>Ionizer: 0.2A electrons, 250 eV</a:t>
            </a:r>
          </a:p>
          <a:p>
            <a:r>
              <a:rPr lang="en-US" dirty="0"/>
              <a:t>Ionizer efficiency 0.25x10</a:t>
            </a:r>
            <a:r>
              <a:rPr lang="en-US" baseline="30000" dirty="0"/>
              <a:t>-4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25E6E0-3BE9-2933-441A-2C67F338F136}"/>
              </a:ext>
            </a:extLst>
          </p:cNvPr>
          <p:cNvSpPr txBox="1"/>
          <p:nvPr/>
        </p:nvSpPr>
        <p:spPr>
          <a:xfrm>
            <a:off x="4572000" y="1508883"/>
            <a:ext cx="46252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First source of negative polarized D (1964)</a:t>
            </a:r>
          </a:p>
          <a:p>
            <a:r>
              <a:rPr lang="en-US" err="1"/>
              <a:t>Gruebler</a:t>
            </a:r>
            <a:r>
              <a:rPr lang="en-US"/>
              <a:t>, Schwandt, Yule, </a:t>
            </a:r>
            <a:r>
              <a:rPr lang="en-US" err="1"/>
              <a:t>Haeberli</a:t>
            </a:r>
            <a:endParaRPr lang="en-US"/>
          </a:p>
          <a:p>
            <a:r>
              <a:rPr lang="en-US"/>
              <a:t>NIM 41 (1965) 245-254)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E9AC81C-D27E-AC17-A8B3-A558A1C81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99" y="2601251"/>
            <a:ext cx="2418544" cy="23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8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0CCBB7-1B66-E528-0335-9EE868920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err="1"/>
              <a:t>From</a:t>
            </a:r>
            <a:r>
              <a:rPr lang="de-DE"/>
              <a:t> µA </a:t>
            </a:r>
            <a:r>
              <a:rPr lang="de-DE" err="1"/>
              <a:t>to</a:t>
            </a:r>
            <a:r>
              <a:rPr lang="de-DE"/>
              <a:t> mA </a:t>
            </a:r>
            <a:r>
              <a:rPr lang="de-DE" err="1"/>
              <a:t>intensities</a:t>
            </a:r>
            <a:r>
              <a:rPr lang="de-DE"/>
              <a:t> (Bonn 1982 - 1988)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8CE4F9F-91D6-3554-1D7E-92FB36DAAC12}"/>
              </a:ext>
            </a:extLst>
          </p:cNvPr>
          <p:cNvGrpSpPr>
            <a:grpSpLocks noChangeAspect="1"/>
          </p:cNvGrpSpPr>
          <p:nvPr/>
        </p:nvGrpSpPr>
        <p:grpSpPr>
          <a:xfrm>
            <a:off x="873467" y="1017589"/>
            <a:ext cx="6987654" cy="3903866"/>
            <a:chOff x="0" y="1017588"/>
            <a:chExt cx="9144000" cy="510857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13793C8-6B70-B255-CD51-CA4311A29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11884" b="13806"/>
            <a:stretch>
              <a:fillRect/>
            </a:stretch>
          </p:blipFill>
          <p:spPr bwMode="auto">
            <a:xfrm>
              <a:off x="688975" y="1017588"/>
              <a:ext cx="4624388" cy="510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52">
              <a:extLst>
                <a:ext uri="{FF2B5EF4-FFF2-40B4-BE49-F238E27FC236}">
                  <a16:creationId xmlns:a16="http://schemas.microsoft.com/office/drawing/2014/main" id="{55A3C240-3DB1-9DE3-6441-8F6AF86B5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14425"/>
              <a:ext cx="4602163" cy="4922838"/>
              <a:chOff x="0" y="702"/>
              <a:chExt cx="2899" cy="3101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DA2A15CA-3C0F-E9C8-3871-BCA288850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" y="1496"/>
                <a:ext cx="786" cy="2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E37DC67-059C-ADDA-8698-0F35729A9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373"/>
                <a:ext cx="546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de-DE" sz="1600">
                    <a:solidFill>
                      <a:srgbClr val="CC3300"/>
                    </a:solidFill>
                  </a:rPr>
                  <a:t>Solenoid</a:t>
                </a:r>
              </a:p>
              <a:p>
                <a:pPr algn="ctr"/>
                <a:r>
                  <a:rPr lang="en-US" altLang="de-DE" sz="1600">
                    <a:solidFill>
                      <a:srgbClr val="D60093"/>
                    </a:solidFill>
                  </a:rPr>
                  <a:t>(&lt;4 Tesla</a:t>
                </a:r>
                <a:r>
                  <a:rPr lang="en-US" altLang="de-DE" sz="1600">
                    <a:solidFill>
                      <a:srgbClr val="CC3300"/>
                    </a:solidFill>
                  </a:rPr>
                  <a:t>)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3CE4C9-69B7-DCBA-CACE-BDFD4EB07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2075"/>
                <a:ext cx="141" cy="1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AEEB15-B67B-73E5-4A42-4BD36DB2D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2177"/>
                <a:ext cx="237" cy="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D2AA1B-A3BB-0245-8BBA-C01CC35B4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" y="2276"/>
                <a:ext cx="69" cy="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2FC8C2-10DC-2B3E-FA71-93C92C51B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" y="2780"/>
                <a:ext cx="46" cy="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B0459B-80A8-E0EF-AADE-A22D8B959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" y="2308"/>
                <a:ext cx="56" cy="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BD53A1D3-E856-D0C1-7BB8-C78367CCF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3" y="2795"/>
                <a:ext cx="499" cy="97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94998115-444C-C2EB-FE8C-8D32E621A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0" y="2137"/>
                <a:ext cx="487" cy="179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6FDA3BB7-CBE7-16D5-C2FB-F9D44A53B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6" y="2732"/>
                <a:ext cx="6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1600">
                    <a:solidFill>
                      <a:srgbClr val="CC3300"/>
                    </a:solidFill>
                  </a:rPr>
                  <a:t>1</a:t>
                </a:r>
                <a:r>
                  <a:rPr lang="en-US" altLang="de-DE" sz="1600" baseline="30000">
                    <a:solidFill>
                      <a:srgbClr val="CC3300"/>
                    </a:solidFill>
                  </a:rPr>
                  <a:t>st</a:t>
                </a:r>
                <a:r>
                  <a:rPr lang="en-US" altLang="de-DE" sz="1600">
                    <a:solidFill>
                      <a:srgbClr val="CC3300"/>
                    </a:solidFill>
                  </a:rPr>
                  <a:t> 6-Pole</a:t>
                </a:r>
              </a:p>
            </p:txBody>
          </p:sp>
          <p:sp>
            <p:nvSpPr>
              <p:cNvPr id="16" name="Text Box 15">
                <a:extLst>
                  <a:ext uri="{FF2B5EF4-FFF2-40B4-BE49-F238E27FC236}">
                    <a16:creationId xmlns:a16="http://schemas.microsoft.com/office/drawing/2014/main" id="{62DE3301-1A86-0758-5106-AD6601FE24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" y="1943"/>
                <a:ext cx="64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1600">
                    <a:solidFill>
                      <a:srgbClr val="CC3300"/>
                    </a:solidFill>
                  </a:rPr>
                  <a:t>2</a:t>
                </a:r>
                <a:r>
                  <a:rPr lang="en-US" altLang="de-DE" sz="1600" baseline="30000">
                    <a:solidFill>
                      <a:srgbClr val="CC3300"/>
                    </a:solidFill>
                  </a:rPr>
                  <a:t>nd</a:t>
                </a:r>
                <a:r>
                  <a:rPr lang="en-US" altLang="de-DE" sz="1600">
                    <a:solidFill>
                      <a:srgbClr val="CC3300"/>
                    </a:solidFill>
                  </a:rPr>
                  <a:t> 6-Pole</a:t>
                </a: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E7FE173C-B181-4EE0-64BC-1187B02CF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" y="2503"/>
                <a:ext cx="152" cy="2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FFB90106-5C99-0D55-D4D3-C6C68BCC7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2" y="2364"/>
                <a:ext cx="24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1600">
                    <a:solidFill>
                      <a:srgbClr val="009900"/>
                    </a:solidFill>
                  </a:rPr>
                  <a:t>IF</a:t>
                </a:r>
              </a:p>
            </p:txBody>
          </p:sp>
          <p:sp>
            <p:nvSpPr>
              <p:cNvPr id="19" name="Text Box 20">
                <a:extLst>
                  <a:ext uri="{FF2B5EF4-FFF2-40B4-BE49-F238E27FC236}">
                    <a16:creationId xmlns:a16="http://schemas.microsoft.com/office/drawing/2014/main" id="{3200E14B-E511-D37C-241B-6AC029248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583"/>
                <a:ext cx="31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1600">
                    <a:solidFill>
                      <a:srgbClr val="009900"/>
                    </a:solidFill>
                  </a:rPr>
                  <a:t>WF</a:t>
                </a:r>
              </a:p>
            </p:txBody>
          </p:sp>
          <p:sp>
            <p:nvSpPr>
              <p:cNvPr id="20" name="Line 4">
                <a:extLst>
                  <a:ext uri="{FF2B5EF4-FFF2-40B4-BE49-F238E27FC236}">
                    <a16:creationId xmlns:a16="http://schemas.microsoft.com/office/drawing/2014/main" id="{30C1FDB5-54DB-A4E2-E698-56A371BE4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" y="1586"/>
                <a:ext cx="477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AD99472E-8059-8555-4061-450681EA2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4" y="2660"/>
                <a:ext cx="108" cy="5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5">
                <a:extLst>
                  <a:ext uri="{FF2B5EF4-FFF2-40B4-BE49-F238E27FC236}">
                    <a16:creationId xmlns:a16="http://schemas.microsoft.com/office/drawing/2014/main" id="{F3E3AFBF-F3BB-7408-E974-4BB9521D6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" y="704"/>
                <a:ext cx="9" cy="30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6">
                <a:extLst>
                  <a:ext uri="{FF2B5EF4-FFF2-40B4-BE49-F238E27FC236}">
                    <a16:creationId xmlns:a16="http://schemas.microsoft.com/office/drawing/2014/main" id="{3738D1C7-9715-5B5F-4C71-76FD90C9F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702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7">
                <a:extLst>
                  <a:ext uri="{FF2B5EF4-FFF2-40B4-BE49-F238E27FC236}">
                    <a16:creationId xmlns:a16="http://schemas.microsoft.com/office/drawing/2014/main" id="{38810559-4C80-0E52-396F-171BBCE82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" y="3799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 Box 28">
                <a:extLst>
                  <a:ext uri="{FF2B5EF4-FFF2-40B4-BE49-F238E27FC236}">
                    <a16:creationId xmlns:a16="http://schemas.microsoft.com/office/drawing/2014/main" id="{FF0753B8-2F4D-DD76-E64E-A466FB0F5B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218"/>
                <a:ext cx="471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2000"/>
                  <a:t>1.8 m</a:t>
                </a:r>
              </a:p>
            </p:txBody>
          </p:sp>
          <p:sp>
            <p:nvSpPr>
              <p:cNvPr id="26" name="Rectangle 29">
                <a:extLst>
                  <a:ext uri="{FF2B5EF4-FFF2-40B4-BE49-F238E27FC236}">
                    <a16:creationId xmlns:a16="http://schemas.microsoft.com/office/drawing/2014/main" id="{83B8ADE3-F4E2-C4C4-68AB-8E7E3D314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399"/>
                <a:ext cx="640" cy="4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47F15C3F-3889-9F5B-773A-E06154943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2002"/>
                <a:ext cx="412" cy="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Text Box 32">
                <a:extLst>
                  <a:ext uri="{FF2B5EF4-FFF2-40B4-BE49-F238E27FC236}">
                    <a16:creationId xmlns:a16="http://schemas.microsoft.com/office/drawing/2014/main" id="{FD4B856E-7FAC-2E2E-5272-D06CF51F7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" y="1448"/>
                <a:ext cx="6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de-DE" sz="1800"/>
                  <a:t>Penning</a:t>
                </a:r>
              </a:p>
              <a:p>
                <a:pPr algn="ctr"/>
                <a:r>
                  <a:rPr lang="en-US" altLang="de-DE" sz="1800"/>
                  <a:t>Ionizer</a:t>
                </a:r>
              </a:p>
            </p:txBody>
          </p:sp>
          <p:sp>
            <p:nvSpPr>
              <p:cNvPr id="29" name="Text Box 34">
                <a:extLst>
                  <a:ext uri="{FF2B5EF4-FFF2-40B4-BE49-F238E27FC236}">
                    <a16:creationId xmlns:a16="http://schemas.microsoft.com/office/drawing/2014/main" id="{439AEF25-B97F-F333-1E44-70FC3E7FC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" y="3414"/>
                <a:ext cx="8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1800"/>
                  <a:t>Dissociator</a:t>
                </a:r>
              </a:p>
            </p:txBody>
          </p:sp>
          <p:sp>
            <p:nvSpPr>
              <p:cNvPr id="30" name="Rectangle 35">
                <a:extLst>
                  <a:ext uri="{FF2B5EF4-FFF2-40B4-BE49-F238E27FC236}">
                    <a16:creationId xmlns:a16="http://schemas.microsoft.com/office/drawing/2014/main" id="{C0195F68-060C-957C-CE03-6470AF95F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" y="2825"/>
                <a:ext cx="586" cy="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4C4426BA-9CBE-9145-C9E7-F09323F87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" y="2604"/>
                <a:ext cx="795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de-DE" sz="1800"/>
                  <a:t>6-Poles &amp;</a:t>
                </a:r>
              </a:p>
              <a:p>
                <a:pPr algn="ctr"/>
                <a:r>
                  <a:rPr lang="en-US" altLang="de-DE" sz="1800"/>
                  <a:t>Transitions</a:t>
                </a:r>
              </a:p>
            </p:txBody>
          </p:sp>
        </p:grp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1FC811D0-131C-4370-8C5F-FB684EF3A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513" y="3513138"/>
              <a:ext cx="1712912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5FEA57DF-A255-A4AA-E6F2-C7107E013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88" y="4803775"/>
              <a:ext cx="4978400" cy="44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AutoShape 41">
              <a:extLst>
                <a:ext uri="{FF2B5EF4-FFF2-40B4-BE49-F238E27FC236}">
                  <a16:creationId xmlns:a16="http://schemas.microsoft.com/office/drawing/2014/main" id="{1BD791D8-AC5D-A76A-D98C-25050E9E4B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56113" y="1612900"/>
              <a:ext cx="339725" cy="1493838"/>
            </a:xfrm>
            <a:prstGeom prst="rightBrace">
              <a:avLst>
                <a:gd name="adj1" fmla="val 3664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de-DE" sz="1600" b="0">
                <a:solidFill>
                  <a:srgbClr val="0000FF"/>
                </a:solidFill>
              </a:endParaRPr>
            </a:p>
          </p:txBody>
        </p:sp>
        <p:sp>
          <p:nvSpPr>
            <p:cNvPr id="35" name="Text Box 43">
              <a:extLst>
                <a:ext uri="{FF2B5EF4-FFF2-40B4-BE49-F238E27FC236}">
                  <a16:creationId xmlns:a16="http://schemas.microsoft.com/office/drawing/2014/main" id="{BFE6A61F-E7A7-E71E-DF56-27ED3EF85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438" y="1566863"/>
              <a:ext cx="3148012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0"/>
                <a:t>System with 8 electrostatic electrodes,</a:t>
              </a:r>
            </a:p>
            <a:p>
              <a:r>
                <a:rPr lang="en-US" altLang="de-DE" sz="1600" b="0"/>
                <a:t>magnetic and electrostatic mirror.</a:t>
              </a:r>
            </a:p>
          </p:txBody>
        </p:sp>
        <p:sp>
          <p:nvSpPr>
            <p:cNvPr id="36" name="AutoShape 44">
              <a:extLst>
                <a:ext uri="{FF2B5EF4-FFF2-40B4-BE49-F238E27FC236}">
                  <a16:creationId xmlns:a16="http://schemas.microsoft.com/office/drawing/2014/main" id="{82199700-EF46-A47A-F0DC-5AC1917D5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0" y="2279650"/>
              <a:ext cx="517525" cy="182563"/>
            </a:xfrm>
            <a:prstGeom prst="curvedDownArrow">
              <a:avLst>
                <a:gd name="adj1" fmla="val 56695"/>
                <a:gd name="adj2" fmla="val 113391"/>
                <a:gd name="adj3" fmla="val 33333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Text Box 45">
              <a:extLst>
                <a:ext uri="{FF2B5EF4-FFF2-40B4-BE49-F238E27FC236}">
                  <a16:creationId xmlns:a16="http://schemas.microsoft.com/office/drawing/2014/main" id="{2B099B99-857D-97A1-2D40-E9648014A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2205038"/>
              <a:ext cx="3411537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de-DE" sz="1600" b="0">
                  <a:solidFill>
                    <a:srgbClr val="D60093"/>
                  </a:solidFill>
                </a:rPr>
                <a:t> Strongly coupled system with hysteresis</a:t>
              </a:r>
            </a:p>
            <a:p>
              <a:pPr>
                <a:buFontTx/>
                <a:buChar char="•"/>
              </a:pPr>
              <a:r>
                <a:rPr lang="en-US" altLang="de-DE" sz="1600" b="0">
                  <a:solidFill>
                    <a:srgbClr val="D60093"/>
                  </a:solidFill>
                </a:rPr>
                <a:t> Large potential depression</a:t>
              </a:r>
            </a:p>
            <a:p>
              <a:pPr>
                <a:buFontTx/>
                <a:buChar char="•"/>
              </a:pPr>
              <a:r>
                <a:rPr lang="en-US" altLang="de-DE" sz="1600" b="0">
                  <a:solidFill>
                    <a:srgbClr val="D60093"/>
                  </a:solidFill>
                </a:rPr>
                <a:t> Noisy</a:t>
              </a:r>
            </a:p>
          </p:txBody>
        </p:sp>
        <p:sp>
          <p:nvSpPr>
            <p:cNvPr id="38" name="AutoShape 46">
              <a:extLst>
                <a:ext uri="{FF2B5EF4-FFF2-40B4-BE49-F238E27FC236}">
                  <a16:creationId xmlns:a16="http://schemas.microsoft.com/office/drawing/2014/main" id="{63FEE850-CDAE-5439-197B-02A36CC29E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56113" y="3324225"/>
              <a:ext cx="339725" cy="1290638"/>
            </a:xfrm>
            <a:prstGeom prst="rightBrace">
              <a:avLst>
                <a:gd name="adj1" fmla="val 316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de-DE" sz="1600" b="0">
                <a:solidFill>
                  <a:srgbClr val="0000FF"/>
                </a:solidFill>
              </a:endParaRPr>
            </a:p>
          </p:txBody>
        </p:sp>
        <p:sp>
          <p:nvSpPr>
            <p:cNvPr id="39" name="Text Box 47">
              <a:extLst>
                <a:ext uri="{FF2B5EF4-FFF2-40B4-BE49-F238E27FC236}">
                  <a16:creationId xmlns:a16="http://schemas.microsoft.com/office/drawing/2014/main" id="{3BF2D2C4-339F-32E3-F2BE-D03B10439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438" y="3281362"/>
              <a:ext cx="4373562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0"/>
                <a:t>System with compressor (2</a:t>
              </a:r>
              <a:r>
                <a:rPr lang="en-US" altLang="de-DE" sz="1600" b="0" baseline="30000"/>
                <a:t>nd</a:t>
              </a:r>
              <a:r>
                <a:rPr lang="en-US" altLang="de-DE" sz="1600" b="0"/>
                <a:t>) 6-pole magnet </a:t>
              </a:r>
            </a:p>
            <a:p>
              <a:r>
                <a:rPr lang="en-US" altLang="de-DE" sz="1600" b="0"/>
                <a:t>and tapered (1st) 6-pole magnet.</a:t>
              </a:r>
            </a:p>
            <a:p>
              <a:r>
                <a:rPr lang="en-US" altLang="de-DE" sz="1600" b="0"/>
                <a:t>Transitions suffer from the stray-field of the solenoid</a:t>
              </a:r>
            </a:p>
          </p:txBody>
        </p:sp>
        <p:sp>
          <p:nvSpPr>
            <p:cNvPr id="40" name="Text Box 48">
              <a:extLst>
                <a:ext uri="{FF2B5EF4-FFF2-40B4-BE49-F238E27FC236}">
                  <a16:creationId xmlns:a16="http://schemas.microsoft.com/office/drawing/2014/main" id="{B73A7ADF-4A71-790C-D6A4-280A4FA6D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750" y="4122738"/>
              <a:ext cx="35528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de-DE" sz="1600" b="0">
                  <a:solidFill>
                    <a:srgbClr val="0000FF"/>
                  </a:solidFill>
                </a:rPr>
                <a:t> Beam handling matched to cooled nozzle</a:t>
              </a:r>
            </a:p>
            <a:p>
              <a:pPr>
                <a:buFontTx/>
                <a:buChar char="•"/>
              </a:pPr>
              <a:r>
                <a:rPr lang="en-US" altLang="de-DE" sz="1600" b="0">
                  <a:solidFill>
                    <a:srgbClr val="D60093"/>
                  </a:solidFill>
                </a:rPr>
                <a:t> Polarization suboptimal</a:t>
              </a:r>
            </a:p>
          </p:txBody>
        </p:sp>
        <p:sp>
          <p:nvSpPr>
            <p:cNvPr id="41" name="AutoShape 49">
              <a:extLst>
                <a:ext uri="{FF2B5EF4-FFF2-40B4-BE49-F238E27FC236}">
                  <a16:creationId xmlns:a16="http://schemas.microsoft.com/office/drawing/2014/main" id="{3CCCC664-087F-D202-2B0E-16932F1CD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213" y="4179888"/>
              <a:ext cx="517525" cy="182562"/>
            </a:xfrm>
            <a:prstGeom prst="curvedDownArrow">
              <a:avLst>
                <a:gd name="adj1" fmla="val 56696"/>
                <a:gd name="adj2" fmla="val 113392"/>
                <a:gd name="adj3" fmla="val 33333"/>
              </a:avLst>
            </a:pr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AutoShape 50">
              <a:extLst>
                <a:ext uri="{FF2B5EF4-FFF2-40B4-BE49-F238E27FC236}">
                  <a16:creationId xmlns:a16="http://schemas.microsoft.com/office/drawing/2014/main" id="{30394914-362A-3288-D131-B58239506A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56113" y="5006975"/>
              <a:ext cx="339725" cy="752475"/>
            </a:xfrm>
            <a:prstGeom prst="rightBrace">
              <a:avLst>
                <a:gd name="adj1" fmla="val 18458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de-DE" sz="1600" b="0">
                <a:solidFill>
                  <a:srgbClr val="0000FF"/>
                </a:solidFill>
              </a:endParaRPr>
            </a:p>
          </p:txBody>
        </p:sp>
        <p:sp>
          <p:nvSpPr>
            <p:cNvPr id="43" name="Text Box 51">
              <a:extLst>
                <a:ext uri="{FF2B5EF4-FFF2-40B4-BE49-F238E27FC236}">
                  <a16:creationId xmlns:a16="http://schemas.microsoft.com/office/drawing/2014/main" id="{09232EC8-1FAB-3FB3-7A8B-C450A88FA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438" y="4933950"/>
              <a:ext cx="19272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0" dirty="0"/>
                <a:t>Nozzle cooled to 77K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30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53BD-F884-6218-90BC-7E30B4C1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Precision </a:t>
            </a:r>
            <a:r>
              <a:rPr lang="de-DE" err="1"/>
              <a:t>of</a:t>
            </a:r>
            <a:r>
              <a:rPr lang="de-DE"/>
              <a:t> beam </a:t>
            </a:r>
            <a:r>
              <a:rPr lang="de-DE" err="1"/>
              <a:t>control</a:t>
            </a:r>
            <a:r>
              <a:rPr lang="de-DE"/>
              <a:t>: Penning vs. ECR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25DDC86-C4CD-C4FD-6958-A65DACAE53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4973" y="1200150"/>
            <a:ext cx="2863054" cy="3394075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9CED137-D69F-046D-92C1-1359B6FE2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1112" y="1200150"/>
            <a:ext cx="2414528" cy="3394075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71DD73-B152-8EAA-3557-AC3A1B8A8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12" y="1203028"/>
            <a:ext cx="2333011" cy="167863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0B81FFB-1396-1CD2-6271-8EFD2449D127}"/>
              </a:ext>
            </a:extLst>
          </p:cNvPr>
          <p:cNvSpPr txBox="1"/>
          <p:nvPr/>
        </p:nvSpPr>
        <p:spPr>
          <a:xfrm>
            <a:off x="7028597" y="3343701"/>
            <a:ext cx="1909926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Eversheim</a:t>
            </a:r>
            <a:r>
              <a:rPr lang="de-DE" dirty="0"/>
              <a:t> et al.</a:t>
            </a:r>
          </a:p>
          <a:p>
            <a:pPr algn="l"/>
            <a:r>
              <a:rPr lang="de-DE" dirty="0"/>
              <a:t>NIM A 371 (1996) 345-350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C7E180-965B-24DC-F924-8CCBB5C007D5}"/>
              </a:ext>
            </a:extLst>
          </p:cNvPr>
          <p:cNvSpPr txBox="1"/>
          <p:nvPr/>
        </p:nvSpPr>
        <p:spPr>
          <a:xfrm>
            <a:off x="3908028" y="4594225"/>
            <a:ext cx="4903464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Lesson learned: Source quality is mandatory.</a:t>
            </a:r>
          </a:p>
        </p:txBody>
      </p:sp>
    </p:spTree>
    <p:extLst>
      <p:ext uri="{BB962C8B-B14F-4D97-AF65-F5344CB8AC3E}">
        <p14:creationId xmlns:p14="http://schemas.microsoft.com/office/powerpoint/2010/main" val="260936396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ir-gsi-folienmaster_2019_16zu9.potx" id="{EC504D8F-9518-441F-A566-B52425CE6648}" vid="{F59158B7-1249-4AA2-916A-8C2DBEFC308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1033</Words>
  <Application>Microsoft Macintosh PowerPoint</Application>
  <PresentationFormat>On-screen Show (16:9)</PresentationFormat>
  <Paragraphs>155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Symbol</vt:lpstr>
      <vt:lpstr>Times</vt:lpstr>
      <vt:lpstr>Wingdings</vt:lpstr>
      <vt:lpstr>fair-gsi-folienmaster_2017_onering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Precision of beam control: Penning vs. ECR</vt:lpstr>
      <vt:lpstr>From µA to mA intensities: Quality is mandatory</vt:lpstr>
      <vt:lpstr>PowerPoint Presentation</vt:lpstr>
      <vt:lpstr>INR-RAS: Unique plasma injector of deuterium plasma enriched by D- ions (A. Belov et al.)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 Manipulation Tools @ COSY</vt:lpstr>
      <vt:lpstr>PowerPoint Presentation</vt:lpstr>
      <vt:lpstr>Application of machine learning - 2023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Gebel, Ralf</dc:creator>
  <cp:lastModifiedBy>Rathmann, Frank</cp:lastModifiedBy>
  <cp:revision>3</cp:revision>
  <dcterms:created xsi:type="dcterms:W3CDTF">2025-03-03T13:24:57Z</dcterms:created>
  <dcterms:modified xsi:type="dcterms:W3CDTF">2025-03-09T23:20:33Z</dcterms:modified>
</cp:coreProperties>
</file>