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 id="2147484054" r:id="rId2"/>
    <p:sldMasterId id="2147484043" r:id="rId3"/>
    <p:sldMasterId id="2147484132" r:id="rId4"/>
    <p:sldMasterId id="2147484180" r:id="rId5"/>
    <p:sldMasterId id="2147484204" r:id="rId6"/>
    <p:sldMasterId id="2147484218" r:id="rId7"/>
    <p:sldMasterId id="2147484242" r:id="rId8"/>
  </p:sldMasterIdLst>
  <p:notesMasterIdLst>
    <p:notesMasterId r:id="rId25"/>
  </p:notesMasterIdLst>
  <p:handoutMasterIdLst>
    <p:handoutMasterId r:id="rId26"/>
  </p:handoutMasterIdLst>
  <p:sldIdLst>
    <p:sldId id="1207" r:id="rId9"/>
    <p:sldId id="1214" r:id="rId10"/>
    <p:sldId id="1216" r:id="rId11"/>
    <p:sldId id="1186" r:id="rId12"/>
    <p:sldId id="1187" r:id="rId13"/>
    <p:sldId id="1203" r:id="rId14"/>
    <p:sldId id="441" r:id="rId15"/>
    <p:sldId id="1189" r:id="rId16"/>
    <p:sldId id="1211" r:id="rId17"/>
    <p:sldId id="1209" r:id="rId18"/>
    <p:sldId id="1210" r:id="rId19"/>
    <p:sldId id="1206" r:id="rId20"/>
    <p:sldId id="1192" r:id="rId21"/>
    <p:sldId id="1212" r:id="rId22"/>
    <p:sldId id="1215" r:id="rId23"/>
    <p:sldId id="420" r:id="rId24"/>
  </p:sldIdLst>
  <p:sldSz cx="12192000" cy="6858000"/>
  <p:notesSz cx="6997700" cy="9271000"/>
  <p:defaultTextStyle>
    <a:defPPr>
      <a:defRPr lang="en-US"/>
    </a:defPPr>
    <a:lvl1pPr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00FF"/>
    <a:srgbClr val="0066FF"/>
    <a:srgbClr val="0033CC"/>
    <a:srgbClr val="FF9E46"/>
    <a:srgbClr val="D6790F"/>
    <a:srgbClr val="FF00FF"/>
    <a:srgbClr val="FF8662"/>
    <a:srgbClr val="FF66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2" autoAdjust="0"/>
    <p:restoredTop sz="93361" autoAdjust="0"/>
  </p:normalViewPr>
  <p:slideViewPr>
    <p:cSldViewPr>
      <p:cViewPr varScale="1">
        <p:scale>
          <a:sx n="93" d="100"/>
          <a:sy n="93" d="100"/>
        </p:scale>
        <p:origin x="224" y="2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512"/>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46990E35-A9EF-B742-844E-8A3FC1C2C9E6}" type="slidenum">
              <a:rPr lang="en-US"/>
              <a:pPr>
                <a:defRPr/>
              </a:pPr>
              <a:t>‹#›</a:t>
            </a:fld>
            <a:endParaRPr lang="en-US"/>
          </a:p>
        </p:txBody>
      </p:sp>
    </p:spTree>
    <p:extLst>
      <p:ext uri="{BB962C8B-B14F-4D97-AF65-F5344CB8AC3E}">
        <p14:creationId xmlns:p14="http://schemas.microsoft.com/office/powerpoint/2010/main" val="343949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14338" y="695325"/>
            <a:ext cx="6176962" cy="3475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31863" y="4400550"/>
            <a:ext cx="5133975" cy="4175125"/>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C2AC356E-086B-0044-B74E-5E69526ECEB9}" type="slidenum">
              <a:rPr lang="en-US"/>
              <a:pPr>
                <a:defRPr/>
              </a:pPr>
              <a:t>‹#›</a:t>
            </a:fld>
            <a:endParaRPr lang="en-US"/>
          </a:p>
        </p:txBody>
      </p:sp>
    </p:spTree>
    <p:extLst>
      <p:ext uri="{BB962C8B-B14F-4D97-AF65-F5344CB8AC3E}">
        <p14:creationId xmlns:p14="http://schemas.microsoft.com/office/powerpoint/2010/main" val="3930837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D0339-12EC-874F-BE28-8603DC6968C1}" type="slidenum">
              <a:rPr lang="en-US"/>
              <a:pPr/>
              <a:t>6</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78DF2-5D9E-A24C-8E98-D2F4DD18209A}" type="slidenum">
              <a:rPr lang="en-US"/>
              <a:pPr/>
              <a:t>7</a:t>
            </a:fld>
            <a:endParaRPr lang="en-US"/>
          </a:p>
        </p:txBody>
      </p:sp>
      <p:sp>
        <p:nvSpPr>
          <p:cNvPr id="652290" name="Rectangle 2"/>
          <p:cNvSpPr>
            <a:spLocks noGrp="1" noRot="1" noChangeAspect="1" noChangeArrowheads="1" noTextEdit="1"/>
          </p:cNvSpPr>
          <p:nvPr>
            <p:ph type="sldImg"/>
          </p:nvPr>
        </p:nvSpPr>
        <p:spPr>
          <a:xfrm>
            <a:off x="381000" y="685800"/>
            <a:ext cx="6096000" cy="3429000"/>
          </a:xfrm>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B025D-BC79-854C-8CFF-13CA62CBAC4D}" type="slidenum">
              <a:rPr lang="en-US"/>
              <a:pPr/>
              <a:t>12</a:t>
            </a:fld>
            <a:endParaRPr lang="en-US"/>
          </a:p>
        </p:txBody>
      </p:sp>
      <p:sp>
        <p:nvSpPr>
          <p:cNvPr id="644098" name="Rectangle 2"/>
          <p:cNvSpPr>
            <a:spLocks noGrp="1" noRot="1" noChangeAspect="1" noChangeArrowheads="1" noTextEdit="1"/>
          </p:cNvSpPr>
          <p:nvPr>
            <p:ph type="sldImg"/>
          </p:nvPr>
        </p:nvSpPr>
        <p:spPr>
          <a:xfrm>
            <a:off x="381000" y="685800"/>
            <a:ext cx="6096000" cy="3429000"/>
          </a:xfrm>
          <a:ln/>
        </p:spPr>
      </p:sp>
      <p:sp>
        <p:nvSpPr>
          <p:cNvPr id="644099" name="Rectangle 3"/>
          <p:cNvSpPr>
            <a:spLocks noGrp="1" noChangeArrowheads="1"/>
          </p:cNvSpPr>
          <p:nvPr>
            <p:ph type="body" idx="1"/>
          </p:nvPr>
        </p:nvSpPr>
        <p:spPr>
          <a:xfrm>
            <a:off x="914815" y="4343400"/>
            <a:ext cx="5028370" cy="4114800"/>
          </a:xfrm>
        </p:spPr>
        <p:txBody>
          <a:bodyPr/>
          <a:lstStyle/>
          <a:p>
            <a:endParaRPr lang="en-US"/>
          </a:p>
        </p:txBody>
      </p:sp>
    </p:spTree>
    <p:extLst>
      <p:ext uri="{BB962C8B-B14F-4D97-AF65-F5344CB8AC3E}">
        <p14:creationId xmlns:p14="http://schemas.microsoft.com/office/powerpoint/2010/main" val="191680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48E044-4B1B-5F44-BD22-8CF5D5CD709F}"/>
              </a:ext>
            </a:extLst>
          </p:cNvPr>
          <p:cNvSpPr>
            <a:spLocks noGrp="1" noChangeArrowheads="1"/>
          </p:cNvSpPr>
          <p:nvPr>
            <p:ph type="sldNum" sz="quarter" idx="5"/>
          </p:nvPr>
        </p:nvSpPr>
        <p:spPr>
          <a:ln/>
        </p:spPr>
        <p:txBody>
          <a:bodyPr/>
          <a:lstStyle/>
          <a:p>
            <a:fld id="{02395B1E-A550-F24B-AC02-71A1F594B8FA}" type="slidenum">
              <a:rPr lang="en-US" altLang="en-US"/>
              <a:pPr/>
              <a:t>13</a:t>
            </a:fld>
            <a:endParaRPr lang="en-US" altLang="en-US"/>
          </a:p>
        </p:txBody>
      </p:sp>
      <p:sp>
        <p:nvSpPr>
          <p:cNvPr id="664578" name="Rectangle 2">
            <a:extLst>
              <a:ext uri="{FF2B5EF4-FFF2-40B4-BE49-F238E27FC236}">
                <a16:creationId xmlns:a16="http://schemas.microsoft.com/office/drawing/2014/main" id="{3CDA9189-01E6-7746-98F1-B4ED139EE516}"/>
              </a:ext>
            </a:extLst>
          </p:cNvPr>
          <p:cNvSpPr>
            <a:spLocks noGrp="1" noRot="1" noChangeAspect="1" noChangeArrowheads="1" noTextEdit="1"/>
          </p:cNvSpPr>
          <p:nvPr>
            <p:ph type="sldImg"/>
          </p:nvPr>
        </p:nvSpPr>
        <p:spPr>
          <a:xfrm>
            <a:off x="677863" y="925513"/>
            <a:ext cx="5645150" cy="3176587"/>
          </a:xfrm>
          <a:solidFill>
            <a:srgbClr val="FFFFFF"/>
          </a:solidFill>
          <a:ln/>
        </p:spPr>
      </p:sp>
      <p:sp>
        <p:nvSpPr>
          <p:cNvPr id="664579" name="Text Box 3">
            <a:extLst>
              <a:ext uri="{FF2B5EF4-FFF2-40B4-BE49-F238E27FC236}">
                <a16:creationId xmlns:a16="http://schemas.microsoft.com/office/drawing/2014/main" id="{6C2F0FBD-A24F-9548-9278-2D0161A1788E}"/>
              </a:ext>
            </a:extLst>
          </p:cNvPr>
          <p:cNvSpPr txBox="1">
            <a:spLocks noGrp="1" noChangeArrowheads="1"/>
          </p:cNvSpPr>
          <p:nvPr>
            <p:ph type="body" idx="1"/>
          </p:nvPr>
        </p:nvSpPr>
        <p:spPr>
          <a:xfrm>
            <a:off x="1069975" y="4411663"/>
            <a:ext cx="4862513" cy="184150"/>
          </a:xfrm>
          <a:ln/>
        </p:spPr>
        <p:txBody>
          <a:bodyPr lIns="0" tIns="0" rIns="0" bIns="0">
            <a:spAutoFit/>
          </a:bodyPr>
          <a:lstStyle/>
          <a:p>
            <a:endParaRPr lang="en-US" altLang="en-US" dirty="0"/>
          </a:p>
        </p:txBody>
      </p:sp>
    </p:spTree>
    <p:extLst>
      <p:ext uri="{BB962C8B-B14F-4D97-AF65-F5344CB8AC3E}">
        <p14:creationId xmlns:p14="http://schemas.microsoft.com/office/powerpoint/2010/main" val="385378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381000" y="685800"/>
            <a:ext cx="6096000" cy="3429000"/>
          </a:xfrm>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endParaRPr>
          </a:p>
        </p:txBody>
      </p:sp>
      <p:sp>
        <p:nvSpPr>
          <p:cNvPr id="33795" name="Slide Number Placeholder 3"/>
          <p:cNvSpPr>
            <a:spLocks noGrp="1"/>
          </p:cNvSpPr>
          <p:nvPr>
            <p:ph type="sldNum" sz="quarter" idx="5"/>
          </p:nvPr>
        </p:nvSpPr>
        <p:spPr>
          <a:xfrm>
            <a:off x="3883025" y="8685213"/>
            <a:ext cx="2973388"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5" tIns="44858" rIns="89715" bIns="44858"/>
          <a:lstStyle>
            <a:lvl1pPr defTabSz="909638">
              <a:defRPr sz="2800">
                <a:solidFill>
                  <a:schemeClr val="tx1"/>
                </a:solidFill>
                <a:latin typeface="Arial" charset="0"/>
                <a:ea typeface="ＭＳ Ｐゴシック" charset="0"/>
                <a:cs typeface="ＭＳ Ｐゴシック" charset="0"/>
              </a:defRPr>
            </a:lvl1pPr>
            <a:lvl2pPr marL="742950" indent="-285750" defTabSz="909638">
              <a:defRPr sz="2800">
                <a:solidFill>
                  <a:schemeClr val="tx1"/>
                </a:solidFill>
                <a:latin typeface="Arial" charset="0"/>
                <a:ea typeface="ＭＳ Ｐゴシック" charset="0"/>
              </a:defRPr>
            </a:lvl2pPr>
            <a:lvl3pPr marL="1143000" indent="-228600" defTabSz="909638">
              <a:defRPr sz="2800">
                <a:solidFill>
                  <a:schemeClr val="tx1"/>
                </a:solidFill>
                <a:latin typeface="Arial" charset="0"/>
                <a:ea typeface="ＭＳ Ｐゴシック" charset="0"/>
              </a:defRPr>
            </a:lvl3pPr>
            <a:lvl4pPr marL="1600200" indent="-228600" defTabSz="909638">
              <a:defRPr sz="2800">
                <a:solidFill>
                  <a:schemeClr val="tx1"/>
                </a:solidFill>
                <a:latin typeface="Arial" charset="0"/>
                <a:ea typeface="ＭＳ Ｐゴシック" charset="0"/>
              </a:defRPr>
            </a:lvl4pPr>
            <a:lvl5pPr marL="2057400" indent="-228600" defTabSz="909638">
              <a:defRPr sz="28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8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8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8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270FF8A8-481F-064F-9E85-291ADB006EDA}" type="slidenum">
              <a:rPr lang="en-US" sz="1200">
                <a:latin typeface="Times New Roman" charset="0"/>
              </a:rPr>
              <a:pPr eaLnBrk="1" hangingPunct="1"/>
              <a:t>16</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791200" y="5943600"/>
            <a:ext cx="599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a:spcBef>
                <a:spcPct val="50000"/>
              </a:spcBef>
              <a:defRPr/>
            </a:pPr>
            <a:r>
              <a:rPr lang="en-US" sz="1400" b="0">
                <a:latin typeface="Helvetica"/>
                <a:cs typeface="Helvetica"/>
              </a:rPr>
              <a:t>Thomas Roser</a:t>
            </a:r>
            <a:br>
              <a:rPr lang="en-US" sz="1400" b="0">
                <a:latin typeface="Helvetica"/>
                <a:cs typeface="Helvetica"/>
              </a:rPr>
            </a:br>
            <a:r>
              <a:rPr lang="en-US" sz="1400" b="0">
                <a:latin typeface="Helvetica"/>
                <a:cs typeface="Helvetica"/>
              </a:rPr>
              <a:t>DOE Budget Briefing</a:t>
            </a:r>
            <a:br>
              <a:rPr lang="en-US" sz="1400" b="0">
                <a:latin typeface="Helvetica"/>
                <a:cs typeface="Helvetica"/>
              </a:rPr>
            </a:br>
            <a:r>
              <a:rPr lang="en-US" sz="1400" b="0">
                <a:latin typeface="Helvetica"/>
                <a:cs typeface="Helvetica"/>
              </a:rPr>
              <a:t>February 12, 2015</a:t>
            </a:r>
          </a:p>
        </p:txBody>
      </p:sp>
      <p:graphicFrame>
        <p:nvGraphicFramePr>
          <p:cNvPr id="6" name="Object 2"/>
          <p:cNvGraphicFramePr>
            <a:graphicFrameLocks noChangeAspect="1"/>
          </p:cNvGraphicFramePr>
          <p:nvPr/>
        </p:nvGraphicFramePr>
        <p:xfrm>
          <a:off x="406400" y="5943601"/>
          <a:ext cx="2590800" cy="722313"/>
        </p:xfrm>
        <a:graphic>
          <a:graphicData uri="http://schemas.openxmlformats.org/presentationml/2006/ole">
            <mc:AlternateContent xmlns:mc="http://schemas.openxmlformats.org/markup-compatibility/2006">
              <mc:Choice xmlns:v="urn:schemas-microsoft-com:vml" Requires="v">
                <p:oleObj name="Document" r:id="rId2" imgW="1943100" imgH="723900" progId="Word.Document.8">
                  <p:embed/>
                </p:oleObj>
              </mc:Choice>
              <mc:Fallback>
                <p:oleObj name="Document" r:id="rId2" imgW="1943100" imgH="723900" progId="Word.Document.8">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5943601"/>
                        <a:ext cx="25908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914400" y="609601"/>
            <a:ext cx="10363200" cy="1470025"/>
          </a:xfrm>
        </p:spPr>
        <p:txBody>
          <a:bodyPr/>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406401" y="2286001"/>
            <a:ext cx="11379199" cy="310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8102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3516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5364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8273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4305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982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a:xfrm>
            <a:off x="571500" y="1600201"/>
            <a:ext cx="11049000"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555490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92964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x-none" dirty="0"/>
              <a:t>Slide Title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C380F-326D-3C40-9EE7-7FBAB0953422}" type="slidenum">
              <a:rPr lang="en-US" smtClean="0"/>
              <a:pPr/>
              <a:t>‹#›</a:t>
            </a:fld>
            <a:endParaRPr lang="en-US"/>
          </a:p>
        </p:txBody>
      </p:sp>
      <p:sp>
        <p:nvSpPr>
          <p:cNvPr id="7" name="Content Placeholder 6"/>
          <p:cNvSpPr>
            <a:spLocks noGrp="1"/>
          </p:cNvSpPr>
          <p:nvPr>
            <p:ph sz="quarter" idx="13" hasCustomPrompt="1"/>
          </p:nvPr>
        </p:nvSpPr>
        <p:spPr>
          <a:xfrm>
            <a:off x="609601" y="1260000"/>
            <a:ext cx="10968567" cy="5016068"/>
          </a:xfrm>
        </p:spPr>
        <p:txBody>
          <a:bodyPr/>
          <a:lstStyle>
            <a:lvl2pPr>
              <a:defRPr baseline="0"/>
            </a:lvl2pPr>
          </a:lstStyle>
          <a:p>
            <a:pPr lvl="0"/>
            <a:r>
              <a:rPr lang="x-none" dirty="0"/>
              <a:t>Slide text first level</a:t>
            </a:r>
          </a:p>
          <a:p>
            <a:pPr lvl="1"/>
            <a:r>
              <a:rPr lang="x-none" dirty="0"/>
              <a:t>Slide text second level</a:t>
            </a:r>
          </a:p>
          <a:p>
            <a:pPr lvl="2"/>
            <a:r>
              <a:rPr lang="x-none" dirty="0"/>
              <a:t>Slide text third level</a:t>
            </a:r>
          </a:p>
          <a:p>
            <a:pPr lvl="3"/>
            <a:r>
              <a:rPr lang="x-none" dirty="0"/>
              <a:t>Slide text fourth level</a:t>
            </a:r>
          </a:p>
          <a:p>
            <a:pPr lvl="4"/>
            <a:r>
              <a:rPr lang="x-none" dirty="0"/>
              <a:t>Slide text fifth level</a:t>
            </a:r>
            <a:endParaRPr lang="en-US" dirty="0"/>
          </a:p>
        </p:txBody>
      </p:sp>
    </p:spTree>
    <p:extLst>
      <p:ext uri="{BB962C8B-B14F-4D97-AF65-F5344CB8AC3E}">
        <p14:creationId xmlns:p14="http://schemas.microsoft.com/office/powerpoint/2010/main" val="122371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Rectangle 4"/>
          <p:cNvSpPr>
            <a:spLocks noGrp="1" noChangeArrowheads="1"/>
          </p:cNvSpPr>
          <p:nvPr>
            <p:ph idx="1"/>
          </p:nvPr>
        </p:nvSpPr>
        <p:spPr bwMode="auto">
          <a:xfrm>
            <a:off x="355601" y="815976"/>
            <a:ext cx="11569700" cy="6042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74707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7084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1735123" y="0"/>
            <a:ext cx="39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D9D9AE40-614D-424A-9B6A-1CF0A34F61E4}" type="slidenum">
              <a:rPr lang="en-US" sz="1400" b="0" smtClean="0"/>
              <a:pPr>
                <a:defRPr/>
              </a:pPr>
              <a:t>‹#›</a:t>
            </a:fld>
            <a:endParaRPr lang="en-US" sz="1400" b="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4902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4257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276E3CF-1F7C-3E4B-BE12-491324EF7814}"/>
              </a:ext>
            </a:extLst>
          </p:cNvPr>
          <p:cNvSpPr>
            <a:spLocks noGrp="1"/>
          </p:cNvSpPr>
          <p:nvPr>
            <p:ph type="title"/>
          </p:nvPr>
        </p:nvSpPr>
        <p:spPr>
          <a:xfrm>
            <a:off x="457201" y="96838"/>
            <a:ext cx="11277600" cy="7191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629B15D-B88A-A742-9EC5-C3559FBBC87D}"/>
              </a:ext>
            </a:extLst>
          </p:cNvPr>
          <p:cNvSpPr>
            <a:spLocks noGrp="1" noChangeArrowheads="1"/>
          </p:cNvSpPr>
          <p:nvPr>
            <p:ph idx="1"/>
          </p:nvPr>
        </p:nvSpPr>
        <p:spPr bwMode="auto">
          <a:xfrm>
            <a:off x="355601" y="815976"/>
            <a:ext cx="11569700" cy="6042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01960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65480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5601" y="815976"/>
            <a:ext cx="5588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248401" y="815976"/>
            <a:ext cx="56769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64468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dirty="0"/>
              <a:t>Click to edit Master title style</a:t>
            </a:r>
          </a:p>
        </p:txBody>
      </p:sp>
      <p:sp>
        <p:nvSpPr>
          <p:cNvPr id="4" name="Rectangle 3"/>
          <p:cNvSpPr>
            <a:spLocks/>
          </p:cNvSpPr>
          <p:nvPr userDrawn="1"/>
        </p:nvSpPr>
        <p:spPr bwMode="auto">
          <a:xfrm>
            <a:off x="560373" y="5319236"/>
            <a:ext cx="217112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57799" bIns="0">
            <a:spAutoFit/>
          </a:bodyPr>
          <a:lstStyle/>
          <a:p>
            <a:pPr marL="57150" algn="l"/>
            <a:r>
              <a:rPr lang="en-US" sz="1600" b="1">
                <a:latin typeface="Helvetica" charset="0"/>
                <a:cs typeface="Helvetica" charset="0"/>
              </a:rPr>
              <a:t>Thomas</a:t>
            </a:r>
            <a:r>
              <a:rPr lang="en-US" sz="1600" b="1" baseline="0">
                <a:latin typeface="Helvetica" charset="0"/>
                <a:cs typeface="Helvetica" charset="0"/>
              </a:rPr>
              <a:t> Roser</a:t>
            </a:r>
            <a:endParaRPr lang="en-US" sz="1600" b="1">
              <a:latin typeface="Helvetica" charset="0"/>
              <a:cs typeface="Helvetica" charset="0"/>
            </a:endParaRPr>
          </a:p>
          <a:p>
            <a:pPr marL="57150" algn="l"/>
            <a:r>
              <a:rPr lang="en-US" sz="1600" b="1">
                <a:latin typeface="Helvetica" charset="0"/>
                <a:cs typeface="Helvetica" charset="0"/>
              </a:rPr>
              <a:t>C-AD</a:t>
            </a:r>
            <a:r>
              <a:rPr lang="en-US" sz="1600" b="1" baseline="0">
                <a:latin typeface="Helvetica" charset="0"/>
                <a:cs typeface="Helvetica" charset="0"/>
              </a:rPr>
              <a:t> MAC-14</a:t>
            </a:r>
            <a:endParaRPr lang="en-US" sz="1600" b="1">
              <a:latin typeface="Helvetica" charset="0"/>
              <a:cs typeface="Helvetica" charset="0"/>
            </a:endParaRPr>
          </a:p>
          <a:p>
            <a:pPr marL="57150" algn="l"/>
            <a:r>
              <a:rPr lang="en-US" sz="1600" b="1">
                <a:latin typeface="Helvetica" charset="0"/>
                <a:cs typeface="Helvetica" charset="0"/>
              </a:rPr>
              <a:t>October 25</a:t>
            </a:r>
            <a:r>
              <a:rPr lang="en-US" sz="1600" b="1" baseline="0">
                <a:latin typeface="Helvetica" charset="0"/>
                <a:cs typeface="Helvetica" charset="0"/>
              </a:rPr>
              <a:t> - 27</a:t>
            </a:r>
            <a:r>
              <a:rPr lang="en-US" sz="1600" b="1">
                <a:latin typeface="Helvetica" charset="0"/>
                <a:cs typeface="Helvetica" charset="0"/>
              </a:rPr>
              <a:t>, 2017</a:t>
            </a:r>
          </a:p>
        </p:txBody>
      </p:sp>
      <p:sp>
        <p:nvSpPr>
          <p:cNvPr id="5" name="Content Placeholder 4"/>
          <p:cNvSpPr>
            <a:spLocks noGrp="1" noChangeArrowheads="1"/>
          </p:cNvSpPr>
          <p:nvPr>
            <p:ph idx="1"/>
          </p:nvPr>
        </p:nvSpPr>
        <p:spPr bwMode="auto">
          <a:xfrm>
            <a:off x="457201" y="3543300"/>
            <a:ext cx="7315200" cy="17145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1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3067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88450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59774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5807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262270"/>
            <a:ext cx="5181600" cy="4914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262270"/>
            <a:ext cx="5181600" cy="4914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6282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9071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593466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49500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5546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440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395332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09135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2601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17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2">
            <a:extLst>
              <a:ext uri="{FF2B5EF4-FFF2-40B4-BE49-F238E27FC236}">
                <a16:creationId xmlns:a16="http://schemas.microsoft.com/office/drawing/2014/main" id="{ACE7B65E-0FA5-C947-9CC6-B9EFB62F0F9E}"/>
              </a:ext>
            </a:extLst>
          </p:cNvPr>
          <p:cNvSpPr txBox="1">
            <a:spLocks/>
          </p:cNvSpPr>
          <p:nvPr/>
        </p:nvSpPr>
        <p:spPr>
          <a:xfrm>
            <a:off x="1354413" y="6468327"/>
            <a:ext cx="4316764"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kern="1200" dirty="0">
              <a:solidFill>
                <a:schemeClr val="bg1"/>
              </a:solidFill>
              <a:effectLst/>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7C2AC72-E5D6-8C45-BF0C-951FF818538E}"/>
              </a:ext>
            </a:extLst>
          </p:cNvPr>
          <p:cNvSpPr/>
          <p:nvPr/>
        </p:nvSpPr>
        <p:spPr>
          <a:xfrm>
            <a:off x="0" y="694661"/>
            <a:ext cx="12192000" cy="134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Footer Placeholder 5">
            <a:extLst>
              <a:ext uri="{FF2B5EF4-FFF2-40B4-BE49-F238E27FC236}">
                <a16:creationId xmlns:a16="http://schemas.microsoft.com/office/drawing/2014/main" id="{CA7AE0CD-34BF-4D75-A21B-C9EAD646EFB4}"/>
              </a:ext>
            </a:extLst>
          </p:cNvPr>
          <p:cNvSpPr>
            <a:spLocks noGrp="1"/>
          </p:cNvSpPr>
          <p:nvPr>
            <p:ph type="ftr" sz="quarter" idx="10"/>
          </p:nvPr>
        </p:nvSpPr>
        <p:spPr/>
        <p:txBody>
          <a:bodyPr/>
          <a:lstStyle/>
          <a:p>
            <a:r>
              <a:rPr lang="en-US" dirty="0"/>
              <a:t>ERL 22, October 3, 2022</a:t>
            </a:r>
          </a:p>
        </p:txBody>
      </p:sp>
      <p:sp>
        <p:nvSpPr>
          <p:cNvPr id="7" name="Slide Number Placeholder 6">
            <a:extLst>
              <a:ext uri="{FF2B5EF4-FFF2-40B4-BE49-F238E27FC236}">
                <a16:creationId xmlns:a16="http://schemas.microsoft.com/office/drawing/2014/main" id="{6615029E-ECA1-AAAF-85A8-5C238DAA5DAF}"/>
              </a:ext>
            </a:extLst>
          </p:cNvPr>
          <p:cNvSpPr>
            <a:spLocks noGrp="1"/>
          </p:cNvSpPr>
          <p:nvPr>
            <p:ph type="sldNum" sz="quarter" idx="11"/>
          </p:nvPr>
        </p:nvSpPr>
        <p:spPr/>
        <p:txBody>
          <a:bodyPr/>
          <a:lstStyle/>
          <a:p>
            <a:fld id="{6C34F187-366A-F54F-9D6B-551349C9E9F5}" type="slidenum">
              <a:rPr lang="en-US" smtClean="0"/>
              <a:t>‹#›</a:t>
            </a:fld>
            <a:endParaRPr lang="en-US" dirty="0"/>
          </a:p>
        </p:txBody>
      </p:sp>
    </p:spTree>
    <p:extLst>
      <p:ext uri="{BB962C8B-B14F-4D97-AF65-F5344CB8AC3E}">
        <p14:creationId xmlns:p14="http://schemas.microsoft.com/office/powerpoint/2010/main" val="645627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5" y="104780"/>
            <a:ext cx="11645900" cy="571499"/>
          </a:xfrm>
        </p:spPr>
        <p:txBody>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1"/>
          </p:nvPr>
        </p:nvSpPr>
        <p:spPr/>
        <p:txBody>
          <a:bodyPr/>
          <a:lstStyle>
            <a:lvl1pPr>
              <a:defRPr sz="1200"/>
            </a:lvl1pPr>
          </a:lstStyle>
          <a:p>
            <a:fld id="{6C34F187-366A-F54F-9D6B-551349C9E9F5}" type="slidenum">
              <a:rPr lang="en-US" smtClean="0"/>
              <a:t>‹#›</a:t>
            </a:fld>
            <a:endParaRPr lang="en-US" dirty="0"/>
          </a:p>
        </p:txBody>
      </p:sp>
      <p:sp>
        <p:nvSpPr>
          <p:cNvPr id="9" name="Content Placeholder 8"/>
          <p:cNvSpPr>
            <a:spLocks noGrp="1"/>
          </p:cNvSpPr>
          <p:nvPr>
            <p:ph sz="quarter" idx="12"/>
          </p:nvPr>
        </p:nvSpPr>
        <p:spPr>
          <a:xfrm>
            <a:off x="279405" y="847728"/>
            <a:ext cx="11645900" cy="5547096"/>
          </a:xfrm>
        </p:spPr>
        <p:txBody>
          <a:bodyPr/>
          <a:lstStyle>
            <a:lvl1pPr>
              <a:defRPr sz="2133"/>
            </a:lvl1pPr>
            <a:lvl2pPr>
              <a:defRPr sz="1867"/>
            </a:lvl2pPr>
            <a:lvl3pPr>
              <a:defRPr sz="1867"/>
            </a:lvl3pPr>
            <a:lvl4pPr>
              <a:defRPr sz="1600"/>
            </a:lvl4pPr>
            <a:lvl5pPr>
              <a:defRPr sz="9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a:extLst>
              <a:ext uri="{FF2B5EF4-FFF2-40B4-BE49-F238E27FC236}">
                <a16:creationId xmlns:a16="http://schemas.microsoft.com/office/drawing/2014/main" id="{C7F6557A-6AAD-A141-AF9D-B989C7800C55}"/>
              </a:ext>
            </a:extLst>
          </p:cNvPr>
          <p:cNvSpPr txBox="1">
            <a:spLocks/>
          </p:cNvSpPr>
          <p:nvPr/>
        </p:nvSpPr>
        <p:spPr>
          <a:xfrm>
            <a:off x="1182532" y="6465128"/>
            <a:ext cx="4341795"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kern="1200" dirty="0">
                <a:solidFill>
                  <a:schemeClr val="bg1"/>
                </a:solidFill>
                <a:effectLst/>
                <a:latin typeface="Arial" panose="020B0604020202020204" pitchFamily="34" charset="0"/>
                <a:ea typeface="+mn-ea"/>
                <a:cs typeface="Arial" panose="020B0604020202020204" pitchFamily="34" charset="0"/>
              </a:rPr>
              <a:t>ERL 22, October 3, 2022</a:t>
            </a:r>
          </a:p>
        </p:txBody>
      </p:sp>
    </p:spTree>
    <p:extLst>
      <p:ext uri="{BB962C8B-B14F-4D97-AF65-F5344CB8AC3E}">
        <p14:creationId xmlns:p14="http://schemas.microsoft.com/office/powerpoint/2010/main" val="372080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5601" y="815976"/>
            <a:ext cx="5588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248401" y="815976"/>
            <a:ext cx="56769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45594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C34F187-366A-F54F-9D6B-551349C9E9F5}" type="slidenum">
              <a:rPr lang="en-US" smtClean="0"/>
              <a:t>‹#›</a:t>
            </a:fld>
            <a:endParaRPr lang="en-US" dirty="0"/>
          </a:p>
        </p:txBody>
      </p:sp>
      <p:sp>
        <p:nvSpPr>
          <p:cNvPr id="6" name="Footer Placeholder 2">
            <a:extLst>
              <a:ext uri="{FF2B5EF4-FFF2-40B4-BE49-F238E27FC236}">
                <a16:creationId xmlns:a16="http://schemas.microsoft.com/office/drawing/2014/main" id="{7F482EAB-8552-964A-9DE7-755B1E8ED564}"/>
              </a:ext>
            </a:extLst>
          </p:cNvPr>
          <p:cNvSpPr>
            <a:spLocks noGrp="1"/>
          </p:cNvSpPr>
          <p:nvPr>
            <p:ph type="ftr" sz="quarter" idx="3"/>
          </p:nvPr>
        </p:nvSpPr>
        <p:spPr>
          <a:xfrm>
            <a:off x="1824709" y="6465128"/>
            <a:ext cx="3354847" cy="365125"/>
          </a:xfrm>
          <a:prstGeom prst="rect">
            <a:avLst/>
          </a:prstGeom>
        </p:spPr>
        <p:txBody>
          <a:bodyPr vert="horz" lIns="91440" tIns="45720" rIns="91440" bIns="45720" rtlCol="0" anchor="ctr"/>
          <a:lstStyle>
            <a:lvl1pPr algn="ctr">
              <a:defRPr sz="1200" baseline="0">
                <a:solidFill>
                  <a:schemeClr val="bg1"/>
                </a:solidFill>
              </a:defRPr>
            </a:lvl1pPr>
          </a:lstStyle>
          <a:p>
            <a:r>
              <a:rPr lang="en-US" dirty="0">
                <a:latin typeface="Arial" panose="020B0604020202020204" pitchFamily="34" charset="0"/>
                <a:cs typeface="Arial" panose="020B0604020202020204" pitchFamily="34" charset="0"/>
              </a:rPr>
              <a:t>ERL 22, October 3, 2022</a:t>
            </a:r>
          </a:p>
        </p:txBody>
      </p:sp>
      <p:sp>
        <p:nvSpPr>
          <p:cNvPr id="7" name="Title 1">
            <a:extLst>
              <a:ext uri="{FF2B5EF4-FFF2-40B4-BE49-F238E27FC236}">
                <a16:creationId xmlns:a16="http://schemas.microsoft.com/office/drawing/2014/main" id="{808DC23F-258A-4E43-B4DA-B9649525E469}"/>
              </a:ext>
            </a:extLst>
          </p:cNvPr>
          <p:cNvSpPr>
            <a:spLocks noGrp="1"/>
          </p:cNvSpPr>
          <p:nvPr>
            <p:ph type="ctrTitle"/>
          </p:nvPr>
        </p:nvSpPr>
        <p:spPr>
          <a:xfrm>
            <a:off x="914400" y="2130430"/>
            <a:ext cx="10363200" cy="1470025"/>
          </a:xfrm>
        </p:spPr>
        <p:txBody>
          <a:bodyPr/>
          <a:lstStyle/>
          <a:p>
            <a:r>
              <a:rPr lang="en-US"/>
              <a:t>Click to edit Master title style</a:t>
            </a:r>
            <a:endParaRPr lang="en-US" dirty="0"/>
          </a:p>
        </p:txBody>
      </p:sp>
    </p:spTree>
    <p:extLst>
      <p:ext uri="{BB962C8B-B14F-4D97-AF65-F5344CB8AC3E}">
        <p14:creationId xmlns:p14="http://schemas.microsoft.com/office/powerpoint/2010/main" val="389262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37376"/>
            <a:ext cx="12192000" cy="420624"/>
          </a:xfrm>
          <a:prstGeom prst="rect">
            <a:avLst/>
          </a:prstGeom>
        </p:spPr>
      </p:pic>
      <p:sp>
        <p:nvSpPr>
          <p:cNvPr id="4" name="Slide Number Placeholder 3"/>
          <p:cNvSpPr>
            <a:spLocks noGrp="1"/>
          </p:cNvSpPr>
          <p:nvPr>
            <p:ph type="sldNum" sz="quarter" idx="11"/>
          </p:nvPr>
        </p:nvSpPr>
        <p:spPr/>
        <p:txBody>
          <a:bodyPr/>
          <a:lstStyle/>
          <a:p>
            <a:fld id="{6C34F187-366A-F54F-9D6B-551349C9E9F5}" type="slidenum">
              <a:rPr lang="en-US" smtClean="0"/>
              <a:t>‹#›</a:t>
            </a:fld>
            <a:endParaRPr lang="en-US" dirty="0"/>
          </a:p>
        </p:txBody>
      </p:sp>
      <p:sp>
        <p:nvSpPr>
          <p:cNvPr id="6" name="Footer Placeholder 2">
            <a:extLst>
              <a:ext uri="{FF2B5EF4-FFF2-40B4-BE49-F238E27FC236}">
                <a16:creationId xmlns:a16="http://schemas.microsoft.com/office/drawing/2014/main" id="{691A289E-0793-2141-9490-A3821C5EF110}"/>
              </a:ext>
            </a:extLst>
          </p:cNvPr>
          <p:cNvSpPr>
            <a:spLocks noGrp="1"/>
          </p:cNvSpPr>
          <p:nvPr>
            <p:ph type="ftr" sz="quarter" idx="3"/>
          </p:nvPr>
        </p:nvSpPr>
        <p:spPr>
          <a:xfrm>
            <a:off x="2422034" y="6449679"/>
            <a:ext cx="3354847" cy="365125"/>
          </a:xfrm>
          <a:prstGeom prst="rect">
            <a:avLst/>
          </a:prstGeom>
        </p:spPr>
        <p:txBody>
          <a:bodyPr vert="horz" lIns="91440" tIns="45720" rIns="91440" bIns="45720" rtlCol="0" anchor="ctr"/>
          <a:lstStyle>
            <a:lvl1pPr algn="ctr">
              <a:defRPr sz="1200" baseline="0">
                <a:solidFill>
                  <a:schemeClr val="bg1"/>
                </a:solidFill>
              </a:defRPr>
            </a:lvl1pPr>
          </a:lstStyle>
          <a:p>
            <a:r>
              <a:rPr lang="en-US" dirty="0">
                <a:latin typeface="Arial" panose="020B0604020202020204" pitchFamily="34" charset="0"/>
                <a:cs typeface="Arial" panose="020B0604020202020204" pitchFamily="34" charset="0"/>
              </a:rPr>
              <a:t>ERL 22, October 3, 2022</a:t>
            </a:r>
          </a:p>
        </p:txBody>
      </p:sp>
    </p:spTree>
    <p:extLst>
      <p:ext uri="{BB962C8B-B14F-4D97-AF65-F5344CB8AC3E}">
        <p14:creationId xmlns:p14="http://schemas.microsoft.com/office/powerpoint/2010/main" val="147356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kern="1200" dirty="0">
                <a:solidFill>
                  <a:srgbClr val="0000FF"/>
                </a:solidFill>
                <a:latin typeface="Arial" panose="020B0604020202020204" pitchFamily="34" charset="0"/>
                <a:ea typeface="+mj-ea"/>
                <a:cs typeface="Arial" panose="020B0604020202020204" pitchFamily="34" charset="0"/>
              </a:defRPr>
            </a:lvl1pPr>
          </a:lstStyle>
          <a:p>
            <a:endParaRPr dirty="0"/>
          </a:p>
        </p:txBody>
      </p:sp>
      <p:sp>
        <p:nvSpPr>
          <p:cNvPr id="3" name="Holder 3"/>
          <p:cNvSpPr>
            <a:spLocks noGrp="1"/>
          </p:cNvSpPr>
          <p:nvPr>
            <p:ph sz="half" idx="2"/>
          </p:nvPr>
        </p:nvSpPr>
        <p:spPr>
          <a:xfrm>
            <a:off x="609600" y="1577340"/>
            <a:ext cx="5303520" cy="3002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02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solidFill>
                  <a:schemeClr val="bg1"/>
                </a:solidFill>
                <a:latin typeface="Arial" panose="020B0604020202020204" pitchFamily="34" charset="0"/>
                <a:cs typeface="Arial" panose="020B0604020202020204" pitchFamily="34" charset="0"/>
              </a:rPr>
              <a:t>ERL 22, October 3, 2022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50799">
              <a:spcBef>
                <a:spcPts val="73"/>
              </a:spcBef>
            </a:pPr>
            <a:fld id="{81D60167-4931-47E6-BA6A-407CBD079E47}" type="slidenum">
              <a:rPr lang="en-US" spc="-60" smtClean="0"/>
              <a:pPr marL="50799">
                <a:spcBef>
                  <a:spcPts val="73"/>
                </a:spcBef>
              </a:pPr>
              <a:t>‹#›</a:t>
            </a:fld>
            <a:endParaRPr lang="en-US" spc="-60" dirty="0"/>
          </a:p>
        </p:txBody>
      </p:sp>
    </p:spTree>
    <p:extLst>
      <p:ext uri="{BB962C8B-B14F-4D97-AF65-F5344CB8AC3E}">
        <p14:creationId xmlns:p14="http://schemas.microsoft.com/office/powerpoint/2010/main" val="109485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9A42-B4A6-1E49-9770-99DCFC53C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98AB2-5905-264A-85CB-539E5D7F5A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CB5ED-2593-4643-8895-13B264DBF400}"/>
              </a:ext>
            </a:extLst>
          </p:cNvPr>
          <p:cNvSpPr>
            <a:spLocks noGrp="1"/>
          </p:cNvSpPr>
          <p:nvPr>
            <p:ph type="dt" sz="half" idx="10"/>
          </p:nvPr>
        </p:nvSpPr>
        <p:spPr/>
        <p:txBody>
          <a:bodyPr/>
          <a:lstStyle/>
          <a:p>
            <a:r>
              <a:rPr lang="en-US" dirty="0"/>
              <a:t>ICHEP2020</a:t>
            </a:r>
          </a:p>
        </p:txBody>
      </p:sp>
      <p:sp>
        <p:nvSpPr>
          <p:cNvPr id="5" name="Footer Placeholder 4">
            <a:extLst>
              <a:ext uri="{FF2B5EF4-FFF2-40B4-BE49-F238E27FC236}">
                <a16:creationId xmlns:a16="http://schemas.microsoft.com/office/drawing/2014/main" id="{4900F534-E41D-2A4A-8EBC-1E2507365A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131E57-FCEA-8D40-9C82-BF83923853B0}"/>
              </a:ext>
            </a:extLst>
          </p:cNvPr>
          <p:cNvSpPr>
            <a:spLocks noGrp="1"/>
          </p:cNvSpPr>
          <p:nvPr>
            <p:ph type="sldNum" sz="quarter" idx="12"/>
          </p:nvPr>
        </p:nvSpPr>
        <p:spPr>
          <a:xfrm>
            <a:off x="9448800" y="6518275"/>
            <a:ext cx="2743200" cy="365125"/>
          </a:xfrm>
        </p:spPr>
        <p:txBody>
          <a:bodyPr/>
          <a:lstStyle/>
          <a:p>
            <a:fld id="{D47CF28C-F735-C843-9143-DAF799FFF232}" type="slidenum">
              <a:rPr lang="en-US" smtClean="0"/>
              <a:t>‹#›</a:t>
            </a:fld>
            <a:endParaRPr lang="en-US" dirty="0"/>
          </a:p>
        </p:txBody>
      </p:sp>
    </p:spTree>
    <p:extLst>
      <p:ext uri="{BB962C8B-B14F-4D97-AF65-F5344CB8AC3E}">
        <p14:creationId xmlns:p14="http://schemas.microsoft.com/office/powerpoint/2010/main" val="414417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455903" y="5328760"/>
            <a:ext cx="11332308" cy="1247725"/>
          </a:xfrm>
          <a:prstGeom prst="rect">
            <a:avLst/>
          </a:prstGeom>
        </p:spPr>
        <p:txBody>
          <a:bodyPr lIns="0" tIns="45720" rIns="0" bIns="45720">
            <a:noAutofit/>
          </a:bodyPr>
          <a:lstStyle>
            <a:lvl1pPr marL="0" indent="0">
              <a:buFontTx/>
              <a:buNone/>
              <a:defRPr sz="1867">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r>
              <a:rPr lang="en-US" sz="1867" dirty="0"/>
              <a:t>Presenter Name [14pt Regular]	</a:t>
            </a:r>
          </a:p>
          <a:p>
            <a:r>
              <a:rPr lang="en-US" sz="1867" dirty="0"/>
              <a:t>Meeting Title</a:t>
            </a:r>
          </a:p>
          <a:p>
            <a:r>
              <a:rPr lang="en-US" sz="1867" dirty="0"/>
              <a:t>Day Month Year</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24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23683" y="817013"/>
            <a:ext cx="12252960" cy="3345225"/>
          </a:xfrm>
          <a:prstGeom prst="rect">
            <a:avLst/>
          </a:prstGeom>
        </p:spPr>
      </p:pic>
    </p:spTree>
    <p:extLst>
      <p:ext uri="{BB962C8B-B14F-4D97-AF65-F5344CB8AC3E}">
        <p14:creationId xmlns:p14="http://schemas.microsoft.com/office/powerpoint/2010/main" val="2053511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04805" y="971552"/>
            <a:ext cx="11563351" cy="5059363"/>
          </a:xfrm>
          <a:prstGeom prst="rect">
            <a:avLst/>
          </a:prstGeom>
        </p:spPr>
        <p:txBody>
          <a:bodyPr lIns="0" tIns="0" rIns="0" bIns="0"/>
          <a:lstStyle>
            <a:lvl1pPr marL="306910" indent="-306910">
              <a:spcBef>
                <a:spcPts val="1312"/>
              </a:spcBef>
              <a:defRPr sz="2400">
                <a:solidFill>
                  <a:srgbClr val="505050"/>
                </a:solidFill>
              </a:defRPr>
            </a:lvl1pPr>
            <a:lvl2pPr marL="376757" marR="0" indent="0" algn="l" defTabSz="609585" rtl="0" eaLnBrk="1" fontAlgn="base" latinLnBrk="0" hangingPunct="1">
              <a:lnSpc>
                <a:spcPct val="100000"/>
              </a:lnSpc>
              <a:spcBef>
                <a:spcPts val="1312"/>
              </a:spcBef>
              <a:spcAft>
                <a:spcPct val="0"/>
              </a:spcAft>
              <a:buClrTx/>
              <a:buSzTx/>
              <a:buFont typeface="Arial" charset="0"/>
              <a:buNone/>
              <a:tabLst/>
              <a:defRPr sz="2133">
                <a:solidFill>
                  <a:srgbClr val="505050"/>
                </a:solidFill>
              </a:defRPr>
            </a:lvl2pPr>
            <a:lvl3pPr marL="764097" marR="0" indent="0" algn="l" defTabSz="609585" rtl="0" eaLnBrk="1" fontAlgn="base" latinLnBrk="0" hangingPunct="1">
              <a:lnSpc>
                <a:spcPct val="100000"/>
              </a:lnSpc>
              <a:spcBef>
                <a:spcPts val="1312"/>
              </a:spcBef>
              <a:spcAft>
                <a:spcPct val="0"/>
              </a:spcAft>
              <a:buClrTx/>
              <a:buSzTx/>
              <a:buFont typeface="Arial" charset="0"/>
              <a:buNone/>
              <a:tabLst/>
              <a:defRPr sz="2000">
                <a:solidFill>
                  <a:srgbClr val="505050"/>
                </a:solidFill>
              </a:defRPr>
            </a:lvl3pPr>
            <a:lvl4pPr marL="1142971" marR="0" indent="0" algn="l" defTabSz="609585" rtl="0" eaLnBrk="1" fontAlgn="base" latinLnBrk="0" hangingPunct="1">
              <a:lnSpc>
                <a:spcPct val="100000"/>
              </a:lnSpc>
              <a:spcBef>
                <a:spcPts val="1312"/>
              </a:spcBef>
              <a:spcAft>
                <a:spcPct val="0"/>
              </a:spcAft>
              <a:buClrTx/>
              <a:buSzTx/>
              <a:buFont typeface="Arial" charset="0"/>
              <a:buNone/>
              <a:tabLst/>
              <a:defRPr sz="1867">
                <a:solidFill>
                  <a:srgbClr val="505050"/>
                </a:solidFill>
              </a:defRPr>
            </a:lvl4pPr>
            <a:lvl5pPr marL="1519729" marR="0" indent="0" algn="l" defTabSz="609585" rtl="0" eaLnBrk="1" fontAlgn="base" latinLnBrk="0" hangingPunct="1">
              <a:lnSpc>
                <a:spcPct val="100000"/>
              </a:lnSpc>
              <a:spcBef>
                <a:spcPts val="1312"/>
              </a:spcBef>
              <a:spcAft>
                <a:spcPct val="0"/>
              </a:spcAft>
              <a:buClrTx/>
              <a:buSzTx/>
              <a:buFont typeface="Arial"/>
              <a:buNone/>
              <a:tabLst/>
              <a:defRPr sz="1867">
                <a:solidFill>
                  <a:srgbClr val="505050"/>
                </a:solidFill>
              </a:defRPr>
            </a:lvl5pPr>
          </a:lstStyle>
          <a:p>
            <a:pPr lvl="0"/>
            <a:r>
              <a:rPr lang="en-US" dirty="0"/>
              <a:t>Click to edit Master text styles.</a:t>
            </a:r>
          </a:p>
          <a:p>
            <a:pPr marL="683667"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Second level</a:t>
            </a:r>
          </a:p>
          <a:p>
            <a:pPr marL="1071007"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Third level</a:t>
            </a:r>
          </a:p>
          <a:p>
            <a:pPr marL="1447764" marR="0" lvl="3" indent="-304792" algn="l" defTabSz="609585" rtl="0" eaLnBrk="1" fontAlgn="base" latinLnBrk="0" hangingPunct="1">
              <a:lnSpc>
                <a:spcPct val="100000"/>
              </a:lnSpc>
              <a:spcBef>
                <a:spcPts val="1312"/>
              </a:spcBef>
              <a:spcAft>
                <a:spcPct val="0"/>
              </a:spcAft>
              <a:buClrTx/>
              <a:buSzTx/>
              <a:buFont typeface="Arial" charset="0"/>
              <a:buChar char="–"/>
              <a:tabLst/>
              <a:defRPr/>
            </a:pPr>
            <a:r>
              <a:rPr lang="en-US" dirty="0"/>
              <a:t>Fourth level</a:t>
            </a:r>
          </a:p>
          <a:p>
            <a:pPr marL="1826638" marR="0" lvl="4" indent="-306910" algn="l" defTabSz="609585" rtl="0" eaLnBrk="1" fontAlgn="base" latinLnBrk="0" hangingPunct="1">
              <a:lnSpc>
                <a:spcPct val="100000"/>
              </a:lnSpc>
              <a:spcBef>
                <a:spcPts val="1312"/>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April 2024</a:t>
            </a:r>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b="0">
                <a:solidFill>
                  <a:srgbClr val="004C97"/>
                </a:solidFill>
                <a:latin typeface="Helvetica"/>
                <a:ea typeface="ＭＳ Ｐゴシック" charset="0"/>
                <a:cs typeface="ＭＳ Ｐゴシック" charset="0"/>
              </a:defRPr>
            </a:lvl1pPr>
          </a:lstStyle>
          <a:p>
            <a:pPr>
              <a:defRPr/>
            </a:pPr>
            <a:r>
              <a:rPr lang="en-US"/>
              <a:t>M Convery</a:t>
            </a:r>
            <a:endParaRPr lang="en-US"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1772243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0" marR="0" indent="0" algn="l" defTabSz="609585" rtl="0" eaLnBrk="1" fontAlgn="base" latinLnBrk="0" hangingPunct="1">
              <a:lnSpc>
                <a:spcPct val="100000"/>
              </a:lnSpc>
              <a:spcBef>
                <a:spcPts val="1312"/>
              </a:spcBef>
              <a:spcAft>
                <a:spcPct val="0"/>
              </a:spcAft>
              <a:buClrTx/>
              <a:buSzTx/>
              <a:buFont typeface="Arial" charset="0"/>
              <a:buNone/>
              <a:tabLst/>
              <a:defRPr sz="2400">
                <a:solidFill>
                  <a:srgbClr val="505050"/>
                </a:solidFill>
              </a:defRPr>
            </a:lvl1pPr>
            <a:lvl2pPr marL="683667" indent="-306910">
              <a:spcBef>
                <a:spcPts val="1312"/>
              </a:spcBef>
              <a:defRPr sz="2133">
                <a:solidFill>
                  <a:srgbClr val="505050"/>
                </a:solidFill>
              </a:defRPr>
            </a:lvl2pPr>
            <a:lvl3pPr marL="1071007" indent="-306910">
              <a:spcBef>
                <a:spcPts val="1312"/>
              </a:spcBef>
              <a:defRPr sz="2000">
                <a:solidFill>
                  <a:srgbClr val="505050"/>
                </a:solidFill>
              </a:defRPr>
            </a:lvl3pPr>
            <a:lvl4pPr marL="1447764" indent="-304792">
              <a:spcBef>
                <a:spcPts val="1312"/>
              </a:spcBef>
              <a:defRPr sz="1867">
                <a:solidFill>
                  <a:srgbClr val="505050"/>
                </a:solidFill>
              </a:defRPr>
            </a:lvl4pPr>
            <a:lvl5pPr marL="1826638" indent="-306910">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marR="0" indent="-306910" algn="l" defTabSz="609585" rtl="0" eaLnBrk="1" fontAlgn="base" latinLnBrk="0" hangingPunct="1">
              <a:lnSpc>
                <a:spcPct val="100000"/>
              </a:lnSpc>
              <a:spcBef>
                <a:spcPts val="1312"/>
              </a:spcBef>
              <a:spcAft>
                <a:spcPct val="0"/>
              </a:spcAft>
              <a:buClrTx/>
              <a:buSzTx/>
              <a:buFont typeface="Arial" charset="0"/>
              <a:buChar char="•"/>
              <a:tabLst/>
              <a:defRPr sz="2400">
                <a:solidFill>
                  <a:srgbClr val="505050"/>
                </a:solidFill>
              </a:defRPr>
            </a:lvl1pPr>
            <a:lvl2pPr marL="683667" indent="-306910">
              <a:spcBef>
                <a:spcPts val="1312"/>
              </a:spcBef>
              <a:defRPr sz="2133">
                <a:solidFill>
                  <a:srgbClr val="505050"/>
                </a:solidFill>
              </a:defRPr>
            </a:lvl2pPr>
            <a:lvl3pPr marL="1075240" indent="-304792">
              <a:spcBef>
                <a:spcPts val="1312"/>
              </a:spcBef>
              <a:defRPr sz="2000">
                <a:solidFill>
                  <a:srgbClr val="505050"/>
                </a:solidFill>
              </a:defRPr>
            </a:lvl3pPr>
            <a:lvl4pPr marL="1449881" indent="-304792">
              <a:spcBef>
                <a:spcPts val="1312"/>
              </a:spcBef>
              <a:defRPr sz="1867">
                <a:solidFill>
                  <a:srgbClr val="505050"/>
                </a:solidFill>
              </a:defRPr>
            </a:lvl4pPr>
            <a:lvl5pPr marL="1826638" indent="-304792">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April 2024</a:t>
            </a:r>
            <a:endParaRPr lang="en-US" dirty="0"/>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M Convery</a:t>
            </a:r>
            <a:endParaRPr lang="en-US" b="1" dirty="0"/>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2447088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marR="0" indent="-306910" algn="l" defTabSz="609585" rtl="0" eaLnBrk="1" fontAlgn="base" latinLnBrk="0" hangingPunct="1">
              <a:lnSpc>
                <a:spcPct val="100000"/>
              </a:lnSpc>
              <a:spcBef>
                <a:spcPts val="1312"/>
              </a:spcBef>
              <a:spcAft>
                <a:spcPct val="0"/>
              </a:spcAft>
              <a:buClrTx/>
              <a:buSzTx/>
              <a:buFont typeface="Arial" charset="0"/>
              <a:buChar char="•"/>
              <a:tabLst/>
              <a:defRPr sz="2400">
                <a:solidFill>
                  <a:srgbClr val="505050"/>
                </a:solidFill>
              </a:defRPr>
            </a:lvl1pPr>
            <a:lvl2pPr marL="685783" indent="-306910">
              <a:spcBef>
                <a:spcPts val="1312"/>
              </a:spcBef>
              <a:defRPr sz="2133">
                <a:solidFill>
                  <a:srgbClr val="505050"/>
                </a:solidFill>
              </a:defRPr>
            </a:lvl2pPr>
            <a:lvl3pPr marL="1075240" indent="-304792">
              <a:spcBef>
                <a:spcPts val="1312"/>
              </a:spcBef>
              <a:defRPr sz="2000">
                <a:solidFill>
                  <a:srgbClr val="505050"/>
                </a:solidFill>
              </a:defRPr>
            </a:lvl3pPr>
            <a:lvl4pPr marL="1449881" indent="-304792">
              <a:spcBef>
                <a:spcPts val="1312"/>
              </a:spcBef>
              <a:defRPr sz="1867">
                <a:solidFill>
                  <a:srgbClr val="505050"/>
                </a:solidFill>
              </a:defRPr>
            </a:lvl4pPr>
            <a:lvl5pPr marL="1826638" indent="-304792">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r>
              <a:rPr lang="en-US"/>
              <a:t>April 2024</a:t>
            </a:r>
            <a:endParaRPr lang="en-US" dirty="0"/>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b="1"/>
              <a:t>M Convery</a:t>
            </a:r>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1573130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April 2024</a:t>
            </a:r>
            <a:endParaRPr lang="en-US" dirty="0"/>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M Convery</a:t>
            </a:r>
            <a:endParaRPr lang="en-US" b="1" dirty="0"/>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1718441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r>
              <a:rPr lang="en-US"/>
              <a:t>April 2024</a:t>
            </a:r>
            <a:endParaRPr lang="en-US" dirty="0"/>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b="1"/>
              <a:t>M Convery</a:t>
            </a:r>
            <a:endParaRPr lang="en-US" b="1" dirty="0"/>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6455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7059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April 2024</a:t>
            </a:r>
            <a:endParaRPr lang="en-US" dirty="0"/>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b="1"/>
              <a:t>M Convery</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949784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rgbClr val="FF0000"/>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a:prstGeom prst="rect">
            <a:avLst/>
          </a:pr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6921095"/>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2894383-A347-7B44-B79E-79E4ECFA0777}"/>
              </a:ext>
            </a:extLst>
          </p:cNvPr>
          <p:cNvSpPr>
            <a:spLocks noGrp="1"/>
          </p:cNvSpPr>
          <p:nvPr>
            <p:ph sz="half" idx="1"/>
          </p:nvPr>
        </p:nvSpPr>
        <p:spPr>
          <a:xfrm>
            <a:off x="355601" y="1600200"/>
            <a:ext cx="11766227" cy="45719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3">
            <a:extLst>
              <a:ext uri="{FF2B5EF4-FFF2-40B4-BE49-F238E27FC236}">
                <a16:creationId xmlns:a16="http://schemas.microsoft.com/office/drawing/2014/main" id="{A1BBE6FB-5C17-B04D-8271-C9D9CDACFF58}"/>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Box 8">
            <a:extLst>
              <a:ext uri="{FF2B5EF4-FFF2-40B4-BE49-F238E27FC236}">
                <a16:creationId xmlns:a16="http://schemas.microsoft.com/office/drawing/2014/main" id="{9EE176FE-605F-F741-B68A-098429342F72}"/>
              </a:ext>
            </a:extLst>
          </p:cNvPr>
          <p:cNvSpPr txBox="1">
            <a:spLocks noChangeArrowheads="1"/>
          </p:cNvSpPr>
          <p:nvPr userDrawn="1"/>
        </p:nvSpPr>
        <p:spPr bwMode="auto">
          <a:xfrm>
            <a:off x="11728773" y="3810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CF74697-79E8-794F-A52D-1DB9E24E5D38}" type="slidenum">
              <a:rPr lang="en-US" altLang="en-US" sz="1400" b="0"/>
              <a:pPr/>
              <a:t>‹#›</a:t>
            </a:fld>
            <a:endParaRPr lang="en-US" altLang="en-US" sz="1400" b="0" dirty="0"/>
          </a:p>
        </p:txBody>
      </p:sp>
    </p:spTree>
    <p:extLst>
      <p:ext uri="{BB962C8B-B14F-4D97-AF65-F5344CB8AC3E}">
        <p14:creationId xmlns:p14="http://schemas.microsoft.com/office/powerpoint/2010/main" val="1288298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539749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a:xfrm>
            <a:off x="355257" y="457200"/>
            <a:ext cx="11049000" cy="8001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355257" y="1600200"/>
            <a:ext cx="5397843"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5981700" y="1600200"/>
            <a:ext cx="5295900"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973939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57449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28886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761488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764029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23416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rgbClr val="FF0000"/>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a:prstGeom prst="rect">
            <a:avLst/>
          </a:pr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330580748"/>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a:xfrm>
            <a:off x="571500" y="1600201"/>
            <a:ext cx="11049000"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493291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48748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rgbClr val="FF0000"/>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a:prstGeom prst="rect">
            <a:avLst/>
          </a:pr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3985514303"/>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A1BBE6FB-5C17-B04D-8271-C9D9CDACFF58}"/>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Box 8">
            <a:extLst>
              <a:ext uri="{FF2B5EF4-FFF2-40B4-BE49-F238E27FC236}">
                <a16:creationId xmlns:a16="http://schemas.microsoft.com/office/drawing/2014/main" id="{9EE176FE-605F-F741-B68A-098429342F72}"/>
              </a:ext>
            </a:extLst>
          </p:cNvPr>
          <p:cNvSpPr txBox="1">
            <a:spLocks noChangeArrowheads="1"/>
          </p:cNvSpPr>
          <p:nvPr userDrawn="1"/>
        </p:nvSpPr>
        <p:spPr bwMode="auto">
          <a:xfrm>
            <a:off x="11728773" y="3810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CF74697-79E8-794F-A52D-1DB9E24E5D38}" type="slidenum">
              <a:rPr lang="en-US" altLang="en-US" sz="1400" b="0"/>
              <a:pPr/>
              <a:t>‹#›</a:t>
            </a:fld>
            <a:endParaRPr lang="en-US" altLang="en-US" sz="1400" b="0"/>
          </a:p>
        </p:txBody>
      </p:sp>
      <p:sp>
        <p:nvSpPr>
          <p:cNvPr id="9" name="Content Placeholder 2">
            <a:extLst>
              <a:ext uri="{FF2B5EF4-FFF2-40B4-BE49-F238E27FC236}">
                <a16:creationId xmlns:a16="http://schemas.microsoft.com/office/drawing/2014/main" id="{F2894383-A347-7B44-B79E-79E4ECFA0777}"/>
              </a:ext>
            </a:extLst>
          </p:cNvPr>
          <p:cNvSpPr>
            <a:spLocks noGrp="1"/>
          </p:cNvSpPr>
          <p:nvPr>
            <p:ph sz="half" idx="1"/>
          </p:nvPr>
        </p:nvSpPr>
        <p:spPr>
          <a:xfrm>
            <a:off x="355601" y="1600200"/>
            <a:ext cx="11766227" cy="5219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33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545128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a:xfrm>
            <a:off x="355257" y="457200"/>
            <a:ext cx="11049000" cy="8001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355257" y="1600200"/>
            <a:ext cx="5397843"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5981700" y="1600200"/>
            <a:ext cx="5295900"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88458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632829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721637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965545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5785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A1BBE6FB-5C17-B04D-8271-C9D9CDACFF58}"/>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Box 8">
            <a:extLst>
              <a:ext uri="{FF2B5EF4-FFF2-40B4-BE49-F238E27FC236}">
                <a16:creationId xmlns:a16="http://schemas.microsoft.com/office/drawing/2014/main" id="{9EE176FE-605F-F741-B68A-098429342F72}"/>
              </a:ext>
            </a:extLst>
          </p:cNvPr>
          <p:cNvSpPr txBox="1">
            <a:spLocks noChangeArrowheads="1"/>
          </p:cNvSpPr>
          <p:nvPr userDrawn="1"/>
        </p:nvSpPr>
        <p:spPr bwMode="auto">
          <a:xfrm>
            <a:off x="11728773" y="3810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CF74697-79E8-794F-A52D-1DB9E24E5D38}" type="slidenum">
              <a:rPr lang="en-US" altLang="en-US" sz="1400" b="0"/>
              <a:pPr/>
              <a:t>‹#›</a:t>
            </a:fld>
            <a:endParaRPr lang="en-US" altLang="en-US" sz="1400" b="0"/>
          </a:p>
        </p:txBody>
      </p:sp>
      <p:sp>
        <p:nvSpPr>
          <p:cNvPr id="9" name="Content Placeholder 2">
            <a:extLst>
              <a:ext uri="{FF2B5EF4-FFF2-40B4-BE49-F238E27FC236}">
                <a16:creationId xmlns:a16="http://schemas.microsoft.com/office/drawing/2014/main" id="{F2894383-A347-7B44-B79E-79E4ECFA0777}"/>
              </a:ext>
            </a:extLst>
          </p:cNvPr>
          <p:cNvSpPr>
            <a:spLocks noGrp="1"/>
          </p:cNvSpPr>
          <p:nvPr>
            <p:ph sz="half" idx="1"/>
          </p:nvPr>
        </p:nvSpPr>
        <p:spPr>
          <a:xfrm>
            <a:off x="355601" y="1600200"/>
            <a:ext cx="11766227" cy="5219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9996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019596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a:xfrm>
            <a:off x="571500" y="571500"/>
            <a:ext cx="11049000" cy="8001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a:xfrm>
            <a:off x="571500" y="1600201"/>
            <a:ext cx="11049000"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212391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88201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a:prstGeom prst="rect">
            <a:avLst/>
          </a:prstGeo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a:prstGeom prst="rect">
            <a:avLst/>
          </a:prstGeo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5342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a:xfrm>
            <a:off x="355257" y="457200"/>
            <a:ext cx="11049000" cy="8001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355257" y="1600200"/>
            <a:ext cx="5397843"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5981700" y="1600200"/>
            <a:ext cx="5295900" cy="457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16697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slideLayout" Target="../slideLayouts/slideLayout15.xml"/><Relationship Id="rId19"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6.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17" Type="http://schemas.openxmlformats.org/officeDocument/2006/relationships/image" Target="../media/image4.png"/><Relationship Id="rId2" Type="http://schemas.openxmlformats.org/officeDocument/2006/relationships/slideLayout" Target="../slideLayouts/slideLayout52.xml"/><Relationship Id="rId16"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6.jpeg"/><Relationship Id="rId18" Type="http://schemas.openxmlformats.org/officeDocument/2006/relationships/image" Target="../media/image4.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17" Type="http://schemas.openxmlformats.org/officeDocument/2006/relationships/image" Target="../media/image3.png"/><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013885" y="96838"/>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55601" y="815976"/>
            <a:ext cx="115697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8"/>
          <p:cNvSpPr txBox="1">
            <a:spLocks noChangeArrowheads="1"/>
          </p:cNvSpPr>
          <p:nvPr userDrawn="1"/>
        </p:nvSpPr>
        <p:spPr bwMode="auto">
          <a:xfrm>
            <a:off x="11735123" y="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BE558FC1-EA3E-4E4C-9DC1-DB379D855110}" type="slidenum">
              <a:rPr lang="en-US" sz="1400" b="0" smtClean="0"/>
              <a:pPr>
                <a:defRPr/>
              </a:pPr>
              <a:t>‹#›</a:t>
            </a:fld>
            <a:endParaRPr lang="en-US" sz="1400" b="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06" r:id="rId3"/>
    <p:sldLayoutId id="2147484007" r:id="rId4"/>
    <p:sldLayoutId id="2147484254" r:id="rId5"/>
  </p:sldLayoutIdLst>
  <p:transition/>
  <p:txStyles>
    <p:title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7"/>
        </a:buBlip>
        <a:defRPr sz="2000">
          <a:solidFill>
            <a:srgbClr val="0000FF"/>
          </a:solidFill>
          <a:latin typeface="Helvetica"/>
          <a:ea typeface="ＭＳ Ｐゴシック" charset="0"/>
          <a:cs typeface="Helvetica"/>
        </a:defRPr>
      </a:lvl1pPr>
      <a:lvl2pPr marL="339725" indent="-230188" algn="l" rtl="0" eaLnBrk="0" fontAlgn="base" hangingPunct="0">
        <a:spcBef>
          <a:spcPct val="20000"/>
        </a:spcBef>
        <a:spcAft>
          <a:spcPct val="0"/>
        </a:spcAft>
        <a:buSzPct val="65000"/>
        <a:buBlip>
          <a:blip r:embed="rId8"/>
        </a:buBlip>
        <a:defRPr>
          <a:solidFill>
            <a:schemeClr val="tx1"/>
          </a:solidFill>
          <a:latin typeface="Helvetica"/>
          <a:ea typeface="ＭＳ Ｐゴシック" charset="0"/>
          <a:cs typeface="Helvetica"/>
        </a:defRPr>
      </a:lvl2pPr>
      <a:lvl3pPr marL="460375" indent="-230188" algn="l" rtl="0" eaLnBrk="0" fontAlgn="base" hangingPunct="0">
        <a:spcBef>
          <a:spcPct val="20000"/>
        </a:spcBef>
        <a:spcAft>
          <a:spcPct val="0"/>
        </a:spcAft>
        <a:buSzPct val="65000"/>
        <a:buBlip>
          <a:blip r:embed="rId9"/>
        </a:buBlip>
        <a:defRPr sz="1600" i="1">
          <a:solidFill>
            <a:schemeClr val="tx1"/>
          </a:solidFill>
          <a:latin typeface="Helvetica"/>
          <a:ea typeface="ＭＳ Ｐゴシック" charset="0"/>
          <a:cs typeface="Helvetica"/>
        </a:defRPr>
      </a:lvl3pPr>
      <a:lvl4pPr marL="569913" indent="-230188" algn="l" rtl="0" eaLnBrk="0" fontAlgn="base" hangingPunct="0">
        <a:spcBef>
          <a:spcPct val="20000"/>
        </a:spcBef>
        <a:spcAft>
          <a:spcPct val="0"/>
        </a:spcAft>
        <a:buSzPct val="65000"/>
        <a:buBlip>
          <a:blip r:embed="rId10"/>
        </a:buBlip>
        <a:defRPr sz="1400">
          <a:solidFill>
            <a:schemeClr val="tx1"/>
          </a:solidFill>
          <a:latin typeface="Helvetica"/>
          <a:ea typeface="ＭＳ Ｐゴシック" charset="0"/>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
        <p:nvSpPr>
          <p:cNvPr id="5" name="Text Placeholder 4">
            <a:extLst>
              <a:ext uri="{FF2B5EF4-FFF2-40B4-BE49-F238E27FC236}">
                <a16:creationId xmlns:a16="http://schemas.microsoft.com/office/drawing/2014/main" id="{769B44F4-8EF0-7345-853A-68FE936094A4}"/>
              </a:ext>
            </a:extLst>
          </p:cNvPr>
          <p:cNvSpPr>
            <a:spLocks noGrp="1" noChangeArrowheads="1"/>
          </p:cNvSpPr>
          <p:nvPr>
            <p:ph type="body" idx="1"/>
          </p:nvPr>
        </p:nvSpPr>
        <p:spPr bwMode="auto">
          <a:xfrm>
            <a:off x="355601" y="1600201"/>
            <a:ext cx="11569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Rectangle 3">
            <a:extLst>
              <a:ext uri="{FF2B5EF4-FFF2-40B4-BE49-F238E27FC236}">
                <a16:creationId xmlns:a16="http://schemas.microsoft.com/office/drawing/2014/main" id="{33E71CF2-B5D5-7D41-851D-078056A0EC62}"/>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4098" name="Picture 2" descr="ICFA">
            <a:extLst>
              <a:ext uri="{FF2B5EF4-FFF2-40B4-BE49-F238E27FC236}">
                <a16:creationId xmlns:a16="http://schemas.microsoft.com/office/drawing/2014/main" id="{CB280BBB-DE45-EB48-B00E-BFF08BDDFE1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98428" y="6316595"/>
            <a:ext cx="723900" cy="38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8907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149" r:id="rId12"/>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2800" b="1" kern="1200">
          <a:solidFill>
            <a:srgbClr val="FF0000"/>
          </a:solidFill>
          <a:latin typeface="+mn-lt"/>
          <a:ea typeface="+mj-ea"/>
          <a:cs typeface="+mj-cs"/>
        </a:defRPr>
      </a:lvl1pPr>
    </p:titleStyle>
    <p:bodyStyle>
      <a:lvl1pPr marL="233363" marR="0" indent="-233363" algn="l" defTabSz="914400" rtl="0" eaLnBrk="0" fontAlgn="base" latinLnBrk="0" hangingPunct="0">
        <a:lnSpc>
          <a:spcPct val="100000"/>
        </a:lnSpc>
        <a:spcBef>
          <a:spcPct val="20000"/>
        </a:spcBef>
        <a:spcAft>
          <a:spcPct val="0"/>
        </a:spcAft>
        <a:buClrTx/>
        <a:buSzPct val="65000"/>
        <a:buFontTx/>
        <a:buBlip>
          <a:blip r:embed="rId16"/>
        </a:buBlip>
        <a:tabLst/>
        <a:defRPr sz="2000" kern="1200">
          <a:solidFill>
            <a:srgbClr val="0070C0"/>
          </a:solidFill>
          <a:latin typeface="Helvetica" pitchFamily="2" charset="0"/>
          <a:ea typeface="+mn-ea"/>
          <a:cs typeface="+mn-cs"/>
        </a:defRPr>
      </a:lvl1pPr>
      <a:lvl2pPr marL="339725" marR="0" indent="-230188" algn="l" defTabSz="914400" rtl="0" eaLnBrk="0" fontAlgn="base" latinLnBrk="0" hangingPunct="0">
        <a:lnSpc>
          <a:spcPct val="100000"/>
        </a:lnSpc>
        <a:spcBef>
          <a:spcPct val="20000"/>
        </a:spcBef>
        <a:spcAft>
          <a:spcPct val="0"/>
        </a:spcAft>
        <a:buClrTx/>
        <a:buSzPct val="65000"/>
        <a:buFontTx/>
        <a:buBlip>
          <a:blip r:embed="rId17"/>
        </a:buBlip>
        <a:tabLst/>
        <a:defRPr sz="1800" kern="1200">
          <a:solidFill>
            <a:schemeClr val="tx1"/>
          </a:solidFill>
          <a:latin typeface="Helvetica" pitchFamily="2" charset="0"/>
          <a:ea typeface="+mn-ea"/>
          <a:cs typeface="+mn-cs"/>
        </a:defRPr>
      </a:lvl2pPr>
      <a:lvl3pPr marL="460375" marR="0" indent="-230188" algn="l" defTabSz="914400" rtl="0" eaLnBrk="0" fontAlgn="base" latinLnBrk="0" hangingPunct="0">
        <a:lnSpc>
          <a:spcPct val="100000"/>
        </a:lnSpc>
        <a:spcBef>
          <a:spcPct val="20000"/>
        </a:spcBef>
        <a:spcAft>
          <a:spcPct val="0"/>
        </a:spcAft>
        <a:buClrTx/>
        <a:buSzPct val="65000"/>
        <a:buFontTx/>
        <a:buBlip>
          <a:blip r:embed="rId18"/>
        </a:buBlip>
        <a:tabLst/>
        <a:defRPr sz="1600" kern="1200">
          <a:solidFill>
            <a:schemeClr val="tx1"/>
          </a:solidFill>
          <a:latin typeface="Helvetica" pitchFamily="2" charset="0"/>
          <a:ea typeface="+mn-ea"/>
          <a:cs typeface="+mn-cs"/>
        </a:defRPr>
      </a:lvl3pPr>
      <a:lvl4pPr marL="569913" marR="0" indent="-230188" algn="l" defTabSz="914400" rtl="0" eaLnBrk="0" fontAlgn="base" latinLnBrk="0" hangingPunct="0">
        <a:lnSpc>
          <a:spcPct val="100000"/>
        </a:lnSpc>
        <a:spcBef>
          <a:spcPct val="20000"/>
        </a:spcBef>
        <a:spcAft>
          <a:spcPct val="0"/>
        </a:spcAft>
        <a:buClrTx/>
        <a:buSzPct val="65000"/>
        <a:buFontTx/>
        <a:buBlip>
          <a:blip r:embed="rId19"/>
        </a:buBlip>
        <a:tabLst/>
        <a:defRPr sz="1400" kern="1200">
          <a:solidFill>
            <a:schemeClr val="tx1"/>
          </a:solidFill>
          <a:latin typeface="Helvetica" pitchFamily="2" charset="0"/>
          <a:ea typeface="+mn-ea"/>
          <a:cs typeface="+mn-cs"/>
        </a:defRPr>
      </a:lvl4pPr>
      <a:lvl5pPr marL="623888" marR="0" indent="-163513"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1" y="96838"/>
            <a:ext cx="11277600" cy="7191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55601" y="815976"/>
            <a:ext cx="11569700" cy="6042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Box 8"/>
          <p:cNvSpPr txBox="1">
            <a:spLocks noChangeArrowheads="1"/>
          </p:cNvSpPr>
          <p:nvPr userDrawn="1"/>
        </p:nvSpPr>
        <p:spPr bwMode="auto">
          <a:xfrm>
            <a:off x="11735123" y="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CD0E7053-A9EF-4948-8331-64540782529C}" type="slidenum">
              <a:rPr lang="en-US" sz="1400" b="0" smtClean="0"/>
              <a:pPr>
                <a:defRPr/>
              </a:pPr>
              <a:t>‹#›</a:t>
            </a:fld>
            <a:endParaRPr lang="en-US" sz="1400" b="0"/>
          </a:p>
        </p:txBody>
      </p:sp>
    </p:spTree>
    <p:extLst>
      <p:ext uri="{BB962C8B-B14F-4D97-AF65-F5344CB8AC3E}">
        <p14:creationId xmlns:p14="http://schemas.microsoft.com/office/powerpoint/2010/main" val="268976964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52" r:id="rId4"/>
    <p:sldLayoutId id="2147484048" r:id="rId5"/>
    <p:sldLayoutId id="2147484049" r:id="rId6"/>
    <p:sldLayoutId id="2147484050" r:id="rId7"/>
    <p:sldLayoutId id="2147484053" r:id="rId8"/>
  </p:sldLayoutIdLst>
  <p:transition/>
  <p:hf hdr="0" ftr="0" dt="0"/>
  <p:txStyles>
    <p:titleStyle>
      <a:lvl1pPr algn="ctr" rtl="0" eaLnBrk="1" fontAlgn="base" hangingPunct="1">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1" fontAlgn="base" hangingPunct="1">
        <a:spcBef>
          <a:spcPct val="0"/>
        </a:spcBef>
        <a:spcAft>
          <a:spcPct val="0"/>
        </a:spcAft>
        <a:defRPr kumimoji="1" sz="2400" b="1">
          <a:solidFill>
            <a:srgbClr val="FF0000"/>
          </a:solidFill>
          <a:latin typeface="Helvetica" charset="0"/>
          <a:ea typeface="ＭＳ Ｐゴシック" charset="0"/>
        </a:defRPr>
      </a:lvl2pPr>
      <a:lvl3pPr algn="ctr" rtl="0" eaLnBrk="1" fontAlgn="base" hangingPunct="1">
        <a:spcBef>
          <a:spcPct val="0"/>
        </a:spcBef>
        <a:spcAft>
          <a:spcPct val="0"/>
        </a:spcAft>
        <a:defRPr kumimoji="1" sz="2400" b="1">
          <a:solidFill>
            <a:srgbClr val="FF0000"/>
          </a:solidFill>
          <a:latin typeface="Helvetica" charset="0"/>
          <a:ea typeface="ＭＳ Ｐゴシック" charset="0"/>
        </a:defRPr>
      </a:lvl3pPr>
      <a:lvl4pPr algn="ctr" rtl="0" eaLnBrk="1" fontAlgn="base" hangingPunct="1">
        <a:spcBef>
          <a:spcPct val="0"/>
        </a:spcBef>
        <a:spcAft>
          <a:spcPct val="0"/>
        </a:spcAft>
        <a:defRPr kumimoji="1" sz="2400" b="1">
          <a:solidFill>
            <a:srgbClr val="FF0000"/>
          </a:solidFill>
          <a:latin typeface="Helvetica" charset="0"/>
          <a:ea typeface="ＭＳ Ｐゴシック" charset="0"/>
        </a:defRPr>
      </a:lvl4pPr>
      <a:lvl5pPr algn="ctr" rtl="0" eaLnBrk="1" fontAlgn="base" hangingPunct="1">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1" fontAlgn="base" hangingPunct="1">
        <a:spcBef>
          <a:spcPct val="20000"/>
        </a:spcBef>
        <a:spcAft>
          <a:spcPct val="0"/>
        </a:spcAft>
        <a:buSzPct val="65000"/>
        <a:buBlip>
          <a:blip r:embed="rId10"/>
        </a:buBlip>
        <a:defRPr sz="2000">
          <a:solidFill>
            <a:srgbClr val="0000FF"/>
          </a:solidFill>
          <a:latin typeface="Helvetica"/>
          <a:ea typeface="ＭＳ Ｐゴシック" charset="0"/>
          <a:cs typeface="Helvetica"/>
        </a:defRPr>
      </a:lvl1pPr>
      <a:lvl2pPr marL="339725" indent="-230188" algn="l" rtl="0" eaLnBrk="1" fontAlgn="base" hangingPunct="1">
        <a:spcBef>
          <a:spcPct val="20000"/>
        </a:spcBef>
        <a:spcAft>
          <a:spcPct val="0"/>
        </a:spcAft>
        <a:buSzPct val="65000"/>
        <a:buBlip>
          <a:blip r:embed="rId11"/>
        </a:buBlip>
        <a:defRPr>
          <a:solidFill>
            <a:schemeClr val="tx1"/>
          </a:solidFill>
          <a:latin typeface="Helvetica"/>
          <a:ea typeface="ＭＳ Ｐゴシック" charset="0"/>
          <a:cs typeface="Helvetica"/>
        </a:defRPr>
      </a:lvl2pPr>
      <a:lvl3pPr marL="460375" indent="-230188" algn="l" rtl="0" eaLnBrk="1" fontAlgn="base" hangingPunct="1">
        <a:spcBef>
          <a:spcPct val="20000"/>
        </a:spcBef>
        <a:spcAft>
          <a:spcPct val="0"/>
        </a:spcAft>
        <a:buSzPct val="65000"/>
        <a:buBlip>
          <a:blip r:embed="rId12"/>
        </a:buBlip>
        <a:defRPr sz="1600" i="1">
          <a:solidFill>
            <a:schemeClr val="tx1"/>
          </a:solidFill>
          <a:latin typeface="Helvetica"/>
          <a:ea typeface="ＭＳ Ｐゴシック" charset="0"/>
          <a:cs typeface="Helvetica"/>
        </a:defRPr>
      </a:lvl3pPr>
      <a:lvl4pPr marL="569913" indent="-230188" algn="l" rtl="0" eaLnBrk="1" fontAlgn="base" hangingPunct="1">
        <a:spcBef>
          <a:spcPct val="20000"/>
        </a:spcBef>
        <a:spcAft>
          <a:spcPct val="0"/>
        </a:spcAft>
        <a:buSzPct val="65000"/>
        <a:buBlip>
          <a:blip r:embed="rId13"/>
        </a:buBlip>
        <a:defRPr sz="1400">
          <a:solidFill>
            <a:schemeClr val="tx1"/>
          </a:solidFill>
          <a:latin typeface="Helvetica"/>
          <a:ea typeface="ＭＳ Ｐゴシック" charset="0"/>
          <a:cs typeface="Helvetica"/>
        </a:defRPr>
      </a:lvl4pPr>
      <a:lvl5pPr marL="623888" indent="-163513" algn="l" rtl="0" eaLnBrk="1" fontAlgn="base" hangingPunct="1">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6"/>
            <a:ext cx="10515600" cy="73811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252330"/>
            <a:ext cx="10515600" cy="49246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3/7/25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517885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405" y="104780"/>
            <a:ext cx="11645900" cy="5714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5524327" y="6465130"/>
            <a:ext cx="11430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6C34F187-366A-F54F-9D6B-551349C9E9F5}" type="slidenum">
              <a:rPr lang="en-US" smtClean="0"/>
              <a:t>‹#›</a:t>
            </a:fld>
            <a:endParaRPr lang="en-US" dirty="0"/>
          </a:p>
        </p:txBody>
      </p:sp>
      <p:sp>
        <p:nvSpPr>
          <p:cNvPr id="7" name="Text Placeholder 6"/>
          <p:cNvSpPr>
            <a:spLocks noGrp="1"/>
          </p:cNvSpPr>
          <p:nvPr>
            <p:ph type="body" idx="1"/>
          </p:nvPr>
        </p:nvSpPr>
        <p:spPr>
          <a:xfrm>
            <a:off x="279401" y="904875"/>
            <a:ext cx="11645900" cy="533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ECE7851-5B09-AC48-A9FE-B72C59FEBA2C}"/>
              </a:ext>
            </a:extLst>
          </p:cNvPr>
          <p:cNvSpPr>
            <a:spLocks noGrp="1"/>
          </p:cNvSpPr>
          <p:nvPr>
            <p:ph type="ftr" sz="quarter" idx="3"/>
          </p:nvPr>
        </p:nvSpPr>
        <p:spPr>
          <a:xfrm>
            <a:off x="1605915" y="6465128"/>
            <a:ext cx="3863340" cy="365125"/>
          </a:xfrm>
          <a:prstGeom prst="rect">
            <a:avLst/>
          </a:prstGeom>
        </p:spPr>
        <p:txBody>
          <a:bodyPr vert="horz" lIns="91440" tIns="45720" rIns="91440" bIns="45720" rtlCol="0" anchor="ctr"/>
          <a:lstStyle>
            <a:lvl1pPr algn="ctr">
              <a:defRPr sz="1200" baseline="0">
                <a:solidFill>
                  <a:schemeClr val="bg1"/>
                </a:solidFill>
              </a:defRPr>
            </a:lvl1pPr>
          </a:lstStyle>
          <a:p>
            <a:r>
              <a:rPr lang="en-US" dirty="0"/>
              <a:t>ERL 22, October 3, 2022</a:t>
            </a:r>
          </a:p>
        </p:txBody>
      </p:sp>
    </p:spTree>
    <p:extLst>
      <p:ext uri="{BB962C8B-B14F-4D97-AF65-F5344CB8AC3E}">
        <p14:creationId xmlns:p14="http://schemas.microsoft.com/office/powerpoint/2010/main" val="301580964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Lst>
  <p:hf hdr="0" dt="0"/>
  <p:txStyles>
    <p:titleStyle>
      <a:lvl1pPr algn="ctr" defTabSz="342891" rtl="0" eaLnBrk="1" latinLnBrk="0" hangingPunct="1">
        <a:spcBef>
          <a:spcPct val="0"/>
        </a:spcBef>
        <a:buNone/>
        <a:defRPr sz="3200" b="0" kern="1200">
          <a:solidFill>
            <a:srgbClr val="0000FF"/>
          </a:solidFill>
          <a:latin typeface="Arial" panose="020B0604020202020204" pitchFamily="34" charset="0"/>
          <a:ea typeface="+mj-ea"/>
          <a:cs typeface="Arial" panose="020B0604020202020204" pitchFamily="34" charset="0"/>
        </a:defRPr>
      </a:lvl1pPr>
    </p:titleStyle>
    <p:bodyStyle>
      <a:lvl1pPr marL="342891" marR="0" indent="-342891" algn="l" defTabSz="685783" rtl="0" eaLnBrk="1" fontAlgn="base" latinLnBrk="0" hangingPunct="1">
        <a:lnSpc>
          <a:spcPct val="100000"/>
        </a:lnSpc>
        <a:spcBef>
          <a:spcPts val="900"/>
        </a:spcBef>
        <a:spcAft>
          <a:spcPct val="0"/>
        </a:spcAft>
        <a:buClr>
          <a:srgbClr val="FF6600"/>
        </a:buClr>
        <a:buSzTx/>
        <a:buFont typeface="Arial" panose="020B0604020202020204" pitchFamily="34" charset="0"/>
        <a:buChar char="•"/>
        <a:tabLst/>
        <a:defRPr sz="1951" kern="1200">
          <a:solidFill>
            <a:schemeClr val="tx1"/>
          </a:solidFill>
          <a:latin typeface="Arial" panose="020B0604020202020204" pitchFamily="34" charset="0"/>
          <a:ea typeface="+mn-ea"/>
          <a:cs typeface="Arial" panose="020B0604020202020204" pitchFamily="34" charset="0"/>
        </a:defRPr>
      </a:lvl1pPr>
      <a:lvl2pPr marL="557199" marR="0" indent="-214308" algn="l" defTabSz="685783" rtl="0" eaLnBrk="1" fontAlgn="base" latinLnBrk="0" hangingPunct="1">
        <a:lnSpc>
          <a:spcPct val="100000"/>
        </a:lnSpc>
        <a:spcBef>
          <a:spcPts val="900"/>
        </a:spcBef>
        <a:spcAft>
          <a:spcPct val="0"/>
        </a:spcAft>
        <a:buClr>
          <a:srgbClr val="4343CA"/>
        </a:buClr>
        <a:buSzTx/>
        <a:buFont typeface="Arial"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857229" marR="0" indent="-171446" algn="l" defTabSz="685783" rtl="0" eaLnBrk="1" fontAlgn="base" latinLnBrk="0" hangingPunct="1">
        <a:lnSpc>
          <a:spcPct val="100000"/>
        </a:lnSpc>
        <a:spcBef>
          <a:spcPts val="900"/>
        </a:spcBef>
        <a:spcAft>
          <a:spcPct val="0"/>
        </a:spcAft>
        <a:buClr>
          <a:srgbClr val="660066"/>
        </a:buClr>
        <a:buSzTx/>
        <a:buFontTx/>
        <a:buChar char="•"/>
        <a:tabLst/>
        <a:defRPr sz="1651" kern="1200">
          <a:solidFill>
            <a:schemeClr val="tx1"/>
          </a:solidFill>
          <a:latin typeface="Arial" panose="020B0604020202020204" pitchFamily="34" charset="0"/>
          <a:ea typeface="+mn-ea"/>
          <a:cs typeface="Arial" panose="020B0604020202020204" pitchFamily="34" charset="0"/>
        </a:defRPr>
      </a:lvl3pPr>
      <a:lvl4pPr marL="1200121" marR="0" indent="-171446" algn="l" defTabSz="685783" rtl="0" eaLnBrk="1" fontAlgn="base" latinLnBrk="0" hangingPunct="1">
        <a:lnSpc>
          <a:spcPct val="100000"/>
        </a:lnSpc>
        <a:spcBef>
          <a:spcPts val="900"/>
        </a:spcBef>
        <a:spcAft>
          <a:spcPct val="0"/>
        </a:spcAft>
        <a:buClr>
          <a:srgbClr val="008000"/>
        </a:buClr>
        <a:buSzTx/>
        <a:buFont typeface="Arial"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543012" marR="0" indent="-171446" algn="l" defTabSz="685783" rtl="0" eaLnBrk="1" fontAlgn="base" latinLnBrk="0" hangingPunct="1">
        <a:lnSpc>
          <a:spcPct val="100000"/>
        </a:lnSpc>
        <a:spcBef>
          <a:spcPct val="20000"/>
        </a:spcBef>
        <a:spcAft>
          <a:spcPct val="0"/>
        </a:spcAft>
        <a:buClrTx/>
        <a:buSzTx/>
        <a:buFontTx/>
        <a:buNone/>
        <a:tabLst/>
        <a:defRPr sz="600" kern="1200">
          <a:solidFill>
            <a:schemeClr val="tx1"/>
          </a:solidFill>
          <a:latin typeface="Arial" panose="020B0604020202020204" pitchFamily="34" charset="0"/>
          <a:ea typeface="+mn-ea"/>
          <a:cs typeface="Arial" panose="020B0604020202020204" pitchFamily="34" charset="0"/>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April 2024</a:t>
            </a:r>
            <a:endParaRPr lang="en-US" dirty="0"/>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b="0">
                <a:solidFill>
                  <a:srgbClr val="004C97"/>
                </a:solidFill>
                <a:latin typeface="Helvetica"/>
                <a:ea typeface="ＭＳ Ｐゴシック" charset="0"/>
                <a:cs typeface="ＭＳ Ｐゴシック" charset="0"/>
              </a:defRPr>
            </a:lvl1pPr>
          </a:lstStyle>
          <a:p>
            <a:pPr>
              <a:defRPr/>
            </a:pPr>
            <a:r>
              <a:rPr lang="en-US"/>
              <a:t>M Convery</a:t>
            </a:r>
            <a:endParaRPr lang="en-US" dirty="0"/>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68063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7474D-E536-683E-0A05-42871BADD89D}"/>
              </a:ext>
            </a:extLst>
          </p:cNvPr>
          <p:cNvSpPr/>
          <p:nvPr userDrawn="1"/>
        </p:nvSpPr>
        <p:spPr>
          <a:xfrm>
            <a:off x="495300" y="6234181"/>
            <a:ext cx="1714500" cy="509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
        <p:nvSpPr>
          <p:cNvPr id="5" name="Text Placeholder 4">
            <a:extLst>
              <a:ext uri="{FF2B5EF4-FFF2-40B4-BE49-F238E27FC236}">
                <a16:creationId xmlns:a16="http://schemas.microsoft.com/office/drawing/2014/main" id="{769B44F4-8EF0-7345-853A-68FE936094A4}"/>
              </a:ext>
            </a:extLst>
          </p:cNvPr>
          <p:cNvSpPr>
            <a:spLocks noGrp="1" noChangeArrowheads="1"/>
          </p:cNvSpPr>
          <p:nvPr>
            <p:ph type="body" idx="1"/>
          </p:nvPr>
        </p:nvSpPr>
        <p:spPr bwMode="auto">
          <a:xfrm>
            <a:off x="355601" y="1600201"/>
            <a:ext cx="11569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Rectangle 3">
            <a:extLst>
              <a:ext uri="{FF2B5EF4-FFF2-40B4-BE49-F238E27FC236}">
                <a16:creationId xmlns:a16="http://schemas.microsoft.com/office/drawing/2014/main" id="{33E71CF2-B5D5-7D41-851D-078056A0EC62}"/>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4172970698"/>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2800" b="1" kern="1200">
          <a:solidFill>
            <a:srgbClr val="FF0000"/>
          </a:solidFill>
          <a:latin typeface="+mn-lt"/>
          <a:ea typeface="+mj-ea"/>
          <a:cs typeface="+mj-cs"/>
        </a:defRPr>
      </a:lvl1pPr>
    </p:titleStyle>
    <p:bodyStyle>
      <a:lvl1pPr marL="233363" marR="0" indent="-233363" algn="l" defTabSz="914400" rtl="0" eaLnBrk="0" fontAlgn="base" latinLnBrk="0" hangingPunct="0">
        <a:lnSpc>
          <a:spcPct val="100000"/>
        </a:lnSpc>
        <a:spcBef>
          <a:spcPct val="20000"/>
        </a:spcBef>
        <a:spcAft>
          <a:spcPct val="0"/>
        </a:spcAft>
        <a:buClrTx/>
        <a:buSzPct val="65000"/>
        <a:buFontTx/>
        <a:buBlip>
          <a:blip r:embed="rId14"/>
        </a:buBlip>
        <a:tabLst/>
        <a:defRPr sz="2000" kern="1200">
          <a:solidFill>
            <a:srgbClr val="0070C0"/>
          </a:solidFill>
          <a:latin typeface="Helvetica" pitchFamily="2" charset="0"/>
          <a:ea typeface="+mn-ea"/>
          <a:cs typeface="+mn-cs"/>
        </a:defRPr>
      </a:lvl1pPr>
      <a:lvl2pPr marL="339725" marR="0" indent="-230188" algn="l" defTabSz="914400" rtl="0" eaLnBrk="0" fontAlgn="base" latinLnBrk="0" hangingPunct="0">
        <a:lnSpc>
          <a:spcPct val="100000"/>
        </a:lnSpc>
        <a:spcBef>
          <a:spcPct val="20000"/>
        </a:spcBef>
        <a:spcAft>
          <a:spcPct val="0"/>
        </a:spcAft>
        <a:buClrTx/>
        <a:buSzPct val="65000"/>
        <a:buFontTx/>
        <a:buBlip>
          <a:blip r:embed="rId15"/>
        </a:buBlip>
        <a:tabLst/>
        <a:defRPr sz="1800" kern="1200">
          <a:solidFill>
            <a:schemeClr val="tx1"/>
          </a:solidFill>
          <a:latin typeface="Helvetica" pitchFamily="2" charset="0"/>
          <a:ea typeface="+mn-ea"/>
          <a:cs typeface="+mn-cs"/>
        </a:defRPr>
      </a:lvl2pPr>
      <a:lvl3pPr marL="460375" marR="0" indent="-230188" algn="l" defTabSz="914400" rtl="0" eaLnBrk="0" fontAlgn="base" latinLnBrk="0" hangingPunct="0">
        <a:lnSpc>
          <a:spcPct val="100000"/>
        </a:lnSpc>
        <a:spcBef>
          <a:spcPct val="20000"/>
        </a:spcBef>
        <a:spcAft>
          <a:spcPct val="0"/>
        </a:spcAft>
        <a:buClrTx/>
        <a:buSzPct val="65000"/>
        <a:buFontTx/>
        <a:buBlip>
          <a:blip r:embed="rId16"/>
        </a:buBlip>
        <a:tabLst/>
        <a:defRPr sz="1600" kern="1200">
          <a:solidFill>
            <a:schemeClr val="tx1"/>
          </a:solidFill>
          <a:latin typeface="Helvetica" pitchFamily="2" charset="0"/>
          <a:ea typeface="+mn-ea"/>
          <a:cs typeface="+mn-cs"/>
        </a:defRPr>
      </a:lvl3pPr>
      <a:lvl4pPr marL="569913" marR="0" indent="-230188" algn="l" defTabSz="914400" rtl="0" eaLnBrk="0" fontAlgn="base" latinLnBrk="0" hangingPunct="0">
        <a:lnSpc>
          <a:spcPct val="100000"/>
        </a:lnSpc>
        <a:spcBef>
          <a:spcPct val="20000"/>
        </a:spcBef>
        <a:spcAft>
          <a:spcPct val="0"/>
        </a:spcAft>
        <a:buClrTx/>
        <a:buSzPct val="65000"/>
        <a:buFontTx/>
        <a:buBlip>
          <a:blip r:embed="rId17"/>
        </a:buBlip>
        <a:tabLst/>
        <a:defRPr sz="1400" kern="1200">
          <a:solidFill>
            <a:schemeClr val="tx1"/>
          </a:solidFill>
          <a:latin typeface="Helvetica" pitchFamily="2" charset="0"/>
          <a:ea typeface="+mn-ea"/>
          <a:cs typeface="+mn-cs"/>
        </a:defRPr>
      </a:lvl4pPr>
      <a:lvl5pPr marL="623888" marR="0" indent="-163513"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
        <p:nvSpPr>
          <p:cNvPr id="5" name="Text Placeholder 4">
            <a:extLst>
              <a:ext uri="{FF2B5EF4-FFF2-40B4-BE49-F238E27FC236}">
                <a16:creationId xmlns:a16="http://schemas.microsoft.com/office/drawing/2014/main" id="{769B44F4-8EF0-7345-853A-68FE936094A4}"/>
              </a:ext>
            </a:extLst>
          </p:cNvPr>
          <p:cNvSpPr>
            <a:spLocks noGrp="1" noChangeArrowheads="1"/>
          </p:cNvSpPr>
          <p:nvPr>
            <p:ph type="body" idx="1"/>
          </p:nvPr>
        </p:nvSpPr>
        <p:spPr bwMode="auto">
          <a:xfrm>
            <a:off x="355601" y="1600201"/>
            <a:ext cx="11569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Rectangle 3">
            <a:extLst>
              <a:ext uri="{FF2B5EF4-FFF2-40B4-BE49-F238E27FC236}">
                <a16:creationId xmlns:a16="http://schemas.microsoft.com/office/drawing/2014/main" id="{33E71CF2-B5D5-7D41-851D-078056A0EC62}"/>
              </a:ext>
            </a:extLst>
          </p:cNvPr>
          <p:cNvSpPr>
            <a:spLocks noGrp="1" noChangeArrowheads="1"/>
          </p:cNvSpPr>
          <p:nvPr>
            <p:ph type="title"/>
          </p:nvPr>
        </p:nvSpPr>
        <p:spPr bwMode="auto">
          <a:xfrm>
            <a:off x="355601" y="423863"/>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4098" name="Picture 2" descr="ICFA">
            <a:extLst>
              <a:ext uri="{FF2B5EF4-FFF2-40B4-BE49-F238E27FC236}">
                <a16:creationId xmlns:a16="http://schemas.microsoft.com/office/drawing/2014/main" id="{CB280BBB-DE45-EB48-B00E-BFF08BDDFE1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98428" y="6316595"/>
            <a:ext cx="723900" cy="38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00278"/>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2800" b="1" kern="1200">
          <a:solidFill>
            <a:srgbClr val="FF0000"/>
          </a:solidFill>
          <a:latin typeface="+mn-lt"/>
          <a:ea typeface="+mj-ea"/>
          <a:cs typeface="+mj-cs"/>
        </a:defRPr>
      </a:lvl1pPr>
    </p:titleStyle>
    <p:bodyStyle>
      <a:lvl1pPr marL="233363" marR="0" indent="-233363" algn="l" defTabSz="914400" rtl="0" eaLnBrk="0" fontAlgn="base" latinLnBrk="0" hangingPunct="0">
        <a:lnSpc>
          <a:spcPct val="100000"/>
        </a:lnSpc>
        <a:spcBef>
          <a:spcPct val="20000"/>
        </a:spcBef>
        <a:spcAft>
          <a:spcPct val="0"/>
        </a:spcAft>
        <a:buClrTx/>
        <a:buSzPct val="65000"/>
        <a:buFontTx/>
        <a:buBlip>
          <a:blip r:embed="rId15"/>
        </a:buBlip>
        <a:tabLst/>
        <a:defRPr sz="2000" kern="1200">
          <a:solidFill>
            <a:srgbClr val="0070C0"/>
          </a:solidFill>
          <a:latin typeface="Helvetica" pitchFamily="2" charset="0"/>
          <a:ea typeface="+mn-ea"/>
          <a:cs typeface="+mn-cs"/>
        </a:defRPr>
      </a:lvl1pPr>
      <a:lvl2pPr marL="339725" marR="0" indent="-230188" algn="l" defTabSz="914400" rtl="0" eaLnBrk="0" fontAlgn="base" latinLnBrk="0" hangingPunct="0">
        <a:lnSpc>
          <a:spcPct val="100000"/>
        </a:lnSpc>
        <a:spcBef>
          <a:spcPct val="20000"/>
        </a:spcBef>
        <a:spcAft>
          <a:spcPct val="0"/>
        </a:spcAft>
        <a:buClrTx/>
        <a:buSzPct val="65000"/>
        <a:buFontTx/>
        <a:buBlip>
          <a:blip r:embed="rId16"/>
        </a:buBlip>
        <a:tabLst/>
        <a:defRPr sz="1800" kern="1200">
          <a:solidFill>
            <a:schemeClr val="tx1"/>
          </a:solidFill>
          <a:latin typeface="Helvetica" pitchFamily="2" charset="0"/>
          <a:ea typeface="+mn-ea"/>
          <a:cs typeface="+mn-cs"/>
        </a:defRPr>
      </a:lvl2pPr>
      <a:lvl3pPr marL="460375" marR="0" indent="-230188" algn="l" defTabSz="914400" rtl="0" eaLnBrk="0" fontAlgn="base" latinLnBrk="0" hangingPunct="0">
        <a:lnSpc>
          <a:spcPct val="100000"/>
        </a:lnSpc>
        <a:spcBef>
          <a:spcPct val="20000"/>
        </a:spcBef>
        <a:spcAft>
          <a:spcPct val="0"/>
        </a:spcAft>
        <a:buClrTx/>
        <a:buSzPct val="65000"/>
        <a:buFontTx/>
        <a:buBlip>
          <a:blip r:embed="rId17"/>
        </a:buBlip>
        <a:tabLst/>
        <a:defRPr sz="1600" kern="1200">
          <a:solidFill>
            <a:schemeClr val="tx1"/>
          </a:solidFill>
          <a:latin typeface="Helvetica" pitchFamily="2" charset="0"/>
          <a:ea typeface="+mn-ea"/>
          <a:cs typeface="+mn-cs"/>
        </a:defRPr>
      </a:lvl3pPr>
      <a:lvl4pPr marL="569913" marR="0" indent="-230188" algn="l" defTabSz="914400" rtl="0" eaLnBrk="0" fontAlgn="base" latinLnBrk="0" hangingPunct="0">
        <a:lnSpc>
          <a:spcPct val="100000"/>
        </a:lnSpc>
        <a:spcBef>
          <a:spcPct val="20000"/>
        </a:spcBef>
        <a:spcAft>
          <a:spcPct val="0"/>
        </a:spcAft>
        <a:buClrTx/>
        <a:buSzPct val="65000"/>
        <a:buFontTx/>
        <a:buBlip>
          <a:blip r:embed="rId18"/>
        </a:buBlip>
        <a:tabLst/>
        <a:defRPr sz="1400" kern="1200">
          <a:solidFill>
            <a:schemeClr val="tx1"/>
          </a:solidFill>
          <a:latin typeface="Helvetica" pitchFamily="2" charset="0"/>
          <a:ea typeface="+mn-ea"/>
          <a:cs typeface="+mn-cs"/>
        </a:defRPr>
      </a:lvl4pPr>
      <a:lvl5pPr marL="623888" marR="0" indent="-163513"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2.xml"/><Relationship Id="rId5" Type="http://schemas.openxmlformats.org/officeDocument/2006/relationships/image" Target="../media/image36.emf"/><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52.xml"/><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F0BE8E-E3F8-4F66-EB32-C32C7D30C0D8}"/>
              </a:ext>
            </a:extLst>
          </p:cNvPr>
          <p:cNvSpPr>
            <a:spLocks noGrp="1"/>
          </p:cNvSpPr>
          <p:nvPr>
            <p:ph type="ctrTitle"/>
          </p:nvPr>
        </p:nvSpPr>
        <p:spPr/>
        <p:txBody>
          <a:bodyPr/>
          <a:lstStyle/>
          <a:p>
            <a:r>
              <a:rPr lang="en-US" sz="4400" dirty="0"/>
              <a:t>What should be learned for the EIC from accelerating polarized protons in the AGS</a:t>
            </a:r>
          </a:p>
        </p:txBody>
      </p:sp>
      <p:sp>
        <p:nvSpPr>
          <p:cNvPr id="6" name="Text Placeholder 5">
            <a:extLst>
              <a:ext uri="{FF2B5EF4-FFF2-40B4-BE49-F238E27FC236}">
                <a16:creationId xmlns:a16="http://schemas.microsoft.com/office/drawing/2014/main" id="{6CA9AF21-6B0A-882E-54B3-6BA393994473}"/>
              </a:ext>
            </a:extLst>
          </p:cNvPr>
          <p:cNvSpPr>
            <a:spLocks noGrp="1"/>
          </p:cNvSpPr>
          <p:nvPr>
            <p:ph type="body" sz="quarter" idx="10"/>
          </p:nvPr>
        </p:nvSpPr>
        <p:spPr/>
        <p:txBody>
          <a:bodyPr/>
          <a:lstStyle/>
          <a:p>
            <a:r>
              <a:rPr lang="en-US" dirty="0"/>
              <a:t>Thomas Roser</a:t>
            </a:r>
          </a:p>
          <a:p>
            <a:r>
              <a:rPr lang="en-US" dirty="0"/>
              <a:t>Polarized Ion Sources and Beams at EIC</a:t>
            </a:r>
          </a:p>
          <a:p>
            <a:r>
              <a:rPr lang="en-US" dirty="0"/>
              <a:t>March 11, 2025</a:t>
            </a:r>
          </a:p>
        </p:txBody>
      </p:sp>
    </p:spTree>
    <p:extLst>
      <p:ext uri="{BB962C8B-B14F-4D97-AF65-F5344CB8AC3E}">
        <p14:creationId xmlns:p14="http://schemas.microsoft.com/office/powerpoint/2010/main" val="212485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EE7DEF-E6B9-1ADE-5853-253DCEBF98AC}"/>
              </a:ext>
            </a:extLst>
          </p:cNvPr>
          <p:cNvSpPr>
            <a:spLocks noGrp="1"/>
          </p:cNvSpPr>
          <p:nvPr>
            <p:ph sz="half" idx="1"/>
          </p:nvPr>
        </p:nvSpPr>
        <p:spPr>
          <a:xfrm>
            <a:off x="355601" y="1600200"/>
            <a:ext cx="7454899" cy="5257800"/>
          </a:xfrm>
        </p:spPr>
        <p:txBody>
          <a:bodyPr/>
          <a:lstStyle/>
          <a:p>
            <a:r>
              <a:rPr lang="en-US" dirty="0"/>
              <a:t>Required correction dipole current for maximum </a:t>
            </a:r>
            <a:br>
              <a:rPr lang="en-US" dirty="0"/>
            </a:br>
            <a:r>
              <a:rPr lang="en-US" dirty="0"/>
              <a:t>polarization (128 – 10 A):</a:t>
            </a:r>
          </a:p>
          <a:p>
            <a:endParaRPr lang="en-US" dirty="0"/>
          </a:p>
          <a:p>
            <a:endParaRPr lang="en-US" dirty="0"/>
          </a:p>
          <a:p>
            <a:endParaRPr lang="en-US" dirty="0"/>
          </a:p>
          <a:p>
            <a:pPr marL="0" indent="0">
              <a:buNone/>
            </a:pPr>
            <a:endParaRPr lang="en-US" dirty="0"/>
          </a:p>
          <a:p>
            <a:endParaRPr lang="en-US" dirty="0"/>
          </a:p>
          <a:p>
            <a:endParaRPr lang="en-US" dirty="0"/>
          </a:p>
          <a:p>
            <a:r>
              <a:rPr lang="en-US" dirty="0">
                <a:solidFill>
                  <a:schemeClr val="tx1"/>
                </a:solidFill>
              </a:rPr>
              <a:t>AGS: tune = 9; super periodicity: 12</a:t>
            </a:r>
          </a:p>
          <a:p>
            <a:r>
              <a:rPr lang="en-US" dirty="0"/>
              <a:t>“Beat resonances”: High sensitivity to errors (and correctors) </a:t>
            </a:r>
            <a:br>
              <a:rPr lang="en-US" dirty="0"/>
            </a:br>
            <a:r>
              <a:rPr lang="en-US" dirty="0"/>
              <a:t>around harmonic = 9, 12 + 9, 36 – 9, 60 – 9:</a:t>
            </a:r>
          </a:p>
          <a:p>
            <a:r>
              <a:rPr lang="en-US" dirty="0">
                <a:solidFill>
                  <a:schemeClr val="tx1"/>
                </a:solidFill>
              </a:rPr>
              <a:t>Strong resonances cause high polarization loss but are easy to correct;</a:t>
            </a:r>
            <a:br>
              <a:rPr lang="en-US" dirty="0">
                <a:solidFill>
                  <a:schemeClr val="tx1"/>
                </a:solidFill>
              </a:rPr>
            </a:br>
            <a:r>
              <a:rPr lang="en-US" dirty="0">
                <a:solidFill>
                  <a:schemeClr val="tx1"/>
                </a:solidFill>
              </a:rPr>
              <a:t>Weak resonances cause little polarization loss but are harder to correct</a:t>
            </a:r>
          </a:p>
          <a:p>
            <a:endParaRPr lang="en-US" dirty="0"/>
          </a:p>
          <a:p>
            <a:endParaRPr lang="en-US" dirty="0"/>
          </a:p>
        </p:txBody>
      </p:sp>
      <p:sp>
        <p:nvSpPr>
          <p:cNvPr id="3" name="Title 2">
            <a:extLst>
              <a:ext uri="{FF2B5EF4-FFF2-40B4-BE49-F238E27FC236}">
                <a16:creationId xmlns:a16="http://schemas.microsoft.com/office/drawing/2014/main" id="{CE7F8114-1307-92D3-0B1F-FFADB4E61EEB}"/>
              </a:ext>
            </a:extLst>
          </p:cNvPr>
          <p:cNvSpPr>
            <a:spLocks noGrp="1"/>
          </p:cNvSpPr>
          <p:nvPr>
            <p:ph type="title"/>
          </p:nvPr>
        </p:nvSpPr>
        <p:spPr/>
        <p:txBody>
          <a:bodyPr/>
          <a:lstStyle/>
          <a:p>
            <a:r>
              <a:rPr lang="en-US" dirty="0"/>
              <a:t>Measured imperfection resonances in the AGS</a:t>
            </a:r>
          </a:p>
        </p:txBody>
      </p:sp>
      <p:pic>
        <p:nvPicPr>
          <p:cNvPr id="6" name="Picture 5">
            <a:extLst>
              <a:ext uri="{FF2B5EF4-FFF2-40B4-BE49-F238E27FC236}">
                <a16:creationId xmlns:a16="http://schemas.microsoft.com/office/drawing/2014/main" id="{BA824BCD-AF8D-574F-A27D-A4A66EF9F9D4}"/>
              </a:ext>
            </a:extLst>
          </p:cNvPr>
          <p:cNvPicPr>
            <a:picLocks noChangeAspect="1"/>
          </p:cNvPicPr>
          <p:nvPr/>
        </p:nvPicPr>
        <p:blipFill>
          <a:blip r:embed="rId2"/>
          <a:stretch>
            <a:fillRect/>
          </a:stretch>
        </p:blipFill>
        <p:spPr>
          <a:xfrm>
            <a:off x="7810500" y="1950613"/>
            <a:ext cx="3543300" cy="4907388"/>
          </a:xfrm>
          <a:prstGeom prst="rect">
            <a:avLst/>
          </a:prstGeom>
        </p:spPr>
      </p:pic>
      <p:pic>
        <p:nvPicPr>
          <p:cNvPr id="7" name="Picture 6">
            <a:extLst>
              <a:ext uri="{FF2B5EF4-FFF2-40B4-BE49-F238E27FC236}">
                <a16:creationId xmlns:a16="http://schemas.microsoft.com/office/drawing/2014/main" id="{7216ACC8-2ED8-3452-1A91-736C01DD8D83}"/>
              </a:ext>
            </a:extLst>
          </p:cNvPr>
          <p:cNvPicPr>
            <a:picLocks noChangeAspect="1"/>
          </p:cNvPicPr>
          <p:nvPr/>
        </p:nvPicPr>
        <p:blipFill>
          <a:blip r:embed="rId3"/>
          <a:stretch>
            <a:fillRect/>
          </a:stretch>
        </p:blipFill>
        <p:spPr>
          <a:xfrm>
            <a:off x="3603103" y="1943100"/>
            <a:ext cx="3978797" cy="2514600"/>
          </a:xfrm>
          <a:prstGeom prst="rect">
            <a:avLst/>
          </a:prstGeom>
        </p:spPr>
      </p:pic>
    </p:spTree>
    <p:extLst>
      <p:ext uri="{BB962C8B-B14F-4D97-AF65-F5344CB8AC3E}">
        <p14:creationId xmlns:p14="http://schemas.microsoft.com/office/powerpoint/2010/main" val="87271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5339B-9934-70B3-4676-85D8AE5BE6F3}"/>
              </a:ext>
            </a:extLst>
          </p:cNvPr>
          <p:cNvSpPr>
            <a:spLocks noGrp="1"/>
          </p:cNvSpPr>
          <p:nvPr>
            <p:ph sz="half" idx="1"/>
          </p:nvPr>
        </p:nvSpPr>
        <p:spPr>
          <a:xfrm>
            <a:off x="355601" y="1600200"/>
            <a:ext cx="11766227" cy="5257800"/>
          </a:xfrm>
        </p:spPr>
        <p:txBody>
          <a:bodyPr/>
          <a:lstStyle/>
          <a:p>
            <a:r>
              <a:rPr lang="en-US" dirty="0"/>
              <a:t>Internal polarimeter: Scattering from Nylon (fishing) line,</a:t>
            </a:r>
            <a:br>
              <a:rPr lang="en-US" dirty="0"/>
            </a:br>
            <a:r>
              <a:rPr lang="en-US" dirty="0"/>
              <a:t>measurement took about 5 minutes</a:t>
            </a:r>
          </a:p>
          <a:p>
            <a:endParaRPr lang="en-US" dirty="0"/>
          </a:p>
          <a:p>
            <a:pPr marL="0" indent="0">
              <a:buNone/>
            </a:pPr>
            <a:endParaRPr lang="en-US" dirty="0"/>
          </a:p>
          <a:p>
            <a:endParaRPr lang="en-US" dirty="0"/>
          </a:p>
          <a:p>
            <a:pPr marL="0" indent="0">
              <a:buNone/>
            </a:pPr>
            <a:endParaRPr lang="en-US" dirty="0"/>
          </a:p>
          <a:p>
            <a:r>
              <a:rPr lang="en-US" dirty="0">
                <a:solidFill>
                  <a:schemeClr val="tx1"/>
                </a:solidFill>
              </a:rPr>
              <a:t>External polarimeter: elastic scattering from liquid hydrogen target, </a:t>
            </a:r>
            <a:br>
              <a:rPr lang="en-US" dirty="0">
                <a:solidFill>
                  <a:schemeClr val="tx1"/>
                </a:solidFill>
              </a:rPr>
            </a:br>
            <a:r>
              <a:rPr lang="en-US" dirty="0">
                <a:solidFill>
                  <a:schemeClr val="tx1"/>
                </a:solidFill>
              </a:rPr>
              <a:t>double arm spectrometer, measurement took about 30 minutes</a:t>
            </a:r>
          </a:p>
        </p:txBody>
      </p:sp>
      <p:sp>
        <p:nvSpPr>
          <p:cNvPr id="3" name="Title 2">
            <a:extLst>
              <a:ext uri="{FF2B5EF4-FFF2-40B4-BE49-F238E27FC236}">
                <a16:creationId xmlns:a16="http://schemas.microsoft.com/office/drawing/2014/main" id="{7D14E9B8-3D30-EAE4-9F49-4A80C8D6F44C}"/>
              </a:ext>
            </a:extLst>
          </p:cNvPr>
          <p:cNvSpPr>
            <a:spLocks noGrp="1"/>
          </p:cNvSpPr>
          <p:nvPr>
            <p:ph type="title"/>
          </p:nvPr>
        </p:nvSpPr>
        <p:spPr/>
        <p:txBody>
          <a:bodyPr/>
          <a:lstStyle/>
          <a:p>
            <a:r>
              <a:rPr lang="en-US" dirty="0"/>
              <a:t>AGS polarimeters</a:t>
            </a:r>
          </a:p>
        </p:txBody>
      </p:sp>
      <p:pic>
        <p:nvPicPr>
          <p:cNvPr id="4" name="Picture 3">
            <a:extLst>
              <a:ext uri="{FF2B5EF4-FFF2-40B4-BE49-F238E27FC236}">
                <a16:creationId xmlns:a16="http://schemas.microsoft.com/office/drawing/2014/main" id="{37A48A06-AA3C-A6A5-532F-B4AC91BC9C60}"/>
              </a:ext>
            </a:extLst>
          </p:cNvPr>
          <p:cNvPicPr>
            <a:picLocks noChangeAspect="1"/>
          </p:cNvPicPr>
          <p:nvPr/>
        </p:nvPicPr>
        <p:blipFill>
          <a:blip r:embed="rId2"/>
          <a:stretch>
            <a:fillRect/>
          </a:stretch>
        </p:blipFill>
        <p:spPr>
          <a:xfrm>
            <a:off x="8953500" y="1257300"/>
            <a:ext cx="3087232" cy="2514600"/>
          </a:xfrm>
          <a:prstGeom prst="rect">
            <a:avLst/>
          </a:prstGeom>
        </p:spPr>
      </p:pic>
      <p:pic>
        <p:nvPicPr>
          <p:cNvPr id="5" name="Picture 4">
            <a:extLst>
              <a:ext uri="{FF2B5EF4-FFF2-40B4-BE49-F238E27FC236}">
                <a16:creationId xmlns:a16="http://schemas.microsoft.com/office/drawing/2014/main" id="{0AC708EB-1A2D-57D5-1A52-9E865EC944EE}"/>
              </a:ext>
            </a:extLst>
          </p:cNvPr>
          <p:cNvPicPr>
            <a:picLocks noChangeAspect="1"/>
          </p:cNvPicPr>
          <p:nvPr/>
        </p:nvPicPr>
        <p:blipFill>
          <a:blip r:embed="rId3"/>
          <a:stretch>
            <a:fillRect/>
          </a:stretch>
        </p:blipFill>
        <p:spPr>
          <a:xfrm>
            <a:off x="8677224" y="4114800"/>
            <a:ext cx="3476676" cy="2743200"/>
          </a:xfrm>
          <a:prstGeom prst="rect">
            <a:avLst/>
          </a:prstGeom>
        </p:spPr>
      </p:pic>
      <p:pic>
        <p:nvPicPr>
          <p:cNvPr id="6" name="Picture 5">
            <a:extLst>
              <a:ext uri="{FF2B5EF4-FFF2-40B4-BE49-F238E27FC236}">
                <a16:creationId xmlns:a16="http://schemas.microsoft.com/office/drawing/2014/main" id="{A5F5AAA5-E209-6AF8-D2AA-7D534A6DD351}"/>
              </a:ext>
            </a:extLst>
          </p:cNvPr>
          <p:cNvPicPr>
            <a:picLocks noChangeAspect="1"/>
          </p:cNvPicPr>
          <p:nvPr/>
        </p:nvPicPr>
        <p:blipFill>
          <a:blip r:embed="rId4"/>
          <a:srcRect b="31214"/>
          <a:stretch/>
        </p:blipFill>
        <p:spPr>
          <a:xfrm>
            <a:off x="7124700" y="1347350"/>
            <a:ext cx="1714500" cy="2538850"/>
          </a:xfrm>
          <a:prstGeom prst="rect">
            <a:avLst/>
          </a:prstGeom>
        </p:spPr>
      </p:pic>
      <p:pic>
        <p:nvPicPr>
          <p:cNvPr id="7" name="Picture 6">
            <a:extLst>
              <a:ext uri="{FF2B5EF4-FFF2-40B4-BE49-F238E27FC236}">
                <a16:creationId xmlns:a16="http://schemas.microsoft.com/office/drawing/2014/main" id="{B13B1358-98C1-E848-F079-1E666D6B64F7}"/>
              </a:ext>
            </a:extLst>
          </p:cNvPr>
          <p:cNvPicPr>
            <a:picLocks noChangeAspect="1"/>
          </p:cNvPicPr>
          <p:nvPr/>
        </p:nvPicPr>
        <p:blipFill>
          <a:blip r:embed="rId5"/>
          <a:stretch>
            <a:fillRect/>
          </a:stretch>
        </p:blipFill>
        <p:spPr>
          <a:xfrm>
            <a:off x="2781300" y="4664177"/>
            <a:ext cx="5486400" cy="2079523"/>
          </a:xfrm>
          <a:prstGeom prst="rect">
            <a:avLst/>
          </a:prstGeom>
        </p:spPr>
      </p:pic>
      <p:pic>
        <p:nvPicPr>
          <p:cNvPr id="8" name="Picture 7">
            <a:extLst>
              <a:ext uri="{FF2B5EF4-FFF2-40B4-BE49-F238E27FC236}">
                <a16:creationId xmlns:a16="http://schemas.microsoft.com/office/drawing/2014/main" id="{0F1EB7F1-8CBC-4FA8-78D6-ABA185632A22}"/>
              </a:ext>
            </a:extLst>
          </p:cNvPr>
          <p:cNvPicPr>
            <a:picLocks noChangeAspect="1"/>
          </p:cNvPicPr>
          <p:nvPr/>
        </p:nvPicPr>
        <p:blipFill>
          <a:blip r:embed="rId4"/>
          <a:srcRect t="67697"/>
          <a:stretch/>
        </p:blipFill>
        <p:spPr>
          <a:xfrm>
            <a:off x="4953000" y="2077726"/>
            <a:ext cx="1943100" cy="1351274"/>
          </a:xfrm>
          <a:prstGeom prst="rect">
            <a:avLst/>
          </a:prstGeom>
        </p:spPr>
      </p:pic>
    </p:spTree>
    <p:extLst>
      <p:ext uri="{BB962C8B-B14F-4D97-AF65-F5344CB8AC3E}">
        <p14:creationId xmlns:p14="http://schemas.microsoft.com/office/powerpoint/2010/main" val="339849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dirty="0"/>
              <a:t>Polarized protons acceleration with </a:t>
            </a:r>
            <a:br>
              <a:rPr lang="en-US" dirty="0"/>
            </a:br>
            <a:r>
              <a:rPr lang="en-US" dirty="0"/>
              <a:t>partial Siberian snakes</a:t>
            </a:r>
          </a:p>
        </p:txBody>
      </p:sp>
      <p:sp>
        <p:nvSpPr>
          <p:cNvPr id="2" name="Content Placeholder 1"/>
          <p:cNvSpPr>
            <a:spLocks noGrp="1"/>
          </p:cNvSpPr>
          <p:nvPr>
            <p:ph sz="half" idx="1"/>
          </p:nvPr>
        </p:nvSpPr>
        <p:spPr>
          <a:xfrm>
            <a:off x="355602" y="1600200"/>
            <a:ext cx="8483478" cy="5219700"/>
          </a:xfrm>
        </p:spPr>
        <p:txBody>
          <a:bodyPr/>
          <a:lstStyle/>
          <a:p>
            <a:r>
              <a:rPr lang="en-US" dirty="0"/>
              <a:t>Two partial Siberian snakes using variable-pitch helical dipoles</a:t>
            </a:r>
            <a:br>
              <a:rPr lang="en-US" dirty="0"/>
            </a:br>
            <a:r>
              <a:rPr lang="en-US" dirty="0"/>
              <a:t>eliminate depolarization from all imperfection resonances. This was my main motivation for proposing to use partial Siberian snakes.</a:t>
            </a:r>
          </a:p>
          <a:p>
            <a:r>
              <a:rPr lang="en-US" dirty="0">
                <a:solidFill>
                  <a:srgbClr val="000000"/>
                </a:solidFill>
              </a:rPr>
              <a:t>Intrinsic resonances are overcome with vertical betatron tune at 8.98!</a:t>
            </a:r>
          </a:p>
          <a:p>
            <a:pPr marL="0" indent="0">
              <a:buNone/>
            </a:pPr>
            <a:endParaRPr lang="en-US" dirty="0"/>
          </a:p>
        </p:txBody>
      </p:sp>
      <p:grpSp>
        <p:nvGrpSpPr>
          <p:cNvPr id="643079" name="Group 7"/>
          <p:cNvGrpSpPr>
            <a:grpSpLocks noChangeAspect="1"/>
          </p:cNvGrpSpPr>
          <p:nvPr/>
        </p:nvGrpSpPr>
        <p:grpSpPr bwMode="auto">
          <a:xfrm>
            <a:off x="6518286" y="3031617"/>
            <a:ext cx="5544459" cy="3893153"/>
            <a:chOff x="787" y="671"/>
            <a:chExt cx="4469" cy="3138"/>
          </a:xfrm>
        </p:grpSpPr>
        <p:pic>
          <p:nvPicPr>
            <p:cNvPr id="64307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l="6181" t="13855" r="9938" b="9839"/>
            <a:stretch>
              <a:fillRect/>
            </a:stretch>
          </p:blipFill>
          <p:spPr bwMode="auto">
            <a:xfrm>
              <a:off x="1056" y="671"/>
              <a:ext cx="4200" cy="2978"/>
            </a:xfrm>
            <a:prstGeom prst="rect">
              <a:avLst/>
            </a:prstGeom>
            <a:noFill/>
            <a:ln w="9525">
              <a:noFill/>
              <a:miter lim="800000"/>
              <a:headEnd/>
              <a:tailEnd/>
            </a:ln>
            <a:effectLst/>
          </p:spPr>
        </p:pic>
        <p:sp>
          <p:nvSpPr>
            <p:cNvPr id="643077" name="Text Box 5"/>
            <p:cNvSpPr txBox="1">
              <a:spLocks noChangeArrowheads="1"/>
            </p:cNvSpPr>
            <p:nvPr/>
          </p:nvSpPr>
          <p:spPr bwMode="auto">
            <a:xfrm>
              <a:off x="2963" y="3527"/>
              <a:ext cx="632" cy="282"/>
            </a:xfrm>
            <a:prstGeom prst="rect">
              <a:avLst/>
            </a:prstGeom>
            <a:noFill/>
            <a:ln w="9525">
              <a:noFill/>
              <a:miter lim="800000"/>
              <a:headEnd/>
              <a:tailEnd/>
            </a:ln>
            <a:effectLst/>
          </p:spPr>
          <p:txBody>
            <a:bodyPr wrap="square">
              <a:prstTxWarp prst="textNoShape">
                <a:avLst/>
              </a:prstTxWarp>
              <a:spAutoFit/>
            </a:bodyPr>
            <a:lstStyle/>
            <a:p>
              <a:r>
                <a:rPr lang="en-US" sz="1200" dirty="0" err="1"/>
                <a:t>G</a:t>
              </a:r>
              <a:r>
                <a:rPr lang="en-US" sz="1200" dirty="0" err="1">
                  <a:latin typeface="Symbol" pitchFamily="-108" charset="2"/>
                </a:rPr>
                <a:t>g</a:t>
              </a:r>
              <a:endParaRPr lang="en-US" sz="1200" dirty="0">
                <a:latin typeface="Symbol" pitchFamily="-108" charset="2"/>
              </a:endParaRPr>
            </a:p>
          </p:txBody>
        </p:sp>
        <p:sp>
          <p:nvSpPr>
            <p:cNvPr id="643078" name="Text Box 6"/>
            <p:cNvSpPr txBox="1">
              <a:spLocks noChangeArrowheads="1"/>
            </p:cNvSpPr>
            <p:nvPr/>
          </p:nvSpPr>
          <p:spPr bwMode="auto">
            <a:xfrm rot="16200000">
              <a:off x="-184" y="2030"/>
              <a:ext cx="2256" cy="313"/>
            </a:xfrm>
            <a:prstGeom prst="rect">
              <a:avLst/>
            </a:prstGeom>
            <a:noFill/>
            <a:ln w="9525">
              <a:noFill/>
              <a:miter lim="800000"/>
              <a:headEnd/>
              <a:tailEnd/>
            </a:ln>
            <a:effectLst/>
          </p:spPr>
          <p:txBody>
            <a:bodyPr wrap="square">
              <a:prstTxWarp prst="textNoShape">
                <a:avLst/>
              </a:prstTxWarp>
              <a:spAutoFit/>
            </a:bodyPr>
            <a:lstStyle/>
            <a:p>
              <a:r>
                <a:rPr lang="en-US" sz="1400" dirty="0"/>
                <a:t>Polarimeter asymmetry</a:t>
              </a:r>
              <a:endParaRPr lang="en-US" sz="1400" dirty="0">
                <a:latin typeface="Symbol" pitchFamily="-108" charset="2"/>
              </a:endParaRPr>
            </a:p>
          </p:txBody>
        </p:sp>
      </p:grpSp>
      <p:pic>
        <p:nvPicPr>
          <p:cNvPr id="10" name="Picture 9" descr="Larry, Haixin, TR at MC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1863" y="3228561"/>
            <a:ext cx="3321237" cy="3300651"/>
          </a:xfrm>
          <a:prstGeom prst="rect">
            <a:avLst/>
          </a:prstGeom>
        </p:spPr>
      </p:pic>
      <p:pic>
        <p:nvPicPr>
          <p:cNvPr id="42" name="Picture 19" descr="IMG_117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39079" y="685800"/>
            <a:ext cx="3127756" cy="2345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Text Box 9"/>
          <p:cNvSpPr txBox="1">
            <a:spLocks noChangeArrowheads="1"/>
          </p:cNvSpPr>
          <p:nvPr/>
        </p:nvSpPr>
        <p:spPr bwMode="auto">
          <a:xfrm>
            <a:off x="2133600" y="6548313"/>
            <a:ext cx="4419600" cy="307777"/>
          </a:xfrm>
          <a:prstGeom prst="rect">
            <a:avLst/>
          </a:prstGeom>
          <a:noFill/>
          <a:ln w="9525">
            <a:noFill/>
            <a:miter lim="800000"/>
            <a:headEnd/>
            <a:tailEnd/>
          </a:ln>
          <a:effectLst/>
        </p:spPr>
        <p:txBody>
          <a:bodyPr wrap="square">
            <a:prstTxWarp prst="textNoShape">
              <a:avLst/>
            </a:prstTxWarp>
            <a:spAutoFit/>
          </a:bodyPr>
          <a:lstStyle/>
          <a:p>
            <a:pPr algn="l"/>
            <a:r>
              <a:rPr lang="en-US" sz="1400" b="0" dirty="0">
                <a:latin typeface="Helvetica" pitchFamily="2" charset="0"/>
              </a:rPr>
              <a:t>Larry Ratner, Haixin Huang and TR in AGS MCR.</a:t>
            </a:r>
          </a:p>
        </p:txBody>
      </p:sp>
    </p:spTree>
    <p:extLst>
      <p:ext uri="{BB962C8B-B14F-4D97-AF65-F5344CB8AC3E}">
        <p14:creationId xmlns:p14="http://schemas.microsoft.com/office/powerpoint/2010/main" val="168668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7" name="Rectangle 5">
            <a:extLst>
              <a:ext uri="{FF2B5EF4-FFF2-40B4-BE49-F238E27FC236}">
                <a16:creationId xmlns:a16="http://schemas.microsoft.com/office/drawing/2014/main" id="{858CE110-9DDD-CE43-A35E-FE98E2D76033}"/>
              </a:ext>
            </a:extLst>
          </p:cNvPr>
          <p:cNvSpPr>
            <a:spLocks noGrp="1" noChangeArrowheads="1"/>
          </p:cNvSpPr>
          <p:nvPr>
            <p:ph type="title"/>
          </p:nvPr>
        </p:nvSpPr>
        <p:spPr>
          <a:xfrm>
            <a:off x="355601" y="423863"/>
            <a:ext cx="11766226" cy="7191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57200">
              <a:buSzPct val="57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Accelerating polarized beams in an RCS w/o Siberian snakes</a:t>
            </a:r>
          </a:p>
        </p:txBody>
      </p:sp>
      <p:sp>
        <p:nvSpPr>
          <p:cNvPr id="2" name="Content Placeholder 1">
            <a:extLst>
              <a:ext uri="{FF2B5EF4-FFF2-40B4-BE49-F238E27FC236}">
                <a16:creationId xmlns:a16="http://schemas.microsoft.com/office/drawing/2014/main" id="{9F85FE21-73AE-4048-B607-81DD33B78476}"/>
              </a:ext>
            </a:extLst>
          </p:cNvPr>
          <p:cNvSpPr>
            <a:spLocks noGrp="1"/>
          </p:cNvSpPr>
          <p:nvPr>
            <p:ph sz="half" idx="1"/>
          </p:nvPr>
        </p:nvSpPr>
        <p:spPr>
          <a:xfrm>
            <a:off x="266700" y="1371600"/>
            <a:ext cx="11766227" cy="5486400"/>
          </a:xfrm>
        </p:spPr>
        <p:txBody>
          <a:bodyPr/>
          <a:lstStyle/>
          <a:p>
            <a:r>
              <a:rPr lang="en-US" dirty="0"/>
              <a:t>Imperfection spin resonances are driven by vertical deflections in quadrupoles, vertical correctors, and rolled dipoles.</a:t>
            </a:r>
          </a:p>
          <a:p>
            <a:r>
              <a:rPr lang="en-US" dirty="0">
                <a:solidFill>
                  <a:schemeClr val="tx1"/>
                </a:solidFill>
              </a:rPr>
              <a:t>Even after fully correcting the orbit to go through the center of the position monitors (BPM) there can still be vertical deflections. Spin is uniquely sensitive to such “hidden” misalignments.</a:t>
            </a:r>
          </a:p>
          <a:p>
            <a:pPr lvl="1"/>
            <a:r>
              <a:rPr lang="en-US" dirty="0">
                <a:solidFill>
                  <a:srgbClr val="0070C0"/>
                </a:solidFill>
              </a:rPr>
              <a:t>The quadrupole/BPM/corrector package is </a:t>
            </a:r>
            <a:br>
              <a:rPr lang="en-US" dirty="0">
                <a:solidFill>
                  <a:srgbClr val="0070C0"/>
                </a:solidFill>
              </a:rPr>
            </a:br>
            <a:r>
              <a:rPr lang="en-US" dirty="0">
                <a:solidFill>
                  <a:srgbClr val="0070C0"/>
                </a:solidFill>
              </a:rPr>
              <a:t>vertically misaligned:</a:t>
            </a:r>
          </a:p>
          <a:p>
            <a:pPr lvl="1"/>
            <a:endParaRPr lang="en-US" dirty="0"/>
          </a:p>
          <a:p>
            <a:pPr lvl="1"/>
            <a:endParaRPr lang="en-US" dirty="0"/>
          </a:p>
          <a:p>
            <a:pPr lvl="1"/>
            <a:r>
              <a:rPr lang="en-US" dirty="0">
                <a:solidFill>
                  <a:srgbClr val="0070C0"/>
                </a:solidFill>
              </a:rPr>
              <a:t>The BPM is misaligned </a:t>
            </a:r>
            <a:r>
              <a:rPr lang="en-US" dirty="0" err="1">
                <a:solidFill>
                  <a:srgbClr val="0070C0"/>
                </a:solidFill>
              </a:rPr>
              <a:t>wrt</a:t>
            </a:r>
            <a:r>
              <a:rPr lang="en-US" dirty="0">
                <a:solidFill>
                  <a:srgbClr val="0070C0"/>
                </a:solidFill>
              </a:rPr>
              <a:t> to the quadrupole:</a:t>
            </a:r>
          </a:p>
          <a:p>
            <a:pPr lvl="1"/>
            <a:endParaRPr lang="en-US" dirty="0"/>
          </a:p>
          <a:p>
            <a:endParaRPr lang="en-US" dirty="0"/>
          </a:p>
          <a:p>
            <a:endParaRPr lang="en-US" dirty="0"/>
          </a:p>
          <a:p>
            <a:r>
              <a:rPr lang="en-US" dirty="0">
                <a:solidFill>
                  <a:schemeClr val="tx1"/>
                </a:solidFill>
              </a:rPr>
              <a:t>In an RCS these situations can change throughout the cycle due to changing eddy current effects and from year-to-year due to settling of the ground.</a:t>
            </a:r>
          </a:p>
          <a:p>
            <a:r>
              <a:rPr lang="en-US" dirty="0"/>
              <a:t>If there is depolarization it will have to be corrected with harmonic corrections and polarization measurements at every </a:t>
            </a:r>
            <a:r>
              <a:rPr lang="en-US" dirty="0" err="1"/>
              <a:t>Ggamma</a:t>
            </a:r>
            <a:r>
              <a:rPr lang="en-US" dirty="0"/>
              <a:t> = n energy, just as in the AGS.</a:t>
            </a:r>
          </a:p>
          <a:p>
            <a:pPr marL="0" indent="0">
              <a:buNone/>
            </a:pPr>
            <a:endParaRPr lang="en-US" dirty="0"/>
          </a:p>
        </p:txBody>
      </p:sp>
      <p:grpSp>
        <p:nvGrpSpPr>
          <p:cNvPr id="663581" name="Group 29">
            <a:extLst>
              <a:ext uri="{FF2B5EF4-FFF2-40B4-BE49-F238E27FC236}">
                <a16:creationId xmlns:a16="http://schemas.microsoft.com/office/drawing/2014/main" id="{BB9C68FD-1BAD-DD49-BC23-08DE2A65BE10}"/>
              </a:ext>
            </a:extLst>
          </p:cNvPr>
          <p:cNvGrpSpPr>
            <a:grpSpLocks/>
          </p:cNvGrpSpPr>
          <p:nvPr/>
        </p:nvGrpSpPr>
        <p:grpSpPr bwMode="auto">
          <a:xfrm>
            <a:off x="6781800" y="2605573"/>
            <a:ext cx="4914900" cy="1524000"/>
            <a:chOff x="216" y="2808"/>
            <a:chExt cx="3096" cy="960"/>
          </a:xfrm>
        </p:grpSpPr>
        <p:grpSp>
          <p:nvGrpSpPr>
            <p:cNvPr id="663558" name="Group 6">
              <a:extLst>
                <a:ext uri="{FF2B5EF4-FFF2-40B4-BE49-F238E27FC236}">
                  <a16:creationId xmlns:a16="http://schemas.microsoft.com/office/drawing/2014/main" id="{029603ED-B442-C748-B8FF-49FCFA33923F}"/>
                </a:ext>
              </a:extLst>
            </p:cNvPr>
            <p:cNvGrpSpPr>
              <a:grpSpLocks/>
            </p:cNvGrpSpPr>
            <p:nvPr/>
          </p:nvGrpSpPr>
          <p:grpSpPr bwMode="auto">
            <a:xfrm>
              <a:off x="288" y="2976"/>
              <a:ext cx="3024" cy="792"/>
              <a:chOff x="144" y="792"/>
              <a:chExt cx="5376" cy="1176"/>
            </a:xfrm>
          </p:grpSpPr>
          <p:sp>
            <p:nvSpPr>
              <p:cNvPr id="663559" name="Freeform 7">
                <a:extLst>
                  <a:ext uri="{FF2B5EF4-FFF2-40B4-BE49-F238E27FC236}">
                    <a16:creationId xmlns:a16="http://schemas.microsoft.com/office/drawing/2014/main" id="{28A95442-7568-5B4A-986E-9B872F9DAC7B}"/>
                  </a:ext>
                </a:extLst>
              </p:cNvPr>
              <p:cNvSpPr>
                <a:spLocks/>
              </p:cNvSpPr>
              <p:nvPr/>
            </p:nvSpPr>
            <p:spPr bwMode="auto">
              <a:xfrm>
                <a:off x="912" y="816"/>
                <a:ext cx="292" cy="984"/>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0" name="Freeform 8">
                <a:extLst>
                  <a:ext uri="{FF2B5EF4-FFF2-40B4-BE49-F238E27FC236}">
                    <a16:creationId xmlns:a16="http://schemas.microsoft.com/office/drawing/2014/main" id="{E2CCF684-5199-234C-AD4C-1007CDCAA73E}"/>
                  </a:ext>
                </a:extLst>
              </p:cNvPr>
              <p:cNvSpPr>
                <a:spLocks/>
              </p:cNvSpPr>
              <p:nvPr/>
            </p:nvSpPr>
            <p:spPr bwMode="auto">
              <a:xfrm>
                <a:off x="2736" y="984"/>
                <a:ext cx="292" cy="984"/>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1" name="Freeform 9">
                <a:extLst>
                  <a:ext uri="{FF2B5EF4-FFF2-40B4-BE49-F238E27FC236}">
                    <a16:creationId xmlns:a16="http://schemas.microsoft.com/office/drawing/2014/main" id="{D3536555-9CB9-334D-BC29-CB0990E245B1}"/>
                  </a:ext>
                </a:extLst>
              </p:cNvPr>
              <p:cNvSpPr>
                <a:spLocks/>
              </p:cNvSpPr>
              <p:nvPr/>
            </p:nvSpPr>
            <p:spPr bwMode="auto">
              <a:xfrm>
                <a:off x="4320" y="792"/>
                <a:ext cx="292" cy="984"/>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2" name="Rectangle 10">
                <a:extLst>
                  <a:ext uri="{FF2B5EF4-FFF2-40B4-BE49-F238E27FC236}">
                    <a16:creationId xmlns:a16="http://schemas.microsoft.com/office/drawing/2014/main" id="{AFF6DCA0-21E2-3649-A4E1-BB9D6CBFFED8}"/>
                  </a:ext>
                </a:extLst>
              </p:cNvPr>
              <p:cNvSpPr>
                <a:spLocks noChangeArrowheads="1"/>
              </p:cNvSpPr>
              <p:nvPr/>
            </p:nvSpPr>
            <p:spPr bwMode="auto">
              <a:xfrm>
                <a:off x="528" y="1152"/>
                <a:ext cx="288" cy="24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3" name="Rectangle 11">
                <a:extLst>
                  <a:ext uri="{FF2B5EF4-FFF2-40B4-BE49-F238E27FC236}">
                    <a16:creationId xmlns:a16="http://schemas.microsoft.com/office/drawing/2014/main" id="{B308C240-3893-0946-95A9-DA441C19C0F1}"/>
                  </a:ext>
                </a:extLst>
              </p:cNvPr>
              <p:cNvSpPr>
                <a:spLocks noChangeArrowheads="1"/>
              </p:cNvSpPr>
              <p:nvPr/>
            </p:nvSpPr>
            <p:spPr bwMode="auto">
              <a:xfrm>
                <a:off x="2352" y="1440"/>
                <a:ext cx="288" cy="24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4" name="Rectangle 12">
                <a:extLst>
                  <a:ext uri="{FF2B5EF4-FFF2-40B4-BE49-F238E27FC236}">
                    <a16:creationId xmlns:a16="http://schemas.microsoft.com/office/drawing/2014/main" id="{5FA3C288-8ED0-2D46-9856-361845EC642C}"/>
                  </a:ext>
                </a:extLst>
              </p:cNvPr>
              <p:cNvSpPr>
                <a:spLocks noChangeArrowheads="1"/>
              </p:cNvSpPr>
              <p:nvPr/>
            </p:nvSpPr>
            <p:spPr bwMode="auto">
              <a:xfrm>
                <a:off x="3936" y="1104"/>
                <a:ext cx="288" cy="24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5" name="AutoShape 13">
                <a:extLst>
                  <a:ext uri="{FF2B5EF4-FFF2-40B4-BE49-F238E27FC236}">
                    <a16:creationId xmlns:a16="http://schemas.microsoft.com/office/drawing/2014/main" id="{B05930CB-77F8-A14A-B8FB-A8206DB020B9}"/>
                  </a:ext>
                </a:extLst>
              </p:cNvPr>
              <p:cNvSpPr>
                <a:spLocks noChangeArrowheads="1"/>
              </p:cNvSpPr>
              <p:nvPr/>
            </p:nvSpPr>
            <p:spPr bwMode="auto">
              <a:xfrm>
                <a:off x="1204" y="816"/>
                <a:ext cx="240" cy="984"/>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6" name="AutoShape 14">
                <a:extLst>
                  <a:ext uri="{FF2B5EF4-FFF2-40B4-BE49-F238E27FC236}">
                    <a16:creationId xmlns:a16="http://schemas.microsoft.com/office/drawing/2014/main" id="{4BB59B3D-4CE5-7D46-BD13-E723FC2279C2}"/>
                  </a:ext>
                </a:extLst>
              </p:cNvPr>
              <p:cNvSpPr>
                <a:spLocks noChangeArrowheads="1"/>
              </p:cNvSpPr>
              <p:nvPr/>
            </p:nvSpPr>
            <p:spPr bwMode="auto">
              <a:xfrm>
                <a:off x="3028" y="984"/>
                <a:ext cx="240" cy="984"/>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7" name="AutoShape 15">
                <a:extLst>
                  <a:ext uri="{FF2B5EF4-FFF2-40B4-BE49-F238E27FC236}">
                    <a16:creationId xmlns:a16="http://schemas.microsoft.com/office/drawing/2014/main" id="{26FCF756-55BE-DE42-9980-8A019FAFE152}"/>
                  </a:ext>
                </a:extLst>
              </p:cNvPr>
              <p:cNvSpPr>
                <a:spLocks noChangeArrowheads="1"/>
              </p:cNvSpPr>
              <p:nvPr/>
            </p:nvSpPr>
            <p:spPr bwMode="auto">
              <a:xfrm>
                <a:off x="4612" y="792"/>
                <a:ext cx="240" cy="984"/>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8" name="Freeform 16">
                <a:extLst>
                  <a:ext uri="{FF2B5EF4-FFF2-40B4-BE49-F238E27FC236}">
                    <a16:creationId xmlns:a16="http://schemas.microsoft.com/office/drawing/2014/main" id="{6AA67BBB-6BD3-0346-ACC9-346F1D74461E}"/>
                  </a:ext>
                </a:extLst>
              </p:cNvPr>
              <p:cNvSpPr>
                <a:spLocks/>
              </p:cNvSpPr>
              <p:nvPr/>
            </p:nvSpPr>
            <p:spPr bwMode="auto">
              <a:xfrm>
                <a:off x="144" y="1020"/>
                <a:ext cx="5376" cy="636"/>
              </a:xfrm>
              <a:custGeom>
                <a:avLst/>
                <a:gdLst>
                  <a:gd name="T0" fmla="*/ 0 w 5376"/>
                  <a:gd name="T1" fmla="*/ 372 h 636"/>
                  <a:gd name="T2" fmla="*/ 1068 w 5376"/>
                  <a:gd name="T3" fmla="*/ 168 h 636"/>
                  <a:gd name="T4" fmla="*/ 2916 w 5376"/>
                  <a:gd name="T5" fmla="*/ 636 h 636"/>
                  <a:gd name="T6" fmla="*/ 4512 w 5376"/>
                  <a:gd name="T7" fmla="*/ 0 h 636"/>
                  <a:gd name="T8" fmla="*/ 5376 w 5376"/>
                  <a:gd name="T9" fmla="*/ 324 h 636"/>
                </a:gdLst>
                <a:ahLst/>
                <a:cxnLst>
                  <a:cxn ang="0">
                    <a:pos x="T0" y="T1"/>
                  </a:cxn>
                  <a:cxn ang="0">
                    <a:pos x="T2" y="T3"/>
                  </a:cxn>
                  <a:cxn ang="0">
                    <a:pos x="T4" y="T5"/>
                  </a:cxn>
                  <a:cxn ang="0">
                    <a:pos x="T6" y="T7"/>
                  </a:cxn>
                  <a:cxn ang="0">
                    <a:pos x="T8" y="T9"/>
                  </a:cxn>
                </a:cxnLst>
                <a:rect l="0" t="0" r="r" b="b"/>
                <a:pathLst>
                  <a:path w="5376" h="636">
                    <a:moveTo>
                      <a:pt x="0" y="372"/>
                    </a:moveTo>
                    <a:lnTo>
                      <a:pt x="1068" y="168"/>
                    </a:lnTo>
                    <a:lnTo>
                      <a:pt x="2916" y="636"/>
                    </a:lnTo>
                    <a:lnTo>
                      <a:pt x="4512" y="0"/>
                    </a:lnTo>
                    <a:lnTo>
                      <a:pt x="5376" y="324"/>
                    </a:ln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69" name="Line 17">
                <a:extLst>
                  <a:ext uri="{FF2B5EF4-FFF2-40B4-BE49-F238E27FC236}">
                    <a16:creationId xmlns:a16="http://schemas.microsoft.com/office/drawing/2014/main" id="{73D3AFD2-9662-0C43-BEBE-51926ED25CFF}"/>
                  </a:ext>
                </a:extLst>
              </p:cNvPr>
              <p:cNvSpPr>
                <a:spLocks noChangeShapeType="1"/>
              </p:cNvSpPr>
              <p:nvPr/>
            </p:nvSpPr>
            <p:spPr bwMode="auto">
              <a:xfrm>
                <a:off x="144" y="1440"/>
                <a:ext cx="5376"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3570" name="Text Box 18">
              <a:extLst>
                <a:ext uri="{FF2B5EF4-FFF2-40B4-BE49-F238E27FC236}">
                  <a16:creationId xmlns:a16="http://schemas.microsoft.com/office/drawing/2014/main" id="{B58A0288-4ABE-704B-B421-BC6B7C786934}"/>
                </a:ext>
              </a:extLst>
            </p:cNvPr>
            <p:cNvSpPr txBox="1">
              <a:spLocks noChangeArrowheads="1"/>
            </p:cNvSpPr>
            <p:nvPr/>
          </p:nvSpPr>
          <p:spPr bwMode="auto">
            <a:xfrm>
              <a:off x="216" y="3016"/>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800" b="0"/>
                <a:t>BPM</a:t>
              </a:r>
            </a:p>
          </p:txBody>
        </p:sp>
        <p:sp>
          <p:nvSpPr>
            <p:cNvPr id="663571" name="Text Box 19">
              <a:extLst>
                <a:ext uri="{FF2B5EF4-FFF2-40B4-BE49-F238E27FC236}">
                  <a16:creationId xmlns:a16="http://schemas.microsoft.com/office/drawing/2014/main" id="{E18264B8-3BC9-0745-8A5A-8CA9DEF24BB2}"/>
                </a:ext>
              </a:extLst>
            </p:cNvPr>
            <p:cNvSpPr txBox="1">
              <a:spLocks noChangeArrowheads="1"/>
            </p:cNvSpPr>
            <p:nvPr/>
          </p:nvSpPr>
          <p:spPr bwMode="auto">
            <a:xfrm>
              <a:off x="400" y="2808"/>
              <a:ext cx="6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b="0"/>
                <a:t>Quad</a:t>
              </a:r>
            </a:p>
          </p:txBody>
        </p:sp>
        <p:sp>
          <p:nvSpPr>
            <p:cNvPr id="663572" name="Text Box 20">
              <a:extLst>
                <a:ext uri="{FF2B5EF4-FFF2-40B4-BE49-F238E27FC236}">
                  <a16:creationId xmlns:a16="http://schemas.microsoft.com/office/drawing/2014/main" id="{073E78EB-DAA4-A046-915D-895F95E53E98}"/>
                </a:ext>
              </a:extLst>
            </p:cNvPr>
            <p:cNvSpPr txBox="1">
              <a:spLocks noChangeArrowheads="1"/>
            </p:cNvSpPr>
            <p:nvPr/>
          </p:nvSpPr>
          <p:spPr bwMode="auto">
            <a:xfrm>
              <a:off x="936" y="2896"/>
              <a:ext cx="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800" b="0"/>
                <a:t>Corrector</a:t>
              </a:r>
            </a:p>
          </p:txBody>
        </p:sp>
      </p:grpSp>
      <p:grpSp>
        <p:nvGrpSpPr>
          <p:cNvPr id="20" name="Group 19">
            <a:extLst>
              <a:ext uri="{FF2B5EF4-FFF2-40B4-BE49-F238E27FC236}">
                <a16:creationId xmlns:a16="http://schemas.microsoft.com/office/drawing/2014/main" id="{FEC7A664-AF35-BADB-5FAE-DEF908C1F520}"/>
              </a:ext>
            </a:extLst>
          </p:cNvPr>
          <p:cNvGrpSpPr/>
          <p:nvPr/>
        </p:nvGrpSpPr>
        <p:grpSpPr>
          <a:xfrm>
            <a:off x="6781800" y="3939073"/>
            <a:ext cx="4914900" cy="1433027"/>
            <a:chOff x="6781800" y="3848100"/>
            <a:chExt cx="4914900" cy="1433027"/>
          </a:xfrm>
        </p:grpSpPr>
        <p:sp>
          <p:nvSpPr>
            <p:cNvPr id="9" name="Freeform 7">
              <a:extLst>
                <a:ext uri="{FF2B5EF4-FFF2-40B4-BE49-F238E27FC236}">
                  <a16:creationId xmlns:a16="http://schemas.microsoft.com/office/drawing/2014/main" id="{9B1254DC-E967-8972-7F68-6A12F580D703}"/>
                </a:ext>
              </a:extLst>
            </p:cNvPr>
            <p:cNvSpPr>
              <a:spLocks/>
            </p:cNvSpPr>
            <p:nvPr/>
          </p:nvSpPr>
          <p:spPr bwMode="auto">
            <a:xfrm>
              <a:off x="7581900" y="4229100"/>
              <a:ext cx="260747" cy="1052027"/>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a:extLst>
                <a:ext uri="{FF2B5EF4-FFF2-40B4-BE49-F238E27FC236}">
                  <a16:creationId xmlns:a16="http://schemas.microsoft.com/office/drawing/2014/main" id="{AF0DA951-8BB6-B44C-1689-B243EFFBB692}"/>
                </a:ext>
              </a:extLst>
            </p:cNvPr>
            <p:cNvSpPr>
              <a:spLocks/>
            </p:cNvSpPr>
            <p:nvPr/>
          </p:nvSpPr>
          <p:spPr bwMode="auto">
            <a:xfrm>
              <a:off x="9210675" y="4229100"/>
              <a:ext cx="260747" cy="1052027"/>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a:extLst>
                <a:ext uri="{FF2B5EF4-FFF2-40B4-BE49-F238E27FC236}">
                  <a16:creationId xmlns:a16="http://schemas.microsoft.com/office/drawing/2014/main" id="{5BF368DD-79D6-A429-B970-4E58EDCA7A05}"/>
                </a:ext>
              </a:extLst>
            </p:cNvPr>
            <p:cNvSpPr>
              <a:spLocks/>
            </p:cNvSpPr>
            <p:nvPr/>
          </p:nvSpPr>
          <p:spPr bwMode="auto">
            <a:xfrm>
              <a:off x="10625138" y="4229100"/>
              <a:ext cx="260747" cy="1052027"/>
            </a:xfrm>
            <a:custGeom>
              <a:avLst/>
              <a:gdLst>
                <a:gd name="T0" fmla="*/ 150 w 292"/>
                <a:gd name="T1" fmla="*/ 0 h 984"/>
                <a:gd name="T2" fmla="*/ 0 w 292"/>
                <a:gd name="T3" fmla="*/ 492 h 984"/>
                <a:gd name="T4" fmla="*/ 144 w 292"/>
                <a:gd name="T5" fmla="*/ 984 h 984"/>
                <a:gd name="T6" fmla="*/ 288 w 292"/>
                <a:gd name="T7" fmla="*/ 488 h 984"/>
                <a:gd name="T8" fmla="*/ 150 w 292"/>
                <a:gd name="T9" fmla="*/ 0 h 984"/>
              </a:gdLst>
              <a:ahLst/>
              <a:cxnLst>
                <a:cxn ang="0">
                  <a:pos x="T0" y="T1"/>
                </a:cxn>
                <a:cxn ang="0">
                  <a:pos x="T2" y="T3"/>
                </a:cxn>
                <a:cxn ang="0">
                  <a:pos x="T4" y="T5"/>
                </a:cxn>
                <a:cxn ang="0">
                  <a:pos x="T6" y="T7"/>
                </a:cxn>
                <a:cxn ang="0">
                  <a:pos x="T8" y="T9"/>
                </a:cxn>
              </a:cxnLst>
              <a:rect l="0" t="0" r="r" b="b"/>
              <a:pathLst>
                <a:path w="292" h="984">
                  <a:moveTo>
                    <a:pt x="150" y="0"/>
                  </a:moveTo>
                  <a:cubicBezTo>
                    <a:pt x="36" y="184"/>
                    <a:pt x="3" y="321"/>
                    <a:pt x="0" y="492"/>
                  </a:cubicBezTo>
                  <a:cubicBezTo>
                    <a:pt x="0" y="657"/>
                    <a:pt x="52" y="804"/>
                    <a:pt x="144" y="984"/>
                  </a:cubicBezTo>
                  <a:cubicBezTo>
                    <a:pt x="237" y="804"/>
                    <a:pt x="288" y="644"/>
                    <a:pt x="288" y="488"/>
                  </a:cubicBezTo>
                  <a:cubicBezTo>
                    <a:pt x="292" y="332"/>
                    <a:pt x="256" y="184"/>
                    <a:pt x="150" y="0"/>
                  </a:cubicBezTo>
                  <a:close/>
                </a:path>
              </a:pathLst>
            </a:custGeom>
            <a:solidFill>
              <a:srgbClr val="0000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a:extLst>
                <a:ext uri="{FF2B5EF4-FFF2-40B4-BE49-F238E27FC236}">
                  <a16:creationId xmlns:a16="http://schemas.microsoft.com/office/drawing/2014/main" id="{8E803C97-5BEE-9AA8-94C9-C9D1F549C326}"/>
                </a:ext>
              </a:extLst>
            </p:cNvPr>
            <p:cNvSpPr>
              <a:spLocks noChangeArrowheads="1"/>
            </p:cNvSpPr>
            <p:nvPr/>
          </p:nvSpPr>
          <p:spPr bwMode="auto">
            <a:xfrm>
              <a:off x="7239000" y="4499688"/>
              <a:ext cx="257175" cy="25659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a:extLst>
                <a:ext uri="{FF2B5EF4-FFF2-40B4-BE49-F238E27FC236}">
                  <a16:creationId xmlns:a16="http://schemas.microsoft.com/office/drawing/2014/main" id="{5E0EBD85-EB2F-05B7-D2A3-F18E3EFD4AB6}"/>
                </a:ext>
              </a:extLst>
            </p:cNvPr>
            <p:cNvSpPr>
              <a:spLocks noChangeArrowheads="1"/>
            </p:cNvSpPr>
            <p:nvPr/>
          </p:nvSpPr>
          <p:spPr bwMode="auto">
            <a:xfrm>
              <a:off x="8867775" y="4807598"/>
              <a:ext cx="257175" cy="25659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a:extLst>
                <a:ext uri="{FF2B5EF4-FFF2-40B4-BE49-F238E27FC236}">
                  <a16:creationId xmlns:a16="http://schemas.microsoft.com/office/drawing/2014/main" id="{3613B7A0-B494-5D00-5AF5-5FC515C12C69}"/>
                </a:ext>
              </a:extLst>
            </p:cNvPr>
            <p:cNvSpPr>
              <a:spLocks noChangeArrowheads="1"/>
            </p:cNvSpPr>
            <p:nvPr/>
          </p:nvSpPr>
          <p:spPr bwMode="auto">
            <a:xfrm>
              <a:off x="10282238" y="4448369"/>
              <a:ext cx="257175" cy="25659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3">
              <a:extLst>
                <a:ext uri="{FF2B5EF4-FFF2-40B4-BE49-F238E27FC236}">
                  <a16:creationId xmlns:a16="http://schemas.microsoft.com/office/drawing/2014/main" id="{E51DA269-934D-72E4-676E-59F9680D057F}"/>
                </a:ext>
              </a:extLst>
            </p:cNvPr>
            <p:cNvSpPr>
              <a:spLocks noChangeArrowheads="1"/>
            </p:cNvSpPr>
            <p:nvPr/>
          </p:nvSpPr>
          <p:spPr bwMode="auto">
            <a:xfrm>
              <a:off x="7842647" y="4229100"/>
              <a:ext cx="214313" cy="1052027"/>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4">
              <a:extLst>
                <a:ext uri="{FF2B5EF4-FFF2-40B4-BE49-F238E27FC236}">
                  <a16:creationId xmlns:a16="http://schemas.microsoft.com/office/drawing/2014/main" id="{2A20A437-DC5C-D1C4-2AD9-CCAF478A78F3}"/>
                </a:ext>
              </a:extLst>
            </p:cNvPr>
            <p:cNvSpPr>
              <a:spLocks noChangeArrowheads="1"/>
            </p:cNvSpPr>
            <p:nvPr/>
          </p:nvSpPr>
          <p:spPr bwMode="auto">
            <a:xfrm>
              <a:off x="9471422" y="4229100"/>
              <a:ext cx="214313" cy="1052027"/>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5">
              <a:extLst>
                <a:ext uri="{FF2B5EF4-FFF2-40B4-BE49-F238E27FC236}">
                  <a16:creationId xmlns:a16="http://schemas.microsoft.com/office/drawing/2014/main" id="{7E8B949E-375C-8B45-CA24-0AEF9C328561}"/>
                </a:ext>
              </a:extLst>
            </p:cNvPr>
            <p:cNvSpPr>
              <a:spLocks noChangeArrowheads="1"/>
            </p:cNvSpPr>
            <p:nvPr/>
          </p:nvSpPr>
          <p:spPr bwMode="auto">
            <a:xfrm>
              <a:off x="10885884" y="4229100"/>
              <a:ext cx="214313" cy="1052027"/>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a:extLst>
                <a:ext uri="{FF2B5EF4-FFF2-40B4-BE49-F238E27FC236}">
                  <a16:creationId xmlns:a16="http://schemas.microsoft.com/office/drawing/2014/main" id="{8F8362EE-0107-D1AD-14E9-D0AE53CBA646}"/>
                </a:ext>
              </a:extLst>
            </p:cNvPr>
            <p:cNvSpPr>
              <a:spLocks/>
            </p:cNvSpPr>
            <p:nvPr/>
          </p:nvSpPr>
          <p:spPr bwMode="auto">
            <a:xfrm>
              <a:off x="6896100" y="4358562"/>
              <a:ext cx="4800600" cy="679968"/>
            </a:xfrm>
            <a:custGeom>
              <a:avLst/>
              <a:gdLst>
                <a:gd name="T0" fmla="*/ 0 w 5376"/>
                <a:gd name="T1" fmla="*/ 372 h 636"/>
                <a:gd name="T2" fmla="*/ 1068 w 5376"/>
                <a:gd name="T3" fmla="*/ 168 h 636"/>
                <a:gd name="T4" fmla="*/ 2916 w 5376"/>
                <a:gd name="T5" fmla="*/ 636 h 636"/>
                <a:gd name="T6" fmla="*/ 4512 w 5376"/>
                <a:gd name="T7" fmla="*/ 0 h 636"/>
                <a:gd name="T8" fmla="*/ 5376 w 5376"/>
                <a:gd name="T9" fmla="*/ 324 h 636"/>
              </a:gdLst>
              <a:ahLst/>
              <a:cxnLst>
                <a:cxn ang="0">
                  <a:pos x="T0" y="T1"/>
                </a:cxn>
                <a:cxn ang="0">
                  <a:pos x="T2" y="T3"/>
                </a:cxn>
                <a:cxn ang="0">
                  <a:pos x="T4" y="T5"/>
                </a:cxn>
                <a:cxn ang="0">
                  <a:pos x="T6" y="T7"/>
                </a:cxn>
                <a:cxn ang="0">
                  <a:pos x="T8" y="T9"/>
                </a:cxn>
              </a:cxnLst>
              <a:rect l="0" t="0" r="r" b="b"/>
              <a:pathLst>
                <a:path w="5376" h="636">
                  <a:moveTo>
                    <a:pt x="0" y="372"/>
                  </a:moveTo>
                  <a:lnTo>
                    <a:pt x="1068" y="168"/>
                  </a:lnTo>
                  <a:lnTo>
                    <a:pt x="2916" y="636"/>
                  </a:lnTo>
                  <a:lnTo>
                    <a:pt x="4512" y="0"/>
                  </a:lnTo>
                  <a:lnTo>
                    <a:pt x="5376" y="324"/>
                  </a:ln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a:extLst>
                <a:ext uri="{FF2B5EF4-FFF2-40B4-BE49-F238E27FC236}">
                  <a16:creationId xmlns:a16="http://schemas.microsoft.com/office/drawing/2014/main" id="{ADA7D8E5-478A-4B69-20E4-AB162CCD37E6}"/>
                </a:ext>
              </a:extLst>
            </p:cNvPr>
            <p:cNvSpPr>
              <a:spLocks noChangeShapeType="1"/>
            </p:cNvSpPr>
            <p:nvPr/>
          </p:nvSpPr>
          <p:spPr bwMode="auto">
            <a:xfrm>
              <a:off x="6896100" y="4800600"/>
              <a:ext cx="48006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8">
              <a:extLst>
                <a:ext uri="{FF2B5EF4-FFF2-40B4-BE49-F238E27FC236}">
                  <a16:creationId xmlns:a16="http://schemas.microsoft.com/office/drawing/2014/main" id="{1A1358ED-D45E-AA25-0373-66E4D21982BD}"/>
                </a:ext>
              </a:extLst>
            </p:cNvPr>
            <p:cNvSpPr txBox="1">
              <a:spLocks noChangeArrowheads="1"/>
            </p:cNvSpPr>
            <p:nvPr/>
          </p:nvSpPr>
          <p:spPr bwMode="auto">
            <a:xfrm>
              <a:off x="6781800" y="41783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800" b="0"/>
                <a:t>BPM</a:t>
              </a:r>
            </a:p>
          </p:txBody>
        </p:sp>
        <p:sp>
          <p:nvSpPr>
            <p:cNvPr id="7" name="Text Box 19">
              <a:extLst>
                <a:ext uri="{FF2B5EF4-FFF2-40B4-BE49-F238E27FC236}">
                  <a16:creationId xmlns:a16="http://schemas.microsoft.com/office/drawing/2014/main" id="{DFDC1AD6-14C4-1C84-28BD-E7F318BAD8C9}"/>
                </a:ext>
              </a:extLst>
            </p:cNvPr>
            <p:cNvSpPr txBox="1">
              <a:spLocks noChangeArrowheads="1"/>
            </p:cNvSpPr>
            <p:nvPr/>
          </p:nvSpPr>
          <p:spPr bwMode="auto">
            <a:xfrm>
              <a:off x="7073900" y="3848100"/>
              <a:ext cx="954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b="0"/>
                <a:t>Quad</a:t>
              </a:r>
            </a:p>
          </p:txBody>
        </p:sp>
        <p:sp>
          <p:nvSpPr>
            <p:cNvPr id="8" name="Text Box 20">
              <a:extLst>
                <a:ext uri="{FF2B5EF4-FFF2-40B4-BE49-F238E27FC236}">
                  <a16:creationId xmlns:a16="http://schemas.microsoft.com/office/drawing/2014/main" id="{3175A4AC-E2CC-849B-5A82-1FF13D8E4DE5}"/>
                </a:ext>
              </a:extLst>
            </p:cNvPr>
            <p:cNvSpPr txBox="1">
              <a:spLocks noChangeArrowheads="1"/>
            </p:cNvSpPr>
            <p:nvPr/>
          </p:nvSpPr>
          <p:spPr bwMode="auto">
            <a:xfrm>
              <a:off x="7924800" y="39878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800" b="0"/>
                <a:t>Corrector</a:t>
              </a:r>
            </a:p>
          </p:txBody>
        </p:sp>
      </p:grpSp>
    </p:spTree>
    <p:extLst>
      <p:ext uri="{BB962C8B-B14F-4D97-AF65-F5344CB8AC3E}">
        <p14:creationId xmlns:p14="http://schemas.microsoft.com/office/powerpoint/2010/main" val="40487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AD8F7A-610E-3A9F-80D6-5FCC930B1A25}"/>
              </a:ext>
            </a:extLst>
          </p:cNvPr>
          <p:cNvSpPr>
            <a:spLocks noGrp="1"/>
          </p:cNvSpPr>
          <p:nvPr>
            <p:ph sz="half" idx="1"/>
          </p:nvPr>
        </p:nvSpPr>
        <p:spPr>
          <a:xfrm>
            <a:off x="355601" y="1600200"/>
            <a:ext cx="11766227" cy="5257800"/>
          </a:xfrm>
        </p:spPr>
        <p:txBody>
          <a:bodyPr/>
          <a:lstStyle/>
          <a:p>
            <a:r>
              <a:rPr lang="en-US" dirty="0"/>
              <a:t>Tuning a synchrotron using polarization measurements is impractical: it takes too long, and retuning takes just as long since the polarization loss cannot be located during the acceleration cycle.</a:t>
            </a:r>
          </a:p>
          <a:p>
            <a:r>
              <a:rPr lang="en-US" dirty="0">
                <a:solidFill>
                  <a:schemeClr val="tx1"/>
                </a:solidFill>
              </a:rPr>
              <a:t>For polarized proton acceleration: use partial or full Siberian snakes. Work with enough snakes that tuning with polarization measurements is never necessary. (RHIC should have had 6 snakes per ring.)</a:t>
            </a:r>
          </a:p>
          <a:p>
            <a:r>
              <a:rPr lang="en-US" b="1" dirty="0"/>
              <a:t>For polarized electron acceleration use linear accelerators as at SLC and CEBAF </a:t>
            </a:r>
            <a:r>
              <a:rPr lang="en-US" dirty="0"/>
              <a:t>(snakes are not feasible).</a:t>
            </a:r>
          </a:p>
          <a:p>
            <a:pPr marL="0" indent="0">
              <a:buNone/>
            </a:pPr>
            <a:endParaRPr lang="en-US" b="1" dirty="0">
              <a:solidFill>
                <a:schemeClr val="tx1"/>
              </a:solidFill>
            </a:endParaRPr>
          </a:p>
          <a:p>
            <a:r>
              <a:rPr lang="en-US" b="1" dirty="0">
                <a:solidFill>
                  <a:schemeClr val="tx1"/>
                </a:solidFill>
              </a:rPr>
              <a:t>Comment on the EIC RCS injector design: </a:t>
            </a:r>
            <a:br>
              <a:rPr lang="en-US" b="1" dirty="0">
                <a:solidFill>
                  <a:schemeClr val="tx1"/>
                </a:solidFill>
              </a:rPr>
            </a:br>
            <a:r>
              <a:rPr lang="en-US" dirty="0">
                <a:solidFill>
                  <a:schemeClr val="tx1"/>
                </a:solidFill>
              </a:rPr>
              <a:t>Making the tune and super-periodicity higher than the maximum </a:t>
            </a:r>
            <a:r>
              <a:rPr lang="en-US" dirty="0" err="1">
                <a:solidFill>
                  <a:schemeClr val="tx1"/>
                </a:solidFill>
              </a:rPr>
              <a:t>Ggamma</a:t>
            </a:r>
            <a:r>
              <a:rPr lang="en-US" dirty="0">
                <a:solidFill>
                  <a:schemeClr val="tx1"/>
                </a:solidFill>
              </a:rPr>
              <a:t> is a very clever idea. It eliminates the strong intrinsic and imperfection spin resonances. However, the required very strong focusing makes all the imperfection spin resonances stronger. The effects of all the weak imperfection resonances remain, and this makes the design sensitive to misalignments and magnet errors, some of them cannot be corrected with orbit corrections.</a:t>
            </a:r>
            <a:endParaRPr lang="en-US" dirty="0"/>
          </a:p>
        </p:txBody>
      </p:sp>
      <p:sp>
        <p:nvSpPr>
          <p:cNvPr id="3" name="Title 2">
            <a:extLst>
              <a:ext uri="{FF2B5EF4-FFF2-40B4-BE49-F238E27FC236}">
                <a16:creationId xmlns:a16="http://schemas.microsoft.com/office/drawing/2014/main" id="{D77769C8-106D-7A27-1EA5-1BEF48D96ED2}"/>
              </a:ext>
            </a:extLst>
          </p:cNvPr>
          <p:cNvSpPr>
            <a:spLocks noGrp="1"/>
          </p:cNvSpPr>
          <p:nvPr>
            <p:ph type="title"/>
          </p:nvPr>
        </p:nvSpPr>
        <p:spPr/>
        <p:txBody>
          <a:bodyPr/>
          <a:lstStyle/>
          <a:p>
            <a:r>
              <a:rPr lang="en-US" dirty="0"/>
              <a:t>Lessons from accelerating polarized protons in the AGS without partial snakes</a:t>
            </a:r>
          </a:p>
        </p:txBody>
      </p:sp>
    </p:spTree>
    <p:extLst>
      <p:ext uri="{BB962C8B-B14F-4D97-AF65-F5344CB8AC3E}">
        <p14:creationId xmlns:p14="http://schemas.microsoft.com/office/powerpoint/2010/main" val="107613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248CD-0DB6-B96D-F52B-85BDD7AF4145}"/>
              </a:ext>
            </a:extLst>
          </p:cNvPr>
          <p:cNvSpPr>
            <a:spLocks noGrp="1"/>
          </p:cNvSpPr>
          <p:nvPr>
            <p:ph sz="half" idx="1"/>
          </p:nvPr>
        </p:nvSpPr>
        <p:spPr/>
        <p:txBody>
          <a:bodyPr/>
          <a:lstStyle/>
          <a:p>
            <a:endParaRPr lang="en-US"/>
          </a:p>
        </p:txBody>
      </p:sp>
      <p:sp>
        <p:nvSpPr>
          <p:cNvPr id="3" name="Title 2">
            <a:extLst>
              <a:ext uri="{FF2B5EF4-FFF2-40B4-BE49-F238E27FC236}">
                <a16:creationId xmlns:a16="http://schemas.microsoft.com/office/drawing/2014/main" id="{29A75A4C-C4AA-1CCC-3F07-A12CD817782B}"/>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139469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45" descr="Hel_Sect_Phot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20243" y="1550900"/>
            <a:ext cx="1498473"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Title 1"/>
          <p:cNvSpPr>
            <a:spLocks noGrp="1"/>
          </p:cNvSpPr>
          <p:nvPr>
            <p:ph type="title"/>
          </p:nvPr>
        </p:nvSpPr>
        <p:spPr/>
        <p:txBody>
          <a:bodyPr/>
          <a:lstStyle/>
          <a:p>
            <a:pPr eaLnBrk="1" hangingPunct="1"/>
            <a:r>
              <a:rPr>
                <a:latin typeface="Helvetica" charset="0"/>
                <a:ea typeface="ＭＳ Ｐゴシック" charset="0"/>
                <a:cs typeface="ＭＳ Ｐゴシック" charset="0"/>
              </a:rPr>
              <a:t>RHIC – First Polarized Hadron Collider</a:t>
            </a:r>
          </a:p>
        </p:txBody>
      </p:sp>
      <p:sp>
        <p:nvSpPr>
          <p:cNvPr id="2" name="Content Placeholder 1"/>
          <p:cNvSpPr>
            <a:spLocks noGrp="1"/>
          </p:cNvSpPr>
          <p:nvPr>
            <p:ph sz="half" idx="1"/>
          </p:nvPr>
        </p:nvSpPr>
        <p:spPr>
          <a:xfrm>
            <a:off x="355601" y="1600200"/>
            <a:ext cx="3225799" cy="5219700"/>
          </a:xfrm>
        </p:spPr>
        <p:txBody>
          <a:bodyPr/>
          <a:lstStyle/>
          <a:p>
            <a:r>
              <a:rPr lang="en-US" dirty="0"/>
              <a:t>Two full Siberian snakes per ring preserve proton polarization to 255 GeV</a:t>
            </a:r>
          </a:p>
          <a:p>
            <a:r>
              <a:rPr lang="en-US" dirty="0">
                <a:solidFill>
                  <a:srgbClr val="000000"/>
                </a:solidFill>
              </a:rPr>
              <a:t>Spin direction control at detectors with spin rotators </a:t>
            </a:r>
          </a:p>
          <a:p>
            <a:r>
              <a:rPr lang="en-US" dirty="0"/>
              <a:t>Minimally invasive polarimeters; also measure polarization profiles</a:t>
            </a:r>
          </a:p>
          <a:p>
            <a:r>
              <a:rPr lang="en-US" dirty="0">
                <a:solidFill>
                  <a:srgbClr val="000000"/>
                </a:solidFill>
              </a:rPr>
              <a:t>Absolute polarimeter using world’s most intense polarized H jet</a:t>
            </a:r>
          </a:p>
        </p:txBody>
      </p:sp>
      <p:grpSp>
        <p:nvGrpSpPr>
          <p:cNvPr id="3" name="Group 2">
            <a:extLst>
              <a:ext uri="{FF2B5EF4-FFF2-40B4-BE49-F238E27FC236}">
                <a16:creationId xmlns:a16="http://schemas.microsoft.com/office/drawing/2014/main" id="{08AB5F45-3927-CC49-8B53-D7CFE7767201}"/>
              </a:ext>
            </a:extLst>
          </p:cNvPr>
          <p:cNvGrpSpPr/>
          <p:nvPr/>
        </p:nvGrpSpPr>
        <p:grpSpPr>
          <a:xfrm>
            <a:off x="3810000" y="2171700"/>
            <a:ext cx="8199438" cy="4127302"/>
            <a:chOff x="1760764" y="2587986"/>
            <a:chExt cx="8199438" cy="4127302"/>
          </a:xfrm>
        </p:grpSpPr>
        <p:sp>
          <p:nvSpPr>
            <p:cNvPr id="32771" name="Rectangle 352"/>
            <p:cNvSpPr>
              <a:spLocks noChangeArrowheads="1"/>
            </p:cNvSpPr>
            <p:nvPr/>
          </p:nvSpPr>
          <p:spPr bwMode="auto">
            <a:xfrm>
              <a:off x="8129814" y="2848336"/>
              <a:ext cx="1830388"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74" name="Rectangle 3"/>
            <p:cNvSpPr>
              <a:spLocks noChangeArrowheads="1"/>
            </p:cNvSpPr>
            <p:nvPr/>
          </p:nvSpPr>
          <p:spPr bwMode="auto">
            <a:xfrm>
              <a:off x="7931378" y="2695936"/>
              <a:ext cx="1830387"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75" name="Line 5"/>
            <p:cNvSpPr>
              <a:spLocks noChangeShapeType="1"/>
            </p:cNvSpPr>
            <p:nvPr/>
          </p:nvSpPr>
          <p:spPr bwMode="auto">
            <a:xfrm>
              <a:off x="4711928" y="5769336"/>
              <a:ext cx="109537" cy="42863"/>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76" name="Freeform 6"/>
            <p:cNvSpPr>
              <a:spLocks/>
            </p:cNvSpPr>
            <p:nvPr/>
          </p:nvSpPr>
          <p:spPr bwMode="auto">
            <a:xfrm>
              <a:off x="8220302" y="4053249"/>
              <a:ext cx="463550" cy="390525"/>
            </a:xfrm>
            <a:custGeom>
              <a:avLst/>
              <a:gdLst>
                <a:gd name="T0" fmla="*/ 0 w 292"/>
                <a:gd name="T1" fmla="*/ 2147483647 h 246"/>
                <a:gd name="T2" fmla="*/ 2147483647 w 292"/>
                <a:gd name="T3" fmla="*/ 2147483647 h 246"/>
                <a:gd name="T4" fmla="*/ 2147483647 w 292"/>
                <a:gd name="T5" fmla="*/ 2147483647 h 246"/>
                <a:gd name="T6" fmla="*/ 2147483647 w 292"/>
                <a:gd name="T7" fmla="*/ 2147483647 h 246"/>
                <a:gd name="T8" fmla="*/ 2147483647 w 292"/>
                <a:gd name="T9" fmla="*/ 2147483647 h 246"/>
                <a:gd name="T10" fmla="*/ 2147483647 w 292"/>
                <a:gd name="T11" fmla="*/ 0 h 246"/>
                <a:gd name="T12" fmla="*/ 0 60000 65536"/>
                <a:gd name="T13" fmla="*/ 0 60000 65536"/>
                <a:gd name="T14" fmla="*/ 0 60000 65536"/>
                <a:gd name="T15" fmla="*/ 0 60000 65536"/>
                <a:gd name="T16" fmla="*/ 0 60000 65536"/>
                <a:gd name="T17" fmla="*/ 0 60000 65536"/>
                <a:gd name="T18" fmla="*/ 0 w 292"/>
                <a:gd name="T19" fmla="*/ 0 h 246"/>
                <a:gd name="T20" fmla="*/ 292 w 292"/>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292" h="246">
                  <a:moveTo>
                    <a:pt x="0" y="246"/>
                  </a:moveTo>
                  <a:lnTo>
                    <a:pt x="64" y="214"/>
                  </a:lnTo>
                  <a:lnTo>
                    <a:pt x="66" y="172"/>
                  </a:lnTo>
                  <a:lnTo>
                    <a:pt x="232" y="106"/>
                  </a:lnTo>
                  <a:lnTo>
                    <a:pt x="232" y="61"/>
                  </a:lnTo>
                  <a:lnTo>
                    <a:pt x="292" y="0"/>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77" name="Rectangle 7"/>
            <p:cNvSpPr>
              <a:spLocks noChangeArrowheads="1"/>
            </p:cNvSpPr>
            <p:nvPr/>
          </p:nvSpPr>
          <p:spPr bwMode="auto">
            <a:xfrm>
              <a:off x="5815239" y="2587986"/>
              <a:ext cx="11064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78" name="Rectangle 8"/>
            <p:cNvSpPr>
              <a:spLocks noChangeArrowheads="1"/>
            </p:cNvSpPr>
            <p:nvPr/>
          </p:nvSpPr>
          <p:spPr bwMode="auto">
            <a:xfrm>
              <a:off x="8488590" y="4270736"/>
              <a:ext cx="10207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79" name="Rectangle 9"/>
            <p:cNvSpPr>
              <a:spLocks noChangeArrowheads="1"/>
            </p:cNvSpPr>
            <p:nvPr/>
          </p:nvSpPr>
          <p:spPr bwMode="auto">
            <a:xfrm>
              <a:off x="6245452" y="4685073"/>
              <a:ext cx="102076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80" name="Rectangle 10"/>
            <p:cNvSpPr>
              <a:spLocks noChangeArrowheads="1"/>
            </p:cNvSpPr>
            <p:nvPr/>
          </p:nvSpPr>
          <p:spPr bwMode="auto">
            <a:xfrm>
              <a:off x="3240315" y="4502510"/>
              <a:ext cx="1039813"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81" name="Rectangle 12"/>
            <p:cNvSpPr>
              <a:spLocks noChangeArrowheads="1"/>
            </p:cNvSpPr>
            <p:nvPr/>
          </p:nvSpPr>
          <p:spPr bwMode="auto">
            <a:xfrm>
              <a:off x="6005740" y="4237398"/>
              <a:ext cx="46596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i="1" u="sng"/>
                <a:t>STAR</a:t>
              </a:r>
              <a:endParaRPr lang="en-US"/>
            </a:p>
          </p:txBody>
        </p:sp>
        <p:sp>
          <p:nvSpPr>
            <p:cNvPr id="32782" name="Rectangle 13"/>
            <p:cNvSpPr>
              <a:spLocks noChangeArrowheads="1"/>
            </p:cNvSpPr>
            <p:nvPr/>
          </p:nvSpPr>
          <p:spPr bwMode="auto">
            <a:xfrm>
              <a:off x="3802870" y="3926248"/>
              <a:ext cx="87844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i="1" u="sng" dirty="0"/>
                <a:t>(s)PHENIX</a:t>
              </a:r>
              <a:endParaRPr lang="en-US" dirty="0"/>
            </a:p>
          </p:txBody>
        </p:sp>
        <p:sp>
          <p:nvSpPr>
            <p:cNvPr id="32783" name="Rectangle 14"/>
            <p:cNvSpPr>
              <a:spLocks noChangeArrowheads="1"/>
            </p:cNvSpPr>
            <p:nvPr/>
          </p:nvSpPr>
          <p:spPr bwMode="auto">
            <a:xfrm>
              <a:off x="5686653" y="3527786"/>
              <a:ext cx="903287"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84" name="Rectangle 15"/>
            <p:cNvSpPr>
              <a:spLocks noChangeArrowheads="1"/>
            </p:cNvSpPr>
            <p:nvPr/>
          </p:nvSpPr>
          <p:spPr bwMode="auto">
            <a:xfrm>
              <a:off x="5486627" y="5670910"/>
              <a:ext cx="5318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85" name="Rectangle 16"/>
            <p:cNvSpPr>
              <a:spLocks noChangeArrowheads="1"/>
            </p:cNvSpPr>
            <p:nvPr/>
          </p:nvSpPr>
          <p:spPr bwMode="auto">
            <a:xfrm>
              <a:off x="5651727" y="5770923"/>
              <a:ext cx="40556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t>AGS</a:t>
              </a:r>
              <a:endParaRPr lang="en-US"/>
            </a:p>
          </p:txBody>
        </p:sp>
        <p:sp>
          <p:nvSpPr>
            <p:cNvPr id="32786" name="Rectangle 17"/>
            <p:cNvSpPr>
              <a:spLocks noChangeArrowheads="1"/>
            </p:cNvSpPr>
            <p:nvPr/>
          </p:nvSpPr>
          <p:spPr bwMode="auto">
            <a:xfrm>
              <a:off x="3534002" y="5566135"/>
              <a:ext cx="6286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87" name="Rectangle 18"/>
            <p:cNvSpPr>
              <a:spLocks noChangeArrowheads="1"/>
            </p:cNvSpPr>
            <p:nvPr/>
          </p:nvSpPr>
          <p:spPr bwMode="auto">
            <a:xfrm>
              <a:off x="4159477" y="5329598"/>
              <a:ext cx="37670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t>LINAC</a:t>
              </a:r>
              <a:endParaRPr lang="en-US" sz="800"/>
            </a:p>
          </p:txBody>
        </p:sp>
        <p:sp>
          <p:nvSpPr>
            <p:cNvPr id="32788" name="Rectangle 19"/>
            <p:cNvSpPr>
              <a:spLocks noChangeArrowheads="1"/>
            </p:cNvSpPr>
            <p:nvPr/>
          </p:nvSpPr>
          <p:spPr bwMode="auto">
            <a:xfrm>
              <a:off x="4730978" y="5420086"/>
              <a:ext cx="50334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BOOSTER</a:t>
              </a:r>
              <a:endParaRPr lang="en-US" sz="800"/>
            </a:p>
          </p:txBody>
        </p:sp>
        <p:sp>
          <p:nvSpPr>
            <p:cNvPr id="32789" name="Rectangle 20"/>
            <p:cNvSpPr>
              <a:spLocks noChangeArrowheads="1"/>
            </p:cNvSpPr>
            <p:nvPr/>
          </p:nvSpPr>
          <p:spPr bwMode="auto">
            <a:xfrm>
              <a:off x="4162652" y="5012098"/>
              <a:ext cx="995362"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90" name="Oval 21"/>
            <p:cNvSpPr>
              <a:spLocks noChangeArrowheads="1"/>
            </p:cNvSpPr>
            <p:nvPr/>
          </p:nvSpPr>
          <p:spPr bwMode="auto">
            <a:xfrm>
              <a:off x="5011964" y="5532799"/>
              <a:ext cx="1658938" cy="744537"/>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791" name="Arc 22"/>
            <p:cNvSpPr>
              <a:spLocks/>
            </p:cNvSpPr>
            <p:nvPr/>
          </p:nvSpPr>
          <p:spPr bwMode="auto">
            <a:xfrm flipH="1">
              <a:off x="4359502" y="3100748"/>
              <a:ext cx="1897062" cy="711200"/>
            </a:xfrm>
            <a:custGeom>
              <a:avLst/>
              <a:gdLst>
                <a:gd name="T0" fmla="*/ 2147483647 w 15493"/>
                <a:gd name="T1" fmla="*/ 0 h 21120"/>
                <a:gd name="T2" fmla="*/ 2147483647 w 15493"/>
                <a:gd name="T3" fmla="*/ 2147483647 h 21120"/>
                <a:gd name="T4" fmla="*/ 0 w 15493"/>
                <a:gd name="T5" fmla="*/ 2147483647 h 21120"/>
                <a:gd name="T6" fmla="*/ 0 60000 65536"/>
                <a:gd name="T7" fmla="*/ 0 60000 65536"/>
                <a:gd name="T8" fmla="*/ 0 60000 65536"/>
                <a:gd name="T9" fmla="*/ 0 w 15493"/>
                <a:gd name="T10" fmla="*/ 0 h 21120"/>
                <a:gd name="T11" fmla="*/ 15493 w 15493"/>
                <a:gd name="T12" fmla="*/ 21120 h 21120"/>
              </a:gdLst>
              <a:ahLst/>
              <a:cxnLst>
                <a:cxn ang="T6">
                  <a:pos x="T0" y="T1"/>
                </a:cxn>
                <a:cxn ang="T7">
                  <a:pos x="T2" y="T3"/>
                </a:cxn>
                <a:cxn ang="T8">
                  <a:pos x="T4" y="T5"/>
                </a:cxn>
              </a:cxnLst>
              <a:rect l="T9" t="T10" r="T11" b="T12"/>
              <a:pathLst>
                <a:path w="15493" h="21120" fill="none" extrusionOk="0">
                  <a:moveTo>
                    <a:pt x="4529" y="0"/>
                  </a:moveTo>
                  <a:cubicBezTo>
                    <a:pt x="8703" y="895"/>
                    <a:pt x="12518" y="3007"/>
                    <a:pt x="15492" y="6069"/>
                  </a:cubicBezTo>
                </a:path>
                <a:path w="15493" h="21120" stroke="0" extrusionOk="0">
                  <a:moveTo>
                    <a:pt x="4529" y="0"/>
                  </a:moveTo>
                  <a:cubicBezTo>
                    <a:pt x="8703" y="895"/>
                    <a:pt x="12518" y="3007"/>
                    <a:pt x="15492" y="6069"/>
                  </a:cubicBezTo>
                  <a:lnTo>
                    <a:pt x="0" y="21120"/>
                  </a:lnTo>
                  <a:lnTo>
                    <a:pt x="4529" y="0"/>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2" name="Arc 23"/>
            <p:cNvSpPr>
              <a:spLocks/>
            </p:cNvSpPr>
            <p:nvPr/>
          </p:nvSpPr>
          <p:spPr bwMode="auto">
            <a:xfrm flipH="1">
              <a:off x="3549877" y="3521436"/>
              <a:ext cx="2646362" cy="544513"/>
            </a:xfrm>
            <a:custGeom>
              <a:avLst/>
              <a:gdLst>
                <a:gd name="T0" fmla="*/ 2147483647 w 21600"/>
                <a:gd name="T1" fmla="*/ 0 h 16156"/>
                <a:gd name="T2" fmla="*/ 2147483647 w 21600"/>
                <a:gd name="T3" fmla="*/ 2147483647 h 16156"/>
                <a:gd name="T4" fmla="*/ 0 w 21600"/>
                <a:gd name="T5" fmla="*/ 2147483647 h 16156"/>
                <a:gd name="T6" fmla="*/ 0 60000 65536"/>
                <a:gd name="T7" fmla="*/ 0 60000 65536"/>
                <a:gd name="T8" fmla="*/ 0 60000 65536"/>
                <a:gd name="T9" fmla="*/ 0 w 21600"/>
                <a:gd name="T10" fmla="*/ 0 h 16156"/>
                <a:gd name="T11" fmla="*/ 21600 w 21600"/>
                <a:gd name="T12" fmla="*/ 16156 h 16156"/>
              </a:gdLst>
              <a:ahLst/>
              <a:cxnLst>
                <a:cxn ang="T6">
                  <a:pos x="T0" y="T1"/>
                </a:cxn>
                <a:cxn ang="T7">
                  <a:pos x="T2" y="T3"/>
                </a:cxn>
                <a:cxn ang="T8">
                  <a:pos x="T4" y="T5"/>
                </a:cxn>
              </a:cxnLst>
              <a:rect l="T9" t="T10" r="T11" b="T12"/>
              <a:pathLst>
                <a:path w="21600" h="16156" fill="none" extrusionOk="0">
                  <a:moveTo>
                    <a:pt x="19847" y="0"/>
                  </a:moveTo>
                  <a:cubicBezTo>
                    <a:pt x="21003" y="2692"/>
                    <a:pt x="21600" y="5591"/>
                    <a:pt x="21600" y="8522"/>
                  </a:cubicBezTo>
                  <a:cubicBezTo>
                    <a:pt x="21600" y="11129"/>
                    <a:pt x="21127" y="13716"/>
                    <a:pt x="20205" y="16155"/>
                  </a:cubicBezTo>
                </a:path>
                <a:path w="21600" h="16156" stroke="0" extrusionOk="0">
                  <a:moveTo>
                    <a:pt x="19847" y="0"/>
                  </a:moveTo>
                  <a:cubicBezTo>
                    <a:pt x="21003" y="2692"/>
                    <a:pt x="21600" y="5591"/>
                    <a:pt x="21600" y="8522"/>
                  </a:cubicBezTo>
                  <a:cubicBezTo>
                    <a:pt x="21600" y="11129"/>
                    <a:pt x="21127" y="13716"/>
                    <a:pt x="20205" y="16155"/>
                  </a:cubicBezTo>
                  <a:lnTo>
                    <a:pt x="0" y="8522"/>
                  </a:lnTo>
                  <a:lnTo>
                    <a:pt x="19847" y="0"/>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3" name="Arc 24"/>
            <p:cNvSpPr>
              <a:spLocks/>
            </p:cNvSpPr>
            <p:nvPr/>
          </p:nvSpPr>
          <p:spPr bwMode="auto">
            <a:xfrm flipH="1">
              <a:off x="6193065" y="3515086"/>
              <a:ext cx="2646363" cy="538163"/>
            </a:xfrm>
            <a:custGeom>
              <a:avLst/>
              <a:gdLst>
                <a:gd name="T0" fmla="*/ 2147483647 w 21600"/>
                <a:gd name="T1" fmla="*/ 2147483647 h 15969"/>
                <a:gd name="T2" fmla="*/ 2147483647 w 21600"/>
                <a:gd name="T3" fmla="*/ 0 h 15969"/>
                <a:gd name="T4" fmla="*/ 2147483647 w 21600"/>
                <a:gd name="T5" fmla="*/ 2147483647 h 15969"/>
                <a:gd name="T6" fmla="*/ 0 60000 65536"/>
                <a:gd name="T7" fmla="*/ 0 60000 65536"/>
                <a:gd name="T8" fmla="*/ 0 60000 65536"/>
                <a:gd name="T9" fmla="*/ 0 w 21600"/>
                <a:gd name="T10" fmla="*/ 0 h 15969"/>
                <a:gd name="T11" fmla="*/ 21600 w 21600"/>
                <a:gd name="T12" fmla="*/ 15969 h 15969"/>
              </a:gdLst>
              <a:ahLst/>
              <a:cxnLst>
                <a:cxn ang="T6">
                  <a:pos x="T0" y="T1"/>
                </a:cxn>
                <a:cxn ang="T7">
                  <a:pos x="T2" y="T3"/>
                </a:cxn>
                <a:cxn ang="T8">
                  <a:pos x="T4" y="T5"/>
                </a:cxn>
              </a:cxnLst>
              <a:rect l="T9" t="T10" r="T11" b="T12"/>
              <a:pathLst>
                <a:path w="21600" h="15969" fill="none" extrusionOk="0">
                  <a:moveTo>
                    <a:pt x="1306" y="15969"/>
                  </a:moveTo>
                  <a:cubicBezTo>
                    <a:pt x="442" y="13597"/>
                    <a:pt x="0" y="11093"/>
                    <a:pt x="0" y="8570"/>
                  </a:cubicBezTo>
                  <a:cubicBezTo>
                    <a:pt x="0" y="5622"/>
                    <a:pt x="603" y="2705"/>
                    <a:pt x="1772" y="-1"/>
                  </a:cubicBezTo>
                </a:path>
                <a:path w="21600" h="15969" stroke="0" extrusionOk="0">
                  <a:moveTo>
                    <a:pt x="1306" y="15969"/>
                  </a:moveTo>
                  <a:cubicBezTo>
                    <a:pt x="442" y="13597"/>
                    <a:pt x="0" y="11093"/>
                    <a:pt x="0" y="8570"/>
                  </a:cubicBezTo>
                  <a:cubicBezTo>
                    <a:pt x="0" y="5622"/>
                    <a:pt x="603" y="2705"/>
                    <a:pt x="1772" y="-1"/>
                  </a:cubicBezTo>
                  <a:lnTo>
                    <a:pt x="21600" y="8570"/>
                  </a:lnTo>
                  <a:lnTo>
                    <a:pt x="1306" y="15969"/>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4" name="Arc 25"/>
            <p:cNvSpPr>
              <a:spLocks/>
            </p:cNvSpPr>
            <p:nvPr/>
          </p:nvSpPr>
          <p:spPr bwMode="auto">
            <a:xfrm flipH="1">
              <a:off x="6331178" y="3699236"/>
              <a:ext cx="1779587" cy="828675"/>
            </a:xfrm>
            <a:custGeom>
              <a:avLst/>
              <a:gdLst>
                <a:gd name="T0" fmla="*/ 2147483647 w 14614"/>
                <a:gd name="T1" fmla="*/ 2147483647 h 21395"/>
                <a:gd name="T2" fmla="*/ 0 w 14614"/>
                <a:gd name="T3" fmla="*/ 2147483647 h 21395"/>
                <a:gd name="T4" fmla="*/ 2147483647 w 14614"/>
                <a:gd name="T5" fmla="*/ 0 h 21395"/>
                <a:gd name="T6" fmla="*/ 0 60000 65536"/>
                <a:gd name="T7" fmla="*/ 0 60000 65536"/>
                <a:gd name="T8" fmla="*/ 0 60000 65536"/>
                <a:gd name="T9" fmla="*/ 0 w 14614"/>
                <a:gd name="T10" fmla="*/ 0 h 21395"/>
                <a:gd name="T11" fmla="*/ 14614 w 14614"/>
                <a:gd name="T12" fmla="*/ 21395 h 21395"/>
              </a:gdLst>
              <a:ahLst/>
              <a:cxnLst>
                <a:cxn ang="T6">
                  <a:pos x="T0" y="T1"/>
                </a:cxn>
                <a:cxn ang="T7">
                  <a:pos x="T2" y="T3"/>
                </a:cxn>
                <a:cxn ang="T8">
                  <a:pos x="T4" y="T5"/>
                </a:cxn>
              </a:cxnLst>
              <a:rect l="T9" t="T10" r="T11" b="T12"/>
              <a:pathLst>
                <a:path w="14614" h="21395" fill="none" extrusionOk="0">
                  <a:moveTo>
                    <a:pt x="11645" y="21395"/>
                  </a:moveTo>
                  <a:cubicBezTo>
                    <a:pt x="7296" y="20791"/>
                    <a:pt x="3233" y="18876"/>
                    <a:pt x="0" y="15905"/>
                  </a:cubicBezTo>
                </a:path>
                <a:path w="14614" h="21395" stroke="0" extrusionOk="0">
                  <a:moveTo>
                    <a:pt x="11645" y="21395"/>
                  </a:moveTo>
                  <a:cubicBezTo>
                    <a:pt x="7296" y="20791"/>
                    <a:pt x="3233" y="18876"/>
                    <a:pt x="0" y="15905"/>
                  </a:cubicBezTo>
                  <a:lnTo>
                    <a:pt x="14614" y="0"/>
                  </a:lnTo>
                  <a:lnTo>
                    <a:pt x="11645" y="21395"/>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5" name="Arc 26"/>
            <p:cNvSpPr>
              <a:spLocks/>
            </p:cNvSpPr>
            <p:nvPr/>
          </p:nvSpPr>
          <p:spPr bwMode="auto">
            <a:xfrm flipH="1">
              <a:off x="4337278" y="3889736"/>
              <a:ext cx="1970087" cy="631825"/>
            </a:xfrm>
            <a:custGeom>
              <a:avLst/>
              <a:gdLst>
                <a:gd name="T0" fmla="*/ 2147483647 w 16143"/>
                <a:gd name="T1" fmla="*/ 2147483647 h 21035"/>
                <a:gd name="T2" fmla="*/ 2147483647 w 16143"/>
                <a:gd name="T3" fmla="*/ 2147483647 h 21035"/>
                <a:gd name="T4" fmla="*/ 0 w 16143"/>
                <a:gd name="T5" fmla="*/ 0 h 21035"/>
                <a:gd name="T6" fmla="*/ 0 60000 65536"/>
                <a:gd name="T7" fmla="*/ 0 60000 65536"/>
                <a:gd name="T8" fmla="*/ 0 60000 65536"/>
                <a:gd name="T9" fmla="*/ 0 w 16143"/>
                <a:gd name="T10" fmla="*/ 0 h 21035"/>
                <a:gd name="T11" fmla="*/ 16143 w 16143"/>
                <a:gd name="T12" fmla="*/ 21035 h 21035"/>
              </a:gdLst>
              <a:ahLst/>
              <a:cxnLst>
                <a:cxn ang="T6">
                  <a:pos x="T0" y="T1"/>
                </a:cxn>
                <a:cxn ang="T7">
                  <a:pos x="T2" y="T3"/>
                </a:cxn>
                <a:cxn ang="T8">
                  <a:pos x="T4" y="T5"/>
                </a:cxn>
              </a:cxnLst>
              <a:rect l="T9" t="T10" r="T11" b="T12"/>
              <a:pathLst>
                <a:path w="16143" h="21035" fill="none" extrusionOk="0">
                  <a:moveTo>
                    <a:pt x="16143" y="14351"/>
                  </a:moveTo>
                  <a:cubicBezTo>
                    <a:pt x="13178" y="17686"/>
                    <a:pt x="9252" y="20021"/>
                    <a:pt x="4907" y="21035"/>
                  </a:cubicBezTo>
                </a:path>
                <a:path w="16143" h="21035" stroke="0" extrusionOk="0">
                  <a:moveTo>
                    <a:pt x="16143" y="14351"/>
                  </a:moveTo>
                  <a:cubicBezTo>
                    <a:pt x="13178" y="17686"/>
                    <a:pt x="9252" y="20021"/>
                    <a:pt x="4907" y="21035"/>
                  </a:cubicBezTo>
                  <a:lnTo>
                    <a:pt x="0" y="0"/>
                  </a:lnTo>
                  <a:lnTo>
                    <a:pt x="16143" y="14351"/>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6" name="Arc 27"/>
            <p:cNvSpPr>
              <a:spLocks/>
            </p:cNvSpPr>
            <p:nvPr/>
          </p:nvSpPr>
          <p:spPr bwMode="auto">
            <a:xfrm flipH="1">
              <a:off x="6186715" y="3107099"/>
              <a:ext cx="1852613" cy="700087"/>
            </a:xfrm>
            <a:custGeom>
              <a:avLst/>
              <a:gdLst>
                <a:gd name="T0" fmla="*/ 0 w 15115"/>
                <a:gd name="T1" fmla="*/ 2147483647 h 21197"/>
                <a:gd name="T2" fmla="*/ 2147483647 w 15115"/>
                <a:gd name="T3" fmla="*/ 0 h 21197"/>
                <a:gd name="T4" fmla="*/ 2147483647 w 15115"/>
                <a:gd name="T5" fmla="*/ 2147483647 h 21197"/>
                <a:gd name="T6" fmla="*/ 0 60000 65536"/>
                <a:gd name="T7" fmla="*/ 0 60000 65536"/>
                <a:gd name="T8" fmla="*/ 0 60000 65536"/>
                <a:gd name="T9" fmla="*/ 0 w 15115"/>
                <a:gd name="T10" fmla="*/ 0 h 21197"/>
                <a:gd name="T11" fmla="*/ 15115 w 15115"/>
                <a:gd name="T12" fmla="*/ 21197 h 21197"/>
              </a:gdLst>
              <a:ahLst/>
              <a:cxnLst>
                <a:cxn ang="T6">
                  <a:pos x="T0" y="T1"/>
                </a:cxn>
                <a:cxn ang="T7">
                  <a:pos x="T2" y="T3"/>
                </a:cxn>
                <a:cxn ang="T8">
                  <a:pos x="T4" y="T5"/>
                </a:cxn>
              </a:cxnLst>
              <a:rect l="T9" t="T10" r="T11" b="T12"/>
              <a:pathLst>
                <a:path w="15115" h="21197" fill="none" extrusionOk="0">
                  <a:moveTo>
                    <a:pt x="0" y="5766"/>
                  </a:moveTo>
                  <a:cubicBezTo>
                    <a:pt x="3013" y="2815"/>
                    <a:pt x="6824" y="810"/>
                    <a:pt x="10962" y="-1"/>
                  </a:cubicBezTo>
                </a:path>
                <a:path w="15115" h="21197" stroke="0" extrusionOk="0">
                  <a:moveTo>
                    <a:pt x="0" y="5766"/>
                  </a:moveTo>
                  <a:cubicBezTo>
                    <a:pt x="3013" y="2815"/>
                    <a:pt x="6824" y="810"/>
                    <a:pt x="10962" y="-1"/>
                  </a:cubicBezTo>
                  <a:lnTo>
                    <a:pt x="15115" y="21197"/>
                  </a:lnTo>
                  <a:lnTo>
                    <a:pt x="0" y="5766"/>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7" name="Arc 28"/>
            <p:cNvSpPr>
              <a:spLocks/>
            </p:cNvSpPr>
            <p:nvPr/>
          </p:nvSpPr>
          <p:spPr bwMode="auto">
            <a:xfrm>
              <a:off x="6199414" y="3834174"/>
              <a:ext cx="2019300" cy="847725"/>
            </a:xfrm>
            <a:custGeom>
              <a:avLst/>
              <a:gdLst>
                <a:gd name="T0" fmla="*/ 2147483647 w 15361"/>
                <a:gd name="T1" fmla="*/ 2147483647 h 21244"/>
                <a:gd name="T2" fmla="*/ 2147483647 w 15361"/>
                <a:gd name="T3" fmla="*/ 2147483647 h 21244"/>
                <a:gd name="T4" fmla="*/ 0 w 15361"/>
                <a:gd name="T5" fmla="*/ 0 h 21244"/>
                <a:gd name="T6" fmla="*/ 0 60000 65536"/>
                <a:gd name="T7" fmla="*/ 0 60000 65536"/>
                <a:gd name="T8" fmla="*/ 0 60000 65536"/>
                <a:gd name="T9" fmla="*/ 0 w 15361"/>
                <a:gd name="T10" fmla="*/ 0 h 21244"/>
                <a:gd name="T11" fmla="*/ 15361 w 15361"/>
                <a:gd name="T12" fmla="*/ 21244 h 21244"/>
              </a:gdLst>
              <a:ahLst/>
              <a:cxnLst>
                <a:cxn ang="T6">
                  <a:pos x="T0" y="T1"/>
                </a:cxn>
                <a:cxn ang="T7">
                  <a:pos x="T2" y="T3"/>
                </a:cxn>
                <a:cxn ang="T8">
                  <a:pos x="T4" y="T5"/>
                </a:cxn>
              </a:cxnLst>
              <a:rect l="T9" t="T10" r="T11" b="T12"/>
              <a:pathLst>
                <a:path w="15361" h="21244" fill="none" extrusionOk="0">
                  <a:moveTo>
                    <a:pt x="15361" y="15185"/>
                  </a:moveTo>
                  <a:cubicBezTo>
                    <a:pt x="12253" y="18329"/>
                    <a:pt x="8255" y="20444"/>
                    <a:pt x="3906" y="21243"/>
                  </a:cubicBezTo>
                </a:path>
                <a:path w="15361" h="21244" stroke="0" extrusionOk="0">
                  <a:moveTo>
                    <a:pt x="15361" y="15185"/>
                  </a:moveTo>
                  <a:cubicBezTo>
                    <a:pt x="12253" y="18329"/>
                    <a:pt x="8255" y="20444"/>
                    <a:pt x="3906" y="21243"/>
                  </a:cubicBezTo>
                  <a:lnTo>
                    <a:pt x="0" y="0"/>
                  </a:lnTo>
                  <a:lnTo>
                    <a:pt x="15361" y="15185"/>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8" name="Arc 29"/>
            <p:cNvSpPr>
              <a:spLocks/>
            </p:cNvSpPr>
            <p:nvPr/>
          </p:nvSpPr>
          <p:spPr bwMode="auto">
            <a:xfrm>
              <a:off x="4234090" y="3834174"/>
              <a:ext cx="1973263" cy="847725"/>
            </a:xfrm>
            <a:custGeom>
              <a:avLst/>
              <a:gdLst>
                <a:gd name="T0" fmla="*/ 2147483647 w 15013"/>
                <a:gd name="T1" fmla="*/ 2147483647 h 21246"/>
                <a:gd name="T2" fmla="*/ 0 w 15013"/>
                <a:gd name="T3" fmla="*/ 2147483647 h 21246"/>
                <a:gd name="T4" fmla="*/ 2147483647 w 15013"/>
                <a:gd name="T5" fmla="*/ 0 h 21246"/>
                <a:gd name="T6" fmla="*/ 0 60000 65536"/>
                <a:gd name="T7" fmla="*/ 0 60000 65536"/>
                <a:gd name="T8" fmla="*/ 0 60000 65536"/>
                <a:gd name="T9" fmla="*/ 0 w 15013"/>
                <a:gd name="T10" fmla="*/ 0 h 21246"/>
                <a:gd name="T11" fmla="*/ 15013 w 15013"/>
                <a:gd name="T12" fmla="*/ 21246 h 21246"/>
              </a:gdLst>
              <a:ahLst/>
              <a:cxnLst>
                <a:cxn ang="T6">
                  <a:pos x="T0" y="T1"/>
                </a:cxn>
                <a:cxn ang="T7">
                  <a:pos x="T2" y="T3"/>
                </a:cxn>
                <a:cxn ang="T8">
                  <a:pos x="T4" y="T5"/>
                </a:cxn>
              </a:cxnLst>
              <a:rect l="T9" t="T10" r="T11" b="T12"/>
              <a:pathLst>
                <a:path w="15013" h="21246" fill="none" extrusionOk="0">
                  <a:moveTo>
                    <a:pt x="11119" y="21246"/>
                  </a:moveTo>
                  <a:cubicBezTo>
                    <a:pt x="6930" y="20478"/>
                    <a:pt x="3062" y="18489"/>
                    <a:pt x="0" y="15529"/>
                  </a:cubicBezTo>
                </a:path>
                <a:path w="15013" h="21246" stroke="0" extrusionOk="0">
                  <a:moveTo>
                    <a:pt x="11119" y="21246"/>
                  </a:moveTo>
                  <a:cubicBezTo>
                    <a:pt x="6930" y="20478"/>
                    <a:pt x="3062" y="18489"/>
                    <a:pt x="0" y="15529"/>
                  </a:cubicBezTo>
                  <a:lnTo>
                    <a:pt x="15013" y="0"/>
                  </a:lnTo>
                  <a:lnTo>
                    <a:pt x="11119" y="21246"/>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9" name="Arc 30"/>
            <p:cNvSpPr>
              <a:spLocks/>
            </p:cNvSpPr>
            <p:nvPr/>
          </p:nvSpPr>
          <p:spPr bwMode="auto">
            <a:xfrm>
              <a:off x="3370489" y="3465873"/>
              <a:ext cx="2838450" cy="704850"/>
            </a:xfrm>
            <a:custGeom>
              <a:avLst/>
              <a:gdLst>
                <a:gd name="T0" fmla="*/ 2147483647 w 21600"/>
                <a:gd name="T1" fmla="*/ 2147483647 h 17626"/>
                <a:gd name="T2" fmla="*/ 2147483647 w 21600"/>
                <a:gd name="T3" fmla="*/ 0 h 17626"/>
                <a:gd name="T4" fmla="*/ 2147483647 w 21600"/>
                <a:gd name="T5" fmla="*/ 2147483647 h 17626"/>
                <a:gd name="T6" fmla="*/ 0 60000 65536"/>
                <a:gd name="T7" fmla="*/ 0 60000 65536"/>
                <a:gd name="T8" fmla="*/ 0 60000 65536"/>
                <a:gd name="T9" fmla="*/ 0 w 21600"/>
                <a:gd name="T10" fmla="*/ 0 h 17626"/>
                <a:gd name="T11" fmla="*/ 21600 w 21600"/>
                <a:gd name="T12" fmla="*/ 17626 h 17626"/>
              </a:gdLst>
              <a:ahLst/>
              <a:cxnLst>
                <a:cxn ang="T6">
                  <a:pos x="T0" y="T1"/>
                </a:cxn>
                <a:cxn ang="T7">
                  <a:pos x="T2" y="T3"/>
                </a:cxn>
                <a:cxn ang="T8">
                  <a:pos x="T4" y="T5"/>
                </a:cxn>
              </a:cxnLst>
              <a:rect l="T9" t="T10" r="T11" b="T12"/>
              <a:pathLst>
                <a:path w="21600" h="17626" fill="none" extrusionOk="0">
                  <a:moveTo>
                    <a:pt x="1688" y="17626"/>
                  </a:moveTo>
                  <a:cubicBezTo>
                    <a:pt x="574" y="14975"/>
                    <a:pt x="0" y="12128"/>
                    <a:pt x="0" y="9253"/>
                  </a:cubicBezTo>
                  <a:cubicBezTo>
                    <a:pt x="0" y="6052"/>
                    <a:pt x="711" y="2892"/>
                    <a:pt x="2082" y="0"/>
                  </a:cubicBezTo>
                </a:path>
                <a:path w="21600" h="17626" stroke="0" extrusionOk="0">
                  <a:moveTo>
                    <a:pt x="1688" y="17626"/>
                  </a:moveTo>
                  <a:cubicBezTo>
                    <a:pt x="574" y="14975"/>
                    <a:pt x="0" y="12128"/>
                    <a:pt x="0" y="9253"/>
                  </a:cubicBezTo>
                  <a:cubicBezTo>
                    <a:pt x="0" y="6052"/>
                    <a:pt x="711" y="2892"/>
                    <a:pt x="2082" y="0"/>
                  </a:cubicBezTo>
                  <a:lnTo>
                    <a:pt x="21600" y="9253"/>
                  </a:lnTo>
                  <a:lnTo>
                    <a:pt x="1688" y="17626"/>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0" name="Arc 31"/>
            <p:cNvSpPr>
              <a:spLocks/>
            </p:cNvSpPr>
            <p:nvPr/>
          </p:nvSpPr>
          <p:spPr bwMode="auto">
            <a:xfrm>
              <a:off x="4269015" y="2981686"/>
              <a:ext cx="1939925" cy="860425"/>
            </a:xfrm>
            <a:custGeom>
              <a:avLst/>
              <a:gdLst>
                <a:gd name="T0" fmla="*/ 0 w 14768"/>
                <a:gd name="T1" fmla="*/ 2147483647 h 21256"/>
                <a:gd name="T2" fmla="*/ 2147483647 w 14768"/>
                <a:gd name="T3" fmla="*/ 0 h 21256"/>
                <a:gd name="T4" fmla="*/ 2147483647 w 14768"/>
                <a:gd name="T5" fmla="*/ 2147483647 h 21256"/>
                <a:gd name="T6" fmla="*/ 0 60000 65536"/>
                <a:gd name="T7" fmla="*/ 0 60000 65536"/>
                <a:gd name="T8" fmla="*/ 0 60000 65536"/>
                <a:gd name="T9" fmla="*/ 0 w 14768"/>
                <a:gd name="T10" fmla="*/ 0 h 21256"/>
                <a:gd name="T11" fmla="*/ 14768 w 14768"/>
                <a:gd name="T12" fmla="*/ 21256 h 21256"/>
              </a:gdLst>
              <a:ahLst/>
              <a:cxnLst>
                <a:cxn ang="T6">
                  <a:pos x="T0" y="T1"/>
                </a:cxn>
                <a:cxn ang="T7">
                  <a:pos x="T2" y="T3"/>
                </a:cxn>
                <a:cxn ang="T8">
                  <a:pos x="T4" y="T5"/>
                </a:cxn>
              </a:cxnLst>
              <a:rect l="T9" t="T10" r="T11" b="T12"/>
              <a:pathLst>
                <a:path w="14768" h="21256" fill="none" extrusionOk="0">
                  <a:moveTo>
                    <a:pt x="0" y="5493"/>
                  </a:moveTo>
                  <a:cubicBezTo>
                    <a:pt x="3037" y="2647"/>
                    <a:pt x="6833" y="739"/>
                    <a:pt x="10929" y="-1"/>
                  </a:cubicBezTo>
                </a:path>
                <a:path w="14768" h="21256" stroke="0" extrusionOk="0">
                  <a:moveTo>
                    <a:pt x="0" y="5493"/>
                  </a:moveTo>
                  <a:cubicBezTo>
                    <a:pt x="3037" y="2647"/>
                    <a:pt x="6833" y="739"/>
                    <a:pt x="10929" y="-1"/>
                  </a:cubicBezTo>
                  <a:lnTo>
                    <a:pt x="14768" y="21256"/>
                  </a:lnTo>
                  <a:lnTo>
                    <a:pt x="0" y="5493"/>
                  </a:lnTo>
                  <a:close/>
                </a:path>
              </a:pathLst>
            </a:custGeom>
            <a:noFill/>
            <a:ln w="28575">
              <a:solidFill>
                <a:srgbClr val="0066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1" name="Arc 32"/>
            <p:cNvSpPr>
              <a:spLocks/>
            </p:cNvSpPr>
            <p:nvPr/>
          </p:nvSpPr>
          <p:spPr bwMode="auto">
            <a:xfrm>
              <a:off x="6199414" y="2986449"/>
              <a:ext cx="1924050" cy="854075"/>
            </a:xfrm>
            <a:custGeom>
              <a:avLst/>
              <a:gdLst>
                <a:gd name="T0" fmla="*/ 2147483647 w 14647"/>
                <a:gd name="T1" fmla="*/ 0 h 21263"/>
                <a:gd name="T2" fmla="*/ 2147483647 w 14647"/>
                <a:gd name="T3" fmla="*/ 2147483647 h 21263"/>
                <a:gd name="T4" fmla="*/ 0 w 14647"/>
                <a:gd name="T5" fmla="*/ 2147483647 h 21263"/>
                <a:gd name="T6" fmla="*/ 0 60000 65536"/>
                <a:gd name="T7" fmla="*/ 0 60000 65536"/>
                <a:gd name="T8" fmla="*/ 0 60000 65536"/>
                <a:gd name="T9" fmla="*/ 0 w 14647"/>
                <a:gd name="T10" fmla="*/ 0 h 21263"/>
                <a:gd name="T11" fmla="*/ 14647 w 14647"/>
                <a:gd name="T12" fmla="*/ 21263 h 21263"/>
              </a:gdLst>
              <a:ahLst/>
              <a:cxnLst>
                <a:cxn ang="T6">
                  <a:pos x="T0" y="T1"/>
                </a:cxn>
                <a:cxn ang="T7">
                  <a:pos x="T2" y="T3"/>
                </a:cxn>
                <a:cxn ang="T8">
                  <a:pos x="T4" y="T5"/>
                </a:cxn>
              </a:cxnLst>
              <a:rect l="T9" t="T10" r="T11" b="T12"/>
              <a:pathLst>
                <a:path w="14647" h="21263" fill="none" extrusionOk="0">
                  <a:moveTo>
                    <a:pt x="3802" y="0"/>
                  </a:moveTo>
                  <a:cubicBezTo>
                    <a:pt x="7857" y="725"/>
                    <a:pt x="11619" y="2594"/>
                    <a:pt x="14647" y="5387"/>
                  </a:cubicBezTo>
                </a:path>
                <a:path w="14647" h="21263" stroke="0" extrusionOk="0">
                  <a:moveTo>
                    <a:pt x="3802" y="0"/>
                  </a:moveTo>
                  <a:cubicBezTo>
                    <a:pt x="7857" y="725"/>
                    <a:pt x="11619" y="2594"/>
                    <a:pt x="14647" y="5387"/>
                  </a:cubicBezTo>
                  <a:lnTo>
                    <a:pt x="0" y="21263"/>
                  </a:lnTo>
                  <a:lnTo>
                    <a:pt x="3802" y="0"/>
                  </a:lnTo>
                  <a:close/>
                </a:path>
              </a:pathLst>
            </a:custGeom>
            <a:noFill/>
            <a:ln w="28575">
              <a:solidFill>
                <a:srgbClr val="FFCC00"/>
              </a:solidFill>
              <a:round/>
              <a:headEnd type="triangle" w="med" len="me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2" name="Arc 33"/>
            <p:cNvSpPr>
              <a:spLocks/>
            </p:cNvSpPr>
            <p:nvPr/>
          </p:nvSpPr>
          <p:spPr bwMode="auto">
            <a:xfrm>
              <a:off x="6199414" y="3451586"/>
              <a:ext cx="2838450" cy="715963"/>
            </a:xfrm>
            <a:custGeom>
              <a:avLst/>
              <a:gdLst>
                <a:gd name="T0" fmla="*/ 2147483647 w 21600"/>
                <a:gd name="T1" fmla="*/ 0 h 17979"/>
                <a:gd name="T2" fmla="*/ 2147483647 w 21600"/>
                <a:gd name="T3" fmla="*/ 2147483647 h 17979"/>
                <a:gd name="T4" fmla="*/ 0 w 21600"/>
                <a:gd name="T5" fmla="*/ 2147483647 h 17979"/>
                <a:gd name="T6" fmla="*/ 0 60000 65536"/>
                <a:gd name="T7" fmla="*/ 0 60000 65536"/>
                <a:gd name="T8" fmla="*/ 0 60000 65536"/>
                <a:gd name="T9" fmla="*/ 0 w 21600"/>
                <a:gd name="T10" fmla="*/ 0 h 17979"/>
                <a:gd name="T11" fmla="*/ 21600 w 21600"/>
                <a:gd name="T12" fmla="*/ 17979 h 17979"/>
              </a:gdLst>
              <a:ahLst/>
              <a:cxnLst>
                <a:cxn ang="T6">
                  <a:pos x="T0" y="T1"/>
                </a:cxn>
                <a:cxn ang="T7">
                  <a:pos x="T2" y="T3"/>
                </a:cxn>
                <a:cxn ang="T8">
                  <a:pos x="T4" y="T5"/>
                </a:cxn>
              </a:cxnLst>
              <a:rect l="T9" t="T10" r="T11" b="T12"/>
              <a:pathLst>
                <a:path w="21600" h="17979" fill="none" extrusionOk="0">
                  <a:moveTo>
                    <a:pt x="19360" y="0"/>
                  </a:moveTo>
                  <a:cubicBezTo>
                    <a:pt x="20833" y="2977"/>
                    <a:pt x="21600" y="6254"/>
                    <a:pt x="21600" y="9577"/>
                  </a:cubicBezTo>
                  <a:cubicBezTo>
                    <a:pt x="21600" y="12463"/>
                    <a:pt x="21021" y="15320"/>
                    <a:pt x="19898" y="17978"/>
                  </a:cubicBezTo>
                </a:path>
                <a:path w="21600" h="17979" stroke="0" extrusionOk="0">
                  <a:moveTo>
                    <a:pt x="19360" y="0"/>
                  </a:moveTo>
                  <a:cubicBezTo>
                    <a:pt x="20833" y="2977"/>
                    <a:pt x="21600" y="6254"/>
                    <a:pt x="21600" y="9577"/>
                  </a:cubicBezTo>
                  <a:cubicBezTo>
                    <a:pt x="21600" y="12463"/>
                    <a:pt x="21021" y="15320"/>
                    <a:pt x="19898" y="17978"/>
                  </a:cubicBezTo>
                  <a:lnTo>
                    <a:pt x="0" y="9577"/>
                  </a:lnTo>
                  <a:lnTo>
                    <a:pt x="19360" y="0"/>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3" name="Freeform 34"/>
            <p:cNvSpPr>
              <a:spLocks/>
            </p:cNvSpPr>
            <p:nvPr/>
          </p:nvSpPr>
          <p:spPr bwMode="auto">
            <a:xfrm>
              <a:off x="5700940" y="4521561"/>
              <a:ext cx="1014413" cy="157163"/>
            </a:xfrm>
            <a:custGeom>
              <a:avLst/>
              <a:gdLst>
                <a:gd name="T0" fmla="*/ 0 w 639"/>
                <a:gd name="T1" fmla="*/ 0 h 99"/>
                <a:gd name="T2" fmla="*/ 2147483647 w 639"/>
                <a:gd name="T3" fmla="*/ 2147483647 h 99"/>
                <a:gd name="T4" fmla="*/ 2147483647 w 639"/>
                <a:gd name="T5" fmla="*/ 2147483647 h 99"/>
                <a:gd name="T6" fmla="*/ 2147483647 w 639"/>
                <a:gd name="T7" fmla="*/ 2147483647 h 99"/>
                <a:gd name="T8" fmla="*/ 2147483647 w 639"/>
                <a:gd name="T9" fmla="*/ 2147483647 h 99"/>
                <a:gd name="T10" fmla="*/ 2147483647 w 639"/>
                <a:gd name="T11" fmla="*/ 2147483647 h 99"/>
                <a:gd name="T12" fmla="*/ 0 60000 65536"/>
                <a:gd name="T13" fmla="*/ 0 60000 65536"/>
                <a:gd name="T14" fmla="*/ 0 60000 65536"/>
                <a:gd name="T15" fmla="*/ 0 60000 65536"/>
                <a:gd name="T16" fmla="*/ 0 60000 65536"/>
                <a:gd name="T17" fmla="*/ 0 60000 65536"/>
                <a:gd name="T18" fmla="*/ 0 w 639"/>
                <a:gd name="T19" fmla="*/ 0 h 99"/>
                <a:gd name="T20" fmla="*/ 639 w 639"/>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639" h="99">
                  <a:moveTo>
                    <a:pt x="0" y="0"/>
                  </a:moveTo>
                  <a:lnTo>
                    <a:pt x="172" y="18"/>
                  </a:lnTo>
                  <a:lnTo>
                    <a:pt x="220" y="57"/>
                  </a:lnTo>
                  <a:lnTo>
                    <a:pt x="406" y="57"/>
                  </a:lnTo>
                  <a:lnTo>
                    <a:pt x="445" y="95"/>
                  </a:lnTo>
                  <a:lnTo>
                    <a:pt x="639" y="99"/>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4" name="Freeform 35"/>
            <p:cNvSpPr>
              <a:spLocks/>
            </p:cNvSpPr>
            <p:nvPr/>
          </p:nvSpPr>
          <p:spPr bwMode="auto">
            <a:xfrm>
              <a:off x="5693003" y="4526324"/>
              <a:ext cx="1000125" cy="153987"/>
            </a:xfrm>
            <a:custGeom>
              <a:avLst/>
              <a:gdLst>
                <a:gd name="T0" fmla="*/ 0 w 630"/>
                <a:gd name="T1" fmla="*/ 2147483647 h 97"/>
                <a:gd name="T2" fmla="*/ 2147483647 w 630"/>
                <a:gd name="T3" fmla="*/ 2147483647 h 97"/>
                <a:gd name="T4" fmla="*/ 2147483647 w 630"/>
                <a:gd name="T5" fmla="*/ 2147483647 h 97"/>
                <a:gd name="T6" fmla="*/ 2147483647 w 630"/>
                <a:gd name="T7" fmla="*/ 2147483647 h 97"/>
                <a:gd name="T8" fmla="*/ 2147483647 w 630"/>
                <a:gd name="T9" fmla="*/ 2147483647 h 97"/>
                <a:gd name="T10" fmla="*/ 2147483647 w 630"/>
                <a:gd name="T11" fmla="*/ 0 h 97"/>
                <a:gd name="T12" fmla="*/ 0 60000 65536"/>
                <a:gd name="T13" fmla="*/ 0 60000 65536"/>
                <a:gd name="T14" fmla="*/ 0 60000 65536"/>
                <a:gd name="T15" fmla="*/ 0 60000 65536"/>
                <a:gd name="T16" fmla="*/ 0 60000 65536"/>
                <a:gd name="T17" fmla="*/ 0 60000 65536"/>
                <a:gd name="T18" fmla="*/ 0 w 630"/>
                <a:gd name="T19" fmla="*/ 0 h 97"/>
                <a:gd name="T20" fmla="*/ 630 w 630"/>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630" h="97">
                  <a:moveTo>
                    <a:pt x="0" y="97"/>
                  </a:moveTo>
                  <a:lnTo>
                    <a:pt x="177" y="96"/>
                  </a:lnTo>
                  <a:lnTo>
                    <a:pt x="225" y="51"/>
                  </a:lnTo>
                  <a:lnTo>
                    <a:pt x="408" y="51"/>
                  </a:lnTo>
                  <a:lnTo>
                    <a:pt x="449" y="15"/>
                  </a:lnTo>
                  <a:lnTo>
                    <a:pt x="630" y="0"/>
                  </a:lnTo>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5" name="Rectangle 36"/>
            <p:cNvSpPr>
              <a:spLocks noChangeArrowheads="1"/>
            </p:cNvSpPr>
            <p:nvPr/>
          </p:nvSpPr>
          <p:spPr bwMode="auto">
            <a:xfrm>
              <a:off x="6124802" y="4567599"/>
              <a:ext cx="150812" cy="92075"/>
            </a:xfrm>
            <a:prstGeom prst="rect">
              <a:avLst/>
            </a:prstGeom>
            <a:solidFill>
              <a:schemeClr val="accent1"/>
            </a:solidFill>
            <a:ln w="7938">
              <a:solidFill>
                <a:srgbClr val="000000"/>
              </a:solidFill>
              <a:miter lim="800000"/>
              <a:headEnd/>
              <a:tailEnd/>
            </a:ln>
          </p:spPr>
          <p:txBody>
            <a:bodyPr/>
            <a:lstStyle/>
            <a:p>
              <a:endParaRPr lang="en-US"/>
            </a:p>
          </p:txBody>
        </p:sp>
        <p:sp>
          <p:nvSpPr>
            <p:cNvPr id="32806" name="Arc 37"/>
            <p:cNvSpPr>
              <a:spLocks/>
            </p:cNvSpPr>
            <p:nvPr/>
          </p:nvSpPr>
          <p:spPr bwMode="auto">
            <a:xfrm>
              <a:off x="5183414" y="4656499"/>
              <a:ext cx="1017588" cy="492125"/>
            </a:xfrm>
            <a:custGeom>
              <a:avLst/>
              <a:gdLst>
                <a:gd name="T0" fmla="*/ 2147483647 w 21600"/>
                <a:gd name="T1" fmla="*/ 0 h 21188"/>
                <a:gd name="T2" fmla="*/ 2147483647 w 21600"/>
                <a:gd name="T3" fmla="*/ 2147483647 h 21188"/>
                <a:gd name="T4" fmla="*/ 0 w 21600"/>
                <a:gd name="T5" fmla="*/ 2147483647 h 21188"/>
                <a:gd name="T6" fmla="*/ 0 60000 65536"/>
                <a:gd name="T7" fmla="*/ 0 60000 65536"/>
                <a:gd name="T8" fmla="*/ 0 60000 65536"/>
                <a:gd name="T9" fmla="*/ 0 w 21600"/>
                <a:gd name="T10" fmla="*/ 0 h 21188"/>
                <a:gd name="T11" fmla="*/ 21600 w 21600"/>
                <a:gd name="T12" fmla="*/ 21188 h 21188"/>
              </a:gdLst>
              <a:ahLst/>
              <a:cxnLst>
                <a:cxn ang="T6">
                  <a:pos x="T0" y="T1"/>
                </a:cxn>
                <a:cxn ang="T7">
                  <a:pos x="T2" y="T3"/>
                </a:cxn>
                <a:cxn ang="T8">
                  <a:pos x="T4" y="T5"/>
                </a:cxn>
              </a:cxnLst>
              <a:rect l="T9" t="T10" r="T11" b="T12"/>
              <a:pathLst>
                <a:path w="21600" h="21188" fill="none" extrusionOk="0">
                  <a:moveTo>
                    <a:pt x="4198" y="-1"/>
                  </a:moveTo>
                  <a:cubicBezTo>
                    <a:pt x="14312" y="2003"/>
                    <a:pt x="21600" y="10877"/>
                    <a:pt x="21600" y="21188"/>
                  </a:cubicBezTo>
                </a:path>
                <a:path w="21600" h="21188" stroke="0" extrusionOk="0">
                  <a:moveTo>
                    <a:pt x="4198" y="-1"/>
                  </a:moveTo>
                  <a:cubicBezTo>
                    <a:pt x="14312" y="2003"/>
                    <a:pt x="21600" y="10877"/>
                    <a:pt x="21600" y="21188"/>
                  </a:cubicBezTo>
                  <a:lnTo>
                    <a:pt x="0" y="21188"/>
                  </a:lnTo>
                  <a:lnTo>
                    <a:pt x="4198" y="-1"/>
                  </a:lnTo>
                  <a:close/>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7" name="Arc 38"/>
            <p:cNvSpPr>
              <a:spLocks/>
            </p:cNvSpPr>
            <p:nvPr/>
          </p:nvSpPr>
          <p:spPr bwMode="auto">
            <a:xfrm flipH="1">
              <a:off x="6205764" y="4656499"/>
              <a:ext cx="1017588" cy="492125"/>
            </a:xfrm>
            <a:custGeom>
              <a:avLst/>
              <a:gdLst>
                <a:gd name="T0" fmla="*/ 2147483647 w 21600"/>
                <a:gd name="T1" fmla="*/ 0 h 21188"/>
                <a:gd name="T2" fmla="*/ 2147483647 w 21600"/>
                <a:gd name="T3" fmla="*/ 2147483647 h 21188"/>
                <a:gd name="T4" fmla="*/ 0 w 21600"/>
                <a:gd name="T5" fmla="*/ 2147483647 h 21188"/>
                <a:gd name="T6" fmla="*/ 0 60000 65536"/>
                <a:gd name="T7" fmla="*/ 0 60000 65536"/>
                <a:gd name="T8" fmla="*/ 0 60000 65536"/>
                <a:gd name="T9" fmla="*/ 0 w 21600"/>
                <a:gd name="T10" fmla="*/ 0 h 21188"/>
                <a:gd name="T11" fmla="*/ 21600 w 21600"/>
                <a:gd name="T12" fmla="*/ 21188 h 21188"/>
              </a:gdLst>
              <a:ahLst/>
              <a:cxnLst>
                <a:cxn ang="T6">
                  <a:pos x="T0" y="T1"/>
                </a:cxn>
                <a:cxn ang="T7">
                  <a:pos x="T2" y="T3"/>
                </a:cxn>
                <a:cxn ang="T8">
                  <a:pos x="T4" y="T5"/>
                </a:cxn>
              </a:cxnLst>
              <a:rect l="T9" t="T10" r="T11" b="T12"/>
              <a:pathLst>
                <a:path w="21600" h="21188" fill="none" extrusionOk="0">
                  <a:moveTo>
                    <a:pt x="4198" y="-1"/>
                  </a:moveTo>
                  <a:cubicBezTo>
                    <a:pt x="14312" y="2003"/>
                    <a:pt x="21600" y="10877"/>
                    <a:pt x="21600" y="21188"/>
                  </a:cubicBezTo>
                </a:path>
                <a:path w="21600" h="21188" stroke="0" extrusionOk="0">
                  <a:moveTo>
                    <a:pt x="4198" y="-1"/>
                  </a:moveTo>
                  <a:cubicBezTo>
                    <a:pt x="14312" y="2003"/>
                    <a:pt x="21600" y="10877"/>
                    <a:pt x="21600" y="21188"/>
                  </a:cubicBezTo>
                  <a:lnTo>
                    <a:pt x="0" y="21188"/>
                  </a:lnTo>
                  <a:lnTo>
                    <a:pt x="4198" y="-1"/>
                  </a:lnTo>
                  <a:close/>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8" name="Freeform 39"/>
            <p:cNvSpPr>
              <a:spLocks/>
            </p:cNvSpPr>
            <p:nvPr/>
          </p:nvSpPr>
          <p:spPr bwMode="auto">
            <a:xfrm>
              <a:off x="5696177" y="2981685"/>
              <a:ext cx="1009650" cy="127000"/>
            </a:xfrm>
            <a:custGeom>
              <a:avLst/>
              <a:gdLst>
                <a:gd name="T0" fmla="*/ 0 w 636"/>
                <a:gd name="T1" fmla="*/ 0 h 80"/>
                <a:gd name="T2" fmla="*/ 2147483647 w 636"/>
                <a:gd name="T3" fmla="*/ 2147483647 h 80"/>
                <a:gd name="T4" fmla="*/ 2147483647 w 636"/>
                <a:gd name="T5" fmla="*/ 2147483647 h 80"/>
                <a:gd name="T6" fmla="*/ 2147483647 w 636"/>
                <a:gd name="T7" fmla="*/ 2147483647 h 80"/>
                <a:gd name="T8" fmla="*/ 2147483647 w 636"/>
                <a:gd name="T9" fmla="*/ 2147483647 h 80"/>
                <a:gd name="T10" fmla="*/ 2147483647 w 636"/>
                <a:gd name="T11" fmla="*/ 2147483647 h 80"/>
                <a:gd name="T12" fmla="*/ 0 60000 65536"/>
                <a:gd name="T13" fmla="*/ 0 60000 65536"/>
                <a:gd name="T14" fmla="*/ 0 60000 65536"/>
                <a:gd name="T15" fmla="*/ 0 60000 65536"/>
                <a:gd name="T16" fmla="*/ 0 60000 65536"/>
                <a:gd name="T17" fmla="*/ 0 60000 65536"/>
                <a:gd name="T18" fmla="*/ 0 w 636"/>
                <a:gd name="T19" fmla="*/ 0 h 80"/>
                <a:gd name="T20" fmla="*/ 636 w 63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636" h="80">
                  <a:moveTo>
                    <a:pt x="0" y="0"/>
                  </a:moveTo>
                  <a:lnTo>
                    <a:pt x="172" y="2"/>
                  </a:lnTo>
                  <a:lnTo>
                    <a:pt x="222" y="32"/>
                  </a:lnTo>
                  <a:lnTo>
                    <a:pt x="400" y="30"/>
                  </a:lnTo>
                  <a:lnTo>
                    <a:pt x="446" y="68"/>
                  </a:lnTo>
                  <a:lnTo>
                    <a:pt x="636" y="80"/>
                  </a:lnTo>
                </a:path>
              </a:pathLst>
            </a:custGeom>
            <a:noFill/>
            <a:ln w="28575">
              <a:solidFill>
                <a:srgbClr val="00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9" name="Freeform 40"/>
            <p:cNvSpPr>
              <a:spLocks/>
            </p:cNvSpPr>
            <p:nvPr/>
          </p:nvSpPr>
          <p:spPr bwMode="auto">
            <a:xfrm>
              <a:off x="5693003" y="2978510"/>
              <a:ext cx="1012825" cy="127000"/>
            </a:xfrm>
            <a:custGeom>
              <a:avLst/>
              <a:gdLst>
                <a:gd name="T0" fmla="*/ 0 w 638"/>
                <a:gd name="T1" fmla="*/ 2147483647 h 80"/>
                <a:gd name="T2" fmla="*/ 2147483647 w 638"/>
                <a:gd name="T3" fmla="*/ 2147483647 h 80"/>
                <a:gd name="T4" fmla="*/ 2147483647 w 638"/>
                <a:gd name="T5" fmla="*/ 2147483647 h 80"/>
                <a:gd name="T6" fmla="*/ 2147483647 w 638"/>
                <a:gd name="T7" fmla="*/ 2147483647 h 80"/>
                <a:gd name="T8" fmla="*/ 2147483647 w 638"/>
                <a:gd name="T9" fmla="*/ 0 h 80"/>
                <a:gd name="T10" fmla="*/ 2147483647 w 638"/>
                <a:gd name="T11" fmla="*/ 2147483647 h 80"/>
                <a:gd name="T12" fmla="*/ 0 60000 65536"/>
                <a:gd name="T13" fmla="*/ 0 60000 65536"/>
                <a:gd name="T14" fmla="*/ 0 60000 65536"/>
                <a:gd name="T15" fmla="*/ 0 60000 65536"/>
                <a:gd name="T16" fmla="*/ 0 60000 65536"/>
                <a:gd name="T17" fmla="*/ 0 60000 65536"/>
                <a:gd name="T18" fmla="*/ 0 w 638"/>
                <a:gd name="T19" fmla="*/ 0 h 80"/>
                <a:gd name="T20" fmla="*/ 638 w 638"/>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638" h="80">
                  <a:moveTo>
                    <a:pt x="0" y="80"/>
                  </a:moveTo>
                  <a:lnTo>
                    <a:pt x="178" y="74"/>
                  </a:lnTo>
                  <a:lnTo>
                    <a:pt x="222" y="32"/>
                  </a:lnTo>
                  <a:lnTo>
                    <a:pt x="398" y="32"/>
                  </a:lnTo>
                  <a:lnTo>
                    <a:pt x="452" y="0"/>
                  </a:lnTo>
                  <a:lnTo>
                    <a:pt x="638" y="4"/>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0" name="Freeform 41"/>
            <p:cNvSpPr>
              <a:spLocks/>
            </p:cNvSpPr>
            <p:nvPr/>
          </p:nvSpPr>
          <p:spPr bwMode="auto">
            <a:xfrm>
              <a:off x="3594328" y="4172310"/>
              <a:ext cx="746125" cy="152400"/>
            </a:xfrm>
            <a:custGeom>
              <a:avLst/>
              <a:gdLst>
                <a:gd name="T0" fmla="*/ 0 w 470"/>
                <a:gd name="T1" fmla="*/ 0 h 96"/>
                <a:gd name="T2" fmla="*/ 2147483647 w 470"/>
                <a:gd name="T3" fmla="*/ 2147483647 h 96"/>
                <a:gd name="T4" fmla="*/ 2147483647 w 470"/>
                <a:gd name="T5" fmla="*/ 2147483647 h 96"/>
                <a:gd name="T6" fmla="*/ 2147483647 w 470"/>
                <a:gd name="T7" fmla="*/ 2147483647 h 96"/>
                <a:gd name="T8" fmla="*/ 2147483647 w 470"/>
                <a:gd name="T9" fmla="*/ 2147483647 h 96"/>
                <a:gd name="T10" fmla="*/ 2147483647 w 470"/>
                <a:gd name="T11" fmla="*/ 2147483647 h 96"/>
                <a:gd name="T12" fmla="*/ 0 60000 65536"/>
                <a:gd name="T13" fmla="*/ 0 60000 65536"/>
                <a:gd name="T14" fmla="*/ 0 60000 65536"/>
                <a:gd name="T15" fmla="*/ 0 60000 65536"/>
                <a:gd name="T16" fmla="*/ 0 60000 65536"/>
                <a:gd name="T17" fmla="*/ 0 60000 65536"/>
                <a:gd name="T18" fmla="*/ 0 w 470"/>
                <a:gd name="T19" fmla="*/ 0 h 96"/>
                <a:gd name="T20" fmla="*/ 470 w 47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470" h="96">
                  <a:moveTo>
                    <a:pt x="0" y="0"/>
                  </a:moveTo>
                  <a:lnTo>
                    <a:pt x="106" y="54"/>
                  </a:lnTo>
                  <a:lnTo>
                    <a:pt x="152" y="44"/>
                  </a:lnTo>
                  <a:lnTo>
                    <a:pt x="270" y="90"/>
                  </a:lnTo>
                  <a:lnTo>
                    <a:pt x="344" y="68"/>
                  </a:lnTo>
                  <a:lnTo>
                    <a:pt x="470" y="96"/>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1" name="Freeform 42"/>
            <p:cNvSpPr>
              <a:spLocks/>
            </p:cNvSpPr>
            <p:nvPr/>
          </p:nvSpPr>
          <p:spPr bwMode="auto">
            <a:xfrm>
              <a:off x="3718153" y="4064360"/>
              <a:ext cx="523875" cy="393700"/>
            </a:xfrm>
            <a:custGeom>
              <a:avLst/>
              <a:gdLst>
                <a:gd name="T0" fmla="*/ 0 w 330"/>
                <a:gd name="T1" fmla="*/ 0 h 248"/>
                <a:gd name="T2" fmla="*/ 2147483647 w 330"/>
                <a:gd name="T3" fmla="*/ 2147483647 h 248"/>
                <a:gd name="T4" fmla="*/ 2147483647 w 330"/>
                <a:gd name="T5" fmla="*/ 2147483647 h 248"/>
                <a:gd name="T6" fmla="*/ 2147483647 w 330"/>
                <a:gd name="T7" fmla="*/ 2147483647 h 248"/>
                <a:gd name="T8" fmla="*/ 2147483647 w 330"/>
                <a:gd name="T9" fmla="*/ 2147483647 h 248"/>
                <a:gd name="T10" fmla="*/ 2147483647 w 330"/>
                <a:gd name="T11" fmla="*/ 2147483647 h 248"/>
                <a:gd name="T12" fmla="*/ 0 60000 65536"/>
                <a:gd name="T13" fmla="*/ 0 60000 65536"/>
                <a:gd name="T14" fmla="*/ 0 60000 65536"/>
                <a:gd name="T15" fmla="*/ 0 60000 65536"/>
                <a:gd name="T16" fmla="*/ 0 60000 65536"/>
                <a:gd name="T17" fmla="*/ 0 60000 65536"/>
                <a:gd name="T18" fmla="*/ 0 w 330"/>
                <a:gd name="T19" fmla="*/ 0 h 248"/>
                <a:gd name="T20" fmla="*/ 330 w 330"/>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330" h="248">
                  <a:moveTo>
                    <a:pt x="0" y="0"/>
                  </a:moveTo>
                  <a:lnTo>
                    <a:pt x="68" y="46"/>
                  </a:lnTo>
                  <a:lnTo>
                    <a:pt x="78" y="110"/>
                  </a:lnTo>
                  <a:lnTo>
                    <a:pt x="192" y="156"/>
                  </a:lnTo>
                  <a:lnTo>
                    <a:pt x="196" y="202"/>
                  </a:lnTo>
                  <a:lnTo>
                    <a:pt x="330" y="248"/>
                  </a:lnTo>
                </a:path>
              </a:pathLst>
            </a:custGeom>
            <a:noFill/>
            <a:ln w="28575">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2" name="Rectangle 43"/>
            <p:cNvSpPr>
              <a:spLocks noChangeArrowheads="1"/>
            </p:cNvSpPr>
            <p:nvPr/>
          </p:nvSpPr>
          <p:spPr bwMode="auto">
            <a:xfrm rot="1511052">
              <a:off x="3861027" y="4219936"/>
              <a:ext cx="150812" cy="92075"/>
            </a:xfrm>
            <a:prstGeom prst="rect">
              <a:avLst/>
            </a:prstGeom>
            <a:solidFill>
              <a:schemeClr val="accent1"/>
            </a:solidFill>
            <a:ln w="7938">
              <a:solidFill>
                <a:srgbClr val="000000"/>
              </a:solidFill>
              <a:miter lim="800000"/>
              <a:headEnd/>
              <a:tailEnd/>
            </a:ln>
          </p:spPr>
          <p:txBody>
            <a:bodyPr/>
            <a:lstStyle/>
            <a:p>
              <a:endParaRPr lang="en-US"/>
            </a:p>
          </p:txBody>
        </p:sp>
        <p:sp>
          <p:nvSpPr>
            <p:cNvPr id="32813" name="Freeform 44"/>
            <p:cNvSpPr>
              <a:spLocks/>
            </p:cNvSpPr>
            <p:nvPr/>
          </p:nvSpPr>
          <p:spPr bwMode="auto">
            <a:xfrm>
              <a:off x="3641952" y="3299186"/>
              <a:ext cx="723900" cy="174625"/>
            </a:xfrm>
            <a:custGeom>
              <a:avLst/>
              <a:gdLst>
                <a:gd name="T0" fmla="*/ 0 w 456"/>
                <a:gd name="T1" fmla="*/ 2147483647 h 110"/>
                <a:gd name="T2" fmla="*/ 2147483647 w 456"/>
                <a:gd name="T3" fmla="*/ 2147483647 h 110"/>
                <a:gd name="T4" fmla="*/ 2147483647 w 456"/>
                <a:gd name="T5" fmla="*/ 2147483647 h 110"/>
                <a:gd name="T6" fmla="*/ 2147483647 w 456"/>
                <a:gd name="T7" fmla="*/ 2147483647 h 110"/>
                <a:gd name="T8" fmla="*/ 2147483647 w 456"/>
                <a:gd name="T9" fmla="*/ 2147483647 h 110"/>
                <a:gd name="T10" fmla="*/ 2147483647 w 456"/>
                <a:gd name="T11" fmla="*/ 0 h 110"/>
                <a:gd name="T12" fmla="*/ 0 60000 65536"/>
                <a:gd name="T13" fmla="*/ 0 60000 65536"/>
                <a:gd name="T14" fmla="*/ 0 60000 65536"/>
                <a:gd name="T15" fmla="*/ 0 60000 65536"/>
                <a:gd name="T16" fmla="*/ 0 60000 65536"/>
                <a:gd name="T17" fmla="*/ 0 60000 65536"/>
                <a:gd name="T18" fmla="*/ 0 w 456"/>
                <a:gd name="T19" fmla="*/ 0 h 110"/>
                <a:gd name="T20" fmla="*/ 456 w 45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56" h="110">
                  <a:moveTo>
                    <a:pt x="0" y="110"/>
                  </a:moveTo>
                  <a:lnTo>
                    <a:pt x="80" y="70"/>
                  </a:lnTo>
                  <a:lnTo>
                    <a:pt x="136" y="68"/>
                  </a:lnTo>
                  <a:lnTo>
                    <a:pt x="296" y="2"/>
                  </a:lnTo>
                  <a:lnTo>
                    <a:pt x="348" y="22"/>
                  </a:lnTo>
                  <a:lnTo>
                    <a:pt x="456" y="0"/>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4" name="Freeform 45"/>
            <p:cNvSpPr>
              <a:spLocks/>
            </p:cNvSpPr>
            <p:nvPr/>
          </p:nvSpPr>
          <p:spPr bwMode="auto">
            <a:xfrm>
              <a:off x="3762603" y="3200760"/>
              <a:ext cx="511175" cy="323850"/>
            </a:xfrm>
            <a:custGeom>
              <a:avLst/>
              <a:gdLst>
                <a:gd name="T0" fmla="*/ 0 w 322"/>
                <a:gd name="T1" fmla="*/ 2147483647 h 204"/>
                <a:gd name="T2" fmla="*/ 2147483647 w 322"/>
                <a:gd name="T3" fmla="*/ 2147483647 h 204"/>
                <a:gd name="T4" fmla="*/ 2147483647 w 322"/>
                <a:gd name="T5" fmla="*/ 2147483647 h 204"/>
                <a:gd name="T6" fmla="*/ 2147483647 w 322"/>
                <a:gd name="T7" fmla="*/ 2147483647 h 204"/>
                <a:gd name="T8" fmla="*/ 2147483647 w 322"/>
                <a:gd name="T9" fmla="*/ 2147483647 h 204"/>
                <a:gd name="T10" fmla="*/ 2147483647 w 322"/>
                <a:gd name="T11" fmla="*/ 0 h 204"/>
                <a:gd name="T12" fmla="*/ 0 60000 65536"/>
                <a:gd name="T13" fmla="*/ 0 60000 65536"/>
                <a:gd name="T14" fmla="*/ 0 60000 65536"/>
                <a:gd name="T15" fmla="*/ 0 60000 65536"/>
                <a:gd name="T16" fmla="*/ 0 60000 65536"/>
                <a:gd name="T17" fmla="*/ 0 60000 65536"/>
                <a:gd name="T18" fmla="*/ 0 w 322"/>
                <a:gd name="T19" fmla="*/ 0 h 204"/>
                <a:gd name="T20" fmla="*/ 322 w 322"/>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322" h="204">
                  <a:moveTo>
                    <a:pt x="0" y="204"/>
                  </a:moveTo>
                  <a:lnTo>
                    <a:pt x="58" y="164"/>
                  </a:lnTo>
                  <a:lnTo>
                    <a:pt x="58" y="130"/>
                  </a:lnTo>
                  <a:lnTo>
                    <a:pt x="218" y="66"/>
                  </a:lnTo>
                  <a:lnTo>
                    <a:pt x="222" y="30"/>
                  </a:lnTo>
                  <a:lnTo>
                    <a:pt x="322" y="0"/>
                  </a:lnTo>
                </a:path>
              </a:pathLst>
            </a:custGeom>
            <a:noFill/>
            <a:ln w="28575">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5" name="Rectangle 46"/>
            <p:cNvSpPr>
              <a:spLocks noChangeArrowheads="1"/>
            </p:cNvSpPr>
            <p:nvPr/>
          </p:nvSpPr>
          <p:spPr bwMode="auto">
            <a:xfrm rot="-1277282">
              <a:off x="3921352" y="3302361"/>
              <a:ext cx="150812" cy="92075"/>
            </a:xfrm>
            <a:prstGeom prst="rect">
              <a:avLst/>
            </a:prstGeom>
            <a:solidFill>
              <a:schemeClr val="accent1"/>
            </a:solidFill>
            <a:ln w="7938">
              <a:solidFill>
                <a:srgbClr val="000000"/>
              </a:solidFill>
              <a:miter lim="800000"/>
              <a:headEnd/>
              <a:tailEnd/>
            </a:ln>
          </p:spPr>
          <p:txBody>
            <a:bodyPr/>
            <a:lstStyle/>
            <a:p>
              <a:endParaRPr lang="en-US"/>
            </a:p>
          </p:txBody>
        </p:sp>
        <p:sp>
          <p:nvSpPr>
            <p:cNvPr id="32816" name="Freeform 47"/>
            <p:cNvSpPr>
              <a:spLocks/>
            </p:cNvSpPr>
            <p:nvPr/>
          </p:nvSpPr>
          <p:spPr bwMode="auto">
            <a:xfrm>
              <a:off x="8125052" y="3202349"/>
              <a:ext cx="501650" cy="312737"/>
            </a:xfrm>
            <a:custGeom>
              <a:avLst/>
              <a:gdLst>
                <a:gd name="T0" fmla="*/ 0 w 316"/>
                <a:gd name="T1" fmla="*/ 0 h 197"/>
                <a:gd name="T2" fmla="*/ 2147483647 w 316"/>
                <a:gd name="T3" fmla="*/ 2147483647 h 197"/>
                <a:gd name="T4" fmla="*/ 2147483647 w 316"/>
                <a:gd name="T5" fmla="*/ 2147483647 h 197"/>
                <a:gd name="T6" fmla="*/ 2147483647 w 316"/>
                <a:gd name="T7" fmla="*/ 2147483647 h 197"/>
                <a:gd name="T8" fmla="*/ 2147483647 w 316"/>
                <a:gd name="T9" fmla="*/ 2147483647 h 197"/>
                <a:gd name="T10" fmla="*/ 2147483647 w 316"/>
                <a:gd name="T11" fmla="*/ 2147483647 h 197"/>
                <a:gd name="T12" fmla="*/ 0 60000 65536"/>
                <a:gd name="T13" fmla="*/ 0 60000 65536"/>
                <a:gd name="T14" fmla="*/ 0 60000 65536"/>
                <a:gd name="T15" fmla="*/ 0 60000 65536"/>
                <a:gd name="T16" fmla="*/ 0 60000 65536"/>
                <a:gd name="T17" fmla="*/ 0 60000 65536"/>
                <a:gd name="T18" fmla="*/ 0 w 316"/>
                <a:gd name="T19" fmla="*/ 0 h 197"/>
                <a:gd name="T20" fmla="*/ 316 w 31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16" h="197">
                  <a:moveTo>
                    <a:pt x="0" y="0"/>
                  </a:moveTo>
                  <a:lnTo>
                    <a:pt x="75" y="24"/>
                  </a:lnTo>
                  <a:lnTo>
                    <a:pt x="87" y="57"/>
                  </a:lnTo>
                  <a:lnTo>
                    <a:pt x="264" y="125"/>
                  </a:lnTo>
                  <a:lnTo>
                    <a:pt x="262" y="164"/>
                  </a:lnTo>
                  <a:lnTo>
                    <a:pt x="316" y="197"/>
                  </a:lnTo>
                </a:path>
              </a:pathLst>
            </a:custGeom>
            <a:noFill/>
            <a:ln w="28575">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7" name="Freeform 48"/>
            <p:cNvSpPr>
              <a:spLocks/>
            </p:cNvSpPr>
            <p:nvPr/>
          </p:nvSpPr>
          <p:spPr bwMode="auto">
            <a:xfrm>
              <a:off x="8106002" y="4167548"/>
              <a:ext cx="711200" cy="158750"/>
            </a:xfrm>
            <a:custGeom>
              <a:avLst/>
              <a:gdLst>
                <a:gd name="T0" fmla="*/ 0 w 448"/>
                <a:gd name="T1" fmla="*/ 2147483647 h 99"/>
                <a:gd name="T2" fmla="*/ 2147483647 w 448"/>
                <a:gd name="T3" fmla="*/ 2147483647 h 99"/>
                <a:gd name="T4" fmla="*/ 2147483647 w 448"/>
                <a:gd name="T5" fmla="*/ 2147483647 h 99"/>
                <a:gd name="T6" fmla="*/ 2147483647 w 448"/>
                <a:gd name="T7" fmla="*/ 2147483647 h 99"/>
                <a:gd name="T8" fmla="*/ 2147483647 w 448"/>
                <a:gd name="T9" fmla="*/ 2147483647 h 99"/>
                <a:gd name="T10" fmla="*/ 2147483647 w 448"/>
                <a:gd name="T11" fmla="*/ 0 h 99"/>
                <a:gd name="T12" fmla="*/ 0 60000 65536"/>
                <a:gd name="T13" fmla="*/ 0 60000 65536"/>
                <a:gd name="T14" fmla="*/ 0 60000 65536"/>
                <a:gd name="T15" fmla="*/ 0 60000 65536"/>
                <a:gd name="T16" fmla="*/ 0 60000 65536"/>
                <a:gd name="T17" fmla="*/ 0 60000 65536"/>
                <a:gd name="T18" fmla="*/ 0 w 448"/>
                <a:gd name="T19" fmla="*/ 0 h 99"/>
                <a:gd name="T20" fmla="*/ 448 w 448"/>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448" h="99">
                  <a:moveTo>
                    <a:pt x="0" y="91"/>
                  </a:moveTo>
                  <a:lnTo>
                    <a:pt x="93" y="72"/>
                  </a:lnTo>
                  <a:lnTo>
                    <a:pt x="141" y="99"/>
                  </a:lnTo>
                  <a:lnTo>
                    <a:pt x="304" y="33"/>
                  </a:lnTo>
                  <a:lnTo>
                    <a:pt x="354" y="51"/>
                  </a:lnTo>
                  <a:lnTo>
                    <a:pt x="448" y="0"/>
                  </a:lnTo>
                </a:path>
              </a:pathLst>
            </a:custGeom>
            <a:noFill/>
            <a:ln w="28575">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8" name="Freeform 49"/>
            <p:cNvSpPr>
              <a:spLocks/>
            </p:cNvSpPr>
            <p:nvPr/>
          </p:nvSpPr>
          <p:spPr bwMode="auto">
            <a:xfrm>
              <a:off x="8034564" y="3296010"/>
              <a:ext cx="712788" cy="160338"/>
            </a:xfrm>
            <a:custGeom>
              <a:avLst/>
              <a:gdLst>
                <a:gd name="T0" fmla="*/ 0 w 450"/>
                <a:gd name="T1" fmla="*/ 0 h 96"/>
                <a:gd name="T2" fmla="*/ 2147483647 w 450"/>
                <a:gd name="T3" fmla="*/ 2147483647 h 96"/>
                <a:gd name="T4" fmla="*/ 2147483647 w 450"/>
                <a:gd name="T5" fmla="*/ 0 h 96"/>
                <a:gd name="T6" fmla="*/ 2147483647 w 450"/>
                <a:gd name="T7" fmla="*/ 2147483647 h 96"/>
                <a:gd name="T8" fmla="*/ 2147483647 w 450"/>
                <a:gd name="T9" fmla="*/ 2147483647 h 96"/>
                <a:gd name="T10" fmla="*/ 2147483647 w 450"/>
                <a:gd name="T11" fmla="*/ 2147483647 h 96"/>
                <a:gd name="T12" fmla="*/ 0 60000 65536"/>
                <a:gd name="T13" fmla="*/ 0 60000 65536"/>
                <a:gd name="T14" fmla="*/ 0 60000 65536"/>
                <a:gd name="T15" fmla="*/ 0 60000 65536"/>
                <a:gd name="T16" fmla="*/ 0 60000 65536"/>
                <a:gd name="T17" fmla="*/ 0 60000 65536"/>
                <a:gd name="T18" fmla="*/ 0 w 450"/>
                <a:gd name="T19" fmla="*/ 0 h 96"/>
                <a:gd name="T20" fmla="*/ 450 w 45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450" h="96">
                  <a:moveTo>
                    <a:pt x="0" y="0"/>
                  </a:moveTo>
                  <a:lnTo>
                    <a:pt x="84" y="19"/>
                  </a:lnTo>
                  <a:lnTo>
                    <a:pt x="147" y="0"/>
                  </a:lnTo>
                  <a:lnTo>
                    <a:pt x="319" y="66"/>
                  </a:lnTo>
                  <a:lnTo>
                    <a:pt x="379" y="57"/>
                  </a:lnTo>
                  <a:lnTo>
                    <a:pt x="450" y="96"/>
                  </a:lnTo>
                </a:path>
              </a:pathLst>
            </a:custGeom>
            <a:noFill/>
            <a:ln w="28575">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19" name="Rectangle 50"/>
            <p:cNvSpPr>
              <a:spLocks noChangeArrowheads="1"/>
            </p:cNvSpPr>
            <p:nvPr/>
          </p:nvSpPr>
          <p:spPr bwMode="auto">
            <a:xfrm rot="1511052">
              <a:off x="8333015" y="3300774"/>
              <a:ext cx="150813" cy="92075"/>
            </a:xfrm>
            <a:prstGeom prst="rect">
              <a:avLst/>
            </a:prstGeom>
            <a:solidFill>
              <a:schemeClr val="accent1"/>
            </a:solidFill>
            <a:ln w="7938">
              <a:solidFill>
                <a:srgbClr val="000000"/>
              </a:solidFill>
              <a:miter lim="800000"/>
              <a:headEnd/>
              <a:tailEnd/>
            </a:ln>
          </p:spPr>
          <p:txBody>
            <a:bodyPr/>
            <a:lstStyle/>
            <a:p>
              <a:endParaRPr lang="en-US"/>
            </a:p>
          </p:txBody>
        </p:sp>
        <p:sp>
          <p:nvSpPr>
            <p:cNvPr id="32820" name="Oval 51"/>
            <p:cNvSpPr>
              <a:spLocks noChangeArrowheads="1"/>
            </p:cNvSpPr>
            <p:nvPr/>
          </p:nvSpPr>
          <p:spPr bwMode="auto">
            <a:xfrm rot="93880">
              <a:off x="6408964" y="4610460"/>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21" name="AutoShape 52"/>
            <p:cNvSpPr>
              <a:spLocks noChangeArrowheads="1"/>
            </p:cNvSpPr>
            <p:nvPr/>
          </p:nvSpPr>
          <p:spPr bwMode="auto">
            <a:xfrm rot="245893">
              <a:off x="6466115" y="4627924"/>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22" name="Oval 53"/>
            <p:cNvSpPr>
              <a:spLocks noChangeArrowheads="1"/>
            </p:cNvSpPr>
            <p:nvPr/>
          </p:nvSpPr>
          <p:spPr bwMode="auto">
            <a:xfrm rot="-205518">
              <a:off x="6401027" y="4469173"/>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23" name="AutoShape 54"/>
            <p:cNvSpPr>
              <a:spLocks noChangeArrowheads="1"/>
            </p:cNvSpPr>
            <p:nvPr/>
          </p:nvSpPr>
          <p:spPr bwMode="auto">
            <a:xfrm rot="-53504">
              <a:off x="6458177" y="4480286"/>
              <a:ext cx="131762" cy="92075"/>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24" name="Oval 55"/>
            <p:cNvSpPr>
              <a:spLocks noChangeArrowheads="1"/>
            </p:cNvSpPr>
            <p:nvPr/>
          </p:nvSpPr>
          <p:spPr bwMode="auto">
            <a:xfrm rot="-205518">
              <a:off x="5751739" y="4607285"/>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25" name="AutoShape 56"/>
            <p:cNvSpPr>
              <a:spLocks noChangeArrowheads="1"/>
            </p:cNvSpPr>
            <p:nvPr/>
          </p:nvSpPr>
          <p:spPr bwMode="auto">
            <a:xfrm rot="-53504">
              <a:off x="5808890" y="4618399"/>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26" name="Oval 57"/>
            <p:cNvSpPr>
              <a:spLocks noChangeArrowheads="1"/>
            </p:cNvSpPr>
            <p:nvPr/>
          </p:nvSpPr>
          <p:spPr bwMode="auto">
            <a:xfrm rot="93880">
              <a:off x="5745389" y="4465998"/>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27" name="AutoShape 58"/>
            <p:cNvSpPr>
              <a:spLocks noChangeArrowheads="1"/>
            </p:cNvSpPr>
            <p:nvPr/>
          </p:nvSpPr>
          <p:spPr bwMode="auto">
            <a:xfrm rot="245893">
              <a:off x="5802540" y="4483461"/>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28" name="Oval 59"/>
            <p:cNvSpPr>
              <a:spLocks noChangeArrowheads="1"/>
            </p:cNvSpPr>
            <p:nvPr/>
          </p:nvSpPr>
          <p:spPr bwMode="auto">
            <a:xfrm rot="814006">
              <a:off x="4169002" y="4251685"/>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29" name="AutoShape 60"/>
            <p:cNvSpPr>
              <a:spLocks noChangeArrowheads="1"/>
            </p:cNvSpPr>
            <p:nvPr/>
          </p:nvSpPr>
          <p:spPr bwMode="auto">
            <a:xfrm rot="966021">
              <a:off x="4224565" y="4270736"/>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30" name="Oval 61"/>
            <p:cNvSpPr>
              <a:spLocks noChangeArrowheads="1"/>
            </p:cNvSpPr>
            <p:nvPr/>
          </p:nvSpPr>
          <p:spPr bwMode="auto">
            <a:xfrm rot="1050912">
              <a:off x="4054702" y="4369160"/>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31" name="AutoShape 62"/>
            <p:cNvSpPr>
              <a:spLocks noChangeArrowheads="1"/>
            </p:cNvSpPr>
            <p:nvPr/>
          </p:nvSpPr>
          <p:spPr bwMode="auto">
            <a:xfrm rot="1202926">
              <a:off x="4113440" y="4383449"/>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32" name="Oval 63"/>
            <p:cNvSpPr>
              <a:spLocks noChangeArrowheads="1"/>
            </p:cNvSpPr>
            <p:nvPr/>
          </p:nvSpPr>
          <p:spPr bwMode="auto">
            <a:xfrm rot="1911330">
              <a:off x="3605439" y="3994510"/>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33" name="AutoShape 64"/>
            <p:cNvSpPr>
              <a:spLocks noChangeArrowheads="1"/>
            </p:cNvSpPr>
            <p:nvPr/>
          </p:nvSpPr>
          <p:spPr bwMode="auto">
            <a:xfrm rot="2063342">
              <a:off x="3664177" y="4011974"/>
              <a:ext cx="131762" cy="92075"/>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34" name="Oval 65"/>
            <p:cNvSpPr>
              <a:spLocks noChangeArrowheads="1"/>
            </p:cNvSpPr>
            <p:nvPr/>
          </p:nvSpPr>
          <p:spPr bwMode="auto">
            <a:xfrm rot="1594986">
              <a:off x="3505427" y="4105635"/>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35" name="AutoShape 66"/>
            <p:cNvSpPr>
              <a:spLocks noChangeArrowheads="1"/>
            </p:cNvSpPr>
            <p:nvPr/>
          </p:nvSpPr>
          <p:spPr bwMode="auto">
            <a:xfrm rot="1746998">
              <a:off x="3560990" y="4126274"/>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36" name="Oval 67"/>
            <p:cNvSpPr>
              <a:spLocks noChangeArrowheads="1"/>
            </p:cNvSpPr>
            <p:nvPr/>
          </p:nvSpPr>
          <p:spPr bwMode="auto">
            <a:xfrm rot="-2650724">
              <a:off x="3391127" y="3507148"/>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37" name="AutoShape 68"/>
            <p:cNvSpPr>
              <a:spLocks noChangeArrowheads="1"/>
            </p:cNvSpPr>
            <p:nvPr/>
          </p:nvSpPr>
          <p:spPr bwMode="auto">
            <a:xfrm rot="-2498712">
              <a:off x="3445102" y="3516674"/>
              <a:ext cx="131762" cy="92075"/>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38" name="Oval 69"/>
            <p:cNvSpPr>
              <a:spLocks noChangeArrowheads="1"/>
            </p:cNvSpPr>
            <p:nvPr/>
          </p:nvSpPr>
          <p:spPr bwMode="auto">
            <a:xfrm rot="-2719334">
              <a:off x="3543527" y="3554773"/>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39" name="AutoShape 70"/>
            <p:cNvSpPr>
              <a:spLocks noChangeArrowheads="1"/>
            </p:cNvSpPr>
            <p:nvPr/>
          </p:nvSpPr>
          <p:spPr bwMode="auto">
            <a:xfrm rot="-2567322">
              <a:off x="3592740" y="3561124"/>
              <a:ext cx="131763" cy="92075"/>
            </a:xfrm>
            <a:prstGeom prst="curvedDownArrow">
              <a:avLst>
                <a:gd name="adj1" fmla="val 28621"/>
                <a:gd name="adj2" fmla="val 57242"/>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40" name="Oval 71"/>
            <p:cNvSpPr>
              <a:spLocks noChangeArrowheads="1"/>
            </p:cNvSpPr>
            <p:nvPr/>
          </p:nvSpPr>
          <p:spPr bwMode="auto">
            <a:xfrm rot="-2875454">
              <a:off x="8815614" y="3989748"/>
              <a:ext cx="228600" cy="127000"/>
            </a:xfrm>
            <a:prstGeom prst="ellipse">
              <a:avLst/>
            </a:prstGeom>
            <a:solidFill>
              <a:srgbClr val="6699FF"/>
            </a:solidFill>
            <a:ln w="9525">
              <a:solidFill>
                <a:schemeClr val="tx1"/>
              </a:solidFill>
              <a:round/>
              <a:headEnd/>
              <a:tailEnd/>
            </a:ln>
          </p:spPr>
          <p:txBody>
            <a:bodyPr wrap="none" anchor="ctr"/>
            <a:lstStyle/>
            <a:p>
              <a:endParaRPr lang="en-US"/>
            </a:p>
          </p:txBody>
        </p:sp>
        <p:sp>
          <p:nvSpPr>
            <p:cNvPr id="32841" name="AutoShape 72"/>
            <p:cNvSpPr>
              <a:spLocks noChangeArrowheads="1"/>
            </p:cNvSpPr>
            <p:nvPr/>
          </p:nvSpPr>
          <p:spPr bwMode="auto">
            <a:xfrm rot="-2723441">
              <a:off x="8864827" y="3994511"/>
              <a:ext cx="133350" cy="92075"/>
            </a:xfrm>
            <a:prstGeom prst="curvedDownArrow">
              <a:avLst>
                <a:gd name="adj1" fmla="val 28966"/>
                <a:gd name="adj2" fmla="val 57931"/>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42" name="Oval 73"/>
            <p:cNvSpPr>
              <a:spLocks noChangeArrowheads="1"/>
            </p:cNvSpPr>
            <p:nvPr/>
          </p:nvSpPr>
          <p:spPr bwMode="auto">
            <a:xfrm rot="-2682010">
              <a:off x="8620352" y="3931010"/>
              <a:ext cx="228600" cy="127000"/>
            </a:xfrm>
            <a:prstGeom prst="ellipse">
              <a:avLst/>
            </a:prstGeom>
            <a:solidFill>
              <a:srgbClr val="FFCC00"/>
            </a:solidFill>
            <a:ln w="9525">
              <a:solidFill>
                <a:schemeClr val="tx1"/>
              </a:solidFill>
              <a:round/>
              <a:headEnd/>
              <a:tailEnd/>
            </a:ln>
          </p:spPr>
          <p:txBody>
            <a:bodyPr wrap="none" anchor="ctr"/>
            <a:lstStyle/>
            <a:p>
              <a:endParaRPr lang="en-US"/>
            </a:p>
          </p:txBody>
        </p:sp>
        <p:sp>
          <p:nvSpPr>
            <p:cNvPr id="32843" name="AutoShape 74"/>
            <p:cNvSpPr>
              <a:spLocks noChangeArrowheads="1"/>
            </p:cNvSpPr>
            <p:nvPr/>
          </p:nvSpPr>
          <p:spPr bwMode="auto">
            <a:xfrm rot="-2529997">
              <a:off x="8674327" y="3940536"/>
              <a:ext cx="131762" cy="92075"/>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lstStyle/>
            <a:p>
              <a:endParaRPr lang="en-US"/>
            </a:p>
          </p:txBody>
        </p:sp>
        <p:sp>
          <p:nvSpPr>
            <p:cNvPr id="32844" name="Freeform 75"/>
            <p:cNvSpPr>
              <a:spLocks/>
            </p:cNvSpPr>
            <p:nvPr/>
          </p:nvSpPr>
          <p:spPr bwMode="auto">
            <a:xfrm>
              <a:off x="4464278" y="5631224"/>
              <a:ext cx="280987" cy="141287"/>
            </a:xfrm>
            <a:custGeom>
              <a:avLst/>
              <a:gdLst>
                <a:gd name="T0" fmla="*/ 2147483647 w 177"/>
                <a:gd name="T1" fmla="*/ 0 h 89"/>
                <a:gd name="T2" fmla="*/ 2147483647 w 177"/>
                <a:gd name="T3" fmla="*/ 2147483647 h 89"/>
                <a:gd name="T4" fmla="*/ 2147483647 w 177"/>
                <a:gd name="T5" fmla="*/ 2147483647 h 89"/>
                <a:gd name="T6" fmla="*/ 0 w 177"/>
                <a:gd name="T7" fmla="*/ 2147483647 h 89"/>
                <a:gd name="T8" fmla="*/ 0 60000 65536"/>
                <a:gd name="T9" fmla="*/ 0 60000 65536"/>
                <a:gd name="T10" fmla="*/ 0 60000 65536"/>
                <a:gd name="T11" fmla="*/ 0 60000 65536"/>
                <a:gd name="T12" fmla="*/ 0 w 177"/>
                <a:gd name="T13" fmla="*/ 0 h 89"/>
                <a:gd name="T14" fmla="*/ 177 w 177"/>
                <a:gd name="T15" fmla="*/ 89 h 89"/>
              </a:gdLst>
              <a:ahLst/>
              <a:cxnLst>
                <a:cxn ang="T8">
                  <a:pos x="T0" y="T1"/>
                </a:cxn>
                <a:cxn ang="T9">
                  <a:pos x="T2" y="T3"/>
                </a:cxn>
                <a:cxn ang="T10">
                  <a:pos x="T4" y="T5"/>
                </a:cxn>
                <a:cxn ang="T11">
                  <a:pos x="T6" y="T7"/>
                </a:cxn>
              </a:cxnLst>
              <a:rect l="T12" t="T13" r="T14" b="T15"/>
              <a:pathLst>
                <a:path w="177" h="89">
                  <a:moveTo>
                    <a:pt x="177" y="0"/>
                  </a:moveTo>
                  <a:lnTo>
                    <a:pt x="138" y="44"/>
                  </a:lnTo>
                  <a:lnTo>
                    <a:pt x="155" y="89"/>
                  </a:lnTo>
                  <a:lnTo>
                    <a:pt x="0" y="36"/>
                  </a:ln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45" name="Line 76"/>
            <p:cNvSpPr>
              <a:spLocks noChangeShapeType="1"/>
            </p:cNvSpPr>
            <p:nvPr/>
          </p:nvSpPr>
          <p:spPr bwMode="auto">
            <a:xfrm>
              <a:off x="3651478" y="5407385"/>
              <a:ext cx="200025" cy="6350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46" name="Freeform 77"/>
            <p:cNvSpPr>
              <a:spLocks/>
            </p:cNvSpPr>
            <p:nvPr/>
          </p:nvSpPr>
          <p:spPr bwMode="auto">
            <a:xfrm>
              <a:off x="3595915" y="5448661"/>
              <a:ext cx="163513" cy="144463"/>
            </a:xfrm>
            <a:custGeom>
              <a:avLst/>
              <a:gdLst>
                <a:gd name="T0" fmla="*/ 0 w 103"/>
                <a:gd name="T1" fmla="*/ 2147483647 h 91"/>
                <a:gd name="T2" fmla="*/ 2147483647 w 103"/>
                <a:gd name="T3" fmla="*/ 2147483647 h 91"/>
                <a:gd name="T4" fmla="*/ 2147483647 w 103"/>
                <a:gd name="T5" fmla="*/ 0 h 91"/>
                <a:gd name="T6" fmla="*/ 0 60000 65536"/>
                <a:gd name="T7" fmla="*/ 0 60000 65536"/>
                <a:gd name="T8" fmla="*/ 0 60000 65536"/>
                <a:gd name="T9" fmla="*/ 0 w 103"/>
                <a:gd name="T10" fmla="*/ 0 h 91"/>
                <a:gd name="T11" fmla="*/ 103 w 103"/>
                <a:gd name="T12" fmla="*/ 91 h 91"/>
              </a:gdLst>
              <a:ahLst/>
              <a:cxnLst>
                <a:cxn ang="T6">
                  <a:pos x="T0" y="T1"/>
                </a:cxn>
                <a:cxn ang="T7">
                  <a:pos x="T2" y="T3"/>
                </a:cxn>
                <a:cxn ang="T8">
                  <a:pos x="T4" y="T5"/>
                </a:cxn>
              </a:cxnLst>
              <a:rect l="T9" t="T10" r="T11" b="T12"/>
              <a:pathLst>
                <a:path w="103" h="91">
                  <a:moveTo>
                    <a:pt x="0" y="67"/>
                  </a:moveTo>
                  <a:lnTo>
                    <a:pt x="73" y="91"/>
                  </a:lnTo>
                  <a:lnTo>
                    <a:pt x="103" y="0"/>
                  </a:ln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47" name="Freeform 78"/>
            <p:cNvSpPr>
              <a:spLocks/>
            </p:cNvSpPr>
            <p:nvPr/>
          </p:nvSpPr>
          <p:spPr bwMode="auto">
            <a:xfrm>
              <a:off x="5016727" y="5588360"/>
              <a:ext cx="80962" cy="266700"/>
            </a:xfrm>
            <a:custGeom>
              <a:avLst/>
              <a:gdLst>
                <a:gd name="T0" fmla="*/ 2147483647 w 54"/>
                <a:gd name="T1" fmla="*/ 0 h 168"/>
                <a:gd name="T2" fmla="*/ 2147483647 w 54"/>
                <a:gd name="T3" fmla="*/ 2147483647 h 168"/>
                <a:gd name="T4" fmla="*/ 0 w 54"/>
                <a:gd name="T5" fmla="*/ 2147483647 h 168"/>
                <a:gd name="T6" fmla="*/ 0 60000 65536"/>
                <a:gd name="T7" fmla="*/ 0 60000 65536"/>
                <a:gd name="T8" fmla="*/ 0 60000 65536"/>
                <a:gd name="T9" fmla="*/ 0 w 54"/>
                <a:gd name="T10" fmla="*/ 0 h 168"/>
                <a:gd name="T11" fmla="*/ 54 w 54"/>
                <a:gd name="T12" fmla="*/ 168 h 168"/>
              </a:gdLst>
              <a:ahLst/>
              <a:cxnLst>
                <a:cxn ang="T6">
                  <a:pos x="T0" y="T1"/>
                </a:cxn>
                <a:cxn ang="T7">
                  <a:pos x="T2" y="T3"/>
                </a:cxn>
                <a:cxn ang="T8">
                  <a:pos x="T4" y="T5"/>
                </a:cxn>
              </a:cxnLst>
              <a:rect l="T9" t="T10" r="T11" b="T12"/>
              <a:pathLst>
                <a:path w="54" h="168">
                  <a:moveTo>
                    <a:pt x="9" y="0"/>
                  </a:moveTo>
                  <a:lnTo>
                    <a:pt x="54" y="54"/>
                  </a:lnTo>
                  <a:lnTo>
                    <a:pt x="0" y="168"/>
                  </a:ln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48" name="Oval 79"/>
            <p:cNvSpPr>
              <a:spLocks noChangeArrowheads="1"/>
            </p:cNvSpPr>
            <p:nvPr/>
          </p:nvSpPr>
          <p:spPr bwMode="auto">
            <a:xfrm>
              <a:off x="4745265" y="5564548"/>
              <a:ext cx="322263" cy="17145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849" name="Freeform 80"/>
            <p:cNvSpPr>
              <a:spLocks/>
            </p:cNvSpPr>
            <p:nvPr/>
          </p:nvSpPr>
          <p:spPr bwMode="auto">
            <a:xfrm>
              <a:off x="6202590" y="5135924"/>
              <a:ext cx="385763" cy="600075"/>
            </a:xfrm>
            <a:custGeom>
              <a:avLst/>
              <a:gdLst>
                <a:gd name="T0" fmla="*/ 2147483647 w 243"/>
                <a:gd name="T1" fmla="*/ 2147483647 h 378"/>
                <a:gd name="T2" fmla="*/ 2147483647 w 243"/>
                <a:gd name="T3" fmla="*/ 2147483647 h 378"/>
                <a:gd name="T4" fmla="*/ 2147483647 w 243"/>
                <a:gd name="T5" fmla="*/ 2147483647 h 378"/>
                <a:gd name="T6" fmla="*/ 0 w 243"/>
                <a:gd name="T7" fmla="*/ 0 h 378"/>
                <a:gd name="T8" fmla="*/ 0 60000 65536"/>
                <a:gd name="T9" fmla="*/ 0 60000 65536"/>
                <a:gd name="T10" fmla="*/ 0 60000 65536"/>
                <a:gd name="T11" fmla="*/ 0 60000 65536"/>
                <a:gd name="T12" fmla="*/ 0 w 243"/>
                <a:gd name="T13" fmla="*/ 0 h 378"/>
                <a:gd name="T14" fmla="*/ 243 w 243"/>
                <a:gd name="T15" fmla="*/ 378 h 378"/>
              </a:gdLst>
              <a:ahLst/>
              <a:cxnLst>
                <a:cxn ang="T8">
                  <a:pos x="T0" y="T1"/>
                </a:cxn>
                <a:cxn ang="T9">
                  <a:pos x="T2" y="T3"/>
                </a:cxn>
                <a:cxn ang="T10">
                  <a:pos x="T4" y="T5"/>
                </a:cxn>
                <a:cxn ang="T11">
                  <a:pos x="T6" y="T7"/>
                </a:cxn>
              </a:cxnLst>
              <a:rect l="T12" t="T13" r="T14" b="T15"/>
              <a:pathLst>
                <a:path w="243" h="378">
                  <a:moveTo>
                    <a:pt x="243" y="378"/>
                  </a:moveTo>
                  <a:lnTo>
                    <a:pt x="90" y="252"/>
                  </a:lnTo>
                  <a:lnTo>
                    <a:pt x="42" y="180"/>
                  </a:lnTo>
                  <a:lnTo>
                    <a:pt x="0" y="0"/>
                  </a:ln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50" name="Rectangle 81"/>
            <p:cNvSpPr>
              <a:spLocks noChangeArrowheads="1"/>
            </p:cNvSpPr>
            <p:nvPr/>
          </p:nvSpPr>
          <p:spPr bwMode="auto">
            <a:xfrm rot="1147844">
              <a:off x="3419703" y="5472474"/>
              <a:ext cx="180975" cy="109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1" name="Rectangle 82"/>
            <p:cNvSpPr>
              <a:spLocks noChangeArrowheads="1"/>
            </p:cNvSpPr>
            <p:nvPr/>
          </p:nvSpPr>
          <p:spPr bwMode="auto">
            <a:xfrm rot="1147844">
              <a:off x="3473678" y="5323249"/>
              <a:ext cx="180975" cy="109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2" name="Rectangle 83"/>
            <p:cNvSpPr>
              <a:spLocks noChangeArrowheads="1"/>
            </p:cNvSpPr>
            <p:nvPr/>
          </p:nvSpPr>
          <p:spPr bwMode="auto">
            <a:xfrm rot="1147844">
              <a:off x="3830864" y="5531210"/>
              <a:ext cx="679450" cy="109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3" name="Rectangle 84"/>
            <p:cNvSpPr>
              <a:spLocks noChangeArrowheads="1"/>
            </p:cNvSpPr>
            <p:nvPr/>
          </p:nvSpPr>
          <p:spPr bwMode="auto">
            <a:xfrm>
              <a:off x="3056164" y="5782035"/>
              <a:ext cx="1186222" cy="287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t>Pol. H</a:t>
              </a:r>
              <a:r>
                <a:rPr lang="en-US" baseline="30000"/>
                <a:t>-</a:t>
              </a:r>
              <a:r>
                <a:rPr lang="en-US" sz="1400"/>
                <a:t> Source</a:t>
              </a:r>
            </a:p>
          </p:txBody>
        </p:sp>
        <p:sp>
          <p:nvSpPr>
            <p:cNvPr id="32854" name="Text Box 85"/>
            <p:cNvSpPr txBox="1">
              <a:spLocks noChangeArrowheads="1"/>
            </p:cNvSpPr>
            <p:nvPr/>
          </p:nvSpPr>
          <p:spPr bwMode="auto">
            <a:xfrm>
              <a:off x="3287940" y="4492985"/>
              <a:ext cx="219964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dirty="0">
                  <a:latin typeface="Times New Roman" charset="0"/>
                </a:rPr>
                <a:t>Spin Rotators</a:t>
              </a:r>
            </a:p>
            <a:p>
              <a:pPr eaLnBrk="1" hangingPunct="1"/>
              <a:r>
                <a:rPr lang="en-US" sz="1400" b="1" dirty="0">
                  <a:latin typeface="Times New Roman" charset="0"/>
                </a:rPr>
                <a:t>(longitudinal polarization)</a:t>
              </a:r>
            </a:p>
          </p:txBody>
        </p:sp>
        <p:sp>
          <p:nvSpPr>
            <p:cNvPr id="32855" name="Text Box 86"/>
            <p:cNvSpPr txBox="1">
              <a:spLocks noChangeArrowheads="1"/>
            </p:cNvSpPr>
            <p:nvPr/>
          </p:nvSpPr>
          <p:spPr bwMode="auto">
            <a:xfrm>
              <a:off x="6839177" y="3635736"/>
              <a:ext cx="141577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a:latin typeface="Times New Roman" charset="0"/>
                </a:rPr>
                <a:t>Siberian Snakes</a:t>
              </a:r>
            </a:p>
          </p:txBody>
        </p:sp>
        <p:sp>
          <p:nvSpPr>
            <p:cNvPr id="32856" name="Line 87"/>
            <p:cNvSpPr>
              <a:spLocks noChangeShapeType="1"/>
            </p:cNvSpPr>
            <p:nvPr/>
          </p:nvSpPr>
          <p:spPr bwMode="auto">
            <a:xfrm flipH="1" flipV="1">
              <a:off x="3692753" y="4302485"/>
              <a:ext cx="85725" cy="2667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57" name="Line 88"/>
            <p:cNvSpPr>
              <a:spLocks noChangeShapeType="1"/>
            </p:cNvSpPr>
            <p:nvPr/>
          </p:nvSpPr>
          <p:spPr bwMode="auto">
            <a:xfrm flipV="1">
              <a:off x="3930877" y="4492985"/>
              <a:ext cx="1143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58" name="Line 89"/>
            <p:cNvSpPr>
              <a:spLocks noChangeShapeType="1"/>
            </p:cNvSpPr>
            <p:nvPr/>
          </p:nvSpPr>
          <p:spPr bwMode="auto">
            <a:xfrm>
              <a:off x="3513364" y="3273785"/>
              <a:ext cx="3048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64" name="Oval 95"/>
            <p:cNvSpPr>
              <a:spLocks noChangeArrowheads="1"/>
            </p:cNvSpPr>
            <p:nvPr/>
          </p:nvSpPr>
          <p:spPr bwMode="auto">
            <a:xfrm rot="6499683">
              <a:off x="4808764" y="5785210"/>
              <a:ext cx="76200" cy="76200"/>
            </a:xfrm>
            <a:prstGeom prst="ellipse">
              <a:avLst/>
            </a:prstGeom>
            <a:solidFill>
              <a:srgbClr val="CC00CC"/>
            </a:solidFill>
            <a:ln w="9525">
              <a:solidFill>
                <a:schemeClr val="tx1"/>
              </a:solidFill>
              <a:round/>
              <a:headEnd/>
              <a:tailEnd/>
            </a:ln>
          </p:spPr>
          <p:txBody>
            <a:bodyPr wrap="none" anchor="ctr"/>
            <a:lstStyle/>
            <a:p>
              <a:endParaRPr lang="en-US"/>
            </a:p>
          </p:txBody>
        </p:sp>
        <p:sp>
          <p:nvSpPr>
            <p:cNvPr id="32865" name="Line 96"/>
            <p:cNvSpPr>
              <a:spLocks noChangeAspect="1" noChangeShapeType="1"/>
            </p:cNvSpPr>
            <p:nvPr/>
          </p:nvSpPr>
          <p:spPr bwMode="auto">
            <a:xfrm rot="6499683">
              <a:off x="4864327" y="5870936"/>
              <a:ext cx="36513"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66" name="Line 97"/>
            <p:cNvSpPr>
              <a:spLocks noChangeAspect="1" noChangeShapeType="1"/>
            </p:cNvSpPr>
            <p:nvPr/>
          </p:nvSpPr>
          <p:spPr bwMode="auto">
            <a:xfrm rot="6499683">
              <a:off x="4883377" y="5907448"/>
              <a:ext cx="36512"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67" name="Line 98"/>
            <p:cNvSpPr>
              <a:spLocks noChangeAspect="1" noChangeShapeType="1"/>
            </p:cNvSpPr>
            <p:nvPr/>
          </p:nvSpPr>
          <p:spPr bwMode="auto">
            <a:xfrm rot="1099684">
              <a:off x="4899252" y="5782036"/>
              <a:ext cx="36512"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68" name="Line 99"/>
            <p:cNvSpPr>
              <a:spLocks noChangeAspect="1" noChangeShapeType="1"/>
            </p:cNvSpPr>
            <p:nvPr/>
          </p:nvSpPr>
          <p:spPr bwMode="auto">
            <a:xfrm rot="1099684">
              <a:off x="4935765" y="5764573"/>
              <a:ext cx="36513"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69" name="Oval 100"/>
            <p:cNvSpPr>
              <a:spLocks noChangeArrowheads="1"/>
            </p:cNvSpPr>
            <p:nvPr/>
          </p:nvSpPr>
          <p:spPr bwMode="auto">
            <a:xfrm rot="5400000">
              <a:off x="6494689" y="3056298"/>
              <a:ext cx="76200" cy="76200"/>
            </a:xfrm>
            <a:prstGeom prst="ellipse">
              <a:avLst/>
            </a:prstGeom>
            <a:solidFill>
              <a:srgbClr val="CC00CC"/>
            </a:solidFill>
            <a:ln w="9525">
              <a:solidFill>
                <a:schemeClr val="tx1"/>
              </a:solidFill>
              <a:round/>
              <a:headEnd/>
              <a:tailEnd/>
            </a:ln>
          </p:spPr>
          <p:txBody>
            <a:bodyPr wrap="none" anchor="ctr"/>
            <a:lstStyle/>
            <a:p>
              <a:endParaRPr lang="en-US"/>
            </a:p>
          </p:txBody>
        </p:sp>
        <p:sp>
          <p:nvSpPr>
            <p:cNvPr id="32870" name="Line 101"/>
            <p:cNvSpPr>
              <a:spLocks noChangeAspect="1" noChangeShapeType="1"/>
            </p:cNvSpPr>
            <p:nvPr/>
          </p:nvSpPr>
          <p:spPr bwMode="auto">
            <a:xfrm rot="5400000">
              <a:off x="6570890" y="3127736"/>
              <a:ext cx="36513"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1" name="Line 102"/>
            <p:cNvSpPr>
              <a:spLocks noChangeAspect="1" noChangeShapeType="1"/>
            </p:cNvSpPr>
            <p:nvPr/>
          </p:nvSpPr>
          <p:spPr bwMode="auto">
            <a:xfrm rot="5400000">
              <a:off x="6599465" y="3156311"/>
              <a:ext cx="36513"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2" name="Line 103"/>
            <p:cNvSpPr>
              <a:spLocks noChangeAspect="1" noChangeShapeType="1"/>
            </p:cNvSpPr>
            <p:nvPr/>
          </p:nvSpPr>
          <p:spPr bwMode="auto">
            <a:xfrm>
              <a:off x="6575652" y="3032486"/>
              <a:ext cx="36512"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3" name="Line 104"/>
            <p:cNvSpPr>
              <a:spLocks noChangeAspect="1" noChangeShapeType="1"/>
            </p:cNvSpPr>
            <p:nvPr/>
          </p:nvSpPr>
          <p:spPr bwMode="auto">
            <a:xfrm>
              <a:off x="6604227" y="3003911"/>
              <a:ext cx="36512"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4" name="Oval 105"/>
            <p:cNvSpPr>
              <a:spLocks noChangeArrowheads="1"/>
            </p:cNvSpPr>
            <p:nvPr/>
          </p:nvSpPr>
          <p:spPr bwMode="auto">
            <a:xfrm rot="-5400000">
              <a:off x="6472464" y="2943585"/>
              <a:ext cx="76200" cy="76200"/>
            </a:xfrm>
            <a:prstGeom prst="ellipse">
              <a:avLst/>
            </a:prstGeom>
            <a:solidFill>
              <a:srgbClr val="CC00CC"/>
            </a:solidFill>
            <a:ln w="9525">
              <a:solidFill>
                <a:schemeClr val="tx1"/>
              </a:solidFill>
              <a:round/>
              <a:headEnd/>
              <a:tailEnd/>
            </a:ln>
          </p:spPr>
          <p:txBody>
            <a:bodyPr wrap="none" anchor="ctr"/>
            <a:lstStyle/>
            <a:p>
              <a:endParaRPr lang="en-US"/>
            </a:p>
          </p:txBody>
        </p:sp>
        <p:sp>
          <p:nvSpPr>
            <p:cNvPr id="32875" name="Line 106"/>
            <p:cNvSpPr>
              <a:spLocks noChangeAspect="1" noChangeShapeType="1"/>
            </p:cNvSpPr>
            <p:nvPr/>
          </p:nvSpPr>
          <p:spPr bwMode="auto">
            <a:xfrm rot="-5400000">
              <a:off x="6434365" y="2910248"/>
              <a:ext cx="36512"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6" name="Line 107"/>
            <p:cNvSpPr>
              <a:spLocks noChangeAspect="1" noChangeShapeType="1"/>
            </p:cNvSpPr>
            <p:nvPr/>
          </p:nvSpPr>
          <p:spPr bwMode="auto">
            <a:xfrm rot="-5400000">
              <a:off x="6405790" y="2881673"/>
              <a:ext cx="36512" cy="3651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7" name="Line 108"/>
            <p:cNvSpPr>
              <a:spLocks noChangeAspect="1" noChangeShapeType="1"/>
            </p:cNvSpPr>
            <p:nvPr/>
          </p:nvSpPr>
          <p:spPr bwMode="auto">
            <a:xfrm rot="10800000">
              <a:off x="6429602" y="3005498"/>
              <a:ext cx="36512"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8" name="Line 109"/>
            <p:cNvSpPr>
              <a:spLocks noChangeAspect="1" noChangeShapeType="1"/>
            </p:cNvSpPr>
            <p:nvPr/>
          </p:nvSpPr>
          <p:spPr bwMode="auto">
            <a:xfrm rot="10800000">
              <a:off x="6401027" y="3034073"/>
              <a:ext cx="36512"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79" name="Rectangle 110"/>
            <p:cNvSpPr>
              <a:spLocks noChangeArrowheads="1"/>
            </p:cNvSpPr>
            <p:nvPr/>
          </p:nvSpPr>
          <p:spPr bwMode="auto">
            <a:xfrm>
              <a:off x="2979965" y="6194785"/>
              <a:ext cx="168155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t>200 MeV Polarimeter</a:t>
              </a:r>
            </a:p>
          </p:txBody>
        </p:sp>
        <p:sp>
          <p:nvSpPr>
            <p:cNvPr id="32882" name="Line 113"/>
            <p:cNvSpPr>
              <a:spLocks noChangeShapeType="1"/>
            </p:cNvSpPr>
            <p:nvPr/>
          </p:nvSpPr>
          <p:spPr bwMode="auto">
            <a:xfrm flipV="1">
              <a:off x="4427765" y="5864586"/>
              <a:ext cx="346075" cy="2381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83" name="Rectangle 114"/>
            <p:cNvSpPr>
              <a:spLocks noChangeArrowheads="1"/>
            </p:cNvSpPr>
            <p:nvPr/>
          </p:nvSpPr>
          <p:spPr bwMode="auto">
            <a:xfrm>
              <a:off x="6912202" y="2592748"/>
              <a:ext cx="1284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t>pC Polarimeters</a:t>
              </a:r>
            </a:p>
          </p:txBody>
        </p:sp>
        <p:sp>
          <p:nvSpPr>
            <p:cNvPr id="32884" name="Line 115"/>
            <p:cNvSpPr>
              <a:spLocks noChangeShapeType="1"/>
            </p:cNvSpPr>
            <p:nvPr/>
          </p:nvSpPr>
          <p:spPr bwMode="auto">
            <a:xfrm flipH="1">
              <a:off x="6594703" y="2810236"/>
              <a:ext cx="261937" cy="984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85" name="Oval 116"/>
            <p:cNvSpPr>
              <a:spLocks noChangeArrowheads="1"/>
            </p:cNvSpPr>
            <p:nvPr/>
          </p:nvSpPr>
          <p:spPr bwMode="auto">
            <a:xfrm rot="8100306">
              <a:off x="6147027" y="2989623"/>
              <a:ext cx="76200" cy="76200"/>
            </a:xfrm>
            <a:prstGeom prst="ellipse">
              <a:avLst/>
            </a:prstGeom>
            <a:solidFill>
              <a:srgbClr val="CC00CC"/>
            </a:solidFill>
            <a:ln w="9525">
              <a:solidFill>
                <a:schemeClr val="tx1"/>
              </a:solidFill>
              <a:round/>
              <a:headEnd/>
              <a:tailEnd/>
            </a:ln>
          </p:spPr>
          <p:txBody>
            <a:bodyPr wrap="none" anchor="ctr"/>
            <a:lstStyle/>
            <a:p>
              <a:endParaRPr lang="en-US"/>
            </a:p>
          </p:txBody>
        </p:sp>
        <p:grpSp>
          <p:nvGrpSpPr>
            <p:cNvPr id="32886" name="Group 117"/>
            <p:cNvGrpSpPr>
              <a:grpSpLocks/>
            </p:cNvGrpSpPr>
            <p:nvPr/>
          </p:nvGrpSpPr>
          <p:grpSpPr bwMode="auto">
            <a:xfrm rot="2700306">
              <a:off x="6154965" y="3091223"/>
              <a:ext cx="65087" cy="65088"/>
              <a:chOff x="3936" y="1517"/>
              <a:chExt cx="41" cy="41"/>
            </a:xfrm>
          </p:grpSpPr>
          <p:sp>
            <p:nvSpPr>
              <p:cNvPr id="32921" name="Line 118"/>
              <p:cNvSpPr>
                <a:spLocks noChangeAspect="1" noChangeShapeType="1"/>
              </p:cNvSpPr>
              <p:nvPr/>
            </p:nvSpPr>
            <p:spPr bwMode="auto">
              <a:xfrm rot="5400000">
                <a:off x="3936" y="1517"/>
                <a:ext cx="23" cy="2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922" name="Line 119"/>
              <p:cNvSpPr>
                <a:spLocks noChangeAspect="1" noChangeShapeType="1"/>
              </p:cNvSpPr>
              <p:nvPr/>
            </p:nvSpPr>
            <p:spPr bwMode="auto">
              <a:xfrm rot="5400000">
                <a:off x="3954" y="1535"/>
                <a:ext cx="23" cy="2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2887" name="Group 120"/>
            <p:cNvGrpSpPr>
              <a:grpSpLocks/>
            </p:cNvGrpSpPr>
            <p:nvPr/>
          </p:nvGrpSpPr>
          <p:grpSpPr bwMode="auto">
            <a:xfrm rot="2700306">
              <a:off x="6156552" y="2908661"/>
              <a:ext cx="65088" cy="65087"/>
              <a:chOff x="3936" y="1517"/>
              <a:chExt cx="41" cy="41"/>
            </a:xfrm>
          </p:grpSpPr>
          <p:sp>
            <p:nvSpPr>
              <p:cNvPr id="32919" name="Line 121"/>
              <p:cNvSpPr>
                <a:spLocks noChangeAspect="1" noChangeShapeType="1"/>
              </p:cNvSpPr>
              <p:nvPr/>
            </p:nvSpPr>
            <p:spPr bwMode="auto">
              <a:xfrm rot="5400000">
                <a:off x="3936" y="1517"/>
                <a:ext cx="23" cy="2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920" name="Line 122"/>
              <p:cNvSpPr>
                <a:spLocks noChangeAspect="1" noChangeShapeType="1"/>
              </p:cNvSpPr>
              <p:nvPr/>
            </p:nvSpPr>
            <p:spPr bwMode="auto">
              <a:xfrm rot="5400000">
                <a:off x="3954" y="1535"/>
                <a:ext cx="23" cy="23"/>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2888" name="Rectangle 123"/>
            <p:cNvSpPr>
              <a:spLocks noChangeArrowheads="1"/>
            </p:cNvSpPr>
            <p:nvPr/>
          </p:nvSpPr>
          <p:spPr bwMode="auto">
            <a:xfrm>
              <a:off x="3646714" y="2599098"/>
              <a:ext cx="23083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t>Absolute Polarimeter (H</a:t>
              </a:r>
              <a:r>
                <a:rPr lang="en-US" sz="1400">
                  <a:sym typeface="Symbol" charset="0"/>
                </a:rPr>
                <a:t></a:t>
              </a:r>
              <a:r>
                <a:rPr lang="en-US" sz="1400"/>
                <a:t> jet)</a:t>
              </a:r>
            </a:p>
          </p:txBody>
        </p:sp>
        <p:sp>
          <p:nvSpPr>
            <p:cNvPr id="32889" name="Line 124"/>
            <p:cNvSpPr>
              <a:spLocks noChangeShapeType="1"/>
            </p:cNvSpPr>
            <p:nvPr/>
          </p:nvSpPr>
          <p:spPr bwMode="auto">
            <a:xfrm>
              <a:off x="5724753" y="2784836"/>
              <a:ext cx="363537" cy="1381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90" name="Line 125"/>
            <p:cNvSpPr>
              <a:spLocks noChangeShapeType="1"/>
            </p:cNvSpPr>
            <p:nvPr/>
          </p:nvSpPr>
          <p:spPr bwMode="auto">
            <a:xfrm flipV="1">
              <a:off x="3295877" y="5594711"/>
              <a:ext cx="95250" cy="2063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91" name="Oval 126"/>
            <p:cNvSpPr>
              <a:spLocks noChangeArrowheads="1"/>
            </p:cNvSpPr>
            <p:nvPr/>
          </p:nvSpPr>
          <p:spPr bwMode="auto">
            <a:xfrm rot="3845359">
              <a:off x="6281964" y="6172560"/>
              <a:ext cx="76200" cy="76200"/>
            </a:xfrm>
            <a:prstGeom prst="ellipse">
              <a:avLst/>
            </a:prstGeom>
            <a:solidFill>
              <a:srgbClr val="CC00CC"/>
            </a:solidFill>
            <a:ln w="9525">
              <a:solidFill>
                <a:schemeClr val="tx1"/>
              </a:solidFill>
              <a:round/>
              <a:headEnd/>
              <a:tailEnd/>
            </a:ln>
          </p:spPr>
          <p:txBody>
            <a:bodyPr wrap="none" anchor="ctr"/>
            <a:lstStyle/>
            <a:p>
              <a:endParaRPr lang="en-US"/>
            </a:p>
          </p:txBody>
        </p:sp>
        <p:sp>
          <p:nvSpPr>
            <p:cNvPr id="32892" name="Line 127"/>
            <p:cNvSpPr>
              <a:spLocks noChangeAspect="1" noChangeShapeType="1"/>
            </p:cNvSpPr>
            <p:nvPr/>
          </p:nvSpPr>
          <p:spPr bwMode="auto">
            <a:xfrm rot="3845359">
              <a:off x="6375627" y="6213836"/>
              <a:ext cx="36513"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93" name="Line 128"/>
            <p:cNvSpPr>
              <a:spLocks noChangeAspect="1" noChangeShapeType="1"/>
            </p:cNvSpPr>
            <p:nvPr/>
          </p:nvSpPr>
          <p:spPr bwMode="auto">
            <a:xfrm rot="3845359">
              <a:off x="6413727" y="6228123"/>
              <a:ext cx="36512"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94" name="Line 129"/>
            <p:cNvSpPr>
              <a:spLocks noChangeAspect="1" noChangeShapeType="1"/>
            </p:cNvSpPr>
            <p:nvPr/>
          </p:nvSpPr>
          <p:spPr bwMode="auto">
            <a:xfrm rot="-1554641">
              <a:off x="6339115" y="6126523"/>
              <a:ext cx="36513"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95" name="Line 130"/>
            <p:cNvSpPr>
              <a:spLocks noChangeAspect="1" noChangeShapeType="1"/>
            </p:cNvSpPr>
            <p:nvPr/>
          </p:nvSpPr>
          <p:spPr bwMode="auto">
            <a:xfrm rot="-1554641">
              <a:off x="6351815" y="6088423"/>
              <a:ext cx="36513" cy="36512"/>
            </a:xfrm>
            <a:prstGeom prst="line">
              <a:avLst/>
            </a:prstGeom>
            <a:noFill/>
            <a:ln w="9525">
              <a:solidFill>
                <a:srgbClr val="CC00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96" name="Rectangle 131"/>
            <p:cNvSpPr>
              <a:spLocks noChangeArrowheads="1"/>
            </p:cNvSpPr>
            <p:nvPr/>
          </p:nvSpPr>
          <p:spPr bwMode="auto">
            <a:xfrm>
              <a:off x="6869682" y="6113636"/>
              <a:ext cx="119423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t>pC Polarimeter</a:t>
              </a:r>
            </a:p>
          </p:txBody>
        </p:sp>
        <p:sp>
          <p:nvSpPr>
            <p:cNvPr id="32897" name="Line 132"/>
            <p:cNvSpPr>
              <a:spLocks noChangeShapeType="1"/>
            </p:cNvSpPr>
            <p:nvPr/>
          </p:nvSpPr>
          <p:spPr bwMode="auto">
            <a:xfrm flipH="1" flipV="1">
              <a:off x="6503275" y="6254911"/>
              <a:ext cx="314543" cy="1186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898" name="Text Box 133"/>
            <p:cNvSpPr txBox="1">
              <a:spLocks noChangeArrowheads="1"/>
            </p:cNvSpPr>
            <p:nvPr/>
          </p:nvSpPr>
          <p:spPr bwMode="auto">
            <a:xfrm>
              <a:off x="4699228" y="6407511"/>
              <a:ext cx="31438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a:latin typeface="Times New Roman" charset="0"/>
                </a:rPr>
                <a:t>10-25% Helical Partial Siberian Snake</a:t>
              </a:r>
            </a:p>
          </p:txBody>
        </p:sp>
        <p:sp>
          <p:nvSpPr>
            <p:cNvPr id="32899" name="Line 134"/>
            <p:cNvSpPr>
              <a:spLocks noChangeShapeType="1"/>
            </p:cNvSpPr>
            <p:nvPr/>
          </p:nvSpPr>
          <p:spPr bwMode="auto">
            <a:xfrm flipH="1" flipV="1">
              <a:off x="5404077" y="6324960"/>
              <a:ext cx="100012" cy="1333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2900" name="Group 135"/>
            <p:cNvGrpSpPr>
              <a:grpSpLocks/>
            </p:cNvGrpSpPr>
            <p:nvPr/>
          </p:nvGrpSpPr>
          <p:grpSpPr bwMode="auto">
            <a:xfrm>
              <a:off x="6547077" y="5680435"/>
              <a:ext cx="127000" cy="228600"/>
              <a:chOff x="5420" y="4309"/>
              <a:chExt cx="136" cy="211"/>
            </a:xfrm>
          </p:grpSpPr>
          <p:sp>
            <p:nvSpPr>
              <p:cNvPr id="32917" name="Oval 136"/>
              <p:cNvSpPr>
                <a:spLocks noChangeArrowheads="1"/>
              </p:cNvSpPr>
              <p:nvPr/>
            </p:nvSpPr>
            <p:spPr bwMode="auto">
              <a:xfrm rot="3438710">
                <a:off x="5382" y="4347"/>
                <a:ext cx="211" cy="136"/>
              </a:xfrm>
              <a:prstGeom prst="ellipse">
                <a:avLst/>
              </a:prstGeom>
              <a:solidFill>
                <a:srgbClr val="33CC33"/>
              </a:solidFill>
              <a:ln w="9525">
                <a:solidFill>
                  <a:schemeClr val="tx1"/>
                </a:solidFill>
                <a:round/>
                <a:headEnd/>
                <a:tailEnd/>
              </a:ln>
            </p:spPr>
            <p:txBody>
              <a:bodyPr wrap="none" anchor="ctr"/>
              <a:lstStyle/>
              <a:p>
                <a:endParaRPr lang="en-US"/>
              </a:p>
            </p:txBody>
          </p:sp>
          <p:sp>
            <p:nvSpPr>
              <p:cNvPr id="32918" name="AutoShape 137"/>
              <p:cNvSpPr>
                <a:spLocks noChangeArrowheads="1"/>
              </p:cNvSpPr>
              <p:nvPr/>
            </p:nvSpPr>
            <p:spPr bwMode="auto">
              <a:xfrm rot="3590724">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p:spPr>
            <p:txBody>
              <a:bodyPr wrap="none" anchor="ctr"/>
              <a:lstStyle/>
              <a:p>
                <a:endParaRPr lang="en-US"/>
              </a:p>
            </p:txBody>
          </p:sp>
        </p:grpSp>
        <p:sp>
          <p:nvSpPr>
            <p:cNvPr id="32901" name="Text Box 138"/>
            <p:cNvSpPr txBox="1">
              <a:spLocks noChangeArrowheads="1"/>
            </p:cNvSpPr>
            <p:nvPr/>
          </p:nvSpPr>
          <p:spPr bwMode="auto">
            <a:xfrm>
              <a:off x="6866164" y="5254985"/>
              <a:ext cx="17892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dirty="0">
                  <a:latin typeface="Times New Roman" charset="0"/>
                </a:rPr>
                <a:t>5.9% Helical Partial </a:t>
              </a:r>
            </a:p>
            <a:p>
              <a:pPr eaLnBrk="1" hangingPunct="1"/>
              <a:r>
                <a:rPr lang="en-US" sz="1400" b="1" dirty="0">
                  <a:latin typeface="Times New Roman" charset="0"/>
                </a:rPr>
                <a:t>Siberian Snake</a:t>
              </a:r>
            </a:p>
          </p:txBody>
        </p:sp>
        <p:sp>
          <p:nvSpPr>
            <p:cNvPr id="32902" name="Line 139"/>
            <p:cNvSpPr>
              <a:spLocks noChangeShapeType="1"/>
            </p:cNvSpPr>
            <p:nvPr/>
          </p:nvSpPr>
          <p:spPr bwMode="auto">
            <a:xfrm flipH="1">
              <a:off x="6735990" y="5559785"/>
              <a:ext cx="130175"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903" name="Text Box 141"/>
            <p:cNvSpPr txBox="1">
              <a:spLocks noChangeArrowheads="1"/>
            </p:cNvSpPr>
            <p:nvPr/>
          </p:nvSpPr>
          <p:spPr bwMode="auto">
            <a:xfrm>
              <a:off x="6832828" y="4794611"/>
              <a:ext cx="21114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dirty="0">
                  <a:latin typeface="Times New Roman" charset="0"/>
                </a:rPr>
                <a:t>Spin Rotators (long. pol.)</a:t>
              </a:r>
            </a:p>
          </p:txBody>
        </p:sp>
        <p:sp>
          <p:nvSpPr>
            <p:cNvPr id="32904" name="Line 142"/>
            <p:cNvSpPr>
              <a:spLocks noChangeShapeType="1"/>
            </p:cNvSpPr>
            <p:nvPr/>
          </p:nvSpPr>
          <p:spPr bwMode="auto">
            <a:xfrm flipH="1" flipV="1">
              <a:off x="6602640" y="4788260"/>
              <a:ext cx="219075" cy="127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905" name="Line 143"/>
            <p:cNvSpPr>
              <a:spLocks noChangeShapeType="1"/>
            </p:cNvSpPr>
            <p:nvPr/>
          </p:nvSpPr>
          <p:spPr bwMode="auto">
            <a:xfrm flipH="1" flipV="1">
              <a:off x="5981927" y="4750160"/>
              <a:ext cx="863600" cy="2111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906" name="Rectangle 144"/>
            <p:cNvSpPr>
              <a:spLocks noChangeArrowheads="1"/>
            </p:cNvSpPr>
            <p:nvPr/>
          </p:nvSpPr>
          <p:spPr bwMode="auto">
            <a:xfrm rot="-1213039">
              <a:off x="8382227" y="4231049"/>
              <a:ext cx="150812" cy="92075"/>
            </a:xfrm>
            <a:prstGeom prst="rect">
              <a:avLst/>
            </a:prstGeom>
            <a:solidFill>
              <a:srgbClr val="33CC33"/>
            </a:solidFill>
            <a:ln w="7938">
              <a:solidFill>
                <a:srgbClr val="000000"/>
              </a:solidFill>
              <a:miter lim="800000"/>
              <a:headEnd/>
              <a:tailEnd/>
            </a:ln>
          </p:spPr>
          <p:txBody>
            <a:bodyPr/>
            <a:lstStyle/>
            <a:p>
              <a:endParaRPr lang="en-US"/>
            </a:p>
          </p:txBody>
        </p:sp>
        <p:sp>
          <p:nvSpPr>
            <p:cNvPr id="32907" name="Text Box 145"/>
            <p:cNvSpPr txBox="1">
              <a:spLocks noChangeArrowheads="1"/>
            </p:cNvSpPr>
            <p:nvPr/>
          </p:nvSpPr>
          <p:spPr bwMode="auto">
            <a:xfrm>
              <a:off x="2598964" y="2968986"/>
              <a:ext cx="109517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a:latin typeface="Times New Roman" charset="0"/>
                </a:rPr>
                <a:t>Spin flipper</a:t>
              </a:r>
            </a:p>
          </p:txBody>
        </p:sp>
        <p:sp>
          <p:nvSpPr>
            <p:cNvPr id="32908" name="Line 146"/>
            <p:cNvSpPr>
              <a:spLocks noChangeShapeType="1"/>
            </p:cNvSpPr>
            <p:nvPr/>
          </p:nvSpPr>
          <p:spPr bwMode="auto">
            <a:xfrm>
              <a:off x="8172677" y="3854811"/>
              <a:ext cx="400050" cy="1047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2909" name="Text Box 147"/>
            <p:cNvSpPr txBox="1">
              <a:spLocks noChangeArrowheads="1"/>
            </p:cNvSpPr>
            <p:nvPr/>
          </p:nvSpPr>
          <p:spPr bwMode="auto">
            <a:xfrm>
              <a:off x="1760764" y="3502386"/>
              <a:ext cx="141577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400" b="1">
                  <a:latin typeface="Times New Roman" charset="0"/>
                </a:rPr>
                <a:t>Siberian Snakes</a:t>
              </a:r>
            </a:p>
          </p:txBody>
        </p:sp>
        <p:sp>
          <p:nvSpPr>
            <p:cNvPr id="32910" name="Line 148"/>
            <p:cNvSpPr>
              <a:spLocks noChangeShapeType="1"/>
            </p:cNvSpPr>
            <p:nvPr/>
          </p:nvSpPr>
          <p:spPr bwMode="auto">
            <a:xfrm flipV="1">
              <a:off x="3153022" y="3622499"/>
              <a:ext cx="2286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2911" name="Group 149"/>
            <p:cNvGrpSpPr>
              <a:grpSpLocks/>
            </p:cNvGrpSpPr>
            <p:nvPr/>
          </p:nvGrpSpPr>
          <p:grpSpPr bwMode="auto">
            <a:xfrm rot="-2695348">
              <a:off x="5265964" y="6083661"/>
              <a:ext cx="127000" cy="227013"/>
              <a:chOff x="5420" y="4309"/>
              <a:chExt cx="136" cy="211"/>
            </a:xfrm>
          </p:grpSpPr>
          <p:sp>
            <p:nvSpPr>
              <p:cNvPr id="32915" name="Oval 150"/>
              <p:cNvSpPr>
                <a:spLocks noChangeArrowheads="1"/>
              </p:cNvSpPr>
              <p:nvPr/>
            </p:nvSpPr>
            <p:spPr bwMode="auto">
              <a:xfrm rot="3438710">
                <a:off x="5382" y="4347"/>
                <a:ext cx="211" cy="136"/>
              </a:xfrm>
              <a:prstGeom prst="ellipse">
                <a:avLst/>
              </a:prstGeom>
              <a:solidFill>
                <a:srgbClr val="33CC33"/>
              </a:solidFill>
              <a:ln w="9525">
                <a:solidFill>
                  <a:schemeClr val="tx1"/>
                </a:solidFill>
                <a:round/>
                <a:headEnd/>
                <a:tailEnd/>
              </a:ln>
            </p:spPr>
            <p:txBody>
              <a:bodyPr wrap="none" anchor="ctr"/>
              <a:lstStyle/>
              <a:p>
                <a:endParaRPr lang="en-US"/>
              </a:p>
            </p:txBody>
          </p:sp>
          <p:sp>
            <p:nvSpPr>
              <p:cNvPr id="32916" name="AutoShape 151"/>
              <p:cNvSpPr>
                <a:spLocks noChangeArrowheads="1"/>
              </p:cNvSpPr>
              <p:nvPr/>
            </p:nvSpPr>
            <p:spPr bwMode="auto">
              <a:xfrm rot="3590724">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p:spPr>
            <p:txBody>
              <a:bodyPr wrap="none" anchor="ctr"/>
              <a:lstStyle/>
              <a:p>
                <a:endParaRPr lang="en-US"/>
              </a:p>
            </p:txBody>
          </p:sp>
        </p:grpSp>
      </p:grpSp>
      <p:pic>
        <p:nvPicPr>
          <p:cNvPr id="32912" name="Picture 19" descr="IMG_117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15316" y="5421432"/>
            <a:ext cx="17526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
            <a:extLst>
              <a:ext uri="{FF2B5EF4-FFF2-40B4-BE49-F238E27FC236}">
                <a16:creationId xmlns:a16="http://schemas.microsoft.com/office/drawing/2014/main" id="{87DA004D-7F1D-8E4C-899E-D811E7C0E1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71" t="22957" r="36139" b="31593"/>
          <a:stretch/>
        </p:blipFill>
        <p:spPr bwMode="auto">
          <a:xfrm>
            <a:off x="3352800" y="4000500"/>
            <a:ext cx="1964873" cy="1006398"/>
          </a:xfrm>
          <a:prstGeom prst="rect">
            <a:avLst/>
          </a:prstGeom>
          <a:noFill/>
          <a:ln w="3240" cap="sq">
            <a:solidFill>
              <a:srgbClr val="000000"/>
            </a:solidFill>
            <a:miter lim="800000"/>
            <a:headEnd/>
            <a:tailEnd/>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2B425-2F82-8DBF-62FF-CFD87553957C}"/>
              </a:ext>
            </a:extLst>
          </p:cNvPr>
          <p:cNvSpPr>
            <a:spLocks noGrp="1"/>
          </p:cNvSpPr>
          <p:nvPr>
            <p:ph sz="half" idx="1"/>
          </p:nvPr>
        </p:nvSpPr>
        <p:spPr/>
        <p:txBody>
          <a:bodyPr/>
          <a:lstStyle/>
          <a:p>
            <a:pPr algn="l"/>
            <a:r>
              <a:rPr lang="en-US" b="0" i="0" u="none" strike="noStrike" dirty="0">
                <a:effectLst/>
                <a:latin typeface="Helvetica" pitchFamily="2" charset="0"/>
              </a:rPr>
              <a:t>Effort started after demise of Isabelle, 1983 – 1988</a:t>
            </a:r>
          </a:p>
          <a:p>
            <a:pPr algn="l"/>
            <a:r>
              <a:rPr lang="en-US" dirty="0">
                <a:solidFill>
                  <a:srgbClr val="000000"/>
                </a:solidFill>
              </a:rPr>
              <a:t>Team to work on polarized proton acceleration in the AGS: Alan </a:t>
            </a:r>
            <a:r>
              <a:rPr lang="en-US" dirty="0" err="1">
                <a:solidFill>
                  <a:srgbClr val="000000"/>
                </a:solidFill>
              </a:rPr>
              <a:t>Krisch</a:t>
            </a:r>
            <a:r>
              <a:rPr lang="en-US" dirty="0">
                <a:solidFill>
                  <a:srgbClr val="000000"/>
                </a:solidFill>
              </a:rPr>
              <a:t>, Larry Ratner, Kent Terwilliger, Fatah </a:t>
            </a:r>
            <a:r>
              <a:rPr lang="en-US" dirty="0" err="1">
                <a:solidFill>
                  <a:srgbClr val="000000"/>
                </a:solidFill>
              </a:rPr>
              <a:t>Khiari</a:t>
            </a:r>
            <a:r>
              <a:rPr lang="en-US" dirty="0">
                <a:solidFill>
                  <a:srgbClr val="000000"/>
                </a:solidFill>
              </a:rPr>
              <a:t>, TR (Univ. of Michigan); Leif Ahrens, Woody Glenn (BNL) (Fatah and I are the sole survivors of this group)</a:t>
            </a:r>
          </a:p>
          <a:p>
            <a:pPr algn="l"/>
            <a:r>
              <a:rPr lang="en-US" b="0" i="0" u="none" strike="noStrike" dirty="0">
                <a:effectLst/>
                <a:latin typeface="Helvetica" pitchFamily="2" charset="0"/>
              </a:rPr>
              <a:t>Without partial Siberian snakes 45 intrinsic and imperfection depolarizing </a:t>
            </a:r>
            <a:r>
              <a:rPr lang="en-US" dirty="0"/>
              <a:t>spin </a:t>
            </a:r>
            <a:r>
              <a:rPr lang="en-US" b="0" i="0" u="none" strike="noStrike" dirty="0">
                <a:effectLst/>
                <a:latin typeface="Helvetica" pitchFamily="2" charset="0"/>
              </a:rPr>
              <a:t>resonances had to be crossed using 95 correction magnets and 10 fast pulsed quadrupoles to reach a kinetic energy of 22 GeV with a polarization of 42%. </a:t>
            </a:r>
          </a:p>
          <a:p>
            <a:pPr algn="l"/>
            <a:r>
              <a:rPr lang="en-US" dirty="0">
                <a:solidFill>
                  <a:srgbClr val="000000"/>
                </a:solidFill>
              </a:rPr>
              <a:t>T</a:t>
            </a:r>
            <a:r>
              <a:rPr lang="en-US" b="0" i="0" u="none" strike="noStrike" dirty="0">
                <a:solidFill>
                  <a:srgbClr val="000000"/>
                </a:solidFill>
                <a:effectLst/>
                <a:latin typeface="Helvetica" pitchFamily="2" charset="0"/>
              </a:rPr>
              <a:t>his was reached only after a very lengthy tuning process (weeks!) and without operational stability, primarily due to the changing orbit errors during the acceleration ramp that had to be recorrected frequently. For each resonance, the orbit had to be corrected based on lengthy beam polarization measurements.</a:t>
            </a:r>
          </a:p>
          <a:p>
            <a:r>
              <a:rPr lang="en-US" dirty="0"/>
              <a:t>Summary paper of this effort: ‘</a:t>
            </a:r>
            <a:r>
              <a:rPr lang="en-US" dirty="0">
                <a:effectLst/>
              </a:rPr>
              <a:t>Acceleration of polarized protons to 22 GeV/c and the measurement of spin-spin effects in p↑ + p↑ -&gt; p + p’,  </a:t>
            </a:r>
            <a:r>
              <a:rPr lang="en-US" dirty="0"/>
              <a:t>F.Z. </a:t>
            </a:r>
            <a:r>
              <a:rPr lang="en-US" dirty="0" err="1"/>
              <a:t>Khiari</a:t>
            </a:r>
            <a:r>
              <a:rPr lang="en-US" dirty="0"/>
              <a:t> et al, Phys. Rev. D 39 (45) 1989</a:t>
            </a:r>
            <a:endParaRPr lang="en-US" b="0" i="0" u="none" strike="noStrike" dirty="0">
              <a:effectLst/>
              <a:latin typeface="Helvetica" pitchFamily="2" charset="0"/>
            </a:endParaRPr>
          </a:p>
          <a:p>
            <a:endParaRPr lang="en-US" dirty="0"/>
          </a:p>
        </p:txBody>
      </p:sp>
      <p:sp>
        <p:nvSpPr>
          <p:cNvPr id="3" name="Title 2">
            <a:extLst>
              <a:ext uri="{FF2B5EF4-FFF2-40B4-BE49-F238E27FC236}">
                <a16:creationId xmlns:a16="http://schemas.microsoft.com/office/drawing/2014/main" id="{DBC3872C-FE91-67FB-D49D-C177CC4B8D0E}"/>
              </a:ext>
            </a:extLst>
          </p:cNvPr>
          <p:cNvSpPr>
            <a:spLocks noGrp="1"/>
          </p:cNvSpPr>
          <p:nvPr>
            <p:ph type="title"/>
          </p:nvPr>
        </p:nvSpPr>
        <p:spPr/>
        <p:txBody>
          <a:bodyPr/>
          <a:lstStyle/>
          <a:p>
            <a:r>
              <a:rPr lang="en-US" dirty="0"/>
              <a:t>History of accelerating polarized protons in the AGS without partial Siberian snakes</a:t>
            </a:r>
          </a:p>
        </p:txBody>
      </p:sp>
    </p:spTree>
    <p:extLst>
      <p:ext uri="{BB962C8B-B14F-4D97-AF65-F5344CB8AC3E}">
        <p14:creationId xmlns:p14="http://schemas.microsoft.com/office/powerpoint/2010/main" val="421883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1158-7151-038A-1E50-407AF0B4294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93056-7A2A-B66B-C02A-822D574EA8B9}"/>
              </a:ext>
            </a:extLst>
          </p:cNvPr>
          <p:cNvSpPr>
            <a:spLocks noGrp="1"/>
          </p:cNvSpPr>
          <p:nvPr>
            <p:ph sz="half" idx="1"/>
          </p:nvPr>
        </p:nvSpPr>
        <p:spPr/>
        <p:txBody>
          <a:bodyPr/>
          <a:lstStyle/>
          <a:p>
            <a:pPr algn="l"/>
            <a:r>
              <a:rPr lang="en-US" b="0" i="0" u="none" strike="noStrike" dirty="0">
                <a:effectLst/>
                <a:latin typeface="Helvetica" pitchFamily="2" charset="0"/>
              </a:rPr>
              <a:t>The EIC RCS electron injector covers a very similar energy and spin precession frequency range as the AGS with a similar number of depolarizing spin resonances</a:t>
            </a:r>
            <a:r>
              <a:rPr lang="en-US" dirty="0"/>
              <a:t>:</a:t>
            </a:r>
            <a:br>
              <a:rPr lang="en-US" dirty="0"/>
            </a:br>
            <a:r>
              <a:rPr lang="en-US" dirty="0"/>
              <a:t>Energy between imperfection resonances: 	523 MeV (protons),  	441 MeV (electrons)</a:t>
            </a:r>
            <a:br>
              <a:rPr lang="en-US" dirty="0"/>
            </a:br>
            <a:r>
              <a:rPr lang="en-US" dirty="0"/>
              <a:t>Spin precession in 1 Tm transverse field:   	573 </a:t>
            </a:r>
            <a:r>
              <a:rPr lang="en-US" dirty="0" err="1"/>
              <a:t>mrad</a:t>
            </a:r>
            <a:r>
              <a:rPr lang="en-US" dirty="0"/>
              <a:t> (protons), 	680 </a:t>
            </a:r>
            <a:r>
              <a:rPr lang="en-US" dirty="0" err="1"/>
              <a:t>mrad</a:t>
            </a:r>
            <a:r>
              <a:rPr lang="en-US" dirty="0"/>
              <a:t> (electrons)</a:t>
            </a:r>
            <a:endParaRPr lang="en-US" b="0" i="0" u="none" strike="noStrike" dirty="0">
              <a:effectLst/>
              <a:latin typeface="Helvetica" pitchFamily="2" charset="0"/>
            </a:endParaRPr>
          </a:p>
          <a:p>
            <a:pPr algn="l"/>
            <a:endParaRPr lang="en-US" b="0" i="0" u="none" strike="noStrike" dirty="0">
              <a:effectLst/>
              <a:latin typeface="Helvetica" pitchFamily="2" charset="0"/>
            </a:endParaRPr>
          </a:p>
          <a:p>
            <a:pPr algn="l"/>
            <a:r>
              <a:rPr lang="en-US" b="0" i="0" u="none" strike="noStrike" dirty="0">
                <a:solidFill>
                  <a:srgbClr val="000000"/>
                </a:solidFill>
                <a:effectLst/>
                <a:latin typeface="Helvetica" pitchFamily="2" charset="0"/>
              </a:rPr>
              <a:t>The acceleration of polarized electrons in the EIC RCS would therefore be very similar to the first attempt of accelerating polarized protons in the AGS with the same difficulties and operational instabilities. </a:t>
            </a:r>
          </a:p>
          <a:p>
            <a:pPr algn="l"/>
            <a:endParaRPr lang="en-US" dirty="0">
              <a:solidFill>
                <a:srgbClr val="000000"/>
              </a:solidFill>
            </a:endParaRPr>
          </a:p>
          <a:p>
            <a:pPr algn="l"/>
            <a:r>
              <a:rPr lang="en-US" b="0" i="0" u="none" strike="noStrike" dirty="0">
                <a:effectLst/>
                <a:latin typeface="Helvetica" pitchFamily="2" charset="0"/>
              </a:rPr>
              <a:t>The RCS design is taking on substantial technical and operational risks when there </a:t>
            </a:r>
            <a:r>
              <a:rPr lang="en-US" dirty="0"/>
              <a:t>are proven designs, such as the </a:t>
            </a:r>
            <a:r>
              <a:rPr lang="en-US" dirty="0" err="1"/>
              <a:t>linac</a:t>
            </a:r>
            <a:r>
              <a:rPr lang="en-US" dirty="0"/>
              <a:t>-based SLC and CEBAF, that have operated successfully for decades with high electron polarization. The cost of a </a:t>
            </a:r>
            <a:r>
              <a:rPr lang="en-US" dirty="0" err="1"/>
              <a:t>linac</a:t>
            </a:r>
            <a:r>
              <a:rPr lang="en-US" dirty="0"/>
              <a:t>-based injector is likely similar or even lower than an RCS-based injector.</a:t>
            </a:r>
            <a:endParaRPr lang="en-US" b="0" i="0" u="none" strike="noStrike" dirty="0">
              <a:effectLst/>
              <a:latin typeface="Helvetica" pitchFamily="2" charset="0"/>
            </a:endParaRPr>
          </a:p>
          <a:p>
            <a:endParaRPr lang="en-US" dirty="0"/>
          </a:p>
        </p:txBody>
      </p:sp>
      <p:sp>
        <p:nvSpPr>
          <p:cNvPr id="3" name="Title 2">
            <a:extLst>
              <a:ext uri="{FF2B5EF4-FFF2-40B4-BE49-F238E27FC236}">
                <a16:creationId xmlns:a16="http://schemas.microsoft.com/office/drawing/2014/main" id="{0D4FEB26-7601-6EA6-FAF7-EB8387AA3107}"/>
              </a:ext>
            </a:extLst>
          </p:cNvPr>
          <p:cNvSpPr>
            <a:spLocks noGrp="1"/>
          </p:cNvSpPr>
          <p:nvPr>
            <p:ph type="title"/>
          </p:nvPr>
        </p:nvSpPr>
        <p:spPr/>
        <p:txBody>
          <a:bodyPr/>
          <a:lstStyle/>
          <a:p>
            <a:r>
              <a:rPr lang="en-US" b="1" i="0" u="none" strike="noStrike" dirty="0">
                <a:effectLst/>
                <a:latin typeface="Helvetica" pitchFamily="2" charset="0"/>
              </a:rPr>
              <a:t>Relevance for polarized electron injector of the EIC</a:t>
            </a:r>
            <a:endParaRPr lang="en-US" dirty="0"/>
          </a:p>
        </p:txBody>
      </p:sp>
    </p:spTree>
    <p:extLst>
      <p:ext uri="{BB962C8B-B14F-4D97-AF65-F5344CB8AC3E}">
        <p14:creationId xmlns:p14="http://schemas.microsoft.com/office/powerpoint/2010/main" val="326754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237336-684D-0942-9010-2431B94910FB}"/>
              </a:ext>
            </a:extLst>
          </p:cNvPr>
          <p:cNvSpPr>
            <a:spLocks noGrp="1"/>
          </p:cNvSpPr>
          <p:nvPr>
            <p:ph type="title"/>
          </p:nvPr>
        </p:nvSpPr>
        <p:spPr/>
        <p:txBody>
          <a:bodyPr/>
          <a:lstStyle/>
          <a:p>
            <a:r>
              <a:rPr lang="en-US" dirty="0"/>
              <a:t>Spin Dynamics in Rings</a:t>
            </a:r>
          </a:p>
        </p:txBody>
      </p:sp>
      <p:sp>
        <p:nvSpPr>
          <p:cNvPr id="8" name="Content Placeholder 7">
            <a:extLst>
              <a:ext uri="{FF2B5EF4-FFF2-40B4-BE49-F238E27FC236}">
                <a16:creationId xmlns:a16="http://schemas.microsoft.com/office/drawing/2014/main" id="{40153715-068F-6145-9F0C-E5A0EDA63722}"/>
              </a:ext>
            </a:extLst>
          </p:cNvPr>
          <p:cNvSpPr>
            <a:spLocks noGrp="1"/>
          </p:cNvSpPr>
          <p:nvPr>
            <p:ph sz="half" idx="1"/>
          </p:nvPr>
        </p:nvSpPr>
        <p:spPr/>
        <p:txBody>
          <a:bodyPr/>
          <a:lstStyle/>
          <a:p>
            <a:pPr marL="349250" indent="-349250" defTabSz="571500">
              <a:tabLst>
                <a:tab pos="739775" algn="l"/>
              </a:tabLst>
            </a:pPr>
            <a:r>
              <a:rPr lang="en-US" dirty="0"/>
              <a:t>Precession Equation in Laboratory Frame: (Thomas [1927], </a:t>
            </a:r>
            <a:r>
              <a:rPr lang="en-US" dirty="0" err="1"/>
              <a:t>Bargmann</a:t>
            </a:r>
            <a:r>
              <a:rPr lang="en-US" dirty="0"/>
              <a:t>, Michel, </a:t>
            </a:r>
            <a:r>
              <a:rPr lang="en-US" dirty="0" err="1"/>
              <a:t>Telegdi</a:t>
            </a:r>
            <a:r>
              <a:rPr lang="en-US" dirty="0"/>
              <a:t> [1959])</a:t>
            </a:r>
            <a:br>
              <a:rPr lang="en-US" dirty="0"/>
            </a:br>
            <a:br>
              <a:rPr lang="en-US" dirty="0"/>
            </a:br>
            <a:r>
              <a:rPr lang="en-US" dirty="0"/>
              <a:t>	</a:t>
            </a:r>
            <a:r>
              <a:rPr lang="en-US" dirty="0" err="1">
                <a:solidFill>
                  <a:schemeClr val="tx1"/>
                </a:solidFill>
              </a:rPr>
              <a:t>dS</a:t>
            </a:r>
            <a:r>
              <a:rPr lang="en-US" dirty="0">
                <a:solidFill>
                  <a:schemeClr val="tx1"/>
                </a:solidFill>
              </a:rPr>
              <a:t>/dt = - (e/</a:t>
            </a:r>
            <a:r>
              <a:rPr lang="en-US" dirty="0">
                <a:solidFill>
                  <a:schemeClr val="tx1"/>
                </a:solidFill>
                <a:latin typeface="Symbol" pitchFamily="-108" charset="2"/>
              </a:rPr>
              <a:t>g</a:t>
            </a:r>
            <a:r>
              <a:rPr lang="en-US" dirty="0">
                <a:solidFill>
                  <a:schemeClr val="tx1"/>
                </a:solidFill>
              </a:rPr>
              <a:t>m) [(1+G</a:t>
            </a:r>
            <a:r>
              <a:rPr lang="en-US" dirty="0">
                <a:solidFill>
                  <a:schemeClr val="tx1"/>
                </a:solidFill>
                <a:latin typeface="Symbol" pitchFamily="-108" charset="2"/>
              </a:rPr>
              <a:t>g)</a:t>
            </a:r>
            <a:r>
              <a:rPr lang="en-US" dirty="0">
                <a:solidFill>
                  <a:schemeClr val="tx1"/>
                </a:solidFill>
              </a:rPr>
              <a:t>B</a:t>
            </a:r>
            <a:r>
              <a:rPr lang="en-US" baseline="-20000" dirty="0">
                <a:solidFill>
                  <a:schemeClr val="tx1"/>
                </a:solidFill>
                <a:sym typeface="Symbol" pitchFamily="-108" charset="2"/>
              </a:rPr>
              <a:t></a:t>
            </a:r>
            <a:r>
              <a:rPr lang="en-US" dirty="0">
                <a:solidFill>
                  <a:schemeClr val="tx1"/>
                </a:solidFill>
              </a:rPr>
              <a:t>  + (1+G) B</a:t>
            </a:r>
            <a:r>
              <a:rPr lang="en-US" baseline="-25000" dirty="0">
                <a:solidFill>
                  <a:schemeClr val="tx1"/>
                </a:solidFill>
                <a:latin typeface="Arial Unicode MS" pitchFamily="-108" charset="0"/>
                <a:sym typeface="CommercialPi BT" pitchFamily="18" charset="2"/>
              </a:rPr>
              <a:t>II</a:t>
            </a:r>
            <a:r>
              <a:rPr lang="en-US" baseline="-25000" dirty="0">
                <a:solidFill>
                  <a:schemeClr val="tx1"/>
                </a:solidFill>
                <a:sym typeface="CommercialPi BT" pitchFamily="18" charset="2"/>
              </a:rPr>
              <a:t>	</a:t>
            </a:r>
            <a:r>
              <a:rPr lang="en-US" dirty="0">
                <a:solidFill>
                  <a:schemeClr val="tx1"/>
                </a:solidFill>
              </a:rPr>
              <a:t>] </a:t>
            </a:r>
            <a:r>
              <a:rPr lang="en-US" dirty="0">
                <a:solidFill>
                  <a:schemeClr val="tx1"/>
                </a:solidFill>
                <a:sym typeface="Symbol" pitchFamily="-108" charset="2"/>
              </a:rPr>
              <a:t></a:t>
            </a:r>
            <a:r>
              <a:rPr lang="en-US" dirty="0">
                <a:solidFill>
                  <a:schemeClr val="tx1"/>
                </a:solidFill>
              </a:rPr>
              <a:t> S       (G=(g-2)/2 : anomalous gyromagnetic ratio)</a:t>
            </a:r>
          </a:p>
          <a:p>
            <a:pPr marL="349250" indent="-349250" defTabSz="571500">
              <a:tabLst>
                <a:tab pos="3179763" algn="l"/>
              </a:tabLst>
            </a:pPr>
            <a:endParaRPr lang="en-US" dirty="0"/>
          </a:p>
          <a:p>
            <a:pPr marL="349250" indent="-349250" defTabSz="571500">
              <a:tabLst>
                <a:tab pos="739775" algn="l"/>
              </a:tabLst>
            </a:pPr>
            <a:r>
              <a:rPr lang="en-US" dirty="0"/>
              <a:t>Lorentz Force equation:</a:t>
            </a:r>
            <a:br>
              <a:rPr lang="en-US" dirty="0"/>
            </a:br>
            <a:br>
              <a:rPr lang="en-US" dirty="0"/>
            </a:br>
            <a:r>
              <a:rPr lang="en-US" dirty="0"/>
              <a:t>	</a:t>
            </a:r>
            <a:r>
              <a:rPr lang="en-US" dirty="0">
                <a:solidFill>
                  <a:schemeClr val="tx1"/>
                </a:solidFill>
              </a:rPr>
              <a:t>dv/dt = - (e/</a:t>
            </a:r>
            <a:r>
              <a:rPr lang="en-US" dirty="0">
                <a:solidFill>
                  <a:schemeClr val="tx1"/>
                </a:solidFill>
                <a:latin typeface="Symbol" pitchFamily="-108" charset="2"/>
              </a:rPr>
              <a:t>g</a:t>
            </a:r>
            <a:r>
              <a:rPr lang="en-US" dirty="0">
                <a:solidFill>
                  <a:schemeClr val="tx1"/>
                </a:solidFill>
              </a:rPr>
              <a:t>m) [            B</a:t>
            </a:r>
            <a:r>
              <a:rPr lang="en-US" baseline="-20000" dirty="0">
                <a:solidFill>
                  <a:schemeClr val="tx1"/>
                </a:solidFill>
                <a:sym typeface="Symbol" pitchFamily="-108" charset="2"/>
              </a:rPr>
              <a:t></a:t>
            </a:r>
            <a:r>
              <a:rPr lang="en-US" dirty="0">
                <a:solidFill>
                  <a:schemeClr val="tx1"/>
                </a:solidFill>
              </a:rPr>
              <a:t>                     ] </a:t>
            </a:r>
            <a:r>
              <a:rPr lang="en-US" dirty="0">
                <a:solidFill>
                  <a:schemeClr val="tx1"/>
                </a:solidFill>
                <a:sym typeface="Symbol" pitchFamily="-108" charset="2"/>
              </a:rPr>
              <a:t></a:t>
            </a:r>
            <a:r>
              <a:rPr lang="en-US" dirty="0">
                <a:solidFill>
                  <a:schemeClr val="tx1"/>
                </a:solidFill>
              </a:rPr>
              <a:t> v</a:t>
            </a:r>
          </a:p>
          <a:p>
            <a:pPr marL="0" indent="0" defTabSz="571500">
              <a:buNone/>
              <a:tabLst>
                <a:tab pos="3179763" algn="l"/>
              </a:tabLst>
            </a:pPr>
            <a:endParaRPr lang="en-US" dirty="0">
              <a:solidFill>
                <a:srgbClr val="FF0000"/>
              </a:solidFill>
            </a:endParaRPr>
          </a:p>
          <a:p>
            <a:pPr marL="349250" indent="-349250" defTabSz="571500">
              <a:tabLst>
                <a:tab pos="3179763" algn="l"/>
              </a:tabLst>
            </a:pPr>
            <a:r>
              <a:rPr lang="en-US" dirty="0">
                <a:solidFill>
                  <a:srgbClr val="FF0000"/>
                </a:solidFill>
              </a:rPr>
              <a:t>For pure vertical field:	Spin rotates G</a:t>
            </a:r>
            <a:r>
              <a:rPr lang="en-US" dirty="0">
                <a:solidFill>
                  <a:srgbClr val="FF0000"/>
                </a:solidFill>
                <a:latin typeface="Symbol" pitchFamily="-108" charset="2"/>
              </a:rPr>
              <a:t>g </a:t>
            </a:r>
            <a:r>
              <a:rPr lang="en-US" dirty="0">
                <a:solidFill>
                  <a:srgbClr val="FF0000"/>
                </a:solidFill>
              </a:rPr>
              <a:t>times faster than motion, spin tune </a:t>
            </a:r>
            <a:r>
              <a:rPr lang="en-US" dirty="0" err="1">
                <a:solidFill>
                  <a:srgbClr val="FF0000"/>
                </a:solidFill>
                <a:latin typeface="Symbol" pitchFamily="-108" charset="2"/>
              </a:rPr>
              <a:t>n</a:t>
            </a:r>
            <a:r>
              <a:rPr lang="en-US" baseline="-14000" dirty="0" err="1">
                <a:solidFill>
                  <a:srgbClr val="FF0000"/>
                </a:solidFill>
              </a:rPr>
              <a:t>sp</a:t>
            </a:r>
            <a:r>
              <a:rPr lang="en-US" dirty="0">
                <a:solidFill>
                  <a:srgbClr val="FF0000"/>
                </a:solidFill>
              </a:rPr>
              <a:t> = G</a:t>
            </a:r>
            <a:r>
              <a:rPr lang="en-US" dirty="0">
                <a:solidFill>
                  <a:srgbClr val="FF0000"/>
                </a:solidFill>
                <a:latin typeface="Symbol" pitchFamily="-108" charset="2"/>
              </a:rPr>
              <a:t>g</a:t>
            </a:r>
          </a:p>
          <a:p>
            <a:pPr marL="0" indent="0" defTabSz="571500">
              <a:buNone/>
              <a:tabLst>
                <a:tab pos="3179763" algn="l"/>
              </a:tabLst>
            </a:pPr>
            <a:endParaRPr lang="en-US" dirty="0">
              <a:solidFill>
                <a:srgbClr val="FF0000"/>
              </a:solidFill>
              <a:latin typeface="Symbol" pitchFamily="-108" charset="2"/>
            </a:endParaRPr>
          </a:p>
          <a:p>
            <a:pPr marL="349250" indent="-349250" defTabSz="571500">
              <a:tabLst>
                <a:tab pos="3179763" algn="l"/>
              </a:tabLst>
            </a:pPr>
            <a:r>
              <a:rPr lang="en-US" dirty="0">
                <a:solidFill>
                  <a:srgbClr val="FF0000"/>
                </a:solidFill>
              </a:rPr>
              <a:t>For spin manipulation:	At low energy, use longitudinal fields</a:t>
            </a:r>
            <a:br>
              <a:rPr lang="en-US" dirty="0">
                <a:solidFill>
                  <a:srgbClr val="FF0000"/>
                </a:solidFill>
              </a:rPr>
            </a:br>
            <a:r>
              <a:rPr lang="en-US" dirty="0">
                <a:solidFill>
                  <a:srgbClr val="FF0000"/>
                </a:solidFill>
              </a:rPr>
              <a:t> 	At high energy, use transverse fields</a:t>
            </a:r>
          </a:p>
          <a:p>
            <a:endParaRPr lang="en-US" dirty="0"/>
          </a:p>
        </p:txBody>
      </p:sp>
    </p:spTree>
    <p:extLst>
      <p:ext uri="{BB962C8B-B14F-4D97-AF65-F5344CB8AC3E}">
        <p14:creationId xmlns:p14="http://schemas.microsoft.com/office/powerpoint/2010/main" val="201122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997D1DA-1F9B-6440-93E6-F9B35C4289A2}"/>
              </a:ext>
            </a:extLst>
          </p:cNvPr>
          <p:cNvPicPr>
            <a:picLocks noChangeAspect="1" noChangeArrowheads="1"/>
          </p:cNvPicPr>
          <p:nvPr/>
        </p:nvPicPr>
        <p:blipFill>
          <a:blip r:embed="rId2"/>
          <a:srcRect l="2661" t="15007" r="4312" b="4639"/>
          <a:stretch>
            <a:fillRect/>
          </a:stretch>
        </p:blipFill>
        <p:spPr bwMode="auto">
          <a:xfrm>
            <a:off x="7548562" y="4343400"/>
            <a:ext cx="3919538" cy="2276475"/>
          </a:xfrm>
          <a:prstGeom prst="rect">
            <a:avLst/>
          </a:prstGeom>
          <a:noFill/>
          <a:ln w="9525">
            <a:noFill/>
            <a:miter lim="800000"/>
            <a:headEnd/>
            <a:tailEnd/>
          </a:ln>
          <a:effectLst/>
        </p:spPr>
      </p:pic>
      <p:sp>
        <p:nvSpPr>
          <p:cNvPr id="3" name="Title 2">
            <a:extLst>
              <a:ext uri="{FF2B5EF4-FFF2-40B4-BE49-F238E27FC236}">
                <a16:creationId xmlns:a16="http://schemas.microsoft.com/office/drawing/2014/main" id="{9CEDBDD0-7FAB-E043-AD75-B02022AACC9B}"/>
              </a:ext>
            </a:extLst>
          </p:cNvPr>
          <p:cNvSpPr>
            <a:spLocks noGrp="1"/>
          </p:cNvSpPr>
          <p:nvPr>
            <p:ph type="title"/>
          </p:nvPr>
        </p:nvSpPr>
        <p:spPr/>
        <p:txBody>
          <a:bodyPr/>
          <a:lstStyle/>
          <a:p>
            <a:r>
              <a:rPr lang="en-US" dirty="0"/>
              <a:t>Depolarizing Spin Resonances</a:t>
            </a:r>
          </a:p>
        </p:txBody>
      </p:sp>
      <p:sp>
        <p:nvSpPr>
          <p:cNvPr id="4" name="Content Placeholder 3">
            <a:extLst>
              <a:ext uri="{FF2B5EF4-FFF2-40B4-BE49-F238E27FC236}">
                <a16:creationId xmlns:a16="http://schemas.microsoft.com/office/drawing/2014/main" id="{959C51C6-30FE-0E4B-B00D-398596CC4BF5}"/>
              </a:ext>
            </a:extLst>
          </p:cNvPr>
          <p:cNvSpPr>
            <a:spLocks noGrp="1"/>
          </p:cNvSpPr>
          <p:nvPr>
            <p:ph sz="half" idx="1"/>
          </p:nvPr>
        </p:nvSpPr>
        <p:spPr/>
        <p:txBody>
          <a:bodyPr/>
          <a:lstStyle/>
          <a:p>
            <a:pPr defTabSz="571500">
              <a:tabLst>
                <a:tab pos="1997075" algn="l"/>
              </a:tabLst>
            </a:pPr>
            <a:r>
              <a:rPr lang="en-US" u="sng" dirty="0"/>
              <a:t>Depolarizing resonance condition:</a:t>
            </a:r>
          </a:p>
          <a:p>
            <a:pPr lvl="1" defTabSz="571500">
              <a:tabLst>
                <a:tab pos="1997075" algn="l"/>
              </a:tabLst>
            </a:pPr>
            <a:r>
              <a:rPr lang="en-US" dirty="0"/>
              <a:t>Number of spin rotations per turn = Number of spin kicks away from stable direction per turn</a:t>
            </a:r>
          </a:p>
          <a:p>
            <a:pPr lvl="1" defTabSz="571500">
              <a:tabLst>
                <a:tab pos="1997075" algn="l"/>
              </a:tabLst>
            </a:pPr>
            <a:r>
              <a:rPr lang="en-US" dirty="0"/>
              <a:t>Spin resonance strength </a:t>
            </a:r>
            <a:r>
              <a:rPr lang="en-US" dirty="0">
                <a:latin typeface="Symbol" pitchFamily="-108" charset="2"/>
              </a:rPr>
              <a:t>e</a:t>
            </a:r>
            <a:r>
              <a:rPr lang="en-US" dirty="0"/>
              <a:t> = Number of full spin rotations due to resonance per turn</a:t>
            </a:r>
            <a:endParaRPr lang="en-US" dirty="0">
              <a:latin typeface="Symbol" pitchFamily="-108" charset="2"/>
            </a:endParaRPr>
          </a:p>
          <a:p>
            <a:pPr defTabSz="571500">
              <a:tabLst>
                <a:tab pos="1997075" algn="l"/>
              </a:tabLst>
            </a:pPr>
            <a:endParaRPr lang="en-US" sz="700" dirty="0"/>
          </a:p>
          <a:p>
            <a:pPr defTabSz="571500">
              <a:tabLst>
                <a:tab pos="1997075" algn="l"/>
              </a:tabLst>
            </a:pPr>
            <a:r>
              <a:rPr lang="en-US" u="sng" dirty="0"/>
              <a:t>Imperfection resonance</a:t>
            </a:r>
            <a:r>
              <a:rPr lang="en-US" dirty="0"/>
              <a:t> (magnet errors and misalignments):</a:t>
            </a:r>
            <a:br>
              <a:rPr lang="en-US" dirty="0"/>
            </a:br>
            <a:r>
              <a:rPr lang="en-US" dirty="0"/>
              <a:t>	</a:t>
            </a:r>
            <a:r>
              <a:rPr lang="en-US" dirty="0" err="1">
                <a:solidFill>
                  <a:srgbClr val="FF0000"/>
                </a:solidFill>
                <a:latin typeface="Symbol" pitchFamily="-108" charset="2"/>
              </a:rPr>
              <a:t>n</a:t>
            </a:r>
            <a:r>
              <a:rPr lang="en-US" baseline="-25000" dirty="0" err="1">
                <a:solidFill>
                  <a:srgbClr val="FF0000"/>
                </a:solidFill>
              </a:rPr>
              <a:t>sp</a:t>
            </a:r>
            <a:r>
              <a:rPr lang="en-US" dirty="0">
                <a:solidFill>
                  <a:srgbClr val="FF0000"/>
                </a:solidFill>
              </a:rPr>
              <a:t> = n</a:t>
            </a:r>
            <a:endParaRPr lang="en-US" dirty="0"/>
          </a:p>
          <a:p>
            <a:pPr defTabSz="571500">
              <a:tabLst>
                <a:tab pos="1997075" algn="l"/>
              </a:tabLst>
            </a:pPr>
            <a:endParaRPr lang="en-US" sz="700" dirty="0"/>
          </a:p>
          <a:p>
            <a:pPr defTabSz="571500">
              <a:tabLst>
                <a:tab pos="1997075" algn="l"/>
              </a:tabLst>
            </a:pPr>
            <a:r>
              <a:rPr lang="en-US" u="sng" dirty="0"/>
              <a:t>Intrinsic resonance</a:t>
            </a:r>
            <a:r>
              <a:rPr lang="en-US" dirty="0"/>
              <a:t> (Vertical focusing fields):</a:t>
            </a:r>
            <a:br>
              <a:rPr lang="en-US" dirty="0"/>
            </a:br>
            <a:r>
              <a:rPr lang="en-US" dirty="0"/>
              <a:t>	</a:t>
            </a:r>
            <a:r>
              <a:rPr lang="en-US" dirty="0" err="1">
                <a:solidFill>
                  <a:srgbClr val="FF0000"/>
                </a:solidFill>
                <a:latin typeface="Symbol" pitchFamily="-108" charset="2"/>
              </a:rPr>
              <a:t>n</a:t>
            </a:r>
            <a:r>
              <a:rPr lang="en-US" baseline="-25000" dirty="0" err="1">
                <a:solidFill>
                  <a:srgbClr val="FF0000"/>
                </a:solidFill>
              </a:rPr>
              <a:t>sp</a:t>
            </a:r>
            <a:r>
              <a:rPr lang="en-US" dirty="0">
                <a:solidFill>
                  <a:srgbClr val="FF0000"/>
                </a:solidFill>
              </a:rPr>
              <a:t> = </a:t>
            </a:r>
            <a:r>
              <a:rPr lang="en-US" dirty="0" err="1">
                <a:solidFill>
                  <a:srgbClr val="FF0000"/>
                </a:solidFill>
              </a:rPr>
              <a:t>Pn</a:t>
            </a:r>
            <a:r>
              <a:rPr lang="en-US" dirty="0">
                <a:solidFill>
                  <a:srgbClr val="FF0000"/>
                </a:solidFill>
              </a:rPr>
              <a:t>± </a:t>
            </a:r>
            <a:r>
              <a:rPr lang="en-US" dirty="0" err="1">
                <a:solidFill>
                  <a:srgbClr val="FF0000"/>
                </a:solidFill>
                <a:latin typeface="Symbol" pitchFamily="-108" charset="2"/>
              </a:rPr>
              <a:t>n</a:t>
            </a:r>
            <a:r>
              <a:rPr lang="en-US" baseline="-25000" dirty="0" err="1">
                <a:solidFill>
                  <a:srgbClr val="FF0000"/>
                </a:solidFill>
              </a:rPr>
              <a:t>y</a:t>
            </a:r>
            <a:r>
              <a:rPr lang="en-US" dirty="0">
                <a:solidFill>
                  <a:srgbClr val="FF0000"/>
                </a:solidFill>
              </a:rPr>
              <a:t> </a:t>
            </a:r>
            <a:r>
              <a:rPr lang="en-US" baseline="-25000" dirty="0">
                <a:solidFill>
                  <a:srgbClr val="FF0000"/>
                </a:solidFill>
              </a:rPr>
              <a:t>		</a:t>
            </a:r>
            <a:r>
              <a:rPr lang="en-US" dirty="0">
                <a:solidFill>
                  <a:srgbClr val="FF0000"/>
                </a:solidFill>
              </a:rPr>
              <a:t>P: Superperiodicity [AGS: 12]		</a:t>
            </a:r>
            <a:br>
              <a:rPr lang="en-US" dirty="0">
                <a:solidFill>
                  <a:srgbClr val="FF0000"/>
                </a:solidFill>
              </a:rPr>
            </a:br>
            <a:r>
              <a:rPr lang="en-US" dirty="0">
                <a:solidFill>
                  <a:srgbClr val="FF0000"/>
                </a:solidFill>
              </a:rPr>
              <a:t>					</a:t>
            </a:r>
            <a:r>
              <a:rPr lang="en-US" dirty="0" err="1">
                <a:solidFill>
                  <a:srgbClr val="FF0000"/>
                </a:solidFill>
                <a:latin typeface="Symbol" pitchFamily="-108" charset="2"/>
              </a:rPr>
              <a:t>n</a:t>
            </a:r>
            <a:r>
              <a:rPr lang="en-US" baseline="-25000" dirty="0" err="1">
                <a:solidFill>
                  <a:srgbClr val="FF0000"/>
                </a:solidFill>
              </a:rPr>
              <a:t>y</a:t>
            </a:r>
            <a:r>
              <a:rPr lang="en-US" baseline="-25000" dirty="0">
                <a:solidFill>
                  <a:srgbClr val="FF0000"/>
                </a:solidFill>
              </a:rPr>
              <a:t> </a:t>
            </a:r>
            <a:r>
              <a:rPr lang="en-US" dirty="0">
                <a:solidFill>
                  <a:srgbClr val="FF0000"/>
                </a:solidFill>
              </a:rPr>
              <a:t>: Betatron tune [AGS: 8.75]</a:t>
            </a:r>
          </a:p>
          <a:p>
            <a:pPr defTabSz="571500">
              <a:tabLst>
                <a:tab pos="1997075" algn="l"/>
              </a:tabLst>
            </a:pPr>
            <a:endParaRPr lang="en-US" sz="700" dirty="0">
              <a:solidFill>
                <a:srgbClr val="FF0000"/>
              </a:solidFill>
            </a:endParaRPr>
          </a:p>
          <a:p>
            <a:pPr defTabSz="571500">
              <a:tabLst>
                <a:tab pos="1997075" algn="l"/>
              </a:tabLst>
            </a:pPr>
            <a:endParaRPr lang="en-US" sz="700" dirty="0">
              <a:solidFill>
                <a:srgbClr val="FF0000"/>
              </a:solidFill>
            </a:endParaRPr>
          </a:p>
          <a:p>
            <a:pPr defTabSz="571500">
              <a:tabLst>
                <a:tab pos="1997075" algn="l"/>
              </a:tabLst>
            </a:pPr>
            <a:r>
              <a:rPr lang="en-US" u="sng" dirty="0"/>
              <a:t>Weak resonances:</a:t>
            </a:r>
            <a:r>
              <a:rPr lang="en-US" dirty="0"/>
              <a:t> some depolarization</a:t>
            </a:r>
          </a:p>
          <a:p>
            <a:pPr defTabSz="571500">
              <a:tabLst>
                <a:tab pos="1997075" algn="l"/>
              </a:tabLst>
            </a:pPr>
            <a:r>
              <a:rPr lang="en-US" u="sng" dirty="0"/>
              <a:t>Strong resonances:</a:t>
            </a:r>
            <a:r>
              <a:rPr lang="en-US" dirty="0"/>
              <a:t> partial or complete spin flip</a:t>
            </a:r>
          </a:p>
        </p:txBody>
      </p:sp>
      <p:sp>
        <p:nvSpPr>
          <p:cNvPr id="6" name="Text Box 5">
            <a:extLst>
              <a:ext uri="{FF2B5EF4-FFF2-40B4-BE49-F238E27FC236}">
                <a16:creationId xmlns:a16="http://schemas.microsoft.com/office/drawing/2014/main" id="{30A803CF-4A52-DD4F-AF07-A2E383FD9815}"/>
              </a:ext>
            </a:extLst>
          </p:cNvPr>
          <p:cNvSpPr txBox="1">
            <a:spLocks noChangeArrowheads="1"/>
          </p:cNvSpPr>
          <p:nvPr/>
        </p:nvSpPr>
        <p:spPr bwMode="auto">
          <a:xfrm>
            <a:off x="5867400" y="6434137"/>
            <a:ext cx="2460625" cy="304800"/>
          </a:xfrm>
          <a:prstGeom prst="rect">
            <a:avLst/>
          </a:prstGeom>
          <a:noFill/>
          <a:ln w="9525">
            <a:noFill/>
            <a:miter lim="800000"/>
            <a:headEnd/>
            <a:tailEnd/>
          </a:ln>
          <a:effectLst/>
        </p:spPr>
        <p:txBody>
          <a:bodyPr wrap="none">
            <a:prstTxWarp prst="textNoShape">
              <a:avLst/>
            </a:prstTxWarp>
            <a:spAutoFit/>
          </a:bodyPr>
          <a:lstStyle/>
          <a:p>
            <a:r>
              <a:rPr lang="en-US" sz="1400" dirty="0"/>
              <a:t>Illustration by W.W. MacKay</a:t>
            </a:r>
          </a:p>
        </p:txBody>
      </p:sp>
    </p:spTree>
    <p:extLst>
      <p:ext uri="{BB962C8B-B14F-4D97-AF65-F5344CB8AC3E}">
        <p14:creationId xmlns:p14="http://schemas.microsoft.com/office/powerpoint/2010/main" val="262706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5" name="Picture 3"/>
          <p:cNvPicPr>
            <a:picLocks noChangeAspect="1" noChangeArrowheads="1"/>
          </p:cNvPicPr>
          <p:nvPr/>
        </p:nvPicPr>
        <p:blipFill>
          <a:blip r:embed="rId3"/>
          <a:srcRect/>
          <a:stretch>
            <a:fillRect/>
          </a:stretch>
        </p:blipFill>
        <p:spPr bwMode="auto">
          <a:xfrm>
            <a:off x="609600" y="2409826"/>
            <a:ext cx="4938712" cy="4295775"/>
          </a:xfrm>
          <a:prstGeom prst="rect">
            <a:avLst/>
          </a:prstGeom>
          <a:noFill/>
          <a:ln w="9525">
            <a:noFill/>
            <a:miter lim="800000"/>
            <a:headEnd/>
            <a:tailEnd/>
          </a:ln>
          <a:effectLst/>
        </p:spPr>
      </p:pic>
      <p:sp>
        <p:nvSpPr>
          <p:cNvPr id="653314" name="Rectangle 2"/>
          <p:cNvSpPr>
            <a:spLocks noGrp="1" noChangeArrowheads="1"/>
          </p:cNvSpPr>
          <p:nvPr>
            <p:ph type="title"/>
          </p:nvPr>
        </p:nvSpPr>
        <p:spPr/>
        <p:txBody>
          <a:bodyPr/>
          <a:lstStyle/>
          <a:p>
            <a:r>
              <a:rPr lang="en-US" dirty="0"/>
              <a:t>Polarized Proton Accelerations at the ANL ZGS</a:t>
            </a:r>
          </a:p>
        </p:txBody>
      </p:sp>
      <p:sp>
        <p:nvSpPr>
          <p:cNvPr id="2" name="Content Placeholder 1">
            <a:extLst>
              <a:ext uri="{FF2B5EF4-FFF2-40B4-BE49-F238E27FC236}">
                <a16:creationId xmlns:a16="http://schemas.microsoft.com/office/drawing/2014/main" id="{21003B45-8662-6B4B-9870-6F6DDA805F5D}"/>
              </a:ext>
            </a:extLst>
          </p:cNvPr>
          <p:cNvSpPr>
            <a:spLocks noGrp="1"/>
          </p:cNvSpPr>
          <p:nvPr>
            <p:ph sz="half" idx="1"/>
          </p:nvPr>
        </p:nvSpPr>
        <p:spPr/>
        <p:txBody>
          <a:bodyPr/>
          <a:lstStyle/>
          <a:p>
            <a:r>
              <a:rPr lang="en-US" dirty="0"/>
              <a:t>ZGS (up to 70% at 12 GeV/c):</a:t>
            </a:r>
            <a:br>
              <a:rPr lang="en-US" dirty="0"/>
            </a:br>
            <a:r>
              <a:rPr lang="en-US" dirty="0"/>
              <a:t>Weak resonances (</a:t>
            </a:r>
            <a:r>
              <a:rPr lang="en-US" dirty="0" err="1">
                <a:latin typeface="Symbol" pitchFamily="-108" charset="2"/>
              </a:rPr>
              <a:t>e</a:t>
            </a:r>
            <a:r>
              <a:rPr lang="en-US" baseline="-25000" dirty="0" err="1"/>
              <a:t>max</a:t>
            </a:r>
            <a:r>
              <a:rPr lang="en-US" dirty="0"/>
              <a:t> ~ 0.002)</a:t>
            </a:r>
          </a:p>
          <a:p>
            <a:endParaRPr lang="en-US" dirty="0"/>
          </a:p>
        </p:txBody>
      </p:sp>
      <p:sp>
        <p:nvSpPr>
          <p:cNvPr id="3" name="Content Placeholder 2">
            <a:extLst>
              <a:ext uri="{FF2B5EF4-FFF2-40B4-BE49-F238E27FC236}">
                <a16:creationId xmlns:a16="http://schemas.microsoft.com/office/drawing/2014/main" id="{578B506C-B51A-3D44-AB2B-D40C657F4CB0}"/>
              </a:ext>
            </a:extLst>
          </p:cNvPr>
          <p:cNvSpPr>
            <a:spLocks noGrp="1"/>
          </p:cNvSpPr>
          <p:nvPr>
            <p:ph sz="half" idx="2"/>
          </p:nvPr>
        </p:nvSpPr>
        <p:spPr/>
        <p:txBody>
          <a:bodyPr/>
          <a:lstStyle/>
          <a:p>
            <a:r>
              <a:rPr lang="en-US" dirty="0"/>
              <a:t>Timing of betatron tune jump using polarization measurement</a:t>
            </a:r>
          </a:p>
          <a:p>
            <a:endParaRPr lang="en-US" dirty="0"/>
          </a:p>
        </p:txBody>
      </p:sp>
      <p:pic>
        <p:nvPicPr>
          <p:cNvPr id="653319" name="Picture 7"/>
          <p:cNvPicPr>
            <a:picLocks noChangeAspect="1" noChangeArrowheads="1"/>
          </p:cNvPicPr>
          <p:nvPr/>
        </p:nvPicPr>
        <p:blipFill>
          <a:blip r:embed="rId4"/>
          <a:srcRect/>
          <a:stretch>
            <a:fillRect/>
          </a:stretch>
        </p:blipFill>
        <p:spPr bwMode="auto">
          <a:xfrm>
            <a:off x="6553200" y="2949575"/>
            <a:ext cx="3036888" cy="28797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dirty="0">
                <a:latin typeface="Helvetica" pitchFamily="2" charset="0"/>
              </a:rPr>
              <a:t>First Effort to Accelerate Polarized Protons in AGS</a:t>
            </a:r>
          </a:p>
        </p:txBody>
      </p:sp>
      <p:sp>
        <p:nvSpPr>
          <p:cNvPr id="2" name="Content Placeholder 1"/>
          <p:cNvSpPr>
            <a:spLocks noGrp="1"/>
          </p:cNvSpPr>
          <p:nvPr>
            <p:ph sz="half" idx="1"/>
          </p:nvPr>
        </p:nvSpPr>
        <p:spPr/>
        <p:txBody>
          <a:bodyPr/>
          <a:lstStyle/>
          <a:p>
            <a:r>
              <a:rPr lang="en-US" dirty="0"/>
              <a:t>In the 1980s, Alan </a:t>
            </a:r>
            <a:r>
              <a:rPr lang="en-US" dirty="0" err="1"/>
              <a:t>Krisch</a:t>
            </a:r>
            <a:r>
              <a:rPr lang="en-US" dirty="0"/>
              <a:t> and Larry Ratner led the first effort to polarize the AGS by correcting the 45 imperfection and intrinsic depolarizing resonances. This was a truly heroic effort!</a:t>
            </a:r>
          </a:p>
          <a:p>
            <a:r>
              <a:rPr lang="en-US" dirty="0">
                <a:solidFill>
                  <a:schemeClr val="tx1"/>
                </a:solidFill>
              </a:rPr>
              <a:t>The first BNL polarized proton source was an atomic beam source, based on the </a:t>
            </a:r>
            <a:r>
              <a:rPr lang="en-US" dirty="0" err="1">
                <a:solidFill>
                  <a:schemeClr val="tx1"/>
                </a:solidFill>
              </a:rPr>
              <a:t>Haeberli</a:t>
            </a:r>
            <a:r>
              <a:rPr lang="en-US" dirty="0">
                <a:solidFill>
                  <a:schemeClr val="tx1"/>
                </a:solidFill>
              </a:rPr>
              <a:t> design.</a:t>
            </a:r>
          </a:p>
        </p:txBody>
      </p:sp>
      <p:pic>
        <p:nvPicPr>
          <p:cNvPr id="9" name="Picture 8" descr="Snapshot 2009-11-06 10-50-41.tiff"/>
          <p:cNvPicPr>
            <a:picLocks noChangeAspect="1"/>
          </p:cNvPicPr>
          <p:nvPr/>
        </p:nvPicPr>
        <p:blipFill rotWithShape="1">
          <a:blip r:embed="rId3" cstate="print">
            <a:extLst>
              <a:ext uri="{28A0092B-C50C-407E-A947-70E740481C1C}">
                <a14:useLocalDpi xmlns:a14="http://schemas.microsoft.com/office/drawing/2010/main"/>
              </a:ext>
            </a:extLst>
          </a:blip>
          <a:srcRect l="4860" t="3684" r="7979" b="24712"/>
          <a:stretch/>
        </p:blipFill>
        <p:spPr>
          <a:xfrm>
            <a:off x="6667500" y="2908908"/>
            <a:ext cx="4994717" cy="3620530"/>
          </a:xfrm>
          <a:prstGeom prst="rect">
            <a:avLst/>
          </a:prstGeom>
        </p:spPr>
      </p:pic>
      <p:pic>
        <p:nvPicPr>
          <p:cNvPr id="14" name="Picture 13" descr="Alan and Larr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8166" y="2908908"/>
            <a:ext cx="3991023" cy="3620529"/>
          </a:xfrm>
          <a:prstGeom prst="rect">
            <a:avLst/>
          </a:prstGeom>
        </p:spPr>
      </p:pic>
      <p:sp>
        <p:nvSpPr>
          <p:cNvPr id="3" name="TextBox 2">
            <a:extLst>
              <a:ext uri="{FF2B5EF4-FFF2-40B4-BE49-F238E27FC236}">
                <a16:creationId xmlns:a16="http://schemas.microsoft.com/office/drawing/2014/main" id="{357AE74A-DD75-3C4C-ACC2-6768968EB433}"/>
              </a:ext>
            </a:extLst>
          </p:cNvPr>
          <p:cNvSpPr txBox="1"/>
          <p:nvPr/>
        </p:nvSpPr>
        <p:spPr>
          <a:xfrm>
            <a:off x="6530875" y="6519446"/>
            <a:ext cx="5394425" cy="338554"/>
          </a:xfrm>
          <a:prstGeom prst="rect">
            <a:avLst/>
          </a:prstGeom>
          <a:noFill/>
        </p:spPr>
        <p:txBody>
          <a:bodyPr wrap="none" rtlCol="0">
            <a:spAutoFit/>
          </a:bodyPr>
          <a:lstStyle/>
          <a:p>
            <a:r>
              <a:rPr lang="en-US" sz="1600" b="0" dirty="0">
                <a:latin typeface="Helvetica" pitchFamily="2" charset="0"/>
              </a:rPr>
              <a:t>1/95 correction dipole; 1/10 pulsed quadrupole; main field</a:t>
            </a:r>
          </a:p>
        </p:txBody>
      </p:sp>
    </p:spTree>
    <p:extLst>
      <p:ext uri="{BB962C8B-B14F-4D97-AF65-F5344CB8AC3E}">
        <p14:creationId xmlns:p14="http://schemas.microsoft.com/office/powerpoint/2010/main" val="132295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2DA-66D6-6A4A-8078-FF47C01A9B94}"/>
              </a:ext>
            </a:extLst>
          </p:cNvPr>
          <p:cNvSpPr>
            <a:spLocks noGrp="1"/>
          </p:cNvSpPr>
          <p:nvPr>
            <p:ph type="title"/>
          </p:nvPr>
        </p:nvSpPr>
        <p:spPr/>
        <p:txBody>
          <a:bodyPr/>
          <a:lstStyle/>
          <a:p>
            <a:r>
              <a:rPr lang="en-US" dirty="0"/>
              <a:t>First </a:t>
            </a:r>
            <a:r>
              <a:rPr lang="en-US" dirty="0">
                <a:latin typeface="Helvetica" pitchFamily="2" charset="0"/>
              </a:rPr>
              <a:t>Effort</a:t>
            </a:r>
            <a:r>
              <a:rPr lang="en-US" dirty="0"/>
              <a:t> to Accelerate Polarized Protons in AGS (cont’d)</a:t>
            </a:r>
          </a:p>
        </p:txBody>
      </p:sp>
      <p:sp>
        <p:nvSpPr>
          <p:cNvPr id="4" name="Content Placeholder 3">
            <a:extLst>
              <a:ext uri="{FF2B5EF4-FFF2-40B4-BE49-F238E27FC236}">
                <a16:creationId xmlns:a16="http://schemas.microsoft.com/office/drawing/2014/main" id="{95B73C69-92AD-8148-9EA1-3679AA58FBBB}"/>
              </a:ext>
            </a:extLst>
          </p:cNvPr>
          <p:cNvSpPr>
            <a:spLocks noGrp="1"/>
          </p:cNvSpPr>
          <p:nvPr>
            <p:ph sz="half" idx="1"/>
          </p:nvPr>
        </p:nvSpPr>
        <p:spPr>
          <a:xfrm>
            <a:off x="355257" y="1600200"/>
            <a:ext cx="11227143" cy="4576763"/>
          </a:xfrm>
        </p:spPr>
        <p:txBody>
          <a:bodyPr/>
          <a:lstStyle/>
          <a:p>
            <a:r>
              <a:rPr lang="en-US" dirty="0"/>
              <a:t>AGS (up to 42% at 22 GeV/c):  strong resonances (</a:t>
            </a:r>
            <a:r>
              <a:rPr lang="en-US" dirty="0" err="1">
                <a:latin typeface="Symbol" pitchFamily="-108" charset="2"/>
              </a:rPr>
              <a:t>e</a:t>
            </a:r>
            <a:r>
              <a:rPr lang="en-US" baseline="-25000" dirty="0" err="1"/>
              <a:t>max</a:t>
            </a:r>
            <a:r>
              <a:rPr lang="en-US" dirty="0"/>
              <a:t> ~ 0.03)</a:t>
            </a:r>
          </a:p>
          <a:p>
            <a:r>
              <a:rPr lang="en-US" dirty="0">
                <a:solidFill>
                  <a:schemeClr val="tx1"/>
                </a:solidFill>
              </a:rPr>
              <a:t>Resonance strength predictions for 10 pi mm </a:t>
            </a:r>
            <a:r>
              <a:rPr lang="en-US" dirty="0" err="1">
                <a:solidFill>
                  <a:schemeClr val="tx1"/>
                </a:solidFill>
              </a:rPr>
              <a:t>mrad</a:t>
            </a:r>
            <a:r>
              <a:rPr lang="en-US" dirty="0">
                <a:solidFill>
                  <a:schemeClr val="tx1"/>
                </a:solidFill>
              </a:rPr>
              <a:t> emittance and</a:t>
            </a:r>
            <a:br>
              <a:rPr lang="en-US" dirty="0">
                <a:solidFill>
                  <a:schemeClr val="tx1"/>
                </a:solidFill>
              </a:rPr>
            </a:br>
            <a:r>
              <a:rPr lang="en-US" dirty="0">
                <a:solidFill>
                  <a:schemeClr val="tx1"/>
                </a:solidFill>
              </a:rPr>
              <a:t>magnet errors of +- 0.1 mm: </a:t>
            </a:r>
          </a:p>
        </p:txBody>
      </p:sp>
      <p:pic>
        <p:nvPicPr>
          <p:cNvPr id="6" name="Picture 4">
            <a:extLst>
              <a:ext uri="{FF2B5EF4-FFF2-40B4-BE49-F238E27FC236}">
                <a16:creationId xmlns:a16="http://schemas.microsoft.com/office/drawing/2014/main" id="{00DC93CE-A604-ED4C-A22D-A50AC5E2AAF8}"/>
              </a:ext>
            </a:extLst>
          </p:cNvPr>
          <p:cNvPicPr>
            <a:picLocks noChangeAspect="1" noChangeArrowheads="1"/>
          </p:cNvPicPr>
          <p:nvPr/>
        </p:nvPicPr>
        <p:blipFill>
          <a:blip r:embed="rId2"/>
          <a:srcRect/>
          <a:stretch>
            <a:fillRect/>
          </a:stretch>
        </p:blipFill>
        <p:spPr bwMode="auto">
          <a:xfrm>
            <a:off x="8039100" y="1371599"/>
            <a:ext cx="3884468" cy="5286081"/>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0ADDB0DD-2D00-C2D8-69EF-BD0E20CFC992}"/>
              </a:ext>
            </a:extLst>
          </p:cNvPr>
          <p:cNvPicPr>
            <a:picLocks noChangeAspect="1"/>
          </p:cNvPicPr>
          <p:nvPr/>
        </p:nvPicPr>
        <p:blipFill>
          <a:blip r:embed="rId3"/>
          <a:stretch>
            <a:fillRect/>
          </a:stretch>
        </p:blipFill>
        <p:spPr>
          <a:xfrm>
            <a:off x="1066800" y="2682742"/>
            <a:ext cx="4572000" cy="4175257"/>
          </a:xfrm>
          <a:prstGeom prst="rect">
            <a:avLst/>
          </a:prstGeom>
        </p:spPr>
      </p:pic>
    </p:spTree>
    <p:extLst>
      <p:ext uri="{BB962C8B-B14F-4D97-AF65-F5344CB8AC3E}">
        <p14:creationId xmlns:p14="http://schemas.microsoft.com/office/powerpoint/2010/main" val="372958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464CB-4076-D3E7-D3C8-2DD2D521605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DC1D32-C1AF-489F-F855-73B1783212A0}"/>
              </a:ext>
            </a:extLst>
          </p:cNvPr>
          <p:cNvSpPr>
            <a:spLocks noGrp="1"/>
          </p:cNvSpPr>
          <p:nvPr>
            <p:ph sz="half" idx="1"/>
          </p:nvPr>
        </p:nvSpPr>
        <p:spPr/>
        <p:txBody>
          <a:bodyPr/>
          <a:lstStyle/>
          <a:p>
            <a:r>
              <a:rPr lang="en-US" dirty="0"/>
              <a:t>Timing of betatron tune jump and adjusting dipole correction strength using </a:t>
            </a:r>
            <a:r>
              <a:rPr lang="en-US" b="1" dirty="0"/>
              <a:t>polarization measurements, </a:t>
            </a:r>
            <a:r>
              <a:rPr lang="en-US" dirty="0"/>
              <a:t>each taking 5 - 30 minutes! Total tuning effort took weeks.</a:t>
            </a:r>
          </a:p>
          <a:p>
            <a:r>
              <a:rPr lang="en-US" dirty="0">
                <a:solidFill>
                  <a:schemeClr val="tx1"/>
                </a:solidFill>
              </a:rPr>
              <a:t>Note: simply correcting the orbit could not remove depolarization. More about this later.</a:t>
            </a:r>
          </a:p>
          <a:p>
            <a:r>
              <a:rPr lang="en-US" dirty="0"/>
              <a:t>Setting up polarized proton acceleration to 22 GeV required:</a:t>
            </a:r>
          </a:p>
          <a:p>
            <a:endParaRPr lang="en-US" dirty="0"/>
          </a:p>
          <a:p>
            <a:pPr lvl="1"/>
            <a:r>
              <a:rPr lang="en-US" dirty="0"/>
              <a:t>6 pulsed quadrupole timing scans</a:t>
            </a:r>
          </a:p>
          <a:p>
            <a:pPr marL="109537" lvl="1" indent="0">
              <a:buNone/>
            </a:pPr>
            <a:endParaRPr lang="en-US" dirty="0"/>
          </a:p>
          <a:p>
            <a:pPr lvl="1"/>
            <a:endParaRPr lang="en-US" dirty="0"/>
          </a:p>
          <a:p>
            <a:pPr lvl="1"/>
            <a:endParaRPr lang="en-US" dirty="0"/>
          </a:p>
          <a:p>
            <a:pPr lvl="1"/>
            <a:endParaRPr lang="en-US" dirty="0"/>
          </a:p>
          <a:p>
            <a:pPr marL="109537" lvl="1" indent="0">
              <a:buNone/>
            </a:pPr>
            <a:endParaRPr lang="en-US" dirty="0"/>
          </a:p>
          <a:p>
            <a:pPr lvl="1"/>
            <a:r>
              <a:rPr lang="en-US" dirty="0"/>
              <a:t>2 × 35 harmonic corrector scans (sin + cos)</a:t>
            </a:r>
          </a:p>
          <a:p>
            <a:endParaRPr lang="en-US" dirty="0"/>
          </a:p>
          <a:p>
            <a:endParaRPr lang="en-US" dirty="0"/>
          </a:p>
        </p:txBody>
      </p:sp>
      <p:sp>
        <p:nvSpPr>
          <p:cNvPr id="3" name="Title 2">
            <a:extLst>
              <a:ext uri="{FF2B5EF4-FFF2-40B4-BE49-F238E27FC236}">
                <a16:creationId xmlns:a16="http://schemas.microsoft.com/office/drawing/2014/main" id="{A76D8731-2D8B-A620-D850-67BF377D1A4E}"/>
              </a:ext>
            </a:extLst>
          </p:cNvPr>
          <p:cNvSpPr>
            <a:spLocks noGrp="1"/>
          </p:cNvSpPr>
          <p:nvPr>
            <p:ph type="title"/>
          </p:nvPr>
        </p:nvSpPr>
        <p:spPr/>
        <p:txBody>
          <a:bodyPr/>
          <a:lstStyle/>
          <a:p>
            <a:r>
              <a:rPr lang="en-US" dirty="0"/>
              <a:t>Tuning for polarization in the AGS</a:t>
            </a:r>
          </a:p>
        </p:txBody>
      </p:sp>
      <p:pic>
        <p:nvPicPr>
          <p:cNvPr id="7" name="Picture 7">
            <a:extLst>
              <a:ext uri="{FF2B5EF4-FFF2-40B4-BE49-F238E27FC236}">
                <a16:creationId xmlns:a16="http://schemas.microsoft.com/office/drawing/2014/main" id="{4CF83CA8-DC29-0BFD-404F-28023420FF03}"/>
              </a:ext>
            </a:extLst>
          </p:cNvPr>
          <p:cNvPicPr>
            <a:picLocks noChangeAspect="1" noChangeArrowheads="1"/>
          </p:cNvPicPr>
          <p:nvPr/>
        </p:nvPicPr>
        <p:blipFill>
          <a:blip r:embed="rId2"/>
          <a:srcRect/>
          <a:stretch>
            <a:fillRect/>
          </a:stretch>
        </p:blipFill>
        <p:spPr bwMode="auto">
          <a:xfrm>
            <a:off x="5405207" y="3429000"/>
            <a:ext cx="3319693" cy="2628900"/>
          </a:xfrm>
          <a:prstGeom prst="rect">
            <a:avLst/>
          </a:prstGeom>
          <a:noFill/>
          <a:ln w="9525">
            <a:noFill/>
            <a:miter lim="800000"/>
            <a:headEnd/>
            <a:tailEnd/>
          </a:ln>
          <a:effectLst/>
        </p:spPr>
      </p:pic>
      <p:pic>
        <p:nvPicPr>
          <p:cNvPr id="8" name="Picture 8">
            <a:extLst>
              <a:ext uri="{FF2B5EF4-FFF2-40B4-BE49-F238E27FC236}">
                <a16:creationId xmlns:a16="http://schemas.microsoft.com/office/drawing/2014/main" id="{E663EDCC-8A77-2492-3CB4-4FB068E881DB}"/>
              </a:ext>
            </a:extLst>
          </p:cNvPr>
          <p:cNvPicPr>
            <a:picLocks noChangeAspect="1" noChangeArrowheads="1"/>
          </p:cNvPicPr>
          <p:nvPr/>
        </p:nvPicPr>
        <p:blipFill>
          <a:blip r:embed="rId3"/>
          <a:srcRect/>
          <a:stretch>
            <a:fillRect/>
          </a:stretch>
        </p:blipFill>
        <p:spPr bwMode="auto">
          <a:xfrm>
            <a:off x="9182100" y="3278602"/>
            <a:ext cx="2514600" cy="3579398"/>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9740E923-C48A-FC42-6D00-1BB38C34214C}"/>
              </a:ext>
            </a:extLst>
          </p:cNvPr>
          <p:cNvPicPr>
            <a:picLocks noChangeAspect="1"/>
          </p:cNvPicPr>
          <p:nvPr/>
        </p:nvPicPr>
        <p:blipFill>
          <a:blip r:embed="rId4"/>
          <a:stretch>
            <a:fillRect/>
          </a:stretch>
        </p:blipFill>
        <p:spPr>
          <a:xfrm>
            <a:off x="1384300" y="4000500"/>
            <a:ext cx="3111500" cy="1143000"/>
          </a:xfrm>
          <a:prstGeom prst="rect">
            <a:avLst/>
          </a:prstGeom>
        </p:spPr>
      </p:pic>
    </p:spTree>
    <p:extLst>
      <p:ext uri="{BB962C8B-B14F-4D97-AF65-F5344CB8AC3E}">
        <p14:creationId xmlns:p14="http://schemas.microsoft.com/office/powerpoint/2010/main" val="328232317"/>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3.xml><?xml version="1.0" encoding="utf-8"?>
<a:theme xmlns:a="http://schemas.openxmlformats.org/drawingml/2006/main" name="1_RHIC operations revi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 and T Review July2015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 kW ERR template.potx" id="{F78BEF17-C9F6-DF40-B933-2767E7E5933F}" vid="{5CD317E9-F0C1-174D-A22D-0DD283A24DE1}"/>
    </a:ext>
  </a:extLst>
</a:theme>
</file>

<file path=ppt/theme/theme6.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7.xml><?xml version="1.0" encoding="utf-8"?>
<a:theme xmlns:a="http://schemas.openxmlformats.org/drawingml/2006/main" name="1_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8.xml><?xml version="1.0" encoding="utf-8"?>
<a:theme xmlns:a="http://schemas.openxmlformats.org/drawingml/2006/main" name="2_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Helvetica template.potx</Template>
  <TotalTime>265282</TotalTime>
  <Words>1488</Words>
  <Application>Microsoft Macintosh PowerPoint</Application>
  <PresentationFormat>Widescreen</PresentationFormat>
  <Paragraphs>137</Paragraphs>
  <Slides>16</Slides>
  <Notes>5</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34" baseType="lpstr">
      <vt:lpstr>Arial Unicode MS</vt:lpstr>
      <vt:lpstr>Arial</vt:lpstr>
      <vt:lpstr>Calibri</vt:lpstr>
      <vt:lpstr>CommercialPi BT</vt:lpstr>
      <vt:lpstr>Felix Titling</vt:lpstr>
      <vt:lpstr>Helvetica</vt:lpstr>
      <vt:lpstr>Symbol</vt:lpstr>
      <vt:lpstr>Times New Roman</vt:lpstr>
      <vt:lpstr>Wingdings</vt:lpstr>
      <vt:lpstr>1_Default Design</vt:lpstr>
      <vt:lpstr>BNL</vt:lpstr>
      <vt:lpstr>1_RHIC operations review template</vt:lpstr>
      <vt:lpstr>Font and logo master</vt:lpstr>
      <vt:lpstr>1_S and T Review July2015 Template</vt:lpstr>
      <vt:lpstr>1_Fermilab_PPT_090915</vt:lpstr>
      <vt:lpstr>1_BNL</vt:lpstr>
      <vt:lpstr>2_BNL</vt:lpstr>
      <vt:lpstr>Document</vt:lpstr>
      <vt:lpstr>What should be learned for the EIC from accelerating polarized protons in the AGS</vt:lpstr>
      <vt:lpstr>History of accelerating polarized protons in the AGS without partial Siberian snakes</vt:lpstr>
      <vt:lpstr>Relevance for polarized electron injector of the EIC</vt:lpstr>
      <vt:lpstr>Spin Dynamics in Rings</vt:lpstr>
      <vt:lpstr>Depolarizing Spin Resonances</vt:lpstr>
      <vt:lpstr>Polarized Proton Accelerations at the ANL ZGS</vt:lpstr>
      <vt:lpstr>First Effort to Accelerate Polarized Protons in AGS</vt:lpstr>
      <vt:lpstr>First Effort to Accelerate Polarized Protons in AGS (cont’d)</vt:lpstr>
      <vt:lpstr>Tuning for polarization in the AGS</vt:lpstr>
      <vt:lpstr>Measured imperfection resonances in the AGS</vt:lpstr>
      <vt:lpstr>AGS polarimeters</vt:lpstr>
      <vt:lpstr>Polarized protons acceleration with  partial Siberian snakes</vt:lpstr>
      <vt:lpstr>Accelerating polarized beams in an RCS w/o Siberian snakes</vt:lpstr>
      <vt:lpstr>Lessons from accelerating polarized protons in the AGS without partial snakes</vt:lpstr>
      <vt:lpstr>Back-up slides</vt:lpstr>
      <vt:lpstr>RHIC – First Polarized Hadron Collider</vt:lpstr>
    </vt:vector>
  </TitlesOfParts>
  <Company>Brookhaven National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Gateway Client</dc:creator>
  <cp:lastModifiedBy>Roser, Thomas</cp:lastModifiedBy>
  <cp:revision>1117</cp:revision>
  <cp:lastPrinted>2019-02-11T18:59:39Z</cp:lastPrinted>
  <dcterms:created xsi:type="dcterms:W3CDTF">2011-02-21T05:12:41Z</dcterms:created>
  <dcterms:modified xsi:type="dcterms:W3CDTF">2025-03-10T01:39:13Z</dcterms:modified>
</cp:coreProperties>
</file>