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9" r:id="rId3"/>
    <p:sldId id="262" r:id="rId4"/>
    <p:sldId id="264" r:id="rId5"/>
    <p:sldId id="265" r:id="rId6"/>
    <p:sldId id="491" r:id="rId7"/>
    <p:sldId id="492" r:id="rId8"/>
    <p:sldId id="499" r:id="rId9"/>
    <p:sldId id="266" r:id="rId10"/>
    <p:sldId id="295" r:id="rId11"/>
    <p:sldId id="490" r:id="rId12"/>
    <p:sldId id="495" r:id="rId13"/>
    <p:sldId id="496" r:id="rId14"/>
    <p:sldId id="498" r:id="rId15"/>
    <p:sldId id="258" r:id="rId16"/>
    <p:sldId id="497" r:id="rId17"/>
    <p:sldId id="810" r:id="rId18"/>
    <p:sldId id="811" r:id="rId19"/>
    <p:sldId id="500" r:id="rId20"/>
    <p:sldId id="501" r:id="rId21"/>
    <p:sldId id="493" r:id="rId22"/>
    <p:sldId id="494" r:id="rId23"/>
    <p:sldId id="489" r:id="rId24"/>
    <p:sldId id="504" r:id="rId25"/>
    <p:sldId id="503" r:id="rId26"/>
    <p:sldId id="505" r:id="rId27"/>
    <p:sldId id="267" r:id="rId28"/>
    <p:sldId id="303" r:id="rId29"/>
    <p:sldId id="305" r:id="rId30"/>
    <p:sldId id="299" r:id="rId31"/>
    <p:sldId id="260" r:id="rId32"/>
    <p:sldId id="300" r:id="rId33"/>
    <p:sldId id="80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6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rookhavenlab-my.sharepoint.com/personal/zeno_bnl_gov/Documents/IntensityScanAU3AU4ipm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rookhavenlab-my.sharepoint.com/personal/zeno_bnl_gov/Documents/IntensityScanAU3AU4ipm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95% Normalized Emittance vs. Intensity for AU4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Horizontal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0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0.38304960652705028"/>
                  <c:y val="-0.1159875738565423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Horizontal Fit:</a:t>
                    </a:r>
                  </a:p>
                  <a:p>
                    <a:pPr>
                      <a:defRPr/>
                    </a:pPr>
                    <a:r>
                      <a:rPr lang="en-US" baseline="0"/>
                      <a:t> y= 1.4404x</a:t>
                    </a:r>
                    <a:r>
                      <a:rPr lang="en-US" baseline="30000"/>
                      <a:t>2</a:t>
                    </a:r>
                    <a:r>
                      <a:rPr lang="en-US" baseline="0"/>
                      <a:t> - 1.3894x + 10.611</a:t>
                    </a:r>
                    <a:br>
                      <a:rPr lang="en-US" baseline="0"/>
                    </a:br>
                    <a:r>
                      <a:rPr lang="en-US" baseline="0"/>
                      <a:t>R² = 0.987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'AU4'!$F$99:$F$217</c:f>
              <c:numCache>
                <c:formatCode>General</c:formatCode>
                <c:ptCount val="119"/>
                <c:pt idx="0">
                  <c:v>3.01</c:v>
                </c:pt>
                <c:pt idx="1">
                  <c:v>3.06</c:v>
                </c:pt>
                <c:pt idx="2">
                  <c:v>2.98</c:v>
                </c:pt>
                <c:pt idx="3">
                  <c:v>2.96</c:v>
                </c:pt>
                <c:pt idx="4">
                  <c:v>3.06</c:v>
                </c:pt>
                <c:pt idx="5">
                  <c:v>3.02</c:v>
                </c:pt>
                <c:pt idx="6">
                  <c:v>3.1</c:v>
                </c:pt>
                <c:pt idx="7">
                  <c:v>2.99</c:v>
                </c:pt>
                <c:pt idx="8">
                  <c:v>3</c:v>
                </c:pt>
                <c:pt idx="9">
                  <c:v>3.01</c:v>
                </c:pt>
                <c:pt idx="10">
                  <c:v>2.75</c:v>
                </c:pt>
                <c:pt idx="11">
                  <c:v>2.77</c:v>
                </c:pt>
                <c:pt idx="12">
                  <c:v>2.76</c:v>
                </c:pt>
                <c:pt idx="13">
                  <c:v>2.78</c:v>
                </c:pt>
                <c:pt idx="14">
                  <c:v>2.78</c:v>
                </c:pt>
                <c:pt idx="15">
                  <c:v>2.81</c:v>
                </c:pt>
                <c:pt idx="16">
                  <c:v>2.85</c:v>
                </c:pt>
                <c:pt idx="17">
                  <c:v>2.8</c:v>
                </c:pt>
                <c:pt idx="18">
                  <c:v>2.86</c:v>
                </c:pt>
                <c:pt idx="19">
                  <c:v>2.82</c:v>
                </c:pt>
                <c:pt idx="20">
                  <c:v>2.64</c:v>
                </c:pt>
                <c:pt idx="21">
                  <c:v>2.59</c:v>
                </c:pt>
                <c:pt idx="22">
                  <c:v>2.61</c:v>
                </c:pt>
                <c:pt idx="23">
                  <c:v>2.56</c:v>
                </c:pt>
                <c:pt idx="24">
                  <c:v>2.6</c:v>
                </c:pt>
                <c:pt idx="25">
                  <c:v>2.63</c:v>
                </c:pt>
                <c:pt idx="26">
                  <c:v>2.65</c:v>
                </c:pt>
                <c:pt idx="27">
                  <c:v>2.65</c:v>
                </c:pt>
                <c:pt idx="28">
                  <c:v>2.6</c:v>
                </c:pt>
                <c:pt idx="29">
                  <c:v>2.62</c:v>
                </c:pt>
                <c:pt idx="30">
                  <c:v>2.39</c:v>
                </c:pt>
                <c:pt idx="31">
                  <c:v>2.48</c:v>
                </c:pt>
                <c:pt idx="32">
                  <c:v>2.4</c:v>
                </c:pt>
                <c:pt idx="33">
                  <c:v>2.41</c:v>
                </c:pt>
                <c:pt idx="34">
                  <c:v>2.41</c:v>
                </c:pt>
                <c:pt idx="35">
                  <c:v>2.36</c:v>
                </c:pt>
                <c:pt idx="36">
                  <c:v>2.41</c:v>
                </c:pt>
                <c:pt idx="37">
                  <c:v>2.42</c:v>
                </c:pt>
                <c:pt idx="38">
                  <c:v>2.38</c:v>
                </c:pt>
                <c:pt idx="39">
                  <c:v>2.37</c:v>
                </c:pt>
                <c:pt idx="40">
                  <c:v>2.14</c:v>
                </c:pt>
                <c:pt idx="41">
                  <c:v>2.14</c:v>
                </c:pt>
                <c:pt idx="42">
                  <c:v>2.2000000000000002</c:v>
                </c:pt>
                <c:pt idx="43">
                  <c:v>2.15</c:v>
                </c:pt>
                <c:pt idx="44">
                  <c:v>2.15</c:v>
                </c:pt>
                <c:pt idx="45">
                  <c:v>2.15</c:v>
                </c:pt>
                <c:pt idx="46">
                  <c:v>2.13</c:v>
                </c:pt>
                <c:pt idx="47">
                  <c:v>2.17</c:v>
                </c:pt>
                <c:pt idx="48">
                  <c:v>2.16</c:v>
                </c:pt>
                <c:pt idx="49">
                  <c:v>2.16</c:v>
                </c:pt>
                <c:pt idx="50">
                  <c:v>1.99</c:v>
                </c:pt>
                <c:pt idx="51">
                  <c:v>1.98</c:v>
                </c:pt>
                <c:pt idx="52">
                  <c:v>1.96</c:v>
                </c:pt>
                <c:pt idx="53">
                  <c:v>2.02</c:v>
                </c:pt>
                <c:pt idx="54">
                  <c:v>1.91</c:v>
                </c:pt>
                <c:pt idx="55">
                  <c:v>1.99</c:v>
                </c:pt>
                <c:pt idx="56">
                  <c:v>1.96</c:v>
                </c:pt>
                <c:pt idx="57">
                  <c:v>1.97</c:v>
                </c:pt>
                <c:pt idx="58">
                  <c:v>1.97</c:v>
                </c:pt>
                <c:pt idx="59">
                  <c:v>1.92</c:v>
                </c:pt>
                <c:pt idx="60">
                  <c:v>1.81</c:v>
                </c:pt>
                <c:pt idx="61">
                  <c:v>1.8</c:v>
                </c:pt>
                <c:pt idx="62">
                  <c:v>1.85</c:v>
                </c:pt>
                <c:pt idx="63">
                  <c:v>1.78</c:v>
                </c:pt>
                <c:pt idx="64">
                  <c:v>1.84</c:v>
                </c:pt>
                <c:pt idx="65">
                  <c:v>1.82</c:v>
                </c:pt>
                <c:pt idx="66">
                  <c:v>1.85</c:v>
                </c:pt>
                <c:pt idx="67">
                  <c:v>1.85</c:v>
                </c:pt>
                <c:pt idx="68">
                  <c:v>1.82</c:v>
                </c:pt>
                <c:pt idx="69">
                  <c:v>1.82</c:v>
                </c:pt>
                <c:pt idx="70">
                  <c:v>1.59</c:v>
                </c:pt>
                <c:pt idx="71">
                  <c:v>1.54</c:v>
                </c:pt>
                <c:pt idx="72">
                  <c:v>1.56</c:v>
                </c:pt>
                <c:pt idx="73">
                  <c:v>1.57</c:v>
                </c:pt>
                <c:pt idx="74">
                  <c:v>1.54</c:v>
                </c:pt>
                <c:pt idx="75">
                  <c:v>1.57</c:v>
                </c:pt>
                <c:pt idx="76">
                  <c:v>1.54</c:v>
                </c:pt>
                <c:pt idx="77">
                  <c:v>1.55</c:v>
                </c:pt>
                <c:pt idx="78">
                  <c:v>1.58</c:v>
                </c:pt>
                <c:pt idx="79">
                  <c:v>1.56</c:v>
                </c:pt>
                <c:pt idx="80">
                  <c:v>1.42</c:v>
                </c:pt>
                <c:pt idx="81">
                  <c:v>1.4</c:v>
                </c:pt>
                <c:pt idx="82">
                  <c:v>1.39</c:v>
                </c:pt>
                <c:pt idx="83">
                  <c:v>1.43</c:v>
                </c:pt>
                <c:pt idx="84">
                  <c:v>1.38</c:v>
                </c:pt>
                <c:pt idx="85">
                  <c:v>1.41</c:v>
                </c:pt>
                <c:pt idx="86">
                  <c:v>1.41</c:v>
                </c:pt>
                <c:pt idx="87">
                  <c:v>1.41</c:v>
                </c:pt>
                <c:pt idx="88">
                  <c:v>1.38</c:v>
                </c:pt>
                <c:pt idx="89">
                  <c:v>1.41</c:v>
                </c:pt>
                <c:pt idx="90">
                  <c:v>1.17</c:v>
                </c:pt>
                <c:pt idx="91">
                  <c:v>1.18</c:v>
                </c:pt>
                <c:pt idx="92">
                  <c:v>1.1499999999999999</c:v>
                </c:pt>
                <c:pt idx="93">
                  <c:v>1.18</c:v>
                </c:pt>
                <c:pt idx="94">
                  <c:v>1.2</c:v>
                </c:pt>
                <c:pt idx="95">
                  <c:v>1.17</c:v>
                </c:pt>
                <c:pt idx="96">
                  <c:v>1.1299999999999999</c:v>
                </c:pt>
                <c:pt idx="97">
                  <c:v>1.18</c:v>
                </c:pt>
                <c:pt idx="98">
                  <c:v>1.17</c:v>
                </c:pt>
                <c:pt idx="99">
                  <c:v>0.96</c:v>
                </c:pt>
                <c:pt idx="100">
                  <c:v>1.01</c:v>
                </c:pt>
                <c:pt idx="101">
                  <c:v>0.96</c:v>
                </c:pt>
                <c:pt idx="102">
                  <c:v>1.02</c:v>
                </c:pt>
                <c:pt idx="103">
                  <c:v>0.97</c:v>
                </c:pt>
                <c:pt idx="104">
                  <c:v>1.02</c:v>
                </c:pt>
                <c:pt idx="105">
                  <c:v>0.99</c:v>
                </c:pt>
                <c:pt idx="106">
                  <c:v>0.99</c:v>
                </c:pt>
                <c:pt idx="107">
                  <c:v>1</c:v>
                </c:pt>
                <c:pt idx="108">
                  <c:v>0.96</c:v>
                </c:pt>
                <c:pt idx="109">
                  <c:v>0.81</c:v>
                </c:pt>
                <c:pt idx="110">
                  <c:v>0.82</c:v>
                </c:pt>
                <c:pt idx="111">
                  <c:v>0.79</c:v>
                </c:pt>
                <c:pt idx="112">
                  <c:v>0.83</c:v>
                </c:pt>
                <c:pt idx="113">
                  <c:v>0.8</c:v>
                </c:pt>
                <c:pt idx="114">
                  <c:v>0.8</c:v>
                </c:pt>
                <c:pt idx="115">
                  <c:v>0.81</c:v>
                </c:pt>
                <c:pt idx="116">
                  <c:v>0.86</c:v>
                </c:pt>
                <c:pt idx="117">
                  <c:v>0.8</c:v>
                </c:pt>
                <c:pt idx="118">
                  <c:v>0.81</c:v>
                </c:pt>
              </c:numCache>
            </c:numRef>
          </c:xVal>
          <c:yVal>
            <c:numRef>
              <c:f>'AU4'!$D$99:$D$217</c:f>
              <c:numCache>
                <c:formatCode>General</c:formatCode>
                <c:ptCount val="119"/>
                <c:pt idx="0">
                  <c:v>19.956666666666667</c:v>
                </c:pt>
                <c:pt idx="1">
                  <c:v>19.213333333333335</c:v>
                </c:pt>
                <c:pt idx="2">
                  <c:v>19.053333333333331</c:v>
                </c:pt>
                <c:pt idx="3">
                  <c:v>19.846666666666668</c:v>
                </c:pt>
                <c:pt idx="4">
                  <c:v>19.503333333333334</c:v>
                </c:pt>
                <c:pt idx="5">
                  <c:v>20.286666666666665</c:v>
                </c:pt>
                <c:pt idx="6">
                  <c:v>19.546666666666667</c:v>
                </c:pt>
                <c:pt idx="7">
                  <c:v>19.14</c:v>
                </c:pt>
                <c:pt idx="8">
                  <c:v>20.133333333333336</c:v>
                </c:pt>
                <c:pt idx="9">
                  <c:v>19.526666666666667</c:v>
                </c:pt>
                <c:pt idx="10">
                  <c:v>18.419999999999998</c:v>
                </c:pt>
                <c:pt idx="11">
                  <c:v>17.803333333333331</c:v>
                </c:pt>
                <c:pt idx="12">
                  <c:v>18.150000000000002</c:v>
                </c:pt>
                <c:pt idx="13">
                  <c:v>18.47</c:v>
                </c:pt>
                <c:pt idx="14">
                  <c:v>17.786666666666665</c:v>
                </c:pt>
                <c:pt idx="15">
                  <c:v>18.296666666666667</c:v>
                </c:pt>
                <c:pt idx="16">
                  <c:v>18.323333333333334</c:v>
                </c:pt>
                <c:pt idx="17">
                  <c:v>17.43</c:v>
                </c:pt>
                <c:pt idx="18">
                  <c:v>18.786666666666665</c:v>
                </c:pt>
                <c:pt idx="19">
                  <c:v>17.760000000000002</c:v>
                </c:pt>
                <c:pt idx="20">
                  <c:v>16.64</c:v>
                </c:pt>
                <c:pt idx="21">
                  <c:v>16.959999999999997</c:v>
                </c:pt>
                <c:pt idx="22">
                  <c:v>16.333333333333332</c:v>
                </c:pt>
                <c:pt idx="23">
                  <c:v>16.753333333333334</c:v>
                </c:pt>
                <c:pt idx="24">
                  <c:v>16.64</c:v>
                </c:pt>
                <c:pt idx="25">
                  <c:v>16.826666666666668</c:v>
                </c:pt>
                <c:pt idx="26">
                  <c:v>16.543333333333333</c:v>
                </c:pt>
                <c:pt idx="27">
                  <c:v>16.8</c:v>
                </c:pt>
                <c:pt idx="28">
                  <c:v>16.236666666666668</c:v>
                </c:pt>
                <c:pt idx="29">
                  <c:v>16.733333333333334</c:v>
                </c:pt>
                <c:pt idx="30">
                  <c:v>15.51</c:v>
                </c:pt>
                <c:pt idx="31">
                  <c:v>15.476666666666665</c:v>
                </c:pt>
                <c:pt idx="32">
                  <c:v>14.983333333333334</c:v>
                </c:pt>
                <c:pt idx="33">
                  <c:v>15.156666666666666</c:v>
                </c:pt>
                <c:pt idx="34">
                  <c:v>15.296666666666667</c:v>
                </c:pt>
                <c:pt idx="35">
                  <c:v>16.133333333333336</c:v>
                </c:pt>
                <c:pt idx="36">
                  <c:v>16.133333333333336</c:v>
                </c:pt>
                <c:pt idx="37">
                  <c:v>15.94</c:v>
                </c:pt>
                <c:pt idx="38">
                  <c:v>15.556666666666667</c:v>
                </c:pt>
                <c:pt idx="39">
                  <c:v>15.616666666666667</c:v>
                </c:pt>
                <c:pt idx="40">
                  <c:v>14.36</c:v>
                </c:pt>
                <c:pt idx="41">
                  <c:v>14.550000000000002</c:v>
                </c:pt>
                <c:pt idx="42">
                  <c:v>14.543333333333331</c:v>
                </c:pt>
                <c:pt idx="43">
                  <c:v>14.216666666666667</c:v>
                </c:pt>
                <c:pt idx="44">
                  <c:v>14.450000000000001</c:v>
                </c:pt>
                <c:pt idx="45">
                  <c:v>14.203333333333333</c:v>
                </c:pt>
                <c:pt idx="46">
                  <c:v>14.5</c:v>
                </c:pt>
                <c:pt idx="47">
                  <c:v>14.08</c:v>
                </c:pt>
                <c:pt idx="48">
                  <c:v>14.54</c:v>
                </c:pt>
                <c:pt idx="49">
                  <c:v>14.433333333333332</c:v>
                </c:pt>
                <c:pt idx="50">
                  <c:v>13.43</c:v>
                </c:pt>
                <c:pt idx="51">
                  <c:v>13.036666666666667</c:v>
                </c:pt>
                <c:pt idx="52">
                  <c:v>13.436666666666667</c:v>
                </c:pt>
                <c:pt idx="53">
                  <c:v>13.446666666666665</c:v>
                </c:pt>
                <c:pt idx="54">
                  <c:v>13.283333333333333</c:v>
                </c:pt>
                <c:pt idx="55">
                  <c:v>13.086666666666666</c:v>
                </c:pt>
                <c:pt idx="56">
                  <c:v>13.17</c:v>
                </c:pt>
                <c:pt idx="57">
                  <c:v>13.323333333333332</c:v>
                </c:pt>
                <c:pt idx="58">
                  <c:v>13.313333333333333</c:v>
                </c:pt>
                <c:pt idx="59">
                  <c:v>13.143333333333333</c:v>
                </c:pt>
                <c:pt idx="60">
                  <c:v>12.68</c:v>
                </c:pt>
                <c:pt idx="61">
                  <c:v>12.729999999999999</c:v>
                </c:pt>
                <c:pt idx="62">
                  <c:v>12.966666666666667</c:v>
                </c:pt>
                <c:pt idx="63">
                  <c:v>12.613333333333332</c:v>
                </c:pt>
                <c:pt idx="64">
                  <c:v>12.676666666666668</c:v>
                </c:pt>
                <c:pt idx="65">
                  <c:v>13.07</c:v>
                </c:pt>
                <c:pt idx="66">
                  <c:v>12.86</c:v>
                </c:pt>
                <c:pt idx="67">
                  <c:v>12.85</c:v>
                </c:pt>
                <c:pt idx="68">
                  <c:v>12.770000000000001</c:v>
                </c:pt>
                <c:pt idx="69">
                  <c:v>12.686666666666666</c:v>
                </c:pt>
                <c:pt idx="70">
                  <c:v>11.986666666666666</c:v>
                </c:pt>
                <c:pt idx="71">
                  <c:v>12.066666666666665</c:v>
                </c:pt>
                <c:pt idx="72">
                  <c:v>12.566666666666668</c:v>
                </c:pt>
                <c:pt idx="73">
                  <c:v>11.616666666666667</c:v>
                </c:pt>
                <c:pt idx="74">
                  <c:v>12.013333333333334</c:v>
                </c:pt>
                <c:pt idx="75">
                  <c:v>11.466666666666667</c:v>
                </c:pt>
                <c:pt idx="76">
                  <c:v>12.603333333333333</c:v>
                </c:pt>
                <c:pt idx="77">
                  <c:v>12</c:v>
                </c:pt>
                <c:pt idx="78">
                  <c:v>12.273333333333333</c:v>
                </c:pt>
                <c:pt idx="79">
                  <c:v>11.816666666666668</c:v>
                </c:pt>
                <c:pt idx="80">
                  <c:v>11.646666666666667</c:v>
                </c:pt>
                <c:pt idx="81">
                  <c:v>11.659999999999998</c:v>
                </c:pt>
                <c:pt idx="82">
                  <c:v>11.530000000000001</c:v>
                </c:pt>
                <c:pt idx="83">
                  <c:v>11.469999999999999</c:v>
                </c:pt>
                <c:pt idx="84">
                  <c:v>11.469999999999999</c:v>
                </c:pt>
                <c:pt idx="85">
                  <c:v>11.82</c:v>
                </c:pt>
                <c:pt idx="86">
                  <c:v>12.056666666666667</c:v>
                </c:pt>
                <c:pt idx="87">
                  <c:v>11.816666666666668</c:v>
                </c:pt>
                <c:pt idx="88">
                  <c:v>11.443333333333333</c:v>
                </c:pt>
                <c:pt idx="89">
                  <c:v>11.783333333333333</c:v>
                </c:pt>
                <c:pt idx="90">
                  <c:v>11.136666666666665</c:v>
                </c:pt>
                <c:pt idx="91">
                  <c:v>10.863333333333335</c:v>
                </c:pt>
                <c:pt idx="92">
                  <c:v>11.196666666666667</c:v>
                </c:pt>
                <c:pt idx="93">
                  <c:v>11.363333333333335</c:v>
                </c:pt>
                <c:pt idx="94">
                  <c:v>10.913333333333334</c:v>
                </c:pt>
                <c:pt idx="95">
                  <c:v>10.706666666666665</c:v>
                </c:pt>
                <c:pt idx="96">
                  <c:v>10.839999999999998</c:v>
                </c:pt>
                <c:pt idx="97">
                  <c:v>10.716666666666667</c:v>
                </c:pt>
                <c:pt idx="98">
                  <c:v>10.986666666666666</c:v>
                </c:pt>
                <c:pt idx="99">
                  <c:v>10.096666666666666</c:v>
                </c:pt>
                <c:pt idx="100">
                  <c:v>10.763333333333334</c:v>
                </c:pt>
                <c:pt idx="101">
                  <c:v>10.516666666666667</c:v>
                </c:pt>
                <c:pt idx="102">
                  <c:v>10.89</c:v>
                </c:pt>
                <c:pt idx="103">
                  <c:v>11.126666666666665</c:v>
                </c:pt>
                <c:pt idx="104">
                  <c:v>10.926666666666668</c:v>
                </c:pt>
                <c:pt idx="105">
                  <c:v>10.366666666666667</c:v>
                </c:pt>
                <c:pt idx="106">
                  <c:v>10.733333333333334</c:v>
                </c:pt>
                <c:pt idx="107">
                  <c:v>10.45</c:v>
                </c:pt>
                <c:pt idx="108">
                  <c:v>10.586666666666666</c:v>
                </c:pt>
                <c:pt idx="109">
                  <c:v>10.326666666666666</c:v>
                </c:pt>
                <c:pt idx="110">
                  <c:v>10.01</c:v>
                </c:pt>
                <c:pt idx="111">
                  <c:v>10.26</c:v>
                </c:pt>
                <c:pt idx="112">
                  <c:v>10.433333333333334</c:v>
                </c:pt>
                <c:pt idx="113">
                  <c:v>10.643333333333333</c:v>
                </c:pt>
                <c:pt idx="114">
                  <c:v>10.57</c:v>
                </c:pt>
                <c:pt idx="115">
                  <c:v>10.366666666666665</c:v>
                </c:pt>
                <c:pt idx="116">
                  <c:v>10.153333333333334</c:v>
                </c:pt>
                <c:pt idx="117">
                  <c:v>10.043333333333335</c:v>
                </c:pt>
                <c:pt idx="118">
                  <c:v>10.68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DB-8941-B849-AEEBCE6B6BFC}"/>
            </c:ext>
          </c:extLst>
        </c:ser>
        <c:ser>
          <c:idx val="1"/>
          <c:order val="1"/>
          <c:tx>
            <c:v>Vertical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0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0.37659693975927488"/>
                  <c:y val="0.1742080761363705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Vertical Fit</a:t>
                    </a:r>
                  </a:p>
                  <a:p>
                    <a:pPr>
                      <a:defRPr/>
                    </a:pPr>
                    <a:r>
                      <a:rPr lang="en-US" baseline="0" dirty="0"/>
                      <a:t> y= 1.6767x</a:t>
                    </a:r>
                    <a:r>
                      <a:rPr lang="en-US" baseline="30000" dirty="0"/>
                      <a:t>2</a:t>
                    </a:r>
                    <a:r>
                      <a:rPr lang="en-US" baseline="0" dirty="0"/>
                      <a:t> - 2.3782x + 10.597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0.945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'AU4'!$F$99:$F$217</c:f>
              <c:numCache>
                <c:formatCode>General</c:formatCode>
                <c:ptCount val="119"/>
                <c:pt idx="0">
                  <c:v>3.01</c:v>
                </c:pt>
                <c:pt idx="1">
                  <c:v>3.06</c:v>
                </c:pt>
                <c:pt idx="2">
                  <c:v>2.98</c:v>
                </c:pt>
                <c:pt idx="3">
                  <c:v>2.96</c:v>
                </c:pt>
                <c:pt idx="4">
                  <c:v>3.06</c:v>
                </c:pt>
                <c:pt idx="5">
                  <c:v>3.02</c:v>
                </c:pt>
                <c:pt idx="6">
                  <c:v>3.1</c:v>
                </c:pt>
                <c:pt idx="7">
                  <c:v>2.99</c:v>
                </c:pt>
                <c:pt idx="8">
                  <c:v>3</c:v>
                </c:pt>
                <c:pt idx="9">
                  <c:v>3.01</c:v>
                </c:pt>
                <c:pt idx="10">
                  <c:v>2.75</c:v>
                </c:pt>
                <c:pt idx="11">
                  <c:v>2.77</c:v>
                </c:pt>
                <c:pt idx="12">
                  <c:v>2.76</c:v>
                </c:pt>
                <c:pt idx="13">
                  <c:v>2.78</c:v>
                </c:pt>
                <c:pt idx="14">
                  <c:v>2.78</c:v>
                </c:pt>
                <c:pt idx="15">
                  <c:v>2.81</c:v>
                </c:pt>
                <c:pt idx="16">
                  <c:v>2.85</c:v>
                </c:pt>
                <c:pt idx="17">
                  <c:v>2.8</c:v>
                </c:pt>
                <c:pt idx="18">
                  <c:v>2.86</c:v>
                </c:pt>
                <c:pt idx="19">
                  <c:v>2.82</c:v>
                </c:pt>
                <c:pt idx="20">
                  <c:v>2.64</c:v>
                </c:pt>
                <c:pt idx="21">
                  <c:v>2.59</c:v>
                </c:pt>
                <c:pt idx="22">
                  <c:v>2.61</c:v>
                </c:pt>
                <c:pt idx="23">
                  <c:v>2.56</c:v>
                </c:pt>
                <c:pt idx="24">
                  <c:v>2.6</c:v>
                </c:pt>
                <c:pt idx="25">
                  <c:v>2.63</c:v>
                </c:pt>
                <c:pt idx="26">
                  <c:v>2.65</c:v>
                </c:pt>
                <c:pt idx="27">
                  <c:v>2.65</c:v>
                </c:pt>
                <c:pt idx="28">
                  <c:v>2.6</c:v>
                </c:pt>
                <c:pt idx="29">
                  <c:v>2.62</c:v>
                </c:pt>
                <c:pt idx="30">
                  <c:v>2.39</c:v>
                </c:pt>
                <c:pt idx="31">
                  <c:v>2.48</c:v>
                </c:pt>
                <c:pt idx="32">
                  <c:v>2.4</c:v>
                </c:pt>
                <c:pt idx="33">
                  <c:v>2.41</c:v>
                </c:pt>
                <c:pt idx="34">
                  <c:v>2.41</c:v>
                </c:pt>
                <c:pt idx="35">
                  <c:v>2.36</c:v>
                </c:pt>
                <c:pt idx="36">
                  <c:v>2.41</c:v>
                </c:pt>
                <c:pt idx="37">
                  <c:v>2.42</c:v>
                </c:pt>
                <c:pt idx="38">
                  <c:v>2.38</c:v>
                </c:pt>
                <c:pt idx="39">
                  <c:v>2.37</c:v>
                </c:pt>
                <c:pt idx="40">
                  <c:v>2.14</c:v>
                </c:pt>
                <c:pt idx="41">
                  <c:v>2.14</c:v>
                </c:pt>
                <c:pt idx="42">
                  <c:v>2.2000000000000002</c:v>
                </c:pt>
                <c:pt idx="43">
                  <c:v>2.15</c:v>
                </c:pt>
                <c:pt idx="44">
                  <c:v>2.15</c:v>
                </c:pt>
                <c:pt idx="45">
                  <c:v>2.15</c:v>
                </c:pt>
                <c:pt idx="46">
                  <c:v>2.13</c:v>
                </c:pt>
                <c:pt idx="47">
                  <c:v>2.17</c:v>
                </c:pt>
                <c:pt idx="48">
                  <c:v>2.16</c:v>
                </c:pt>
                <c:pt idx="49">
                  <c:v>2.16</c:v>
                </c:pt>
                <c:pt idx="50">
                  <c:v>1.99</c:v>
                </c:pt>
                <c:pt idx="51">
                  <c:v>1.98</c:v>
                </c:pt>
                <c:pt idx="52">
                  <c:v>1.96</c:v>
                </c:pt>
                <c:pt idx="53">
                  <c:v>2.02</c:v>
                </c:pt>
                <c:pt idx="54">
                  <c:v>1.91</c:v>
                </c:pt>
                <c:pt idx="55">
                  <c:v>1.99</c:v>
                </c:pt>
                <c:pt idx="56">
                  <c:v>1.96</c:v>
                </c:pt>
                <c:pt idx="57">
                  <c:v>1.97</c:v>
                </c:pt>
                <c:pt idx="58">
                  <c:v>1.97</c:v>
                </c:pt>
                <c:pt idx="59">
                  <c:v>1.92</c:v>
                </c:pt>
                <c:pt idx="60">
                  <c:v>1.81</c:v>
                </c:pt>
                <c:pt idx="61">
                  <c:v>1.8</c:v>
                </c:pt>
                <c:pt idx="62">
                  <c:v>1.85</c:v>
                </c:pt>
                <c:pt idx="63">
                  <c:v>1.78</c:v>
                </c:pt>
                <c:pt idx="64">
                  <c:v>1.84</c:v>
                </c:pt>
                <c:pt idx="65">
                  <c:v>1.82</c:v>
                </c:pt>
                <c:pt idx="66">
                  <c:v>1.85</c:v>
                </c:pt>
                <c:pt idx="67">
                  <c:v>1.85</c:v>
                </c:pt>
                <c:pt idx="68">
                  <c:v>1.82</c:v>
                </c:pt>
                <c:pt idx="69">
                  <c:v>1.82</c:v>
                </c:pt>
                <c:pt idx="70">
                  <c:v>1.59</c:v>
                </c:pt>
                <c:pt idx="71">
                  <c:v>1.54</c:v>
                </c:pt>
                <c:pt idx="72">
                  <c:v>1.56</c:v>
                </c:pt>
                <c:pt idx="73">
                  <c:v>1.57</c:v>
                </c:pt>
                <c:pt idx="74">
                  <c:v>1.54</c:v>
                </c:pt>
                <c:pt idx="75">
                  <c:v>1.57</c:v>
                </c:pt>
                <c:pt idx="76">
                  <c:v>1.54</c:v>
                </c:pt>
                <c:pt idx="77">
                  <c:v>1.55</c:v>
                </c:pt>
                <c:pt idx="78">
                  <c:v>1.58</c:v>
                </c:pt>
                <c:pt idx="79">
                  <c:v>1.56</c:v>
                </c:pt>
                <c:pt idx="80">
                  <c:v>1.42</c:v>
                </c:pt>
                <c:pt idx="81">
                  <c:v>1.4</c:v>
                </c:pt>
                <c:pt idx="82">
                  <c:v>1.39</c:v>
                </c:pt>
                <c:pt idx="83">
                  <c:v>1.43</c:v>
                </c:pt>
                <c:pt idx="84">
                  <c:v>1.38</c:v>
                </c:pt>
                <c:pt idx="85">
                  <c:v>1.41</c:v>
                </c:pt>
                <c:pt idx="86">
                  <c:v>1.41</c:v>
                </c:pt>
                <c:pt idx="87">
                  <c:v>1.41</c:v>
                </c:pt>
                <c:pt idx="88">
                  <c:v>1.38</c:v>
                </c:pt>
                <c:pt idx="89">
                  <c:v>1.41</c:v>
                </c:pt>
                <c:pt idx="90">
                  <c:v>1.17</c:v>
                </c:pt>
                <c:pt idx="91">
                  <c:v>1.18</c:v>
                </c:pt>
                <c:pt idx="92">
                  <c:v>1.1499999999999999</c:v>
                </c:pt>
                <c:pt idx="93">
                  <c:v>1.18</c:v>
                </c:pt>
                <c:pt idx="94">
                  <c:v>1.2</c:v>
                </c:pt>
                <c:pt idx="95">
                  <c:v>1.17</c:v>
                </c:pt>
                <c:pt idx="96">
                  <c:v>1.1299999999999999</c:v>
                </c:pt>
                <c:pt idx="97">
                  <c:v>1.18</c:v>
                </c:pt>
                <c:pt idx="98">
                  <c:v>1.17</c:v>
                </c:pt>
                <c:pt idx="99">
                  <c:v>0.96</c:v>
                </c:pt>
                <c:pt idx="100">
                  <c:v>1.01</c:v>
                </c:pt>
                <c:pt idx="101">
                  <c:v>0.96</c:v>
                </c:pt>
                <c:pt idx="102">
                  <c:v>1.02</c:v>
                </c:pt>
                <c:pt idx="103">
                  <c:v>0.97</c:v>
                </c:pt>
                <c:pt idx="104">
                  <c:v>1.02</c:v>
                </c:pt>
                <c:pt idx="105">
                  <c:v>0.99</c:v>
                </c:pt>
                <c:pt idx="106">
                  <c:v>0.99</c:v>
                </c:pt>
                <c:pt idx="107">
                  <c:v>1</c:v>
                </c:pt>
                <c:pt idx="108">
                  <c:v>0.96</c:v>
                </c:pt>
                <c:pt idx="109">
                  <c:v>0.81</c:v>
                </c:pt>
                <c:pt idx="110">
                  <c:v>0.82</c:v>
                </c:pt>
                <c:pt idx="111">
                  <c:v>0.79</c:v>
                </c:pt>
                <c:pt idx="112">
                  <c:v>0.83</c:v>
                </c:pt>
                <c:pt idx="113">
                  <c:v>0.8</c:v>
                </c:pt>
                <c:pt idx="114">
                  <c:v>0.8</c:v>
                </c:pt>
                <c:pt idx="115">
                  <c:v>0.81</c:v>
                </c:pt>
                <c:pt idx="116">
                  <c:v>0.86</c:v>
                </c:pt>
                <c:pt idx="117">
                  <c:v>0.8</c:v>
                </c:pt>
                <c:pt idx="118">
                  <c:v>0.81</c:v>
                </c:pt>
              </c:numCache>
            </c:numRef>
          </c:xVal>
          <c:yVal>
            <c:numRef>
              <c:f>'AU4'!$E$99:$E$217</c:f>
              <c:numCache>
                <c:formatCode>General</c:formatCode>
                <c:ptCount val="119"/>
                <c:pt idx="0">
                  <c:v>19.976666666666667</c:v>
                </c:pt>
                <c:pt idx="1">
                  <c:v>18.329999999999998</c:v>
                </c:pt>
                <c:pt idx="2">
                  <c:v>17.766666666666669</c:v>
                </c:pt>
                <c:pt idx="3">
                  <c:v>19.556666666666668</c:v>
                </c:pt>
                <c:pt idx="4">
                  <c:v>18.37</c:v>
                </c:pt>
                <c:pt idx="5">
                  <c:v>19.636666666666667</c:v>
                </c:pt>
                <c:pt idx="6">
                  <c:v>18.866666666666667</c:v>
                </c:pt>
                <c:pt idx="7">
                  <c:v>19.206666666666663</c:v>
                </c:pt>
                <c:pt idx="8">
                  <c:v>18.473333333333333</c:v>
                </c:pt>
                <c:pt idx="9">
                  <c:v>18.183333333333334</c:v>
                </c:pt>
                <c:pt idx="10">
                  <c:v>15.973333333333334</c:v>
                </c:pt>
                <c:pt idx="11">
                  <c:v>18.233333333333334</c:v>
                </c:pt>
                <c:pt idx="12">
                  <c:v>17.186666666666664</c:v>
                </c:pt>
                <c:pt idx="13">
                  <c:v>18.210000000000004</c:v>
                </c:pt>
                <c:pt idx="14">
                  <c:v>17.200000000000003</c:v>
                </c:pt>
                <c:pt idx="15">
                  <c:v>16.796666666666667</c:v>
                </c:pt>
                <c:pt idx="16">
                  <c:v>16.560000000000002</c:v>
                </c:pt>
                <c:pt idx="17">
                  <c:v>15.69</c:v>
                </c:pt>
                <c:pt idx="18">
                  <c:v>18.063333333333333</c:v>
                </c:pt>
                <c:pt idx="19">
                  <c:v>17.170000000000002</c:v>
                </c:pt>
                <c:pt idx="20">
                  <c:v>14.68</c:v>
                </c:pt>
                <c:pt idx="21">
                  <c:v>15.14</c:v>
                </c:pt>
                <c:pt idx="22">
                  <c:v>14.876666666666667</c:v>
                </c:pt>
                <c:pt idx="23">
                  <c:v>16.273333333333333</c:v>
                </c:pt>
                <c:pt idx="24">
                  <c:v>15.65</c:v>
                </c:pt>
                <c:pt idx="25">
                  <c:v>15.033333333333331</c:v>
                </c:pt>
                <c:pt idx="26">
                  <c:v>15.783333333333331</c:v>
                </c:pt>
                <c:pt idx="27">
                  <c:v>16.11</c:v>
                </c:pt>
                <c:pt idx="28">
                  <c:v>15.126666666666667</c:v>
                </c:pt>
                <c:pt idx="29">
                  <c:v>14.996666666666668</c:v>
                </c:pt>
                <c:pt idx="30">
                  <c:v>13.783333333333333</c:v>
                </c:pt>
                <c:pt idx="31">
                  <c:v>14.566666666666668</c:v>
                </c:pt>
                <c:pt idx="32">
                  <c:v>14.01</c:v>
                </c:pt>
                <c:pt idx="33">
                  <c:v>14.436666666666667</c:v>
                </c:pt>
                <c:pt idx="34">
                  <c:v>14.589999999999998</c:v>
                </c:pt>
                <c:pt idx="35">
                  <c:v>15.26</c:v>
                </c:pt>
                <c:pt idx="36">
                  <c:v>15.26</c:v>
                </c:pt>
                <c:pt idx="37">
                  <c:v>15.456666666666669</c:v>
                </c:pt>
                <c:pt idx="38">
                  <c:v>14.94</c:v>
                </c:pt>
                <c:pt idx="39">
                  <c:v>15.226666666666667</c:v>
                </c:pt>
                <c:pt idx="40">
                  <c:v>13.513333333333334</c:v>
                </c:pt>
                <c:pt idx="41">
                  <c:v>14.253333333333336</c:v>
                </c:pt>
                <c:pt idx="42">
                  <c:v>13.72</c:v>
                </c:pt>
                <c:pt idx="43">
                  <c:v>13.543333333333335</c:v>
                </c:pt>
                <c:pt idx="44">
                  <c:v>12.843333333333334</c:v>
                </c:pt>
                <c:pt idx="45">
                  <c:v>12.996666666666668</c:v>
                </c:pt>
                <c:pt idx="46">
                  <c:v>12.923333333333332</c:v>
                </c:pt>
                <c:pt idx="47">
                  <c:v>13.573333333333332</c:v>
                </c:pt>
                <c:pt idx="48">
                  <c:v>14.233333333333334</c:v>
                </c:pt>
                <c:pt idx="49">
                  <c:v>13.569999999999999</c:v>
                </c:pt>
                <c:pt idx="50">
                  <c:v>12.386666666666665</c:v>
                </c:pt>
                <c:pt idx="51">
                  <c:v>11.953333333333333</c:v>
                </c:pt>
                <c:pt idx="52">
                  <c:v>13.346666666666666</c:v>
                </c:pt>
                <c:pt idx="53">
                  <c:v>12.866666666666665</c:v>
                </c:pt>
                <c:pt idx="54">
                  <c:v>11.933333333333332</c:v>
                </c:pt>
                <c:pt idx="55">
                  <c:v>12.339999999999998</c:v>
                </c:pt>
                <c:pt idx="56">
                  <c:v>12.13</c:v>
                </c:pt>
                <c:pt idx="57">
                  <c:v>13.076666666666668</c:v>
                </c:pt>
                <c:pt idx="58">
                  <c:v>13.333333333333334</c:v>
                </c:pt>
                <c:pt idx="59">
                  <c:v>11.686666666666667</c:v>
                </c:pt>
                <c:pt idx="60">
                  <c:v>11.553333333333335</c:v>
                </c:pt>
                <c:pt idx="61">
                  <c:v>11.956666666666669</c:v>
                </c:pt>
                <c:pt idx="62">
                  <c:v>11.13</c:v>
                </c:pt>
                <c:pt idx="63">
                  <c:v>12.206666666666665</c:v>
                </c:pt>
                <c:pt idx="64">
                  <c:v>11.173333333333334</c:v>
                </c:pt>
                <c:pt idx="65">
                  <c:v>11.906666666666666</c:v>
                </c:pt>
                <c:pt idx="66">
                  <c:v>10.790000000000001</c:v>
                </c:pt>
                <c:pt idx="67">
                  <c:v>12.416666666666666</c:v>
                </c:pt>
                <c:pt idx="68">
                  <c:v>11.266666666666666</c:v>
                </c:pt>
                <c:pt idx="69">
                  <c:v>12.286666666666667</c:v>
                </c:pt>
                <c:pt idx="70">
                  <c:v>10.573333333333332</c:v>
                </c:pt>
                <c:pt idx="71">
                  <c:v>11.773333333333333</c:v>
                </c:pt>
                <c:pt idx="72">
                  <c:v>11.246666666666668</c:v>
                </c:pt>
                <c:pt idx="73">
                  <c:v>10.793333333333335</c:v>
                </c:pt>
                <c:pt idx="74">
                  <c:v>11.030000000000001</c:v>
                </c:pt>
                <c:pt idx="75">
                  <c:v>11.286666666666667</c:v>
                </c:pt>
                <c:pt idx="76">
                  <c:v>11.166666666666666</c:v>
                </c:pt>
                <c:pt idx="77">
                  <c:v>10.456666666666665</c:v>
                </c:pt>
                <c:pt idx="78">
                  <c:v>11.556666666666667</c:v>
                </c:pt>
                <c:pt idx="79">
                  <c:v>10.913333333333332</c:v>
                </c:pt>
                <c:pt idx="80">
                  <c:v>10.046666666666667</c:v>
                </c:pt>
                <c:pt idx="81">
                  <c:v>10.423333333333332</c:v>
                </c:pt>
                <c:pt idx="82">
                  <c:v>10.466666666666667</c:v>
                </c:pt>
                <c:pt idx="83">
                  <c:v>10.863333333333332</c:v>
                </c:pt>
                <c:pt idx="84">
                  <c:v>10.973333333333334</c:v>
                </c:pt>
                <c:pt idx="85">
                  <c:v>11.51</c:v>
                </c:pt>
                <c:pt idx="86">
                  <c:v>10.583333333333334</c:v>
                </c:pt>
                <c:pt idx="87">
                  <c:v>9.8166666666666647</c:v>
                </c:pt>
                <c:pt idx="88">
                  <c:v>10.45</c:v>
                </c:pt>
                <c:pt idx="89">
                  <c:v>10.626666666666667</c:v>
                </c:pt>
                <c:pt idx="90">
                  <c:v>9.1333333333333346</c:v>
                </c:pt>
                <c:pt idx="91">
                  <c:v>9.5933333333333337</c:v>
                </c:pt>
                <c:pt idx="92">
                  <c:v>10.906666666666666</c:v>
                </c:pt>
                <c:pt idx="93">
                  <c:v>9.7766666666666655</c:v>
                </c:pt>
                <c:pt idx="94">
                  <c:v>9.6766666666666676</c:v>
                </c:pt>
                <c:pt idx="95">
                  <c:v>9.8433333333333337</c:v>
                </c:pt>
                <c:pt idx="96">
                  <c:v>9.5633333333333326</c:v>
                </c:pt>
                <c:pt idx="97">
                  <c:v>10.409999999999998</c:v>
                </c:pt>
                <c:pt idx="98">
                  <c:v>9.7033333333333331</c:v>
                </c:pt>
                <c:pt idx="99">
                  <c:v>9.6866666666666656</c:v>
                </c:pt>
                <c:pt idx="100">
                  <c:v>10.573333333333332</c:v>
                </c:pt>
                <c:pt idx="101">
                  <c:v>10.173333333333334</c:v>
                </c:pt>
                <c:pt idx="102">
                  <c:v>9.6433333333333326</c:v>
                </c:pt>
                <c:pt idx="103">
                  <c:v>9.586666666666666</c:v>
                </c:pt>
                <c:pt idx="104">
                  <c:v>8.5266666666666655</c:v>
                </c:pt>
                <c:pt idx="105">
                  <c:v>10.99</c:v>
                </c:pt>
                <c:pt idx="106">
                  <c:v>9.92</c:v>
                </c:pt>
                <c:pt idx="107">
                  <c:v>7.6266666666666678</c:v>
                </c:pt>
                <c:pt idx="108">
                  <c:v>9.7566666666666677</c:v>
                </c:pt>
                <c:pt idx="109">
                  <c:v>8.8866666666666667</c:v>
                </c:pt>
                <c:pt idx="110">
                  <c:v>11.343333333333334</c:v>
                </c:pt>
                <c:pt idx="111">
                  <c:v>11.623333333333335</c:v>
                </c:pt>
                <c:pt idx="112">
                  <c:v>9.6666666666666661</c:v>
                </c:pt>
                <c:pt idx="113">
                  <c:v>9.2466666666666679</c:v>
                </c:pt>
                <c:pt idx="114">
                  <c:v>10.203333333333333</c:v>
                </c:pt>
                <c:pt idx="115">
                  <c:v>10.293333333333335</c:v>
                </c:pt>
                <c:pt idx="116">
                  <c:v>10.113333333333333</c:v>
                </c:pt>
                <c:pt idx="117">
                  <c:v>10.17</c:v>
                </c:pt>
                <c:pt idx="118">
                  <c:v>9.0400000000000009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8DB-8941-B849-AEEBCE6B6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450472"/>
        <c:axId val="1183459832"/>
      </c:scatterChart>
      <c:valAx>
        <c:axId val="1183450472"/>
        <c:scaling>
          <c:orientation val="minMax"/>
          <c:max val="3.1"/>
          <c:min val="0.7000000000000000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AGS Late Intensity x10^11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459832"/>
        <c:crosses val="autoZero"/>
        <c:crossBetween val="midCat"/>
        <c:majorUnit val="0.2"/>
      </c:valAx>
      <c:valAx>
        <c:axId val="1183459832"/>
        <c:scaling>
          <c:orientation val="minMax"/>
          <c:max val="22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95%  Transverse Emittance  with RF off and Refit 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4504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150645635037674"/>
          <c:y val="0.71534263116197161"/>
          <c:w val="0.32268287657852174"/>
          <c:h val="0.184075727925868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95% Normalized Emittance vs. Intensity for AU3 (Split-Merge)</a:t>
            </a:r>
          </a:p>
        </c:rich>
      </c:tx>
      <c:layout>
        <c:manualLayout>
          <c:xMode val="edge"/>
          <c:yMode val="edge"/>
          <c:x val="9.0341880341880343E-2"/>
          <c:y val="1.8735362997658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Horizontal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0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0.38738330898340778"/>
                  <c:y val="-0.1423132138835749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Horizontal Fit </a:t>
                    </a:r>
                  </a:p>
                  <a:p>
                    <a:pPr>
                      <a:defRPr/>
                    </a:pPr>
                    <a:r>
                      <a:rPr lang="en-US" baseline="0"/>
                      <a:t>Y = 1.149x</a:t>
                    </a:r>
                    <a:r>
                      <a:rPr lang="en-US" baseline="30000"/>
                      <a:t>2</a:t>
                    </a:r>
                    <a:r>
                      <a:rPr lang="en-US" baseline="0"/>
                      <a:t> - 0.8197x + 8.6146</a:t>
                    </a:r>
                    <a:br>
                      <a:rPr lang="en-US" baseline="0"/>
                    </a:br>
                    <a:r>
                      <a:rPr lang="en-US" baseline="0"/>
                      <a:t>R² = 0.9943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'AU3'!$K$80:$K$199</c:f>
              <c:numCache>
                <c:formatCode>General</c:formatCode>
                <c:ptCount val="120"/>
                <c:pt idx="0">
                  <c:v>2.98</c:v>
                </c:pt>
                <c:pt idx="1">
                  <c:v>2.98</c:v>
                </c:pt>
                <c:pt idx="2">
                  <c:v>2.99</c:v>
                </c:pt>
                <c:pt idx="3">
                  <c:v>3.02</c:v>
                </c:pt>
                <c:pt idx="4">
                  <c:v>2.98</c:v>
                </c:pt>
                <c:pt idx="5">
                  <c:v>2.98</c:v>
                </c:pt>
                <c:pt idx="6">
                  <c:v>2.99</c:v>
                </c:pt>
                <c:pt idx="7">
                  <c:v>2.99</c:v>
                </c:pt>
                <c:pt idx="8">
                  <c:v>2.96</c:v>
                </c:pt>
                <c:pt idx="9">
                  <c:v>2.94</c:v>
                </c:pt>
                <c:pt idx="10">
                  <c:v>2.71</c:v>
                </c:pt>
                <c:pt idx="11">
                  <c:v>2.77</c:v>
                </c:pt>
                <c:pt idx="12">
                  <c:v>2.77</c:v>
                </c:pt>
                <c:pt idx="13">
                  <c:v>2.8</c:v>
                </c:pt>
                <c:pt idx="14">
                  <c:v>2.81</c:v>
                </c:pt>
                <c:pt idx="15">
                  <c:v>2.81</c:v>
                </c:pt>
                <c:pt idx="16">
                  <c:v>2.75</c:v>
                </c:pt>
                <c:pt idx="17">
                  <c:v>2.79</c:v>
                </c:pt>
                <c:pt idx="18">
                  <c:v>2.84</c:v>
                </c:pt>
                <c:pt idx="19">
                  <c:v>2.78</c:v>
                </c:pt>
                <c:pt idx="20">
                  <c:v>2.6</c:v>
                </c:pt>
                <c:pt idx="21">
                  <c:v>2.62</c:v>
                </c:pt>
                <c:pt idx="22">
                  <c:v>2.64</c:v>
                </c:pt>
                <c:pt idx="23">
                  <c:v>2.66</c:v>
                </c:pt>
                <c:pt idx="24">
                  <c:v>2.61</c:v>
                </c:pt>
                <c:pt idx="25">
                  <c:v>2.66</c:v>
                </c:pt>
                <c:pt idx="26">
                  <c:v>2.61</c:v>
                </c:pt>
                <c:pt idx="27">
                  <c:v>2.61</c:v>
                </c:pt>
                <c:pt idx="28">
                  <c:v>2.61</c:v>
                </c:pt>
                <c:pt idx="29">
                  <c:v>2.6</c:v>
                </c:pt>
                <c:pt idx="30">
                  <c:v>2.4300000000000002</c:v>
                </c:pt>
                <c:pt idx="31">
                  <c:v>2.35</c:v>
                </c:pt>
                <c:pt idx="32">
                  <c:v>2.3199999999999998</c:v>
                </c:pt>
                <c:pt idx="33">
                  <c:v>2.36</c:v>
                </c:pt>
                <c:pt idx="34">
                  <c:v>2.4300000000000002</c:v>
                </c:pt>
                <c:pt idx="35">
                  <c:v>2.36</c:v>
                </c:pt>
                <c:pt idx="36">
                  <c:v>2.37</c:v>
                </c:pt>
                <c:pt idx="37">
                  <c:v>2.4500000000000002</c:v>
                </c:pt>
                <c:pt idx="38">
                  <c:v>2.35</c:v>
                </c:pt>
                <c:pt idx="39">
                  <c:v>2.39</c:v>
                </c:pt>
                <c:pt idx="40">
                  <c:v>2.21</c:v>
                </c:pt>
                <c:pt idx="41">
                  <c:v>2.2599999999999998</c:v>
                </c:pt>
                <c:pt idx="42">
                  <c:v>2.2599999999999998</c:v>
                </c:pt>
                <c:pt idx="43">
                  <c:v>2.2599999999999998</c:v>
                </c:pt>
                <c:pt idx="44">
                  <c:v>2.19</c:v>
                </c:pt>
                <c:pt idx="45">
                  <c:v>2.23</c:v>
                </c:pt>
                <c:pt idx="46">
                  <c:v>2.25</c:v>
                </c:pt>
                <c:pt idx="47">
                  <c:v>2.2599999999999998</c:v>
                </c:pt>
                <c:pt idx="48">
                  <c:v>2.25</c:v>
                </c:pt>
                <c:pt idx="49">
                  <c:v>2.2200000000000002</c:v>
                </c:pt>
                <c:pt idx="50">
                  <c:v>2.02</c:v>
                </c:pt>
                <c:pt idx="51">
                  <c:v>2.0299999999999998</c:v>
                </c:pt>
                <c:pt idx="52">
                  <c:v>2</c:v>
                </c:pt>
                <c:pt idx="53">
                  <c:v>2.02</c:v>
                </c:pt>
                <c:pt idx="54">
                  <c:v>1.97</c:v>
                </c:pt>
                <c:pt idx="55">
                  <c:v>1.97</c:v>
                </c:pt>
                <c:pt idx="56">
                  <c:v>1.93</c:v>
                </c:pt>
                <c:pt idx="57">
                  <c:v>1.99</c:v>
                </c:pt>
                <c:pt idx="58">
                  <c:v>1.95</c:v>
                </c:pt>
                <c:pt idx="59">
                  <c:v>2</c:v>
                </c:pt>
                <c:pt idx="60">
                  <c:v>1.8</c:v>
                </c:pt>
                <c:pt idx="61">
                  <c:v>1.8</c:v>
                </c:pt>
                <c:pt idx="62">
                  <c:v>1.74</c:v>
                </c:pt>
                <c:pt idx="63">
                  <c:v>1.82</c:v>
                </c:pt>
                <c:pt idx="64">
                  <c:v>1.79</c:v>
                </c:pt>
                <c:pt idx="65">
                  <c:v>1.77</c:v>
                </c:pt>
                <c:pt idx="66">
                  <c:v>1.82</c:v>
                </c:pt>
                <c:pt idx="67">
                  <c:v>1.76</c:v>
                </c:pt>
                <c:pt idx="68">
                  <c:v>1.8</c:v>
                </c:pt>
                <c:pt idx="69">
                  <c:v>1.77</c:v>
                </c:pt>
                <c:pt idx="70">
                  <c:v>1.56</c:v>
                </c:pt>
                <c:pt idx="71">
                  <c:v>1.59</c:v>
                </c:pt>
                <c:pt idx="72">
                  <c:v>1.56</c:v>
                </c:pt>
                <c:pt idx="73">
                  <c:v>1.58</c:v>
                </c:pt>
                <c:pt idx="74">
                  <c:v>1.59</c:v>
                </c:pt>
                <c:pt idx="75">
                  <c:v>1.56</c:v>
                </c:pt>
                <c:pt idx="76">
                  <c:v>1.56</c:v>
                </c:pt>
                <c:pt idx="77">
                  <c:v>1.56</c:v>
                </c:pt>
                <c:pt idx="78">
                  <c:v>1.54</c:v>
                </c:pt>
                <c:pt idx="79">
                  <c:v>1.56</c:v>
                </c:pt>
                <c:pt idx="80">
                  <c:v>1.32</c:v>
                </c:pt>
                <c:pt idx="81">
                  <c:v>1.39</c:v>
                </c:pt>
                <c:pt idx="82">
                  <c:v>1.38</c:v>
                </c:pt>
                <c:pt idx="83">
                  <c:v>1.38</c:v>
                </c:pt>
                <c:pt idx="84">
                  <c:v>1.41</c:v>
                </c:pt>
                <c:pt idx="85">
                  <c:v>1.42</c:v>
                </c:pt>
                <c:pt idx="86">
                  <c:v>1.41</c:v>
                </c:pt>
                <c:pt idx="87">
                  <c:v>1.38</c:v>
                </c:pt>
                <c:pt idx="88">
                  <c:v>1.37</c:v>
                </c:pt>
                <c:pt idx="89">
                  <c:v>1.38</c:v>
                </c:pt>
                <c:pt idx="90">
                  <c:v>1.17</c:v>
                </c:pt>
                <c:pt idx="91">
                  <c:v>1.21</c:v>
                </c:pt>
                <c:pt idx="92">
                  <c:v>1.18</c:v>
                </c:pt>
                <c:pt idx="93">
                  <c:v>1.21</c:v>
                </c:pt>
                <c:pt idx="94">
                  <c:v>1.2</c:v>
                </c:pt>
                <c:pt idx="95">
                  <c:v>1.2</c:v>
                </c:pt>
                <c:pt idx="96">
                  <c:v>1.19</c:v>
                </c:pt>
                <c:pt idx="97">
                  <c:v>1.2</c:v>
                </c:pt>
                <c:pt idx="98">
                  <c:v>1.2</c:v>
                </c:pt>
                <c:pt idx="99">
                  <c:v>1.22</c:v>
                </c:pt>
                <c:pt idx="100">
                  <c:v>1.01</c:v>
                </c:pt>
                <c:pt idx="101">
                  <c:v>0.98</c:v>
                </c:pt>
                <c:pt idx="102">
                  <c:v>1.01</c:v>
                </c:pt>
                <c:pt idx="103">
                  <c:v>1</c:v>
                </c:pt>
                <c:pt idx="104">
                  <c:v>1.01</c:v>
                </c:pt>
                <c:pt idx="105">
                  <c:v>0.95</c:v>
                </c:pt>
                <c:pt idx="106">
                  <c:v>0.99</c:v>
                </c:pt>
                <c:pt idx="107">
                  <c:v>1</c:v>
                </c:pt>
                <c:pt idx="108">
                  <c:v>1.01</c:v>
                </c:pt>
                <c:pt idx="109">
                  <c:v>1.02</c:v>
                </c:pt>
                <c:pt idx="110">
                  <c:v>0.81</c:v>
                </c:pt>
                <c:pt idx="111">
                  <c:v>0.79</c:v>
                </c:pt>
                <c:pt idx="112">
                  <c:v>0.82</c:v>
                </c:pt>
                <c:pt idx="113">
                  <c:v>0.85</c:v>
                </c:pt>
                <c:pt idx="114">
                  <c:v>0.8</c:v>
                </c:pt>
                <c:pt idx="115">
                  <c:v>0.79</c:v>
                </c:pt>
                <c:pt idx="116">
                  <c:v>0.83</c:v>
                </c:pt>
                <c:pt idx="117">
                  <c:v>0.84</c:v>
                </c:pt>
                <c:pt idx="118">
                  <c:v>0.82</c:v>
                </c:pt>
                <c:pt idx="119">
                  <c:v>0.82</c:v>
                </c:pt>
              </c:numCache>
            </c:numRef>
          </c:xVal>
          <c:yVal>
            <c:numRef>
              <c:f>'AU3'!$I$80:$I$199</c:f>
              <c:numCache>
                <c:formatCode>General</c:formatCode>
                <c:ptCount val="120"/>
                <c:pt idx="0">
                  <c:v>16.133333333333333</c:v>
                </c:pt>
                <c:pt idx="1">
                  <c:v>16.096666666666668</c:v>
                </c:pt>
                <c:pt idx="2">
                  <c:v>16.115000000000002</c:v>
                </c:pt>
                <c:pt idx="3">
                  <c:v>16.34</c:v>
                </c:pt>
                <c:pt idx="4">
                  <c:v>16.236666666666668</c:v>
                </c:pt>
                <c:pt idx="5">
                  <c:v>16.39</c:v>
                </c:pt>
                <c:pt idx="6">
                  <c:v>16.386666666666667</c:v>
                </c:pt>
                <c:pt idx="7">
                  <c:v>16.136666666666667</c:v>
                </c:pt>
                <c:pt idx="8">
                  <c:v>16.053333333333331</c:v>
                </c:pt>
                <c:pt idx="9">
                  <c:v>16.303333333333335</c:v>
                </c:pt>
                <c:pt idx="10">
                  <c:v>15.246666666666664</c:v>
                </c:pt>
                <c:pt idx="11">
                  <c:v>15.143333333333333</c:v>
                </c:pt>
                <c:pt idx="12">
                  <c:v>15.194999999999999</c:v>
                </c:pt>
                <c:pt idx="13">
                  <c:v>15.226666666666668</c:v>
                </c:pt>
                <c:pt idx="14">
                  <c:v>15.693333333333333</c:v>
                </c:pt>
                <c:pt idx="15">
                  <c:v>15.323333333333332</c:v>
                </c:pt>
                <c:pt idx="16">
                  <c:v>15.293333333333335</c:v>
                </c:pt>
                <c:pt idx="17">
                  <c:v>15.226666666666667</c:v>
                </c:pt>
                <c:pt idx="18">
                  <c:v>15.213333333333333</c:v>
                </c:pt>
                <c:pt idx="19">
                  <c:v>15.293333333333331</c:v>
                </c:pt>
                <c:pt idx="20">
                  <c:v>14.853333333333333</c:v>
                </c:pt>
                <c:pt idx="21">
                  <c:v>14.46</c:v>
                </c:pt>
                <c:pt idx="22">
                  <c:v>14.656666666666666</c:v>
                </c:pt>
                <c:pt idx="23">
                  <c:v>14.576666666666666</c:v>
                </c:pt>
                <c:pt idx="24">
                  <c:v>14.606666666666667</c:v>
                </c:pt>
                <c:pt idx="25">
                  <c:v>14.593333333333334</c:v>
                </c:pt>
                <c:pt idx="26">
                  <c:v>14.376666666666667</c:v>
                </c:pt>
                <c:pt idx="27">
                  <c:v>14.513333333333334</c:v>
                </c:pt>
                <c:pt idx="28">
                  <c:v>14.603333333333333</c:v>
                </c:pt>
                <c:pt idx="29">
                  <c:v>13.973333333333334</c:v>
                </c:pt>
                <c:pt idx="30">
                  <c:v>13.306666666666667</c:v>
                </c:pt>
                <c:pt idx="31">
                  <c:v>13.123333333333333</c:v>
                </c:pt>
                <c:pt idx="32">
                  <c:v>13.215</c:v>
                </c:pt>
                <c:pt idx="33">
                  <c:v>13.053333333333333</c:v>
                </c:pt>
                <c:pt idx="34">
                  <c:v>13.176666666666668</c:v>
                </c:pt>
                <c:pt idx="35">
                  <c:v>13.159999999999998</c:v>
                </c:pt>
                <c:pt idx="36">
                  <c:v>13.17</c:v>
                </c:pt>
                <c:pt idx="37">
                  <c:v>13.25</c:v>
                </c:pt>
                <c:pt idx="38">
                  <c:v>13.4</c:v>
                </c:pt>
                <c:pt idx="39">
                  <c:v>13.17</c:v>
                </c:pt>
                <c:pt idx="40">
                  <c:v>12.543333333333335</c:v>
                </c:pt>
                <c:pt idx="41">
                  <c:v>12.813333333333334</c:v>
                </c:pt>
                <c:pt idx="42">
                  <c:v>12.678333333333335</c:v>
                </c:pt>
                <c:pt idx="43">
                  <c:v>12.589999999999998</c:v>
                </c:pt>
                <c:pt idx="44">
                  <c:v>12.293333333333335</c:v>
                </c:pt>
                <c:pt idx="45">
                  <c:v>12.69</c:v>
                </c:pt>
                <c:pt idx="46">
                  <c:v>12.566666666666668</c:v>
                </c:pt>
                <c:pt idx="47">
                  <c:v>12.816666666666668</c:v>
                </c:pt>
                <c:pt idx="48">
                  <c:v>12.799999999999999</c:v>
                </c:pt>
                <c:pt idx="49">
                  <c:v>12.626666666666665</c:v>
                </c:pt>
                <c:pt idx="50">
                  <c:v>11.496666666666668</c:v>
                </c:pt>
                <c:pt idx="51">
                  <c:v>11.436666666666667</c:v>
                </c:pt>
                <c:pt idx="52">
                  <c:v>11.466666666666669</c:v>
                </c:pt>
                <c:pt idx="53">
                  <c:v>11.540000000000001</c:v>
                </c:pt>
                <c:pt idx="54">
                  <c:v>11.293333333333335</c:v>
                </c:pt>
                <c:pt idx="55">
                  <c:v>11.770000000000001</c:v>
                </c:pt>
                <c:pt idx="56">
                  <c:v>11.453333333333333</c:v>
                </c:pt>
                <c:pt idx="57">
                  <c:v>11.476666666666667</c:v>
                </c:pt>
                <c:pt idx="58">
                  <c:v>11.583333333333334</c:v>
                </c:pt>
                <c:pt idx="59">
                  <c:v>11.556666666666667</c:v>
                </c:pt>
                <c:pt idx="60">
                  <c:v>10.829999999999998</c:v>
                </c:pt>
                <c:pt idx="61">
                  <c:v>10.706666666666665</c:v>
                </c:pt>
                <c:pt idx="62">
                  <c:v>10.768333333333331</c:v>
                </c:pt>
                <c:pt idx="63">
                  <c:v>10.743333333333334</c:v>
                </c:pt>
                <c:pt idx="64">
                  <c:v>10.766666666666666</c:v>
                </c:pt>
                <c:pt idx="65">
                  <c:v>10.653333333333334</c:v>
                </c:pt>
                <c:pt idx="66">
                  <c:v>10.733333333333334</c:v>
                </c:pt>
                <c:pt idx="67">
                  <c:v>10.966666666666667</c:v>
                </c:pt>
                <c:pt idx="68">
                  <c:v>10.719999999999999</c:v>
                </c:pt>
                <c:pt idx="69">
                  <c:v>10.683333333333332</c:v>
                </c:pt>
                <c:pt idx="70">
                  <c:v>10.326666666666666</c:v>
                </c:pt>
                <c:pt idx="71">
                  <c:v>9.9933333333333341</c:v>
                </c:pt>
                <c:pt idx="72">
                  <c:v>10.16</c:v>
                </c:pt>
                <c:pt idx="73">
                  <c:v>10.353333333333333</c:v>
                </c:pt>
                <c:pt idx="74">
                  <c:v>10.153333333333334</c:v>
                </c:pt>
                <c:pt idx="75">
                  <c:v>10.106666666666667</c:v>
                </c:pt>
                <c:pt idx="76">
                  <c:v>10.063333333333333</c:v>
                </c:pt>
                <c:pt idx="77">
                  <c:v>10.156666666666666</c:v>
                </c:pt>
                <c:pt idx="78">
                  <c:v>10.07</c:v>
                </c:pt>
                <c:pt idx="79">
                  <c:v>10.153333333333334</c:v>
                </c:pt>
                <c:pt idx="80">
                  <c:v>9.43</c:v>
                </c:pt>
                <c:pt idx="81">
                  <c:v>9.43</c:v>
                </c:pt>
                <c:pt idx="82">
                  <c:v>9.43</c:v>
                </c:pt>
                <c:pt idx="83">
                  <c:v>9.6033333333333335</c:v>
                </c:pt>
                <c:pt idx="84">
                  <c:v>9.6066666666666674</c:v>
                </c:pt>
                <c:pt idx="85">
                  <c:v>9.6033333333333335</c:v>
                </c:pt>
                <c:pt idx="86">
                  <c:v>9.6433333333333326</c:v>
                </c:pt>
                <c:pt idx="87">
                  <c:v>9.7966666666666669</c:v>
                </c:pt>
                <c:pt idx="88">
                  <c:v>9.7066666666666688</c:v>
                </c:pt>
                <c:pt idx="89">
                  <c:v>9.4566666666666688</c:v>
                </c:pt>
                <c:pt idx="90">
                  <c:v>9.2866666666666671</c:v>
                </c:pt>
                <c:pt idx="91">
                  <c:v>9.2299999999999986</c:v>
                </c:pt>
                <c:pt idx="92">
                  <c:v>9.2583333333333329</c:v>
                </c:pt>
                <c:pt idx="93">
                  <c:v>9.1333333333333329</c:v>
                </c:pt>
                <c:pt idx="94">
                  <c:v>9.1133333333333315</c:v>
                </c:pt>
                <c:pt idx="95">
                  <c:v>9.1133333333333333</c:v>
                </c:pt>
                <c:pt idx="96">
                  <c:v>9.2166666666666668</c:v>
                </c:pt>
                <c:pt idx="97">
                  <c:v>9.0900000000000016</c:v>
                </c:pt>
                <c:pt idx="98">
                  <c:v>9.1433333333333326</c:v>
                </c:pt>
                <c:pt idx="99">
                  <c:v>9.1233333333333348</c:v>
                </c:pt>
                <c:pt idx="100">
                  <c:v>8.8966666666666665</c:v>
                </c:pt>
                <c:pt idx="101">
                  <c:v>9.2366666666666664</c:v>
                </c:pt>
                <c:pt idx="102">
                  <c:v>9.16</c:v>
                </c:pt>
                <c:pt idx="103">
                  <c:v>8.9966666666666679</c:v>
                </c:pt>
                <c:pt idx="104">
                  <c:v>8.8766666666666669</c:v>
                </c:pt>
                <c:pt idx="105">
                  <c:v>8.6566666666666681</c:v>
                </c:pt>
                <c:pt idx="106">
                  <c:v>8.9366666666666674</c:v>
                </c:pt>
                <c:pt idx="107">
                  <c:v>9.0366666666666671</c:v>
                </c:pt>
                <c:pt idx="108">
                  <c:v>8.74</c:v>
                </c:pt>
                <c:pt idx="109">
                  <c:v>8.8966666666666665</c:v>
                </c:pt>
                <c:pt idx="110">
                  <c:v>8.84</c:v>
                </c:pt>
                <c:pt idx="111">
                  <c:v>9.34</c:v>
                </c:pt>
                <c:pt idx="112">
                  <c:v>8.5466666666666669</c:v>
                </c:pt>
                <c:pt idx="113">
                  <c:v>8.9366666666666674</c:v>
                </c:pt>
                <c:pt idx="114">
                  <c:v>8.8166666666666664</c:v>
                </c:pt>
                <c:pt idx="115">
                  <c:v>8.8566666666666674</c:v>
                </c:pt>
                <c:pt idx="116">
                  <c:v>8.7533333333333356</c:v>
                </c:pt>
                <c:pt idx="117">
                  <c:v>8.8233333333333324</c:v>
                </c:pt>
                <c:pt idx="118">
                  <c:v>8.6433333333333326</c:v>
                </c:pt>
                <c:pt idx="119">
                  <c:v>8.8566666666666674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55-6B4C-B668-0334107570F5}"/>
            </c:ext>
          </c:extLst>
        </c:ser>
        <c:ser>
          <c:idx val="1"/>
          <c:order val="1"/>
          <c:tx>
            <c:v>Vertical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0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0.40682209464233043"/>
                  <c:y val="5.985568168444874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Vertical Fit:</a:t>
                    </a:r>
                  </a:p>
                  <a:p>
                    <a:pPr>
                      <a:defRPr/>
                    </a:pPr>
                    <a:r>
                      <a:rPr lang="en-US" baseline="0" dirty="0"/>
                      <a:t> y= 1.296x</a:t>
                    </a:r>
                    <a:r>
                      <a:rPr lang="en-US" baseline="30000" dirty="0"/>
                      <a:t>2</a:t>
                    </a:r>
                    <a:r>
                      <a:rPr lang="en-US" baseline="0" dirty="0"/>
                      <a:t> - 2.7806x + 12.464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0.923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'AU3'!$K$80:$K$199</c:f>
              <c:numCache>
                <c:formatCode>General</c:formatCode>
                <c:ptCount val="120"/>
                <c:pt idx="0">
                  <c:v>2.98</c:v>
                </c:pt>
                <c:pt idx="1">
                  <c:v>2.98</c:v>
                </c:pt>
                <c:pt idx="2">
                  <c:v>2.99</c:v>
                </c:pt>
                <c:pt idx="3">
                  <c:v>3.02</c:v>
                </c:pt>
                <c:pt idx="4">
                  <c:v>2.98</c:v>
                </c:pt>
                <c:pt idx="5">
                  <c:v>2.98</c:v>
                </c:pt>
                <c:pt idx="6">
                  <c:v>2.99</c:v>
                </c:pt>
                <c:pt idx="7">
                  <c:v>2.99</c:v>
                </c:pt>
                <c:pt idx="8">
                  <c:v>2.96</c:v>
                </c:pt>
                <c:pt idx="9">
                  <c:v>2.94</c:v>
                </c:pt>
                <c:pt idx="10">
                  <c:v>2.71</c:v>
                </c:pt>
                <c:pt idx="11">
                  <c:v>2.77</c:v>
                </c:pt>
                <c:pt idx="12">
                  <c:v>2.77</c:v>
                </c:pt>
                <c:pt idx="13">
                  <c:v>2.8</c:v>
                </c:pt>
                <c:pt idx="14">
                  <c:v>2.81</c:v>
                </c:pt>
                <c:pt idx="15">
                  <c:v>2.81</c:v>
                </c:pt>
                <c:pt idx="16">
                  <c:v>2.75</c:v>
                </c:pt>
                <c:pt idx="17">
                  <c:v>2.79</c:v>
                </c:pt>
                <c:pt idx="18">
                  <c:v>2.84</c:v>
                </c:pt>
                <c:pt idx="19">
                  <c:v>2.78</c:v>
                </c:pt>
                <c:pt idx="20">
                  <c:v>2.6</c:v>
                </c:pt>
                <c:pt idx="21">
                  <c:v>2.62</c:v>
                </c:pt>
                <c:pt idx="22">
                  <c:v>2.64</c:v>
                </c:pt>
                <c:pt idx="23">
                  <c:v>2.66</c:v>
                </c:pt>
                <c:pt idx="24">
                  <c:v>2.61</c:v>
                </c:pt>
                <c:pt idx="25">
                  <c:v>2.66</c:v>
                </c:pt>
                <c:pt idx="26">
                  <c:v>2.61</c:v>
                </c:pt>
                <c:pt idx="27">
                  <c:v>2.61</c:v>
                </c:pt>
                <c:pt idx="28">
                  <c:v>2.61</c:v>
                </c:pt>
                <c:pt idx="29">
                  <c:v>2.6</c:v>
                </c:pt>
                <c:pt idx="30">
                  <c:v>2.4300000000000002</c:v>
                </c:pt>
                <c:pt idx="31">
                  <c:v>2.35</c:v>
                </c:pt>
                <c:pt idx="32">
                  <c:v>2.3199999999999998</c:v>
                </c:pt>
                <c:pt idx="33">
                  <c:v>2.36</c:v>
                </c:pt>
                <c:pt idx="34">
                  <c:v>2.4300000000000002</c:v>
                </c:pt>
                <c:pt idx="35">
                  <c:v>2.36</c:v>
                </c:pt>
                <c:pt idx="36">
                  <c:v>2.37</c:v>
                </c:pt>
                <c:pt idx="37">
                  <c:v>2.4500000000000002</c:v>
                </c:pt>
                <c:pt idx="38">
                  <c:v>2.35</c:v>
                </c:pt>
                <c:pt idx="39">
                  <c:v>2.39</c:v>
                </c:pt>
                <c:pt idx="40">
                  <c:v>2.21</c:v>
                </c:pt>
                <c:pt idx="41">
                  <c:v>2.2599999999999998</c:v>
                </c:pt>
                <c:pt idx="42">
                  <c:v>2.2599999999999998</c:v>
                </c:pt>
                <c:pt idx="43">
                  <c:v>2.2599999999999998</c:v>
                </c:pt>
                <c:pt idx="44">
                  <c:v>2.19</c:v>
                </c:pt>
                <c:pt idx="45">
                  <c:v>2.23</c:v>
                </c:pt>
                <c:pt idx="46">
                  <c:v>2.25</c:v>
                </c:pt>
                <c:pt idx="47">
                  <c:v>2.2599999999999998</c:v>
                </c:pt>
                <c:pt idx="48">
                  <c:v>2.25</c:v>
                </c:pt>
                <c:pt idx="49">
                  <c:v>2.2200000000000002</c:v>
                </c:pt>
                <c:pt idx="50">
                  <c:v>2.02</c:v>
                </c:pt>
                <c:pt idx="51">
                  <c:v>2.0299999999999998</c:v>
                </c:pt>
                <c:pt idx="52">
                  <c:v>2</c:v>
                </c:pt>
                <c:pt idx="53">
                  <c:v>2.02</c:v>
                </c:pt>
                <c:pt idx="54">
                  <c:v>1.97</c:v>
                </c:pt>
                <c:pt idx="55">
                  <c:v>1.97</c:v>
                </c:pt>
                <c:pt idx="56">
                  <c:v>1.93</c:v>
                </c:pt>
                <c:pt idx="57">
                  <c:v>1.99</c:v>
                </c:pt>
                <c:pt idx="58">
                  <c:v>1.95</c:v>
                </c:pt>
                <c:pt idx="59">
                  <c:v>2</c:v>
                </c:pt>
                <c:pt idx="60">
                  <c:v>1.8</c:v>
                </c:pt>
                <c:pt idx="61">
                  <c:v>1.8</c:v>
                </c:pt>
                <c:pt idx="62">
                  <c:v>1.74</c:v>
                </c:pt>
                <c:pt idx="63">
                  <c:v>1.82</c:v>
                </c:pt>
                <c:pt idx="64">
                  <c:v>1.79</c:v>
                </c:pt>
                <c:pt idx="65">
                  <c:v>1.77</c:v>
                </c:pt>
                <c:pt idx="66">
                  <c:v>1.82</c:v>
                </c:pt>
                <c:pt idx="67">
                  <c:v>1.76</c:v>
                </c:pt>
                <c:pt idx="68">
                  <c:v>1.8</c:v>
                </c:pt>
                <c:pt idx="69">
                  <c:v>1.77</c:v>
                </c:pt>
                <c:pt idx="70">
                  <c:v>1.56</c:v>
                </c:pt>
                <c:pt idx="71">
                  <c:v>1.59</c:v>
                </c:pt>
                <c:pt idx="72">
                  <c:v>1.56</c:v>
                </c:pt>
                <c:pt idx="73">
                  <c:v>1.58</c:v>
                </c:pt>
                <c:pt idx="74">
                  <c:v>1.59</c:v>
                </c:pt>
                <c:pt idx="75">
                  <c:v>1.56</c:v>
                </c:pt>
                <c:pt idx="76">
                  <c:v>1.56</c:v>
                </c:pt>
                <c:pt idx="77">
                  <c:v>1.56</c:v>
                </c:pt>
                <c:pt idx="78">
                  <c:v>1.54</c:v>
                </c:pt>
                <c:pt idx="79">
                  <c:v>1.56</c:v>
                </c:pt>
                <c:pt idx="80">
                  <c:v>1.32</c:v>
                </c:pt>
                <c:pt idx="81">
                  <c:v>1.39</c:v>
                </c:pt>
                <c:pt idx="82">
                  <c:v>1.38</c:v>
                </c:pt>
                <c:pt idx="83">
                  <c:v>1.38</c:v>
                </c:pt>
                <c:pt idx="84">
                  <c:v>1.41</c:v>
                </c:pt>
                <c:pt idx="85">
                  <c:v>1.42</c:v>
                </c:pt>
                <c:pt idx="86">
                  <c:v>1.41</c:v>
                </c:pt>
                <c:pt idx="87">
                  <c:v>1.38</c:v>
                </c:pt>
                <c:pt idx="88">
                  <c:v>1.37</c:v>
                </c:pt>
                <c:pt idx="89">
                  <c:v>1.38</c:v>
                </c:pt>
                <c:pt idx="90">
                  <c:v>1.17</c:v>
                </c:pt>
                <c:pt idx="91">
                  <c:v>1.21</c:v>
                </c:pt>
                <c:pt idx="92">
                  <c:v>1.18</c:v>
                </c:pt>
                <c:pt idx="93">
                  <c:v>1.21</c:v>
                </c:pt>
                <c:pt idx="94">
                  <c:v>1.2</c:v>
                </c:pt>
                <c:pt idx="95">
                  <c:v>1.2</c:v>
                </c:pt>
                <c:pt idx="96">
                  <c:v>1.19</c:v>
                </c:pt>
                <c:pt idx="97">
                  <c:v>1.2</c:v>
                </c:pt>
                <c:pt idx="98">
                  <c:v>1.2</c:v>
                </c:pt>
                <c:pt idx="99">
                  <c:v>1.22</c:v>
                </c:pt>
                <c:pt idx="100">
                  <c:v>1.01</c:v>
                </c:pt>
                <c:pt idx="101">
                  <c:v>0.98</c:v>
                </c:pt>
                <c:pt idx="102">
                  <c:v>1.01</c:v>
                </c:pt>
                <c:pt idx="103">
                  <c:v>1</c:v>
                </c:pt>
                <c:pt idx="104">
                  <c:v>1.01</c:v>
                </c:pt>
                <c:pt idx="105">
                  <c:v>0.95</c:v>
                </c:pt>
                <c:pt idx="106">
                  <c:v>0.99</c:v>
                </c:pt>
                <c:pt idx="107">
                  <c:v>1</c:v>
                </c:pt>
                <c:pt idx="108">
                  <c:v>1.01</c:v>
                </c:pt>
                <c:pt idx="109">
                  <c:v>1.02</c:v>
                </c:pt>
                <c:pt idx="110">
                  <c:v>0.81</c:v>
                </c:pt>
                <c:pt idx="111">
                  <c:v>0.79</c:v>
                </c:pt>
                <c:pt idx="112">
                  <c:v>0.82</c:v>
                </c:pt>
                <c:pt idx="113">
                  <c:v>0.85</c:v>
                </c:pt>
                <c:pt idx="114">
                  <c:v>0.8</c:v>
                </c:pt>
                <c:pt idx="115">
                  <c:v>0.79</c:v>
                </c:pt>
                <c:pt idx="116">
                  <c:v>0.83</c:v>
                </c:pt>
                <c:pt idx="117">
                  <c:v>0.84</c:v>
                </c:pt>
                <c:pt idx="118">
                  <c:v>0.82</c:v>
                </c:pt>
                <c:pt idx="119">
                  <c:v>0.82</c:v>
                </c:pt>
              </c:numCache>
            </c:numRef>
          </c:xVal>
          <c:yVal>
            <c:numRef>
              <c:f>'AU3'!$J$80:$J$189</c:f>
              <c:numCache>
                <c:formatCode>General</c:formatCode>
                <c:ptCount val="110"/>
                <c:pt idx="0">
                  <c:v>14.856666666666667</c:v>
                </c:pt>
                <c:pt idx="1">
                  <c:v>16.506666666666668</c:v>
                </c:pt>
                <c:pt idx="2">
                  <c:v>15.681666666666668</c:v>
                </c:pt>
                <c:pt idx="3">
                  <c:v>15.026666666666666</c:v>
                </c:pt>
                <c:pt idx="4">
                  <c:v>15.13</c:v>
                </c:pt>
                <c:pt idx="5">
                  <c:v>16.003333333333334</c:v>
                </c:pt>
                <c:pt idx="6">
                  <c:v>15.933333333333332</c:v>
                </c:pt>
                <c:pt idx="7">
                  <c:v>15.413333333333334</c:v>
                </c:pt>
                <c:pt idx="8">
                  <c:v>15.726666666666667</c:v>
                </c:pt>
                <c:pt idx="9">
                  <c:v>15.573333333333332</c:v>
                </c:pt>
                <c:pt idx="10">
                  <c:v>15.126666666666665</c:v>
                </c:pt>
                <c:pt idx="11">
                  <c:v>15.63</c:v>
                </c:pt>
                <c:pt idx="12">
                  <c:v>15.378333333333334</c:v>
                </c:pt>
                <c:pt idx="13">
                  <c:v>14.85</c:v>
                </c:pt>
                <c:pt idx="14">
                  <c:v>15.103333333333333</c:v>
                </c:pt>
                <c:pt idx="15">
                  <c:v>14.549999999999999</c:v>
                </c:pt>
                <c:pt idx="16">
                  <c:v>14.5</c:v>
                </c:pt>
                <c:pt idx="17">
                  <c:v>14.920000000000002</c:v>
                </c:pt>
                <c:pt idx="18">
                  <c:v>15.546666666666667</c:v>
                </c:pt>
                <c:pt idx="19">
                  <c:v>15.316666666666668</c:v>
                </c:pt>
                <c:pt idx="20">
                  <c:v>14.683333333333335</c:v>
                </c:pt>
                <c:pt idx="21">
                  <c:v>13.79</c:v>
                </c:pt>
                <c:pt idx="22">
                  <c:v>14.236666666666668</c:v>
                </c:pt>
                <c:pt idx="23">
                  <c:v>13.806666666666667</c:v>
                </c:pt>
                <c:pt idx="24">
                  <c:v>13.253333333333332</c:v>
                </c:pt>
                <c:pt idx="25">
                  <c:v>14.159999999999998</c:v>
                </c:pt>
                <c:pt idx="26">
                  <c:v>13.866666666666665</c:v>
                </c:pt>
                <c:pt idx="27">
                  <c:v>14.563333333333333</c:v>
                </c:pt>
                <c:pt idx="28">
                  <c:v>13.88</c:v>
                </c:pt>
                <c:pt idx="29">
                  <c:v>13.469999999999999</c:v>
                </c:pt>
                <c:pt idx="30">
                  <c:v>13.096666666666666</c:v>
                </c:pt>
                <c:pt idx="31">
                  <c:v>12.676666666666668</c:v>
                </c:pt>
                <c:pt idx="32">
                  <c:v>12.886666666666667</c:v>
                </c:pt>
                <c:pt idx="33">
                  <c:v>13.020000000000001</c:v>
                </c:pt>
                <c:pt idx="34">
                  <c:v>13.410000000000002</c:v>
                </c:pt>
                <c:pt idx="35">
                  <c:v>12.616666666666667</c:v>
                </c:pt>
                <c:pt idx="36">
                  <c:v>13.153333333333334</c:v>
                </c:pt>
                <c:pt idx="37">
                  <c:v>12.81</c:v>
                </c:pt>
                <c:pt idx="38">
                  <c:v>12.26</c:v>
                </c:pt>
                <c:pt idx="39">
                  <c:v>12.626666666666667</c:v>
                </c:pt>
                <c:pt idx="40">
                  <c:v>12.436666666666667</c:v>
                </c:pt>
                <c:pt idx="41">
                  <c:v>13.12</c:v>
                </c:pt>
                <c:pt idx="42">
                  <c:v>12.778333333333332</c:v>
                </c:pt>
                <c:pt idx="43">
                  <c:v>12.476666666666668</c:v>
                </c:pt>
                <c:pt idx="44">
                  <c:v>12.63</c:v>
                </c:pt>
                <c:pt idx="45">
                  <c:v>12.86</c:v>
                </c:pt>
                <c:pt idx="46">
                  <c:v>13.4</c:v>
                </c:pt>
                <c:pt idx="47">
                  <c:v>12.85</c:v>
                </c:pt>
                <c:pt idx="48">
                  <c:v>12.276666666666666</c:v>
                </c:pt>
                <c:pt idx="49">
                  <c:v>13.01</c:v>
                </c:pt>
                <c:pt idx="50">
                  <c:v>12.263333333333334</c:v>
                </c:pt>
                <c:pt idx="51">
                  <c:v>12.883333333333333</c:v>
                </c:pt>
                <c:pt idx="52">
                  <c:v>12.573333333333334</c:v>
                </c:pt>
                <c:pt idx="53">
                  <c:v>12.593333333333334</c:v>
                </c:pt>
                <c:pt idx="54">
                  <c:v>12.593333333333334</c:v>
                </c:pt>
                <c:pt idx="55">
                  <c:v>12.193333333333333</c:v>
                </c:pt>
                <c:pt idx="56">
                  <c:v>11.883333333333335</c:v>
                </c:pt>
                <c:pt idx="57">
                  <c:v>11.863333333333332</c:v>
                </c:pt>
                <c:pt idx="58">
                  <c:v>12.36</c:v>
                </c:pt>
                <c:pt idx="59">
                  <c:v>12.083333333333334</c:v>
                </c:pt>
                <c:pt idx="60">
                  <c:v>11.566666666666668</c:v>
                </c:pt>
                <c:pt idx="61">
                  <c:v>11.090000000000002</c:v>
                </c:pt>
                <c:pt idx="62">
                  <c:v>11.328333333333335</c:v>
                </c:pt>
                <c:pt idx="63">
                  <c:v>12.526666666666666</c:v>
                </c:pt>
                <c:pt idx="64">
                  <c:v>11.726666666666667</c:v>
                </c:pt>
                <c:pt idx="65">
                  <c:v>11.76</c:v>
                </c:pt>
                <c:pt idx="66">
                  <c:v>11.796666666666667</c:v>
                </c:pt>
                <c:pt idx="67">
                  <c:v>11.943333333333333</c:v>
                </c:pt>
                <c:pt idx="68">
                  <c:v>11.866666666666665</c:v>
                </c:pt>
                <c:pt idx="69">
                  <c:v>11.829999999999998</c:v>
                </c:pt>
                <c:pt idx="70">
                  <c:v>11.173333333333334</c:v>
                </c:pt>
                <c:pt idx="71">
                  <c:v>11.373333333333335</c:v>
                </c:pt>
                <c:pt idx="72">
                  <c:v>11.273333333333333</c:v>
                </c:pt>
                <c:pt idx="73">
                  <c:v>11.606666666666667</c:v>
                </c:pt>
                <c:pt idx="74">
                  <c:v>11.466666666666667</c:v>
                </c:pt>
                <c:pt idx="75">
                  <c:v>11.463333333333333</c:v>
                </c:pt>
                <c:pt idx="76">
                  <c:v>11.516666666666666</c:v>
                </c:pt>
                <c:pt idx="77">
                  <c:v>11.32</c:v>
                </c:pt>
                <c:pt idx="78">
                  <c:v>10.31</c:v>
                </c:pt>
                <c:pt idx="79">
                  <c:v>10.906666666666666</c:v>
                </c:pt>
                <c:pt idx="80">
                  <c:v>10.549999999999999</c:v>
                </c:pt>
                <c:pt idx="81">
                  <c:v>10.549999999999999</c:v>
                </c:pt>
                <c:pt idx="82">
                  <c:v>10.549999999999999</c:v>
                </c:pt>
                <c:pt idx="83">
                  <c:v>12.193333333333333</c:v>
                </c:pt>
                <c:pt idx="84">
                  <c:v>10.403333333333334</c:v>
                </c:pt>
                <c:pt idx="85">
                  <c:v>10.93</c:v>
                </c:pt>
                <c:pt idx="86">
                  <c:v>10.799999999999999</c:v>
                </c:pt>
                <c:pt idx="87">
                  <c:v>10.216666666666667</c:v>
                </c:pt>
                <c:pt idx="88">
                  <c:v>11.163333333333332</c:v>
                </c:pt>
                <c:pt idx="89">
                  <c:v>11.506666666666666</c:v>
                </c:pt>
                <c:pt idx="90">
                  <c:v>11.613333333333335</c:v>
                </c:pt>
                <c:pt idx="91">
                  <c:v>10.63</c:v>
                </c:pt>
                <c:pt idx="92">
                  <c:v>11.121666666666668</c:v>
                </c:pt>
                <c:pt idx="93">
                  <c:v>11.333333333333334</c:v>
                </c:pt>
                <c:pt idx="94">
                  <c:v>11.003333333333332</c:v>
                </c:pt>
                <c:pt idx="95">
                  <c:v>10.266666666666666</c:v>
                </c:pt>
                <c:pt idx="96">
                  <c:v>10.363333333333332</c:v>
                </c:pt>
                <c:pt idx="97">
                  <c:v>10.656666666666666</c:v>
                </c:pt>
                <c:pt idx="98">
                  <c:v>11.656666666666666</c:v>
                </c:pt>
                <c:pt idx="99">
                  <c:v>10.466666666666667</c:v>
                </c:pt>
                <c:pt idx="100">
                  <c:v>11.116666666666667</c:v>
                </c:pt>
                <c:pt idx="101">
                  <c:v>10.693333333333333</c:v>
                </c:pt>
                <c:pt idx="102">
                  <c:v>11.19</c:v>
                </c:pt>
                <c:pt idx="103">
                  <c:v>11.1</c:v>
                </c:pt>
                <c:pt idx="104">
                  <c:v>10.94</c:v>
                </c:pt>
                <c:pt idx="105">
                  <c:v>11.159999999999998</c:v>
                </c:pt>
                <c:pt idx="106">
                  <c:v>11.336666666666666</c:v>
                </c:pt>
                <c:pt idx="107">
                  <c:v>10.236666666666666</c:v>
                </c:pt>
                <c:pt idx="108">
                  <c:v>11.68</c:v>
                </c:pt>
                <c:pt idx="109">
                  <c:v>11.863333333333335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B55-6B4C-B668-0334107570F5}"/>
            </c:ext>
          </c:extLst>
        </c:ser>
        <c:ser>
          <c:idx val="2"/>
          <c:order val="2"/>
          <c:tx>
            <c:v>Vertical 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">
                <a:solidFill>
                  <a:schemeClr val="accent2"/>
                </a:solidFill>
              </a:ln>
              <a:effectLst/>
            </c:spPr>
          </c:marker>
          <c:xVal>
            <c:numRef>
              <c:f>'AU3'!$K$190:$K$199</c:f>
              <c:numCache>
                <c:formatCode>General</c:formatCode>
                <c:ptCount val="10"/>
                <c:pt idx="0">
                  <c:v>0.81</c:v>
                </c:pt>
                <c:pt idx="1">
                  <c:v>0.79</c:v>
                </c:pt>
                <c:pt idx="2">
                  <c:v>0.82</c:v>
                </c:pt>
                <c:pt idx="3">
                  <c:v>0.85</c:v>
                </c:pt>
                <c:pt idx="4">
                  <c:v>0.8</c:v>
                </c:pt>
                <c:pt idx="5">
                  <c:v>0.79</c:v>
                </c:pt>
                <c:pt idx="6">
                  <c:v>0.83</c:v>
                </c:pt>
                <c:pt idx="7">
                  <c:v>0.84</c:v>
                </c:pt>
                <c:pt idx="8">
                  <c:v>0.82</c:v>
                </c:pt>
                <c:pt idx="9">
                  <c:v>0.82</c:v>
                </c:pt>
              </c:numCache>
            </c:numRef>
          </c:xVal>
          <c:yVal>
            <c:numRef>
              <c:f>'AU3'!$J$190:$J$199</c:f>
              <c:numCache>
                <c:formatCode>General</c:formatCode>
                <c:ptCount val="10"/>
                <c:pt idx="0">
                  <c:v>15.299999999999999</c:v>
                </c:pt>
                <c:pt idx="1">
                  <c:v>20.253333333333334</c:v>
                </c:pt>
                <c:pt idx="2">
                  <c:v>16.920000000000002</c:v>
                </c:pt>
                <c:pt idx="3">
                  <c:v>14.593333333333334</c:v>
                </c:pt>
                <c:pt idx="4">
                  <c:v>11.876666666666665</c:v>
                </c:pt>
                <c:pt idx="5">
                  <c:v>14.906666666666666</c:v>
                </c:pt>
                <c:pt idx="6">
                  <c:v>12.943333333333333</c:v>
                </c:pt>
                <c:pt idx="7">
                  <c:v>17.48</c:v>
                </c:pt>
                <c:pt idx="8">
                  <c:v>12.873333333333333</c:v>
                </c:pt>
                <c:pt idx="9">
                  <c:v>14.813333333333333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B55-6B4C-B668-033410757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3450472"/>
        <c:axId val="1183459832"/>
      </c:scatterChart>
      <c:valAx>
        <c:axId val="1183450472"/>
        <c:scaling>
          <c:orientation val="minMax"/>
          <c:max val="3.1"/>
          <c:min val="0.7000000000000000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AGS Late Intensity ( x10^11)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459832"/>
        <c:crosses val="autoZero"/>
        <c:crossBetween val="midCat"/>
        <c:majorUnit val="0.2"/>
      </c:valAx>
      <c:valAx>
        <c:axId val="1183459832"/>
        <c:scaling>
          <c:orientation val="minMax"/>
          <c:max val="22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95%  Transverse Emittance  with RF off and Refit on</a:t>
                </a:r>
              </a:p>
            </c:rich>
          </c:tx>
          <c:layout>
            <c:manualLayout>
              <c:xMode val="edge"/>
              <c:yMode val="edge"/>
              <c:x val="1.3213708863315162E-2"/>
              <c:y val="0.11562841530054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4504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4182745619871373"/>
          <c:y val="0.66262317490641809"/>
          <c:w val="0.32268287657852174"/>
          <c:h val="0.23855252523640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039388"/>
            <a:ext cx="10334625" cy="1947460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Polarization and Intensity Optimization in the </a:t>
            </a:r>
            <a:r>
              <a:rPr lang="en-US" i="1" dirty="0"/>
              <a:t>Hadron </a:t>
            </a:r>
            <a:r>
              <a:rPr lang="en-US" dirty="0"/>
              <a:t>injector chain for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387958"/>
            <a:ext cx="10334625" cy="746185"/>
          </a:xfrm>
        </p:spPr>
        <p:txBody>
          <a:bodyPr>
            <a:noAutofit/>
          </a:bodyPr>
          <a:lstStyle/>
          <a:p>
            <a:r>
              <a:rPr lang="en-US" sz="1500" i="1" dirty="0"/>
              <a:t>Polarized Sources and Beams at EIC</a:t>
            </a:r>
          </a:p>
          <a:p>
            <a:r>
              <a:rPr lang="en-US" sz="1500" i="1" dirty="0"/>
              <a:t>Center of Frontiers in Nuclear Science, Sony Brook University</a:t>
            </a:r>
          </a:p>
          <a:p>
            <a:r>
              <a:rPr lang="en-US" sz="1500" dirty="0"/>
              <a:t>3/11/2025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746185"/>
          </a:xfrm>
        </p:spPr>
        <p:txBody>
          <a:bodyPr/>
          <a:lstStyle/>
          <a:p>
            <a:r>
              <a:rPr lang="en-US" dirty="0"/>
              <a:t>V. Schoefer for the C-AD team</a:t>
            </a:r>
          </a:p>
          <a:p>
            <a:r>
              <a:rPr lang="en-US" sz="2000" dirty="0"/>
              <a:t>(with many donated slides)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7540-17EC-6D56-2C62-5417DB27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60" y="41034"/>
            <a:ext cx="11049000" cy="792343"/>
          </a:xfrm>
        </p:spPr>
        <p:txBody>
          <a:bodyPr/>
          <a:lstStyle/>
          <a:p>
            <a:r>
              <a:rPr lang="en-US" dirty="0"/>
              <a:t>Intensity, emittance and space charge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B96808-C620-3C6F-2DB7-AD7C6D7A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2F493-2794-E3DE-FFB9-089C4C40D4D1}"/>
              </a:ext>
            </a:extLst>
          </p:cNvPr>
          <p:cNvSpPr txBox="1"/>
          <p:nvPr/>
        </p:nvSpPr>
        <p:spPr>
          <a:xfrm>
            <a:off x="195507" y="1338455"/>
            <a:ext cx="51272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Space charge tune shifts: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Booster capture: </a:t>
            </a:r>
            <a:r>
              <a:rPr lang="en-US" sz="1600" dirty="0" err="1">
                <a:solidFill>
                  <a:srgbClr val="FF0000"/>
                </a:solidFill>
              </a:rPr>
              <a:t>dQ</a:t>
            </a:r>
            <a:r>
              <a:rPr lang="en-US" sz="1600" baseline="-25000" dirty="0" err="1">
                <a:solidFill>
                  <a:srgbClr val="FF0000"/>
                </a:solidFill>
              </a:rPr>
              <a:t>sc</a:t>
            </a:r>
            <a:r>
              <a:rPr lang="en-US" sz="1600" dirty="0">
                <a:solidFill>
                  <a:srgbClr val="FF0000"/>
                </a:solidFill>
              </a:rPr>
              <a:t> = -0.4, -0.4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AGS Injection: </a:t>
            </a:r>
            <a:r>
              <a:rPr lang="en-US" sz="1600" dirty="0" err="1">
                <a:solidFill>
                  <a:srgbClr val="FF0000"/>
                </a:solidFill>
              </a:rPr>
              <a:t>dQ</a:t>
            </a:r>
            <a:r>
              <a:rPr lang="en-US" sz="1600" baseline="-25000" dirty="0" err="1">
                <a:solidFill>
                  <a:srgbClr val="FF0000"/>
                </a:solidFill>
              </a:rPr>
              <a:t>sc,x,y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= -0.11, -0.23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Space charge effects reduced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Dual harmonic bunch lengthening at injection in Booster, AGS (since 2018 at least)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Longitudinal splitting for transfer to AGS to lower peak current, merge at top (developed in Run 24)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Merge is slow, costs +20-25% increase in longitudinal emittance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C9A4E43-5830-01DE-80CE-90C6AA5C7020}"/>
              </a:ext>
            </a:extLst>
          </p:cNvPr>
          <p:cNvGrpSpPr/>
          <p:nvPr/>
        </p:nvGrpSpPr>
        <p:grpSpPr>
          <a:xfrm>
            <a:off x="5874026" y="1723767"/>
            <a:ext cx="5962087" cy="1705233"/>
            <a:chOff x="4505861" y="1246689"/>
            <a:chExt cx="7340191" cy="266267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CE35C06-763D-01D9-BDA3-51157E6E34D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155" y="2990656"/>
              <a:ext cx="841976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E175B5-04BF-460F-E8A4-8C842F3CE676}"/>
                </a:ext>
              </a:extLst>
            </p:cNvPr>
            <p:cNvGrpSpPr/>
            <p:nvPr/>
          </p:nvGrpSpPr>
          <p:grpSpPr>
            <a:xfrm>
              <a:off x="5161798" y="2758133"/>
              <a:ext cx="576689" cy="141193"/>
              <a:chOff x="6107695" y="2644585"/>
              <a:chExt cx="768918" cy="18825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DCC14C6-8968-E1AB-DE58-27A2815707A6}"/>
                  </a:ext>
                </a:extLst>
              </p:cNvPr>
              <p:cNvSpPr/>
              <p:nvPr/>
            </p:nvSpPr>
            <p:spPr>
              <a:xfrm>
                <a:off x="6107695" y="2644585"/>
                <a:ext cx="536519" cy="1882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75C50FB-CC85-7576-830F-6A40C6C9A561}"/>
                  </a:ext>
                </a:extLst>
              </p:cNvPr>
              <p:cNvSpPr/>
              <p:nvPr/>
            </p:nvSpPr>
            <p:spPr>
              <a:xfrm>
                <a:off x="6340094" y="2644585"/>
                <a:ext cx="536519" cy="1882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B7F275-80EA-D3DA-D94A-E0D6368A68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7684" y="2723665"/>
              <a:ext cx="187746" cy="28716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D5DA3B-6564-5357-8F30-686833C3F422}"/>
                </a:ext>
              </a:extLst>
            </p:cNvPr>
            <p:cNvCxnSpPr>
              <a:cxnSpLocks/>
            </p:cNvCxnSpPr>
            <p:nvPr/>
          </p:nvCxnSpPr>
          <p:spPr>
            <a:xfrm>
              <a:off x="6045431" y="2723665"/>
              <a:ext cx="45989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CB3216-0421-CDDB-D775-8073244C59DC}"/>
                </a:ext>
              </a:extLst>
            </p:cNvPr>
            <p:cNvSpPr/>
            <p:nvPr/>
          </p:nvSpPr>
          <p:spPr>
            <a:xfrm>
              <a:off x="6305448" y="2505702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635314-D108-151B-DD27-8ADE25D90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5321" y="2421710"/>
              <a:ext cx="187746" cy="301955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A02BF00-9C93-9907-0B33-BAB3BE0516AA}"/>
                </a:ext>
              </a:extLst>
            </p:cNvPr>
            <p:cNvCxnSpPr>
              <a:cxnSpLocks/>
            </p:cNvCxnSpPr>
            <p:nvPr/>
          </p:nvCxnSpPr>
          <p:spPr>
            <a:xfrm>
              <a:off x="6693067" y="2421710"/>
              <a:ext cx="296643" cy="523377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454969-E1A9-01CE-9443-9D08752975AA}"/>
                </a:ext>
              </a:extLst>
            </p:cNvPr>
            <p:cNvSpPr/>
            <p:nvPr/>
          </p:nvSpPr>
          <p:spPr>
            <a:xfrm>
              <a:off x="6052132" y="2509104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D224F59-ED48-EEC5-908C-BE755974A4F0}"/>
                </a:ext>
              </a:extLst>
            </p:cNvPr>
            <p:cNvSpPr/>
            <p:nvPr/>
          </p:nvSpPr>
          <p:spPr>
            <a:xfrm>
              <a:off x="6721920" y="2234626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68B5E9-4A08-509D-9627-24FAC46E2E07}"/>
                </a:ext>
              </a:extLst>
            </p:cNvPr>
            <p:cNvSpPr/>
            <p:nvPr/>
          </p:nvSpPr>
          <p:spPr>
            <a:xfrm>
              <a:off x="6468604" y="2238028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E553EE-7146-41B2-20DF-06928DE751D5}"/>
                </a:ext>
              </a:extLst>
            </p:cNvPr>
            <p:cNvSpPr txBox="1"/>
            <p:nvPr/>
          </p:nvSpPr>
          <p:spPr>
            <a:xfrm>
              <a:off x="6507264" y="2024793"/>
              <a:ext cx="138548" cy="36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9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BDF1B7C-1A93-8CE7-00B1-CB71AA408C5A}"/>
                </a:ext>
              </a:extLst>
            </p:cNvPr>
            <p:cNvCxnSpPr>
              <a:cxnSpLocks/>
            </p:cNvCxnSpPr>
            <p:nvPr/>
          </p:nvCxnSpPr>
          <p:spPr>
            <a:xfrm>
              <a:off x="7040655" y="2345795"/>
              <a:ext cx="975785" cy="534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4D4F74-A258-2CD4-0253-68F8088686CE}"/>
                </a:ext>
              </a:extLst>
            </p:cNvPr>
            <p:cNvSpPr txBox="1"/>
            <p:nvPr/>
          </p:nvSpPr>
          <p:spPr>
            <a:xfrm rot="1688218">
              <a:off x="7172833" y="2110593"/>
              <a:ext cx="808972" cy="57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Extract to AGS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BBB6EB-27C0-E227-7DCA-1EC384444E7C}"/>
                </a:ext>
              </a:extLst>
            </p:cNvPr>
            <p:cNvCxnSpPr>
              <a:cxnSpLocks/>
            </p:cNvCxnSpPr>
            <p:nvPr/>
          </p:nvCxnSpPr>
          <p:spPr>
            <a:xfrm>
              <a:off x="10614297" y="2423103"/>
              <a:ext cx="255494" cy="57150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FD9675-8E81-C331-E844-6A2D027ABDD4}"/>
                </a:ext>
              </a:extLst>
            </p:cNvPr>
            <p:cNvCxnSpPr>
              <a:cxnSpLocks/>
            </p:cNvCxnSpPr>
            <p:nvPr/>
          </p:nvCxnSpPr>
          <p:spPr>
            <a:xfrm>
              <a:off x="8092845" y="2981156"/>
              <a:ext cx="841976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4B0B2E-B931-86E8-C8A1-6A2BC71B6A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1374" y="2432791"/>
              <a:ext cx="339024" cy="56181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11E8A1-A30D-AD5B-2737-8A1E85DC5433}"/>
                </a:ext>
              </a:extLst>
            </p:cNvPr>
            <p:cNvCxnSpPr>
              <a:cxnSpLocks/>
            </p:cNvCxnSpPr>
            <p:nvPr/>
          </p:nvCxnSpPr>
          <p:spPr>
            <a:xfrm>
              <a:off x="9253675" y="2439515"/>
              <a:ext cx="1360622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173DDD3-683A-C1CB-043D-127C08AC60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536" y="2282146"/>
              <a:ext cx="1037503" cy="29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384137-48BA-0707-4AC6-F42EC0AB65B6}"/>
                </a:ext>
              </a:extLst>
            </p:cNvPr>
            <p:cNvSpPr txBox="1"/>
            <p:nvPr/>
          </p:nvSpPr>
          <p:spPr>
            <a:xfrm rot="21598813">
              <a:off x="10649543" y="1782405"/>
              <a:ext cx="841096" cy="57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Extract to RHIC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0393B7-2D51-3E92-6852-3BD2E5E93788}"/>
                </a:ext>
              </a:extLst>
            </p:cNvPr>
            <p:cNvSpPr txBox="1"/>
            <p:nvPr/>
          </p:nvSpPr>
          <p:spPr>
            <a:xfrm>
              <a:off x="8164695" y="1955026"/>
              <a:ext cx="608642" cy="3604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AGS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BB1E99-EA6A-DFC5-6524-8E2990914B5F}"/>
                </a:ext>
              </a:extLst>
            </p:cNvPr>
            <p:cNvSpPr/>
            <p:nvPr/>
          </p:nvSpPr>
          <p:spPr>
            <a:xfrm>
              <a:off x="8502245" y="2760179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22345D3-FFDD-6D7E-2B33-6C643673B3B5}"/>
                </a:ext>
              </a:extLst>
            </p:cNvPr>
            <p:cNvSpPr/>
            <p:nvPr/>
          </p:nvSpPr>
          <p:spPr>
            <a:xfrm>
              <a:off x="8248929" y="2763581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A92AECF-AD7A-42CF-1C29-9B098C9DC93A}"/>
                </a:ext>
              </a:extLst>
            </p:cNvPr>
            <p:cNvSpPr/>
            <p:nvPr/>
          </p:nvSpPr>
          <p:spPr>
            <a:xfrm>
              <a:off x="8126019" y="2762225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5186B90-399D-8E35-457C-DF0C4962CA9E}"/>
                </a:ext>
              </a:extLst>
            </p:cNvPr>
            <p:cNvSpPr/>
            <p:nvPr/>
          </p:nvSpPr>
          <p:spPr>
            <a:xfrm>
              <a:off x="8643375" y="2759502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87C11D-807E-BA06-DCF5-F2E7F7E60D4E}"/>
                </a:ext>
              </a:extLst>
            </p:cNvPr>
            <p:cNvSpPr/>
            <p:nvPr/>
          </p:nvSpPr>
          <p:spPr>
            <a:xfrm>
              <a:off x="9172692" y="2211550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EB7B-8B22-59C8-3B4B-1F70CA159C49}"/>
                </a:ext>
              </a:extLst>
            </p:cNvPr>
            <p:cNvSpPr/>
            <p:nvPr/>
          </p:nvSpPr>
          <p:spPr>
            <a:xfrm>
              <a:off x="9424759" y="2211623"/>
              <a:ext cx="224372" cy="14119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F2A9C71-4BE3-32EA-CFC4-03017093704E}"/>
                </a:ext>
              </a:extLst>
            </p:cNvPr>
            <p:cNvCxnSpPr>
              <a:cxnSpLocks/>
            </p:cNvCxnSpPr>
            <p:nvPr/>
          </p:nvCxnSpPr>
          <p:spPr>
            <a:xfrm>
              <a:off x="9825302" y="2275814"/>
              <a:ext cx="2263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D53437-D429-36E7-BB25-FE8188F20139}"/>
                </a:ext>
              </a:extLst>
            </p:cNvPr>
            <p:cNvSpPr txBox="1"/>
            <p:nvPr/>
          </p:nvSpPr>
          <p:spPr>
            <a:xfrm>
              <a:off x="4700320" y="3140364"/>
              <a:ext cx="1239763" cy="57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B050"/>
                  </a:solidFill>
                </a:rPr>
                <a:t>Dual harmonic RF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1F2A31-6A11-E87C-E08C-5B976A1A1B83}"/>
                </a:ext>
              </a:extLst>
            </p:cNvPr>
            <p:cNvSpPr txBox="1"/>
            <p:nvPr/>
          </p:nvSpPr>
          <p:spPr>
            <a:xfrm>
              <a:off x="5391960" y="1962991"/>
              <a:ext cx="884543" cy="3604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Booster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A2E74C-FDA6-9E80-BA2D-8A5C6D1CC523}"/>
                </a:ext>
              </a:extLst>
            </p:cNvPr>
            <p:cNvSpPr/>
            <p:nvPr/>
          </p:nvSpPr>
          <p:spPr>
            <a:xfrm>
              <a:off x="4505861" y="1684708"/>
              <a:ext cx="7340191" cy="22246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D07B23-374E-0BAC-C50D-7AAE663EE7E4}"/>
                </a:ext>
              </a:extLst>
            </p:cNvPr>
            <p:cNvSpPr txBox="1"/>
            <p:nvPr/>
          </p:nvSpPr>
          <p:spPr>
            <a:xfrm>
              <a:off x="4767514" y="1246689"/>
              <a:ext cx="6385584" cy="3604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Split/merge scheme: Add a longitudinal split in Booster and merge in AGS at extraction energy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1940E9-6977-FAEE-C5B8-93C979DF1FA2}"/>
                </a:ext>
              </a:extLst>
            </p:cNvPr>
            <p:cNvSpPr txBox="1"/>
            <p:nvPr/>
          </p:nvSpPr>
          <p:spPr>
            <a:xfrm>
              <a:off x="7878923" y="3153895"/>
              <a:ext cx="1239763" cy="57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B050"/>
                  </a:solidFill>
                </a:rPr>
                <a:t>Dual harmonic RF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C8FA0D-D7F1-27E8-11B5-3B056C9C9CB2}"/>
                </a:ext>
              </a:extLst>
            </p:cNvPr>
            <p:cNvSpPr txBox="1"/>
            <p:nvPr/>
          </p:nvSpPr>
          <p:spPr>
            <a:xfrm>
              <a:off x="5940705" y="3143729"/>
              <a:ext cx="837008" cy="57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Bunch Split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DB84FF-A6BD-B4CE-2D04-0B1F0F752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1496" y="2797036"/>
              <a:ext cx="0" cy="3299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6CD82F4-91F5-2EAE-1D8B-9E2AC7A3A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52" y="3010827"/>
              <a:ext cx="0" cy="186386"/>
            </a:xfrm>
            <a:prstGeom prst="straightConnector1">
              <a:avLst/>
            </a:prstGeom>
            <a:ln w="127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DC5C117-E60F-D3F9-9B17-5D08E6A44C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4673" y="2960590"/>
              <a:ext cx="0" cy="168521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438C08-136E-7207-0343-86AC16C0101B}"/>
                </a:ext>
              </a:extLst>
            </p:cNvPr>
            <p:cNvCxnSpPr>
              <a:cxnSpLocks/>
            </p:cNvCxnSpPr>
            <p:nvPr/>
          </p:nvCxnSpPr>
          <p:spPr>
            <a:xfrm>
              <a:off x="9696225" y="2435304"/>
              <a:ext cx="45989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CBA97A-B0B9-6085-9D17-0DB04702E1D4}"/>
                </a:ext>
              </a:extLst>
            </p:cNvPr>
            <p:cNvSpPr txBox="1"/>
            <p:nvPr/>
          </p:nvSpPr>
          <p:spPr>
            <a:xfrm>
              <a:off x="9591499" y="2855368"/>
              <a:ext cx="971853" cy="57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Bunch Merge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2D8907A-DB00-2D07-AC9F-ED5517ACD1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2290" y="2508675"/>
              <a:ext cx="0" cy="3299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DF400A-8CFE-8A41-B59E-87B9183FA061}"/>
                </a:ext>
              </a:extLst>
            </p:cNvPr>
            <p:cNvSpPr/>
            <p:nvPr/>
          </p:nvSpPr>
          <p:spPr>
            <a:xfrm>
              <a:off x="10191247" y="2213282"/>
              <a:ext cx="192207" cy="1179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CAD953-5756-D523-6677-2D609A84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13" y="3547910"/>
            <a:ext cx="949817" cy="169080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5918D8-D77C-30FF-DAA3-79E076F79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077" y="3574005"/>
            <a:ext cx="911793" cy="1664714"/>
          </a:xfrm>
          <a:prstGeom prst="rect">
            <a:avLst/>
          </a:prstGeom>
        </p:spPr>
      </p:pic>
      <p:sp>
        <p:nvSpPr>
          <p:cNvPr id="49" name="Right Arrow 48">
            <a:extLst>
              <a:ext uri="{FF2B5EF4-FFF2-40B4-BE49-F238E27FC236}">
                <a16:creationId xmlns:a16="http://schemas.microsoft.com/office/drawing/2014/main" id="{8F37EF9F-F404-DCD9-9832-B5B0A1AA90DB}"/>
              </a:ext>
            </a:extLst>
          </p:cNvPr>
          <p:cNvSpPr/>
          <p:nvPr/>
        </p:nvSpPr>
        <p:spPr>
          <a:xfrm>
            <a:off x="6158781" y="4116443"/>
            <a:ext cx="440222" cy="1757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595221-255D-CCC9-87E0-8763B72C01A8}"/>
              </a:ext>
            </a:extLst>
          </p:cNvPr>
          <p:cNvSpPr txBox="1"/>
          <p:nvPr/>
        </p:nvSpPr>
        <p:spPr>
          <a:xfrm>
            <a:off x="5341077" y="3459942"/>
            <a:ext cx="760925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RF h=1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40732D-269C-29DB-660F-7E33D164250D}"/>
              </a:ext>
            </a:extLst>
          </p:cNvPr>
          <p:cNvSpPr txBox="1"/>
          <p:nvPr/>
        </p:nvSpPr>
        <p:spPr>
          <a:xfrm>
            <a:off x="6429515" y="3442814"/>
            <a:ext cx="915376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RF h=1,2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D9C25CE-6155-7B07-C087-E9F3DEFCB390}"/>
              </a:ext>
            </a:extLst>
          </p:cNvPr>
          <p:cNvCxnSpPr>
            <a:cxnSpLocks/>
          </p:cNvCxnSpPr>
          <p:nvPr/>
        </p:nvCxnSpPr>
        <p:spPr>
          <a:xfrm flipH="1">
            <a:off x="6299073" y="3149656"/>
            <a:ext cx="127551" cy="310286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6F353BD-90E0-AF1B-786D-462A61F87C22}"/>
              </a:ext>
            </a:extLst>
          </p:cNvPr>
          <p:cNvCxnSpPr>
            <a:cxnSpLocks/>
          </p:cNvCxnSpPr>
          <p:nvPr/>
        </p:nvCxnSpPr>
        <p:spPr>
          <a:xfrm>
            <a:off x="10265410" y="3069922"/>
            <a:ext cx="0" cy="34526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931723-E9C8-679B-6DE9-50F1754AC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7" t="35789" r="38041" b="29467"/>
          <a:stretch/>
        </p:blipFill>
        <p:spPr bwMode="auto">
          <a:xfrm>
            <a:off x="7705809" y="3442813"/>
            <a:ext cx="897585" cy="230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DF279E1-7FEA-9808-1BFA-8EBCA6921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3" t="43538" r="39933" b="23612"/>
          <a:stretch/>
        </p:blipFill>
        <p:spPr bwMode="auto">
          <a:xfrm>
            <a:off x="9471459" y="3439260"/>
            <a:ext cx="2257507" cy="22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2310283-56FC-F6C9-76EE-53C75D38BE06}"/>
              </a:ext>
            </a:extLst>
          </p:cNvPr>
          <p:cNvSpPr txBox="1"/>
          <p:nvPr/>
        </p:nvSpPr>
        <p:spPr>
          <a:xfrm>
            <a:off x="7652775" y="3415187"/>
            <a:ext cx="58762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Split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F909D8-EA0E-3D2D-8CC8-2E465BA79DF7}"/>
              </a:ext>
            </a:extLst>
          </p:cNvPr>
          <p:cNvSpPr txBox="1"/>
          <p:nvPr/>
        </p:nvSpPr>
        <p:spPr>
          <a:xfrm>
            <a:off x="9471458" y="3428577"/>
            <a:ext cx="618453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359461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23D4-F29B-F9A2-7C4D-C2234EF3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09" y="0"/>
            <a:ext cx="11049000" cy="567159"/>
          </a:xfrm>
        </p:spPr>
        <p:txBody>
          <a:bodyPr>
            <a:normAutofit fontScale="90000"/>
          </a:bodyPr>
          <a:lstStyle/>
          <a:p>
            <a:r>
              <a:rPr lang="en-US" dirty="0"/>
              <a:t>Split/merge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B163D-EF94-D8A5-E80F-C45E393F4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C09FC-99D1-F760-4B39-74F9ACE63952}"/>
              </a:ext>
            </a:extLst>
          </p:cNvPr>
          <p:cNvSpPr txBox="1"/>
          <p:nvPr/>
        </p:nvSpPr>
        <p:spPr>
          <a:xfrm>
            <a:off x="247409" y="654837"/>
            <a:ext cx="487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Aimed at reducing space charge at AGS injection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260056E2-3523-3F5F-10CD-EC292E95C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07" y="816015"/>
            <a:ext cx="3034121" cy="227479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9F085F7-F5C8-84DE-37CE-EF552C73B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342" y="816015"/>
            <a:ext cx="3173158" cy="2274794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04D219C-A404-4097-A040-CDD08CF36450}"/>
              </a:ext>
            </a:extLst>
          </p:cNvPr>
          <p:cNvGraphicFramePr/>
          <p:nvPr/>
        </p:nvGraphicFramePr>
        <p:xfrm>
          <a:off x="4476971" y="3589930"/>
          <a:ext cx="3936357" cy="2800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AACC3C7-4B2C-4977-8FF3-638E45249680}"/>
              </a:ext>
            </a:extLst>
          </p:cNvPr>
          <p:cNvGraphicFramePr/>
          <p:nvPr/>
        </p:nvGraphicFramePr>
        <p:xfrm>
          <a:off x="8170762" y="3592997"/>
          <a:ext cx="3936357" cy="2693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E8150A03-0FBF-6F25-6613-74EF60545174}"/>
              </a:ext>
            </a:extLst>
          </p:cNvPr>
          <p:cNvSpPr/>
          <p:nvPr/>
        </p:nvSpPr>
        <p:spPr>
          <a:xfrm>
            <a:off x="5266480" y="2462784"/>
            <a:ext cx="1312058" cy="417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893839-ECFD-CF36-1996-630080F42765}"/>
              </a:ext>
            </a:extLst>
          </p:cNvPr>
          <p:cNvSpPr/>
          <p:nvPr/>
        </p:nvSpPr>
        <p:spPr>
          <a:xfrm>
            <a:off x="8846107" y="2462783"/>
            <a:ext cx="1312058" cy="417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515BC7-E89D-4C7F-5E5C-E5B377401A67}"/>
              </a:ext>
            </a:extLst>
          </p:cNvPr>
          <p:cNvSpPr/>
          <p:nvPr/>
        </p:nvSpPr>
        <p:spPr>
          <a:xfrm>
            <a:off x="10440596" y="1495853"/>
            <a:ext cx="1312058" cy="45755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E4E3C8E-CF96-1E08-CE39-318CB39AD7C7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1388846"/>
          <a:ext cx="3936357" cy="166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286">
                  <a:extLst>
                    <a:ext uri="{9D8B030D-6E8A-4147-A177-3AD203B41FA5}">
                      <a16:colId xmlns:a16="http://schemas.microsoft.com/office/drawing/2014/main" val="2374086123"/>
                    </a:ext>
                  </a:extLst>
                </a:gridCol>
                <a:gridCol w="909580">
                  <a:extLst>
                    <a:ext uri="{9D8B030D-6E8A-4147-A177-3AD203B41FA5}">
                      <a16:colId xmlns:a16="http://schemas.microsoft.com/office/drawing/2014/main" val="3701405941"/>
                    </a:ext>
                  </a:extLst>
                </a:gridCol>
                <a:gridCol w="1636491">
                  <a:extLst>
                    <a:ext uri="{9D8B030D-6E8A-4147-A177-3AD203B41FA5}">
                      <a16:colId xmlns:a16="http://schemas.microsoft.com/office/drawing/2014/main" val="2413780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Value @ 3x10</a:t>
                      </a:r>
                      <a:r>
                        <a:rPr lang="en-US" sz="1500" baseline="30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Split/</a:t>
                      </a:r>
                    </a:p>
                    <a:p>
                      <a:r>
                        <a:rPr lang="en-US" sz="1500" dirty="0"/>
                        <a:t>merge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144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Pol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66.4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67.3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654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Emit </a:t>
                      </a:r>
                      <a:r>
                        <a:rPr lang="en-US" sz="1500" dirty="0" err="1"/>
                        <a:t>hor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07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Emit 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1701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8D4DBED-ADA9-FC4D-0B0F-E400B6B0C2FE}"/>
              </a:ext>
            </a:extLst>
          </p:cNvPr>
          <p:cNvSpPr txBox="1"/>
          <p:nvPr/>
        </p:nvSpPr>
        <p:spPr>
          <a:xfrm>
            <a:off x="1333948" y="3275111"/>
            <a:ext cx="213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(emit is rms, norm, urad)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6D7C04-D93E-8501-A562-3C54EDECAB09}"/>
              </a:ext>
            </a:extLst>
          </p:cNvPr>
          <p:cNvSpPr txBox="1"/>
          <p:nvPr/>
        </p:nvSpPr>
        <p:spPr>
          <a:xfrm>
            <a:off x="434340" y="3680460"/>
            <a:ext cx="37629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Slope </a:t>
            </a:r>
            <a:r>
              <a:rPr lang="en-US" dirty="0" err="1">
                <a:solidFill>
                  <a:srgbClr val="FF0000"/>
                </a:solidFill>
              </a:rPr>
              <a:t>dP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dI</a:t>
            </a:r>
            <a:r>
              <a:rPr lang="en-US" dirty="0">
                <a:solidFill>
                  <a:srgbClr val="FF0000"/>
                </a:solidFill>
              </a:rPr>
              <a:t> is less steep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Emittance is 15% smaller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polarization is only slightly changed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Seem associated with the P(0) offset: normally associated with Booster or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emit is ~1.2 eVs (+20% from nominal)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44833-7181-A7FB-52A7-BD384D5D7813}"/>
              </a:ext>
            </a:extLst>
          </p:cNvPr>
          <p:cNvCxnSpPr/>
          <p:nvPr/>
        </p:nvCxnSpPr>
        <p:spPr>
          <a:xfrm>
            <a:off x="8239902" y="473336"/>
            <a:ext cx="0" cy="625591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BAF2EC-C05F-25B0-C987-6073C3128B10}"/>
              </a:ext>
            </a:extLst>
          </p:cNvPr>
          <p:cNvSpPr txBox="1"/>
          <p:nvPr/>
        </p:nvSpPr>
        <p:spPr>
          <a:xfrm>
            <a:off x="4975216" y="322255"/>
            <a:ext cx="305724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Nominal user (single bunch)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0A86D-7EDA-537B-207D-AA8DC9A3E02B}"/>
              </a:ext>
            </a:extLst>
          </p:cNvPr>
          <p:cNvSpPr txBox="1"/>
          <p:nvPr/>
        </p:nvSpPr>
        <p:spPr>
          <a:xfrm>
            <a:off x="8629541" y="313827"/>
            <a:ext cx="13516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Split/merge</a:t>
            </a:r>
          </a:p>
        </p:txBody>
      </p:sp>
    </p:spTree>
    <p:extLst>
      <p:ext uri="{BB962C8B-B14F-4D97-AF65-F5344CB8AC3E}">
        <p14:creationId xmlns:p14="http://schemas.microsoft.com/office/powerpoint/2010/main" val="311074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FA3239E-AC69-7089-E880-B5E7EA540C0D}"/>
              </a:ext>
            </a:extLst>
          </p:cNvPr>
          <p:cNvSpPr/>
          <p:nvPr/>
        </p:nvSpPr>
        <p:spPr>
          <a:xfrm>
            <a:off x="5437948" y="1001366"/>
            <a:ext cx="6650420" cy="22081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B7D71-F44B-BA78-ED76-A1A62882F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EA838F-79B6-31E2-488E-D063BA0E1EE0}"/>
              </a:ext>
            </a:extLst>
          </p:cNvPr>
          <p:cNvSpPr txBox="1">
            <a:spLocks/>
          </p:cNvSpPr>
          <p:nvPr/>
        </p:nvSpPr>
        <p:spPr>
          <a:xfrm>
            <a:off x="224260" y="41034"/>
            <a:ext cx="11049000" cy="792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Intensity, emittance and space charge: Simulation</a:t>
            </a:r>
          </a:p>
        </p:txBody>
      </p:sp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6BEBF528-1FE0-CB9C-1D4A-B4AEFD2B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044" y="1110236"/>
            <a:ext cx="3033228" cy="1931313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C54884B2-2703-ED30-D170-28D6DDAC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0" y="1073660"/>
            <a:ext cx="3199108" cy="2026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35C8AA-C4AF-B92B-3180-970F2E96C05F}"/>
              </a:ext>
            </a:extLst>
          </p:cNvPr>
          <p:cNvSpPr txBox="1"/>
          <p:nvPr/>
        </p:nvSpPr>
        <p:spPr>
          <a:xfrm>
            <a:off x="267819" y="670436"/>
            <a:ext cx="504956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peak current is minimized, must identify/reduce driving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Some work from pre-Run 24, needs: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Beam experiments</a:t>
            </a:r>
            <a:r>
              <a:rPr lang="en-US" sz="1600" dirty="0"/>
              <a:t> to validate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Identification of sources </a:t>
            </a:r>
            <a:r>
              <a:rPr lang="en-US" sz="1600" dirty="0"/>
              <a:t>of emittance growth (resonant stopbands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simulations of beam with space charge in the AGS recently: complicated by snakes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impedance model for any injector machine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Recent efforts at other facilities (state-of-the-art tools/approaches)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LHC Injector Upgrade Project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Rumolo</a:t>
            </a:r>
            <a:r>
              <a:rPr lang="en-US" sz="1600" dirty="0"/>
              <a:t>, et al, </a:t>
            </a:r>
            <a:r>
              <a:rPr lang="en-US" sz="1600" i="1" dirty="0"/>
              <a:t>High Brightness 2023</a:t>
            </a:r>
            <a:r>
              <a:rPr lang="en-US" sz="1600" dirty="0"/>
              <a:t>, Geneva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Identification of limits, sources of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FAIR space charge studies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Oeftiger</a:t>
            </a:r>
            <a:r>
              <a:rPr lang="en-US" sz="1600" dirty="0"/>
              <a:t> et al, </a:t>
            </a:r>
            <a:r>
              <a:rPr lang="en-US" sz="1600" i="1" dirty="0"/>
              <a:t>Simulation study of the space charge limit in heavy-ion synchrotrons</a:t>
            </a:r>
            <a:r>
              <a:rPr lang="en-US" sz="1600" dirty="0"/>
              <a:t>, PRAB 25, 054402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utility of faster ‘frozen space charge’ models</a:t>
            </a:r>
            <a:endParaRPr lang="en-US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90B8E2-A95B-76D3-2A2F-D81254336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81"/>
          <a:stretch/>
        </p:blipFill>
        <p:spPr bwMode="auto">
          <a:xfrm>
            <a:off x="9097831" y="3744410"/>
            <a:ext cx="2144190" cy="17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053BA8E-FA6F-DF4D-0F82-4872F18CE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3"/>
          <a:stretch/>
        </p:blipFill>
        <p:spPr bwMode="auto">
          <a:xfrm>
            <a:off x="10169926" y="5015864"/>
            <a:ext cx="1715750" cy="15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F2C9C1-6024-BE7C-4689-57107E59F159}"/>
              </a:ext>
            </a:extLst>
          </p:cNvPr>
          <p:cNvSpPr txBox="1"/>
          <p:nvPr/>
        </p:nvSpPr>
        <p:spPr>
          <a:xfrm>
            <a:off x="5378442" y="735106"/>
            <a:ext cx="32624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Booster space charge simulations</a:t>
            </a:r>
          </a:p>
        </p:txBody>
      </p:sp>
      <p:pic>
        <p:nvPicPr>
          <p:cNvPr id="17" name="Picture 16" descr="Chart, scatter chart&#10;&#10;AI-generated content may be incorrect.">
            <a:extLst>
              <a:ext uri="{FF2B5EF4-FFF2-40B4-BE49-F238E27FC236}">
                <a16:creationId xmlns:a16="http://schemas.microsoft.com/office/drawing/2014/main" id="{500A3245-96E0-7A27-EA27-31936123E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011" y="3643462"/>
            <a:ext cx="2840776" cy="27448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5C0FDC-A107-B5E9-CA1D-BA3C98F9086D}"/>
              </a:ext>
            </a:extLst>
          </p:cNvPr>
          <p:cNvSpPr txBox="1"/>
          <p:nvPr/>
        </p:nvSpPr>
        <p:spPr>
          <a:xfrm>
            <a:off x="8991758" y="3378071"/>
            <a:ext cx="134671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FAIR studies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37F137-0380-B10E-3E1C-1DF7C1961C10}"/>
              </a:ext>
            </a:extLst>
          </p:cNvPr>
          <p:cNvSpPr txBox="1"/>
          <p:nvPr/>
        </p:nvSpPr>
        <p:spPr>
          <a:xfrm>
            <a:off x="5378442" y="3377533"/>
            <a:ext cx="176843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LHC Inj. Upgrade</a:t>
            </a:r>
          </a:p>
        </p:txBody>
      </p:sp>
    </p:spTree>
    <p:extLst>
      <p:ext uri="{BB962C8B-B14F-4D97-AF65-F5344CB8AC3E}">
        <p14:creationId xmlns:p14="http://schemas.microsoft.com/office/powerpoint/2010/main" val="49043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2650-3B40-AA21-EAD8-0AD8C454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16" y="69002"/>
            <a:ext cx="11949684" cy="685800"/>
          </a:xfrm>
        </p:spPr>
        <p:txBody>
          <a:bodyPr>
            <a:noAutofit/>
          </a:bodyPr>
          <a:lstStyle/>
          <a:p>
            <a:r>
              <a:rPr lang="en-US" sz="2800" dirty="0"/>
              <a:t>Intensity, emittance and space charge: Increased </a:t>
            </a:r>
            <a:r>
              <a:rPr lang="en-US" sz="2800" dirty="0" err="1"/>
              <a:t>BtA</a:t>
            </a:r>
            <a:r>
              <a:rPr lang="en-US" sz="2800" dirty="0"/>
              <a:t> transfer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21C78-C1C6-B6E9-4526-4C89CAAE5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81BF7-F34C-0FDC-8A22-5E4A544E4D3B}"/>
              </a:ext>
            </a:extLst>
          </p:cNvPr>
          <p:cNvSpPr txBox="1"/>
          <p:nvPr/>
        </p:nvSpPr>
        <p:spPr>
          <a:xfrm>
            <a:off x="242316" y="868680"/>
            <a:ext cx="68351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upgrade of </a:t>
            </a:r>
            <a:r>
              <a:rPr lang="en-US" baseline="30000" dirty="0"/>
              <a:t>3</a:t>
            </a:r>
            <a:r>
              <a:rPr lang="en-US" dirty="0"/>
              <a:t>He Booster-to-AGS transfer from |GƔ|=7.5 </a:t>
            </a:r>
            <a:r>
              <a:rPr lang="en-US" dirty="0">
                <a:sym typeface="Wingdings" pitchFamily="2" charset="2"/>
              </a:rPr>
              <a:t> 10.5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Motivated by simulations showing difficult intensity and polarization transmission in </a:t>
            </a:r>
            <a:r>
              <a:rPr lang="en-US" baseline="30000" dirty="0"/>
              <a:t>3</a:t>
            </a:r>
            <a:r>
              <a:rPr lang="en-US" dirty="0"/>
              <a:t>He </a:t>
            </a:r>
            <a:r>
              <a:rPr lang="en-US" dirty="0">
                <a:sym typeface="Wingdings" pitchFamily="2" charset="2"/>
              </a:rPr>
              <a:t>low energy interval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Would require upgrades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Booster main magnet 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Multiple pulsed power injection/extraction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Possibly upgrades of kicker/septum </a:t>
            </a:r>
            <a:r>
              <a:rPr lang="en-US" i="1" dirty="0">
                <a:sym typeface="Wingdings" pitchFamily="2" charset="2"/>
              </a:rPr>
              <a:t>magnets </a:t>
            </a:r>
            <a:r>
              <a:rPr lang="en-US" dirty="0">
                <a:sym typeface="Wingdings" pitchFamily="2" charset="2"/>
              </a:rPr>
              <a:t>(TBD)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Significant expense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For protons, this would enable increase transfer energy from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Ɣ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= 4.57.5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Reduce space charge tune shifts by factor 0.35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E.g</a:t>
            </a:r>
            <a:r>
              <a:rPr lang="en-US" dirty="0"/>
              <a:t> 3x10</a:t>
            </a:r>
            <a:r>
              <a:rPr lang="en-US" baseline="30000" dirty="0"/>
              <a:t>11</a:t>
            </a:r>
            <a:r>
              <a:rPr lang="en-US" dirty="0"/>
              <a:t> bunch would have  </a:t>
            </a:r>
            <a:r>
              <a:rPr lang="en-US" sz="1800" dirty="0" err="1"/>
              <a:t>dQ</a:t>
            </a:r>
            <a:r>
              <a:rPr lang="en-US" sz="1800" baseline="-25000" dirty="0" err="1"/>
              <a:t>sc</a:t>
            </a:r>
            <a:r>
              <a:rPr lang="en-US" sz="1800" baseline="-25000" dirty="0"/>
              <a:t> </a:t>
            </a:r>
            <a:r>
              <a:rPr lang="en-US" sz="1800" dirty="0"/>
              <a:t>of </a:t>
            </a:r>
            <a:r>
              <a:rPr lang="en-US" dirty="0"/>
              <a:t>1x10</a:t>
            </a:r>
            <a:r>
              <a:rPr lang="en-US" baseline="30000" dirty="0"/>
              <a:t>11 </a:t>
            </a:r>
            <a:r>
              <a:rPr lang="en-US" dirty="0"/>
              <a:t>at present energy</a:t>
            </a:r>
            <a:endParaRPr lang="en-US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Adds 3 imperfection (orbit) and 2 intrinsic resonances (handled via AC dipole) to the Booster</a:t>
            </a:r>
          </a:p>
        </p:txBody>
      </p:sp>
      <p:pic>
        <p:nvPicPr>
          <p:cNvPr id="6" name="Picture 5" descr="Chart, radar chart&#10;&#10;AI-generated content may be incorrect.">
            <a:extLst>
              <a:ext uri="{FF2B5EF4-FFF2-40B4-BE49-F238E27FC236}">
                <a16:creationId xmlns:a16="http://schemas.microsoft.com/office/drawing/2014/main" id="{1F0E8CAB-8DD7-FFD6-31F3-016BAE5A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794" y="3872520"/>
            <a:ext cx="2515814" cy="2564761"/>
          </a:xfrm>
          <a:prstGeom prst="rect">
            <a:avLst/>
          </a:prstGeom>
        </p:spPr>
      </p:pic>
      <p:pic>
        <p:nvPicPr>
          <p:cNvPr id="8" name="Picture 7" descr="Chart, radar chart&#10;&#10;AI-generated content may be incorrect.">
            <a:extLst>
              <a:ext uri="{FF2B5EF4-FFF2-40B4-BE49-F238E27FC236}">
                <a16:creationId xmlns:a16="http://schemas.microsoft.com/office/drawing/2014/main" id="{399D58E1-D2D5-7864-B7F0-D06DF22D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0" y="1078993"/>
            <a:ext cx="2721386" cy="2643073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5BE9135B-923D-366E-9068-A229F4F00DE6}"/>
              </a:ext>
            </a:extLst>
          </p:cNvPr>
          <p:cNvSpPr/>
          <p:nvPr/>
        </p:nvSpPr>
        <p:spPr>
          <a:xfrm>
            <a:off x="9857232" y="3407836"/>
            <a:ext cx="237744" cy="7589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28182-19CA-8BA8-9FBA-6C07F4648E72}"/>
              </a:ext>
            </a:extLst>
          </p:cNvPr>
          <p:cNvSpPr txBox="1"/>
          <p:nvPr/>
        </p:nvSpPr>
        <p:spPr>
          <a:xfrm>
            <a:off x="7680960" y="86868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Helion dynamic aperture by GƔ</a:t>
            </a:r>
          </a:p>
        </p:txBody>
      </p:sp>
    </p:spTree>
    <p:extLst>
      <p:ext uri="{BB962C8B-B14F-4D97-AF65-F5344CB8AC3E}">
        <p14:creationId xmlns:p14="http://schemas.microsoft.com/office/powerpoint/2010/main" val="98764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Polarization and resonance correction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EE0FE236-E6E6-D14D-9715-4F3732031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789" y="962265"/>
            <a:ext cx="6501581" cy="5193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3CB311-AAEE-3349-96E1-3CA5172AD1E6}"/>
              </a:ext>
            </a:extLst>
          </p:cNvPr>
          <p:cNvSpPr txBox="1">
            <a:spLocks/>
          </p:cNvSpPr>
          <p:nvPr/>
        </p:nvSpPr>
        <p:spPr>
          <a:xfrm>
            <a:off x="204216" y="-5741"/>
            <a:ext cx="10515600" cy="891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Depolarizing resonances in AGS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F8C56-218A-9D4F-9BFD-CDD460EC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69" y="756153"/>
            <a:ext cx="4184027" cy="4351338"/>
          </a:xfrm>
        </p:spPr>
        <p:txBody>
          <a:bodyPr>
            <a:normAutofit/>
          </a:bodyPr>
          <a:lstStyle/>
          <a:p>
            <a:r>
              <a:rPr lang="en-US" sz="1500" dirty="0"/>
              <a:t>Polarization is preserved in the AGS with two partial helical dipole snakes (10% and 6% rotation)</a:t>
            </a:r>
          </a:p>
          <a:p>
            <a:r>
              <a:rPr lang="en-US" sz="1500" dirty="0"/>
              <a:t>Provides spin tune ‘gap’ where imperfection and vertical intrinsic resonance condition are never met</a:t>
            </a:r>
          </a:p>
          <a:p>
            <a:pPr lvl="1"/>
            <a:r>
              <a:rPr lang="el-GR" sz="1600" dirty="0"/>
              <a:t>ν</a:t>
            </a:r>
            <a:r>
              <a:rPr lang="en-US" sz="1600" baseline="-25000" dirty="0"/>
              <a:t>s</a:t>
            </a:r>
            <a:r>
              <a:rPr lang="en-US" sz="1600" dirty="0"/>
              <a:t> ≠ N  (full spin flips)</a:t>
            </a:r>
          </a:p>
          <a:p>
            <a:pPr lvl="1"/>
            <a:r>
              <a:rPr lang="el-GR" sz="1600" dirty="0"/>
              <a:t>ν</a:t>
            </a:r>
            <a:r>
              <a:rPr lang="en-US" sz="1600" baseline="-25000" dirty="0"/>
              <a:t>s</a:t>
            </a:r>
            <a:r>
              <a:rPr lang="en-US" sz="1600" dirty="0"/>
              <a:t> ≠ N +/- Q</a:t>
            </a:r>
            <a:r>
              <a:rPr lang="en-US" sz="1600" baseline="-25000" dirty="0"/>
              <a:t>y</a:t>
            </a:r>
          </a:p>
          <a:p>
            <a:r>
              <a:rPr lang="en-US" sz="1500" dirty="0"/>
              <a:t>Horizontal resonance condition still met</a:t>
            </a:r>
          </a:p>
          <a:p>
            <a:pPr lvl="1"/>
            <a:r>
              <a:rPr lang="el-GR" sz="1600" dirty="0"/>
              <a:t>ν</a:t>
            </a:r>
            <a:r>
              <a:rPr lang="en-US" sz="1600" baseline="-25000" dirty="0"/>
              <a:t>s</a:t>
            </a:r>
            <a:r>
              <a:rPr lang="en-US" sz="1600" dirty="0"/>
              <a:t> = N +/- Q</a:t>
            </a:r>
            <a:r>
              <a:rPr lang="en-US" sz="1600" baseline="-25000" dirty="0"/>
              <a:t>x</a:t>
            </a:r>
          </a:p>
          <a:p>
            <a:pPr lvl="1"/>
            <a:r>
              <a:rPr lang="en-US" sz="1600" dirty="0"/>
              <a:t>Horizontal resonance are weak, but many (82 crossings)</a:t>
            </a:r>
          </a:p>
          <a:p>
            <a:pPr lvl="1"/>
            <a:r>
              <a:rPr lang="en-US" sz="1600" dirty="0"/>
              <a:t>Currently handled with fast tune jump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ΔQ</a:t>
            </a:r>
            <a:r>
              <a:rPr lang="en-US" sz="1600" baseline="-25000" dirty="0">
                <a:solidFill>
                  <a:srgbClr val="FF0000"/>
                </a:solidFill>
              </a:rPr>
              <a:t>x</a:t>
            </a:r>
            <a:r>
              <a:rPr lang="en-US" sz="1600" dirty="0">
                <a:solidFill>
                  <a:srgbClr val="FF0000"/>
                </a:solidFill>
              </a:rPr>
              <a:t> = 0.04, 100 μs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C2CF308-6610-4347-8FAE-0EDC9E28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0B032-436B-3B44-99AC-41FE09C4F3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E1830E6-9B58-9D4B-B935-14949055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78" y="4803470"/>
            <a:ext cx="2684609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CE7589-56FC-9E41-8D64-424A64DA71CE}"/>
              </a:ext>
            </a:extLst>
          </p:cNvPr>
          <p:cNvSpPr txBox="1"/>
          <p:nvPr/>
        </p:nvSpPr>
        <p:spPr>
          <a:xfrm>
            <a:off x="582746" y="5794070"/>
            <a:ext cx="8242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32037-60D4-A742-BB51-2BF0AEEA881D}"/>
              </a:ext>
            </a:extLst>
          </p:cNvPr>
          <p:cNvSpPr txBox="1"/>
          <p:nvPr/>
        </p:nvSpPr>
        <p:spPr>
          <a:xfrm>
            <a:off x="2591156" y="4799714"/>
            <a:ext cx="9754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Extraction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51A7808-B2BA-274A-A051-DF9575CEDE2B}"/>
              </a:ext>
            </a:extLst>
          </p:cNvPr>
          <p:cNvSpPr/>
          <p:nvPr/>
        </p:nvSpPr>
        <p:spPr>
          <a:xfrm>
            <a:off x="10923370" y="1181312"/>
            <a:ext cx="254000" cy="36933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EC043-968F-CA4F-8F93-B6115FD28876}"/>
              </a:ext>
            </a:extLst>
          </p:cNvPr>
          <p:cNvSpPr txBox="1"/>
          <p:nvPr/>
        </p:nvSpPr>
        <p:spPr>
          <a:xfrm>
            <a:off x="11245194" y="1202327"/>
            <a:ext cx="8924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Spin tune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19CC2-5313-A748-B39E-F54A0EC0F464}"/>
              </a:ext>
            </a:extLst>
          </p:cNvPr>
          <p:cNvSpPr txBox="1"/>
          <p:nvPr/>
        </p:nvSpPr>
        <p:spPr>
          <a:xfrm>
            <a:off x="8787790" y="2607315"/>
            <a:ext cx="2874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Hor</a:t>
            </a:r>
            <a:r>
              <a:rPr lang="en-US" dirty="0"/>
              <a:t> resonance crossings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C94449-C37A-084A-9718-B68B7C39A9CD}"/>
              </a:ext>
            </a:extLst>
          </p:cNvPr>
          <p:cNvCxnSpPr>
            <a:cxnSpLocks/>
          </p:cNvCxnSpPr>
          <p:nvPr/>
        </p:nvCxnSpPr>
        <p:spPr>
          <a:xfrm flipH="1">
            <a:off x="8116590" y="2985170"/>
            <a:ext cx="1488472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DFD5770-684F-E746-97D4-829F5AC56EE3}"/>
              </a:ext>
            </a:extLst>
          </p:cNvPr>
          <p:cNvSpPr/>
          <p:nvPr/>
        </p:nvSpPr>
        <p:spPr>
          <a:xfrm>
            <a:off x="10923370" y="3357621"/>
            <a:ext cx="254000" cy="37060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4531F-54BF-0C4E-9E39-3E25079A0962}"/>
              </a:ext>
            </a:extLst>
          </p:cNvPr>
          <p:cNvSpPr txBox="1"/>
          <p:nvPr/>
        </p:nvSpPr>
        <p:spPr>
          <a:xfrm>
            <a:off x="11177370" y="3235996"/>
            <a:ext cx="8924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Tune</a:t>
            </a:r>
          </a:p>
          <a:p>
            <a:pPr algn="ctr"/>
            <a:r>
              <a:rPr lang="en-US" dirty="0"/>
              <a:t>jump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F6B49B-FA72-DC41-815A-F91A8847FE7E}"/>
              </a:ext>
            </a:extLst>
          </p:cNvPr>
          <p:cNvSpPr txBox="1"/>
          <p:nvPr/>
        </p:nvSpPr>
        <p:spPr>
          <a:xfrm>
            <a:off x="6096000" y="3916950"/>
            <a:ext cx="120420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(pause tune jump</a:t>
            </a:r>
            <a:br>
              <a:rPr lang="en-US" sz="1000" dirty="0"/>
            </a:br>
            <a:r>
              <a:rPr lang="en-US" sz="1000" dirty="0"/>
              <a:t>near transition)</a:t>
            </a:r>
          </a:p>
        </p:txBody>
      </p:sp>
    </p:spTree>
    <p:extLst>
      <p:ext uri="{BB962C8B-B14F-4D97-AF65-F5344CB8AC3E}">
        <p14:creationId xmlns:p14="http://schemas.microsoft.com/office/powerpoint/2010/main" val="971402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FA501-BA4D-F26C-FD65-64083B115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D7D14FB-E838-0DEE-4DB3-101DB052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47" y="4124590"/>
            <a:ext cx="5114259" cy="2557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93846-2236-B57C-7C2F-97EE6DE30834}"/>
              </a:ext>
            </a:extLst>
          </p:cNvPr>
          <p:cNvSpPr txBox="1"/>
          <p:nvPr/>
        </p:nvSpPr>
        <p:spPr>
          <a:xfrm rot="16200000">
            <a:off x="7472424" y="1679345"/>
            <a:ext cx="114165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Intentionally omit</a:t>
            </a:r>
          </a:p>
          <a:p>
            <a:r>
              <a:rPr lang="en-US" sz="1000" dirty="0"/>
              <a:t>Near transition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629F0-62D4-6346-29F3-37950390F611}"/>
              </a:ext>
            </a:extLst>
          </p:cNvPr>
          <p:cNvSpPr txBox="1"/>
          <p:nvPr/>
        </p:nvSpPr>
        <p:spPr>
          <a:xfrm rot="16200000">
            <a:off x="-412871" y="5168474"/>
            <a:ext cx="2223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Skew quad currents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E0FC7-8EF6-D59C-0F8F-6C00EBD66C94}"/>
              </a:ext>
            </a:extLst>
          </p:cNvPr>
          <p:cNvSpPr txBox="1"/>
          <p:nvPr/>
        </p:nvSpPr>
        <p:spPr>
          <a:xfrm>
            <a:off x="6618133" y="261518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E3375-23FA-391A-8C52-FF820EAFC822}"/>
              </a:ext>
            </a:extLst>
          </p:cNvPr>
          <p:cNvSpPr txBox="1">
            <a:spLocks/>
          </p:cNvSpPr>
          <p:nvPr/>
        </p:nvSpPr>
        <p:spPr>
          <a:xfrm>
            <a:off x="204216" y="-5741"/>
            <a:ext cx="10515600" cy="617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Horizontal resonance correction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33E89-DCAE-FC6F-8352-8B28015B69C7}"/>
              </a:ext>
            </a:extLst>
          </p:cNvPr>
          <p:cNvSpPr txBox="1"/>
          <p:nvPr/>
        </p:nvSpPr>
        <p:spPr>
          <a:xfrm>
            <a:off x="715790" y="617194"/>
            <a:ext cx="5166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Skew quads installed to correct horizontal resonance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Commissioning in Run 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Tune jump: 8-10% improvement over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Skew quads: 12-15% improvement over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Skew quad approach requires accurate optical model knowledge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Measured effect of low energy resonances 2-5% below expectation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Could improve with improved optical modeling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Intensity dependence of polarization not significantly changed by skew quad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system still needs commissioning, but early indication is that vertical resonances still an important problem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62B92-F972-C96F-BE36-DCC83A36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509" y="946642"/>
            <a:ext cx="4216902" cy="2930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129240-FC0C-C09A-FBE0-CD8D66A62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51" y="3176348"/>
            <a:ext cx="4216902" cy="34064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F3D09B-6305-39A2-FA24-EBDE07BDA840}"/>
              </a:ext>
            </a:extLst>
          </p:cNvPr>
          <p:cNvSpPr txBox="1"/>
          <p:nvPr/>
        </p:nvSpPr>
        <p:spPr>
          <a:xfrm>
            <a:off x="7159786" y="709511"/>
            <a:ext cx="26468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Polarization comparison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A5DBD1-526F-2CBB-12FB-2A3154EA6957}"/>
              </a:ext>
            </a:extLst>
          </p:cNvPr>
          <p:cNvSpPr txBox="1"/>
          <p:nvPr/>
        </p:nvSpPr>
        <p:spPr>
          <a:xfrm>
            <a:off x="7499623" y="2263799"/>
            <a:ext cx="19672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63EEE"/>
                </a:solidFill>
              </a:rPr>
              <a:t>Skew quads ON</a:t>
            </a:r>
          </a:p>
          <a:p>
            <a:r>
              <a:rPr lang="en-US" dirty="0">
                <a:solidFill>
                  <a:srgbClr val="FF0000"/>
                </a:solidFill>
              </a:rPr>
              <a:t>Skew quads OFF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888EA-032A-0913-520E-5AE07A0C2151}"/>
              </a:ext>
            </a:extLst>
          </p:cNvPr>
          <p:cNvSpPr txBox="1"/>
          <p:nvPr/>
        </p:nvSpPr>
        <p:spPr>
          <a:xfrm>
            <a:off x="7874280" y="5286320"/>
            <a:ext cx="22804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Polarization ratio 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Skew Quads ON/OFF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A20741F-F976-C8DD-0C56-F88C5CFF4AD0}"/>
              </a:ext>
            </a:extLst>
          </p:cNvPr>
          <p:cNvSpPr/>
          <p:nvPr/>
        </p:nvSpPr>
        <p:spPr>
          <a:xfrm rot="5400000">
            <a:off x="8866794" y="3447744"/>
            <a:ext cx="113556" cy="8806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C4A85-5065-80C1-5D59-6092D2940888}"/>
              </a:ext>
            </a:extLst>
          </p:cNvPr>
          <p:cNvSpPr txBox="1"/>
          <p:nvPr/>
        </p:nvSpPr>
        <p:spPr>
          <a:xfrm>
            <a:off x="8416061" y="342900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Orbit iterations</a:t>
            </a:r>
          </a:p>
          <a:p>
            <a:r>
              <a:rPr lang="en-US" sz="1000" dirty="0"/>
              <a:t>Add pulses</a:t>
            </a:r>
          </a:p>
        </p:txBody>
      </p:sp>
    </p:spTree>
    <p:extLst>
      <p:ext uri="{BB962C8B-B14F-4D97-AF65-F5344CB8AC3E}">
        <p14:creationId xmlns:p14="http://schemas.microsoft.com/office/powerpoint/2010/main" val="984987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D51C-C38C-04B9-D644-AEF5BA29D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00BF-31EF-B1EA-0324-4CCD73848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52609"/>
            <a:ext cx="11049000" cy="827067"/>
          </a:xfrm>
        </p:spPr>
        <p:txBody>
          <a:bodyPr/>
          <a:lstStyle/>
          <a:p>
            <a:r>
              <a:rPr lang="en-US" dirty="0"/>
              <a:t>Ramp implementation and Polarization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A3733-B698-60E8-A784-719CDBFC9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508" y="6166124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F5D12-0B48-CE11-3DDF-1919DB55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42" y="3950342"/>
            <a:ext cx="4954747" cy="243882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1EE09AF-C66D-09C0-BFA2-117399D4A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87" y="1854271"/>
            <a:ext cx="5054344" cy="4222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3BA7D-EFF7-0BE7-865A-A4EEF21514A8}"/>
              </a:ext>
            </a:extLst>
          </p:cNvPr>
          <p:cNvSpPr txBox="1"/>
          <p:nvPr/>
        </p:nvSpPr>
        <p:spPr>
          <a:xfrm>
            <a:off x="7064168" y="1386235"/>
            <a:ext cx="349194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Correcting only resonance above transition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C198A-A782-12D7-97EB-04CD35A5E26B}"/>
              </a:ext>
            </a:extLst>
          </p:cNvPr>
          <p:cNvSpPr txBox="1"/>
          <p:nvPr/>
        </p:nvSpPr>
        <p:spPr>
          <a:xfrm>
            <a:off x="990502" y="3830770"/>
            <a:ext cx="20557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Skew quad 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EC7BE-C719-8182-333A-AB8E78C5A9AC}"/>
              </a:ext>
            </a:extLst>
          </p:cNvPr>
          <p:cNvSpPr txBox="1"/>
          <p:nvPr/>
        </p:nvSpPr>
        <p:spPr>
          <a:xfrm>
            <a:off x="677985" y="983848"/>
            <a:ext cx="5722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attempts: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energy pulses only (avoids difficult low energy optics)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Omitting several pulses with too large orbit excursions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Within statistical error of model in terms of gain factor over uncorrected polarization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D923C-F368-7DD1-78AA-E956271F0C77}"/>
              </a:ext>
            </a:extLst>
          </p:cNvPr>
          <p:cNvSpPr txBox="1"/>
          <p:nvPr/>
        </p:nvSpPr>
        <p:spPr>
          <a:xfrm>
            <a:off x="1554984" y="5665824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</p:spTree>
    <p:extLst>
      <p:ext uri="{BB962C8B-B14F-4D97-AF65-F5344CB8AC3E}">
        <p14:creationId xmlns:p14="http://schemas.microsoft.com/office/powerpoint/2010/main" val="3182404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ADC7-97A1-FAE6-36EC-07F8728B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196A-9D55-DBF3-3028-E11F3526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76280"/>
            <a:ext cx="11049000" cy="437233"/>
          </a:xfrm>
        </p:spPr>
        <p:txBody>
          <a:bodyPr>
            <a:normAutofit fontScale="90000"/>
          </a:bodyPr>
          <a:lstStyle/>
          <a:p>
            <a:r>
              <a:rPr lang="en-US" dirty="0"/>
              <a:t>Low energy resonance correction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E2124-4084-1424-4C41-8D3FFAF88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2181F-F9D9-BD0E-8B2C-1A2F8AAE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02777" y="1297527"/>
            <a:ext cx="5157643" cy="45129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51327A7E-DF13-82C5-06ED-CE07DF68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8" y="3840240"/>
            <a:ext cx="5114259" cy="2557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FE1BBA-9FD0-CF6C-EE05-942CAEA6D49C}"/>
              </a:ext>
            </a:extLst>
          </p:cNvPr>
          <p:cNvSpPr txBox="1"/>
          <p:nvPr/>
        </p:nvSpPr>
        <p:spPr>
          <a:xfrm>
            <a:off x="287575" y="683418"/>
            <a:ext cx="6657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 from low energy pulses (GƔ &lt; 15) expected to be ~3-4%</a:t>
            </a:r>
          </a:p>
          <a:p>
            <a:r>
              <a:rPr lang="en-US" dirty="0"/>
              <a:t>Measured benefit ~1%</a:t>
            </a:r>
          </a:p>
          <a:p>
            <a:r>
              <a:rPr lang="en-US" dirty="0"/>
              <a:t>	In some cases negative, less reliable correction</a:t>
            </a:r>
          </a:p>
          <a:p>
            <a:endParaRPr lang="en-US" dirty="0"/>
          </a:p>
          <a:p>
            <a:r>
              <a:rPr lang="en-US" dirty="0"/>
              <a:t>Not totally understood – possible culprits: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error is highest at low energy (snakes, orbit feed-down)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Q</a:t>
            </a:r>
            <a:r>
              <a:rPr lang="en-US" baseline="-25000" dirty="0" err="1"/>
              <a:t>x</a:t>
            </a:r>
            <a:r>
              <a:rPr lang="en-US" dirty="0"/>
              <a:t> closer to </a:t>
            </a:r>
            <a:r>
              <a:rPr lang="en-US" dirty="0" err="1"/>
              <a:t>Q</a:t>
            </a:r>
            <a:r>
              <a:rPr lang="en-US" baseline="-25000" dirty="0" err="1"/>
              <a:t>y</a:t>
            </a:r>
            <a:r>
              <a:rPr lang="en-US" dirty="0"/>
              <a:t>: residual coupling from errors will change the drive term addressed by the skew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 GƔ = 9 =0+Q</a:t>
            </a:r>
            <a:r>
              <a:rPr lang="en-US" baseline="-25000" dirty="0"/>
              <a:t>y</a:t>
            </a:r>
            <a:r>
              <a:rPr lang="en-US" dirty="0"/>
              <a:t>, very small correction strengths required (easy to provoke extra resonance terms from coupling)</a:t>
            </a:r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43335-4D10-8B35-C714-599452B04B3F}"/>
              </a:ext>
            </a:extLst>
          </p:cNvPr>
          <p:cNvSpPr txBox="1"/>
          <p:nvPr/>
        </p:nvSpPr>
        <p:spPr>
          <a:xfrm rot="16200000">
            <a:off x="2141922" y="4742585"/>
            <a:ext cx="114165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Intentionally omit</a:t>
            </a:r>
          </a:p>
          <a:p>
            <a:r>
              <a:rPr lang="en-US" sz="1000" dirty="0"/>
              <a:t>Near transition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559D2-7346-59D0-B4CA-54F1511345FD}"/>
              </a:ext>
            </a:extLst>
          </p:cNvPr>
          <p:cNvSpPr txBox="1"/>
          <p:nvPr/>
        </p:nvSpPr>
        <p:spPr>
          <a:xfrm>
            <a:off x="7367231" y="815866"/>
            <a:ext cx="349194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Correcting scaling, full cycle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6FBFF-8767-DC47-49E3-D611D83A9926}"/>
              </a:ext>
            </a:extLst>
          </p:cNvPr>
          <p:cNvSpPr txBox="1"/>
          <p:nvPr/>
        </p:nvSpPr>
        <p:spPr>
          <a:xfrm rot="16200000">
            <a:off x="-571920" y="4745625"/>
            <a:ext cx="2223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Skew quad currents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565DD-6A01-24D9-4CF1-0C540D7B38D8}"/>
              </a:ext>
            </a:extLst>
          </p:cNvPr>
          <p:cNvSpPr txBox="1"/>
          <p:nvPr/>
        </p:nvSpPr>
        <p:spPr>
          <a:xfrm>
            <a:off x="7511971" y="2465407"/>
            <a:ext cx="1250066" cy="335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Orb correction also enables broader scans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A1EF3F-2787-87F7-4EF0-039E675677BF}"/>
              </a:ext>
            </a:extLst>
          </p:cNvPr>
          <p:cNvCxnSpPr>
            <a:stCxn id="12" idx="2"/>
          </p:cNvCxnSpPr>
          <p:nvPr/>
        </p:nvCxnSpPr>
        <p:spPr>
          <a:xfrm flipH="1">
            <a:off x="8137003" y="2801072"/>
            <a:ext cx="1" cy="752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252D9C4-DCEE-6B0D-8D91-C2A481262C76}"/>
              </a:ext>
            </a:extLst>
          </p:cNvPr>
          <p:cNvSpPr txBox="1"/>
          <p:nvPr/>
        </p:nvSpPr>
        <p:spPr>
          <a:xfrm>
            <a:off x="1287631" y="567842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</p:spTree>
    <p:extLst>
      <p:ext uri="{BB962C8B-B14F-4D97-AF65-F5344CB8AC3E}">
        <p14:creationId xmlns:p14="http://schemas.microsoft.com/office/powerpoint/2010/main" val="3147585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84248C-34B5-1203-0CF6-277FEC5A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2534" y="764681"/>
            <a:ext cx="3805306" cy="2950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F5DDA-D117-6DC7-1082-157BB2E3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074" y="4143608"/>
            <a:ext cx="3580802" cy="2291713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17B8E-3B48-3415-2599-DAF52EF4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74321"/>
            <a:ext cx="11049000" cy="704088"/>
          </a:xfrm>
        </p:spPr>
        <p:txBody>
          <a:bodyPr>
            <a:noAutofit/>
          </a:bodyPr>
          <a:lstStyle/>
          <a:p>
            <a:r>
              <a:rPr lang="en-US" sz="3600" dirty="0"/>
              <a:t>Remaining depolarization: where does it go?</a:t>
            </a:r>
            <a:br>
              <a:rPr lang="en-US" sz="3600" dirty="0"/>
            </a:br>
            <a:r>
              <a:rPr lang="en-US" sz="3600" dirty="0"/>
              <a:t>Misalignments?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20D6-DD97-C72A-07EB-1A61B53B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978409"/>
            <a:ext cx="5582412" cy="2350007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Resonance associated with vertical motion probably still important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AGS Magnet survey/realignment effort</a:t>
            </a:r>
          </a:p>
          <a:p>
            <a:pPr marL="914400" lvl="1" indent="-457200"/>
            <a:r>
              <a:rPr lang="en-US" sz="1600" dirty="0"/>
              <a:t>all 240 AGS main magnets are combined function (dipole + quadrupole)</a:t>
            </a:r>
          </a:p>
          <a:p>
            <a:pPr marL="914400" lvl="1" indent="-457200"/>
            <a:r>
              <a:rPr lang="en-US" sz="1600" dirty="0"/>
              <a:t>No global realignment since the 90’s (smaller targeted effort in 2012)</a:t>
            </a:r>
          </a:p>
          <a:p>
            <a:pPr marL="914400" lvl="1" indent="-457200"/>
            <a:r>
              <a:rPr lang="en-US" sz="1600" dirty="0">
                <a:solidFill>
                  <a:srgbClr val="FF0000"/>
                </a:solidFill>
              </a:rPr>
              <a:t>Needs simulation assessment of impact on depolarizing resonances (ongoing)</a:t>
            </a:r>
          </a:p>
          <a:p>
            <a:pPr marL="914400" lvl="1" indent="-457200"/>
            <a:r>
              <a:rPr lang="en-US" sz="1600" dirty="0"/>
              <a:t>Also puts orbit closer to reach of existing (or moderately upgraded) correction magnets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B0EA8-5C64-F414-DF64-26AF573DA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46EC8-1D41-898C-4002-8E54C664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79"/>
          <a:stretch/>
        </p:blipFill>
        <p:spPr>
          <a:xfrm>
            <a:off x="9322219" y="4131927"/>
            <a:ext cx="2712301" cy="2256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77281-017C-D96D-86D9-6B4899E9FC26}"/>
              </a:ext>
            </a:extLst>
          </p:cNvPr>
          <p:cNvSpPr txBox="1"/>
          <p:nvPr/>
        </p:nvSpPr>
        <p:spPr>
          <a:xfrm>
            <a:off x="251460" y="4374316"/>
            <a:ext cx="54178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Could use tools from EIC/HSR efforts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Resonance “portraits” have been useful in optimizing lattice design for HSR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Could be used to study impact of machine error on resonance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3C231-ADA7-7F0C-9EDA-C10703ECCE6D}"/>
              </a:ext>
            </a:extLst>
          </p:cNvPr>
          <p:cNvSpPr txBox="1"/>
          <p:nvPr/>
        </p:nvSpPr>
        <p:spPr>
          <a:xfrm>
            <a:off x="5704501" y="5062995"/>
            <a:ext cx="413896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Q</a:t>
            </a:r>
            <a:r>
              <a:rPr lang="en-US" sz="1600" baseline="-25000" dirty="0" err="1"/>
              <a:t>y</a:t>
            </a:r>
            <a:endParaRPr lang="en-US" sz="1600" baseline="-250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C8042F6-FB1F-336D-4165-CBD462464632}"/>
              </a:ext>
            </a:extLst>
          </p:cNvPr>
          <p:cNvSpPr/>
          <p:nvPr/>
        </p:nvSpPr>
        <p:spPr>
          <a:xfrm>
            <a:off x="8511391" y="4961367"/>
            <a:ext cx="1627094" cy="4709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689EE2-B455-2594-E88D-919FD72457F7}"/>
              </a:ext>
            </a:extLst>
          </p:cNvPr>
          <p:cNvSpPr txBox="1"/>
          <p:nvPr/>
        </p:nvSpPr>
        <p:spPr>
          <a:xfrm>
            <a:off x="6145647" y="3762595"/>
            <a:ext cx="554991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EIC HSR Lattice optimized to reduce resonance lines (</a:t>
            </a:r>
            <a:r>
              <a:rPr lang="en-US" sz="1600" baseline="30000" dirty="0"/>
              <a:t>3</a:t>
            </a:r>
            <a:r>
              <a:rPr lang="en-US" sz="1600" dirty="0"/>
              <a:t>He)</a:t>
            </a:r>
            <a:endParaRPr lang="en-US" sz="16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3C37C-C932-9FE2-C2C1-CBD792A86273}"/>
              </a:ext>
            </a:extLst>
          </p:cNvPr>
          <p:cNvSpPr txBox="1"/>
          <p:nvPr/>
        </p:nvSpPr>
        <p:spPr>
          <a:xfrm>
            <a:off x="7763890" y="786676"/>
            <a:ext cx="322876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AGS Main magnet misalignments</a:t>
            </a:r>
            <a:endParaRPr lang="en-US" sz="16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1F372-48CF-47E2-D7C4-D6577714513E}"/>
              </a:ext>
            </a:extLst>
          </p:cNvPr>
          <p:cNvSpPr txBox="1"/>
          <p:nvPr/>
        </p:nvSpPr>
        <p:spPr>
          <a:xfrm>
            <a:off x="8191356" y="648866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(HSR modeling by </a:t>
            </a:r>
            <a:r>
              <a:rPr lang="en-US" dirty="0" err="1"/>
              <a:t>Eiad</a:t>
            </a:r>
            <a:r>
              <a:rPr lang="en-US" dirty="0"/>
              <a:t> </a:t>
            </a:r>
            <a:r>
              <a:rPr lang="en-US" dirty="0" err="1"/>
              <a:t>Hamwi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9767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02" y="53628"/>
            <a:ext cx="11049000" cy="770338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2B4B4-1924-2639-FB1F-650DDA12BC7F}"/>
              </a:ext>
            </a:extLst>
          </p:cNvPr>
          <p:cNvSpPr txBox="1"/>
          <p:nvPr/>
        </p:nvSpPr>
        <p:spPr>
          <a:xfrm>
            <a:off x="476245" y="745724"/>
            <a:ext cx="109280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RHIC physics operation will end in December 2025, followed by ~10 years of EIC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months of operation of the hadron injectors per year (on average) to be used largely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commissioning of </a:t>
            </a:r>
            <a:r>
              <a:rPr lang="en-US" i="1" dirty="0"/>
              <a:t>polarized</a:t>
            </a:r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He (see Kiel Hock’s talk)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Development of new techniques/configurations to improve existing beams – like polarized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challenges to work 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Facility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 state of performance for </a:t>
            </a:r>
            <a:r>
              <a:rPr lang="en-US" dirty="0">
                <a:solidFill>
                  <a:srgbClr val="FF0000"/>
                </a:solidFill>
              </a:rPr>
              <a:t>polarized proton </a:t>
            </a:r>
            <a:r>
              <a:rPr lang="en-US" dirty="0"/>
              <a:t>operation – RHIC Run 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Intensity dependence of emittance in the injectors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Space charge and its mitigation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Depolarizing resonances in the AGS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Horizontal resonances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Survey/alignment effort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Instrumentation and operation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0C9E-7490-C50C-A2A4-26633141B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554DE-5A9D-4D13-4584-B8C5319D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C24D8-2CC9-360F-551F-3F94BDEF0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Instrumentation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39095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29AC-55B1-55AF-2C5D-5A27AE14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BD1D-2529-80E9-E576-6919F279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04" y="0"/>
            <a:ext cx="11049000" cy="703385"/>
          </a:xfrm>
        </p:spPr>
        <p:txBody>
          <a:bodyPr>
            <a:normAutofit/>
          </a:bodyPr>
          <a:lstStyle/>
          <a:p>
            <a:r>
              <a:rPr lang="en-US" sz="3600" dirty="0"/>
              <a:t>Instrumentation and potential upgrades: BPMs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57AAE-A02E-B0E9-2035-FA94ABFA9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8AC3A-311B-94DA-3B74-3B12F9782F50}"/>
              </a:ext>
            </a:extLst>
          </p:cNvPr>
          <p:cNvSpPr txBox="1"/>
          <p:nvPr/>
        </p:nvSpPr>
        <p:spPr>
          <a:xfrm>
            <a:off x="182029" y="900154"/>
            <a:ext cx="67186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Injector Beam position monitor (BPM) upgrades </a:t>
            </a:r>
            <a:r>
              <a:rPr lang="en-US" dirty="0">
                <a:solidFill>
                  <a:srgbClr val="FF0000"/>
                </a:solidFill>
              </a:rPr>
              <a:t>to full turn-by-turn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Booster ~48/plane closed orbit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AGS ~72/plane closed orbit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only 1 TBT BPM instrumented in each machine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TBT allows much faster, more precise optics determination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Measurement effectively instant vs ~5 hours of acquisition (plus lengthy analysis)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Installation/commissioning in next ~2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Skew quad resonance approach heavily model based 2-5% further improvement possible if early ramp optics corrected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understanding of residual depolarization in non-ideal conditions (optical error, misalignment)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Understand large optics changes in early acceleration </a:t>
            </a:r>
            <a:r>
              <a:rPr lang="en-US" dirty="0">
                <a:sym typeface="Wingdings" pitchFamily="2" charset="2"/>
              </a:rPr>
              <a:t> required for understanding early emittance evolution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F50E3D-81D9-FBA6-2948-D998F7D5A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8"/>
          <a:stretch/>
        </p:blipFill>
        <p:spPr bwMode="auto">
          <a:xfrm>
            <a:off x="6991052" y="845029"/>
            <a:ext cx="4997950" cy="30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2C0AF-5D71-5B1B-D481-D1A6E3728C80}"/>
              </a:ext>
            </a:extLst>
          </p:cNvPr>
          <p:cNvSpPr txBox="1"/>
          <p:nvPr/>
        </p:nvSpPr>
        <p:spPr>
          <a:xfrm>
            <a:off x="6581655" y="631224"/>
            <a:ext cx="31643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RHIC Optics from TBT BPMs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7F400-E6FA-4E93-7A5E-345B35C89AF7}"/>
              </a:ext>
            </a:extLst>
          </p:cNvPr>
          <p:cNvSpPr txBox="1"/>
          <p:nvPr/>
        </p:nvSpPr>
        <p:spPr>
          <a:xfrm>
            <a:off x="10326341" y="1376415"/>
            <a:ext cx="394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baseline="-25000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88F10-B656-3257-6AA5-C8489816972B}"/>
              </a:ext>
            </a:extLst>
          </p:cNvPr>
          <p:cNvSpPr txBox="1"/>
          <p:nvPr/>
        </p:nvSpPr>
        <p:spPr>
          <a:xfrm>
            <a:off x="10326341" y="2861065"/>
            <a:ext cx="394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baseline="-25000" dirty="0"/>
              <a:t>y</a:t>
            </a:r>
          </a:p>
        </p:txBody>
      </p:sp>
      <p:pic>
        <p:nvPicPr>
          <p:cNvPr id="10" name="Picture 9" descr="Chart, bar chart&#10;&#10;AI-generated content may be incorrect.">
            <a:extLst>
              <a:ext uri="{FF2B5EF4-FFF2-40B4-BE49-F238E27FC236}">
                <a16:creationId xmlns:a16="http://schemas.microsoft.com/office/drawing/2014/main" id="{9B78F8AD-E924-70E6-09DA-7B47FB24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941" y="4501412"/>
            <a:ext cx="2481152" cy="1736806"/>
          </a:xfrm>
          <a:prstGeom prst="rect">
            <a:avLst/>
          </a:prstGeom>
        </p:spPr>
      </p:pic>
      <p:pic>
        <p:nvPicPr>
          <p:cNvPr id="12" name="Picture 11" descr="Chart, bar chart&#10;&#10;AI-generated content may be incorrect.">
            <a:extLst>
              <a:ext uri="{FF2B5EF4-FFF2-40B4-BE49-F238E27FC236}">
                <a16:creationId xmlns:a16="http://schemas.microsoft.com/office/drawing/2014/main" id="{A2BD0F83-0651-3832-B444-EEA876BEA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286" y="4494125"/>
            <a:ext cx="2481152" cy="17368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1FF7B4-B184-342C-0788-9EBE94891A26}"/>
              </a:ext>
            </a:extLst>
          </p:cNvPr>
          <p:cNvSpPr txBox="1"/>
          <p:nvPr/>
        </p:nvSpPr>
        <p:spPr>
          <a:xfrm>
            <a:off x="7292051" y="4132080"/>
            <a:ext cx="21852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AGS optics (model)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D140CB-ECC8-C3F6-D24C-3317547F5CCE}"/>
              </a:ext>
            </a:extLst>
          </p:cNvPr>
          <p:cNvSpPr/>
          <p:nvPr/>
        </p:nvSpPr>
        <p:spPr>
          <a:xfrm>
            <a:off x="9450597" y="5252086"/>
            <a:ext cx="268718" cy="2354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5595D4-CFC4-475D-2EE3-E24AA6C8DC32}"/>
              </a:ext>
            </a:extLst>
          </p:cNvPr>
          <p:cNvSpPr txBox="1"/>
          <p:nvPr/>
        </p:nvSpPr>
        <p:spPr>
          <a:xfrm>
            <a:off x="7481847" y="4566141"/>
            <a:ext cx="9028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Injection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67E9D2-9FCC-D55A-A879-6D04D0AA7CB2}"/>
              </a:ext>
            </a:extLst>
          </p:cNvPr>
          <p:cNvSpPr txBox="1"/>
          <p:nvPr/>
        </p:nvSpPr>
        <p:spPr>
          <a:xfrm>
            <a:off x="9950638" y="4566141"/>
            <a:ext cx="10406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Extraction</a:t>
            </a:r>
          </a:p>
        </p:txBody>
      </p:sp>
    </p:spTree>
    <p:extLst>
      <p:ext uri="{BB962C8B-B14F-4D97-AF65-F5344CB8AC3E}">
        <p14:creationId xmlns:p14="http://schemas.microsoft.com/office/powerpoint/2010/main" val="1134434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386B-978A-42CC-9E57-13199D05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DCB8B6-34DD-C531-A1B3-0553E9D2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04" y="0"/>
            <a:ext cx="11049000" cy="70338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Instrumentation and potential upgrades: Emittance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CB7F1-4353-9C41-4B2E-25F3AB585A52}"/>
              </a:ext>
            </a:extLst>
          </p:cNvPr>
          <p:cNvSpPr txBox="1"/>
          <p:nvPr/>
        </p:nvSpPr>
        <p:spPr>
          <a:xfrm>
            <a:off x="303225" y="712289"/>
            <a:ext cx="60998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Booster ring: no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Possible use of scraping as destructive profile measurement*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Would be better with a dedicated scraper, instead of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AGS ring: two ionization profile monitor devices per a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Ion collection: dominated by intensity dependent systematic (decades old problem)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E-collecting: multi-channel gain vs. position variation, depletion with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Are these optimal design for our purposes?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PIXEL detector based upgrade: see CERN PS experience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95F17-91D0-C9FD-014C-A90AE57AD1BF}"/>
              </a:ext>
            </a:extLst>
          </p:cNvPr>
          <p:cNvSpPr txBox="1"/>
          <p:nvPr/>
        </p:nvSpPr>
        <p:spPr>
          <a:xfrm>
            <a:off x="390044" y="5996279"/>
            <a:ext cx="74726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 Russo et al, </a:t>
            </a:r>
            <a:r>
              <a:rPr lang="en-US" sz="1500" i="1" dirty="0"/>
              <a:t>Transverse Emittance Reconstruction Along the Cycle of the CERN Antiproton Accelerator</a:t>
            </a:r>
            <a:r>
              <a:rPr lang="en-US" sz="1500" dirty="0"/>
              <a:t>, High Brightness Hadron Beams, HB2023, Geneva, Switzerland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EFC9B-5D3A-6375-ECBB-F7142EBC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793" y="2926995"/>
            <a:ext cx="2229209" cy="3854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64CCEFF-587C-884B-9BFF-8BDFDFE11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451" y="521263"/>
            <a:ext cx="2738494" cy="2369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8E747F-B3FD-48D8-A4F2-157F3604302F}"/>
              </a:ext>
            </a:extLst>
          </p:cNvPr>
          <p:cNvSpPr txBox="1"/>
          <p:nvPr/>
        </p:nvSpPr>
        <p:spPr>
          <a:xfrm>
            <a:off x="7785664" y="1202617"/>
            <a:ext cx="17107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AGS Hor </a:t>
            </a:r>
            <a:r>
              <a:rPr lang="en-US" dirty="0" err="1"/>
              <a:t>eIPM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55A70-288E-54A6-1205-3628DB36C7A6}"/>
              </a:ext>
            </a:extLst>
          </p:cNvPr>
          <p:cNvSpPr txBox="1"/>
          <p:nvPr/>
        </p:nvSpPr>
        <p:spPr>
          <a:xfrm>
            <a:off x="8065616" y="6454097"/>
            <a:ext cx="322395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CERN PS Pixel IPM (IBIC’17)</a:t>
            </a:r>
          </a:p>
        </p:txBody>
      </p:sp>
    </p:spTree>
    <p:extLst>
      <p:ext uri="{BB962C8B-B14F-4D97-AF65-F5344CB8AC3E}">
        <p14:creationId xmlns:p14="http://schemas.microsoft.com/office/powerpoint/2010/main" val="4007113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97" y="0"/>
            <a:ext cx="11272669" cy="652351"/>
          </a:xfrm>
        </p:spPr>
        <p:txBody>
          <a:bodyPr>
            <a:normAutofit/>
          </a:bodyPr>
          <a:lstStyle/>
          <a:p>
            <a:r>
              <a:rPr lang="en-US" sz="3600" dirty="0"/>
              <a:t>Optimization with ML: </a:t>
            </a:r>
            <a:r>
              <a:rPr lang="en-US" sz="3600" dirty="0" err="1"/>
              <a:t>LtB</a:t>
            </a:r>
            <a:r>
              <a:rPr lang="en-US" sz="3600" dirty="0"/>
              <a:t> Injection example </a:t>
            </a:r>
            <a:endParaRPr lang="en-US" sz="36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E20E1-DF8A-A738-0ABF-92F9718752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2597" y="772011"/>
            <a:ext cx="7124701" cy="2153542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000" dirty="0"/>
              <a:t>Multi-year effort with Cornell, RPI, </a:t>
            </a:r>
            <a:r>
              <a:rPr lang="en-US" sz="2000" dirty="0" err="1"/>
              <a:t>JLab</a:t>
            </a:r>
            <a:r>
              <a:rPr lang="en-US" sz="2000" dirty="0"/>
              <a:t>, FNAL</a:t>
            </a:r>
          </a:p>
          <a:p>
            <a:pPr marL="457200" indent="-457200"/>
            <a:r>
              <a:rPr lang="en-US" sz="2000" dirty="0"/>
              <a:t>ML-based effort at online optimization and model calibration, aimed at polarization 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Linac-to-Booster optimization</a:t>
            </a:r>
          </a:p>
          <a:p>
            <a:pPr marL="914400" lvl="1" indent="-457200"/>
            <a:r>
              <a:rPr lang="en-US" sz="1600" dirty="0">
                <a:solidFill>
                  <a:srgbClr val="FF0000"/>
                </a:solidFill>
              </a:rPr>
              <a:t>Minimal model inputs</a:t>
            </a:r>
          </a:p>
          <a:p>
            <a:pPr marL="914400" lvl="1" indent="-457200"/>
            <a:r>
              <a:rPr lang="en-US" sz="1600" dirty="0">
                <a:solidFill>
                  <a:srgbClr val="FF0000"/>
                </a:solidFill>
              </a:rPr>
              <a:t>Likely to help better maintain previously achieved optimum</a:t>
            </a:r>
            <a:endParaRPr lang="en-US" sz="1600" dirty="0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57F45A7-685C-5F9C-64BC-CB9F971D0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7"/>
          <a:stretch/>
        </p:blipFill>
        <p:spPr>
          <a:xfrm>
            <a:off x="816197" y="3931919"/>
            <a:ext cx="10290881" cy="2926081"/>
          </a:xfrm>
          <a:prstGeom prst="rect">
            <a:avLst/>
          </a:prstGeom>
        </p:spPr>
      </p:pic>
      <p:pic>
        <p:nvPicPr>
          <p:cNvPr id="6" name="Picture 5" descr="A graph of a graph showing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FADDB1B-2F88-D7F1-7057-2AE5F94F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37" y="675952"/>
            <a:ext cx="4526477" cy="2945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33213D-3837-8DB0-4B9C-5F3153E272AC}"/>
                  </a:ext>
                </a:extLst>
              </p:cNvPr>
              <p:cNvSpPr txBox="1"/>
              <p:nvPr/>
            </p:nvSpPr>
            <p:spPr>
              <a:xfrm>
                <a:off x="1953876" y="3368906"/>
                <a:ext cx="3895056" cy="6024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𝑠𝑖𝑧𝑒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33213D-3837-8DB0-4B9C-5F3153E27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76" y="3368906"/>
                <a:ext cx="3895056" cy="602473"/>
              </a:xfrm>
              <a:prstGeom prst="rect">
                <a:avLst/>
              </a:prstGeom>
              <a:blipFill>
                <a:blip r:embed="rId5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D843020-1667-E2F2-7BE9-9E8DC282C7BD}"/>
              </a:ext>
            </a:extLst>
          </p:cNvPr>
          <p:cNvSpPr txBox="1"/>
          <p:nvPr/>
        </p:nvSpPr>
        <p:spPr>
          <a:xfrm>
            <a:off x="6783595" y="3794596"/>
            <a:ext cx="353298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Intensity Booster extraction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9B78A-7154-6804-535C-07297672B41B}"/>
              </a:ext>
            </a:extLst>
          </p:cNvPr>
          <p:cNvSpPr txBox="1"/>
          <p:nvPr/>
        </p:nvSpPr>
        <p:spPr>
          <a:xfrm>
            <a:off x="8244517" y="643686"/>
            <a:ext cx="281850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sigma (</a:t>
            </a:r>
            <a:r>
              <a:rPr lang="en-US" dirty="0" err="1"/>
              <a:t>BtA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F4A7F-EB12-87BE-2511-85F2624594E2}"/>
              </a:ext>
            </a:extLst>
          </p:cNvPr>
          <p:cNvSpPr txBox="1"/>
          <p:nvPr/>
        </p:nvSpPr>
        <p:spPr>
          <a:xfrm>
            <a:off x="5268651" y="2782669"/>
            <a:ext cx="222683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Not an explicit objective, consequence of improving scrape efficiency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C7BFA5-D9A7-092D-8B31-D87B71CD5878}"/>
              </a:ext>
            </a:extLst>
          </p:cNvPr>
          <p:cNvCxnSpPr/>
          <p:nvPr/>
        </p:nvCxnSpPr>
        <p:spPr>
          <a:xfrm flipV="1">
            <a:off x="7545592" y="2474259"/>
            <a:ext cx="1068145" cy="416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FA57F8F-8EC3-6586-B237-8267A32675DE}"/>
              </a:ext>
            </a:extLst>
          </p:cNvPr>
          <p:cNvSpPr txBox="1"/>
          <p:nvPr/>
        </p:nvSpPr>
        <p:spPr>
          <a:xfrm>
            <a:off x="9284068" y="607841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Lucy Lin</a:t>
            </a:r>
          </a:p>
        </p:txBody>
      </p:sp>
    </p:spTree>
    <p:extLst>
      <p:ext uri="{BB962C8B-B14F-4D97-AF65-F5344CB8AC3E}">
        <p14:creationId xmlns:p14="http://schemas.microsoft.com/office/powerpoint/2010/main" val="168845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B5AAC-3E2A-0E4B-6FEE-0DA4631E9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5DD98-6FD0-EDE3-9C0B-F58717C5A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29C538-9F38-4762-6173-C5045103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97" y="0"/>
            <a:ext cx="11272669" cy="652351"/>
          </a:xfrm>
        </p:spPr>
        <p:txBody>
          <a:bodyPr>
            <a:normAutofit/>
          </a:bodyPr>
          <a:lstStyle/>
          <a:p>
            <a:r>
              <a:rPr lang="en-US" sz="3600" dirty="0"/>
              <a:t>Overview of effort</a:t>
            </a:r>
            <a:endParaRPr lang="en-US" sz="36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55060-F456-B6BA-2D6A-B5CF73F77935}"/>
              </a:ext>
            </a:extLst>
          </p:cNvPr>
          <p:cNvSpPr txBox="1"/>
          <p:nvPr/>
        </p:nvSpPr>
        <p:spPr>
          <a:xfrm>
            <a:off x="212597" y="1227841"/>
            <a:ext cx="423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Space charge study and modeling at injection Booster/AGS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Identify primary drivers of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Impedance accounting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Fully spec the increased </a:t>
            </a:r>
            <a:r>
              <a:rPr lang="en-US" dirty="0" err="1"/>
              <a:t>BtA</a:t>
            </a:r>
            <a:r>
              <a:rPr lang="en-US" dirty="0"/>
              <a:t> transfer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Further reduction of peak current?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5A9D8-77CB-B41C-6267-51A7CBF5C157}"/>
              </a:ext>
            </a:extLst>
          </p:cNvPr>
          <p:cNvSpPr txBox="1"/>
          <p:nvPr/>
        </p:nvSpPr>
        <p:spPr>
          <a:xfrm>
            <a:off x="3897829" y="1227841"/>
            <a:ext cx="3902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Improve </a:t>
            </a:r>
            <a:r>
              <a:rPr lang="en-US" dirty="0" err="1"/>
              <a:t>hor</a:t>
            </a:r>
            <a:r>
              <a:rPr lang="en-US" dirty="0"/>
              <a:t> resonance correction with modeling (ORM, TBT)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Resonance structure from measured misalignment and optical 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312ED-F5A5-3558-0581-D7BB3584DCEB}"/>
              </a:ext>
            </a:extLst>
          </p:cNvPr>
          <p:cNvSpPr txBox="1"/>
          <p:nvPr/>
        </p:nvSpPr>
        <p:spPr>
          <a:xfrm>
            <a:off x="7769637" y="1227841"/>
            <a:ext cx="3902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Turn-by-turn BPMs for improved optical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Emittance measurements toward full Linac-to-collider emittance 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Machine learning aimed at operational optimizations and calibrations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5E9AB-F812-0030-CC75-4EABFB4880A5}"/>
              </a:ext>
            </a:extLst>
          </p:cNvPr>
          <p:cNvSpPr txBox="1"/>
          <p:nvPr/>
        </p:nvSpPr>
        <p:spPr>
          <a:xfrm>
            <a:off x="693703" y="777229"/>
            <a:ext cx="2847254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Intensity and Emittance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47926-CC6F-7DCC-A023-AF08378120E9}"/>
              </a:ext>
            </a:extLst>
          </p:cNvPr>
          <p:cNvSpPr txBox="1"/>
          <p:nvPr/>
        </p:nvSpPr>
        <p:spPr>
          <a:xfrm>
            <a:off x="4276165" y="777229"/>
            <a:ext cx="3393878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Polarization and Resonance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15891-AAFA-6656-A5F6-4AFC1B07D789}"/>
              </a:ext>
            </a:extLst>
          </p:cNvPr>
          <p:cNvSpPr txBox="1"/>
          <p:nvPr/>
        </p:nvSpPr>
        <p:spPr>
          <a:xfrm>
            <a:off x="8027894" y="777229"/>
            <a:ext cx="3643946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Instrumentation and Operation</a:t>
            </a:r>
          </a:p>
        </p:txBody>
      </p:sp>
    </p:spTree>
    <p:extLst>
      <p:ext uri="{BB962C8B-B14F-4D97-AF65-F5344CB8AC3E}">
        <p14:creationId xmlns:p14="http://schemas.microsoft.com/office/powerpoint/2010/main" val="2022832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484D-A9BA-9196-58A3-84B9989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05230"/>
            <a:ext cx="11049000" cy="74951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ADFC1-C971-1280-C8C1-5B850B712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97FC1-BB1C-235A-2CAC-41C88B7B3A5D}"/>
              </a:ext>
            </a:extLst>
          </p:cNvPr>
          <p:cNvSpPr txBox="1"/>
          <p:nvPr/>
        </p:nvSpPr>
        <p:spPr>
          <a:xfrm>
            <a:off x="1102658" y="1317811"/>
            <a:ext cx="97116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20+ years of RHIC polarized operation (~40 in the injectors!)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Injectors probably well “tuned” in present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Further improvement needs insight into basic mechanisms 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Intensity dependent emittance growth (space charge)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Depolarizing resonance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New tools available and in use in design of EIC (and other facilities)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Well-suited to our current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Mostly a question of person-power</a:t>
            </a:r>
          </a:p>
        </p:txBody>
      </p:sp>
    </p:spTree>
    <p:extLst>
      <p:ext uri="{BB962C8B-B14F-4D97-AF65-F5344CB8AC3E}">
        <p14:creationId xmlns:p14="http://schemas.microsoft.com/office/powerpoint/2010/main" val="4072396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B7F3A-AA0E-65D7-AAFA-358CD950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30101"/>
            <a:ext cx="11049000" cy="1325563"/>
          </a:xfrm>
        </p:spPr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5A809A-2CDD-542F-5DBF-AB4F1BA74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0303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1" y="0"/>
            <a:ext cx="11049000" cy="601827"/>
          </a:xfrm>
        </p:spPr>
        <p:txBody>
          <a:bodyPr>
            <a:normAutofit fontScale="90000"/>
          </a:bodyPr>
          <a:lstStyle/>
          <a:p>
            <a:r>
              <a:rPr lang="en-US" dirty="0"/>
              <a:t>Injection of H</a:t>
            </a:r>
            <a:r>
              <a:rPr lang="en-US" baseline="30000" dirty="0"/>
              <a:t>-</a:t>
            </a:r>
            <a:r>
              <a:rPr lang="en-US" dirty="0"/>
              <a:t> into Booster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76F23A-3555-5543-940B-E8EBE19C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601827"/>
            <a:ext cx="5888158" cy="29883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33AA43-B77C-084C-A7E1-68C93FDD7690}"/>
              </a:ext>
            </a:extLst>
          </p:cNvPr>
          <p:cNvSpPr txBox="1"/>
          <p:nvPr/>
        </p:nvSpPr>
        <p:spPr>
          <a:xfrm>
            <a:off x="9479442" y="417161"/>
            <a:ext cx="190308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Booster Injection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C07087-C5AC-AB9A-6980-A5BF4BBE1B5D}"/>
              </a:ext>
            </a:extLst>
          </p:cNvPr>
          <p:cNvGrpSpPr/>
          <p:nvPr/>
        </p:nvGrpSpPr>
        <p:grpSpPr>
          <a:xfrm>
            <a:off x="6921212" y="3634447"/>
            <a:ext cx="3308638" cy="3214822"/>
            <a:chOff x="6921212" y="3634447"/>
            <a:chExt cx="3308638" cy="321482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ED48218-41AB-4A43-8026-C2400F2E4873}"/>
                </a:ext>
              </a:extLst>
            </p:cNvPr>
            <p:cNvGrpSpPr/>
            <p:nvPr/>
          </p:nvGrpSpPr>
          <p:grpSpPr>
            <a:xfrm>
              <a:off x="6921212" y="3634447"/>
              <a:ext cx="3308638" cy="3214822"/>
              <a:chOff x="6184900" y="3590162"/>
              <a:chExt cx="3390900" cy="329475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F1569C3-3DE9-CD48-9E0A-489EC0375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4900" y="3590162"/>
                <a:ext cx="3390900" cy="329475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ECA637-2ECD-3245-92D1-F4443D60B211}"/>
                  </a:ext>
                </a:extLst>
              </p:cNvPr>
              <p:cNvSpPr txBox="1"/>
              <p:nvPr/>
            </p:nvSpPr>
            <p:spPr>
              <a:xfrm>
                <a:off x="8267700" y="5384800"/>
                <a:ext cx="851515" cy="3077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Injection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F93448-A672-0F4E-8FA3-CE4F61B205F2}"/>
                  </a:ext>
                </a:extLst>
              </p:cNvPr>
              <p:cNvSpPr txBox="1"/>
              <p:nvPr/>
            </p:nvSpPr>
            <p:spPr>
              <a:xfrm>
                <a:off x="6801831" y="3969228"/>
                <a:ext cx="1608133" cy="3077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Capture/Early acc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3E2E2D8-299A-7341-BA40-7DD20FB9BEF4}"/>
                  </a:ext>
                </a:extLst>
              </p:cNvPr>
              <p:cNvCxnSpPr/>
              <p:nvPr/>
            </p:nvCxnSpPr>
            <p:spPr>
              <a:xfrm flipH="1" flipV="1">
                <a:off x="8135471" y="5331759"/>
                <a:ext cx="132229" cy="16734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FB38D0F-4AAC-CA41-BB78-CD83BF57C427}"/>
                </a:ext>
              </a:extLst>
            </p:cNvPr>
            <p:cNvCxnSpPr>
              <a:cxnSpLocks/>
            </p:cNvCxnSpPr>
            <p:nvPr/>
          </p:nvCxnSpPr>
          <p:spPr>
            <a:xfrm>
              <a:off x="8343873" y="4384779"/>
              <a:ext cx="364716" cy="37906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00306B-0E0A-CD48-BD98-6F1E7FA839C9}"/>
                </a:ext>
              </a:extLst>
            </p:cNvPr>
            <p:cNvSpPr/>
            <p:nvPr/>
          </p:nvSpPr>
          <p:spPr>
            <a:xfrm>
              <a:off x="9302347" y="5867699"/>
              <a:ext cx="560981" cy="130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7180A8-78C9-434E-8466-721385173556}"/>
              </a:ext>
            </a:extLst>
          </p:cNvPr>
          <p:cNvSpPr txBox="1"/>
          <p:nvPr/>
        </p:nvSpPr>
        <p:spPr>
          <a:xfrm>
            <a:off x="171461" y="601827"/>
            <a:ext cx="45814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of coasting beam with tunes </a:t>
            </a:r>
            <a:r>
              <a:rPr lang="en-US" i="1" dirty="0"/>
              <a:t>near and just above ½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Coasting beam has small space charge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Half-integer tune + half integer stopband correction quads minimize beta at stripping foil location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Minimizes scattering due to foil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Tunes pulled up away from half before bunching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Max space charge tune shift </a:t>
            </a:r>
            <a:br>
              <a:rPr lang="en-US" dirty="0"/>
            </a:br>
            <a:r>
              <a:rPr lang="en-US" dirty="0" err="1"/>
              <a:t>dQ</a:t>
            </a:r>
            <a:r>
              <a:rPr lang="en-US" baseline="-25000" dirty="0" err="1"/>
              <a:t>sc</a:t>
            </a:r>
            <a:r>
              <a:rPr lang="en-US" dirty="0"/>
              <a:t> = -0.4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tune: empirical  tradeoff between injection foil scattering and proximity to half integer</a:t>
            </a:r>
          </a:p>
        </p:txBody>
      </p:sp>
    </p:spTree>
    <p:extLst>
      <p:ext uri="{BB962C8B-B14F-4D97-AF65-F5344CB8AC3E}">
        <p14:creationId xmlns:p14="http://schemas.microsoft.com/office/powerpoint/2010/main" val="2746448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4C432-497B-A022-13A1-4B38F1F0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18B1-4E15-5867-D5AE-537C08BC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52609"/>
            <a:ext cx="11049000" cy="827067"/>
          </a:xfrm>
        </p:spPr>
        <p:txBody>
          <a:bodyPr/>
          <a:lstStyle/>
          <a:p>
            <a:r>
              <a:rPr lang="en-US" dirty="0"/>
              <a:t>Ramp implementation and Polarization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1B96E-1A87-FBE2-5B78-9DC8841BF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508" y="6166124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E791C-8C1E-230A-DB5E-828619D5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6242" y="3950342"/>
            <a:ext cx="4954747" cy="243882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D2A405C-23F1-1E81-5043-3E4E8EEB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87" y="1854271"/>
            <a:ext cx="5054344" cy="4222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7FCAF-460D-ACEE-E4D9-88F3B1525735}"/>
              </a:ext>
            </a:extLst>
          </p:cNvPr>
          <p:cNvSpPr txBox="1"/>
          <p:nvPr/>
        </p:nvSpPr>
        <p:spPr>
          <a:xfrm>
            <a:off x="7064168" y="1386235"/>
            <a:ext cx="349194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Correcting only resonance above transition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15CDF-D1C2-7A7E-628B-90ABC8F1D5EC}"/>
              </a:ext>
            </a:extLst>
          </p:cNvPr>
          <p:cNvSpPr txBox="1"/>
          <p:nvPr/>
        </p:nvSpPr>
        <p:spPr>
          <a:xfrm>
            <a:off x="990502" y="3830770"/>
            <a:ext cx="205576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Skew quad 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C64D-C824-E9C8-4D37-1BB69F6F63BD}"/>
              </a:ext>
            </a:extLst>
          </p:cNvPr>
          <p:cNvSpPr txBox="1"/>
          <p:nvPr/>
        </p:nvSpPr>
        <p:spPr>
          <a:xfrm>
            <a:off x="677985" y="983848"/>
            <a:ext cx="5722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attempts: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energy pulses only (avoids difficult low energy optics)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Omitting several pulses with too large orbit excursions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Within statistical error of model in terms of gain factor over uncorrected polarization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EF996-3A02-2D55-72F5-E89148265FD8}"/>
              </a:ext>
            </a:extLst>
          </p:cNvPr>
          <p:cNvSpPr txBox="1"/>
          <p:nvPr/>
        </p:nvSpPr>
        <p:spPr>
          <a:xfrm>
            <a:off x="1554984" y="5665824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</p:spTree>
    <p:extLst>
      <p:ext uri="{BB962C8B-B14F-4D97-AF65-F5344CB8AC3E}">
        <p14:creationId xmlns:p14="http://schemas.microsoft.com/office/powerpoint/2010/main" val="240017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1CC9-6F10-6746-5649-53C11D12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76280"/>
            <a:ext cx="11049000" cy="437233"/>
          </a:xfrm>
        </p:spPr>
        <p:txBody>
          <a:bodyPr>
            <a:normAutofit fontScale="90000"/>
          </a:bodyPr>
          <a:lstStyle/>
          <a:p>
            <a:r>
              <a:rPr lang="en-US" dirty="0"/>
              <a:t>Low energy resonance correction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08C1D-93CB-2724-3172-4B7C376BE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4DE59-4683-BE1C-83AD-F59D0656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02777" y="1297527"/>
            <a:ext cx="5157643" cy="45129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2A31511D-275F-E0A3-A7F9-96344DB2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8" y="3840240"/>
            <a:ext cx="5114259" cy="2557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8E13D-F9E7-69F0-2384-5B19D284576D}"/>
              </a:ext>
            </a:extLst>
          </p:cNvPr>
          <p:cNvSpPr txBox="1"/>
          <p:nvPr/>
        </p:nvSpPr>
        <p:spPr>
          <a:xfrm>
            <a:off x="287575" y="683418"/>
            <a:ext cx="6657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 from low energy pulses (GƔ &lt; 15) expected to be ~3-4%</a:t>
            </a:r>
          </a:p>
          <a:p>
            <a:r>
              <a:rPr lang="en-US" dirty="0"/>
              <a:t>Measured benefit ~1%</a:t>
            </a:r>
          </a:p>
          <a:p>
            <a:r>
              <a:rPr lang="en-US" dirty="0"/>
              <a:t>	In some cases negative, less reliable correction</a:t>
            </a:r>
          </a:p>
          <a:p>
            <a:endParaRPr lang="en-US" dirty="0"/>
          </a:p>
          <a:p>
            <a:r>
              <a:rPr lang="en-US" dirty="0"/>
              <a:t>Not totally understood – possible culprits: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error is highest at low energy (snakes, orbit feed-down)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Q</a:t>
            </a:r>
            <a:r>
              <a:rPr lang="en-US" baseline="-25000" dirty="0" err="1"/>
              <a:t>x</a:t>
            </a:r>
            <a:r>
              <a:rPr lang="en-US" dirty="0"/>
              <a:t> closer to </a:t>
            </a:r>
            <a:r>
              <a:rPr lang="en-US" dirty="0" err="1"/>
              <a:t>Q</a:t>
            </a:r>
            <a:r>
              <a:rPr lang="en-US" baseline="-25000" dirty="0" err="1"/>
              <a:t>y</a:t>
            </a:r>
            <a:r>
              <a:rPr lang="en-US" dirty="0"/>
              <a:t>: residual coupling from errors will change the drive term addressed by the skew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 GƔ = 9 =0+Q</a:t>
            </a:r>
            <a:r>
              <a:rPr lang="en-US" baseline="-25000" dirty="0"/>
              <a:t>y</a:t>
            </a:r>
            <a:r>
              <a:rPr lang="en-US" dirty="0"/>
              <a:t>, very small correction strengths required (easy to provoke extra resonance terms from coupling)</a:t>
            </a:r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96FF6-E3A8-D776-233A-8E253F5AE5EC}"/>
              </a:ext>
            </a:extLst>
          </p:cNvPr>
          <p:cNvSpPr txBox="1"/>
          <p:nvPr/>
        </p:nvSpPr>
        <p:spPr>
          <a:xfrm rot="16200000">
            <a:off x="2141922" y="4742585"/>
            <a:ext cx="114165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Intentionally omit</a:t>
            </a:r>
          </a:p>
          <a:p>
            <a:r>
              <a:rPr lang="en-US" sz="1000" dirty="0"/>
              <a:t>Near transition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F01B4-2064-0FEF-A7B0-F746E86C5C6E}"/>
              </a:ext>
            </a:extLst>
          </p:cNvPr>
          <p:cNvSpPr txBox="1"/>
          <p:nvPr/>
        </p:nvSpPr>
        <p:spPr>
          <a:xfrm>
            <a:off x="7367231" y="815866"/>
            <a:ext cx="349194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Correcting scaling, full cycle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F3C45-93AB-B15E-9155-76704A5015B8}"/>
              </a:ext>
            </a:extLst>
          </p:cNvPr>
          <p:cNvSpPr txBox="1"/>
          <p:nvPr/>
        </p:nvSpPr>
        <p:spPr>
          <a:xfrm rot="16200000">
            <a:off x="-571920" y="4745625"/>
            <a:ext cx="22236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Skew quad currents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4A638-BF1E-6CFF-F0A6-53E5B6075914}"/>
              </a:ext>
            </a:extLst>
          </p:cNvPr>
          <p:cNvSpPr txBox="1"/>
          <p:nvPr/>
        </p:nvSpPr>
        <p:spPr>
          <a:xfrm>
            <a:off x="7511971" y="2465407"/>
            <a:ext cx="1250066" cy="335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Orb correction also enables broader scans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E5FBE0-ECE6-C44B-DB1E-90B3D4DDB2D3}"/>
              </a:ext>
            </a:extLst>
          </p:cNvPr>
          <p:cNvCxnSpPr>
            <a:stCxn id="12" idx="2"/>
          </p:cNvCxnSpPr>
          <p:nvPr/>
        </p:nvCxnSpPr>
        <p:spPr>
          <a:xfrm flipH="1">
            <a:off x="8137003" y="2801072"/>
            <a:ext cx="1" cy="752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9AEF34-BD56-AA36-79D0-D294669DAC64}"/>
              </a:ext>
            </a:extLst>
          </p:cNvPr>
          <p:cNvSpPr txBox="1"/>
          <p:nvPr/>
        </p:nvSpPr>
        <p:spPr>
          <a:xfrm>
            <a:off x="1287631" y="567842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trace= 1 skew quad</a:t>
            </a:r>
          </a:p>
        </p:txBody>
      </p:sp>
    </p:spTree>
    <p:extLst>
      <p:ext uri="{BB962C8B-B14F-4D97-AF65-F5344CB8AC3E}">
        <p14:creationId xmlns:p14="http://schemas.microsoft.com/office/powerpoint/2010/main" val="397013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002F90-E3AE-C144-9B4E-5F67A8AC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88" y="0"/>
            <a:ext cx="10515600" cy="99391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RHIC Polarized Beam Complex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B75041-AFEB-854B-8F17-666EFB9F690D}"/>
              </a:ext>
            </a:extLst>
          </p:cNvPr>
          <p:cNvGraphicFramePr>
            <a:graphicFrameLocks noGrp="1"/>
          </p:cNvGraphicFramePr>
          <p:nvPr/>
        </p:nvGraphicFramePr>
        <p:xfrm>
          <a:off x="364488" y="868687"/>
          <a:ext cx="6008756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312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1245022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170908918"/>
                    </a:ext>
                  </a:extLst>
                </a:gridCol>
                <a:gridCol w="1944755">
                  <a:extLst>
                    <a:ext uri="{9D8B030D-6E8A-4147-A177-3AD203B41FA5}">
                      <a16:colId xmlns:a16="http://schemas.microsoft.com/office/drawing/2014/main" val="1438622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Energy</a:t>
                      </a:r>
                    </a:p>
                    <a:p>
                      <a:r>
                        <a:rPr lang="en-US" sz="1600" dirty="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Pol. At Max Energy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Polarimeter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Source+Linac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3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~80-84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44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p-Carbon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Jet, full store avg*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1A6B214-3F73-E149-BE77-F17198A1A8BE}"/>
              </a:ext>
            </a:extLst>
          </p:cNvPr>
          <p:cNvGraphicFramePr>
            <a:graphicFrameLocks noGrp="1"/>
          </p:cNvGraphicFramePr>
          <p:nvPr/>
        </p:nvGraphicFramePr>
        <p:xfrm>
          <a:off x="931624" y="4782085"/>
          <a:ext cx="422580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833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2631968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Ramp Polarization Loss</a:t>
                      </a:r>
                    </a:p>
                    <a:p>
                      <a:r>
                        <a:rPr lang="en-US" dirty="0"/>
                        <a:t> (Run 17, full run avg)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DB1D1A1-4AFB-F14B-8F4C-1766E21807E0}"/>
              </a:ext>
            </a:extLst>
          </p:cNvPr>
          <p:cNvSpPr txBox="1"/>
          <p:nvPr/>
        </p:nvSpPr>
        <p:spPr>
          <a:xfrm>
            <a:off x="1593667" y="3244334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Includes both ramp loss and store decay</a:t>
            </a:r>
          </a:p>
        </p:txBody>
      </p:sp>
      <p:grpSp>
        <p:nvGrpSpPr>
          <p:cNvPr id="13" name="Group 344">
            <a:extLst>
              <a:ext uri="{FF2B5EF4-FFF2-40B4-BE49-F238E27FC236}">
                <a16:creationId xmlns:a16="http://schemas.microsoft.com/office/drawing/2014/main" id="{DB1F1A36-B2AC-E743-892C-730864C41285}"/>
              </a:ext>
            </a:extLst>
          </p:cNvPr>
          <p:cNvGrpSpPr>
            <a:grpSpLocks/>
          </p:cNvGrpSpPr>
          <p:nvPr/>
        </p:nvGrpSpPr>
        <p:grpSpPr bwMode="auto">
          <a:xfrm>
            <a:off x="5622288" y="1449431"/>
            <a:ext cx="7148185" cy="4205359"/>
            <a:chOff x="528" y="632"/>
            <a:chExt cx="4637" cy="2728"/>
          </a:xfrm>
        </p:grpSpPr>
        <p:sp>
          <p:nvSpPr>
            <p:cNvPr id="14" name="Oval 349">
              <a:extLst>
                <a:ext uri="{FF2B5EF4-FFF2-40B4-BE49-F238E27FC236}">
                  <a16:creationId xmlns:a16="http://schemas.microsoft.com/office/drawing/2014/main" id="{5D87959A-2592-2448-A653-EC802C6443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5" name="Line 350">
              <a:extLst>
                <a:ext uri="{FF2B5EF4-FFF2-40B4-BE49-F238E27FC236}">
                  <a16:creationId xmlns:a16="http://schemas.microsoft.com/office/drawing/2014/main" id="{C6D6652C-44DA-C747-9646-CA18DBE43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51">
              <a:extLst>
                <a:ext uri="{FF2B5EF4-FFF2-40B4-BE49-F238E27FC236}">
                  <a16:creationId xmlns:a16="http://schemas.microsoft.com/office/drawing/2014/main" id="{5929E395-806B-444E-A6AE-98C73F1FE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" name="Rectangle 352">
              <a:extLst>
                <a:ext uri="{FF2B5EF4-FFF2-40B4-BE49-F238E27FC236}">
                  <a16:creationId xmlns:a16="http://schemas.microsoft.com/office/drawing/2014/main" id="{E89B7D49-0576-254A-A427-896FBDC52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" name="Rectangle 353">
              <a:extLst>
                <a:ext uri="{FF2B5EF4-FFF2-40B4-BE49-F238E27FC236}">
                  <a16:creationId xmlns:a16="http://schemas.microsoft.com/office/drawing/2014/main" id="{1EDB4378-36D8-8D49-85FD-ADA380D98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9" name="Rectangle 354">
              <a:extLst>
                <a:ext uri="{FF2B5EF4-FFF2-40B4-BE49-F238E27FC236}">
                  <a16:creationId xmlns:a16="http://schemas.microsoft.com/office/drawing/2014/main" id="{74423B61-1582-F342-9500-0976F8C50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" name="Rectangle 355">
              <a:extLst>
                <a:ext uri="{FF2B5EF4-FFF2-40B4-BE49-F238E27FC236}">
                  <a16:creationId xmlns:a16="http://schemas.microsoft.com/office/drawing/2014/main" id="{0A0D94A1-A42F-D849-A7AA-EE48EEF1D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1" name="Rectangle 357">
              <a:extLst>
                <a:ext uri="{FF2B5EF4-FFF2-40B4-BE49-F238E27FC236}">
                  <a16:creationId xmlns:a16="http://schemas.microsoft.com/office/drawing/2014/main" id="{07F8DA81-E95B-8345-BCFE-B9F60673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22" name="Group 359">
              <a:extLst>
                <a:ext uri="{FF2B5EF4-FFF2-40B4-BE49-F238E27FC236}">
                  <a16:creationId xmlns:a16="http://schemas.microsoft.com/office/drawing/2014/main" id="{905389DA-2D84-1B46-B110-105F4B1BF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54" name="Rectangle 360">
                <a:extLst>
                  <a:ext uri="{FF2B5EF4-FFF2-40B4-BE49-F238E27FC236}">
                    <a16:creationId xmlns:a16="http://schemas.microsoft.com/office/drawing/2014/main" id="{99763DD7-84FC-B84C-9CD3-8225C5A2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55" name="Freeform 361">
                <a:extLst>
                  <a:ext uri="{FF2B5EF4-FFF2-40B4-BE49-F238E27FC236}">
                    <a16:creationId xmlns:a16="http://schemas.microsoft.com/office/drawing/2014/main" id="{2E8B3FA4-F583-C84A-8574-17080B42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3" name="Rectangle 362">
              <a:extLst>
                <a:ext uri="{FF2B5EF4-FFF2-40B4-BE49-F238E27FC236}">
                  <a16:creationId xmlns:a16="http://schemas.microsoft.com/office/drawing/2014/main" id="{B926A410-0EA2-4445-968A-C7579087D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1559"/>
              <a:ext cx="43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 dirty="0">
                  <a:latin typeface="Times New Roman" charset="0"/>
                </a:rPr>
                <a:t>PHENIX</a:t>
              </a:r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24" name="Group 363">
              <a:extLst>
                <a:ext uri="{FF2B5EF4-FFF2-40B4-BE49-F238E27FC236}">
                  <a16:creationId xmlns:a16="http://schemas.microsoft.com/office/drawing/2014/main" id="{2F2CCC26-C0EB-F947-9D13-17A33AFE9E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52" name="Rectangle 364">
                <a:extLst>
                  <a:ext uri="{FF2B5EF4-FFF2-40B4-BE49-F238E27FC236}">
                    <a16:creationId xmlns:a16="http://schemas.microsoft.com/office/drawing/2014/main" id="{E31032F6-A96D-3F4B-BF2E-C8F98CC0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53" name="Freeform 365">
                <a:extLst>
                  <a:ext uri="{FF2B5EF4-FFF2-40B4-BE49-F238E27FC236}">
                    <a16:creationId xmlns:a16="http://schemas.microsoft.com/office/drawing/2014/main" id="{28CB931D-5BDD-3945-BCC1-07BA5027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5" name="Rectangle 366">
              <a:extLst>
                <a:ext uri="{FF2B5EF4-FFF2-40B4-BE49-F238E27FC236}">
                  <a16:creationId xmlns:a16="http://schemas.microsoft.com/office/drawing/2014/main" id="{52AA16CF-49C9-D040-BB72-649BA55BA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6" name="Rectangle 367">
              <a:extLst>
                <a:ext uri="{FF2B5EF4-FFF2-40B4-BE49-F238E27FC236}">
                  <a16:creationId xmlns:a16="http://schemas.microsoft.com/office/drawing/2014/main" id="{C1D9622A-B82F-5A4A-8E60-8A9746816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" name="Rectangle 368">
              <a:extLst>
                <a:ext uri="{FF2B5EF4-FFF2-40B4-BE49-F238E27FC236}">
                  <a16:creationId xmlns:a16="http://schemas.microsoft.com/office/drawing/2014/main" id="{143EF89C-0AED-6A45-AD63-5DAD4CAAC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Times New Roman" charset="0"/>
                </a:rPr>
                <a:t>AGS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28" name="Rectangle 369">
              <a:extLst>
                <a:ext uri="{FF2B5EF4-FFF2-40B4-BE49-F238E27FC236}">
                  <a16:creationId xmlns:a16="http://schemas.microsoft.com/office/drawing/2014/main" id="{23285FA1-7507-8A42-BF65-082247A70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9" name="Rectangle 370">
              <a:extLst>
                <a:ext uri="{FF2B5EF4-FFF2-40B4-BE49-F238E27FC236}">
                  <a16:creationId xmlns:a16="http://schemas.microsoft.com/office/drawing/2014/main" id="{DA78C6DB-D854-4146-96E5-6FB32948D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latin typeface="Times New Roman" charset="0"/>
                </a:rPr>
                <a:t>LINAC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30" name="Rectangle 371">
              <a:extLst>
                <a:ext uri="{FF2B5EF4-FFF2-40B4-BE49-F238E27FC236}">
                  <a16:creationId xmlns:a16="http://schemas.microsoft.com/office/drawing/2014/main" id="{80D2777C-7BBB-EB46-8CDE-C5366CCAF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charset="0"/>
                </a:rPr>
                <a:t>BOOSTER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31" name="Rectangle 372">
              <a:extLst>
                <a:ext uri="{FF2B5EF4-FFF2-40B4-BE49-F238E27FC236}">
                  <a16:creationId xmlns:a16="http://schemas.microsoft.com/office/drawing/2014/main" id="{49320D79-57CA-364A-88F0-081ECF0DD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2" name="Oval 373">
              <a:extLst>
                <a:ext uri="{FF2B5EF4-FFF2-40B4-BE49-F238E27FC236}">
                  <a16:creationId xmlns:a16="http://schemas.microsoft.com/office/drawing/2014/main" id="{7FF45AB5-964C-524B-9533-071AE4AA2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3" name="Arc 374">
              <a:extLst>
                <a:ext uri="{FF2B5EF4-FFF2-40B4-BE49-F238E27FC236}">
                  <a16:creationId xmlns:a16="http://schemas.microsoft.com/office/drawing/2014/main" id="{A29B55A2-1A67-484A-90DA-167672EAE3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4" name="Arc 375">
              <a:extLst>
                <a:ext uri="{FF2B5EF4-FFF2-40B4-BE49-F238E27FC236}">
                  <a16:creationId xmlns:a16="http://schemas.microsoft.com/office/drawing/2014/main" id="{5F5D6D3C-5E80-BE46-A441-016FAD2163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5" name="Arc 376">
              <a:extLst>
                <a:ext uri="{FF2B5EF4-FFF2-40B4-BE49-F238E27FC236}">
                  <a16:creationId xmlns:a16="http://schemas.microsoft.com/office/drawing/2014/main" id="{3E88B1B4-E38F-2544-8292-A16E8C2BE7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6" name="Arc 377">
              <a:extLst>
                <a:ext uri="{FF2B5EF4-FFF2-40B4-BE49-F238E27FC236}">
                  <a16:creationId xmlns:a16="http://schemas.microsoft.com/office/drawing/2014/main" id="{A7C6ECF7-F00E-1841-8675-12F7D2927D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7" name="Arc 378">
              <a:extLst>
                <a:ext uri="{FF2B5EF4-FFF2-40B4-BE49-F238E27FC236}">
                  <a16:creationId xmlns:a16="http://schemas.microsoft.com/office/drawing/2014/main" id="{A17175F9-EFF3-9745-AED1-4DE7E6B0A8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8" name="Arc 379">
              <a:extLst>
                <a:ext uri="{FF2B5EF4-FFF2-40B4-BE49-F238E27FC236}">
                  <a16:creationId xmlns:a16="http://schemas.microsoft.com/office/drawing/2014/main" id="{10A571E7-BB81-C247-A2AA-54D5CC7982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9" name="Arc 380">
              <a:extLst>
                <a:ext uri="{FF2B5EF4-FFF2-40B4-BE49-F238E27FC236}">
                  <a16:creationId xmlns:a16="http://schemas.microsoft.com/office/drawing/2014/main" id="{C1544460-F100-A94B-A0AC-A593FFB6F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0" name="Arc 381">
              <a:extLst>
                <a:ext uri="{FF2B5EF4-FFF2-40B4-BE49-F238E27FC236}">
                  <a16:creationId xmlns:a16="http://schemas.microsoft.com/office/drawing/2014/main" id="{06772975-F8CE-974B-9479-4EAA00AC1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1" name="Arc 382">
              <a:extLst>
                <a:ext uri="{FF2B5EF4-FFF2-40B4-BE49-F238E27FC236}">
                  <a16:creationId xmlns:a16="http://schemas.microsoft.com/office/drawing/2014/main" id="{D517B932-D319-714D-854F-B4A4B3450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2" name="Arc 383">
              <a:extLst>
                <a:ext uri="{FF2B5EF4-FFF2-40B4-BE49-F238E27FC236}">
                  <a16:creationId xmlns:a16="http://schemas.microsoft.com/office/drawing/2014/main" id="{FC6CBA5A-A214-A849-B4EF-80C0D10AB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3" name="Arc 384">
              <a:extLst>
                <a:ext uri="{FF2B5EF4-FFF2-40B4-BE49-F238E27FC236}">
                  <a16:creationId xmlns:a16="http://schemas.microsoft.com/office/drawing/2014/main" id="{DBE65D30-EAAC-5D4E-9909-AC125992A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4" name="Arc 385">
              <a:extLst>
                <a:ext uri="{FF2B5EF4-FFF2-40B4-BE49-F238E27FC236}">
                  <a16:creationId xmlns:a16="http://schemas.microsoft.com/office/drawing/2014/main" id="{696DF2E9-AA6C-DC4C-BBB6-8D0EFEFD4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5" name="Freeform 386">
              <a:extLst>
                <a:ext uri="{FF2B5EF4-FFF2-40B4-BE49-F238E27FC236}">
                  <a16:creationId xmlns:a16="http://schemas.microsoft.com/office/drawing/2014/main" id="{CDA8FE59-F43D-224B-8BDC-19CDA798B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6" name="Freeform 387">
              <a:extLst>
                <a:ext uri="{FF2B5EF4-FFF2-40B4-BE49-F238E27FC236}">
                  <a16:creationId xmlns:a16="http://schemas.microsoft.com/office/drawing/2014/main" id="{8101A195-6854-F64D-8455-6087768D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7" name="Rectangle 388">
              <a:extLst>
                <a:ext uri="{FF2B5EF4-FFF2-40B4-BE49-F238E27FC236}">
                  <a16:creationId xmlns:a16="http://schemas.microsoft.com/office/drawing/2014/main" id="{5E6FBB0F-6680-6542-88BF-0CE407B1F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8" name="Arc 389">
              <a:extLst>
                <a:ext uri="{FF2B5EF4-FFF2-40B4-BE49-F238E27FC236}">
                  <a16:creationId xmlns:a16="http://schemas.microsoft.com/office/drawing/2014/main" id="{5E4A9BA6-066E-154A-B863-C95318C7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9" name="Arc 390">
              <a:extLst>
                <a:ext uri="{FF2B5EF4-FFF2-40B4-BE49-F238E27FC236}">
                  <a16:creationId xmlns:a16="http://schemas.microsoft.com/office/drawing/2014/main" id="{C4BD316B-1A5A-4C40-BB46-A28EB54633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0" name="Freeform 391">
              <a:extLst>
                <a:ext uri="{FF2B5EF4-FFF2-40B4-BE49-F238E27FC236}">
                  <a16:creationId xmlns:a16="http://schemas.microsoft.com/office/drawing/2014/main" id="{F1DCF26E-CFD4-8242-9CE8-5F76D6B0D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1" name="Freeform 392">
              <a:extLst>
                <a:ext uri="{FF2B5EF4-FFF2-40B4-BE49-F238E27FC236}">
                  <a16:creationId xmlns:a16="http://schemas.microsoft.com/office/drawing/2014/main" id="{792C5FD9-FEB9-1B4B-90B7-840471BF1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2" name="Freeform 393">
              <a:extLst>
                <a:ext uri="{FF2B5EF4-FFF2-40B4-BE49-F238E27FC236}">
                  <a16:creationId xmlns:a16="http://schemas.microsoft.com/office/drawing/2014/main" id="{78C66375-BC8F-4F4A-9933-D49FA63A4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3" name="Freeform 394">
              <a:extLst>
                <a:ext uri="{FF2B5EF4-FFF2-40B4-BE49-F238E27FC236}">
                  <a16:creationId xmlns:a16="http://schemas.microsoft.com/office/drawing/2014/main" id="{A8438242-FF74-7044-A724-BEA9DCFC2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4" name="Rectangle 395">
              <a:extLst>
                <a:ext uri="{FF2B5EF4-FFF2-40B4-BE49-F238E27FC236}">
                  <a16:creationId xmlns:a16="http://schemas.microsoft.com/office/drawing/2014/main" id="{A26E1E1C-5E02-6042-81A4-419DDED15E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5" name="Freeform 396">
              <a:extLst>
                <a:ext uri="{FF2B5EF4-FFF2-40B4-BE49-F238E27FC236}">
                  <a16:creationId xmlns:a16="http://schemas.microsoft.com/office/drawing/2014/main" id="{8C1E30F3-E40B-7546-B56D-078B8598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6" name="Freeform 397">
              <a:extLst>
                <a:ext uri="{FF2B5EF4-FFF2-40B4-BE49-F238E27FC236}">
                  <a16:creationId xmlns:a16="http://schemas.microsoft.com/office/drawing/2014/main" id="{1B81EFB4-DC93-EB47-AD19-A568571E4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7" name="Rectangle 398">
              <a:extLst>
                <a:ext uri="{FF2B5EF4-FFF2-40B4-BE49-F238E27FC236}">
                  <a16:creationId xmlns:a16="http://schemas.microsoft.com/office/drawing/2014/main" id="{866AC715-EAB4-9D45-8CB9-2EA9A45601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8" name="Freeform 399">
              <a:extLst>
                <a:ext uri="{FF2B5EF4-FFF2-40B4-BE49-F238E27FC236}">
                  <a16:creationId xmlns:a16="http://schemas.microsoft.com/office/drawing/2014/main" id="{3625EDC3-B865-654D-924F-5C577B20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9" name="Freeform 400">
              <a:extLst>
                <a:ext uri="{FF2B5EF4-FFF2-40B4-BE49-F238E27FC236}">
                  <a16:creationId xmlns:a16="http://schemas.microsoft.com/office/drawing/2014/main" id="{A0078477-6367-D943-8670-305B9B126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10 h 99"/>
                <a:gd name="T2" fmla="*/ 93 w 448"/>
                <a:gd name="T3" fmla="*/ 91 h 99"/>
                <a:gd name="T4" fmla="*/ 141 w 448"/>
                <a:gd name="T5" fmla="*/ 118 h 99"/>
                <a:gd name="T6" fmla="*/ 304 w 448"/>
                <a:gd name="T7" fmla="*/ 33 h 99"/>
                <a:gd name="T8" fmla="*/ 354 w 448"/>
                <a:gd name="T9" fmla="*/ 70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0" name="Freeform 401">
              <a:extLst>
                <a:ext uri="{FF2B5EF4-FFF2-40B4-BE49-F238E27FC236}">
                  <a16:creationId xmlns:a16="http://schemas.microsoft.com/office/drawing/2014/main" id="{7405233F-9A7A-6340-BA47-9A93FE35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47 h 96"/>
                <a:gd name="T4" fmla="*/ 147 w 450"/>
                <a:gd name="T5" fmla="*/ 0 h 96"/>
                <a:gd name="T6" fmla="*/ 300 w 450"/>
                <a:gd name="T7" fmla="*/ 173 h 96"/>
                <a:gd name="T8" fmla="*/ 360 w 450"/>
                <a:gd name="T9" fmla="*/ 148 h 96"/>
                <a:gd name="T10" fmla="*/ 431 w 450"/>
                <a:gd name="T11" fmla="*/ 252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1" name="Rectangle 402">
              <a:extLst>
                <a:ext uri="{FF2B5EF4-FFF2-40B4-BE49-F238E27FC236}">
                  <a16:creationId xmlns:a16="http://schemas.microsoft.com/office/drawing/2014/main" id="{E11825E3-6577-D645-B465-E01D814FB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2" name="Oval 403">
              <a:extLst>
                <a:ext uri="{FF2B5EF4-FFF2-40B4-BE49-F238E27FC236}">
                  <a16:creationId xmlns:a16="http://schemas.microsoft.com/office/drawing/2014/main" id="{4587CDC4-0865-7A43-A8A5-9CAD9BFA9A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3" name="AutoShape 404">
              <a:extLst>
                <a:ext uri="{FF2B5EF4-FFF2-40B4-BE49-F238E27FC236}">
                  <a16:creationId xmlns:a16="http://schemas.microsoft.com/office/drawing/2014/main" id="{37CCF80C-2C6D-E84F-A050-8A41CB680C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4" name="Oval 405">
              <a:extLst>
                <a:ext uri="{FF2B5EF4-FFF2-40B4-BE49-F238E27FC236}">
                  <a16:creationId xmlns:a16="http://schemas.microsoft.com/office/drawing/2014/main" id="{95CFF8C8-7C5D-8142-814F-EBB3B2638A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5" name="AutoShape 406">
              <a:extLst>
                <a:ext uri="{FF2B5EF4-FFF2-40B4-BE49-F238E27FC236}">
                  <a16:creationId xmlns:a16="http://schemas.microsoft.com/office/drawing/2014/main" id="{BBE8B89F-61C0-D943-B42A-2E4FF54329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6" name="Oval 407">
              <a:extLst>
                <a:ext uri="{FF2B5EF4-FFF2-40B4-BE49-F238E27FC236}">
                  <a16:creationId xmlns:a16="http://schemas.microsoft.com/office/drawing/2014/main" id="{BEE3C2C7-95B1-E347-B402-7A0D79742F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7" name="AutoShape 408">
              <a:extLst>
                <a:ext uri="{FF2B5EF4-FFF2-40B4-BE49-F238E27FC236}">
                  <a16:creationId xmlns:a16="http://schemas.microsoft.com/office/drawing/2014/main" id="{B411A78B-AD0A-6040-9EF5-567C2BBF0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" name="Oval 409">
              <a:extLst>
                <a:ext uri="{FF2B5EF4-FFF2-40B4-BE49-F238E27FC236}">
                  <a16:creationId xmlns:a16="http://schemas.microsoft.com/office/drawing/2014/main" id="{F8DB2E97-548B-A24F-B7D4-51C7C031C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9" name="AutoShape 410">
              <a:extLst>
                <a:ext uri="{FF2B5EF4-FFF2-40B4-BE49-F238E27FC236}">
                  <a16:creationId xmlns:a16="http://schemas.microsoft.com/office/drawing/2014/main" id="{3F779A8C-E46D-804F-959F-772489C450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" name="Oval 411">
              <a:extLst>
                <a:ext uri="{FF2B5EF4-FFF2-40B4-BE49-F238E27FC236}">
                  <a16:creationId xmlns:a16="http://schemas.microsoft.com/office/drawing/2014/main" id="{40C02C0F-06EE-C143-A1D0-BF7CAE526C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1" name="AutoShape 412">
              <a:extLst>
                <a:ext uri="{FF2B5EF4-FFF2-40B4-BE49-F238E27FC236}">
                  <a16:creationId xmlns:a16="http://schemas.microsoft.com/office/drawing/2014/main" id="{30346021-0B35-BF44-919D-F1FDB7531D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2" name="Oval 413">
              <a:extLst>
                <a:ext uri="{FF2B5EF4-FFF2-40B4-BE49-F238E27FC236}">
                  <a16:creationId xmlns:a16="http://schemas.microsoft.com/office/drawing/2014/main" id="{AFE7CE6E-A351-3C43-A9C4-81BDB33A39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" name="AutoShape 414">
              <a:extLst>
                <a:ext uri="{FF2B5EF4-FFF2-40B4-BE49-F238E27FC236}">
                  <a16:creationId xmlns:a16="http://schemas.microsoft.com/office/drawing/2014/main" id="{20BCFDBE-F759-EB43-BCEE-7C351AB199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" name="Oval 415">
              <a:extLst>
                <a:ext uri="{FF2B5EF4-FFF2-40B4-BE49-F238E27FC236}">
                  <a16:creationId xmlns:a16="http://schemas.microsoft.com/office/drawing/2014/main" id="{7670897C-62C7-7043-A05B-125F9C2F8C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" name="AutoShape 416">
              <a:extLst>
                <a:ext uri="{FF2B5EF4-FFF2-40B4-BE49-F238E27FC236}">
                  <a16:creationId xmlns:a16="http://schemas.microsoft.com/office/drawing/2014/main" id="{E88EADEE-70E4-0343-B7E4-621550D8C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" name="Oval 417">
              <a:extLst>
                <a:ext uri="{FF2B5EF4-FFF2-40B4-BE49-F238E27FC236}">
                  <a16:creationId xmlns:a16="http://schemas.microsoft.com/office/drawing/2014/main" id="{EC10CE67-1638-4C45-8187-84813E20C0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" name="AutoShape 418">
              <a:extLst>
                <a:ext uri="{FF2B5EF4-FFF2-40B4-BE49-F238E27FC236}">
                  <a16:creationId xmlns:a16="http://schemas.microsoft.com/office/drawing/2014/main" id="{4EC4CA2F-CA0B-934B-9121-822BF9D348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" name="Oval 419">
              <a:extLst>
                <a:ext uri="{FF2B5EF4-FFF2-40B4-BE49-F238E27FC236}">
                  <a16:creationId xmlns:a16="http://schemas.microsoft.com/office/drawing/2014/main" id="{86E45D8A-5DF4-4C4D-8CBF-A0C1389D9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" name="AutoShape 420">
              <a:extLst>
                <a:ext uri="{FF2B5EF4-FFF2-40B4-BE49-F238E27FC236}">
                  <a16:creationId xmlns:a16="http://schemas.microsoft.com/office/drawing/2014/main" id="{9753AB7D-90EB-8342-85B5-FB5DEE083B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0" name="Oval 421">
              <a:extLst>
                <a:ext uri="{FF2B5EF4-FFF2-40B4-BE49-F238E27FC236}">
                  <a16:creationId xmlns:a16="http://schemas.microsoft.com/office/drawing/2014/main" id="{67F9D908-4DBA-DA4F-B609-15C102D893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1" name="AutoShape 422">
              <a:extLst>
                <a:ext uri="{FF2B5EF4-FFF2-40B4-BE49-F238E27FC236}">
                  <a16:creationId xmlns:a16="http://schemas.microsoft.com/office/drawing/2014/main" id="{6F252E8F-68A0-D043-A72E-E99E014DDD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" name="Oval 423">
              <a:extLst>
                <a:ext uri="{FF2B5EF4-FFF2-40B4-BE49-F238E27FC236}">
                  <a16:creationId xmlns:a16="http://schemas.microsoft.com/office/drawing/2014/main" id="{AB30B016-1D11-3540-A873-602847FCC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3" name="AutoShape 424">
              <a:extLst>
                <a:ext uri="{FF2B5EF4-FFF2-40B4-BE49-F238E27FC236}">
                  <a16:creationId xmlns:a16="http://schemas.microsoft.com/office/drawing/2014/main" id="{9F87254F-FF42-014A-BCEE-238F60D06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4" name="Freeform 425">
              <a:extLst>
                <a:ext uri="{FF2B5EF4-FFF2-40B4-BE49-F238E27FC236}">
                  <a16:creationId xmlns:a16="http://schemas.microsoft.com/office/drawing/2014/main" id="{F411872E-40FF-B54C-B336-825AC62A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5" name="Line 426">
              <a:extLst>
                <a:ext uri="{FF2B5EF4-FFF2-40B4-BE49-F238E27FC236}">
                  <a16:creationId xmlns:a16="http://schemas.microsoft.com/office/drawing/2014/main" id="{4CDC6B73-EBEB-C34B-A760-EF4C45B5E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27">
              <a:extLst>
                <a:ext uri="{FF2B5EF4-FFF2-40B4-BE49-F238E27FC236}">
                  <a16:creationId xmlns:a16="http://schemas.microsoft.com/office/drawing/2014/main" id="{95731372-64E3-7C4A-A4CD-8581ACE9B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7" name="Freeform 428">
              <a:extLst>
                <a:ext uri="{FF2B5EF4-FFF2-40B4-BE49-F238E27FC236}">
                  <a16:creationId xmlns:a16="http://schemas.microsoft.com/office/drawing/2014/main" id="{473DE484-055E-3144-9E40-9FFC86D2B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0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8" name="Oval 429">
              <a:extLst>
                <a:ext uri="{FF2B5EF4-FFF2-40B4-BE49-F238E27FC236}">
                  <a16:creationId xmlns:a16="http://schemas.microsoft.com/office/drawing/2014/main" id="{B4D41413-FA50-8E4B-A66E-F4851A479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" name="Freeform 430">
              <a:extLst>
                <a:ext uri="{FF2B5EF4-FFF2-40B4-BE49-F238E27FC236}">
                  <a16:creationId xmlns:a16="http://schemas.microsoft.com/office/drawing/2014/main" id="{6CCC6CD9-CBAA-8D4D-B38F-7DB578B1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0" name="Rectangle 431">
              <a:extLst>
                <a:ext uri="{FF2B5EF4-FFF2-40B4-BE49-F238E27FC236}">
                  <a16:creationId xmlns:a16="http://schemas.microsoft.com/office/drawing/2014/main" id="{E08DE1FA-3262-3C4E-A481-4E552261BD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1" name="Rectangle 432">
              <a:extLst>
                <a:ext uri="{FF2B5EF4-FFF2-40B4-BE49-F238E27FC236}">
                  <a16:creationId xmlns:a16="http://schemas.microsoft.com/office/drawing/2014/main" id="{B65D953A-D729-E546-9087-9922E96460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2" name="Rectangle 433">
              <a:extLst>
                <a:ext uri="{FF2B5EF4-FFF2-40B4-BE49-F238E27FC236}">
                  <a16:creationId xmlns:a16="http://schemas.microsoft.com/office/drawing/2014/main" id="{BD1B9F44-276A-BA43-AE07-3BACE3B10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3" name="Rectangle 434">
              <a:extLst>
                <a:ext uri="{FF2B5EF4-FFF2-40B4-BE49-F238E27FC236}">
                  <a16:creationId xmlns:a16="http://schemas.microsoft.com/office/drawing/2014/main" id="{2F4EF84D-E057-2841-826A-556B91EFE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Pol. H</a:t>
              </a:r>
              <a:r>
                <a:rPr lang="en-US" sz="2400" baseline="30000">
                  <a:latin typeface="Times New Roman" charset="0"/>
                </a:rPr>
                <a:t>-</a:t>
              </a:r>
              <a:r>
                <a:rPr lang="en-US" sz="1400">
                  <a:latin typeface="Times New Roman" charset="0"/>
                </a:rPr>
                <a:t> Source</a:t>
              </a:r>
            </a:p>
          </p:txBody>
        </p:sp>
        <p:sp>
          <p:nvSpPr>
            <p:cNvPr id="94" name="Oval 439">
              <a:extLst>
                <a:ext uri="{FF2B5EF4-FFF2-40B4-BE49-F238E27FC236}">
                  <a16:creationId xmlns:a16="http://schemas.microsoft.com/office/drawing/2014/main" id="{0C1E84B2-0F73-4243-9148-B05C30A5E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5" name="Line 440">
              <a:extLst>
                <a:ext uri="{FF2B5EF4-FFF2-40B4-BE49-F238E27FC236}">
                  <a16:creationId xmlns:a16="http://schemas.microsoft.com/office/drawing/2014/main" id="{14805C63-202D-8D44-9167-48A35FD946B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441">
              <a:extLst>
                <a:ext uri="{FF2B5EF4-FFF2-40B4-BE49-F238E27FC236}">
                  <a16:creationId xmlns:a16="http://schemas.microsoft.com/office/drawing/2014/main" id="{880C934B-6D29-EF48-BDB2-A4E25AE516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442">
              <a:extLst>
                <a:ext uri="{FF2B5EF4-FFF2-40B4-BE49-F238E27FC236}">
                  <a16:creationId xmlns:a16="http://schemas.microsoft.com/office/drawing/2014/main" id="{4E7C6799-D0CA-4D46-8D07-5660DBCECAF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443">
              <a:extLst>
                <a:ext uri="{FF2B5EF4-FFF2-40B4-BE49-F238E27FC236}">
                  <a16:creationId xmlns:a16="http://schemas.microsoft.com/office/drawing/2014/main" id="{CE85AF3E-EB70-E34E-8F4B-1D272658BF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44">
              <a:extLst>
                <a:ext uri="{FF2B5EF4-FFF2-40B4-BE49-F238E27FC236}">
                  <a16:creationId xmlns:a16="http://schemas.microsoft.com/office/drawing/2014/main" id="{DF746C01-EA7C-474A-AF10-0746DFC6CE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0" name="Line 445">
              <a:extLst>
                <a:ext uri="{FF2B5EF4-FFF2-40B4-BE49-F238E27FC236}">
                  <a16:creationId xmlns:a16="http://schemas.microsoft.com/office/drawing/2014/main" id="{A0F0F17B-72B0-FE46-9FC2-E719F74251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446">
              <a:extLst>
                <a:ext uri="{FF2B5EF4-FFF2-40B4-BE49-F238E27FC236}">
                  <a16:creationId xmlns:a16="http://schemas.microsoft.com/office/drawing/2014/main" id="{C18BE87F-E724-E74C-A11B-25BF122941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447">
              <a:extLst>
                <a:ext uri="{FF2B5EF4-FFF2-40B4-BE49-F238E27FC236}">
                  <a16:creationId xmlns:a16="http://schemas.microsoft.com/office/drawing/2014/main" id="{25A88800-93E6-2D41-A834-652CA3FE66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448">
              <a:extLst>
                <a:ext uri="{FF2B5EF4-FFF2-40B4-BE49-F238E27FC236}">
                  <a16:creationId xmlns:a16="http://schemas.microsoft.com/office/drawing/2014/main" id="{216A4AAC-FAD5-2041-AD94-5299F6BDBE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49">
              <a:extLst>
                <a:ext uri="{FF2B5EF4-FFF2-40B4-BE49-F238E27FC236}">
                  <a16:creationId xmlns:a16="http://schemas.microsoft.com/office/drawing/2014/main" id="{D71C238E-1E6E-5B47-8731-E40F4DA1B6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5" name="Line 450">
              <a:extLst>
                <a:ext uri="{FF2B5EF4-FFF2-40B4-BE49-F238E27FC236}">
                  <a16:creationId xmlns:a16="http://schemas.microsoft.com/office/drawing/2014/main" id="{12E48A84-A181-8E49-9EB6-38364DC20E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451">
              <a:extLst>
                <a:ext uri="{FF2B5EF4-FFF2-40B4-BE49-F238E27FC236}">
                  <a16:creationId xmlns:a16="http://schemas.microsoft.com/office/drawing/2014/main" id="{D58E6803-2876-B14D-A7EF-CDE73100B2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452">
              <a:extLst>
                <a:ext uri="{FF2B5EF4-FFF2-40B4-BE49-F238E27FC236}">
                  <a16:creationId xmlns:a16="http://schemas.microsoft.com/office/drawing/2014/main" id="{9CA7BE77-A366-1E4C-AE0E-F0E1A2D3081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453">
              <a:extLst>
                <a:ext uri="{FF2B5EF4-FFF2-40B4-BE49-F238E27FC236}">
                  <a16:creationId xmlns:a16="http://schemas.microsoft.com/office/drawing/2014/main" id="{D05887E4-16D8-0842-8C3A-B2F2B21517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454">
              <a:extLst>
                <a:ext uri="{FF2B5EF4-FFF2-40B4-BE49-F238E27FC236}">
                  <a16:creationId xmlns:a16="http://schemas.microsoft.com/office/drawing/2014/main" id="{7E6C7650-E0BB-974D-9ED5-E9305B75E6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0" name="Line 455">
              <a:extLst>
                <a:ext uri="{FF2B5EF4-FFF2-40B4-BE49-F238E27FC236}">
                  <a16:creationId xmlns:a16="http://schemas.microsoft.com/office/drawing/2014/main" id="{0C767658-6C69-2C46-9AA5-F0B693E0920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456">
              <a:extLst>
                <a:ext uri="{FF2B5EF4-FFF2-40B4-BE49-F238E27FC236}">
                  <a16:creationId xmlns:a16="http://schemas.microsoft.com/office/drawing/2014/main" id="{AC49F6AC-A284-874A-AAB7-21FAD62E77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457">
              <a:extLst>
                <a:ext uri="{FF2B5EF4-FFF2-40B4-BE49-F238E27FC236}">
                  <a16:creationId xmlns:a16="http://schemas.microsoft.com/office/drawing/2014/main" id="{99F2D251-5132-724E-ACED-15D867261F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458">
              <a:extLst>
                <a:ext uri="{FF2B5EF4-FFF2-40B4-BE49-F238E27FC236}">
                  <a16:creationId xmlns:a16="http://schemas.microsoft.com/office/drawing/2014/main" id="{59B80A88-57A1-4B48-97B6-06AF6D99D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200 MeV Polarimeter</a:t>
              </a:r>
            </a:p>
          </p:txBody>
        </p:sp>
        <p:sp>
          <p:nvSpPr>
            <p:cNvPr id="114" name="Rectangle 459">
              <a:extLst>
                <a:ext uri="{FF2B5EF4-FFF2-40B4-BE49-F238E27FC236}">
                  <a16:creationId xmlns:a16="http://schemas.microsoft.com/office/drawing/2014/main" id="{A6BEAD05-B468-2642-A310-F4E528239B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5" name="Line 460">
              <a:extLst>
                <a:ext uri="{FF2B5EF4-FFF2-40B4-BE49-F238E27FC236}">
                  <a16:creationId xmlns:a16="http://schemas.microsoft.com/office/drawing/2014/main" id="{9D34A347-05CB-6540-83EC-B9C508A1E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461">
              <a:extLst>
                <a:ext uri="{FF2B5EF4-FFF2-40B4-BE49-F238E27FC236}">
                  <a16:creationId xmlns:a16="http://schemas.microsoft.com/office/drawing/2014/main" id="{91C129DE-91E3-4049-ADA6-59CD0C5BB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117" name="Group 462">
              <a:extLst>
                <a:ext uri="{FF2B5EF4-FFF2-40B4-BE49-F238E27FC236}">
                  <a16:creationId xmlns:a16="http://schemas.microsoft.com/office/drawing/2014/main" id="{84C3279D-C656-514B-8D39-865923EE512E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50" name="Line 463">
                <a:extLst>
                  <a:ext uri="{FF2B5EF4-FFF2-40B4-BE49-F238E27FC236}">
                    <a16:creationId xmlns:a16="http://schemas.microsoft.com/office/drawing/2014/main" id="{27F4CC43-467F-0141-A0BA-30DF08CC79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464">
                <a:extLst>
                  <a:ext uri="{FF2B5EF4-FFF2-40B4-BE49-F238E27FC236}">
                    <a16:creationId xmlns:a16="http://schemas.microsoft.com/office/drawing/2014/main" id="{41C9CF29-3934-D64B-9D3E-988BA311EA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8" name="Group 465">
              <a:extLst>
                <a:ext uri="{FF2B5EF4-FFF2-40B4-BE49-F238E27FC236}">
                  <a16:creationId xmlns:a16="http://schemas.microsoft.com/office/drawing/2014/main" id="{7A82391E-FF97-1046-AB38-E9AABF365AC0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48" name="Line 466">
                <a:extLst>
                  <a:ext uri="{FF2B5EF4-FFF2-40B4-BE49-F238E27FC236}">
                    <a16:creationId xmlns:a16="http://schemas.microsoft.com/office/drawing/2014/main" id="{EED3B914-F036-0148-97E4-FF2B66A09F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467">
                <a:extLst>
                  <a:ext uri="{FF2B5EF4-FFF2-40B4-BE49-F238E27FC236}">
                    <a16:creationId xmlns:a16="http://schemas.microsoft.com/office/drawing/2014/main" id="{22C7BBC1-AA19-374A-A6FE-CF7D9BF9BD0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9" name="Oval 470">
              <a:extLst>
                <a:ext uri="{FF2B5EF4-FFF2-40B4-BE49-F238E27FC236}">
                  <a16:creationId xmlns:a16="http://schemas.microsoft.com/office/drawing/2014/main" id="{BDFBA69F-0012-DB44-866C-94FDD56997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0" name="Line 471">
              <a:extLst>
                <a:ext uri="{FF2B5EF4-FFF2-40B4-BE49-F238E27FC236}">
                  <a16:creationId xmlns:a16="http://schemas.microsoft.com/office/drawing/2014/main" id="{78C24CD4-981D-1541-93C9-B870A1CC02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472">
              <a:extLst>
                <a:ext uri="{FF2B5EF4-FFF2-40B4-BE49-F238E27FC236}">
                  <a16:creationId xmlns:a16="http://schemas.microsoft.com/office/drawing/2014/main" id="{4FB59B31-A06D-C44E-B4C7-D74A3CB3AE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473">
              <a:extLst>
                <a:ext uri="{FF2B5EF4-FFF2-40B4-BE49-F238E27FC236}">
                  <a16:creationId xmlns:a16="http://schemas.microsoft.com/office/drawing/2014/main" id="{C8527978-F992-0049-992E-6FB32924E38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474">
              <a:extLst>
                <a:ext uri="{FF2B5EF4-FFF2-40B4-BE49-F238E27FC236}">
                  <a16:creationId xmlns:a16="http://schemas.microsoft.com/office/drawing/2014/main" id="{3133D307-0E2A-3A41-8670-2002FBF9C2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475">
              <a:extLst>
                <a:ext uri="{FF2B5EF4-FFF2-40B4-BE49-F238E27FC236}">
                  <a16:creationId xmlns:a16="http://schemas.microsoft.com/office/drawing/2014/main" id="{A4178438-6FFF-894B-A4F6-A94DC684C1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5" name="AutoShape 476">
              <a:extLst>
                <a:ext uri="{FF2B5EF4-FFF2-40B4-BE49-F238E27FC236}">
                  <a16:creationId xmlns:a16="http://schemas.microsoft.com/office/drawing/2014/main" id="{225D6C91-AE47-9C47-A454-BAA9612BA0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6" name="Oval 477">
              <a:extLst>
                <a:ext uri="{FF2B5EF4-FFF2-40B4-BE49-F238E27FC236}">
                  <a16:creationId xmlns:a16="http://schemas.microsoft.com/office/drawing/2014/main" id="{836571ED-457D-BE44-AB9A-071BB24D06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7" name="AutoShape 478">
              <a:extLst>
                <a:ext uri="{FF2B5EF4-FFF2-40B4-BE49-F238E27FC236}">
                  <a16:creationId xmlns:a16="http://schemas.microsoft.com/office/drawing/2014/main" id="{DA304448-2879-0C41-AB1E-5B5BB363C5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8" name="Text Box 479">
              <a:extLst>
                <a:ext uri="{FF2B5EF4-FFF2-40B4-BE49-F238E27FC236}">
                  <a16:creationId xmlns:a16="http://schemas.microsoft.com/office/drawing/2014/main" id="{BC840347-953C-E945-851B-C388F5576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8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Helical Partial </a:t>
              </a:r>
            </a:p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Siberian Snake</a:t>
              </a:r>
            </a:p>
          </p:txBody>
        </p:sp>
        <p:sp>
          <p:nvSpPr>
            <p:cNvPr id="129" name="Line 480">
              <a:extLst>
                <a:ext uri="{FF2B5EF4-FFF2-40B4-BE49-F238E27FC236}">
                  <a16:creationId xmlns:a16="http://schemas.microsoft.com/office/drawing/2014/main" id="{6FAFB72C-D194-034E-A8D7-1B0D9C69D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Text Box 481">
              <a:extLst>
                <a:ext uri="{FF2B5EF4-FFF2-40B4-BE49-F238E27FC236}">
                  <a16:creationId xmlns:a16="http://schemas.microsoft.com/office/drawing/2014/main" id="{57630645-3E33-3B43-931B-F5CF953FA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4"/>
              <a:ext cx="12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1" name="Rectangle 482">
              <a:extLst>
                <a:ext uri="{FF2B5EF4-FFF2-40B4-BE49-F238E27FC236}">
                  <a16:creationId xmlns:a16="http://schemas.microsoft.com/office/drawing/2014/main" id="{0A5A0089-F2C8-0748-97CE-2E6696BE70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2" name="Text Box 483">
              <a:extLst>
                <a:ext uri="{FF2B5EF4-FFF2-40B4-BE49-F238E27FC236}">
                  <a16:creationId xmlns:a16="http://schemas.microsoft.com/office/drawing/2014/main" id="{BDB8B00F-6EC9-2342-8438-FD6272C48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8" y="632"/>
              <a:ext cx="11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Times New Roman" charset="0"/>
                </a:rPr>
                <a:t>2 Siberian Snakes/ring</a:t>
              </a:r>
            </a:p>
          </p:txBody>
        </p:sp>
        <p:sp>
          <p:nvSpPr>
            <p:cNvPr id="133" name="AutoShape 489">
              <a:extLst>
                <a:ext uri="{FF2B5EF4-FFF2-40B4-BE49-F238E27FC236}">
                  <a16:creationId xmlns:a16="http://schemas.microsoft.com/office/drawing/2014/main" id="{FC4207CA-D6A0-2646-9B3A-81567B7B87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" name="Text Box 497">
              <a:extLst>
                <a:ext uri="{FF2B5EF4-FFF2-40B4-BE49-F238E27FC236}">
                  <a16:creationId xmlns:a16="http://schemas.microsoft.com/office/drawing/2014/main" id="{5100B831-1ABB-254D-A14C-1BC40DC08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72"/>
              <a:ext cx="12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5" name="Line 498">
              <a:extLst>
                <a:ext uri="{FF2B5EF4-FFF2-40B4-BE49-F238E27FC236}">
                  <a16:creationId xmlns:a16="http://schemas.microsoft.com/office/drawing/2014/main" id="{6629CB15-1A59-F643-B3DB-531FA8BAF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499">
              <a:extLst>
                <a:ext uri="{FF2B5EF4-FFF2-40B4-BE49-F238E27FC236}">
                  <a16:creationId xmlns:a16="http://schemas.microsoft.com/office/drawing/2014/main" id="{A1665AF6-9DCB-9E44-8BF1-654670696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Text Box 500">
              <a:extLst>
                <a:ext uri="{FF2B5EF4-FFF2-40B4-BE49-F238E27FC236}">
                  <a16:creationId xmlns:a16="http://schemas.microsoft.com/office/drawing/2014/main" id="{BDF9C3F0-E04A-1B49-8DD6-3FDD3A989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charset="0"/>
                </a:rPr>
                <a:t>Strong AGS Snake</a:t>
              </a:r>
            </a:p>
          </p:txBody>
        </p:sp>
        <p:sp>
          <p:nvSpPr>
            <p:cNvPr id="138" name="Rectangle 501">
              <a:extLst>
                <a:ext uri="{FF2B5EF4-FFF2-40B4-BE49-F238E27FC236}">
                  <a16:creationId xmlns:a16="http://schemas.microsoft.com/office/drawing/2014/main" id="{F9C7DBFA-2D21-3147-9632-474A835B2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Times New Roman" charset="0"/>
                </a:rPr>
                <a:t>RHIC </a:t>
              </a:r>
              <a:r>
                <a:rPr lang="en-US" sz="1400" dirty="0" err="1">
                  <a:latin typeface="Times New Roman" charset="0"/>
                </a:rPr>
                <a:t>pC</a:t>
              </a:r>
              <a:r>
                <a:rPr lang="en-US" sz="1400" dirty="0">
                  <a:latin typeface="Times New Roman" charset="0"/>
                </a:rPr>
                <a:t> Polarimeters</a:t>
              </a:r>
            </a:p>
          </p:txBody>
        </p:sp>
        <p:sp>
          <p:nvSpPr>
            <p:cNvPr id="139" name="Rectangle 502">
              <a:extLst>
                <a:ext uri="{FF2B5EF4-FFF2-40B4-BE49-F238E27FC236}">
                  <a16:creationId xmlns:a16="http://schemas.microsoft.com/office/drawing/2014/main" id="{BAFC325F-8D3D-1341-8762-4F8F226ED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36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chemeClr val="folHlink"/>
                  </a:solidFill>
                  <a:latin typeface="Times New Roman" charset="0"/>
                </a:rPr>
                <a:t>Absolute Polarimeter (H jet)</a:t>
              </a:r>
            </a:p>
          </p:txBody>
        </p:sp>
        <p:sp>
          <p:nvSpPr>
            <p:cNvPr id="140" name="Line 504">
              <a:extLst>
                <a:ext uri="{FF2B5EF4-FFF2-40B4-BE49-F238E27FC236}">
                  <a16:creationId xmlns:a16="http://schemas.microsoft.com/office/drawing/2014/main" id="{D166BFCB-5300-CA4C-B72C-443DCEC5ED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505">
              <a:extLst>
                <a:ext uri="{FF2B5EF4-FFF2-40B4-BE49-F238E27FC236}">
                  <a16:creationId xmlns:a16="http://schemas.microsoft.com/office/drawing/2014/main" id="{8775F35C-B0CB-B641-8180-4A58FEA8C4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506">
              <a:extLst>
                <a:ext uri="{FF2B5EF4-FFF2-40B4-BE49-F238E27FC236}">
                  <a16:creationId xmlns:a16="http://schemas.microsoft.com/office/drawing/2014/main" id="{405A0831-8902-714B-B920-BA68CC692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1760"/>
              <a:ext cx="27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 dirty="0">
                  <a:latin typeface="Times New Roman" charset="0"/>
                </a:rPr>
                <a:t>STAR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143" name="Rectangle 509">
              <a:extLst>
                <a:ext uri="{FF2B5EF4-FFF2-40B4-BE49-F238E27FC236}">
                  <a16:creationId xmlns:a16="http://schemas.microsoft.com/office/drawing/2014/main" id="{12D02BD0-7085-8C42-A921-6D795CDBF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7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Times New Roman" charset="0"/>
                </a:rPr>
                <a:t>AGS Polarimeter</a:t>
              </a:r>
            </a:p>
          </p:txBody>
        </p:sp>
        <p:sp>
          <p:nvSpPr>
            <p:cNvPr id="144" name="Text Box 510">
              <a:extLst>
                <a:ext uri="{FF2B5EF4-FFF2-40B4-BE49-F238E27FC236}">
                  <a16:creationId xmlns:a16="http://schemas.microsoft.com/office/drawing/2014/main" id="{BADA285C-509E-574A-9B90-1E0EF8B03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816"/>
              <a:ext cx="6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663300"/>
                  </a:solidFill>
                  <a:latin typeface="Times New Roman" charset="0"/>
                </a:rPr>
                <a:t>Spin flipper</a:t>
              </a:r>
            </a:p>
          </p:txBody>
        </p:sp>
        <p:sp>
          <p:nvSpPr>
            <p:cNvPr id="145" name="Line 511">
              <a:extLst>
                <a:ext uri="{FF2B5EF4-FFF2-40B4-BE49-F238E27FC236}">
                  <a16:creationId xmlns:a16="http://schemas.microsoft.com/office/drawing/2014/main" id="{A0B970B9-FBE6-914D-BE2A-178B474C4B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100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512">
              <a:extLst>
                <a:ext uri="{FF2B5EF4-FFF2-40B4-BE49-F238E27FC236}">
                  <a16:creationId xmlns:a16="http://schemas.microsoft.com/office/drawing/2014/main" id="{58A6F618-E910-6942-89BE-26641AAD1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513">
              <a:extLst>
                <a:ext uri="{FF2B5EF4-FFF2-40B4-BE49-F238E27FC236}">
                  <a16:creationId xmlns:a16="http://schemas.microsoft.com/office/drawing/2014/main" id="{07480F0E-CF2B-F444-AEE8-4CEA3A0A3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9543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5054-D0AE-A223-F535-20A41BCD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C42F259-27AA-79EE-4249-E5B6912E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60" y="609920"/>
            <a:ext cx="3647152" cy="26377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4C3FA-0105-FFB8-FC54-46D841969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133432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79763B1-92FE-B12F-F1BA-3CB383A6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24" y="3254731"/>
            <a:ext cx="4183269" cy="3508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A7EC06-AD28-7C9C-54D6-74B2F25C8BCE}"/>
              </a:ext>
            </a:extLst>
          </p:cNvPr>
          <p:cNvSpPr txBox="1"/>
          <p:nvPr/>
        </p:nvSpPr>
        <p:spPr>
          <a:xfrm>
            <a:off x="7072458" y="539432"/>
            <a:ext cx="32672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AGS Hor Orbit Corrector Currents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AF950-43BF-E937-6599-F01CE37AEE88}"/>
              </a:ext>
            </a:extLst>
          </p:cNvPr>
          <p:cNvSpPr txBox="1"/>
          <p:nvPr/>
        </p:nvSpPr>
        <p:spPr>
          <a:xfrm>
            <a:off x="7150820" y="3300540"/>
            <a:ext cx="157767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/>
              <a:t>After </a:t>
            </a:r>
            <a:r>
              <a:rPr lang="en-US" sz="1600" dirty="0"/>
              <a:t>correction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CBBD43-02C7-E23E-45EA-9985F0BC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440493"/>
          </a:xfrm>
        </p:spPr>
        <p:txBody>
          <a:bodyPr>
            <a:normAutofit fontScale="90000"/>
          </a:bodyPr>
          <a:lstStyle/>
          <a:p>
            <a:r>
              <a:rPr lang="en-US" dirty="0"/>
              <a:t>AGS Orbits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DE7D26-7FD5-4712-DC68-6D0A6B1822AD}"/>
              </a:ext>
            </a:extLst>
          </p:cNvPr>
          <p:cNvSpPr/>
          <p:nvPr/>
        </p:nvSpPr>
        <p:spPr>
          <a:xfrm>
            <a:off x="8216355" y="4473594"/>
            <a:ext cx="174712" cy="206995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395372-D16C-D622-312B-DEE38A75DBEC}"/>
              </a:ext>
            </a:extLst>
          </p:cNvPr>
          <p:cNvSpPr/>
          <p:nvPr/>
        </p:nvSpPr>
        <p:spPr>
          <a:xfrm>
            <a:off x="9316195" y="4192873"/>
            <a:ext cx="174712" cy="206995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AB7DE-9F31-9649-7825-773146890007}"/>
              </a:ext>
            </a:extLst>
          </p:cNvPr>
          <p:cNvSpPr txBox="1"/>
          <p:nvPr/>
        </p:nvSpPr>
        <p:spPr>
          <a:xfrm>
            <a:off x="8107953" y="4237431"/>
            <a:ext cx="612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CE90D3-5A44-2FA9-9D6B-EAA469119985}"/>
              </a:ext>
            </a:extLst>
          </p:cNvPr>
          <p:cNvSpPr txBox="1"/>
          <p:nvPr/>
        </p:nvSpPr>
        <p:spPr>
          <a:xfrm>
            <a:off x="9190993" y="3942441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8E5B2-D7D4-30AE-405E-1F9C48409CD7}"/>
              </a:ext>
            </a:extLst>
          </p:cNvPr>
          <p:cNvSpPr txBox="1"/>
          <p:nvPr/>
        </p:nvSpPr>
        <p:spPr>
          <a:xfrm>
            <a:off x="457328" y="1118251"/>
            <a:ext cx="55996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Skew quad effort motivated a horizontal orbit correction to center in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Still 1 cm excursions after correction, limited by corrector strength and size of underlying misalignment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Misalignment affects extend to optics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Considerable feed-down from </a:t>
            </a:r>
            <a:r>
              <a:rPr lang="en-US" dirty="0" err="1"/>
              <a:t>sextupoles</a:t>
            </a:r>
            <a:r>
              <a:rPr lang="en-US" dirty="0"/>
              <a:t> (dQ~10</a:t>
            </a:r>
            <a:r>
              <a:rPr lang="en-US" baseline="30000" dirty="0"/>
              <a:t>-2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2A5F4-DA26-D125-9824-07855F28E97F}"/>
              </a:ext>
            </a:extLst>
          </p:cNvPr>
          <p:cNvSpPr txBox="1"/>
          <p:nvPr/>
        </p:nvSpPr>
        <p:spPr>
          <a:xfrm>
            <a:off x="695806" y="4218924"/>
            <a:ext cx="523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alignment not possible until after RHIC operation for Run 25.</a:t>
            </a:r>
          </a:p>
          <a:p>
            <a:endParaRPr lang="en-US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7BC98E9-5197-036F-3526-E57C80C1C2E6}"/>
              </a:ext>
            </a:extLst>
          </p:cNvPr>
          <p:cNvSpPr/>
          <p:nvPr/>
        </p:nvSpPr>
        <p:spPr>
          <a:xfrm>
            <a:off x="10521779" y="1221737"/>
            <a:ext cx="337266" cy="157330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D0A8A-DF8C-9D06-37D1-4DF68C15EF57}"/>
              </a:ext>
            </a:extLst>
          </p:cNvPr>
          <p:cNvSpPr txBox="1"/>
          <p:nvPr/>
        </p:nvSpPr>
        <p:spPr>
          <a:xfrm>
            <a:off x="10859045" y="1701722"/>
            <a:ext cx="98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+/- 25 A</a:t>
            </a:r>
          </a:p>
          <a:p>
            <a:pPr algn="ctr"/>
            <a:r>
              <a:rPr lang="en-US" dirty="0"/>
              <a:t>limit</a:t>
            </a:r>
          </a:p>
        </p:txBody>
      </p:sp>
    </p:spTree>
    <p:extLst>
      <p:ext uri="{BB962C8B-B14F-4D97-AF65-F5344CB8AC3E}">
        <p14:creationId xmlns:p14="http://schemas.microsoft.com/office/powerpoint/2010/main" val="653795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C617-E54D-B7F4-D22B-3094DEF9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162408"/>
            <a:ext cx="11049000" cy="440493"/>
          </a:xfrm>
        </p:spPr>
        <p:txBody>
          <a:bodyPr>
            <a:normAutofit fontScale="90000"/>
          </a:bodyPr>
          <a:lstStyle/>
          <a:p>
            <a:r>
              <a:rPr lang="en-US" dirty="0"/>
              <a:t>Orbit effects during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AE095-5A32-3ABD-C468-5EBDC3BEC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1ACB77-14DA-0A95-2A5A-6F3F958BEFED}"/>
              </a:ext>
            </a:extLst>
          </p:cNvPr>
          <p:cNvSpPr txBox="1">
            <a:spLocks/>
          </p:cNvSpPr>
          <p:nvPr/>
        </p:nvSpPr>
        <p:spPr>
          <a:xfrm>
            <a:off x="511819" y="682670"/>
            <a:ext cx="11224910" cy="53637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1800" dirty="0"/>
              <a:t>Large horizontal orbit excursions in AGS </a:t>
            </a:r>
          </a:p>
          <a:p>
            <a:pPr marL="457200" indent="-457200"/>
            <a:r>
              <a:rPr lang="en-US" sz="1800" dirty="0"/>
              <a:t>High vertical tune (8.985 – 8.991)</a:t>
            </a:r>
          </a:p>
          <a:p>
            <a:pPr marL="457200" indent="-457200"/>
            <a:r>
              <a:rPr lang="en-US" sz="1800" dirty="0"/>
              <a:t>Horizontal off-centering in skew quads leads to large vertical orbit changes and beam loss. </a:t>
            </a:r>
          </a:p>
          <a:p>
            <a:pPr marL="457200" indent="-457200"/>
            <a:r>
              <a:rPr lang="en-US" sz="1800" dirty="0"/>
              <a:t>Low energy: excursions driven by requirements for helical dipoles</a:t>
            </a:r>
          </a:p>
          <a:p>
            <a:pPr marL="457200" indent="-457200"/>
            <a:r>
              <a:rPr lang="en-US" sz="1800" dirty="0"/>
              <a:t>High energy: excursions driven by misalignments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13FD6FE-AC03-8491-F1F8-4BAAC5BDD144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F6154D8-CB44-A4E0-9517-726823ABCDC9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6" name="Picture 15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3222AE41-2131-9321-48D3-91354FA58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938" y="3029082"/>
            <a:ext cx="4662076" cy="3450073"/>
          </a:xfrm>
          <a:prstGeom prst="rect">
            <a:avLst/>
          </a:prstGeom>
        </p:spPr>
      </p:pic>
      <p:pic>
        <p:nvPicPr>
          <p:cNvPr id="17" name="Picture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CEBB388-A75E-58C9-8350-148A66532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49" y="3029081"/>
            <a:ext cx="4662076" cy="34500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5DC01C-661C-0704-1281-6F12F85ACA49}"/>
              </a:ext>
            </a:extLst>
          </p:cNvPr>
          <p:cNvSpPr txBox="1"/>
          <p:nvPr/>
        </p:nvSpPr>
        <p:spPr>
          <a:xfrm>
            <a:off x="4544354" y="2705916"/>
            <a:ext cx="3159839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Sample horizontal orbits (at BPMs)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94D887-0D15-96C1-4031-1F7B9929EA18}"/>
              </a:ext>
            </a:extLst>
          </p:cNvPr>
          <p:cNvSpPr txBox="1"/>
          <p:nvPr/>
        </p:nvSpPr>
        <p:spPr>
          <a:xfrm>
            <a:off x="4775233" y="5564441"/>
            <a:ext cx="124425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Low energy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6709B9-040A-63AC-C11C-61FE2669B645}"/>
              </a:ext>
            </a:extLst>
          </p:cNvPr>
          <p:cNvSpPr txBox="1"/>
          <p:nvPr/>
        </p:nvSpPr>
        <p:spPr>
          <a:xfrm>
            <a:off x="9898879" y="5564441"/>
            <a:ext cx="128913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High energy</a:t>
            </a:r>
          </a:p>
        </p:txBody>
      </p:sp>
    </p:spTree>
    <p:extLst>
      <p:ext uri="{BB962C8B-B14F-4D97-AF65-F5344CB8AC3E}">
        <p14:creationId xmlns:p14="http://schemas.microsoft.com/office/powerpoint/2010/main" val="1289970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E8C1-9BE5-4B5A-EA94-EF2838F3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CAACE8-D503-B149-0DB9-6413F6C13723}"/>
              </a:ext>
            </a:extLst>
          </p:cNvPr>
          <p:cNvSpPr txBox="1">
            <a:spLocks/>
          </p:cNvSpPr>
          <p:nvPr/>
        </p:nvSpPr>
        <p:spPr>
          <a:xfrm>
            <a:off x="355257" y="162408"/>
            <a:ext cx="11049000" cy="44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Beam-based centering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E939C27-270E-0A07-07E6-C56D85F3C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8F2259E-7F25-13A7-ABEE-60815AD9996F}"/>
              </a:ext>
            </a:extLst>
          </p:cNvPr>
          <p:cNvSpPr txBox="1">
            <a:spLocks/>
          </p:cNvSpPr>
          <p:nvPr/>
        </p:nvSpPr>
        <p:spPr>
          <a:xfrm>
            <a:off x="324880" y="429012"/>
            <a:ext cx="7203507" cy="33349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1800" dirty="0"/>
          </a:p>
          <a:p>
            <a:pPr marL="457200" indent="-457200"/>
            <a:r>
              <a:rPr lang="en-US" sz="1800" dirty="0"/>
              <a:t>No BPMs at skew quadrupole locations</a:t>
            </a:r>
          </a:p>
          <a:p>
            <a:pPr marL="457200" indent="-457200"/>
            <a:endParaRPr lang="en-US" sz="1800" dirty="0"/>
          </a:p>
          <a:p>
            <a:pPr marL="457200" indent="-457200"/>
            <a:r>
              <a:rPr lang="en-US" sz="1800" dirty="0"/>
              <a:t>Beam-based orbit offsets measured and corrected</a:t>
            </a:r>
          </a:p>
          <a:p>
            <a:pPr marL="914400" lvl="1" indent="-457200"/>
            <a:r>
              <a:rPr lang="en-US" sz="1400" dirty="0"/>
              <a:t>Skew quads pulsed individually, infer offset from vertical orbit change + model</a:t>
            </a:r>
            <a:endParaRPr lang="en-US" sz="1800" dirty="0"/>
          </a:p>
          <a:p>
            <a:pPr marL="457200" indent="-457200"/>
            <a:r>
              <a:rPr lang="en-US" sz="1800" dirty="0"/>
              <a:t>Orbits at low energy (below transition GƔ ~ 15)  </a:t>
            </a:r>
            <a:r>
              <a:rPr lang="en-US" sz="1800" i="1" dirty="0"/>
              <a:t>not </a:t>
            </a:r>
            <a:r>
              <a:rPr lang="en-US" sz="1800" dirty="0"/>
              <a:t>corrected</a:t>
            </a:r>
          </a:p>
          <a:p>
            <a:pPr marL="914400" lvl="1" indent="-457200"/>
            <a:r>
              <a:rPr lang="en-US" sz="1400" dirty="0"/>
              <a:t>Model infrastructure needs to be developed to correct orbit including design orbit specification with </a:t>
            </a:r>
            <a:r>
              <a:rPr lang="en-US" sz="1400" dirty="0" err="1"/>
              <a:t>backleg</a:t>
            </a:r>
            <a:r>
              <a:rPr lang="en-US" sz="1400" dirty="0"/>
              <a:t> windings, injection and snake related manipulations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71C88D8-FCF1-395E-A83E-85BADD026382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C0091F3F-4D01-B7AC-E9FF-05C32EA08987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656F7-B57F-B873-8D0F-EBFE8395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242" y="238149"/>
            <a:ext cx="4327525" cy="3029268"/>
          </a:xfrm>
          <a:prstGeom prst="rect">
            <a:avLst/>
          </a:prstGeom>
        </p:spPr>
      </p:pic>
      <p:pic>
        <p:nvPicPr>
          <p:cNvPr id="20" name="Picture 19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F4BED55-D52A-CD51-92F8-F31A938E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61"/>
          <a:stretch/>
        </p:blipFill>
        <p:spPr>
          <a:xfrm>
            <a:off x="7431817" y="3244269"/>
            <a:ext cx="4327525" cy="27366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1A31ED-B163-2442-BE4A-19EC1878B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458" y="6114639"/>
            <a:ext cx="3206242" cy="4360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65819B-85D6-E0AE-797C-A5198CC2DB84}"/>
              </a:ext>
            </a:extLst>
          </p:cNvPr>
          <p:cNvSpPr txBox="1"/>
          <p:nvPr/>
        </p:nvSpPr>
        <p:spPr>
          <a:xfrm>
            <a:off x="7864475" y="39255"/>
            <a:ext cx="3209040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Horizontal position at skew quad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840B6-1041-E8DC-98B5-E42C9000CD49}"/>
              </a:ext>
            </a:extLst>
          </p:cNvPr>
          <p:cNvSpPr txBox="1"/>
          <p:nvPr/>
        </p:nvSpPr>
        <p:spPr>
          <a:xfrm>
            <a:off x="9783220" y="503348"/>
            <a:ext cx="165141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Before correction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6DCDE4-C213-3ECB-B4A8-6C0923D0C46F}"/>
              </a:ext>
            </a:extLst>
          </p:cNvPr>
          <p:cNvSpPr txBox="1"/>
          <p:nvPr/>
        </p:nvSpPr>
        <p:spPr>
          <a:xfrm>
            <a:off x="9945124" y="3236052"/>
            <a:ext cx="148951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After correction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DDA6B5-85A4-A49B-11BE-FC1C4F1D51A9}"/>
              </a:ext>
            </a:extLst>
          </p:cNvPr>
          <p:cNvCxnSpPr/>
          <p:nvPr/>
        </p:nvCxnSpPr>
        <p:spPr>
          <a:xfrm>
            <a:off x="9109277" y="598900"/>
            <a:ext cx="0" cy="5049015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3430BCB-6AB7-FD2B-2B1A-1BE271CA35F4}"/>
              </a:ext>
            </a:extLst>
          </p:cNvPr>
          <p:cNvSpPr txBox="1"/>
          <p:nvPr/>
        </p:nvSpPr>
        <p:spPr>
          <a:xfrm>
            <a:off x="9070081" y="5260406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GƔ ~ 15</a:t>
            </a:r>
          </a:p>
        </p:txBody>
      </p:sp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A90EE6A4-CB9E-E636-B967-EDDFC4F90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745" y="3954871"/>
            <a:ext cx="3206242" cy="26315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29B1FA-2BB6-0657-4C47-A7EC9675AB8B}"/>
              </a:ext>
            </a:extLst>
          </p:cNvPr>
          <p:cNvSpPr txBox="1"/>
          <p:nvPr/>
        </p:nvSpPr>
        <p:spPr>
          <a:xfrm>
            <a:off x="976802" y="3758194"/>
            <a:ext cx="4595181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Sk. Quad current function for orbit measurement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89EBF-87BE-71C4-7775-45911053DEAB}"/>
              </a:ext>
            </a:extLst>
          </p:cNvPr>
          <p:cNvSpPr txBox="1"/>
          <p:nvPr/>
        </p:nvSpPr>
        <p:spPr>
          <a:xfrm>
            <a:off x="2507774" y="6535526"/>
            <a:ext cx="15346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Time in cycle (</a:t>
            </a:r>
            <a:r>
              <a:rPr lang="en-US" sz="1300" dirty="0" err="1"/>
              <a:t>ms</a:t>
            </a:r>
            <a:r>
              <a:rPr lang="en-US" sz="13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18B9DD-6885-0A78-5C62-4F2D10A50810}"/>
              </a:ext>
            </a:extLst>
          </p:cNvPr>
          <p:cNvSpPr txBox="1"/>
          <p:nvPr/>
        </p:nvSpPr>
        <p:spPr>
          <a:xfrm rot="16200000">
            <a:off x="1059911" y="4875639"/>
            <a:ext cx="10118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Current (A)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3A4F04-FFA7-0FD2-A614-E1E0991E70DB}"/>
              </a:ext>
            </a:extLst>
          </p:cNvPr>
          <p:cNvSpPr txBox="1"/>
          <p:nvPr/>
        </p:nvSpPr>
        <p:spPr>
          <a:xfrm>
            <a:off x="2233913" y="4666396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Scales with rigidity</a:t>
            </a:r>
          </a:p>
        </p:txBody>
      </p:sp>
    </p:spTree>
    <p:extLst>
      <p:ext uri="{BB962C8B-B14F-4D97-AF65-F5344CB8AC3E}">
        <p14:creationId xmlns:p14="http://schemas.microsoft.com/office/powerpoint/2010/main" val="1368999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IXINprofCompMeas_V_wJ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1"/>
            <a:ext cx="9144000" cy="2973815"/>
          </a:xfrm>
          <a:prstGeom prst="rect">
            <a:avLst/>
          </a:prstGeom>
        </p:spPr>
      </p:pic>
      <p:pic>
        <p:nvPicPr>
          <p:cNvPr id="3" name="Picture 2" descr="HAIXINprofCompMeas_V_noJ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57601"/>
            <a:ext cx="9144000" cy="29891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6400800"/>
            <a:ext cx="2514600" cy="2286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/>
              <a:t>Haixin Huang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057400" y="64008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chemeClr val="bg2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EFD0FAA2-0353-4E4B-9D82-7D7E4F87B0F3}" type="slidenum">
              <a:rPr lang="ja-JP" altLang="en-US" smtClean="0"/>
              <a:pPr>
                <a:defRPr/>
              </a:pPr>
              <a:t>33</a:t>
            </a:fld>
            <a:endParaRPr lang="en-US" altLang="ja-JP">
              <a:solidFill>
                <a:srgbClr val="5E574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066800"/>
            <a:ext cx="230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(Simulation by </a:t>
            </a:r>
            <a:r>
              <a:rPr lang="en-US" dirty="0" err="1"/>
              <a:t>Yann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4419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JQ off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8966200" cy="533400"/>
          </a:xfrm>
        </p:spPr>
        <p:txBody>
          <a:bodyPr/>
          <a:lstStyle/>
          <a:p>
            <a:r>
              <a:rPr lang="en-US" sz="3100" dirty="0">
                <a:solidFill>
                  <a:srgbClr val="FF0000"/>
                </a:solidFill>
              </a:rPr>
              <a:t>AGS Vertical Polarization Profile Comparisons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106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JQ 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1143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vertical polarization profile is developed between </a:t>
            </a:r>
            <a:r>
              <a:rPr lang="en-US" dirty="0" err="1"/>
              <a:t>Gγ</a:t>
            </a:r>
            <a:r>
              <a:rPr lang="en-US" dirty="0"/>
              <a:t>=13.5 and 31.5, across 12+, 36- and transition.</a:t>
            </a:r>
          </a:p>
        </p:txBody>
      </p:sp>
      <p:sp>
        <p:nvSpPr>
          <p:cNvPr id="16" name="Rectangle 15"/>
          <p:cNvSpPr/>
          <p:nvPr/>
        </p:nvSpPr>
        <p:spPr>
          <a:xfrm rot="19626963">
            <a:off x="2835316" y="2914267"/>
            <a:ext cx="4832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52277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21" y="300913"/>
            <a:ext cx="11049000" cy="601827"/>
          </a:xfrm>
        </p:spPr>
        <p:txBody>
          <a:bodyPr>
            <a:normAutofit fontScale="90000"/>
          </a:bodyPr>
          <a:lstStyle/>
          <a:p>
            <a:r>
              <a:rPr lang="en-US" dirty="0"/>
              <a:t>Depolarizing resonances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74583-FD0C-9A43-B3F7-179A8BFB3E51}"/>
              </a:ext>
            </a:extLst>
          </p:cNvPr>
          <p:cNvSpPr txBox="1"/>
          <p:nvPr/>
        </p:nvSpPr>
        <p:spPr>
          <a:xfrm>
            <a:off x="287721" y="1042253"/>
            <a:ext cx="553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remaining depolarization between the source and RHIC is from </a:t>
            </a:r>
            <a:r>
              <a:rPr lang="en-US" dirty="0">
                <a:solidFill>
                  <a:srgbClr val="FF0000"/>
                </a:solidFill>
              </a:rPr>
              <a:t>intrinsic resonances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High amplitude particles sample higher focusing fields in quads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depolarization at higher </a:t>
            </a:r>
            <a:r>
              <a:rPr lang="en-US" dirty="0" err="1"/>
              <a:t>betatron</a:t>
            </a:r>
            <a:r>
              <a:rPr lang="en-US" dirty="0"/>
              <a:t> amplitude (i.e. </a:t>
            </a:r>
            <a:r>
              <a:rPr lang="en-US" dirty="0">
                <a:solidFill>
                  <a:srgbClr val="FF0000"/>
                </a:solidFill>
              </a:rPr>
              <a:t>with higher emittance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36C0FF-D973-314F-A102-7A77497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329" y="1228971"/>
            <a:ext cx="4971392" cy="3577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F54070-7462-C641-9735-FDF670213F09}"/>
              </a:ext>
            </a:extLst>
          </p:cNvPr>
          <p:cNvSpPr txBox="1"/>
          <p:nvPr/>
        </p:nvSpPr>
        <p:spPr>
          <a:xfrm>
            <a:off x="287721" y="2936092"/>
            <a:ext cx="553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Polarization transmission through single intrinsic resonance (gaussian beam, emittance </a:t>
            </a:r>
            <a:r>
              <a:rPr lang="en-US" i="1" dirty="0"/>
              <a:t>I)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DF5057-C7CE-AE41-8152-1D7619CC2CE2}"/>
                  </a:ext>
                </a:extLst>
              </p:cNvPr>
              <p:cNvSpPr txBox="1"/>
              <p:nvPr/>
            </p:nvSpPr>
            <p:spPr>
              <a:xfrm>
                <a:off x="1112341" y="5394317"/>
                <a:ext cx="4536105" cy="8428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d>
                              <m:d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 </m:t>
                    </m:r>
                  </m:oMath>
                </a14:m>
                <a:r>
                  <a:rPr lang="en-US" sz="2200" dirty="0"/>
                  <a:t>1-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DF5057-C7CE-AE41-8152-1D7619CC2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341" y="5394317"/>
                <a:ext cx="4536105" cy="842859"/>
              </a:xfrm>
              <a:prstGeom prst="rect">
                <a:avLst/>
              </a:prstGeom>
              <a:blipFill>
                <a:blip r:embed="rId3"/>
                <a:stretch>
                  <a:fillRect l="-1397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A22E1E-FC12-FB4C-B64F-EC4601C2BFFB}"/>
                  </a:ext>
                </a:extLst>
              </p:cNvPr>
              <p:cNvSpPr txBox="1"/>
              <p:nvPr/>
            </p:nvSpPr>
            <p:spPr>
              <a:xfrm>
                <a:off x="1277037" y="3699928"/>
                <a:ext cx="3839962" cy="1246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i="1" dirty="0" err="1"/>
                  <a:t>P</a:t>
                </a:r>
                <a:r>
                  <a:rPr lang="en-US" sz="1500" i="1" baseline="-25000" dirty="0" err="1"/>
                  <a:t>f,</a:t>
                </a:r>
                <a:r>
                  <a:rPr lang="en-US" sz="1500" i="1" dirty="0" err="1"/>
                  <a:t>P</a:t>
                </a:r>
                <a:r>
                  <a:rPr lang="en-US" sz="1500" i="1" baseline="-25000" dirty="0" err="1"/>
                  <a:t>i</a:t>
                </a:r>
                <a:r>
                  <a:rPr lang="en-US" sz="1500" i="1" dirty="0"/>
                  <a:t> = </a:t>
                </a:r>
                <a:r>
                  <a:rPr lang="en-US" sz="1500" dirty="0"/>
                  <a:t>final, initial polarization</a:t>
                </a:r>
                <a:endParaRPr lang="en-US" sz="1500" baseline="-25000" dirty="0"/>
              </a:p>
              <a:p>
                <a:r>
                  <a:rPr lang="en-US" sz="1500" i="1" dirty="0"/>
                  <a:t>I </a:t>
                </a:r>
                <a:r>
                  <a:rPr lang="en-US" sz="1500" dirty="0"/>
                  <a:t> = rms transverse emittance</a:t>
                </a:r>
              </a:p>
              <a:p>
                <a:r>
                  <a:rPr lang="en-US" sz="1500" i="1" dirty="0"/>
                  <a:t>I</a:t>
                </a:r>
                <a:r>
                  <a:rPr lang="en-US" sz="1500" i="1" baseline="-25000" dirty="0"/>
                  <a:t>0</a:t>
                </a:r>
                <a:r>
                  <a:rPr lang="en-US" sz="1500" i="1" dirty="0"/>
                  <a:t> = </a:t>
                </a:r>
                <a:r>
                  <a:rPr lang="en-US" sz="1500" dirty="0"/>
                  <a:t>reference emittance</a:t>
                </a:r>
              </a:p>
              <a:p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500" dirty="0"/>
                  <a:t> = resonance strength at ref emittance</a:t>
                </a:r>
              </a:p>
              <a:p>
                <a:r>
                  <a:rPr lang="en-US" sz="1500" dirty="0"/>
                  <a:t>α = resonance crossing rate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A22E1E-FC12-FB4C-B64F-EC4601C2B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037" y="3699928"/>
                <a:ext cx="3839962" cy="1246495"/>
              </a:xfrm>
              <a:prstGeom prst="rect">
                <a:avLst/>
              </a:prstGeom>
              <a:blipFill>
                <a:blip r:embed="rId4"/>
                <a:stretch>
                  <a:fillRect l="-660"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59AD64D-F5C4-5C40-8D64-1B5C3BB02448}"/>
              </a:ext>
            </a:extLst>
          </p:cNvPr>
          <p:cNvSpPr txBox="1"/>
          <p:nvPr/>
        </p:nvSpPr>
        <p:spPr>
          <a:xfrm>
            <a:off x="9105393" y="914914"/>
            <a:ext cx="208262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Polarization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499FA-EF09-BA49-BB41-B3194BEC1C94}"/>
              </a:ext>
            </a:extLst>
          </p:cNvPr>
          <p:cNvSpPr txBox="1"/>
          <p:nvPr/>
        </p:nvSpPr>
        <p:spPr>
          <a:xfrm>
            <a:off x="7355541" y="4457923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0234F7-6125-9646-8A09-C4C344BF39DF}"/>
              </a:ext>
            </a:extLst>
          </p:cNvPr>
          <p:cNvSpPr txBox="1"/>
          <p:nvPr/>
        </p:nvSpPr>
        <p:spPr>
          <a:xfrm>
            <a:off x="10215562" y="340394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Intensity profile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9899F4-0BDE-2B48-92FE-4F04669855C0}"/>
              </a:ext>
            </a:extLst>
          </p:cNvPr>
          <p:cNvCxnSpPr/>
          <p:nvPr/>
        </p:nvCxnSpPr>
        <p:spPr>
          <a:xfrm flipH="1">
            <a:off x="10146703" y="3751729"/>
            <a:ext cx="463026" cy="121024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3BC498F-EF5F-4141-B2B0-86BCB266EDFF}"/>
              </a:ext>
            </a:extLst>
          </p:cNvPr>
          <p:cNvSpPr txBox="1"/>
          <p:nvPr/>
        </p:nvSpPr>
        <p:spPr>
          <a:xfrm>
            <a:off x="10378216" y="266441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800FF"/>
                </a:solidFill>
              </a:rPr>
              <a:t>Polarization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F7C9C9-9546-4E46-839B-314776B2150D}"/>
              </a:ext>
            </a:extLst>
          </p:cNvPr>
          <p:cNvCxnSpPr>
            <a:stCxn id="21" idx="1"/>
          </p:cNvCxnSpPr>
          <p:nvPr/>
        </p:nvCxnSpPr>
        <p:spPr>
          <a:xfrm flipH="1">
            <a:off x="10146703" y="2849078"/>
            <a:ext cx="231513" cy="87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24AF1C1-10CB-CE14-D369-F59B9744EBFB}"/>
              </a:ext>
            </a:extLst>
          </p:cNvPr>
          <p:cNvSpPr/>
          <p:nvPr/>
        </p:nvSpPr>
        <p:spPr>
          <a:xfrm>
            <a:off x="3854370" y="5903089"/>
            <a:ext cx="254643" cy="208344"/>
          </a:xfrm>
          <a:prstGeom prst="rect">
            <a:avLst/>
          </a:prstGeom>
          <a:noFill/>
          <a:ln w="222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17BB3-5AD9-E69B-B15A-BE613E38FCB5}"/>
              </a:ext>
            </a:extLst>
          </p:cNvPr>
          <p:cNvSpPr/>
          <p:nvPr/>
        </p:nvSpPr>
        <p:spPr>
          <a:xfrm>
            <a:off x="4109013" y="5544531"/>
            <a:ext cx="914400" cy="566902"/>
          </a:xfrm>
          <a:prstGeom prst="rect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9D4360-D890-75F3-7804-3F9EEA5E61AB}"/>
              </a:ext>
            </a:extLst>
          </p:cNvPr>
          <p:cNvSpPr/>
          <p:nvPr/>
        </p:nvSpPr>
        <p:spPr>
          <a:xfrm>
            <a:off x="5048492" y="5546459"/>
            <a:ext cx="356885" cy="564973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59F484E-FB51-59F0-03E9-10CF130EA26D}"/>
              </a:ext>
            </a:extLst>
          </p:cNvPr>
          <p:cNvSpPr/>
          <p:nvPr/>
        </p:nvSpPr>
        <p:spPr>
          <a:xfrm>
            <a:off x="5648446" y="5473736"/>
            <a:ext cx="178227" cy="8428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BA6B5-17D1-078A-3110-46CF302BA358}"/>
              </a:ext>
            </a:extLst>
          </p:cNvPr>
          <p:cNvSpPr txBox="1"/>
          <p:nvPr/>
        </p:nvSpPr>
        <p:spPr>
          <a:xfrm>
            <a:off x="6365329" y="5157216"/>
            <a:ext cx="285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 polarization with:</a:t>
            </a:r>
          </a:p>
          <a:p>
            <a:r>
              <a:rPr lang="en-US" dirty="0">
                <a:solidFill>
                  <a:srgbClr val="00B0F0"/>
                </a:solidFill>
              </a:rPr>
              <a:t>Faster crossing rate</a:t>
            </a:r>
          </a:p>
          <a:p>
            <a:r>
              <a:rPr lang="en-US" dirty="0">
                <a:solidFill>
                  <a:srgbClr val="92D050"/>
                </a:solidFill>
              </a:rPr>
              <a:t>Lower resonance strength</a:t>
            </a:r>
          </a:p>
          <a:p>
            <a:r>
              <a:rPr lang="en-US" dirty="0">
                <a:solidFill>
                  <a:srgbClr val="FFC000"/>
                </a:solidFill>
              </a:rPr>
              <a:t>Smaller emittance</a:t>
            </a:r>
          </a:p>
        </p:txBody>
      </p:sp>
    </p:spTree>
    <p:extLst>
      <p:ext uri="{BB962C8B-B14F-4D97-AF65-F5344CB8AC3E}">
        <p14:creationId xmlns:p14="http://schemas.microsoft.com/office/powerpoint/2010/main" val="149970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FD3F05E-95D6-964C-A00B-EFDF0DA601E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60636" y="1923218"/>
            <a:ext cx="3952627" cy="3143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49586-978B-4F4E-884D-24BE95EC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0"/>
            <a:ext cx="11049000" cy="673265"/>
          </a:xfrm>
        </p:spPr>
        <p:txBody>
          <a:bodyPr>
            <a:normAutofit/>
          </a:bodyPr>
          <a:lstStyle/>
          <a:p>
            <a:r>
              <a:rPr lang="en-US" sz="3600" dirty="0"/>
              <a:t>Polarized collider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E74E9-3809-204B-BD3D-6EC8962FA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5ED67-C261-B940-A853-D22D18FA7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208" y="995081"/>
            <a:ext cx="3704429" cy="266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AA8C5-B618-5C41-A1AA-A3747D35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14" y="3684493"/>
            <a:ext cx="3629611" cy="2755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C33CB8-F7FF-ED4E-B3B3-4A89F8E16B0D}"/>
                  </a:ext>
                </a:extLst>
              </p:cNvPr>
              <p:cNvSpPr txBox="1"/>
              <p:nvPr/>
            </p:nvSpPr>
            <p:spPr>
              <a:xfrm>
                <a:off x="416859" y="914400"/>
                <a:ext cx="2375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Collider luminosity,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C33CB8-F7FF-ED4E-B3B3-4A89F8E16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9" y="914400"/>
                <a:ext cx="2375779" cy="369332"/>
              </a:xfrm>
              <a:prstGeom prst="rect">
                <a:avLst/>
              </a:prstGeom>
              <a:blipFill>
                <a:blip r:embed="rId5"/>
                <a:stretch>
                  <a:fillRect l="-21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C567A0-B147-ED4D-8523-7BC6434A146F}"/>
                  </a:ext>
                </a:extLst>
              </p:cNvPr>
              <p:cNvSpPr txBox="1"/>
              <p:nvPr/>
            </p:nvSpPr>
            <p:spPr>
              <a:xfrm>
                <a:off x="783369" y="1357641"/>
                <a:ext cx="786113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C567A0-B147-ED4D-8523-7BC6434A1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69" y="1357641"/>
                <a:ext cx="786113" cy="555793"/>
              </a:xfrm>
              <a:prstGeom prst="rect">
                <a:avLst/>
              </a:prstGeom>
              <a:blipFill>
                <a:blip r:embed="rId6"/>
                <a:stretch>
                  <a:fillRect l="-4762" r="-158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835DBF-1A2F-4A47-A332-CDD1F5D9165C}"/>
                  </a:ext>
                </a:extLst>
              </p:cNvPr>
              <p:cNvSpPr txBox="1"/>
              <p:nvPr/>
            </p:nvSpPr>
            <p:spPr>
              <a:xfrm>
                <a:off x="1815353" y="1357641"/>
                <a:ext cx="22172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 = intensity/ bunch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tran</a:t>
                </a:r>
                <a:r>
                  <a:rPr lang="en-US" dirty="0"/>
                  <a:t>. emittance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835DBF-1A2F-4A47-A332-CDD1F5D91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353" y="1357641"/>
                <a:ext cx="2217274" cy="646331"/>
              </a:xfrm>
              <a:prstGeom prst="rect">
                <a:avLst/>
              </a:prstGeom>
              <a:blipFill>
                <a:blip r:embed="rId7"/>
                <a:stretch>
                  <a:fillRect l="-2857" t="-5882" r="-1143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844E076-F93C-6348-8EDC-5737CE7C7D8D}"/>
              </a:ext>
            </a:extLst>
          </p:cNvPr>
          <p:cNvSpPr txBox="1"/>
          <p:nvPr/>
        </p:nvSpPr>
        <p:spPr>
          <a:xfrm>
            <a:off x="491596" y="2369211"/>
            <a:ext cx="370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collider figure of merit (for polarization P):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81A6BE-466F-9349-85A5-577E6BE00B12}"/>
              </a:ext>
            </a:extLst>
          </p:cNvPr>
          <p:cNvGrpSpPr/>
          <p:nvPr/>
        </p:nvGrpSpPr>
        <p:grpSpPr>
          <a:xfrm>
            <a:off x="449731" y="3132326"/>
            <a:ext cx="1834768" cy="954107"/>
            <a:chOff x="1200731" y="3079405"/>
            <a:chExt cx="1834768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7674C8-650F-F542-939A-3C3C8349A547}"/>
                    </a:ext>
                  </a:extLst>
                </p:cNvPr>
                <p:cNvSpPr txBox="1"/>
                <p:nvPr/>
              </p:nvSpPr>
              <p:spPr>
                <a:xfrm>
                  <a:off x="2207621" y="3079405"/>
                  <a:ext cx="827878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b="0" dirty="0"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7674C8-650F-F542-939A-3C3C8349A5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621" y="3079405"/>
                  <a:ext cx="827878" cy="954107"/>
                </a:xfrm>
                <a:prstGeom prst="rect">
                  <a:avLst/>
                </a:prstGeom>
                <a:blipFill>
                  <a:blip r:embed="rId8"/>
                  <a:stretch>
                    <a:fillRect l="-3030" r="-3030"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F93CCA-F30C-BF4A-B2B8-DED04573ED8B}"/>
                </a:ext>
              </a:extLst>
            </p:cNvPr>
            <p:cNvSpPr txBox="1"/>
            <p:nvPr/>
          </p:nvSpPr>
          <p:spPr>
            <a:xfrm>
              <a:off x="1200731" y="3366347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FOM =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CA48FA-FB90-8B49-8CED-EF068C2A9559}"/>
              </a:ext>
            </a:extLst>
          </p:cNvPr>
          <p:cNvSpPr txBox="1"/>
          <p:nvPr/>
        </p:nvSpPr>
        <p:spPr>
          <a:xfrm>
            <a:off x="427900" y="5054403"/>
            <a:ext cx="3704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Since both emittance and polarization degrade with intensity figure of merit decreases rapidly</a:t>
            </a:r>
          </a:p>
          <a:p>
            <a:endParaRPr lang="en-US" sz="1500" dirty="0"/>
          </a:p>
          <a:p>
            <a:r>
              <a:rPr lang="en-US" sz="1500" dirty="0"/>
              <a:t>FOM dependence on intensity closer to linear in N than quadratic.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837644-39E1-4546-A7D3-823927F6EA13}"/>
              </a:ext>
            </a:extLst>
          </p:cNvPr>
          <p:cNvSpPr txBox="1"/>
          <p:nvPr/>
        </p:nvSpPr>
        <p:spPr>
          <a:xfrm>
            <a:off x="6259174" y="881906"/>
            <a:ext cx="13901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Pol vs Intensity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409BA-2B73-AB49-995F-416E7B6EBC4C}"/>
              </a:ext>
            </a:extLst>
          </p:cNvPr>
          <p:cNvSpPr txBox="1"/>
          <p:nvPr/>
        </p:nvSpPr>
        <p:spPr>
          <a:xfrm>
            <a:off x="5722167" y="3576849"/>
            <a:ext cx="19271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Emittance vs Intensity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872655-7784-BC4E-8CCD-053B08D18896}"/>
              </a:ext>
            </a:extLst>
          </p:cNvPr>
          <p:cNvSpPr txBox="1"/>
          <p:nvPr/>
        </p:nvSpPr>
        <p:spPr>
          <a:xfrm>
            <a:off x="3994817" y="662954"/>
            <a:ext cx="173637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AGS extraction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B42DD8-B883-B744-A5F5-00B26F097FFD}"/>
              </a:ext>
            </a:extLst>
          </p:cNvPr>
          <p:cNvCxnSpPr>
            <a:cxnSpLocks/>
          </p:cNvCxnSpPr>
          <p:nvPr/>
        </p:nvCxnSpPr>
        <p:spPr>
          <a:xfrm>
            <a:off x="7102118" y="2117062"/>
            <a:ext cx="848948" cy="45132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691502F-7C0E-164B-ACA5-655B48A4CDCA}"/>
              </a:ext>
            </a:extLst>
          </p:cNvPr>
          <p:cNvCxnSpPr>
            <a:cxnSpLocks/>
          </p:cNvCxnSpPr>
          <p:nvPr/>
        </p:nvCxnSpPr>
        <p:spPr>
          <a:xfrm flipV="1">
            <a:off x="7160845" y="4155141"/>
            <a:ext cx="799309" cy="28341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A7E105-B30F-6648-9BB3-D7D0899AD462}"/>
              </a:ext>
            </a:extLst>
          </p:cNvPr>
          <p:cNvSpPr txBox="1"/>
          <p:nvPr/>
        </p:nvSpPr>
        <p:spPr>
          <a:xfrm>
            <a:off x="8959421" y="1615441"/>
            <a:ext cx="249299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Polarized beam collider FOM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C6594A-1CE3-1D41-A5A8-DE34689D31EF}"/>
              </a:ext>
            </a:extLst>
          </p:cNvPr>
          <p:cNvSpPr txBox="1"/>
          <p:nvPr/>
        </p:nvSpPr>
        <p:spPr>
          <a:xfrm>
            <a:off x="2403478" y="3234602"/>
            <a:ext cx="10967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single spin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EB1776-5C00-3D4C-8E66-18BB32F42B6F}"/>
              </a:ext>
            </a:extLst>
          </p:cNvPr>
          <p:cNvSpPr txBox="1"/>
          <p:nvPr/>
        </p:nvSpPr>
        <p:spPr>
          <a:xfrm>
            <a:off x="2384457" y="3657531"/>
            <a:ext cx="11721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double spin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5272D22B-3502-6646-BC83-3B7D63C2F25E}"/>
              </a:ext>
            </a:extLst>
          </p:cNvPr>
          <p:cNvSpPr/>
          <p:nvPr/>
        </p:nvSpPr>
        <p:spPr>
          <a:xfrm>
            <a:off x="1337642" y="3274943"/>
            <a:ext cx="118979" cy="690254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109588-AD3F-A74C-8B14-AA3D84D5C314}"/>
              </a:ext>
            </a:extLst>
          </p:cNvPr>
          <p:cNvSpPr txBox="1"/>
          <p:nvPr/>
        </p:nvSpPr>
        <p:spPr>
          <a:xfrm>
            <a:off x="8959421" y="5066642"/>
            <a:ext cx="2617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Impact of intensity increase on FOM given emittance and polarization dependence at AGS extraction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E35DE-186E-46F7-0FB9-B7E00C7B0277}"/>
              </a:ext>
            </a:extLst>
          </p:cNvPr>
          <p:cNvSpPr txBox="1"/>
          <p:nvPr/>
        </p:nvSpPr>
        <p:spPr>
          <a:xfrm>
            <a:off x="10227751" y="4063853"/>
            <a:ext cx="1412268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EIC Hadron P</a:t>
            </a:r>
            <a:r>
              <a:rPr lang="en-US" sz="1400" baseline="30000" dirty="0"/>
              <a:t>2</a:t>
            </a:r>
            <a:r>
              <a:rPr lang="en-US" sz="1400" dirty="0"/>
              <a:t> dependence on hadron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6EB6AF-FB06-AE69-D7D8-95A6447116D1}"/>
              </a:ext>
            </a:extLst>
          </p:cNvPr>
          <p:cNvCxnSpPr/>
          <p:nvPr/>
        </p:nvCxnSpPr>
        <p:spPr>
          <a:xfrm flipV="1">
            <a:off x="10933885" y="3494930"/>
            <a:ext cx="518526" cy="48576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433058-7FB8-3C54-9B07-A2F66777565C}"/>
              </a:ext>
            </a:extLst>
          </p:cNvPr>
          <p:cNvSpPr txBox="1"/>
          <p:nvPr/>
        </p:nvSpPr>
        <p:spPr>
          <a:xfrm>
            <a:off x="783369" y="4151604"/>
            <a:ext cx="282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(For RHIC where P</a:t>
            </a:r>
            <a:r>
              <a:rPr lang="en-US" sz="1400" baseline="-25000" dirty="0"/>
              <a:t>beam1</a:t>
            </a:r>
            <a:r>
              <a:rPr lang="en-US" sz="1400" dirty="0"/>
              <a:t> = P</a:t>
            </a:r>
            <a:r>
              <a:rPr lang="en-US" sz="1400" baseline="-25000" dirty="0"/>
              <a:t>beam2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852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47F7F1-1D06-FC1A-D139-DF2273B72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6268" y="452586"/>
            <a:ext cx="4598920" cy="3219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430DB-A619-558A-42A7-7F665D64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8545" y="3618953"/>
            <a:ext cx="4598920" cy="3219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134C9-5A08-EECB-9CFA-DBB55D3F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65" y="17255"/>
            <a:ext cx="11049000" cy="688423"/>
          </a:xfrm>
        </p:spPr>
        <p:txBody>
          <a:bodyPr>
            <a:normAutofit/>
          </a:bodyPr>
          <a:lstStyle/>
          <a:p>
            <a:r>
              <a:rPr lang="en-US" sz="2800" dirty="0"/>
              <a:t>Run 24 Polarization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1E3FB-F03B-A47C-6A11-E1E4C1BBB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404" y="6473072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F8915C-A15A-AADA-FF3B-F8480B3FF87E}"/>
              </a:ext>
            </a:extLst>
          </p:cNvPr>
          <p:cNvGrpSpPr/>
          <p:nvPr/>
        </p:nvGrpSpPr>
        <p:grpSpPr>
          <a:xfrm>
            <a:off x="5587205" y="789866"/>
            <a:ext cx="6604795" cy="4032914"/>
            <a:chOff x="5570959" y="669814"/>
            <a:chExt cx="6604795" cy="40329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B7CB71-619F-DDDA-DC6C-11AA97092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570959" y="669814"/>
              <a:ext cx="5761305" cy="403291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CED4D6-AB13-E171-4246-CD11C2F272D3}"/>
                </a:ext>
              </a:extLst>
            </p:cNvPr>
            <p:cNvSpPr/>
            <p:nvPr/>
          </p:nvSpPr>
          <p:spPr>
            <a:xfrm>
              <a:off x="10253872" y="1470749"/>
              <a:ext cx="729205" cy="6176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3629B3C-F214-6274-6472-9869FAC02A01}"/>
                </a:ext>
              </a:extLst>
            </p:cNvPr>
            <p:cNvCxnSpPr>
              <a:cxnSpLocks/>
              <a:stCxn id="19" idx="2"/>
              <a:endCxn id="16" idx="6"/>
            </p:cNvCxnSpPr>
            <p:nvPr/>
          </p:nvCxnSpPr>
          <p:spPr>
            <a:xfrm flipH="1">
              <a:off x="10983077" y="1362669"/>
              <a:ext cx="499009" cy="4169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40368C-8251-9DFE-8DF2-F2913B390DFE}"/>
                </a:ext>
              </a:extLst>
            </p:cNvPr>
            <p:cNvSpPr txBox="1"/>
            <p:nvPr/>
          </p:nvSpPr>
          <p:spPr>
            <a:xfrm>
              <a:off x="10788418" y="777894"/>
              <a:ext cx="1387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target region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0C0DB44-E8F1-F3BA-EB94-7F4DF97F22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2970" y="1818002"/>
              <a:ext cx="266218" cy="9259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3A557E-4F4D-616D-5005-6C65A00C9E4F}"/>
                </a:ext>
              </a:extLst>
            </p:cNvPr>
            <p:cNvSpPr txBox="1"/>
            <p:nvPr/>
          </p:nvSpPr>
          <p:spPr>
            <a:xfrm>
              <a:off x="6400532" y="2797070"/>
              <a:ext cx="1900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Dashed line is previously established good operation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E2B7B5-698D-15C6-C1A5-570D9348E29B}"/>
              </a:ext>
            </a:extLst>
          </p:cNvPr>
          <p:cNvSpPr txBox="1"/>
          <p:nvPr/>
        </p:nvSpPr>
        <p:spPr>
          <a:xfrm>
            <a:off x="6789447" y="3975233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point is one RHIC physics fill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87FD6AD-E1AB-440C-2E68-D9F624A4B1CE}"/>
              </a:ext>
            </a:extLst>
          </p:cNvPr>
          <p:cNvSpPr/>
          <p:nvPr/>
        </p:nvSpPr>
        <p:spPr>
          <a:xfrm>
            <a:off x="4948945" y="833377"/>
            <a:ext cx="432486" cy="567159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762206-4F0C-93C3-9533-E6723F7BAFFA}"/>
              </a:ext>
            </a:extLst>
          </p:cNvPr>
          <p:cNvSpPr txBox="1"/>
          <p:nvPr/>
        </p:nvSpPr>
        <p:spPr>
          <a:xfrm>
            <a:off x="5890186" y="5228575"/>
            <a:ext cx="579517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AGS proton requirement from EIC: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3x10</a:t>
            </a:r>
            <a:r>
              <a:rPr lang="en-US" baseline="30000" dirty="0"/>
              <a:t>11</a:t>
            </a:r>
            <a:r>
              <a:rPr lang="en-US" dirty="0"/>
              <a:t>/protons per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Enough polarization to get to 70% at EIC top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i.e. 70%/(HSR pol efficiency)</a:t>
            </a:r>
          </a:p>
        </p:txBody>
      </p:sp>
    </p:spTree>
    <p:extLst>
      <p:ext uri="{BB962C8B-B14F-4D97-AF65-F5344CB8AC3E}">
        <p14:creationId xmlns:p14="http://schemas.microsoft.com/office/powerpoint/2010/main" val="91869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B9381D-7CF6-DB7D-8BD1-47E8B58BC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5EC6B6-7266-9AE5-EAD3-DD7DF0E3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9" y="57873"/>
            <a:ext cx="11049000" cy="798653"/>
          </a:xfrm>
        </p:spPr>
        <p:txBody>
          <a:bodyPr>
            <a:normAutofit/>
          </a:bodyPr>
          <a:lstStyle/>
          <a:p>
            <a:r>
              <a:rPr lang="en-US" sz="3600" dirty="0"/>
              <a:t>Depolarizing mechanisms in the injectors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2159D-757A-DDB2-7490-78593FDC7716}"/>
              </a:ext>
            </a:extLst>
          </p:cNvPr>
          <p:cNvSpPr txBox="1"/>
          <p:nvPr/>
        </p:nvSpPr>
        <p:spPr>
          <a:xfrm>
            <a:off x="544011" y="1073644"/>
            <a:ext cx="62966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imperfection (orbit based) depolarization resonances (GƔ=3,4)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Handled with closed orbit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&gt;99% transmission of polarization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Booster challenge primarily preservation of beam brightness– high intensity and low emittances</a:t>
            </a:r>
          </a:p>
        </p:txBody>
      </p:sp>
      <p:pic>
        <p:nvPicPr>
          <p:cNvPr id="6" name="Picture 5" descr="BooHarm.jpg">
            <a:extLst>
              <a:ext uri="{FF2B5EF4-FFF2-40B4-BE49-F238E27FC236}">
                <a16:creationId xmlns:a16="http://schemas.microsoft.com/office/drawing/2014/main" id="{DA83292A-D403-AB4C-3210-7EAF9AD5E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6" t="15549" r="5477" b="1671"/>
          <a:stretch>
            <a:fillRect/>
          </a:stretch>
        </p:blipFill>
        <p:spPr>
          <a:xfrm>
            <a:off x="7622986" y="961083"/>
            <a:ext cx="3686423" cy="2467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211A6-61FA-5F14-91CA-2A920E182B28}"/>
              </a:ext>
            </a:extLst>
          </p:cNvPr>
          <p:cNvSpPr txBox="1"/>
          <p:nvPr/>
        </p:nvSpPr>
        <p:spPr>
          <a:xfrm>
            <a:off x="8054189" y="3321785"/>
            <a:ext cx="2284600" cy="2923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/>
              <a:t>Current in harmonic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048AB-8BE0-A2B4-09FF-2B8F52F9651F}"/>
              </a:ext>
            </a:extLst>
          </p:cNvPr>
          <p:cNvSpPr txBox="1"/>
          <p:nvPr/>
        </p:nvSpPr>
        <p:spPr>
          <a:xfrm>
            <a:off x="7931161" y="645359"/>
            <a:ext cx="307007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Booster harmonic correction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3C20D-8EA0-E915-27F0-B475002114B3}"/>
              </a:ext>
            </a:extLst>
          </p:cNvPr>
          <p:cNvSpPr txBox="1"/>
          <p:nvPr/>
        </p:nvSpPr>
        <p:spPr>
          <a:xfrm rot="16200000">
            <a:off x="6329192" y="1816330"/>
            <a:ext cx="2188420" cy="2923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/>
              <a:t>Asymmetry (AGS injection)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38861-87E0-D0F1-F198-44B91B11A9A7}"/>
              </a:ext>
            </a:extLst>
          </p:cNvPr>
          <p:cNvSpPr txBox="1"/>
          <p:nvPr/>
        </p:nvSpPr>
        <p:spPr>
          <a:xfrm>
            <a:off x="544011" y="3992395"/>
            <a:ext cx="65628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partial helical dipoles: remove imperfection resonances, can avoid intrinsics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strong vertical intrinsic resonance remain important (GƔ ~ 9,45)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82 weak horizontal resonances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15-20% relative polarization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AGS work focuses on BOTH the beam brightness and depolarization resonance mitigation directly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FF10CD-6DF9-355D-8796-2BBAD7E9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331" y="4393270"/>
            <a:ext cx="2684609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784BEE-D9B3-FF9A-FBE7-7C1F3AFC22DE}"/>
              </a:ext>
            </a:extLst>
          </p:cNvPr>
          <p:cNvSpPr txBox="1"/>
          <p:nvPr/>
        </p:nvSpPr>
        <p:spPr>
          <a:xfrm>
            <a:off x="7782199" y="5383870"/>
            <a:ext cx="8242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9714D9-AB89-958F-D309-8B43CBB7CB60}"/>
              </a:ext>
            </a:extLst>
          </p:cNvPr>
          <p:cNvSpPr txBox="1"/>
          <p:nvPr/>
        </p:nvSpPr>
        <p:spPr>
          <a:xfrm>
            <a:off x="9790609" y="4389514"/>
            <a:ext cx="9754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Extraction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1BAFFE-1507-2C3E-FCA5-7DC9529A3F88}"/>
              </a:ext>
            </a:extLst>
          </p:cNvPr>
          <p:cNvSpPr txBox="1"/>
          <p:nvPr/>
        </p:nvSpPr>
        <p:spPr>
          <a:xfrm>
            <a:off x="7569597" y="4050268"/>
            <a:ext cx="27751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AGS Snake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98171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Intensity, emittance and space charge</a:t>
            </a:r>
          </a:p>
        </p:txBody>
      </p:sp>
    </p:spTree>
    <p:extLst>
      <p:ext uri="{BB962C8B-B14F-4D97-AF65-F5344CB8AC3E}">
        <p14:creationId xmlns:p14="http://schemas.microsoft.com/office/powerpoint/2010/main" val="423705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8019-B084-2647-A9E6-8EFEB2C1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57" y="0"/>
            <a:ext cx="11049000" cy="798653"/>
          </a:xfrm>
        </p:spPr>
        <p:txBody>
          <a:bodyPr/>
          <a:lstStyle/>
          <a:p>
            <a:r>
              <a:rPr lang="en-US" dirty="0"/>
              <a:t>Proton Acceleration in Booster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6ECC1-5537-F849-B9D6-60218E991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2F502-110B-534B-921D-082BBAF57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398" y="678575"/>
            <a:ext cx="6760265" cy="351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24A84-F7BB-C342-90A0-E5A353781B00}"/>
              </a:ext>
            </a:extLst>
          </p:cNvPr>
          <p:cNvSpPr txBox="1"/>
          <p:nvPr/>
        </p:nvSpPr>
        <p:spPr>
          <a:xfrm>
            <a:off x="6096000" y="931703"/>
            <a:ext cx="860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Intensity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06830-A453-9045-BC09-601D30F71838}"/>
              </a:ext>
            </a:extLst>
          </p:cNvPr>
          <p:cNvSpPr txBox="1"/>
          <p:nvPr/>
        </p:nvSpPr>
        <p:spPr>
          <a:xfrm>
            <a:off x="8522133" y="3377841"/>
            <a:ext cx="125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Main Magnet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53B9A-BF11-1447-A4BA-C82EF8D07EF9}"/>
              </a:ext>
            </a:extLst>
          </p:cNvPr>
          <p:cNvSpPr txBox="1"/>
          <p:nvPr/>
        </p:nvSpPr>
        <p:spPr>
          <a:xfrm rot="16200000">
            <a:off x="5226715" y="2548774"/>
            <a:ext cx="849585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injection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B549C-9F32-C14B-B48F-3CAAABF44D44}"/>
              </a:ext>
            </a:extLst>
          </p:cNvPr>
          <p:cNvSpPr txBox="1"/>
          <p:nvPr/>
        </p:nvSpPr>
        <p:spPr>
          <a:xfrm rot="16200000">
            <a:off x="5778893" y="2551030"/>
            <a:ext cx="82845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Capture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E5486-99EB-0647-9ADE-D9BF69B6640A}"/>
              </a:ext>
            </a:extLst>
          </p:cNvPr>
          <p:cNvSpPr txBox="1"/>
          <p:nvPr/>
        </p:nvSpPr>
        <p:spPr>
          <a:xfrm>
            <a:off x="8042444" y="1015115"/>
            <a:ext cx="108205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Hor</a:t>
            </a:r>
            <a:r>
              <a:rPr lang="en-US" sz="1400" dirty="0"/>
              <a:t> scrape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B53A1-E3F0-9B40-BBBA-727126538091}"/>
              </a:ext>
            </a:extLst>
          </p:cNvPr>
          <p:cNvSpPr txBox="1"/>
          <p:nvPr/>
        </p:nvSpPr>
        <p:spPr>
          <a:xfrm>
            <a:off x="9147698" y="1659431"/>
            <a:ext cx="106097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Ver scrape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8CF51-5F34-5841-8CCB-08D87D72D5D0}"/>
              </a:ext>
            </a:extLst>
          </p:cNvPr>
          <p:cNvSpPr txBox="1"/>
          <p:nvPr/>
        </p:nvSpPr>
        <p:spPr>
          <a:xfrm rot="16200000">
            <a:off x="10031424" y="2783121"/>
            <a:ext cx="99752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6EC997-32B6-404F-B75E-C9D643D23A9A}"/>
              </a:ext>
            </a:extLst>
          </p:cNvPr>
          <p:cNvSpPr txBox="1"/>
          <p:nvPr/>
        </p:nvSpPr>
        <p:spPr>
          <a:xfrm>
            <a:off x="289337" y="925463"/>
            <a:ext cx="4663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H- Linac delivers up to 1x10</a:t>
            </a:r>
            <a:r>
              <a:rPr lang="en-US" baseline="30000" dirty="0"/>
              <a:t>12 </a:t>
            </a:r>
            <a:r>
              <a:rPr lang="en-US" dirty="0"/>
              <a:t>in 300 us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Adiabatic RF capture (h=1,2)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Acceleration ~70 </a:t>
            </a:r>
            <a:r>
              <a:rPr lang="en-US" dirty="0" err="1"/>
              <a:t>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Transverse scrapes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Orbit bumps against apertures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intensity and emittance to RHIC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Generally </a:t>
            </a:r>
            <a:r>
              <a:rPr lang="en-US" dirty="0">
                <a:solidFill>
                  <a:srgbClr val="FF0000"/>
                </a:solidFill>
              </a:rPr>
              <a:t>more vertical scraping </a:t>
            </a:r>
            <a:r>
              <a:rPr lang="en-US" dirty="0"/>
              <a:t>than horizontal (strong intrinsic resonances are vertical)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5AB6563-1541-3F49-9C0C-74C97A934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02279"/>
              </p:ext>
            </p:extLst>
          </p:nvPr>
        </p:nvGraphicFramePr>
        <p:xfrm>
          <a:off x="550228" y="5219315"/>
          <a:ext cx="459217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723">
                  <a:extLst>
                    <a:ext uri="{9D8B030D-6E8A-4147-A177-3AD203B41FA5}">
                      <a16:colId xmlns:a16="http://schemas.microsoft.com/office/drawing/2014/main" val="4158315575"/>
                    </a:ext>
                  </a:extLst>
                </a:gridCol>
                <a:gridCol w="1620221">
                  <a:extLst>
                    <a:ext uri="{9D8B030D-6E8A-4147-A177-3AD203B41FA5}">
                      <a16:colId xmlns:a16="http://schemas.microsoft.com/office/drawing/2014/main" val="1937896978"/>
                    </a:ext>
                  </a:extLst>
                </a:gridCol>
                <a:gridCol w="1441226">
                  <a:extLst>
                    <a:ext uri="{9D8B030D-6E8A-4147-A177-3AD203B41FA5}">
                      <a16:colId xmlns:a16="http://schemas.microsoft.com/office/drawing/2014/main" val="3496612278"/>
                    </a:ext>
                  </a:extLst>
                </a:gridCol>
              </a:tblGrid>
              <a:tr h="2861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(Kin.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Intensity (10</a:t>
                      </a:r>
                      <a:r>
                        <a:rPr lang="en-US" baseline="30000" dirty="0"/>
                        <a:t>11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208225"/>
                  </a:ext>
                </a:extLst>
              </a:tr>
              <a:tr h="331403">
                <a:tc>
                  <a:txBody>
                    <a:bodyPr/>
                    <a:lstStyle/>
                    <a:p>
                      <a:r>
                        <a:rPr lang="en-US" dirty="0"/>
                        <a:t>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34228"/>
                  </a:ext>
                </a:extLst>
              </a:tr>
              <a:tr h="286116">
                <a:tc>
                  <a:txBody>
                    <a:bodyPr/>
                    <a:lstStyle/>
                    <a:p>
                      <a:r>
                        <a:rPr lang="en-US" dirty="0"/>
                        <a:t>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2.5-3.0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39446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45F91D0-9793-EF49-B6A6-1CCF2B5D53ED}"/>
              </a:ext>
            </a:extLst>
          </p:cNvPr>
          <p:cNvSpPr txBox="1"/>
          <p:nvPr/>
        </p:nvSpPr>
        <p:spPr>
          <a:xfrm>
            <a:off x="9340489" y="447291"/>
            <a:ext cx="15696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Booster cycle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E4A11C-2201-5F90-1490-986219F98395}"/>
              </a:ext>
            </a:extLst>
          </p:cNvPr>
          <p:cNvCxnSpPr>
            <a:stCxn id="10" idx="1"/>
          </p:cNvCxnSpPr>
          <p:nvPr/>
        </p:nvCxnSpPr>
        <p:spPr>
          <a:xfrm flipH="1">
            <a:off x="7511970" y="1169004"/>
            <a:ext cx="530474" cy="7047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573747-2C8E-58CC-D7CA-5DFB951C7E86}"/>
              </a:ext>
            </a:extLst>
          </p:cNvPr>
          <p:cNvCxnSpPr/>
          <p:nvPr/>
        </p:nvCxnSpPr>
        <p:spPr>
          <a:xfrm flipH="1">
            <a:off x="8589620" y="1844465"/>
            <a:ext cx="530474" cy="7047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DD325F-E2AF-10C6-BD0C-6646ACFEF610}"/>
              </a:ext>
            </a:extLst>
          </p:cNvPr>
          <p:cNvGrpSpPr/>
          <p:nvPr/>
        </p:nvGrpSpPr>
        <p:grpSpPr>
          <a:xfrm>
            <a:off x="7229673" y="3685617"/>
            <a:ext cx="2895645" cy="2813539"/>
            <a:chOff x="6921212" y="3634447"/>
            <a:chExt cx="3308638" cy="32148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50AE19D-6A84-BCA1-6F62-C90248F0A52B}"/>
                </a:ext>
              </a:extLst>
            </p:cNvPr>
            <p:cNvGrpSpPr/>
            <p:nvPr/>
          </p:nvGrpSpPr>
          <p:grpSpPr>
            <a:xfrm>
              <a:off x="6921212" y="3634447"/>
              <a:ext cx="3308638" cy="3214822"/>
              <a:chOff x="6184900" y="3590162"/>
              <a:chExt cx="3390900" cy="329475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324920D-4F00-8F42-4006-76D95C6B4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4900" y="3590162"/>
                <a:ext cx="3390900" cy="3294751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A365B0-F5A3-CAAC-BC3C-6AE7C86676A9}"/>
                  </a:ext>
                </a:extLst>
              </p:cNvPr>
              <p:cNvSpPr txBox="1"/>
              <p:nvPr/>
            </p:nvSpPr>
            <p:spPr>
              <a:xfrm>
                <a:off x="8267700" y="5384800"/>
                <a:ext cx="851515" cy="3077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Injection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50AAE1-4107-4212-781D-22ED22C4E6B4}"/>
                  </a:ext>
                </a:extLst>
              </p:cNvPr>
              <p:cNvSpPr txBox="1"/>
              <p:nvPr/>
            </p:nvSpPr>
            <p:spPr>
              <a:xfrm>
                <a:off x="6295764" y="3969228"/>
                <a:ext cx="2114202" cy="36041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Capture/Early acc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6A4CA0B-E876-36E5-3C1A-6D903CF1D545}"/>
                  </a:ext>
                </a:extLst>
              </p:cNvPr>
              <p:cNvCxnSpPr/>
              <p:nvPr/>
            </p:nvCxnSpPr>
            <p:spPr>
              <a:xfrm flipH="1" flipV="1">
                <a:off x="8135471" y="5331759"/>
                <a:ext cx="132229" cy="16734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667C229-87CE-34ED-02CF-A2FF3C8FFADA}"/>
                </a:ext>
              </a:extLst>
            </p:cNvPr>
            <p:cNvCxnSpPr>
              <a:cxnSpLocks/>
            </p:cNvCxnSpPr>
            <p:nvPr/>
          </p:nvCxnSpPr>
          <p:spPr>
            <a:xfrm>
              <a:off x="8343873" y="4384779"/>
              <a:ext cx="364716" cy="37906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1BA9A9-3740-1E61-14A4-6C4E4FBDF4D9}"/>
                </a:ext>
              </a:extLst>
            </p:cNvPr>
            <p:cNvSpPr/>
            <p:nvPr/>
          </p:nvSpPr>
          <p:spPr>
            <a:xfrm>
              <a:off x="9302347" y="5867699"/>
              <a:ext cx="560981" cy="130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030233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86B1CF4A-AD3C-3042-B2A5-C69E87049FF1}" vid="{FCE94D0E-8B34-5545-ADC3-9E0BB024F5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14916</TotalTime>
  <Words>2853</Words>
  <Application>Microsoft Macintosh PowerPoint</Application>
  <PresentationFormat>Widescreen</PresentationFormat>
  <Paragraphs>525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 Math</vt:lpstr>
      <vt:lpstr>Times New Roman</vt:lpstr>
      <vt:lpstr>Wingdings</vt:lpstr>
      <vt:lpstr>BNL</vt:lpstr>
      <vt:lpstr>Polarization and Intensity Optimization in the Hadron injector chain for EIC</vt:lpstr>
      <vt:lpstr>Overview</vt:lpstr>
      <vt:lpstr>RHIC Polarized Beam Complex</vt:lpstr>
      <vt:lpstr>Depolarizing resonances</vt:lpstr>
      <vt:lpstr>Polarized collider performance</vt:lpstr>
      <vt:lpstr>Run 24 Polarization Performance</vt:lpstr>
      <vt:lpstr>Depolarizing mechanisms in the injectors</vt:lpstr>
      <vt:lpstr>Intensity, emittance and space charge</vt:lpstr>
      <vt:lpstr>Proton Acceleration in Booster</vt:lpstr>
      <vt:lpstr>Intensity, emittance and space charge</vt:lpstr>
      <vt:lpstr>Split/merge setup</vt:lpstr>
      <vt:lpstr>PowerPoint Presentation</vt:lpstr>
      <vt:lpstr>Intensity, emittance and space charge: Increased BtA transfer energy</vt:lpstr>
      <vt:lpstr>Polarization and resonance correction</vt:lpstr>
      <vt:lpstr>PowerPoint Presentation</vt:lpstr>
      <vt:lpstr>PowerPoint Presentation</vt:lpstr>
      <vt:lpstr>Ramp implementation and Polarization</vt:lpstr>
      <vt:lpstr>Low energy resonance correction</vt:lpstr>
      <vt:lpstr>Remaining depolarization: where does it go? Misalignments?</vt:lpstr>
      <vt:lpstr>Instrumentation and Operations</vt:lpstr>
      <vt:lpstr>Instrumentation and potential upgrades: BPMs</vt:lpstr>
      <vt:lpstr>Instrumentation and potential upgrades: Emittance</vt:lpstr>
      <vt:lpstr>Optimization with ML: LtB Injection example </vt:lpstr>
      <vt:lpstr>Overview of effort</vt:lpstr>
      <vt:lpstr>Summary</vt:lpstr>
      <vt:lpstr>Backups</vt:lpstr>
      <vt:lpstr>Injection of H- into Booster</vt:lpstr>
      <vt:lpstr>Ramp implementation and Polarization</vt:lpstr>
      <vt:lpstr>Low energy resonance correction</vt:lpstr>
      <vt:lpstr>AGS Orbits</vt:lpstr>
      <vt:lpstr>Orbit effects during acceleration</vt:lpstr>
      <vt:lpstr>PowerPoint Presentation</vt:lpstr>
      <vt:lpstr>AGS Vertical Polarization Profile Comparisons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Schoefer, Vincent</dc:creator>
  <cp:keywords/>
  <dc:description/>
  <cp:lastModifiedBy>Schoefer, Vincent</cp:lastModifiedBy>
  <cp:revision>72</cp:revision>
  <dcterms:created xsi:type="dcterms:W3CDTF">2025-02-27T14:40:43Z</dcterms:created>
  <dcterms:modified xsi:type="dcterms:W3CDTF">2025-03-11T01:41:47Z</dcterms:modified>
  <cp:category/>
</cp:coreProperties>
</file>