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83" r:id="rId3"/>
    <p:sldId id="281" r:id="rId4"/>
    <p:sldId id="286" r:id="rId5"/>
    <p:sldId id="303" r:id="rId6"/>
    <p:sldId id="277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9"/>
  </p:normalViewPr>
  <p:slideViewPr>
    <p:cSldViewPr snapToGrid="0">
      <p:cViewPr>
        <p:scale>
          <a:sx n="113" d="100"/>
          <a:sy n="113" d="100"/>
        </p:scale>
        <p:origin x="52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A8AB-31B7-074A-BE89-CD5913A45F3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09E00-E7D5-8D40-BBAF-A17C0E7C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5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Neutrons are produced more transverse to the beam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715DB-7AF2-3347-8CCA-F89B23C572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7E8B-6FF7-58A3-58A7-EBED0BFE6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233AE-4F84-4DDE-7724-8ACF13F19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B21F5-1F99-67CE-D652-FD8D14CA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64BB-5079-E741-9958-08B11A17FB9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FA14A-85B7-C1B7-341F-418BC3B5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3F3A-080E-7105-16DF-B4F6F664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A15-C746-2545-BAAA-50149F08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9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8482-6B50-54CD-5094-47E40F15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1441E-4587-0443-774C-0F1E199ED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C956C-5C25-D7AB-56C4-986E45FE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64BB-5079-E741-9958-08B11A17FB9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62408-2228-7F7B-BF48-3A0ECA5C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F3271-2758-5C36-6C14-E91CEADD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A15-C746-2545-BAAA-50149F08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A8B4A7-D2EF-A529-FE8F-29514626E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2AC32-FB56-8325-B71F-207266026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F3755-7A63-BA7C-F042-3CA1E953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64BB-5079-E741-9958-08B11A17FB9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9BF08-2B0A-769E-FF70-50A3E1C3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E24C4-BE84-E4CF-F62F-4D2B6F19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A15-C746-2545-BAAA-50149F08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3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A979-5C75-9D99-CF1E-898ED3F0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E761-E2EF-BF0F-993A-99D97EF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976F-EF8C-FBB8-8CF1-1BC7A754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64BB-5079-E741-9958-08B11A17FB9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E215C-256A-6C03-FB4D-CA4E89F8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A6950-5851-20A3-8EB1-03454651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A15-C746-2545-BAAA-50149F08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5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8CE8-4278-4D36-750E-051FAA0E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19393-DEE1-14DB-5B76-5F09F9E3A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42776-BB5A-9533-6DCE-AF0C1C74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64BB-5079-E741-9958-08B11A17FB9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D25F-4A59-AA37-77DD-6E80652FD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2FFD4-EC55-44FA-E764-597FF4D3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A15-C746-2545-BAAA-50149F08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BBC3-CA4C-82F2-41AF-DED3650E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1F5CB-0555-66DC-3C7B-AF6D8C714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99193-7330-02CB-F955-51EB64AEB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03475-E9C3-D2C0-5EB7-FA6E34C6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64BB-5079-E741-9958-08B11A17FB9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C6B2A-EBE2-D613-517B-243BE722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A5C04-3F60-B22E-2D0E-456FF60A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A15-C746-2545-BAAA-50149F08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58EF-2434-E4C4-CD96-8F89FD14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96B69-6E5D-B2FB-61A6-B938A9AC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B4D5E-88F7-CC1F-9F9F-5789BBC4F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0905A-3D7D-1EAA-96C2-E39393618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3197B-E768-F7EB-21BC-DD120EE18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7F834-E2A7-D139-4678-CA290AB4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64BB-5079-E741-9958-08B11A17FB9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A69FD-A9AB-336B-4235-78CE1A66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71A9C-BBCF-AC10-433B-DFB833F8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A15-C746-2545-BAAA-50149F08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7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BBC1-D5A9-4D94-BAE2-34116B20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57818-97DA-0933-9408-3E046329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64BB-5079-E741-9958-08B11A17FB9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22BF1-9CF5-0331-EFF5-0D23C214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3042B-0127-7EB6-2938-41C79AD9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A15-C746-2545-BAAA-50149F08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3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5ED8D-C840-BA1D-32BA-154F4E0C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64BB-5079-E741-9958-08B11A17FB9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1219F-A316-84C3-17AE-1FF6CA3A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87F9B-AD2E-D314-7A7C-020C2C9B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A15-C746-2545-BAAA-50149F08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5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B513-DAAB-91B2-7F4C-0E3DC741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1C3C-266D-475C-DF40-718BFAEC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5393E-C2BF-3A4D-6F6D-32C72747E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03D10-8B12-85C4-710C-2EFF3470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64BB-5079-E741-9958-08B11A17FB9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BE85B-B3ED-C811-9FD4-7ACD3276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68FCA-39B3-5842-8941-2C1947C3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A15-C746-2545-BAAA-50149F08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5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C980-C0D9-6412-152E-A301FAD6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E1626-CAE9-7E5E-EC25-2B907389C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89185-F44B-696E-1E3A-2037B1F0D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CB2EB-8576-F480-22BB-AC009180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64BB-5079-E741-9958-08B11A17FB9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D0902-EB85-FB6A-8F0C-AD57594A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34F2A-1A8D-6522-F4F5-278E0D18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A15-C746-2545-BAAA-50149F08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2FB88-81E9-DCF0-221B-9C2ACE30C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0A451-4D3C-91A3-1688-117AB0C8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7ED24-1162-860C-0E96-AED75BB23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C364BB-5079-E741-9958-08B11A17FB9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7D04A-75C0-2ABA-E915-A9AF37819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A289F-A08B-6337-C700-6F955F9E9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A6AA15-C746-2545-BAAA-50149F08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6394-5158-D273-C3E5-8FED24D6F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585" y="728956"/>
            <a:ext cx="10179585" cy="2387600"/>
          </a:xfrm>
        </p:spPr>
        <p:txBody>
          <a:bodyPr>
            <a:normAutofit/>
          </a:bodyPr>
          <a:lstStyle/>
          <a:p>
            <a:r>
              <a:rPr lang="en-US" sz="6200" dirty="0"/>
              <a:t>Update on </a:t>
            </a:r>
            <a:r>
              <a:rPr lang="en-US" sz="6200" dirty="0" err="1"/>
              <a:t>BeAGLE</a:t>
            </a:r>
            <a:r>
              <a:rPr lang="en-US" sz="6200" dirty="0"/>
              <a:t> Simulations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224D4-521C-85E7-B63C-51FF9CA46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0137"/>
            <a:ext cx="9144000" cy="191031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Mark </a:t>
            </a:r>
            <a:r>
              <a:rPr lang="en-US" sz="2000" dirty="0" err="1"/>
              <a:t>Ddamulira</a:t>
            </a:r>
            <a:endParaRPr lang="en-US" sz="2000" dirty="0"/>
          </a:p>
          <a:p>
            <a:r>
              <a:rPr lang="en-US" sz="2000" dirty="0"/>
              <a:t>Department of Physics </a:t>
            </a:r>
          </a:p>
          <a:p>
            <a:r>
              <a:rPr lang="en-US" sz="2000" dirty="0"/>
              <a:t>Michigan State University</a:t>
            </a:r>
          </a:p>
          <a:p>
            <a:endParaRPr lang="en-US" sz="2000" dirty="0"/>
          </a:p>
          <a:p>
            <a:r>
              <a:rPr lang="en-US" sz="2000" dirty="0"/>
              <a:t>October 2, 2024</a:t>
            </a:r>
          </a:p>
        </p:txBody>
      </p:sp>
    </p:spTree>
    <p:extLst>
      <p:ext uri="{BB962C8B-B14F-4D97-AF65-F5344CB8AC3E}">
        <p14:creationId xmlns:p14="http://schemas.microsoft.com/office/powerpoint/2010/main" val="274747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53D7-6323-9C66-44C9-0FABE40F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96AEA-7AE3-88F7-2C27-0351FB52B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Recap</a:t>
            </a:r>
          </a:p>
          <a:p>
            <a:pPr lvl="1"/>
            <a:r>
              <a:rPr lang="en-US" dirty="0"/>
              <a:t>Decoupling photons and neutrons </a:t>
            </a:r>
          </a:p>
          <a:p>
            <a:pPr lvl="1"/>
            <a:r>
              <a:rPr lang="en-US" dirty="0"/>
              <a:t>Exploring neutrinos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5199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C9F7-5940-3958-6F1C-291AFFDD9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Decoupling the photons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9C76-EDB6-737B-206E-5E4FAA0D2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051" y="1254895"/>
            <a:ext cx="4982818" cy="5191892"/>
          </a:xfrm>
        </p:spPr>
        <p:txBody>
          <a:bodyPr anchor="ctr">
            <a:normAutofit/>
          </a:bodyPr>
          <a:lstStyle/>
          <a:p>
            <a:r>
              <a:rPr lang="en-US" dirty="0"/>
              <a:t>Stages of the e-A interaction</a:t>
            </a:r>
          </a:p>
          <a:p>
            <a:pPr lvl="1"/>
            <a:r>
              <a:rPr lang="en-US" dirty="0"/>
              <a:t>Hard scattering/collision</a:t>
            </a:r>
          </a:p>
          <a:p>
            <a:pPr lvl="1"/>
            <a:r>
              <a:rPr lang="en-US" dirty="0"/>
              <a:t>Intranuclear cascade</a:t>
            </a:r>
          </a:p>
          <a:p>
            <a:pPr lvl="1"/>
            <a:r>
              <a:rPr lang="en-US" dirty="0"/>
              <a:t>Evaporation/Fission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The NOBAM particle origin flag tags particles by stage from which they originate</a:t>
            </a:r>
          </a:p>
          <a:p>
            <a:pPr lvl="1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0D5A61-4529-59C0-315E-6A522675C005}"/>
              </a:ext>
            </a:extLst>
          </p:cNvPr>
          <p:cNvGrpSpPr/>
          <p:nvPr/>
        </p:nvGrpSpPr>
        <p:grpSpPr>
          <a:xfrm>
            <a:off x="248131" y="1445321"/>
            <a:ext cx="6414721" cy="4811041"/>
            <a:chOff x="212035" y="1597025"/>
            <a:chExt cx="6414721" cy="48110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821503-DCE1-F142-B58D-41A25267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035" y="1597025"/>
              <a:ext cx="6414721" cy="4811041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BF08B5-35E6-13F1-8C8C-186B56D5ADBD}"/>
                </a:ext>
              </a:extLst>
            </p:cNvPr>
            <p:cNvSpPr/>
            <p:nvPr/>
          </p:nvSpPr>
          <p:spPr>
            <a:xfrm>
              <a:off x="238539" y="2120348"/>
              <a:ext cx="1762539" cy="331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126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E050006-699B-4693-139A-99A185FDF969}"/>
              </a:ext>
            </a:extLst>
          </p:cNvPr>
          <p:cNvSpPr txBox="1">
            <a:spLocks/>
          </p:cNvSpPr>
          <p:nvPr/>
        </p:nvSpPr>
        <p:spPr>
          <a:xfrm>
            <a:off x="3012558" y="83145"/>
            <a:ext cx="6166883" cy="7156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Photons; Far forward</a:t>
            </a:r>
          </a:p>
        </p:txBody>
      </p:sp>
      <p:pic>
        <p:nvPicPr>
          <p:cNvPr id="4" name="Picture 3" descr="A graph of a graph of a graph&#10;&#10;Description automatically generated">
            <a:extLst>
              <a:ext uri="{FF2B5EF4-FFF2-40B4-BE49-F238E27FC236}">
                <a16:creationId xmlns:a16="http://schemas.microsoft.com/office/drawing/2014/main" id="{78591D9E-FD77-343D-D5CB-94C17C432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362"/>
            <a:ext cx="6045866" cy="6174501"/>
          </a:xfrm>
          <a:prstGeom prst="rect">
            <a:avLst/>
          </a:prstGeom>
        </p:spPr>
      </p:pic>
      <p:pic>
        <p:nvPicPr>
          <p:cNvPr id="7" name="Picture 6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5945247E-C49D-1A9C-C60A-8BC8E9538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134" y="638964"/>
            <a:ext cx="6045866" cy="62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F428-25CF-BB5B-FB2C-C4D44B8A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1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Neutron production</a:t>
            </a:r>
          </a:p>
        </p:txBody>
      </p:sp>
      <p:pic>
        <p:nvPicPr>
          <p:cNvPr id="12" name="Content Placeholder 11" descr="A graph of a number of people&#10;&#10;Description automatically generated">
            <a:extLst>
              <a:ext uri="{FF2B5EF4-FFF2-40B4-BE49-F238E27FC236}">
                <a16:creationId xmlns:a16="http://schemas.microsoft.com/office/drawing/2014/main" id="{DCF627AB-E23D-0623-BC57-6BD808572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4"/>
          <a:stretch/>
        </p:blipFill>
        <p:spPr>
          <a:xfrm>
            <a:off x="334023" y="1090076"/>
            <a:ext cx="5555279" cy="5592193"/>
          </a:xfrm>
          <a:ln w="19050">
            <a:solidFill>
              <a:schemeClr val="accent1"/>
            </a:solidFill>
          </a:ln>
        </p:spPr>
      </p:pic>
      <p:pic>
        <p:nvPicPr>
          <p:cNvPr id="14" name="Picture 13" descr="A graph of a number of people&#10;&#10;Description automatically generated">
            <a:extLst>
              <a:ext uri="{FF2B5EF4-FFF2-40B4-BE49-F238E27FC236}">
                <a16:creationId xmlns:a16="http://schemas.microsoft.com/office/drawing/2014/main" id="{55FA9D87-260A-76D8-DDF8-51CBB86AA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526" y="1090076"/>
            <a:ext cx="5658451" cy="559219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580E2D-6FCE-03CC-1450-8F594B3FB5C1}"/>
              </a:ext>
            </a:extLst>
          </p:cNvPr>
          <p:cNvSpPr txBox="1"/>
          <p:nvPr/>
        </p:nvSpPr>
        <p:spPr>
          <a:xfrm>
            <a:off x="1360967" y="1111342"/>
            <a:ext cx="374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Momentum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F2443-6E6C-F5D9-A9BA-A4E6663B5FAD}"/>
              </a:ext>
            </a:extLst>
          </p:cNvPr>
          <p:cNvSpPr txBox="1"/>
          <p:nvPr/>
        </p:nvSpPr>
        <p:spPr>
          <a:xfrm>
            <a:off x="7315856" y="1090076"/>
            <a:ext cx="374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Pseudorapidity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34846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F428-25CF-BB5B-FB2C-C4D44B8A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83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Neutrino production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7FC0FD-6CDE-6C12-F4F2-234A91EA4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"/>
          <a:stretch/>
        </p:blipFill>
        <p:spPr>
          <a:xfrm>
            <a:off x="342161" y="1095934"/>
            <a:ext cx="5634569" cy="5449848"/>
          </a:xfrm>
          <a:ln w="19050">
            <a:solidFill>
              <a:schemeClr val="accent1"/>
            </a:solidFill>
          </a:ln>
        </p:spPr>
      </p:pic>
      <p:pic>
        <p:nvPicPr>
          <p:cNvPr id="7" name="Picture 6" descr="A graph of a graph&#10;&#10;Description automatically generated">
            <a:extLst>
              <a:ext uri="{FF2B5EF4-FFF2-40B4-BE49-F238E27FC236}">
                <a16:creationId xmlns:a16="http://schemas.microsoft.com/office/drawing/2014/main" id="{DF0AF65F-8EC9-ED5E-DF32-C2F81AF75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636" y="1095934"/>
            <a:ext cx="5560203" cy="54498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F1F871-5F98-14DE-EE9E-688A3BB4BB6D}"/>
              </a:ext>
            </a:extLst>
          </p:cNvPr>
          <p:cNvSpPr txBox="1"/>
          <p:nvPr/>
        </p:nvSpPr>
        <p:spPr>
          <a:xfrm>
            <a:off x="1360967" y="1111342"/>
            <a:ext cx="374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Momentum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8B352-4E8C-DF26-24B6-073D50449AFB}"/>
              </a:ext>
            </a:extLst>
          </p:cNvPr>
          <p:cNvSpPr txBox="1"/>
          <p:nvPr/>
        </p:nvSpPr>
        <p:spPr>
          <a:xfrm>
            <a:off x="7338434" y="1135064"/>
            <a:ext cx="374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Pseudorapidity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57721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A520-9EAF-CFBD-145B-C8489ADB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120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4C82-F58B-DEB3-EA06-E1796C14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166" y="1064871"/>
            <a:ext cx="10371667" cy="56068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NOBAM origin flag is useful for decoupling particles by stage of e-A interaction from which they originate</a:t>
            </a:r>
          </a:p>
          <a:p>
            <a:pPr lvl="2"/>
            <a:endParaRPr lang="en-US" dirty="0"/>
          </a:p>
          <a:p>
            <a:r>
              <a:rPr lang="en-US" dirty="0"/>
              <a:t>All neutrino flavors are produced in e-A collisions</a:t>
            </a:r>
          </a:p>
          <a:p>
            <a:pPr lvl="1"/>
            <a:r>
              <a:rPr lang="en-US" dirty="0"/>
              <a:t>We only see neutrinos produced from hard scattering based on current statistics</a:t>
            </a:r>
          </a:p>
          <a:p>
            <a:pPr lvl="4"/>
            <a:endParaRPr lang="en-US" dirty="0"/>
          </a:p>
          <a:p>
            <a:r>
              <a:rPr lang="en-US" dirty="0"/>
              <a:t>Neutrons from hard scattering are preferentially produced in regions transverse to the beam axis</a:t>
            </a:r>
          </a:p>
          <a:p>
            <a:pPr lvl="6"/>
            <a:endParaRPr lang="en-US" dirty="0"/>
          </a:p>
          <a:p>
            <a:r>
              <a:rPr lang="en-US" dirty="0"/>
              <a:t>Neutrons from the intranuclear cascade and evaporation/breakup are produced in regions close to the beam axis (far forward)</a:t>
            </a:r>
          </a:p>
          <a:p>
            <a:pPr lvl="4"/>
            <a:endParaRPr lang="en-US" dirty="0"/>
          </a:p>
          <a:p>
            <a:r>
              <a:rPr lang="en-US" dirty="0"/>
              <a:t>Future works:</a:t>
            </a:r>
          </a:p>
          <a:p>
            <a:pPr lvl="1"/>
            <a:r>
              <a:rPr lang="en-US" dirty="0"/>
              <a:t>Reestablishing access to SDCC account</a:t>
            </a:r>
          </a:p>
          <a:p>
            <a:pPr lvl="1"/>
            <a:r>
              <a:rPr lang="en-US" dirty="0"/>
              <a:t>Similar studies for </a:t>
            </a:r>
            <a:r>
              <a:rPr lang="en-US" sz="2400" dirty="0"/>
              <a:t>𝜋</a:t>
            </a:r>
            <a:r>
              <a:rPr lang="en-US" sz="2400" baseline="30000" dirty="0"/>
              <a:t>0</a:t>
            </a:r>
            <a:r>
              <a:rPr lang="en-US" baseline="30000" dirty="0"/>
              <a:t> </a:t>
            </a:r>
            <a:r>
              <a:rPr lang="en-US" sz="2400" dirty="0"/>
              <a:t>and K</a:t>
            </a:r>
            <a:r>
              <a:rPr lang="en-US" sz="2400" baseline="30000" dirty="0"/>
              <a:t>0</a:t>
            </a:r>
            <a:r>
              <a:rPr lang="en-US" sz="2400" baseline="-25000" dirty="0"/>
              <a:t>L</a:t>
            </a:r>
            <a:r>
              <a:rPr lang="en-US" dirty="0"/>
              <a:t> and anti neutrinos</a:t>
            </a:r>
          </a:p>
          <a:p>
            <a:pPr lvl="1"/>
            <a:r>
              <a:rPr lang="en-US" dirty="0"/>
              <a:t>Looking at invariant mass reconstruction for </a:t>
            </a:r>
            <a:r>
              <a:rPr lang="en-US" sz="2000" dirty="0"/>
              <a:t>𝜋</a:t>
            </a:r>
            <a:r>
              <a:rPr lang="en-US" sz="2000" baseline="30000" dirty="0"/>
              <a:t>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1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183</Words>
  <Application>Microsoft Macintosh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Update on BeAGLE Simulations</vt:lpstr>
      <vt:lpstr>Outline</vt:lpstr>
      <vt:lpstr>Decoupling the photons</vt:lpstr>
      <vt:lpstr>PowerPoint Presentation</vt:lpstr>
      <vt:lpstr>Neutron production</vt:lpstr>
      <vt:lpstr>Neutrino production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Ddamulira</dc:creator>
  <cp:lastModifiedBy>Mark Ddamulira</cp:lastModifiedBy>
  <cp:revision>5</cp:revision>
  <dcterms:created xsi:type="dcterms:W3CDTF">2024-09-30T21:10:35Z</dcterms:created>
  <dcterms:modified xsi:type="dcterms:W3CDTF">2024-10-02T19:00:19Z</dcterms:modified>
</cp:coreProperties>
</file>